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339" r:id="rId2"/>
    <p:sldId id="340" r:id="rId3"/>
    <p:sldId id="341" r:id="rId4"/>
    <p:sldId id="342" r:id="rId5"/>
    <p:sldId id="343" r:id="rId6"/>
    <p:sldId id="344" r:id="rId7"/>
    <p:sldId id="345" r:id="rId8"/>
    <p:sldId id="346" r:id="rId9"/>
    <p:sldId id="347" r:id="rId10"/>
    <p:sldId id="348" r:id="rId11"/>
    <p:sldId id="349" r:id="rId12"/>
    <p:sldId id="350" r:id="rId13"/>
    <p:sldId id="351" r:id="rId14"/>
    <p:sldId id="352" r:id="rId15"/>
    <p:sldId id="353" r:id="rId16"/>
    <p:sldId id="354" r:id="rId17"/>
    <p:sldId id="355" r:id="rId18"/>
    <p:sldId id="356" r:id="rId19"/>
    <p:sldId id="357" r:id="rId20"/>
    <p:sldId id="358" r:id="rId21"/>
    <p:sldId id="359" r:id="rId22"/>
    <p:sldId id="360" r:id="rId23"/>
    <p:sldId id="361" r:id="rId24"/>
    <p:sldId id="362" r:id="rId25"/>
  </p:sldIdLst>
  <p:sldSz cx="9144000" cy="6858000" type="screen4x3"/>
  <p:notesSz cx="6858000" cy="9144000"/>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4" d="100"/>
          <a:sy n="74" d="100"/>
        </p:scale>
        <p:origin x="-149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extLst>
      <p:ext uri="{BB962C8B-B14F-4D97-AF65-F5344CB8AC3E}">
        <p14:creationId xmlns:p14="http://schemas.microsoft.com/office/powerpoint/2010/main" val="264334922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3DDFBE-5F66-464E-991A-94E1FDC1492C}" type="slidenum">
              <a:rPr lang="en-GB"/>
              <a:pPr/>
              <a:t>1</a:t>
            </a:fld>
            <a:endParaRPr lang="en-GB"/>
          </a:p>
        </p:txBody>
      </p:sp>
      <p:sp>
        <p:nvSpPr>
          <p:cNvPr id="204802" name="Rectangle 2"/>
          <p:cNvSpPr>
            <a:spLocks noChangeArrowheads="1" noTextEdit="1"/>
          </p:cNvSpPr>
          <p:nvPr>
            <p:ph type="sldImg"/>
          </p:nvPr>
        </p:nvSpPr>
        <p:spPr>
          <a:ln/>
        </p:spPr>
      </p:sp>
      <p:sp>
        <p:nvSpPr>
          <p:cNvPr id="2048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28FD13-13BB-47C7-BE1C-96FB871D954E}" type="slidenum">
              <a:rPr lang="en-GB"/>
              <a:pPr/>
              <a:t>7</a:t>
            </a:fld>
            <a:endParaRPr lang="en-GB"/>
          </a:p>
        </p:txBody>
      </p:sp>
      <p:sp>
        <p:nvSpPr>
          <p:cNvPr id="205826" name="Rectangle 2"/>
          <p:cNvSpPr>
            <a:spLocks noChangeArrowheads="1" noTextEdit="1"/>
          </p:cNvSpPr>
          <p:nvPr>
            <p:ph type="sldImg"/>
          </p:nvPr>
        </p:nvSpPr>
        <p:spPr>
          <a:ln/>
        </p:spPr>
      </p:sp>
      <p:sp>
        <p:nvSpPr>
          <p:cNvPr id="2058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66D9E4-005E-4A41-AB2D-B396FABB3B6E}" type="slidenum">
              <a:rPr lang="en-GB"/>
              <a:pPr/>
              <a:t>8</a:t>
            </a:fld>
            <a:endParaRPr lang="en-GB"/>
          </a:p>
        </p:txBody>
      </p:sp>
      <p:sp>
        <p:nvSpPr>
          <p:cNvPr id="206850" name="Rectangle 2"/>
          <p:cNvSpPr>
            <a:spLocks noChangeArrowheads="1" noTextEdit="1"/>
          </p:cNvSpPr>
          <p:nvPr>
            <p:ph type="sldImg"/>
          </p:nvPr>
        </p:nvSpPr>
        <p:spPr>
          <a:ln/>
        </p:spPr>
      </p:sp>
      <p:sp>
        <p:nvSpPr>
          <p:cNvPr id="2068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16B8F6-D147-4458-8069-B255124B1CEF}" type="slidenum">
              <a:rPr lang="en-GB"/>
              <a:pPr/>
              <a:t>9</a:t>
            </a:fld>
            <a:endParaRPr lang="en-GB"/>
          </a:p>
        </p:txBody>
      </p:sp>
      <p:sp>
        <p:nvSpPr>
          <p:cNvPr id="159746" name="Rectangle 2"/>
          <p:cNvSpPr>
            <a:spLocks noChangeArrowheads="1" noTextEdit="1"/>
          </p:cNvSpPr>
          <p:nvPr>
            <p:ph type="sldImg"/>
          </p:nvPr>
        </p:nvSpPr>
        <p:spPr>
          <a:ln/>
        </p:spPr>
      </p:sp>
      <p:sp>
        <p:nvSpPr>
          <p:cNvPr id="1597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B27342-AD1E-4705-BE81-14AE42683FBC}" type="slidenum">
              <a:rPr lang="en-GB"/>
              <a:pPr/>
              <a:t>12</a:t>
            </a:fld>
            <a:endParaRPr lang="en-GB"/>
          </a:p>
        </p:txBody>
      </p:sp>
      <p:sp>
        <p:nvSpPr>
          <p:cNvPr id="207874" name="Rectangle 2"/>
          <p:cNvSpPr>
            <a:spLocks noChangeArrowheads="1" noTextEdit="1"/>
          </p:cNvSpPr>
          <p:nvPr>
            <p:ph type="sldImg"/>
          </p:nvPr>
        </p:nvSpPr>
        <p:spPr>
          <a:ln/>
        </p:spPr>
      </p:sp>
      <p:sp>
        <p:nvSpPr>
          <p:cNvPr id="2078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2C569C9-A247-490A-9C67-7946C054E832}" type="slidenum">
              <a:rPr lang="en-GB"/>
              <a:pPr/>
              <a:t>14</a:t>
            </a:fld>
            <a:endParaRPr lang="en-GB"/>
          </a:p>
        </p:txBody>
      </p:sp>
      <p:sp>
        <p:nvSpPr>
          <p:cNvPr id="208898" name="Rectangle 2"/>
          <p:cNvSpPr>
            <a:spLocks noChangeArrowheads="1" noTextEdit="1"/>
          </p:cNvSpPr>
          <p:nvPr>
            <p:ph type="sldImg"/>
          </p:nvPr>
        </p:nvSpPr>
        <p:spPr>
          <a:ln/>
        </p:spPr>
      </p:sp>
      <p:sp>
        <p:nvSpPr>
          <p:cNvPr id="208899" name="Rectangle 3"/>
          <p:cNvSpPr>
            <a:spLocks noGrp="1" noChangeArrowheads="1"/>
          </p:cNvSpPr>
          <p:nvPr>
            <p:ph type="body" idx="1"/>
          </p:nvPr>
        </p:nvSpPr>
        <p:spPr/>
        <p:txBody>
          <a:bodyPr/>
          <a:lstStyle/>
          <a:p>
            <a:r>
              <a:rPr lang="en-GB"/>
              <a:t>If you are required to work as a porter and in the store room.</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715DE1-4F53-47B9-976A-D4DD67B01C9D}" type="slidenum">
              <a:rPr lang="en-GB"/>
              <a:pPr/>
              <a:t>15</a:t>
            </a:fld>
            <a:endParaRPr lang="en-GB"/>
          </a:p>
        </p:txBody>
      </p:sp>
      <p:sp>
        <p:nvSpPr>
          <p:cNvPr id="172034" name="Rectangle 2"/>
          <p:cNvSpPr>
            <a:spLocks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72035"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D657C8-B684-4E67-84FD-0C6879F5D95C}" type="slidenum">
              <a:rPr lang="en-GB"/>
              <a:pPr/>
              <a:t>16</a:t>
            </a:fld>
            <a:endParaRPr lang="en-GB"/>
          </a:p>
        </p:txBody>
      </p:sp>
      <p:sp>
        <p:nvSpPr>
          <p:cNvPr id="174082" name="Rectangle 2"/>
          <p:cNvSpPr>
            <a:spLocks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74083"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4978E8-465F-4B26-A908-1E606EF2B66B}" type="slidenum">
              <a:rPr lang="en-GB"/>
              <a:pPr/>
              <a:t>17</a:t>
            </a:fld>
            <a:endParaRPr lang="en-GB"/>
          </a:p>
        </p:txBody>
      </p:sp>
      <p:sp>
        <p:nvSpPr>
          <p:cNvPr id="176130" name="Rectangle 2"/>
          <p:cNvSpPr>
            <a:spLocks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76131"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031B821-F4FF-45AA-BDD3-9B15D755BF3A}" type="slidenum">
              <a:rPr lang="en-GB"/>
              <a:pPr/>
              <a:t>18</a:t>
            </a:fld>
            <a:endParaRPr lang="en-GB"/>
          </a:p>
        </p:txBody>
      </p:sp>
      <p:sp>
        <p:nvSpPr>
          <p:cNvPr id="180226" name="Rectangle 2"/>
          <p:cNvSpPr>
            <a:spLocks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80227"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297AF3E-FF59-45E0-9673-EAD2757BBEE4}" type="slidenum">
              <a:rPr lang="en-GB"/>
              <a:pPr/>
              <a:t>19</a:t>
            </a:fld>
            <a:endParaRPr lang="en-GB"/>
          </a:p>
        </p:txBody>
      </p:sp>
      <p:sp>
        <p:nvSpPr>
          <p:cNvPr id="178178" name="Rectangle 2"/>
          <p:cNvSpPr>
            <a:spLocks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78179"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201217E-F412-4A5E-BDF5-4976F1849751}" type="slidenum">
              <a:rPr lang="en-GB"/>
              <a:pPr/>
              <a:t>21</a:t>
            </a:fld>
            <a:endParaRPr lang="en-GB"/>
          </a:p>
        </p:txBody>
      </p:sp>
      <p:sp>
        <p:nvSpPr>
          <p:cNvPr id="182274" name="Rectangle 2"/>
          <p:cNvSpPr>
            <a:spLocks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82275"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FCBBF70-EE2E-4206-B2FB-0374AD24C016}" type="slidenum">
              <a:rPr lang="en-GB"/>
              <a:pPr/>
              <a:t>22</a:t>
            </a:fld>
            <a:endParaRPr lang="en-GB"/>
          </a:p>
        </p:txBody>
      </p:sp>
      <p:sp>
        <p:nvSpPr>
          <p:cNvPr id="184322" name="Rectangle 2"/>
          <p:cNvSpPr>
            <a:spLocks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84323"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5707A3-790F-4101-BD98-56E6919E241B}" type="slidenum">
              <a:rPr lang="en-GB"/>
              <a:pPr/>
              <a:t>23</a:t>
            </a:fld>
            <a:endParaRPr lang="en-GB"/>
          </a:p>
        </p:txBody>
      </p:sp>
      <p:sp>
        <p:nvSpPr>
          <p:cNvPr id="186370" name="Rectangle 2"/>
          <p:cNvSpPr>
            <a:spLocks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86371"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E07C20-F38F-46CE-ADFF-275CF2C50B52}" type="slidenum">
              <a:rPr lang="en-GB"/>
              <a:pPr/>
              <a:t>24</a:t>
            </a:fld>
            <a:endParaRPr lang="en-GB"/>
          </a:p>
        </p:txBody>
      </p:sp>
      <p:sp>
        <p:nvSpPr>
          <p:cNvPr id="188418" name="Rectangle 2"/>
          <p:cNvSpPr>
            <a:spLocks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88419"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45F24160-E4BA-494D-A1BF-FD6F57B9238B}" type="datetime1">
              <a:rPr lang="en-GB"/>
              <a:pPr/>
              <a:t>05/10/2012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91A7D28B-C6F2-48AF-8A3D-E2DAA2198555}" type="datetime1">
              <a:rPr lang="en-GB"/>
              <a:pPr/>
              <a:t>05/10/2012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AEFBBB23-762D-405C-9786-754696D62DF8}" type="datetime1">
              <a:rPr lang="en-GB"/>
              <a:pPr/>
              <a:t>05/10/2012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FE9081E4-F518-4ACB-ADB2-4D4E0ED0D908}" type="datetime1">
              <a:rPr lang="en-GB"/>
              <a:pPr/>
              <a:t>05/10/2012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2CBA6DF1-4661-4EB1-B72D-1EDA8A9733BF}" type="datetime1">
              <a:rPr lang="en-GB"/>
              <a:pPr/>
              <a:t>05/10/2012</a:t>
            </a:fld>
            <a:endParaRPr lang="en-GB"/>
          </a:p>
        </p:txBody>
      </p:sp>
      <p:sp>
        <p:nvSpPr>
          <p:cNvPr id="8" name="Footer Placeholder 7"/>
          <p:cNvSpPr>
            <a:spLocks noGrp="1"/>
          </p:cNvSpPr>
          <p:nvPr>
            <p:ph type="ftr" sz="quarter" idx="11"/>
          </p:nvPr>
        </p:nvSpPr>
        <p:spPr/>
        <p:txBody>
          <a:bodyPr/>
          <a:lstStyle>
            <a:lvl1pPr>
              <a:defRPr/>
            </a:lvl1pPr>
          </a:lstStyle>
          <a:p>
            <a:r>
              <a:rPr lang="en-GB"/>
              <a:t>Footer</a:t>
            </a:r>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93DF52BF-B86D-465C-8F78-6FC3A3F5975D}" type="datetime1">
              <a:rPr lang="en-GB"/>
              <a:pPr/>
              <a:t>05/10/2012</a:t>
            </a:fld>
            <a:endParaRPr lang="en-GB"/>
          </a:p>
        </p:txBody>
      </p:sp>
      <p:sp>
        <p:nvSpPr>
          <p:cNvPr id="4" name="Footer Placeholder 3"/>
          <p:cNvSpPr>
            <a:spLocks noGrp="1"/>
          </p:cNvSpPr>
          <p:nvPr>
            <p:ph type="ftr" sz="quarter" idx="11"/>
          </p:nvPr>
        </p:nvSpPr>
        <p:spPr/>
        <p:txBody>
          <a:bodyPr/>
          <a:lstStyle>
            <a:lvl1pPr>
              <a:defRPr/>
            </a:lvl1pPr>
          </a:lstStyle>
          <a:p>
            <a:r>
              <a:rPr lang="en-GB"/>
              <a:t>Footer</a:t>
            </a:r>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81293B4-8C48-4CDD-9281-64FBD05B9582}" type="datetime1">
              <a:rPr lang="en-GB"/>
              <a:pPr/>
              <a:t>05/10/2012</a:t>
            </a:fld>
            <a:endParaRPr lang="en-GB"/>
          </a:p>
        </p:txBody>
      </p:sp>
      <p:sp>
        <p:nvSpPr>
          <p:cNvPr id="3" name="Footer Placeholder 2"/>
          <p:cNvSpPr>
            <a:spLocks noGrp="1"/>
          </p:cNvSpPr>
          <p:nvPr>
            <p:ph type="ftr" sz="quarter" idx="11"/>
          </p:nvPr>
        </p:nvSpPr>
        <p:spPr/>
        <p:txBody>
          <a:bodyPr/>
          <a:lstStyle>
            <a:lvl1pPr>
              <a:defRPr/>
            </a:lvl1pPr>
          </a:lstStyle>
          <a:p>
            <a:r>
              <a:rPr lang="en-GB"/>
              <a:t>Footer</a:t>
            </a:r>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B177A87-369E-46D9-A117-7D6137DC3F3F}" type="datetime1">
              <a:rPr lang="en-GB"/>
              <a:pPr/>
              <a:t>05/10/2012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B6480CE2-E6B8-4CAD-B70E-932813CD67F4}" type="datetime1">
              <a:rPr lang="en-GB"/>
              <a:pPr/>
              <a:t>05/10/2012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DCF1E94-56EC-413B-A164-A58BDC925D3C}" type="datetime1">
              <a:rPr lang="en-GB"/>
              <a:pPr/>
              <a:t>05/10/2012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646DFF0F-C2F5-46EC-BEAB-046F0BBDEA9D}" type="datetime1">
              <a:rPr lang="en-GB"/>
              <a:pPr/>
              <a:t>05/10/2012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3025E8B1-A443-47A2-896F-10B5DF746B9E}" type="datetime1">
              <a:rPr lang="en-GB"/>
              <a:pPr/>
              <a:t>05/10/2012</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a:t>Footer</a:t>
            </a:r>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www.equalityhumanrights.com/human-rights/" TargetMode="External"/><Relationship Id="rId7" Type="http://schemas.openxmlformats.org/officeDocument/2006/relationships/hyperlink" Target="http://www.equalityhumanrights.com/your-rights/" TargetMode="External"/><Relationship Id="rId2" Type="http://schemas.openxmlformats.org/officeDocument/2006/relationships/hyperlink" Target="http://www.equalityhumanrights.com/our-job/" TargetMode="External"/><Relationship Id="rId1" Type="http://schemas.openxmlformats.org/officeDocument/2006/relationships/slideLayout" Target="../slideLayouts/slideLayout2.xml"/><Relationship Id="rId6" Type="http://schemas.openxmlformats.org/officeDocument/2006/relationships/hyperlink" Target="http://www.equalityhumanrights.com/legislative-framework/" TargetMode="External"/><Relationship Id="rId5" Type="http://schemas.openxmlformats.org/officeDocument/2006/relationships/hyperlink" Target="http://www.equalityhumanrights.com/advice-and-guidance/" TargetMode="External"/><Relationship Id="rId4" Type="http://schemas.openxmlformats.org/officeDocument/2006/relationships/hyperlink" Target="http://www.equalityhumanrights.com/fairer-britai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images.google.co.uk/imgres?imgurl=http://www.cartoonstock.com/newscartoons/cartoonists/mfl/lowres/mfln750l.jpg&amp;imgrefurl=http://www.cartoonstock.com/directory/s/sex_discrimination.asp&amp;usg=__zQRMAzOr_PjI2kP0Fhvs87tERGY=&amp;h=326&amp;w=400&amp;sz=29&amp;hl=en&amp;start=5&amp;tbnid=kzM2oTxY6S5x5M:&amp;tbnh=101&amp;tbnw=124&amp;prev=/images%3Fq%3Dsex%2Bdiscrimination%26gbv%3D2%26hl%3De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images.google.co.uk/imgres?imgurl=http://sexdiscriminationact1975.com/images/sex_discrimination_act_1975.jpg&amp;imgrefurl=http://sexdiscriminationact1975.com/&amp;usg=__JhfbVGhrX7n9aN_HztIHlF5gWwQ=&amp;h=300&amp;w=300&amp;sz=67&amp;hl=en&amp;start=22&amp;tbnid=E8DWq5Efx5GS5M:&amp;tbnh=116&amp;tbnw=116&amp;prev=/images%3Fq%3Dsex%2Bdiscrimination%26gbv%3D2%26ndsp%3D20%26hl%3Den%26sa%3DN%26start%3D2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images.google.co.uk/imgres?imgurl=http://www.employeesos.co.uk/site/img/sexdiscr-img.jpg&amp;imgrefurl=http://www.employeesos.co.uk/services/sex-discrimination-and-equality-pay.html&amp;usg=__B6jqdb7hcczY7bW5Fzg6PSLyaYI=&amp;h=234&amp;w=268&amp;sz=24&amp;hl=en&amp;start=28&amp;tbnid=yf0XZpscU7AXNM:&amp;tbnh=99&amp;tbnw=113&amp;prev=/images%3Fq%3Dsex%2Bdiscrimination%26gbv%3D2%26ndsp%3D20%26hl%3Den%26sa%3DN%26start%3D2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images.google.co.uk/imgres?imgurl=http://www.claimppi.org.uk/angryman_300.jpg&amp;imgrefurl=http://www.claimppi.org.uk/&amp;usg=__3PAbIPmsD8In2vLvO8bOIvnso8g=&amp;h=265&amp;w=300&amp;sz=7&amp;hl=en&amp;start=15&amp;um=1&amp;tbnid=qDqmsDzuB2w0CM:&amp;tbnh=102&amp;tbnw=116&amp;prev=/images%3Fq%3Dclaim%26hl%3Den%26rlz%3D1T4RNWN_enGB257GB259%26sa%3DN%26um%3D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images.google.co.uk/imgres?imgurl=http://ethsdac202.tripod.com/sitebuildercontent/sitebuilderpictures/stephen_s_dac_logo-2.gif&amp;imgrefurl=http://ethsdac202.tripod.com/&amp;usg=__E8r9-Z-5R09TgXYduYsS7-1GEK4=&amp;h=1454&amp;w=1494&amp;sz=169&amp;hl=en&amp;start=6&amp;um=1&amp;tbnid=OywuHmu7M_BMeM:&amp;tbnh=146&amp;tbnw=150&amp;prev=/images%3Fq%3Ddisability%26hl%3Den%26rlz%3D1T4RNWN_enGB257GB259%26sa%3DN%26um%3D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9.xml.rels><?xml version="1.0" encoding="UTF-8" standalone="yes"?>
<Relationships xmlns="http://schemas.openxmlformats.org/package/2006/relationships"><Relationship Id="rId3" Type="http://schemas.openxmlformats.org/officeDocument/2006/relationships/hyperlink" Target="http://images.google.co.uk/imgres?imgurl=http://www.merkerinsurancegroup.com/imgs/disability.gif&amp;imgrefurl=http://www.merkerinsurancegroup.com/index.php/products/_disability&amp;usg=__7VH_N6jJTDlxNCnaYIkqwx-kxzE=&amp;h=358&amp;w=304&amp;sz=6&amp;hl=en&amp;start=18&amp;um=1&amp;tbnid=8wJ2-mX2-PgZ9M:&amp;tbnh=121&amp;tbnw=103&amp;prev=/images%3Fq%3Ddisability%26hl%3Den%26rlz%3D1T4RNWN_enGB257GB259%26sa%3DN%26um%3D1"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0.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hyperlink" Target="http://www.google.co.uk/imgres?imgurl=http://www.bbc.co.uk/blogs/pm/elderly.jpg&amp;imgrefurl=http://www.bbc.co.uk/blogs/pm/2008/08/wrong.shtml&amp;h=102&amp;w=115&amp;sz=5&amp;tbnid=n3YWDri0qJuYVM:&amp;tbnh=77&amp;tbnw=87&amp;prev=/images%3Fq%3Delderly%2Bsign&amp;usg=__e9aMMZeCZrfp77rF3k347gunr68=&amp;ei=rhTwStH0I9bOjAfC6_HFCA&amp;sa=X&amp;oi=image_result&amp;resnum=4&amp;ct=image&amp;ved=0CBQQ9QEwAw" TargetMode="External"/><Relationship Id="rId7" Type="http://schemas.openxmlformats.org/officeDocument/2006/relationships/hyperlink" Target="http://images.google.co.uk/imgres?imgurl=http://www.stdevenicks.org.uk/header_youth.gif&amp;imgrefurl=http://www.stdevenicks.org.uk/&amp;usg=___EotRkAbOQdpwtQvxL5nxuXmc94=&amp;h=300&amp;w=580&amp;sz=21&amp;hl=en&amp;start=6&amp;um=1&amp;tbnid=RTiQfUHyjy8amM:&amp;tbnh=69&amp;tbnw=134&amp;prev=/images%3Fq%3Dyouth%26hl%3Den%26rlz%3D1T4RNWN_enGB257GB259%26sa%3DN%26um%3D1" TargetMode="External"/><Relationship Id="rId2" Type="http://schemas.openxmlformats.org/officeDocument/2006/relationships/hyperlink" Target="http://www.google.co.uk/imgres?imgurl=http://farm1.static.flickr.com/145/332651213_a0ca6caa80.jpg&amp;imgrefurl=http://www.flickr.com/photos/dghughes/332651213/&amp;h=272&amp;w=310&amp;sz=27&amp;tbnid=tthFzA6kQFW85M:&amp;tbnh=103&amp;tbnw=117&amp;prev=/images%3Fq%3Delderly%2Bsign&amp;usg=__JrkSQQrZptuzJCi0D_d9QaLYy2g=&amp;ei=rhTwStH0I9bOjAfC6_HFCA&amp;sa=X&amp;oi=image_result&amp;resnum=2&amp;ct=image&amp;ved=0CBAQ9QEwAQ" TargetMode="Externa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images.google.co.uk/imgres?imgurl=http://www.fotosearch.com/bthumb/CSP/CSP154/k1541959.jpg&amp;imgrefurl=http://www.fotosearch.com/illustration/elderly.html&amp;usg=__Qzw8Aj5kxslCcmT68iYWgqJ6nrs=&amp;h=151&amp;w=170&amp;sz=5&amp;hl=en&amp;start=16&amp;tbnid=HVa9YnWwSjeesM:&amp;tbnh=88&amp;tbnw=99&amp;prev=/images%3Fq%3Delderly%2Bsign%26gbv%3D2%26hl%3Den" TargetMode="External"/><Relationship Id="rId4" Type="http://schemas.openxmlformats.org/officeDocument/2006/relationships/hyperlink" Target="http://www.google.co.uk/imgres?imgurl=http://regmedia.co.uk/2008/08/20/elderly_persons.gif&amp;imgrefurl=http://www.theregister.co.uk/2008/08/20/elderly_persons_sign/&amp;h=102&amp;w=115&amp;sz=8&amp;tbnid=Zsdp1h4MMiUiOM:&amp;tbnh=77&amp;tbnw=87&amp;prev=/images%3Fq%3Delderly%2Bsign&amp;usg=__MfKFmDXg1E7_8mppjylhraN4JZs=&amp;ei=rhTwStH0I9bOjAfC6_HFCA&amp;sa=X&amp;oi=image_result&amp;resnum=5&amp;ct=image&amp;ved=0CBYQ9QEwBA"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images.google.co.uk/imgres?imgurl=http://pressbox.co.uk/images/logos/379815_solidarity%2520copy.jpg&amp;imgrefurl=http://www.pressbox.co.uk/detailed/Government/Solidarity_Trade_Union_Is_the_Government_waking_up_to_the_threat_of_globalisation__379815.html&amp;usg=__Yy-PiIKq7LeMIR1fmc7Yv6_yZGI=&amp;h=254&amp;w=530&amp;sz=60&amp;hl=en&amp;start=79&amp;um=1&amp;tbnid=nF4BWnWLaZCAHM:&amp;tbnh=63&amp;tbnw=132&amp;prev=/images%3Fq%3Dtrade%2Bunion%26ndsp%3D20%26hl%3Den%26rlz%3D1T4RNWN_enGB257GB259%26sa%3DN%26start%3D60%26um%3D1"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images.google.co.uk/imgres?imgurl=http://greenberg-art.com/.Toons/.Toons,%2520social/qqxsgPart%2520time%2520workers.jpg&amp;imgrefurl=http://greenberg-art.com/.Toons/.Toons,%2520social/Parttime_workers.html&amp;usg=__YFp8n8Gif8zciQd3FmM8LoL2hm4=&amp;h=378&amp;w=540&amp;sz=105&amp;hl=en&amp;start=12&amp;um=1&amp;tbnid=TIm2rR4G3oI7oM:&amp;tbnh=92&amp;tbnw=132&amp;prev=/images%3Fq%3Dpart%2Btime%2Bworkers%26hl%3Den%26rlz%3D1T4RNWN_enGB257GB259%26sa%3DN%26um%3D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ChangeArrowheads="1"/>
          </p:cNvSpPr>
          <p:nvPr/>
        </p:nvSpPr>
        <p:spPr bwMode="auto">
          <a:xfrm>
            <a:off x="1143000" y="19812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p>
            <a:r>
              <a:rPr lang="en-GB" sz="4400">
                <a:solidFill>
                  <a:schemeClr val="tx2"/>
                </a:solidFill>
              </a:rPr>
              <a:t>Human Resource Management </a:t>
            </a:r>
            <a:endParaRPr lang="en-GB" sz="4400">
              <a:solidFill>
                <a:schemeClr val="tx2"/>
              </a:solidFill>
              <a:latin typeface="Times New Roman" pitchFamily="18" charset="0"/>
            </a:endParaRPr>
          </a:p>
        </p:txBody>
      </p:sp>
      <p:sp>
        <p:nvSpPr>
          <p:cNvPr id="116739" name="Rectangle 3"/>
          <p:cNvSpPr>
            <a:spLocks noChangeArrowheads="1"/>
          </p:cNvSpPr>
          <p:nvPr/>
        </p:nvSpPr>
        <p:spPr bwMode="auto">
          <a:xfrm>
            <a:off x="1143000" y="4343400"/>
            <a:ext cx="64008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457200" indent="-457200">
              <a:spcBef>
                <a:spcPct val="20000"/>
              </a:spcBef>
              <a:buClr>
                <a:srgbClr val="A50021"/>
              </a:buClr>
              <a:buSzPct val="75000"/>
              <a:buFont typeface="Wingdings" pitchFamily="2" charset="2"/>
              <a:buNone/>
            </a:pPr>
            <a:r>
              <a:rPr lang="en-GB" sz="3200"/>
              <a:t>Fairness and Equality - Employment Legislation </a:t>
            </a:r>
            <a:endParaRPr lang="en-GB" sz="3200">
              <a:latin typeface="Times New Roman" pitchFamily="18" charset="0"/>
            </a:endParaRPr>
          </a:p>
        </p:txBody>
      </p:sp>
    </p:spTree>
    <p:extLst>
      <p:ext uri="{BB962C8B-B14F-4D97-AF65-F5344CB8AC3E}">
        <p14:creationId xmlns:p14="http://schemas.microsoft.com/office/powerpoint/2010/main" val="9583025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Rectangle 2"/>
          <p:cNvSpPr>
            <a:spLocks noGrp="1" noChangeArrowheads="1"/>
          </p:cNvSpPr>
          <p:nvPr>
            <p:ph type="title"/>
          </p:nvPr>
        </p:nvSpPr>
        <p:spPr/>
        <p:txBody>
          <a:bodyPr/>
          <a:lstStyle/>
          <a:p>
            <a:r>
              <a:rPr lang="en-GB"/>
              <a:t>Equality Act -1</a:t>
            </a:r>
            <a:r>
              <a:rPr lang="en-GB" baseline="30000"/>
              <a:t>st</a:t>
            </a:r>
            <a:r>
              <a:rPr lang="en-GB"/>
              <a:t> October 2010</a:t>
            </a:r>
          </a:p>
        </p:txBody>
      </p:sp>
      <p:sp>
        <p:nvSpPr>
          <p:cNvPr id="217091" name="Rectangle 3"/>
          <p:cNvSpPr>
            <a:spLocks noGrp="1" noChangeArrowheads="1"/>
          </p:cNvSpPr>
          <p:nvPr>
            <p:ph type="body" idx="1"/>
          </p:nvPr>
        </p:nvSpPr>
        <p:spPr/>
        <p:txBody>
          <a:bodyPr/>
          <a:lstStyle/>
          <a:p>
            <a:pPr>
              <a:lnSpc>
                <a:spcPct val="90000"/>
              </a:lnSpc>
            </a:pPr>
            <a:r>
              <a:rPr lang="en-GB" sz="2800"/>
              <a:t>Since the first anti-discrimination legislation was passed the number of legal provisions to deal with discrimination has grown very rapidly: there are now more than 35 Acts, 52 Statutory Instruments, 13 Codes of Practice, 3 Codes of Guidance and 16 EC Directives and Recommendations. </a:t>
            </a:r>
          </a:p>
          <a:p>
            <a:pPr>
              <a:lnSpc>
                <a:spcPct val="90000"/>
              </a:lnSpc>
            </a:pPr>
            <a:r>
              <a:rPr lang="en-GB" sz="2800"/>
              <a:t>This makes it difficult for anyone to understand their rights and responsibilities, and there are numerous inconsistencies, with some people having more rights than others </a:t>
            </a:r>
          </a:p>
        </p:txBody>
      </p:sp>
    </p:spTree>
    <p:extLst>
      <p:ext uri="{BB962C8B-B14F-4D97-AF65-F5344CB8AC3E}">
        <p14:creationId xmlns:p14="http://schemas.microsoft.com/office/powerpoint/2010/main" val="1831280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ChangeArrowheads="1"/>
          </p:cNvSpPr>
          <p:nvPr>
            <p:ph type="title"/>
          </p:nvPr>
        </p:nvSpPr>
        <p:spPr/>
        <p:txBody>
          <a:bodyPr/>
          <a:lstStyle/>
          <a:p>
            <a:endParaRPr lang="en-US"/>
          </a:p>
        </p:txBody>
      </p:sp>
      <p:sp>
        <p:nvSpPr>
          <p:cNvPr id="218115" name="Rectangle 3"/>
          <p:cNvSpPr>
            <a:spLocks noGrp="1" noChangeArrowheads="1"/>
          </p:cNvSpPr>
          <p:nvPr>
            <p:ph type="body" idx="1"/>
          </p:nvPr>
        </p:nvSpPr>
        <p:spPr/>
        <p:txBody>
          <a:bodyPr/>
          <a:lstStyle/>
          <a:p>
            <a:pPr>
              <a:buFont typeface="Wingdings" pitchFamily="2" charset="2"/>
              <a:buNone/>
            </a:pPr>
            <a:r>
              <a:rPr lang="en-GB" b="1"/>
              <a:t>   </a:t>
            </a:r>
            <a:r>
              <a:rPr lang="en-GB" b="1">
                <a:hlinkClick r:id="rId2"/>
              </a:rPr>
              <a:t>Our job</a:t>
            </a:r>
            <a:r>
              <a:rPr lang="en-GB" b="1"/>
              <a:t> is to promote equality and </a:t>
            </a:r>
            <a:r>
              <a:rPr lang="en-GB" b="1">
                <a:hlinkClick r:id="rId3"/>
              </a:rPr>
              <a:t>human rights,</a:t>
            </a:r>
            <a:r>
              <a:rPr lang="en-GB" b="1"/>
              <a:t> and to create a </a:t>
            </a:r>
            <a:r>
              <a:rPr lang="en-GB" b="1">
                <a:hlinkClick r:id="rId4"/>
              </a:rPr>
              <a:t>fairer Britain.</a:t>
            </a:r>
            <a:r>
              <a:rPr lang="en-GB" b="1"/>
              <a:t> We do this by providing </a:t>
            </a:r>
            <a:r>
              <a:rPr lang="en-GB" b="1">
                <a:hlinkClick r:id="rId5"/>
              </a:rPr>
              <a:t>advice and guidance,</a:t>
            </a:r>
            <a:r>
              <a:rPr lang="en-GB" b="1"/>
              <a:t> working to implement an effective </a:t>
            </a:r>
            <a:r>
              <a:rPr lang="en-GB" b="1">
                <a:hlinkClick r:id="rId6"/>
              </a:rPr>
              <a:t>legislative framework</a:t>
            </a:r>
            <a:r>
              <a:rPr lang="en-GB" b="1"/>
              <a:t> and raising awareness of </a:t>
            </a:r>
            <a:r>
              <a:rPr lang="en-GB" b="1">
                <a:hlinkClick r:id="rId7"/>
              </a:rPr>
              <a:t>your rights.</a:t>
            </a:r>
            <a:endParaRPr lang="en-GB" b="1"/>
          </a:p>
          <a:p>
            <a:endParaRPr lang="en-GB"/>
          </a:p>
        </p:txBody>
      </p:sp>
      <p:pic>
        <p:nvPicPr>
          <p:cNvPr id="218117" name="Picture 5" descr="Equality and Human Rights Commission"/>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24075" y="295275"/>
            <a:ext cx="5040313" cy="106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0238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57200" y="527050"/>
            <a:ext cx="8229600" cy="511175"/>
          </a:xfrm>
        </p:spPr>
        <p:txBody>
          <a:bodyPr/>
          <a:lstStyle/>
          <a:p>
            <a:r>
              <a:rPr lang="en-GB" sz="3600"/>
              <a:t>The Equality Act</a:t>
            </a:r>
          </a:p>
        </p:txBody>
      </p:sp>
      <p:sp>
        <p:nvSpPr>
          <p:cNvPr id="64515" name="Rectangle 3"/>
          <p:cNvSpPr>
            <a:spLocks noGrp="1" noChangeArrowheads="1"/>
          </p:cNvSpPr>
          <p:nvPr>
            <p:ph type="body" idx="1"/>
          </p:nvPr>
        </p:nvSpPr>
        <p:spPr/>
        <p:txBody>
          <a:bodyPr/>
          <a:lstStyle/>
          <a:p>
            <a:pPr>
              <a:lnSpc>
                <a:spcPct val="90000"/>
              </a:lnSpc>
            </a:pPr>
            <a:r>
              <a:rPr lang="en-GB" sz="2400"/>
              <a:t>Sex, gender and sexual orientation</a:t>
            </a:r>
          </a:p>
          <a:p>
            <a:pPr>
              <a:lnSpc>
                <a:spcPct val="90000"/>
              </a:lnSpc>
            </a:pPr>
            <a:r>
              <a:rPr lang="en-GB" sz="2400"/>
              <a:t>Marital status</a:t>
            </a:r>
          </a:p>
          <a:p>
            <a:pPr>
              <a:lnSpc>
                <a:spcPct val="90000"/>
              </a:lnSpc>
            </a:pPr>
            <a:r>
              <a:rPr lang="en-GB" sz="2400"/>
              <a:t>Race</a:t>
            </a:r>
          </a:p>
          <a:p>
            <a:pPr>
              <a:lnSpc>
                <a:spcPct val="90000"/>
              </a:lnSpc>
            </a:pPr>
            <a:r>
              <a:rPr lang="en-GB" sz="2400"/>
              <a:t>National origin</a:t>
            </a:r>
          </a:p>
          <a:p>
            <a:pPr>
              <a:lnSpc>
                <a:spcPct val="90000"/>
              </a:lnSpc>
            </a:pPr>
            <a:r>
              <a:rPr lang="en-GB" sz="2400"/>
              <a:t>Ethnicity</a:t>
            </a:r>
          </a:p>
          <a:p>
            <a:pPr>
              <a:lnSpc>
                <a:spcPct val="90000"/>
              </a:lnSpc>
            </a:pPr>
            <a:r>
              <a:rPr lang="en-GB" sz="2400"/>
              <a:t>Disability</a:t>
            </a:r>
          </a:p>
          <a:p>
            <a:pPr>
              <a:lnSpc>
                <a:spcPct val="90000"/>
              </a:lnSpc>
            </a:pPr>
            <a:r>
              <a:rPr lang="en-GB" sz="2400"/>
              <a:t>Age</a:t>
            </a:r>
          </a:p>
          <a:p>
            <a:pPr>
              <a:lnSpc>
                <a:spcPct val="90000"/>
              </a:lnSpc>
            </a:pPr>
            <a:r>
              <a:rPr lang="en-GB" sz="2400"/>
              <a:t>Plus…………………………………..</a:t>
            </a:r>
          </a:p>
          <a:p>
            <a:pPr>
              <a:lnSpc>
                <a:spcPct val="90000"/>
              </a:lnSpc>
            </a:pPr>
            <a:r>
              <a:rPr lang="en-GB" sz="2400"/>
              <a:t>Union membership or non-membership</a:t>
            </a:r>
            <a:endParaRPr lang="en-US" sz="2400"/>
          </a:p>
          <a:p>
            <a:pPr>
              <a:lnSpc>
                <a:spcPct val="90000"/>
              </a:lnSpc>
            </a:pPr>
            <a:r>
              <a:rPr lang="en-US" sz="2400"/>
              <a:t>Part-time workers</a:t>
            </a:r>
          </a:p>
          <a:p>
            <a:pPr>
              <a:lnSpc>
                <a:spcPct val="90000"/>
              </a:lnSpc>
            </a:pPr>
            <a:r>
              <a:rPr lang="en-US" sz="2400"/>
              <a:t>Ex-offenders</a:t>
            </a:r>
            <a:endParaRPr lang="en-GB" sz="2400"/>
          </a:p>
          <a:p>
            <a:pPr>
              <a:lnSpc>
                <a:spcPct val="90000"/>
              </a:lnSpc>
            </a:pPr>
            <a:endParaRPr lang="en-GB" sz="2400"/>
          </a:p>
        </p:txBody>
      </p:sp>
    </p:spTree>
    <p:extLst>
      <p:ext uri="{BB962C8B-B14F-4D97-AF65-F5344CB8AC3E}">
        <p14:creationId xmlns:p14="http://schemas.microsoft.com/office/powerpoint/2010/main" val="2695680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838200" y="685800"/>
            <a:ext cx="8077200" cy="946150"/>
          </a:xfrm>
        </p:spPr>
        <p:txBody>
          <a:bodyPr/>
          <a:lstStyle/>
          <a:p>
            <a:r>
              <a:rPr lang="en-GB" sz="2800"/>
              <a:t>1. Discrimination on grounds of sex or marital status</a:t>
            </a:r>
          </a:p>
        </p:txBody>
      </p:sp>
      <p:sp>
        <p:nvSpPr>
          <p:cNvPr id="155651" name="Rectangle 3"/>
          <p:cNvSpPr>
            <a:spLocks noGrp="1" noChangeArrowheads="1"/>
          </p:cNvSpPr>
          <p:nvPr>
            <p:ph type="body" idx="1"/>
          </p:nvPr>
        </p:nvSpPr>
        <p:spPr>
          <a:xfrm>
            <a:off x="1066800" y="2057400"/>
            <a:ext cx="7772400" cy="4159250"/>
          </a:xfrm>
        </p:spPr>
        <p:txBody>
          <a:bodyPr/>
          <a:lstStyle/>
          <a:p>
            <a:pPr>
              <a:buFont typeface="Wingdings" pitchFamily="2" charset="2"/>
              <a:buNone/>
            </a:pPr>
            <a:endParaRPr lang="en-GB" sz="2800"/>
          </a:p>
          <a:p>
            <a:pPr lvl="1"/>
            <a:r>
              <a:rPr lang="en-GB" sz="2400"/>
              <a:t>The Equal Pay Act 1970 </a:t>
            </a:r>
          </a:p>
          <a:p>
            <a:pPr lvl="1"/>
            <a:endParaRPr lang="en-GB" sz="2400"/>
          </a:p>
          <a:p>
            <a:pPr lvl="1"/>
            <a:r>
              <a:rPr lang="en-GB" sz="2400"/>
              <a:t>The Sex Discrimination Act 1975</a:t>
            </a:r>
          </a:p>
          <a:p>
            <a:endParaRPr lang="en-GB" sz="2800"/>
          </a:p>
          <a:p>
            <a:endParaRPr lang="en-GB" sz="2400"/>
          </a:p>
        </p:txBody>
      </p:sp>
      <p:pic>
        <p:nvPicPr>
          <p:cNvPr id="155653" name="Picture 5" descr="mfln750l">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825" y="3911600"/>
            <a:ext cx="2951163" cy="2403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18150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914400" y="730250"/>
            <a:ext cx="8077200" cy="641350"/>
          </a:xfrm>
        </p:spPr>
        <p:txBody>
          <a:bodyPr/>
          <a:lstStyle/>
          <a:p>
            <a:r>
              <a:rPr lang="en-GB" sz="3600"/>
              <a:t>The Equal Pay Act 1970 </a:t>
            </a:r>
            <a:endParaRPr lang="en-GB" sz="2800"/>
          </a:p>
        </p:txBody>
      </p:sp>
      <p:sp>
        <p:nvSpPr>
          <p:cNvPr id="154627" name="Rectangle 3"/>
          <p:cNvSpPr>
            <a:spLocks noGrp="1" noChangeArrowheads="1"/>
          </p:cNvSpPr>
          <p:nvPr>
            <p:ph type="body" idx="1"/>
          </p:nvPr>
        </p:nvSpPr>
        <p:spPr>
          <a:xfrm>
            <a:off x="1066800" y="1752600"/>
            <a:ext cx="7772400" cy="4464050"/>
          </a:xfrm>
        </p:spPr>
        <p:txBody>
          <a:bodyPr/>
          <a:lstStyle/>
          <a:p>
            <a:r>
              <a:rPr lang="en-GB" sz="2400"/>
              <a:t>Passed in 1970, effective since 1975</a:t>
            </a:r>
          </a:p>
          <a:p>
            <a:r>
              <a:rPr lang="en-GB" sz="2400"/>
              <a:t>Subsequently amended and extended by the Equal Pay Regulations 1983 and the Sex Discrimination Act 1986</a:t>
            </a:r>
          </a:p>
          <a:p>
            <a:endParaRPr lang="en-GB" sz="2400"/>
          </a:p>
          <a:p>
            <a:r>
              <a:rPr lang="en-GB" sz="2400"/>
              <a:t>Aim to eliminate unjustifiable differences between the treatment of men and women in terms of their payment and other conditions of employment</a:t>
            </a:r>
          </a:p>
          <a:p>
            <a:pPr lvl="4">
              <a:buFontTx/>
              <a:buNone/>
            </a:pPr>
            <a:r>
              <a:rPr lang="en-GB" sz="1600"/>
              <a:t>				</a:t>
            </a:r>
          </a:p>
          <a:p>
            <a:pPr lvl="4">
              <a:buFontTx/>
              <a:buNone/>
            </a:pPr>
            <a:r>
              <a:rPr lang="en-GB" sz="1600"/>
              <a:t>				       </a:t>
            </a:r>
            <a:r>
              <a:rPr lang="en-GB"/>
              <a:t>- Torrington (2002)</a:t>
            </a:r>
          </a:p>
        </p:txBody>
      </p:sp>
    </p:spTree>
    <p:extLst>
      <p:ext uri="{BB962C8B-B14F-4D97-AF65-F5344CB8AC3E}">
        <p14:creationId xmlns:p14="http://schemas.microsoft.com/office/powerpoint/2010/main" val="10642858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a:xfrm>
            <a:off x="914400" y="730250"/>
            <a:ext cx="8077200" cy="641350"/>
          </a:xfrm>
        </p:spPr>
        <p:txBody>
          <a:bodyPr/>
          <a:lstStyle/>
          <a:p>
            <a:r>
              <a:rPr lang="en-GB" sz="3600"/>
              <a:t>Three types of claims</a:t>
            </a:r>
            <a:endParaRPr lang="en-GB" sz="2800"/>
          </a:p>
        </p:txBody>
      </p:sp>
      <p:sp>
        <p:nvSpPr>
          <p:cNvPr id="156675" name="Rectangle 3"/>
          <p:cNvSpPr>
            <a:spLocks noGrp="1" noChangeArrowheads="1"/>
          </p:cNvSpPr>
          <p:nvPr>
            <p:ph type="body" idx="1"/>
          </p:nvPr>
        </p:nvSpPr>
        <p:spPr>
          <a:xfrm>
            <a:off x="1066800" y="1752600"/>
            <a:ext cx="7772400" cy="4464050"/>
          </a:xfrm>
        </p:spPr>
        <p:txBody>
          <a:bodyPr/>
          <a:lstStyle/>
          <a:p>
            <a:endParaRPr lang="en-GB" sz="2400"/>
          </a:p>
          <a:p>
            <a:r>
              <a:rPr lang="en-GB" sz="2400"/>
              <a:t>Like work</a:t>
            </a:r>
          </a:p>
          <a:p>
            <a:endParaRPr lang="en-GB" sz="2400"/>
          </a:p>
          <a:p>
            <a:r>
              <a:rPr lang="en-GB" sz="2400"/>
              <a:t>Work rated as equivalent</a:t>
            </a:r>
          </a:p>
          <a:p>
            <a:endParaRPr lang="en-GB" sz="2400"/>
          </a:p>
          <a:p>
            <a:r>
              <a:rPr lang="en-GB" sz="2400"/>
              <a:t>Work of equal value</a:t>
            </a:r>
          </a:p>
        </p:txBody>
      </p:sp>
      <p:pic>
        <p:nvPicPr>
          <p:cNvPr id="156677" name="Picture 5" descr="sex_discrimination_act_1975">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4163" y="3357563"/>
            <a:ext cx="2544762" cy="2544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2026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a:xfrm>
            <a:off x="914400" y="730250"/>
            <a:ext cx="8077200" cy="641350"/>
          </a:xfrm>
        </p:spPr>
        <p:txBody>
          <a:bodyPr/>
          <a:lstStyle/>
          <a:p>
            <a:r>
              <a:rPr lang="en-GB" sz="3600"/>
              <a:t>Two defences by employers</a:t>
            </a:r>
            <a:endParaRPr lang="en-GB" sz="2800"/>
          </a:p>
        </p:txBody>
      </p:sp>
      <p:sp>
        <p:nvSpPr>
          <p:cNvPr id="157699" name="Rectangle 3"/>
          <p:cNvSpPr>
            <a:spLocks noGrp="1" noChangeArrowheads="1"/>
          </p:cNvSpPr>
          <p:nvPr>
            <p:ph type="body" idx="1"/>
          </p:nvPr>
        </p:nvSpPr>
        <p:spPr>
          <a:xfrm>
            <a:off x="1066800" y="1752600"/>
            <a:ext cx="7772400" cy="4464050"/>
          </a:xfrm>
        </p:spPr>
        <p:txBody>
          <a:bodyPr/>
          <a:lstStyle/>
          <a:p>
            <a:endParaRPr lang="en-GB" sz="2400"/>
          </a:p>
          <a:p>
            <a:r>
              <a:rPr lang="en-GB" sz="2400"/>
              <a:t>They can seek to show that a job evaluation exercise has been carried out which indicates that the two jobs are not like, rated as equivalent or of equal value.</a:t>
            </a:r>
          </a:p>
          <a:p>
            <a:endParaRPr lang="en-GB" sz="2400"/>
          </a:p>
          <a:p>
            <a:r>
              <a:rPr lang="en-GB" sz="2400"/>
              <a:t>Employer can claim that the difference in pay is justified by ‘a genuine material factor not of sex’.</a:t>
            </a:r>
          </a:p>
          <a:p>
            <a:endParaRPr lang="en-GB" sz="2400"/>
          </a:p>
          <a:p>
            <a:pPr>
              <a:buFont typeface="Wingdings" pitchFamily="2" charset="2"/>
              <a:buNone/>
            </a:pPr>
            <a:r>
              <a:rPr lang="en-GB" sz="2000"/>
              <a:t>	      					     - Torrington (2002)</a:t>
            </a:r>
          </a:p>
          <a:p>
            <a:endParaRPr lang="en-GB" sz="2000"/>
          </a:p>
        </p:txBody>
      </p:sp>
    </p:spTree>
    <p:extLst>
      <p:ext uri="{BB962C8B-B14F-4D97-AF65-F5344CB8AC3E}">
        <p14:creationId xmlns:p14="http://schemas.microsoft.com/office/powerpoint/2010/main" val="17614755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914400" y="730250"/>
            <a:ext cx="8077200" cy="641350"/>
          </a:xfrm>
        </p:spPr>
        <p:txBody>
          <a:bodyPr/>
          <a:lstStyle/>
          <a:p>
            <a:r>
              <a:rPr lang="en-GB" sz="3600"/>
              <a:t>Examples</a:t>
            </a:r>
            <a:endParaRPr lang="en-GB" sz="2800"/>
          </a:p>
        </p:txBody>
      </p:sp>
      <p:sp>
        <p:nvSpPr>
          <p:cNvPr id="158723" name="Rectangle 3"/>
          <p:cNvSpPr>
            <a:spLocks noGrp="1" noChangeArrowheads="1"/>
          </p:cNvSpPr>
          <p:nvPr>
            <p:ph type="body" idx="1"/>
          </p:nvPr>
        </p:nvSpPr>
        <p:spPr>
          <a:xfrm>
            <a:off x="1066800" y="1752600"/>
            <a:ext cx="7772400" cy="4464050"/>
          </a:xfrm>
        </p:spPr>
        <p:txBody>
          <a:bodyPr/>
          <a:lstStyle/>
          <a:p>
            <a:endParaRPr lang="en-GB" sz="2400"/>
          </a:p>
          <a:p>
            <a:r>
              <a:rPr lang="en-GB" sz="2400"/>
              <a:t>Different qualifications </a:t>
            </a:r>
          </a:p>
          <a:p>
            <a:endParaRPr lang="en-GB" sz="2400"/>
          </a:p>
          <a:p>
            <a:r>
              <a:rPr lang="en-GB" sz="2400"/>
              <a:t>Performance </a:t>
            </a:r>
          </a:p>
          <a:p>
            <a:endParaRPr lang="en-GB" sz="2400"/>
          </a:p>
          <a:p>
            <a:r>
              <a:rPr lang="en-GB" sz="2400"/>
              <a:t>Seniority</a:t>
            </a:r>
          </a:p>
          <a:p>
            <a:endParaRPr lang="en-GB" sz="2400"/>
          </a:p>
          <a:p>
            <a:r>
              <a:rPr lang="en-GB" sz="2400"/>
              <a:t>Regional allowances</a:t>
            </a:r>
          </a:p>
          <a:p>
            <a:endParaRPr lang="en-GB" sz="2400"/>
          </a:p>
          <a:p>
            <a:pPr>
              <a:buFont typeface="Wingdings" pitchFamily="2" charset="2"/>
              <a:buNone/>
            </a:pPr>
            <a:r>
              <a:rPr lang="en-GB" sz="2000"/>
              <a:t>	      					     - Torrington (2002)</a:t>
            </a:r>
          </a:p>
          <a:p>
            <a:endParaRPr lang="en-GB" sz="2000"/>
          </a:p>
        </p:txBody>
      </p:sp>
      <p:pic>
        <p:nvPicPr>
          <p:cNvPr id="158725" name="Picture 5" descr="sexdiscr-im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5600" y="2636838"/>
            <a:ext cx="2449513"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430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ChangeArrowheads="1"/>
          </p:cNvSpPr>
          <p:nvPr>
            <p:ph type="title"/>
          </p:nvPr>
        </p:nvSpPr>
        <p:spPr>
          <a:xfrm>
            <a:off x="914400" y="730250"/>
            <a:ext cx="8077200" cy="641350"/>
          </a:xfrm>
        </p:spPr>
        <p:txBody>
          <a:bodyPr/>
          <a:lstStyle/>
          <a:p>
            <a:r>
              <a:rPr lang="en-GB" sz="3600"/>
              <a:t>The Sex Discrimination Act 1975 </a:t>
            </a:r>
            <a:endParaRPr lang="en-GB" sz="2800"/>
          </a:p>
        </p:txBody>
      </p:sp>
      <p:sp>
        <p:nvSpPr>
          <p:cNvPr id="162819" name="Rectangle 3"/>
          <p:cNvSpPr>
            <a:spLocks noGrp="1" noChangeArrowheads="1"/>
          </p:cNvSpPr>
          <p:nvPr>
            <p:ph type="body" idx="1"/>
          </p:nvPr>
        </p:nvSpPr>
        <p:spPr>
          <a:xfrm>
            <a:off x="1066800" y="1752600"/>
            <a:ext cx="7772400" cy="4464050"/>
          </a:xfrm>
        </p:spPr>
        <p:txBody>
          <a:bodyPr/>
          <a:lstStyle/>
          <a:p>
            <a:r>
              <a:rPr lang="en-GB" sz="2400"/>
              <a:t>Came into force in 1975</a:t>
            </a:r>
          </a:p>
          <a:p>
            <a:endParaRPr lang="en-GB" sz="2400"/>
          </a:p>
          <a:p>
            <a:r>
              <a:rPr lang="en-GB" sz="2400"/>
              <a:t>Aim to complement the Equal Pay Act 1970 by dealing primarily with non-contractual forms of sex discrimination such as employee selection, the provision of training opportunities, promotion, access to benefits and facilities and dismissal				</a:t>
            </a:r>
          </a:p>
          <a:p>
            <a:pPr lvl="4">
              <a:buFontTx/>
              <a:buNone/>
            </a:pPr>
            <a:r>
              <a:rPr lang="en-GB" sz="1600"/>
              <a:t>				       </a:t>
            </a:r>
            <a:r>
              <a:rPr lang="en-GB"/>
              <a:t>- Torrington (2002)</a:t>
            </a:r>
          </a:p>
        </p:txBody>
      </p:sp>
    </p:spTree>
    <p:extLst>
      <p:ext uri="{BB962C8B-B14F-4D97-AF65-F5344CB8AC3E}">
        <p14:creationId xmlns:p14="http://schemas.microsoft.com/office/powerpoint/2010/main" val="38133864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914400" y="730250"/>
            <a:ext cx="8077200" cy="641350"/>
          </a:xfrm>
        </p:spPr>
        <p:txBody>
          <a:bodyPr/>
          <a:lstStyle/>
          <a:p>
            <a:r>
              <a:rPr lang="en-GB" sz="3600"/>
              <a:t>Three types of claims</a:t>
            </a:r>
            <a:endParaRPr lang="en-GB" sz="2800"/>
          </a:p>
        </p:txBody>
      </p:sp>
      <p:sp>
        <p:nvSpPr>
          <p:cNvPr id="163843" name="Rectangle 3"/>
          <p:cNvSpPr>
            <a:spLocks noGrp="1" noChangeArrowheads="1"/>
          </p:cNvSpPr>
          <p:nvPr>
            <p:ph type="body" idx="1"/>
          </p:nvPr>
        </p:nvSpPr>
        <p:spPr>
          <a:xfrm>
            <a:off x="1066800" y="1752600"/>
            <a:ext cx="7772400" cy="4464050"/>
          </a:xfrm>
        </p:spPr>
        <p:txBody>
          <a:bodyPr/>
          <a:lstStyle/>
          <a:p>
            <a:endParaRPr lang="en-GB" sz="2400"/>
          </a:p>
          <a:p>
            <a:r>
              <a:rPr lang="en-GB" sz="2400"/>
              <a:t>Direct discrimination</a:t>
            </a:r>
          </a:p>
          <a:p>
            <a:endParaRPr lang="en-GB" sz="2400"/>
          </a:p>
          <a:p>
            <a:r>
              <a:rPr lang="en-GB" sz="2400"/>
              <a:t>Indirect discrimination</a:t>
            </a:r>
          </a:p>
          <a:p>
            <a:endParaRPr lang="en-GB" sz="2400"/>
          </a:p>
          <a:p>
            <a:r>
              <a:rPr lang="en-GB" sz="2400"/>
              <a:t>Victimisation</a:t>
            </a:r>
          </a:p>
          <a:p>
            <a:endParaRPr lang="en-GB" sz="2400"/>
          </a:p>
          <a:p>
            <a:pPr lvl="4">
              <a:buFontTx/>
              <a:buNone/>
            </a:pPr>
            <a:r>
              <a:rPr lang="en-GB"/>
              <a:t>				      - Torrington (2002)</a:t>
            </a:r>
          </a:p>
          <a:p>
            <a:endParaRPr lang="en-GB" sz="2400"/>
          </a:p>
        </p:txBody>
      </p:sp>
      <p:pic>
        <p:nvPicPr>
          <p:cNvPr id="163845" name="Picture 5" descr="angryman_300">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2120900"/>
            <a:ext cx="2232025" cy="1963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4588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1026"/>
          <p:cNvSpPr>
            <a:spLocks noGrp="1" noChangeArrowheads="1"/>
          </p:cNvSpPr>
          <p:nvPr>
            <p:ph type="title"/>
          </p:nvPr>
        </p:nvSpPr>
        <p:spPr>
          <a:xfrm>
            <a:off x="914400" y="730250"/>
            <a:ext cx="8077200" cy="641350"/>
          </a:xfrm>
        </p:spPr>
        <p:txBody>
          <a:bodyPr/>
          <a:lstStyle/>
          <a:p>
            <a:r>
              <a:rPr lang="en-GB" sz="3600"/>
              <a:t>Direct discrimination</a:t>
            </a:r>
          </a:p>
        </p:txBody>
      </p:sp>
      <p:sp>
        <p:nvSpPr>
          <p:cNvPr id="164867" name="Rectangle 1027"/>
          <p:cNvSpPr>
            <a:spLocks noGrp="1" noChangeArrowheads="1"/>
          </p:cNvSpPr>
          <p:nvPr>
            <p:ph type="body" idx="1"/>
          </p:nvPr>
        </p:nvSpPr>
        <p:spPr>
          <a:xfrm>
            <a:off x="1066800" y="1752600"/>
            <a:ext cx="7772400" cy="4464050"/>
          </a:xfrm>
        </p:spPr>
        <p:txBody>
          <a:bodyPr/>
          <a:lstStyle/>
          <a:p>
            <a:pPr>
              <a:lnSpc>
                <a:spcPct val="90000"/>
              </a:lnSpc>
            </a:pPr>
            <a:r>
              <a:rPr lang="en-GB" sz="2400"/>
              <a:t>Examples:</a:t>
            </a:r>
          </a:p>
          <a:p>
            <a:pPr lvl="1">
              <a:lnSpc>
                <a:spcPct val="90000"/>
              </a:lnSpc>
            </a:pPr>
            <a:r>
              <a:rPr lang="en-GB" sz="2400"/>
              <a:t>Advertising for a man to do the job which could be conducted by a woman;</a:t>
            </a:r>
          </a:p>
          <a:p>
            <a:pPr lvl="1">
              <a:lnSpc>
                <a:spcPct val="90000"/>
              </a:lnSpc>
            </a:pPr>
            <a:r>
              <a:rPr lang="en-GB" sz="2400"/>
              <a:t>Failing to promote a woman because she is pregnant </a:t>
            </a:r>
          </a:p>
          <a:p>
            <a:pPr>
              <a:lnSpc>
                <a:spcPct val="90000"/>
              </a:lnSpc>
            </a:pPr>
            <a:endParaRPr lang="en-GB" sz="2400"/>
          </a:p>
          <a:p>
            <a:pPr>
              <a:lnSpc>
                <a:spcPct val="90000"/>
              </a:lnSpc>
            </a:pPr>
            <a:r>
              <a:rPr lang="en-GB" sz="2400"/>
              <a:t>One exception</a:t>
            </a:r>
          </a:p>
          <a:p>
            <a:pPr lvl="1">
              <a:lnSpc>
                <a:spcPct val="90000"/>
              </a:lnSpc>
            </a:pPr>
            <a:r>
              <a:rPr lang="en-GB" sz="2400"/>
              <a:t>It is possible to argue that certain jobs have to be reserved for either women or men</a:t>
            </a:r>
          </a:p>
          <a:p>
            <a:pPr lvl="1">
              <a:lnSpc>
                <a:spcPct val="90000"/>
              </a:lnSpc>
            </a:pPr>
            <a:endParaRPr lang="en-GB" sz="2400"/>
          </a:p>
          <a:p>
            <a:pPr lvl="4">
              <a:lnSpc>
                <a:spcPct val="90000"/>
              </a:lnSpc>
              <a:buFontTx/>
              <a:buNone/>
            </a:pPr>
            <a:r>
              <a:rPr lang="en-GB"/>
              <a:t>                                                   - Torrington (2002)</a:t>
            </a:r>
          </a:p>
          <a:p>
            <a:pPr lvl="1">
              <a:lnSpc>
                <a:spcPct val="90000"/>
              </a:lnSpc>
            </a:pPr>
            <a:endParaRPr lang="en-GB" sz="2400"/>
          </a:p>
          <a:p>
            <a:pPr>
              <a:lnSpc>
                <a:spcPct val="90000"/>
              </a:lnSpc>
            </a:pPr>
            <a:endParaRPr lang="en-GB" sz="2400"/>
          </a:p>
        </p:txBody>
      </p:sp>
    </p:spTree>
    <p:extLst>
      <p:ext uri="{BB962C8B-B14F-4D97-AF65-F5344CB8AC3E}">
        <p14:creationId xmlns:p14="http://schemas.microsoft.com/office/powerpoint/2010/main" val="31753201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a:xfrm>
            <a:off x="914400" y="730250"/>
            <a:ext cx="8077200" cy="641350"/>
          </a:xfrm>
        </p:spPr>
        <p:txBody>
          <a:bodyPr/>
          <a:lstStyle/>
          <a:p>
            <a:r>
              <a:rPr lang="en-GB" sz="3600"/>
              <a:t>Indirect discrimination</a:t>
            </a:r>
          </a:p>
        </p:txBody>
      </p:sp>
      <p:sp>
        <p:nvSpPr>
          <p:cNvPr id="165891" name="Rectangle 3"/>
          <p:cNvSpPr>
            <a:spLocks noGrp="1" noChangeArrowheads="1"/>
          </p:cNvSpPr>
          <p:nvPr>
            <p:ph type="body" idx="1"/>
          </p:nvPr>
        </p:nvSpPr>
        <p:spPr>
          <a:xfrm>
            <a:off x="1066800" y="1752600"/>
            <a:ext cx="7772400" cy="4464050"/>
          </a:xfrm>
        </p:spPr>
        <p:txBody>
          <a:bodyPr/>
          <a:lstStyle/>
          <a:p>
            <a:pPr>
              <a:lnSpc>
                <a:spcPct val="90000"/>
              </a:lnSpc>
            </a:pPr>
            <a:r>
              <a:rPr lang="en-GB" sz="2400"/>
              <a:t>It occurs when a ‘requirement or condition’ is set which has the effect, in practice, of disadvantaging a significantly larger proportion of one sex than the other </a:t>
            </a:r>
          </a:p>
          <a:p>
            <a:pPr>
              <a:lnSpc>
                <a:spcPct val="90000"/>
              </a:lnSpc>
            </a:pPr>
            <a:endParaRPr lang="en-GB" sz="2400"/>
          </a:p>
          <a:p>
            <a:pPr lvl="2">
              <a:lnSpc>
                <a:spcPct val="90000"/>
              </a:lnSpc>
              <a:buFontTx/>
              <a:buNone/>
            </a:pPr>
            <a:r>
              <a:rPr lang="en-GB" sz="2000"/>
              <a:t>					  - Torrington (2002)</a:t>
            </a:r>
          </a:p>
          <a:p>
            <a:pPr>
              <a:lnSpc>
                <a:spcPct val="90000"/>
              </a:lnSpc>
            </a:pPr>
            <a:endParaRPr lang="en-GB" sz="2400"/>
          </a:p>
          <a:p>
            <a:pPr>
              <a:lnSpc>
                <a:spcPct val="90000"/>
              </a:lnSpc>
            </a:pPr>
            <a:r>
              <a:rPr lang="en-GB" sz="2400"/>
              <a:t>Example: </a:t>
            </a:r>
          </a:p>
          <a:p>
            <a:pPr>
              <a:lnSpc>
                <a:spcPct val="90000"/>
              </a:lnSpc>
            </a:pPr>
            <a:r>
              <a:rPr lang="en-GB" sz="2400"/>
              <a:t>A job advertisement specifying that applicants should be taller than 5 feet 10 inches</a:t>
            </a:r>
          </a:p>
          <a:p>
            <a:pPr lvl="4">
              <a:lnSpc>
                <a:spcPct val="90000"/>
              </a:lnSpc>
              <a:buFontTx/>
              <a:buNone/>
            </a:pPr>
            <a:endParaRPr lang="en-GB" sz="1800"/>
          </a:p>
          <a:p>
            <a:pPr lvl="4">
              <a:lnSpc>
                <a:spcPct val="90000"/>
              </a:lnSpc>
              <a:buFontTx/>
              <a:buNone/>
            </a:pPr>
            <a:r>
              <a:rPr lang="en-GB" sz="1800"/>
              <a:t>                                               </a:t>
            </a:r>
            <a:endParaRPr lang="en-GB" sz="1400"/>
          </a:p>
        </p:txBody>
      </p:sp>
    </p:spTree>
    <p:extLst>
      <p:ext uri="{BB962C8B-B14F-4D97-AF65-F5344CB8AC3E}">
        <p14:creationId xmlns:p14="http://schemas.microsoft.com/office/powerpoint/2010/main" val="21661069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914400" y="730250"/>
            <a:ext cx="8077200" cy="641350"/>
          </a:xfrm>
        </p:spPr>
        <p:txBody>
          <a:bodyPr/>
          <a:lstStyle/>
          <a:p>
            <a:r>
              <a:rPr lang="en-GB" sz="3600"/>
              <a:t>Indirect discrimination </a:t>
            </a:r>
          </a:p>
        </p:txBody>
      </p:sp>
      <p:sp>
        <p:nvSpPr>
          <p:cNvPr id="166915" name="Rectangle 3"/>
          <p:cNvSpPr>
            <a:spLocks noGrp="1" noChangeArrowheads="1"/>
          </p:cNvSpPr>
          <p:nvPr>
            <p:ph type="body" idx="1"/>
          </p:nvPr>
        </p:nvSpPr>
        <p:spPr>
          <a:xfrm>
            <a:off x="1066800" y="1412875"/>
            <a:ext cx="7772400" cy="4803775"/>
          </a:xfrm>
        </p:spPr>
        <p:txBody>
          <a:bodyPr/>
          <a:lstStyle/>
          <a:p>
            <a:pPr>
              <a:lnSpc>
                <a:spcPct val="80000"/>
              </a:lnSpc>
            </a:pPr>
            <a:r>
              <a:rPr lang="en-GB" sz="2800"/>
              <a:t>Defence: justifying the condition or requirement is set ‘on grounds other than sex’, in which case it may be lawful</a:t>
            </a:r>
          </a:p>
          <a:p>
            <a:pPr algn="r">
              <a:lnSpc>
                <a:spcPct val="80000"/>
              </a:lnSpc>
              <a:buFont typeface="Wingdings" pitchFamily="2" charset="2"/>
              <a:buNone/>
            </a:pPr>
            <a:r>
              <a:rPr lang="en-GB" sz="2800"/>
              <a:t>- Torrington (2002)</a:t>
            </a:r>
          </a:p>
          <a:p>
            <a:pPr>
              <a:lnSpc>
                <a:spcPct val="80000"/>
              </a:lnSpc>
              <a:buFont typeface="Wingdings" pitchFamily="2" charset="2"/>
              <a:buNone/>
            </a:pPr>
            <a:r>
              <a:rPr lang="en-GB" sz="1800"/>
              <a:t>Example: </a:t>
            </a:r>
          </a:p>
          <a:p>
            <a:pPr>
              <a:lnSpc>
                <a:spcPct val="80000"/>
              </a:lnSpc>
            </a:pPr>
            <a:r>
              <a:rPr lang="en-GB" sz="1800"/>
              <a:t>A job for which a major requirement is the ability to lift heavy loads</a:t>
            </a:r>
          </a:p>
          <a:p>
            <a:pPr>
              <a:lnSpc>
                <a:spcPct val="80000"/>
              </a:lnSpc>
              <a:buFont typeface="Wingdings" pitchFamily="2" charset="2"/>
              <a:buNone/>
            </a:pPr>
            <a:endParaRPr lang="en-GB" sz="2800">
              <a:solidFill>
                <a:schemeClr val="tx2"/>
              </a:solidFill>
            </a:endParaRPr>
          </a:p>
          <a:p>
            <a:pPr>
              <a:lnSpc>
                <a:spcPct val="80000"/>
              </a:lnSpc>
              <a:buFont typeface="Wingdings" pitchFamily="2" charset="2"/>
              <a:buNone/>
            </a:pPr>
            <a:r>
              <a:rPr lang="en-GB" sz="2800">
                <a:solidFill>
                  <a:schemeClr val="tx2"/>
                </a:solidFill>
              </a:rPr>
              <a:t>Victimisation:</a:t>
            </a:r>
          </a:p>
          <a:p>
            <a:pPr>
              <a:lnSpc>
                <a:spcPct val="80000"/>
              </a:lnSpc>
            </a:pPr>
            <a:r>
              <a:rPr lang="en-GB" sz="2800"/>
              <a:t>An employer victimises workers if they are disadvantaged in any way simply because they have sought to exercise their legal rights or have assisted others in doing so.</a:t>
            </a:r>
            <a:r>
              <a:rPr lang="en-GB" sz="3600"/>
              <a:t> </a:t>
            </a:r>
          </a:p>
        </p:txBody>
      </p:sp>
    </p:spTree>
    <p:extLst>
      <p:ext uri="{BB962C8B-B14F-4D97-AF65-F5344CB8AC3E}">
        <p14:creationId xmlns:p14="http://schemas.microsoft.com/office/powerpoint/2010/main" val="19620375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Rectangle 2"/>
          <p:cNvSpPr>
            <a:spLocks noGrp="1" noChangeArrowheads="1"/>
          </p:cNvSpPr>
          <p:nvPr>
            <p:ph type="title"/>
          </p:nvPr>
        </p:nvSpPr>
        <p:spPr>
          <a:xfrm>
            <a:off x="914400" y="730250"/>
            <a:ext cx="8077200" cy="641350"/>
          </a:xfrm>
        </p:spPr>
        <p:txBody>
          <a:bodyPr/>
          <a:lstStyle/>
          <a:p>
            <a:r>
              <a:rPr lang="en-GB" sz="3600"/>
              <a:t>2. Race discrimination</a:t>
            </a:r>
          </a:p>
        </p:txBody>
      </p:sp>
      <p:sp>
        <p:nvSpPr>
          <p:cNvPr id="171011" name="Rectangle 3"/>
          <p:cNvSpPr>
            <a:spLocks noGrp="1" noChangeArrowheads="1"/>
          </p:cNvSpPr>
          <p:nvPr>
            <p:ph type="body" idx="1"/>
          </p:nvPr>
        </p:nvSpPr>
        <p:spPr>
          <a:xfrm>
            <a:off x="1066800" y="1752600"/>
            <a:ext cx="7772400" cy="4464050"/>
          </a:xfrm>
        </p:spPr>
        <p:txBody>
          <a:bodyPr/>
          <a:lstStyle/>
          <a:p>
            <a:pPr>
              <a:lnSpc>
                <a:spcPct val="90000"/>
              </a:lnSpc>
            </a:pPr>
            <a:r>
              <a:rPr lang="en-GB" sz="2400"/>
              <a:t>Race Relations Act 1976</a:t>
            </a:r>
          </a:p>
          <a:p>
            <a:pPr>
              <a:lnSpc>
                <a:spcPct val="90000"/>
              </a:lnSpc>
            </a:pPr>
            <a:endParaRPr lang="en-GB" sz="2400"/>
          </a:p>
          <a:p>
            <a:pPr>
              <a:lnSpc>
                <a:spcPct val="90000"/>
              </a:lnSpc>
            </a:pPr>
            <a:r>
              <a:rPr lang="en-GB" sz="2400"/>
              <a:t>The ‘direct’ and ‘indirect’ forms of discrimination are defined in the same way as in sex discrimination law, as are the terms ‘victimisation’, ‘positive discrimination’ and ‘harassment’</a:t>
            </a:r>
          </a:p>
          <a:p>
            <a:pPr>
              <a:lnSpc>
                <a:spcPct val="90000"/>
              </a:lnSpc>
            </a:pPr>
            <a:endParaRPr lang="en-GB" sz="2400"/>
          </a:p>
          <a:p>
            <a:pPr>
              <a:lnSpc>
                <a:spcPct val="90000"/>
              </a:lnSpc>
            </a:pPr>
            <a:r>
              <a:rPr lang="en-GB" sz="2400"/>
              <a:t>There is, however, no equivalent law to that contained in the Equal Pay Act operating in the field of race discrimination</a:t>
            </a:r>
          </a:p>
          <a:p>
            <a:pPr>
              <a:lnSpc>
                <a:spcPct val="90000"/>
              </a:lnSpc>
              <a:buFont typeface="Wingdings" pitchFamily="2" charset="2"/>
              <a:buNone/>
            </a:pPr>
            <a:r>
              <a:rPr lang="en-GB" sz="2400"/>
              <a:t>						 </a:t>
            </a:r>
            <a:r>
              <a:rPr lang="en-GB" sz="2000"/>
              <a:t>- Torrington (2002)</a:t>
            </a:r>
          </a:p>
          <a:p>
            <a:pPr>
              <a:lnSpc>
                <a:spcPct val="90000"/>
              </a:lnSpc>
            </a:pPr>
            <a:endParaRPr lang="en-GB" sz="2000"/>
          </a:p>
          <a:p>
            <a:pPr>
              <a:lnSpc>
                <a:spcPct val="90000"/>
              </a:lnSpc>
            </a:pPr>
            <a:endParaRPr lang="en-GB" sz="2400"/>
          </a:p>
        </p:txBody>
      </p:sp>
    </p:spTree>
    <p:extLst>
      <p:ext uri="{BB962C8B-B14F-4D97-AF65-F5344CB8AC3E}">
        <p14:creationId xmlns:p14="http://schemas.microsoft.com/office/powerpoint/2010/main" val="11165242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a:xfrm>
            <a:off x="914400" y="730250"/>
            <a:ext cx="8077200" cy="641350"/>
          </a:xfrm>
        </p:spPr>
        <p:txBody>
          <a:bodyPr/>
          <a:lstStyle/>
          <a:p>
            <a:r>
              <a:rPr lang="en-GB" sz="3600"/>
              <a:t>Ethnicity</a:t>
            </a:r>
          </a:p>
        </p:txBody>
      </p:sp>
      <p:sp>
        <p:nvSpPr>
          <p:cNvPr id="173059" name="Rectangle 3"/>
          <p:cNvSpPr>
            <a:spLocks noGrp="1" noChangeArrowheads="1"/>
          </p:cNvSpPr>
          <p:nvPr>
            <p:ph type="body" idx="1"/>
          </p:nvPr>
        </p:nvSpPr>
        <p:spPr>
          <a:xfrm>
            <a:off x="1066800" y="1752600"/>
            <a:ext cx="7772400" cy="4464050"/>
          </a:xfrm>
        </p:spPr>
        <p:txBody>
          <a:bodyPr/>
          <a:lstStyle/>
          <a:p>
            <a:pPr>
              <a:lnSpc>
                <a:spcPct val="90000"/>
              </a:lnSpc>
            </a:pPr>
            <a:r>
              <a:rPr lang="en-GB" sz="2000" b="1"/>
              <a:t>A long history of which the group is conscious as distinguishing it from other groups, and the memory of which keeps it alive;</a:t>
            </a:r>
          </a:p>
          <a:p>
            <a:pPr>
              <a:lnSpc>
                <a:spcPct val="90000"/>
              </a:lnSpc>
            </a:pPr>
            <a:r>
              <a:rPr lang="en-GB" sz="2000" b="1"/>
              <a:t>A cultural tradition of its own, often but not necessarily associated with religious observance;</a:t>
            </a:r>
          </a:p>
          <a:p>
            <a:pPr>
              <a:lnSpc>
                <a:spcPct val="90000"/>
              </a:lnSpc>
            </a:pPr>
            <a:r>
              <a:rPr lang="en-GB" sz="2000" b="1"/>
              <a:t>A common geographical origin, or descent from a small number of common ancestors;</a:t>
            </a:r>
          </a:p>
          <a:p>
            <a:pPr>
              <a:lnSpc>
                <a:spcPct val="90000"/>
              </a:lnSpc>
            </a:pPr>
            <a:r>
              <a:rPr lang="en-GB" sz="2000" b="1"/>
              <a:t>A common language, not necessarily peculiar to the group;</a:t>
            </a:r>
          </a:p>
          <a:p>
            <a:pPr>
              <a:lnSpc>
                <a:spcPct val="90000"/>
              </a:lnSpc>
            </a:pPr>
            <a:r>
              <a:rPr lang="en-GB" sz="2000" b="1"/>
              <a:t>A common literature peculiar to the group;</a:t>
            </a:r>
          </a:p>
          <a:p>
            <a:pPr>
              <a:lnSpc>
                <a:spcPct val="90000"/>
              </a:lnSpc>
            </a:pPr>
            <a:r>
              <a:rPr lang="en-GB" sz="2000" b="1"/>
              <a:t>A common religion different from that of neighbouring groups or from the general community surrounding it;</a:t>
            </a:r>
          </a:p>
          <a:p>
            <a:pPr>
              <a:lnSpc>
                <a:spcPct val="90000"/>
              </a:lnSpc>
            </a:pPr>
            <a:r>
              <a:rPr lang="en-GB" sz="2000" b="1"/>
              <a:t>Being a minority or being an oppressed or a dominant group within a larger community</a:t>
            </a:r>
          </a:p>
          <a:p>
            <a:pPr>
              <a:lnSpc>
                <a:spcPct val="90000"/>
              </a:lnSpc>
              <a:buFont typeface="Wingdings" pitchFamily="2" charset="2"/>
              <a:buNone/>
            </a:pPr>
            <a:r>
              <a:rPr lang="en-GB" sz="2000" b="1"/>
              <a:t>						 </a:t>
            </a:r>
            <a:r>
              <a:rPr lang="en-GB" sz="1800" b="1"/>
              <a:t>- Torrington (2002)</a:t>
            </a:r>
          </a:p>
          <a:p>
            <a:pPr>
              <a:lnSpc>
                <a:spcPct val="90000"/>
              </a:lnSpc>
            </a:pPr>
            <a:endParaRPr lang="en-GB" sz="2000" b="1"/>
          </a:p>
        </p:txBody>
      </p:sp>
    </p:spTree>
    <p:extLst>
      <p:ext uri="{BB962C8B-B14F-4D97-AF65-F5344CB8AC3E}">
        <p14:creationId xmlns:p14="http://schemas.microsoft.com/office/powerpoint/2010/main" val="348978772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914400" y="730250"/>
            <a:ext cx="8077200" cy="641350"/>
          </a:xfrm>
        </p:spPr>
        <p:txBody>
          <a:bodyPr/>
          <a:lstStyle/>
          <a:p>
            <a:r>
              <a:rPr lang="en-GB" sz="3600"/>
              <a:t>3. Disability Discrimination</a:t>
            </a:r>
          </a:p>
        </p:txBody>
      </p:sp>
      <p:sp>
        <p:nvSpPr>
          <p:cNvPr id="175107" name="Rectangle 3"/>
          <p:cNvSpPr>
            <a:spLocks noGrp="1" noChangeArrowheads="1"/>
          </p:cNvSpPr>
          <p:nvPr>
            <p:ph type="body" idx="1"/>
          </p:nvPr>
        </p:nvSpPr>
        <p:spPr>
          <a:xfrm>
            <a:off x="1066800" y="1752600"/>
            <a:ext cx="7772400" cy="4464050"/>
          </a:xfrm>
        </p:spPr>
        <p:txBody>
          <a:bodyPr/>
          <a:lstStyle/>
          <a:p>
            <a:pPr>
              <a:lnSpc>
                <a:spcPct val="90000"/>
              </a:lnSpc>
            </a:pPr>
            <a:r>
              <a:rPr lang="en-GB" sz="2800" b="1"/>
              <a:t>The Disability Discrimination Act 1995 came into force in 1996</a:t>
            </a:r>
          </a:p>
          <a:p>
            <a:pPr>
              <a:lnSpc>
                <a:spcPct val="90000"/>
              </a:lnSpc>
            </a:pPr>
            <a:endParaRPr lang="en-GB" sz="2800" b="1"/>
          </a:p>
          <a:p>
            <a:pPr>
              <a:lnSpc>
                <a:spcPct val="90000"/>
              </a:lnSpc>
            </a:pPr>
            <a:r>
              <a:rPr lang="en-GB" sz="2800" b="1"/>
              <a:t>Disabled workers share the same general employment rights as other workers, but there are also some special provisions for them under the Disability Discrimination Act (DDA). One important aspect of this is the right to reasonable adjustments in the workplace.</a:t>
            </a:r>
          </a:p>
          <a:p>
            <a:pPr>
              <a:lnSpc>
                <a:spcPct val="90000"/>
              </a:lnSpc>
            </a:pPr>
            <a:endParaRPr lang="en-GB" sz="2800" b="1"/>
          </a:p>
          <a:p>
            <a:pPr>
              <a:lnSpc>
                <a:spcPct val="90000"/>
              </a:lnSpc>
            </a:pPr>
            <a:endParaRPr lang="en-GB" sz="2400" b="1"/>
          </a:p>
          <a:p>
            <a:pPr>
              <a:lnSpc>
                <a:spcPct val="90000"/>
              </a:lnSpc>
            </a:pPr>
            <a:endParaRPr lang="en-GB" sz="2800" b="1"/>
          </a:p>
        </p:txBody>
      </p:sp>
    </p:spTree>
    <p:extLst>
      <p:ext uri="{BB962C8B-B14F-4D97-AF65-F5344CB8AC3E}">
        <p14:creationId xmlns:p14="http://schemas.microsoft.com/office/powerpoint/2010/main" val="1028557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p:cNvSpPr>
            <a:spLocks noGrp="1" noChangeArrowheads="1"/>
          </p:cNvSpPr>
          <p:nvPr>
            <p:ph type="title"/>
          </p:nvPr>
        </p:nvSpPr>
        <p:spPr>
          <a:xfrm>
            <a:off x="323850" y="333375"/>
            <a:ext cx="8077200" cy="641350"/>
          </a:xfrm>
        </p:spPr>
        <p:txBody>
          <a:bodyPr/>
          <a:lstStyle/>
          <a:p>
            <a:r>
              <a:rPr lang="en-GB" sz="4000" b="1"/>
              <a:t>Under the DDA:</a:t>
            </a:r>
          </a:p>
        </p:txBody>
      </p:sp>
      <p:sp>
        <p:nvSpPr>
          <p:cNvPr id="179203" name="Rectangle 3"/>
          <p:cNvSpPr>
            <a:spLocks noGrp="1" noChangeArrowheads="1"/>
          </p:cNvSpPr>
          <p:nvPr>
            <p:ph type="body" idx="1"/>
          </p:nvPr>
        </p:nvSpPr>
        <p:spPr>
          <a:xfrm>
            <a:off x="1066800" y="1484313"/>
            <a:ext cx="7321550" cy="4732337"/>
          </a:xfrm>
        </p:spPr>
        <p:txBody>
          <a:bodyPr/>
          <a:lstStyle/>
          <a:p>
            <a:pPr lvl="4">
              <a:lnSpc>
                <a:spcPct val="80000"/>
              </a:lnSpc>
            </a:pPr>
            <a:r>
              <a:rPr lang="en-GB" sz="1400" b="1"/>
              <a:t>your employer has a duty to make 'reasonable adjustments' to make sure you're not put at a substantial disadvantage by employment arrangements or any physical feature of the workplace.</a:t>
            </a:r>
          </a:p>
          <a:p>
            <a:pPr lvl="4">
              <a:lnSpc>
                <a:spcPct val="80000"/>
              </a:lnSpc>
            </a:pPr>
            <a:r>
              <a:rPr lang="en-GB" sz="1400" b="1"/>
              <a:t>Examples of the sort of adjustments your employer should consider, in consultation with you, include:</a:t>
            </a:r>
          </a:p>
          <a:p>
            <a:pPr lvl="4">
              <a:lnSpc>
                <a:spcPct val="80000"/>
              </a:lnSpc>
            </a:pPr>
            <a:r>
              <a:rPr lang="en-GB" sz="1400" b="1"/>
              <a:t>allocating some of your work to someone else </a:t>
            </a:r>
          </a:p>
          <a:p>
            <a:pPr lvl="4">
              <a:lnSpc>
                <a:spcPct val="80000"/>
              </a:lnSpc>
            </a:pPr>
            <a:r>
              <a:rPr lang="en-GB" sz="1400" b="1"/>
              <a:t>transferring you to another post or another place of work </a:t>
            </a:r>
          </a:p>
          <a:p>
            <a:pPr lvl="4">
              <a:lnSpc>
                <a:spcPct val="80000"/>
              </a:lnSpc>
            </a:pPr>
            <a:r>
              <a:rPr lang="en-GB" sz="1400" b="1"/>
              <a:t>making adjustments to the buildings where you work </a:t>
            </a:r>
          </a:p>
          <a:p>
            <a:pPr lvl="4">
              <a:lnSpc>
                <a:spcPct val="80000"/>
              </a:lnSpc>
            </a:pPr>
            <a:r>
              <a:rPr lang="en-GB" sz="1400" b="1"/>
              <a:t>being flexible about your hours - allowing you to have different core working hours and to be away from the office for assessment, treatment or rehabilitation </a:t>
            </a:r>
          </a:p>
          <a:p>
            <a:pPr lvl="4">
              <a:lnSpc>
                <a:spcPct val="80000"/>
              </a:lnSpc>
            </a:pPr>
            <a:r>
              <a:rPr lang="en-GB" sz="1400" b="1"/>
              <a:t>providing training or retraining if you cannot do your current job any longer </a:t>
            </a:r>
          </a:p>
          <a:p>
            <a:pPr lvl="4">
              <a:lnSpc>
                <a:spcPct val="80000"/>
              </a:lnSpc>
            </a:pPr>
            <a:r>
              <a:rPr lang="en-GB" sz="1400" b="1"/>
              <a:t>providing modified equipment </a:t>
            </a:r>
          </a:p>
          <a:p>
            <a:pPr lvl="4">
              <a:lnSpc>
                <a:spcPct val="80000"/>
              </a:lnSpc>
            </a:pPr>
            <a:r>
              <a:rPr lang="en-GB" sz="1400" b="1"/>
              <a:t>making instructions and manuals more accessible </a:t>
            </a:r>
          </a:p>
          <a:p>
            <a:pPr lvl="4">
              <a:lnSpc>
                <a:spcPct val="80000"/>
              </a:lnSpc>
            </a:pPr>
            <a:r>
              <a:rPr lang="en-GB" sz="1400" b="1"/>
              <a:t>providing a reader or interpreter </a:t>
            </a:r>
          </a:p>
          <a:p>
            <a:pPr lvl="4">
              <a:lnSpc>
                <a:spcPct val="80000"/>
              </a:lnSpc>
              <a:buFontTx/>
              <a:buNone/>
            </a:pPr>
            <a:r>
              <a:rPr lang="en-GB" sz="900" b="1"/>
              <a:t>		</a:t>
            </a:r>
          </a:p>
          <a:p>
            <a:pPr lvl="4">
              <a:lnSpc>
                <a:spcPct val="80000"/>
              </a:lnSpc>
              <a:buFontTx/>
              <a:buNone/>
            </a:pPr>
            <a:r>
              <a:rPr lang="en-GB" sz="900" b="1"/>
              <a:t>		</a:t>
            </a:r>
            <a:r>
              <a:rPr lang="en-GB" sz="1200"/>
              <a:t>		</a:t>
            </a:r>
            <a:r>
              <a:rPr lang="en-GB" sz="900"/>
              <a:t>	</a:t>
            </a:r>
          </a:p>
          <a:p>
            <a:pPr>
              <a:lnSpc>
                <a:spcPct val="80000"/>
              </a:lnSpc>
            </a:pPr>
            <a:endParaRPr lang="en-GB" sz="1400"/>
          </a:p>
        </p:txBody>
      </p:sp>
      <p:pic>
        <p:nvPicPr>
          <p:cNvPr id="179205" name="Picture 5" descr="stephen_s_dac_logo-2">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188" y="2360613"/>
            <a:ext cx="1933575" cy="188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4983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ChangeArrowheads="1"/>
          </p:cNvSpPr>
          <p:nvPr>
            <p:ph type="title"/>
          </p:nvPr>
        </p:nvSpPr>
        <p:spPr>
          <a:xfrm>
            <a:off x="914400" y="730250"/>
            <a:ext cx="8077200" cy="641350"/>
          </a:xfrm>
        </p:spPr>
        <p:txBody>
          <a:bodyPr/>
          <a:lstStyle/>
          <a:p>
            <a:r>
              <a:rPr lang="en-GB" sz="3600"/>
              <a:t>Disability discrimination</a:t>
            </a:r>
          </a:p>
        </p:txBody>
      </p:sp>
      <p:sp>
        <p:nvSpPr>
          <p:cNvPr id="177155" name="Rectangle 3"/>
          <p:cNvSpPr>
            <a:spLocks noGrp="1" noChangeArrowheads="1"/>
          </p:cNvSpPr>
          <p:nvPr>
            <p:ph type="body" idx="1"/>
          </p:nvPr>
        </p:nvSpPr>
        <p:spPr>
          <a:xfrm>
            <a:off x="1066800" y="1752600"/>
            <a:ext cx="7772400" cy="4464050"/>
          </a:xfrm>
        </p:spPr>
        <p:txBody>
          <a:bodyPr/>
          <a:lstStyle/>
          <a:p>
            <a:pPr>
              <a:lnSpc>
                <a:spcPct val="90000"/>
              </a:lnSpc>
            </a:pPr>
            <a:r>
              <a:rPr lang="en-GB" sz="2400" b="1"/>
              <a:t>Differences:</a:t>
            </a:r>
          </a:p>
          <a:p>
            <a:pPr>
              <a:lnSpc>
                <a:spcPct val="90000"/>
              </a:lnSpc>
            </a:pPr>
            <a:endParaRPr lang="en-GB" sz="2400" b="1"/>
          </a:p>
          <a:p>
            <a:pPr lvl="1">
              <a:lnSpc>
                <a:spcPct val="90000"/>
              </a:lnSpc>
            </a:pPr>
            <a:r>
              <a:rPr lang="en-GB" sz="2000" b="1"/>
              <a:t>The existence of defences which an employer can employ </a:t>
            </a:r>
          </a:p>
          <a:p>
            <a:pPr lvl="1">
              <a:lnSpc>
                <a:spcPct val="90000"/>
              </a:lnSpc>
            </a:pPr>
            <a:endParaRPr lang="en-GB" sz="2000" b="1"/>
          </a:p>
          <a:p>
            <a:pPr lvl="1">
              <a:lnSpc>
                <a:spcPct val="90000"/>
              </a:lnSpc>
            </a:pPr>
            <a:r>
              <a:rPr lang="en-GB" sz="2000" b="1"/>
              <a:t>Example: a person with arthritis could be lawfully rejected on the grounds of their disability when applying for a typist job</a:t>
            </a:r>
          </a:p>
          <a:p>
            <a:pPr>
              <a:lnSpc>
                <a:spcPct val="90000"/>
              </a:lnSpc>
              <a:buFont typeface="Wingdings" pitchFamily="2" charset="2"/>
              <a:buNone/>
            </a:pPr>
            <a:r>
              <a:rPr lang="en-GB" sz="2000" b="1"/>
              <a:t>							</a:t>
            </a:r>
          </a:p>
          <a:p>
            <a:pPr>
              <a:lnSpc>
                <a:spcPct val="90000"/>
              </a:lnSpc>
              <a:buFont typeface="Wingdings" pitchFamily="2" charset="2"/>
              <a:buNone/>
            </a:pPr>
            <a:r>
              <a:rPr lang="en-GB" sz="2000" b="1"/>
              <a:t>						        - Torrington (2002)</a:t>
            </a:r>
          </a:p>
          <a:p>
            <a:pPr lvl="1">
              <a:lnSpc>
                <a:spcPct val="90000"/>
              </a:lnSpc>
            </a:pPr>
            <a:endParaRPr lang="en-GB" sz="2000" b="1"/>
          </a:p>
          <a:p>
            <a:pPr lvl="1">
              <a:lnSpc>
                <a:spcPct val="90000"/>
              </a:lnSpc>
              <a:buFont typeface="Wingdings" pitchFamily="2" charset="2"/>
              <a:buNone/>
            </a:pPr>
            <a:r>
              <a:rPr lang="en-GB"/>
              <a:t>	</a:t>
            </a:r>
            <a:r>
              <a:rPr lang="en-GB" sz="2000"/>
              <a:t>	</a:t>
            </a:r>
          </a:p>
          <a:p>
            <a:pPr>
              <a:lnSpc>
                <a:spcPct val="90000"/>
              </a:lnSpc>
            </a:pPr>
            <a:endParaRPr lang="en-GB" sz="2400"/>
          </a:p>
        </p:txBody>
      </p:sp>
      <p:pic>
        <p:nvPicPr>
          <p:cNvPr id="177157" name="Picture 5" descr="disability">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4724400"/>
            <a:ext cx="1657350" cy="1584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7908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2"/>
          <p:cNvSpPr>
            <a:spLocks noGrp="1" noChangeArrowheads="1"/>
          </p:cNvSpPr>
          <p:nvPr>
            <p:ph type="title"/>
          </p:nvPr>
        </p:nvSpPr>
        <p:spPr/>
        <p:txBody>
          <a:bodyPr/>
          <a:lstStyle/>
          <a:p>
            <a:pPr algn="l"/>
            <a:r>
              <a:rPr lang="en-GB" dirty="0"/>
              <a:t>  4. Age Discrimination</a:t>
            </a:r>
            <a:endParaRPr lang="en-US" dirty="0"/>
          </a:p>
        </p:txBody>
      </p:sp>
      <p:sp>
        <p:nvSpPr>
          <p:cNvPr id="215043" name="Rectangle 3"/>
          <p:cNvSpPr>
            <a:spLocks noGrp="1" noChangeArrowheads="1"/>
          </p:cNvSpPr>
          <p:nvPr>
            <p:ph type="body" idx="1"/>
          </p:nvPr>
        </p:nvSpPr>
        <p:spPr/>
        <p:txBody>
          <a:bodyPr/>
          <a:lstStyle/>
          <a:p>
            <a:r>
              <a:rPr lang="en-US"/>
              <a:t>From 1 October 2006 it has been unlawful to discriminate against people at work because of their age. The new regulations cover recruitment, terms and conditions, promotions, transfers, dismissals and training. </a:t>
            </a:r>
          </a:p>
          <a:p>
            <a:r>
              <a:rPr lang="en-GB"/>
              <a:t>Both young and older workers are covered by the legislation</a:t>
            </a:r>
            <a:endParaRPr lang="en-US"/>
          </a:p>
        </p:txBody>
      </p:sp>
      <p:sp>
        <p:nvSpPr>
          <p:cNvPr id="215045" name="AutoShape 5" descr="2Q==">
            <a:hlinkClick r:id="rId2"/>
          </p:cNvPr>
          <p:cNvSpPr>
            <a:spLocks noChangeAspect="1" noChangeArrowheads="1"/>
          </p:cNvSpPr>
          <p:nvPr/>
        </p:nvSpPr>
        <p:spPr bwMode="auto">
          <a:xfrm>
            <a:off x="4062413" y="2981325"/>
            <a:ext cx="1019175" cy="89535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215047" name="AutoShape 7" descr="2Q==">
            <a:hlinkClick r:id="rId2"/>
          </p:cNvPr>
          <p:cNvSpPr>
            <a:spLocks noChangeAspect="1" noChangeArrowheads="1"/>
          </p:cNvSpPr>
          <p:nvPr/>
        </p:nvSpPr>
        <p:spPr bwMode="auto">
          <a:xfrm>
            <a:off x="4062413" y="2981325"/>
            <a:ext cx="1019175" cy="89535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215049" name="AutoShape 9" descr="2Q==">
            <a:hlinkClick r:id="rId3"/>
          </p:cNvPr>
          <p:cNvSpPr>
            <a:spLocks noChangeAspect="1" noChangeArrowheads="1"/>
          </p:cNvSpPr>
          <p:nvPr/>
        </p:nvSpPr>
        <p:spPr bwMode="auto">
          <a:xfrm>
            <a:off x="168275" y="46038"/>
            <a:ext cx="942975" cy="8382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215051" name="AutoShape 11" descr="2Q==">
            <a:hlinkClick r:id="rId3"/>
          </p:cNvPr>
          <p:cNvSpPr>
            <a:spLocks noChangeAspect="1" noChangeArrowheads="1"/>
          </p:cNvSpPr>
          <p:nvPr/>
        </p:nvSpPr>
        <p:spPr bwMode="auto">
          <a:xfrm>
            <a:off x="168275" y="46038"/>
            <a:ext cx="942975" cy="8382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215053" name="AutoShape 13" descr="9k=">
            <a:hlinkClick r:id="rId4"/>
          </p:cNvPr>
          <p:cNvSpPr>
            <a:spLocks noChangeAspect="1" noChangeArrowheads="1"/>
          </p:cNvSpPr>
          <p:nvPr/>
        </p:nvSpPr>
        <p:spPr bwMode="auto">
          <a:xfrm>
            <a:off x="168275" y="46038"/>
            <a:ext cx="942975" cy="8382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215055" name="AutoShape 15" descr="9k=">
            <a:hlinkClick r:id="rId4"/>
          </p:cNvPr>
          <p:cNvSpPr>
            <a:spLocks noChangeAspect="1" noChangeArrowheads="1"/>
          </p:cNvSpPr>
          <p:nvPr/>
        </p:nvSpPr>
        <p:spPr bwMode="auto">
          <a:xfrm>
            <a:off x="168275" y="46038"/>
            <a:ext cx="942975" cy="8382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pic>
        <p:nvPicPr>
          <p:cNvPr id="215057" name="Picture 17" descr="k1541959">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60232" y="276225"/>
            <a:ext cx="1368425" cy="1216025"/>
          </a:xfrm>
          <a:prstGeom prst="rect">
            <a:avLst/>
          </a:prstGeom>
          <a:noFill/>
          <a:extLst>
            <a:ext uri="{909E8E84-426E-40DD-AFC4-6F175D3DCCD1}">
              <a14:hiddenFill xmlns:a14="http://schemas.microsoft.com/office/drawing/2010/main">
                <a:solidFill>
                  <a:srgbClr val="FFFFFF"/>
                </a:solidFill>
              </a14:hiddenFill>
            </a:ext>
          </a:extLst>
        </p:spPr>
      </p:pic>
      <p:pic>
        <p:nvPicPr>
          <p:cNvPr id="215059" name="Picture 19" descr="header_youth">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36394" y="5229200"/>
            <a:ext cx="1816100" cy="935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99552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ChangeArrowheads="1"/>
          </p:cNvSpPr>
          <p:nvPr>
            <p:ph type="title"/>
          </p:nvPr>
        </p:nvSpPr>
        <p:spPr>
          <a:xfrm>
            <a:off x="914400" y="730250"/>
            <a:ext cx="8077200" cy="641350"/>
          </a:xfrm>
        </p:spPr>
        <p:txBody>
          <a:bodyPr/>
          <a:lstStyle/>
          <a:p>
            <a:r>
              <a:rPr lang="en-GB" sz="3600"/>
              <a:t>5. Trade union discrimination</a:t>
            </a:r>
          </a:p>
        </p:txBody>
      </p:sp>
      <p:sp>
        <p:nvSpPr>
          <p:cNvPr id="181251" name="Rectangle 3"/>
          <p:cNvSpPr>
            <a:spLocks noGrp="1" noChangeArrowheads="1"/>
          </p:cNvSpPr>
          <p:nvPr>
            <p:ph type="body" idx="1"/>
          </p:nvPr>
        </p:nvSpPr>
        <p:spPr>
          <a:xfrm>
            <a:off x="1066800" y="1752600"/>
            <a:ext cx="7772400" cy="4464050"/>
          </a:xfrm>
        </p:spPr>
        <p:txBody>
          <a:bodyPr/>
          <a:lstStyle/>
          <a:p>
            <a:r>
              <a:rPr lang="en-GB" sz="2000" b="1"/>
              <a:t>The </a:t>
            </a:r>
            <a:r>
              <a:rPr lang="en-US" sz="2000" b="1"/>
              <a:t>freedom to join a trade union and take part in its lawful activities is considered as a fundamental human right. </a:t>
            </a:r>
          </a:p>
          <a:p>
            <a:endParaRPr lang="en-US" sz="2000" b="1"/>
          </a:p>
          <a:p>
            <a:r>
              <a:rPr lang="en-US" sz="2000" b="1"/>
              <a:t>Trade Union and Labour Relations Act 1992</a:t>
            </a:r>
          </a:p>
          <a:p>
            <a:endParaRPr lang="en-US" sz="2000" b="1"/>
          </a:p>
          <a:p>
            <a:r>
              <a:rPr lang="en-US" sz="2000" b="1"/>
              <a:t>The right not to be dismissed for a trade union reason;</a:t>
            </a:r>
          </a:p>
          <a:p>
            <a:r>
              <a:rPr lang="en-US" sz="2000" b="1"/>
              <a:t>The right not to suffer action short of dismissal for a trade union reason;</a:t>
            </a:r>
          </a:p>
          <a:p>
            <a:r>
              <a:rPr lang="en-US" sz="2000" b="1"/>
              <a:t>The right not to be refused a job on trade union grounds</a:t>
            </a:r>
            <a:endParaRPr lang="en-GB" sz="2000" b="1"/>
          </a:p>
          <a:p>
            <a:endParaRPr lang="en-GB" sz="2000" b="1"/>
          </a:p>
          <a:p>
            <a:pPr>
              <a:buFont typeface="Wingdings" pitchFamily="2" charset="2"/>
              <a:buNone/>
            </a:pPr>
            <a:r>
              <a:rPr lang="en-GB" sz="2000" b="1"/>
              <a:t>						 								</a:t>
            </a:r>
            <a:r>
              <a:rPr lang="en-GB" sz="1800" b="1"/>
              <a:t>- Torrington (2002)</a:t>
            </a:r>
          </a:p>
          <a:p>
            <a:endParaRPr lang="en-GB" sz="2000" b="1"/>
          </a:p>
        </p:txBody>
      </p:sp>
      <p:pic>
        <p:nvPicPr>
          <p:cNvPr id="181253" name="Picture 5" descr="379815_solidarity%2520copy">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650" y="5299075"/>
            <a:ext cx="2016125" cy="962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5776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Rectangle 1026"/>
          <p:cNvSpPr>
            <a:spLocks noGrp="1" noChangeArrowheads="1"/>
          </p:cNvSpPr>
          <p:nvPr>
            <p:ph type="title"/>
          </p:nvPr>
        </p:nvSpPr>
        <p:spPr>
          <a:xfrm>
            <a:off x="914400" y="730250"/>
            <a:ext cx="8077200" cy="641350"/>
          </a:xfrm>
        </p:spPr>
        <p:txBody>
          <a:bodyPr/>
          <a:lstStyle/>
          <a:p>
            <a:r>
              <a:rPr lang="en-US" sz="3600"/>
              <a:t>6. Part-time workers</a:t>
            </a:r>
            <a:endParaRPr lang="en-GB" sz="3600"/>
          </a:p>
        </p:txBody>
      </p:sp>
      <p:sp>
        <p:nvSpPr>
          <p:cNvPr id="183299" name="Rectangle 1027"/>
          <p:cNvSpPr>
            <a:spLocks noGrp="1" noChangeArrowheads="1"/>
          </p:cNvSpPr>
          <p:nvPr>
            <p:ph type="body" idx="1"/>
          </p:nvPr>
        </p:nvSpPr>
        <p:spPr>
          <a:xfrm>
            <a:off x="1066800" y="1752600"/>
            <a:ext cx="7772400" cy="4464050"/>
          </a:xfrm>
        </p:spPr>
        <p:txBody>
          <a:bodyPr/>
          <a:lstStyle/>
          <a:p>
            <a:pPr>
              <a:lnSpc>
                <a:spcPct val="90000"/>
              </a:lnSpc>
            </a:pPr>
            <a:r>
              <a:rPr lang="en-GB" sz="1800" b="1"/>
              <a:t>The</a:t>
            </a:r>
            <a:r>
              <a:rPr lang="en-US" sz="1800" b="1"/>
              <a:t> Part-time Workers Regulations 2000</a:t>
            </a:r>
            <a:endParaRPr lang="en-GB" sz="1800" b="1"/>
          </a:p>
          <a:p>
            <a:pPr>
              <a:lnSpc>
                <a:spcPct val="90000"/>
              </a:lnSpc>
            </a:pPr>
            <a:endParaRPr lang="en-US" sz="1800" b="1"/>
          </a:p>
          <a:p>
            <a:pPr lvl="1">
              <a:lnSpc>
                <a:spcPct val="90000"/>
              </a:lnSpc>
            </a:pPr>
            <a:r>
              <a:rPr lang="en-US" sz="1800" b="1"/>
              <a:t>Part-time workers who believe that they are being treated less favorably than a comparable full-time colleague can write to their employers asking for an explanation;</a:t>
            </a:r>
          </a:p>
          <a:p>
            <a:pPr lvl="1">
              <a:lnSpc>
                <a:spcPct val="90000"/>
              </a:lnSpc>
            </a:pPr>
            <a:endParaRPr lang="en-US" sz="1800" b="1"/>
          </a:p>
          <a:p>
            <a:pPr lvl="1">
              <a:lnSpc>
                <a:spcPct val="90000"/>
              </a:lnSpc>
            </a:pPr>
            <a:r>
              <a:rPr lang="en-US" sz="1800" b="1"/>
              <a:t>If not satisfied by the explanation, the part-time worker may ask an employment tribunal to require the employer to affirm the right to equal treatment;</a:t>
            </a:r>
          </a:p>
          <a:p>
            <a:pPr lvl="1">
              <a:lnSpc>
                <a:spcPct val="90000"/>
              </a:lnSpc>
            </a:pPr>
            <a:endParaRPr lang="en-US" sz="1800" b="1"/>
          </a:p>
          <a:p>
            <a:pPr lvl="1">
              <a:lnSpc>
                <a:spcPct val="90000"/>
              </a:lnSpc>
            </a:pPr>
            <a:r>
              <a:rPr lang="en-US" sz="1800" b="1"/>
              <a:t>Employers are required under the regulations to review their terms and conditions and to give part-timers pro rata rights with those of comparable full-timers;</a:t>
            </a:r>
          </a:p>
          <a:p>
            <a:pPr lvl="1">
              <a:lnSpc>
                <a:spcPct val="90000"/>
              </a:lnSpc>
            </a:pPr>
            <a:endParaRPr lang="en-US" sz="1800" b="1"/>
          </a:p>
          <a:p>
            <a:pPr lvl="1">
              <a:lnSpc>
                <a:spcPct val="90000"/>
              </a:lnSpc>
            </a:pPr>
            <a:r>
              <a:rPr lang="en-US" sz="1800" b="1"/>
              <a:t>There is a right not to be victimised on account of enforcing rights under the Part-time Workers Regulations.</a:t>
            </a:r>
            <a:endParaRPr lang="en-GB" sz="1800" b="1"/>
          </a:p>
          <a:p>
            <a:pPr>
              <a:lnSpc>
                <a:spcPct val="90000"/>
              </a:lnSpc>
              <a:buFont typeface="Wingdings" pitchFamily="2" charset="2"/>
              <a:buNone/>
            </a:pPr>
            <a:r>
              <a:rPr lang="en-GB" sz="2000"/>
              <a:t>						 								</a:t>
            </a:r>
            <a:r>
              <a:rPr lang="en-US" sz="2000"/>
              <a:t>       </a:t>
            </a:r>
            <a:r>
              <a:rPr lang="en-GB" sz="1800"/>
              <a:t>- Torrington (2002)</a:t>
            </a:r>
            <a:endParaRPr lang="en-GB" sz="2000"/>
          </a:p>
        </p:txBody>
      </p:sp>
    </p:spTree>
    <p:extLst>
      <p:ext uri="{BB962C8B-B14F-4D97-AF65-F5344CB8AC3E}">
        <p14:creationId xmlns:p14="http://schemas.microsoft.com/office/powerpoint/2010/main" val="40729516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914400" y="730250"/>
            <a:ext cx="8077200" cy="641350"/>
          </a:xfrm>
        </p:spPr>
        <p:txBody>
          <a:bodyPr/>
          <a:lstStyle/>
          <a:p>
            <a:r>
              <a:rPr lang="en-US" sz="3600"/>
              <a:t>Part-time workers</a:t>
            </a:r>
            <a:endParaRPr lang="en-GB" sz="3600"/>
          </a:p>
        </p:txBody>
      </p:sp>
      <p:sp>
        <p:nvSpPr>
          <p:cNvPr id="185347" name="Rectangle 3"/>
          <p:cNvSpPr>
            <a:spLocks noGrp="1" noChangeArrowheads="1"/>
          </p:cNvSpPr>
          <p:nvPr>
            <p:ph type="body" idx="1"/>
          </p:nvPr>
        </p:nvSpPr>
        <p:spPr>
          <a:xfrm>
            <a:off x="1066800" y="1752600"/>
            <a:ext cx="7772400" cy="4464050"/>
          </a:xfrm>
        </p:spPr>
        <p:txBody>
          <a:bodyPr/>
          <a:lstStyle/>
          <a:p>
            <a:r>
              <a:rPr lang="en-US" sz="2800"/>
              <a:t>Problems for the new regulation</a:t>
            </a:r>
          </a:p>
          <a:p>
            <a:pPr lvl="1"/>
            <a:endParaRPr lang="en-US"/>
          </a:p>
          <a:p>
            <a:pPr lvl="1"/>
            <a:r>
              <a:rPr lang="en-US"/>
              <a:t>Absence of a statutory authority to enforce actions</a:t>
            </a:r>
          </a:p>
          <a:p>
            <a:pPr lvl="1"/>
            <a:endParaRPr lang="en-US"/>
          </a:p>
          <a:p>
            <a:pPr lvl="1"/>
            <a:r>
              <a:rPr lang="en-US"/>
              <a:t>Difficult to define ‘part-time worker’</a:t>
            </a:r>
          </a:p>
          <a:p>
            <a:endParaRPr lang="en-US"/>
          </a:p>
          <a:p>
            <a:pPr>
              <a:buFont typeface="Wingdings" pitchFamily="2" charset="2"/>
              <a:buNone/>
            </a:pPr>
            <a:r>
              <a:rPr lang="en-GB" sz="2400"/>
              <a:t>						 								</a:t>
            </a:r>
            <a:r>
              <a:rPr lang="en-US" sz="2400"/>
              <a:t>       </a:t>
            </a:r>
            <a:r>
              <a:rPr lang="en-GB" sz="2000"/>
              <a:t>- Torrington (2002)</a:t>
            </a:r>
            <a:endParaRPr lang="en-GB" sz="2400"/>
          </a:p>
        </p:txBody>
      </p:sp>
      <p:pic>
        <p:nvPicPr>
          <p:cNvPr id="185349" name="Picture 5" descr="qqxsgPart%2520time%2520worker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550" y="4916488"/>
            <a:ext cx="2016125" cy="1404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22653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a:xfrm>
            <a:off x="914400" y="730250"/>
            <a:ext cx="8077200" cy="641350"/>
          </a:xfrm>
        </p:spPr>
        <p:txBody>
          <a:bodyPr/>
          <a:lstStyle/>
          <a:p>
            <a:r>
              <a:rPr lang="en-US" sz="3600"/>
              <a:t>7. Ex-offenders</a:t>
            </a:r>
            <a:endParaRPr lang="en-GB" sz="3600"/>
          </a:p>
        </p:txBody>
      </p:sp>
      <p:sp>
        <p:nvSpPr>
          <p:cNvPr id="187395" name="Rectangle 3"/>
          <p:cNvSpPr>
            <a:spLocks noGrp="1" noChangeArrowheads="1"/>
          </p:cNvSpPr>
          <p:nvPr>
            <p:ph type="body" idx="1"/>
          </p:nvPr>
        </p:nvSpPr>
        <p:spPr>
          <a:xfrm>
            <a:off x="1066800" y="1752600"/>
            <a:ext cx="7772400" cy="4464050"/>
          </a:xfrm>
        </p:spPr>
        <p:txBody>
          <a:bodyPr/>
          <a:lstStyle/>
          <a:p>
            <a:pPr>
              <a:lnSpc>
                <a:spcPct val="90000"/>
              </a:lnSpc>
            </a:pPr>
            <a:r>
              <a:rPr lang="en-US" sz="2000" b="1"/>
              <a:t>The Rehabilitation of Offenders Act 1974</a:t>
            </a:r>
          </a:p>
          <a:p>
            <a:pPr>
              <a:lnSpc>
                <a:spcPct val="90000"/>
              </a:lnSpc>
            </a:pPr>
            <a:endParaRPr lang="en-US" sz="2000" b="1"/>
          </a:p>
          <a:p>
            <a:pPr>
              <a:lnSpc>
                <a:spcPct val="90000"/>
              </a:lnSpc>
            </a:pPr>
            <a:r>
              <a:rPr lang="en-US" sz="2000" b="1"/>
              <a:t>Employers cannot dismiss someone, fail to recruit them or hold them back in their occupations simply because they are known or discovered to have a former conviction.</a:t>
            </a:r>
          </a:p>
          <a:p>
            <a:pPr>
              <a:lnSpc>
                <a:spcPct val="90000"/>
              </a:lnSpc>
            </a:pPr>
            <a:endParaRPr lang="en-GB" sz="2000" b="1"/>
          </a:p>
          <a:p>
            <a:pPr>
              <a:lnSpc>
                <a:spcPct val="90000"/>
              </a:lnSpc>
            </a:pPr>
            <a:r>
              <a:rPr lang="en-US" sz="2000" b="1"/>
              <a:t>Imprisonment over 30 months            never spent</a:t>
            </a:r>
          </a:p>
          <a:p>
            <a:pPr>
              <a:lnSpc>
                <a:spcPct val="90000"/>
              </a:lnSpc>
            </a:pPr>
            <a:r>
              <a:rPr lang="en-US" sz="2000" b="1"/>
              <a:t>Imprisonment 6 to 30 months             ten years</a:t>
            </a:r>
          </a:p>
          <a:p>
            <a:pPr>
              <a:lnSpc>
                <a:spcPct val="90000"/>
              </a:lnSpc>
            </a:pPr>
            <a:r>
              <a:rPr lang="en-US" sz="2000" b="1"/>
              <a:t>Less than 6 month’s imprisonment     seven years</a:t>
            </a:r>
          </a:p>
          <a:p>
            <a:pPr>
              <a:lnSpc>
                <a:spcPct val="90000"/>
              </a:lnSpc>
            </a:pPr>
            <a:r>
              <a:rPr lang="en-US" sz="2000" b="1"/>
              <a:t>Fine or community service order         five years</a:t>
            </a:r>
          </a:p>
          <a:p>
            <a:pPr>
              <a:lnSpc>
                <a:spcPct val="90000"/>
              </a:lnSpc>
            </a:pPr>
            <a:r>
              <a:rPr lang="en-US" sz="2000" b="1"/>
              <a:t>Detention in a detention centre           three years</a:t>
            </a:r>
          </a:p>
          <a:p>
            <a:pPr>
              <a:lnSpc>
                <a:spcPct val="90000"/>
              </a:lnSpc>
            </a:pPr>
            <a:r>
              <a:rPr lang="en-US" sz="2000" b="1"/>
              <a:t>Conditional discharge                         one year</a:t>
            </a:r>
          </a:p>
          <a:p>
            <a:pPr>
              <a:lnSpc>
                <a:spcPct val="90000"/>
              </a:lnSpc>
            </a:pPr>
            <a:r>
              <a:rPr lang="en-US" sz="2000" b="1"/>
              <a:t>Absolute discharge                             six months </a:t>
            </a:r>
          </a:p>
          <a:p>
            <a:pPr>
              <a:lnSpc>
                <a:spcPct val="90000"/>
              </a:lnSpc>
              <a:buFont typeface="Wingdings" pitchFamily="2" charset="2"/>
              <a:buNone/>
            </a:pPr>
            <a:r>
              <a:rPr lang="en-GB" sz="2000" b="1"/>
              <a:t>						 								</a:t>
            </a:r>
            <a:r>
              <a:rPr lang="en-US" sz="2000" b="1"/>
              <a:t>          </a:t>
            </a:r>
            <a:r>
              <a:rPr lang="en-GB" sz="1800" b="1"/>
              <a:t>- Torrington (2002)</a:t>
            </a:r>
          </a:p>
        </p:txBody>
      </p:sp>
    </p:spTree>
    <p:extLst>
      <p:ext uri="{BB962C8B-B14F-4D97-AF65-F5344CB8AC3E}">
        <p14:creationId xmlns:p14="http://schemas.microsoft.com/office/powerpoint/2010/main" val="962214414"/>
      </p:ext>
    </p:extLst>
  </p:cSld>
  <p:clrMapOvr>
    <a:masterClrMapping/>
  </p:clrMapOvr>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60</TotalTime>
  <Words>1168</Words>
  <Application>Microsoft Office PowerPoint</Application>
  <PresentationFormat>On-screen Show (4:3)</PresentationFormat>
  <Paragraphs>200</Paragraphs>
  <Slides>24</Slides>
  <Notes>15</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TSD_PP3</vt:lpstr>
      <vt:lpstr>PowerPoint Presentation</vt:lpstr>
      <vt:lpstr>Equality Act -1st October 2010</vt:lpstr>
      <vt:lpstr>PowerPoint Presentation</vt:lpstr>
      <vt:lpstr>The Equality Act</vt:lpstr>
      <vt:lpstr>1. Discrimination on grounds of sex or marital status</vt:lpstr>
      <vt:lpstr>The Equal Pay Act 1970 </vt:lpstr>
      <vt:lpstr>Three types of claims</vt:lpstr>
      <vt:lpstr>Two defences by employers</vt:lpstr>
      <vt:lpstr>Examples</vt:lpstr>
      <vt:lpstr>The Sex Discrimination Act 1975 </vt:lpstr>
      <vt:lpstr>Three types of claims</vt:lpstr>
      <vt:lpstr>Direct discrimination</vt:lpstr>
      <vt:lpstr>Indirect discrimination</vt:lpstr>
      <vt:lpstr>Indirect discrimination </vt:lpstr>
      <vt:lpstr>2. Race discrimination</vt:lpstr>
      <vt:lpstr>Ethnicity</vt:lpstr>
      <vt:lpstr>3. Disability Discrimination</vt:lpstr>
      <vt:lpstr>Under the DDA:</vt:lpstr>
      <vt:lpstr>Disability discrimination</vt:lpstr>
      <vt:lpstr>  4. Age Discrimination</vt:lpstr>
      <vt:lpstr>5. Trade union discrimination</vt:lpstr>
      <vt:lpstr>6. Part-time workers</vt:lpstr>
      <vt:lpstr>Part-time workers</vt:lpstr>
      <vt:lpstr>7. Ex-offenders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Su</cp:lastModifiedBy>
  <cp:revision>8</cp:revision>
  <dcterms:created xsi:type="dcterms:W3CDTF">2011-06-23T09:06:05Z</dcterms:created>
  <dcterms:modified xsi:type="dcterms:W3CDTF">2012-10-05T10:33:36Z</dcterms:modified>
</cp:coreProperties>
</file>