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730A8BBB-05DB-4687-B2DE-165EE8982279}" type="datetimeFigureOut">
              <a:rPr lang="en-GB" smtClean="0"/>
              <a:t>11/03/2020</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888FCB59-24D4-4EBC-AB8A-A7C410688A68}"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1065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0A8BBB-05DB-4687-B2DE-165EE898227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4057046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0A8BBB-05DB-4687-B2DE-165EE898227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1456919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1580367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0A8BBB-05DB-4687-B2DE-165EE8982279}"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3995142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0A8BBB-05DB-4687-B2DE-165EE8982279}"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1943506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0A8BBB-05DB-4687-B2DE-165EE8982279}" type="datetimeFigureOut">
              <a:rPr lang="en-GB" smtClean="0"/>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2744603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3567223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27205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1442342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3783475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76678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0A8BBB-05DB-4687-B2DE-165EE898227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3803800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30A8BBB-05DB-4687-B2DE-165EE8982279}"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2269132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30A8BBB-05DB-4687-B2DE-165EE8982279}"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811148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0A8BBB-05DB-4687-B2DE-165EE898227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23538870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0A8BBB-05DB-4687-B2DE-165EE898227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8FCB59-24D4-4EBC-AB8A-A7C410688A68}" type="slidenum">
              <a:rPr lang="en-GB" smtClean="0"/>
              <a:t>‹#›</a:t>
            </a:fld>
            <a:endParaRPr lang="en-GB"/>
          </a:p>
        </p:txBody>
      </p:sp>
    </p:spTree>
    <p:extLst>
      <p:ext uri="{BB962C8B-B14F-4D97-AF65-F5344CB8AC3E}">
        <p14:creationId xmlns:p14="http://schemas.microsoft.com/office/powerpoint/2010/main" val="585332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30A8BBB-05DB-4687-B2DE-165EE8982279}" type="datetimeFigureOut">
              <a:rPr lang="en-GB" smtClean="0"/>
              <a:t>11/03/2020</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888FCB59-24D4-4EBC-AB8A-A7C410688A68}" type="slidenum">
              <a:rPr lang="en-GB" smtClean="0"/>
              <a:t>‹#›</a:t>
            </a:fld>
            <a:endParaRPr lang="en-GB"/>
          </a:p>
        </p:txBody>
      </p:sp>
    </p:spTree>
    <p:extLst>
      <p:ext uri="{BB962C8B-B14F-4D97-AF65-F5344CB8AC3E}">
        <p14:creationId xmlns:p14="http://schemas.microsoft.com/office/powerpoint/2010/main" val="18067019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400A-3EE1-4AD9-88B9-244C78F4597D}"/>
              </a:ext>
            </a:extLst>
          </p:cNvPr>
          <p:cNvSpPr>
            <a:spLocks noGrp="1"/>
          </p:cNvSpPr>
          <p:nvPr>
            <p:ph type="ctrTitle"/>
          </p:nvPr>
        </p:nvSpPr>
        <p:spPr/>
        <p:txBody>
          <a:bodyPr/>
          <a:lstStyle/>
          <a:p>
            <a:r>
              <a:rPr lang="en-GB" dirty="0"/>
              <a:t>International Hotel- Hilton</a:t>
            </a:r>
          </a:p>
        </p:txBody>
      </p:sp>
      <p:sp>
        <p:nvSpPr>
          <p:cNvPr id="3" name="Subtitle 2">
            <a:extLst>
              <a:ext uri="{FF2B5EF4-FFF2-40B4-BE49-F238E27FC236}">
                <a16:creationId xmlns:a16="http://schemas.microsoft.com/office/drawing/2014/main" id="{4E22F96F-6D41-436B-B49C-0E492EC25DA8}"/>
              </a:ext>
            </a:extLst>
          </p:cNvPr>
          <p:cNvSpPr>
            <a:spLocks noGrp="1"/>
          </p:cNvSpPr>
          <p:nvPr>
            <p:ph type="subTitle" idx="1"/>
          </p:nvPr>
        </p:nvSpPr>
        <p:spPr/>
        <p:txBody>
          <a:bodyPr/>
          <a:lstStyle/>
          <a:p>
            <a:r>
              <a:rPr lang="en-GB" dirty="0"/>
              <a:t>Koyesh Ahmed </a:t>
            </a:r>
          </a:p>
          <a:p>
            <a:r>
              <a:rPr lang="en-GB" dirty="0"/>
              <a:t>student number- 1705021</a:t>
            </a:r>
          </a:p>
        </p:txBody>
      </p:sp>
      <p:pic>
        <p:nvPicPr>
          <p:cNvPr id="5" name="Picture 4">
            <a:extLst>
              <a:ext uri="{FF2B5EF4-FFF2-40B4-BE49-F238E27FC236}">
                <a16:creationId xmlns:a16="http://schemas.microsoft.com/office/drawing/2014/main" id="{D71EEEAF-9FE8-431C-910A-A44594F0D9E7}"/>
              </a:ext>
            </a:extLst>
          </p:cNvPr>
          <p:cNvPicPr>
            <a:picLocks noChangeAspect="1"/>
          </p:cNvPicPr>
          <p:nvPr/>
        </p:nvPicPr>
        <p:blipFill>
          <a:blip r:embed="rId2"/>
          <a:stretch>
            <a:fillRect/>
          </a:stretch>
        </p:blipFill>
        <p:spPr>
          <a:xfrm rot="20157493">
            <a:off x="1511784" y="2765340"/>
            <a:ext cx="2144962" cy="3090200"/>
          </a:xfrm>
          <a:prstGeom prst="rect">
            <a:avLst/>
          </a:prstGeom>
        </p:spPr>
      </p:pic>
    </p:spTree>
    <p:extLst>
      <p:ext uri="{BB962C8B-B14F-4D97-AF65-F5344CB8AC3E}">
        <p14:creationId xmlns:p14="http://schemas.microsoft.com/office/powerpoint/2010/main" val="2246027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6170-9A09-4D61-A790-CB7CF60A02A1}"/>
              </a:ext>
            </a:extLst>
          </p:cNvPr>
          <p:cNvSpPr>
            <a:spLocks noGrp="1"/>
          </p:cNvSpPr>
          <p:nvPr>
            <p:ph type="title"/>
          </p:nvPr>
        </p:nvSpPr>
        <p:spPr/>
        <p:txBody>
          <a:bodyPr/>
          <a:lstStyle/>
          <a:p>
            <a:r>
              <a:rPr lang="en-GB" dirty="0"/>
              <a:t>What is Pestle Analysis? </a:t>
            </a:r>
          </a:p>
        </p:txBody>
      </p:sp>
      <p:sp>
        <p:nvSpPr>
          <p:cNvPr id="3" name="Content Placeholder 2">
            <a:extLst>
              <a:ext uri="{FF2B5EF4-FFF2-40B4-BE49-F238E27FC236}">
                <a16:creationId xmlns:a16="http://schemas.microsoft.com/office/drawing/2014/main" id="{C4DD222F-E6D5-447B-B842-CA3313913C81}"/>
              </a:ext>
            </a:extLst>
          </p:cNvPr>
          <p:cNvSpPr>
            <a:spLocks noGrp="1"/>
          </p:cNvSpPr>
          <p:nvPr>
            <p:ph sz="quarter" idx="13"/>
          </p:nvPr>
        </p:nvSpPr>
        <p:spPr/>
        <p:txBody>
          <a:bodyPr/>
          <a:lstStyle/>
          <a:p>
            <a:r>
              <a:rPr lang="en-GB" dirty="0"/>
              <a:t>Concept in marketing principles</a:t>
            </a:r>
          </a:p>
          <a:p>
            <a:r>
              <a:rPr lang="en-GB" dirty="0"/>
              <a:t>used as a tool by companies to track the environment they’re operating in or are planning to launch a new product/service etc.</a:t>
            </a:r>
          </a:p>
          <a:p>
            <a:r>
              <a:rPr lang="en-GB" dirty="0"/>
              <a:t>gives a bird’s eye view of the whole environment from many different angles that one wants to check and keep a track of while contemplating on a certain idea/plan.</a:t>
            </a:r>
          </a:p>
          <a:p>
            <a:r>
              <a:rPr lang="en-GB" dirty="0"/>
              <a:t>Stands for Political, Economic, social, technological, legal and environmental. </a:t>
            </a:r>
          </a:p>
        </p:txBody>
      </p:sp>
    </p:spTree>
    <p:extLst>
      <p:ext uri="{BB962C8B-B14F-4D97-AF65-F5344CB8AC3E}">
        <p14:creationId xmlns:p14="http://schemas.microsoft.com/office/powerpoint/2010/main" val="3219417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A3FA-7934-4374-9A6F-7FDF0C10A624}"/>
              </a:ext>
            </a:extLst>
          </p:cNvPr>
          <p:cNvSpPr>
            <a:spLocks noGrp="1"/>
          </p:cNvSpPr>
          <p:nvPr>
            <p:ph type="title"/>
          </p:nvPr>
        </p:nvSpPr>
        <p:spPr/>
        <p:txBody>
          <a:bodyPr/>
          <a:lstStyle/>
          <a:p>
            <a:r>
              <a:rPr lang="en-GB" dirty="0"/>
              <a:t>Political impact on Hilton hotel</a:t>
            </a:r>
          </a:p>
        </p:txBody>
      </p:sp>
      <p:sp>
        <p:nvSpPr>
          <p:cNvPr id="3" name="Content Placeholder 2">
            <a:extLst>
              <a:ext uri="{FF2B5EF4-FFF2-40B4-BE49-F238E27FC236}">
                <a16:creationId xmlns:a16="http://schemas.microsoft.com/office/drawing/2014/main" id="{C18ADB45-9CD6-4D50-9333-1FBCED96AC97}"/>
              </a:ext>
            </a:extLst>
          </p:cNvPr>
          <p:cNvSpPr>
            <a:spLocks noGrp="1"/>
          </p:cNvSpPr>
          <p:nvPr>
            <p:ph sz="quarter" idx="13"/>
          </p:nvPr>
        </p:nvSpPr>
        <p:spPr>
          <a:xfrm>
            <a:off x="344558" y="1837766"/>
            <a:ext cx="10735950" cy="3536820"/>
          </a:xfrm>
        </p:spPr>
        <p:txBody>
          <a:bodyPr>
            <a:normAutofit/>
          </a:bodyPr>
          <a:lstStyle/>
          <a:p>
            <a:r>
              <a:rPr lang="en-GB" sz="1800" dirty="0"/>
              <a:t>Political stability is a basic requirement to success regardless of the industry</a:t>
            </a:r>
          </a:p>
          <a:p>
            <a:r>
              <a:rPr lang="en-GB" sz="1800" dirty="0"/>
              <a:t>political factors can influence the number visitors, both, tourists and business travellers’ visits to a country in direct and indirect ways</a:t>
            </a:r>
          </a:p>
          <a:p>
            <a:r>
              <a:rPr lang="en-GB" sz="1800" dirty="0"/>
              <a:t>following acts of terrorism in London on July 7, 2005, UK was temporarily branded as a place that accommodated a set of extremist religious organizations</a:t>
            </a:r>
          </a:p>
          <a:p>
            <a:r>
              <a:rPr lang="en-GB" sz="1800" dirty="0"/>
              <a:t>Risks or threats of acts of terrorism are most likely to reduce the numbers of visitors to London and UK with negative impacts on Hilton performance in this particular market</a:t>
            </a:r>
          </a:p>
          <a:p>
            <a:r>
              <a:rPr lang="en-GB" sz="1800" dirty="0"/>
              <a:t>Hilton Worldwide actively engages in lobbying in order to be able to influence certain political factors upon the business to a certain extent.</a:t>
            </a:r>
          </a:p>
        </p:txBody>
      </p:sp>
    </p:spTree>
    <p:extLst>
      <p:ext uri="{BB962C8B-B14F-4D97-AF65-F5344CB8AC3E}">
        <p14:creationId xmlns:p14="http://schemas.microsoft.com/office/powerpoint/2010/main" val="405139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F6E2-CFE2-45AD-BF2A-DA266805D812}"/>
              </a:ext>
            </a:extLst>
          </p:cNvPr>
          <p:cNvSpPr>
            <a:spLocks noGrp="1"/>
          </p:cNvSpPr>
          <p:nvPr>
            <p:ph type="title"/>
          </p:nvPr>
        </p:nvSpPr>
        <p:spPr/>
        <p:txBody>
          <a:bodyPr/>
          <a:lstStyle/>
          <a:p>
            <a:r>
              <a:rPr lang="en-GB" dirty="0"/>
              <a:t>economic</a:t>
            </a:r>
          </a:p>
        </p:txBody>
      </p:sp>
      <p:sp>
        <p:nvSpPr>
          <p:cNvPr id="3" name="Content Placeholder 2">
            <a:extLst>
              <a:ext uri="{FF2B5EF4-FFF2-40B4-BE49-F238E27FC236}">
                <a16:creationId xmlns:a16="http://schemas.microsoft.com/office/drawing/2014/main" id="{E9849086-777B-4AB1-8C9C-1F3E09EC764D}"/>
              </a:ext>
            </a:extLst>
          </p:cNvPr>
          <p:cNvSpPr>
            <a:spLocks noGrp="1"/>
          </p:cNvSpPr>
          <p:nvPr>
            <p:ph sz="quarter" idx="13"/>
          </p:nvPr>
        </p:nvSpPr>
        <p:spPr>
          <a:xfrm>
            <a:off x="185530" y="1616765"/>
            <a:ext cx="11436627" cy="3962399"/>
          </a:xfrm>
        </p:spPr>
        <p:txBody>
          <a:bodyPr>
            <a:normAutofit fontScale="92500" lnSpcReduction="20000"/>
          </a:bodyPr>
          <a:lstStyle/>
          <a:p>
            <a:r>
              <a:rPr lang="en-GB" dirty="0"/>
              <a:t>National and international macroeconomic situation and factors and events impacting the situation are major factors affecting Hilton Hotels &amp; Resorts business</a:t>
            </a:r>
          </a:p>
          <a:p>
            <a:r>
              <a:rPr lang="en-GB" dirty="0"/>
              <a:t>during the Olympic times in the UK in 2012 most of the hotels were occupied and booked fully for the whole period. However, the situation was completely different once the Olympic Games were over. </a:t>
            </a:r>
          </a:p>
          <a:p>
            <a:r>
              <a:rPr lang="en-GB" dirty="0"/>
              <a:t>as a direct result of the global economic and financial crisis of 2007 – 2009, same hotel sales went down by 20 percent and profits by 40 percent by the fourth quarter of 2008</a:t>
            </a:r>
          </a:p>
          <a:p>
            <a:r>
              <a:rPr lang="en-GB" dirty="0"/>
              <a:t>Although more than five years have passed since the global financial and economic crisis of 2007 – 2009, national economy in UK is faced with a set of significant challenges and a risk of another economic crisis may not be too distant.</a:t>
            </a:r>
          </a:p>
          <a:p>
            <a:r>
              <a:rPr lang="en-GB" dirty="0"/>
              <a:t>GBP exchange rate against other major currencies and inflation rate in the UK represent significant factors that can impact Hilton performance in the country</a:t>
            </a:r>
          </a:p>
        </p:txBody>
      </p:sp>
    </p:spTree>
    <p:extLst>
      <p:ext uri="{BB962C8B-B14F-4D97-AF65-F5344CB8AC3E}">
        <p14:creationId xmlns:p14="http://schemas.microsoft.com/office/powerpoint/2010/main" val="746637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B92E-7802-4763-896E-7CB27B9293A3}"/>
              </a:ext>
            </a:extLst>
          </p:cNvPr>
          <p:cNvSpPr>
            <a:spLocks noGrp="1"/>
          </p:cNvSpPr>
          <p:nvPr>
            <p:ph type="title"/>
          </p:nvPr>
        </p:nvSpPr>
        <p:spPr>
          <a:xfrm>
            <a:off x="354496" y="398540"/>
            <a:ext cx="10396882" cy="1151965"/>
          </a:xfrm>
        </p:spPr>
        <p:txBody>
          <a:bodyPr/>
          <a:lstStyle/>
          <a:p>
            <a:r>
              <a:rPr lang="en-GB" dirty="0"/>
              <a:t>Social </a:t>
            </a:r>
          </a:p>
        </p:txBody>
      </p:sp>
      <p:sp>
        <p:nvSpPr>
          <p:cNvPr id="3" name="Content Placeholder 2">
            <a:extLst>
              <a:ext uri="{FF2B5EF4-FFF2-40B4-BE49-F238E27FC236}">
                <a16:creationId xmlns:a16="http://schemas.microsoft.com/office/drawing/2014/main" id="{E65FD890-1AAF-4C36-B17A-67DEC752C97A}"/>
              </a:ext>
            </a:extLst>
          </p:cNvPr>
          <p:cNvSpPr>
            <a:spLocks noGrp="1"/>
          </p:cNvSpPr>
          <p:nvPr>
            <p:ph sz="quarter" idx="13"/>
          </p:nvPr>
        </p:nvSpPr>
        <p:spPr>
          <a:xfrm>
            <a:off x="172278" y="1550505"/>
            <a:ext cx="11555896" cy="4621696"/>
          </a:xfrm>
        </p:spPr>
        <p:txBody>
          <a:bodyPr>
            <a:normAutofit fontScale="92500" lnSpcReduction="20000"/>
          </a:bodyPr>
          <a:lstStyle/>
          <a:p>
            <a:r>
              <a:rPr lang="en-GB" dirty="0"/>
              <a:t> </a:t>
            </a:r>
            <a:r>
              <a:rPr lang="en-GB" sz="1900" dirty="0"/>
              <a:t>The social factors that impact Hilton are a direct reflection of the society that Hilton operates in, and encompasses culture, belief, attitudes and values that the majority of the population may hold as a community</a:t>
            </a:r>
          </a:p>
          <a:p>
            <a:r>
              <a:rPr lang="en-GB" sz="1900" dirty="0"/>
              <a:t>The demographics of the population, meaning their respective ages and genders, vastly impact whether or not a certain product may be marketed to them. Makeup is mostly catered to women, so targeting a majority male population would be less population than targeting a population that is mostly female.</a:t>
            </a:r>
          </a:p>
          <a:p>
            <a:r>
              <a:rPr lang="en-GB" sz="1900" dirty="0"/>
              <a:t>class distribution among the population is of paramount importance: Hilton would be unable to promote a premium product to the general public if the majority of the population was a lower class; rather, they would have to rely on very niche marketing.</a:t>
            </a:r>
          </a:p>
          <a:p>
            <a:r>
              <a:rPr lang="en-GB" sz="1900" dirty="0"/>
              <a:t>the differences in educational background between the marketers and the target market may make it difficult to relate to and draw in the target market effectively. Hilton should be very careful not to lose the connection to the target market's interests and priorities.</a:t>
            </a:r>
          </a:p>
          <a:p>
            <a:r>
              <a:rPr lang="en-GB" sz="1900" dirty="0"/>
              <a:t>Hilton needs to be fully aware of what level of health standards, reactions to harassment claims and importance of environmental protection prevail in the industry as a whole, and thus are expected from any company as they are seen as the norm.</a:t>
            </a:r>
          </a:p>
        </p:txBody>
      </p:sp>
    </p:spTree>
    <p:extLst>
      <p:ext uri="{BB962C8B-B14F-4D97-AF65-F5344CB8AC3E}">
        <p14:creationId xmlns:p14="http://schemas.microsoft.com/office/powerpoint/2010/main" val="2347846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D854C-4B89-426B-8949-6395567947C2}"/>
              </a:ext>
            </a:extLst>
          </p:cNvPr>
          <p:cNvSpPr>
            <a:spLocks noGrp="1"/>
          </p:cNvSpPr>
          <p:nvPr>
            <p:ph type="title"/>
          </p:nvPr>
        </p:nvSpPr>
        <p:spPr>
          <a:xfrm>
            <a:off x="168967" y="274984"/>
            <a:ext cx="10396882" cy="983974"/>
          </a:xfrm>
        </p:spPr>
        <p:txBody>
          <a:bodyPr/>
          <a:lstStyle/>
          <a:p>
            <a:r>
              <a:rPr lang="en-GB" dirty="0"/>
              <a:t>technological</a:t>
            </a:r>
          </a:p>
        </p:txBody>
      </p:sp>
      <p:sp>
        <p:nvSpPr>
          <p:cNvPr id="3" name="Content Placeholder 2">
            <a:extLst>
              <a:ext uri="{FF2B5EF4-FFF2-40B4-BE49-F238E27FC236}">
                <a16:creationId xmlns:a16="http://schemas.microsoft.com/office/drawing/2014/main" id="{BDD28DE0-C781-4C89-BC1B-397CFEE30690}"/>
              </a:ext>
            </a:extLst>
          </p:cNvPr>
          <p:cNvSpPr>
            <a:spLocks noGrp="1"/>
          </p:cNvSpPr>
          <p:nvPr>
            <p:ph sz="quarter" idx="13"/>
          </p:nvPr>
        </p:nvSpPr>
        <p:spPr>
          <a:xfrm>
            <a:off x="0" y="1550504"/>
            <a:ext cx="11506199" cy="4757531"/>
          </a:xfrm>
        </p:spPr>
        <p:txBody>
          <a:bodyPr>
            <a:normAutofit fontScale="92500"/>
          </a:bodyPr>
          <a:lstStyle/>
          <a:p>
            <a:r>
              <a:rPr lang="en-GB" sz="1900" dirty="0"/>
              <a:t>Technology can rapidly dismantle the price structure and competitive landscape of an industry in a very short amount of time</a:t>
            </a:r>
          </a:p>
          <a:p>
            <a:r>
              <a:rPr lang="en-GB" sz="1900" dirty="0"/>
              <a:t>recent technological developments and breakthroughs made by competitors</a:t>
            </a:r>
          </a:p>
          <a:p>
            <a:r>
              <a:rPr lang="en-GB" sz="1900" dirty="0"/>
              <a:t>If Hilton encounters a new technology that is gaining popularity in the industry in question, it is important to monitor the level of popularity and how quickly it is growing and disrupting its competitors’ revenues.</a:t>
            </a:r>
          </a:p>
          <a:p>
            <a:r>
              <a:rPr lang="en-GB" sz="1900" dirty="0"/>
              <a:t>This would translate to the level of urgency required to adequately respond to the innovation, either by matching the technology or finding an innovative alternative.</a:t>
            </a:r>
          </a:p>
          <a:p>
            <a:r>
              <a:rPr lang="en-GB" sz="1900" dirty="0"/>
              <a:t>impact of the technology on the costs that most companies in the industry are subject to have the potential to increase or reduce the resulting profits greatly</a:t>
            </a:r>
          </a:p>
          <a:p>
            <a:r>
              <a:rPr lang="en-GB" sz="1900" dirty="0"/>
              <a:t>If these profits are great in number, they may be reinvested into the research and development department, where future technological innovations would further raise the level of profits, and so on, ensuring sustainable profits over a long period of time.</a:t>
            </a:r>
          </a:p>
          <a:p>
            <a:endParaRPr lang="en-GB" dirty="0"/>
          </a:p>
        </p:txBody>
      </p:sp>
    </p:spTree>
    <p:extLst>
      <p:ext uri="{BB962C8B-B14F-4D97-AF65-F5344CB8AC3E}">
        <p14:creationId xmlns:p14="http://schemas.microsoft.com/office/powerpoint/2010/main" val="2680465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2D8CE-6736-4D79-A6B4-D14D4F16D15F}"/>
              </a:ext>
            </a:extLst>
          </p:cNvPr>
          <p:cNvSpPr>
            <a:spLocks noGrp="1"/>
          </p:cNvSpPr>
          <p:nvPr>
            <p:ph type="title"/>
          </p:nvPr>
        </p:nvSpPr>
        <p:spPr/>
        <p:txBody>
          <a:bodyPr/>
          <a:lstStyle/>
          <a:p>
            <a:r>
              <a:rPr lang="en-GB" dirty="0"/>
              <a:t>Environmental </a:t>
            </a:r>
          </a:p>
        </p:txBody>
      </p:sp>
      <p:sp>
        <p:nvSpPr>
          <p:cNvPr id="3" name="Content Placeholder 2">
            <a:extLst>
              <a:ext uri="{FF2B5EF4-FFF2-40B4-BE49-F238E27FC236}">
                <a16:creationId xmlns:a16="http://schemas.microsoft.com/office/drawing/2014/main" id="{D21F2346-614D-4587-9B39-71844F58B200}"/>
              </a:ext>
            </a:extLst>
          </p:cNvPr>
          <p:cNvSpPr>
            <a:spLocks noGrp="1"/>
          </p:cNvSpPr>
          <p:nvPr>
            <p:ph sz="quarter" idx="13"/>
          </p:nvPr>
        </p:nvSpPr>
        <p:spPr>
          <a:xfrm>
            <a:off x="278296" y="1837765"/>
            <a:ext cx="10947985" cy="4581938"/>
          </a:xfrm>
        </p:spPr>
        <p:txBody>
          <a:bodyPr>
            <a:normAutofit/>
          </a:bodyPr>
          <a:lstStyle/>
          <a:p>
            <a:r>
              <a:rPr lang="en-GB" dirty="0"/>
              <a:t>current weather conditions may significantly impact the ability of Hilton to manage the transportation of both the resources and the finished product</a:t>
            </a:r>
          </a:p>
          <a:p>
            <a:r>
              <a:rPr lang="en-GB" dirty="0"/>
              <a:t>Climate change would also render some products useless. For example, in the case of textiles, in countries where the winter has become very mild due to Global Warming, warm winter clothes have much less of a market.</a:t>
            </a:r>
          </a:p>
          <a:p>
            <a:r>
              <a:rPr lang="en-GB" dirty="0"/>
              <a:t>If Hilton should (knowingly or unknowingly) contribute to the further endangerment of an already endangered species may face not only the consequences from the law but also face a backlash from the general public who may then boycott Hilton in retaliation</a:t>
            </a:r>
          </a:p>
          <a:p>
            <a:r>
              <a:rPr lang="en-GB" dirty="0"/>
              <a:t>While relying, in any percentage, on renewable energy may be expensive, it often receives support not only from the government but also from its customer base, who may be willing to pay a premium price for the products that Hilton may produce</a:t>
            </a:r>
          </a:p>
          <a:p>
            <a:endParaRPr lang="en-GB" dirty="0"/>
          </a:p>
        </p:txBody>
      </p:sp>
    </p:spTree>
    <p:extLst>
      <p:ext uri="{BB962C8B-B14F-4D97-AF65-F5344CB8AC3E}">
        <p14:creationId xmlns:p14="http://schemas.microsoft.com/office/powerpoint/2010/main" val="480084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EA169-525A-42FD-80AD-292FB05B6437}"/>
              </a:ext>
            </a:extLst>
          </p:cNvPr>
          <p:cNvSpPr>
            <a:spLocks noGrp="1"/>
          </p:cNvSpPr>
          <p:nvPr>
            <p:ph type="title"/>
          </p:nvPr>
        </p:nvSpPr>
        <p:spPr>
          <a:xfrm>
            <a:off x="288236" y="480391"/>
            <a:ext cx="10396882" cy="1151965"/>
          </a:xfrm>
        </p:spPr>
        <p:txBody>
          <a:bodyPr/>
          <a:lstStyle/>
          <a:p>
            <a:r>
              <a:rPr lang="en-GB" dirty="0"/>
              <a:t>Legal factors </a:t>
            </a:r>
          </a:p>
        </p:txBody>
      </p:sp>
      <p:sp>
        <p:nvSpPr>
          <p:cNvPr id="3" name="Content Placeholder 2">
            <a:extLst>
              <a:ext uri="{FF2B5EF4-FFF2-40B4-BE49-F238E27FC236}">
                <a16:creationId xmlns:a16="http://schemas.microsoft.com/office/drawing/2014/main" id="{E034C4A7-DFC3-45CA-858D-274BC5B48CE2}"/>
              </a:ext>
            </a:extLst>
          </p:cNvPr>
          <p:cNvSpPr>
            <a:spLocks noGrp="1"/>
          </p:cNvSpPr>
          <p:nvPr>
            <p:ph sz="quarter" idx="13"/>
          </p:nvPr>
        </p:nvSpPr>
        <p:spPr>
          <a:xfrm>
            <a:off x="119270" y="1635669"/>
            <a:ext cx="11502887" cy="4536531"/>
          </a:xfrm>
        </p:spPr>
        <p:txBody>
          <a:bodyPr>
            <a:normAutofit fontScale="77500" lnSpcReduction="20000"/>
          </a:bodyPr>
          <a:lstStyle/>
          <a:p>
            <a:r>
              <a:rPr lang="en-GB" dirty="0"/>
              <a:t>Often Hilton policies on their own are not enough to efficiently protect Hilton and its workers, making Hilton appear an undesirable place of employment that may repel skilled, talented workers</a:t>
            </a:r>
          </a:p>
          <a:p>
            <a:r>
              <a:rPr lang="en-GB" dirty="0"/>
              <a:t>The legal factors that deserve consideration include the following: Intellectual property laws and other data protection laws are, as mentioned earlier, in place to protect the ideas and patents of companies who are only profiting because of that information. </a:t>
            </a:r>
          </a:p>
          <a:p>
            <a:r>
              <a:rPr lang="en-GB" dirty="0"/>
              <a:t>If there is a likelihood that the data is stolen, then Hilton will lose its competitive edge and have a high chance of failure</a:t>
            </a:r>
          </a:p>
          <a:p>
            <a:r>
              <a:rPr lang="en-GB" dirty="0"/>
              <a:t>Discrimination laws are placed by the government to protect the employees and ensure that everyone in Hilton is treated fairly and given the same opportunities, regardless of gender, age, disability, ethnicity, religion or sexual orientation.</a:t>
            </a:r>
          </a:p>
          <a:p>
            <a:r>
              <a:rPr lang="en-GB" dirty="0"/>
              <a:t>Health and safety laws were created after witnessing the horrible conditions that employees were forced to work in during and directly after the industrial revolution. Implementing the proper regulations may be expensive, but Hilton has to engage in it, not only due to the law but also out of Hilton's personal feeling of ethical and social responsibility to other human beings.</a:t>
            </a:r>
          </a:p>
          <a:p>
            <a:r>
              <a:rPr lang="en-GB" dirty="0"/>
              <a:t>Laws are also placed to ensure a certain level of quality or reasonable price for certain products to keep the customer safe and prevent them for being provided. The industries this applies to find often their costs elevated.</a:t>
            </a:r>
          </a:p>
        </p:txBody>
      </p:sp>
    </p:spTree>
    <p:extLst>
      <p:ext uri="{BB962C8B-B14F-4D97-AF65-F5344CB8AC3E}">
        <p14:creationId xmlns:p14="http://schemas.microsoft.com/office/powerpoint/2010/main" val="38659880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78</TotalTime>
  <Words>1169</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Impact</vt:lpstr>
      <vt:lpstr>Main Event</vt:lpstr>
      <vt:lpstr>International Hotel- Hilton</vt:lpstr>
      <vt:lpstr>What is Pestle Analysis? </vt:lpstr>
      <vt:lpstr>Political impact on Hilton hotel</vt:lpstr>
      <vt:lpstr>economic</vt:lpstr>
      <vt:lpstr>Social </vt:lpstr>
      <vt:lpstr>technological</vt:lpstr>
      <vt:lpstr>Environmental </vt:lpstr>
      <vt:lpstr>Legal factors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Hilton</dc:title>
  <dc:creator>Sayeba Ahmed</dc:creator>
  <cp:lastModifiedBy>Sayeba Ahmed</cp:lastModifiedBy>
  <cp:revision>9</cp:revision>
  <dcterms:created xsi:type="dcterms:W3CDTF">2020-03-11T20:14:42Z</dcterms:created>
  <dcterms:modified xsi:type="dcterms:W3CDTF">2020-03-11T21:33:27Z</dcterms:modified>
</cp:coreProperties>
</file>