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webextensions/webextension1.xml" ContentType="application/vnd.ms-office.webextension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70" r:id="rId5"/>
  </p:sldMasterIdLst>
  <p:notesMasterIdLst>
    <p:notesMasterId r:id="rId40"/>
  </p:notesMasterIdLst>
  <p:sldIdLst>
    <p:sldId id="256" r:id="rId6"/>
    <p:sldId id="308" r:id="rId7"/>
    <p:sldId id="320" r:id="rId8"/>
    <p:sldId id="321" r:id="rId9"/>
    <p:sldId id="322" r:id="rId10"/>
    <p:sldId id="1141" r:id="rId11"/>
    <p:sldId id="1129" r:id="rId12"/>
    <p:sldId id="330" r:id="rId13"/>
    <p:sldId id="1143" r:id="rId14"/>
    <p:sldId id="1131" r:id="rId15"/>
    <p:sldId id="1146" r:id="rId16"/>
    <p:sldId id="331" r:id="rId17"/>
    <p:sldId id="1144" r:id="rId18"/>
    <p:sldId id="1137" r:id="rId19"/>
    <p:sldId id="1134" r:id="rId20"/>
    <p:sldId id="1139" r:id="rId21"/>
    <p:sldId id="1135" r:id="rId22"/>
    <p:sldId id="1136" r:id="rId23"/>
    <p:sldId id="1138" r:id="rId24"/>
    <p:sldId id="1140" r:id="rId25"/>
    <p:sldId id="276" r:id="rId26"/>
    <p:sldId id="341" r:id="rId27"/>
    <p:sldId id="1142" r:id="rId28"/>
    <p:sldId id="344" r:id="rId29"/>
    <p:sldId id="324" r:id="rId30"/>
    <p:sldId id="343" r:id="rId31"/>
    <p:sldId id="326" r:id="rId32"/>
    <p:sldId id="298" r:id="rId33"/>
    <p:sldId id="259" r:id="rId34"/>
    <p:sldId id="345" r:id="rId35"/>
    <p:sldId id="1128" r:id="rId36"/>
    <p:sldId id="1132" r:id="rId37"/>
    <p:sldId id="346" r:id="rId38"/>
    <p:sldId id="347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E3CDCB-C81D-40FB-B168-34D8F1725DDE}" v="8" dt="2025-03-11T10:24:42.5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19" autoAdjust="0"/>
  </p:normalViewPr>
  <p:slideViewPr>
    <p:cSldViewPr snapToGrid="0">
      <p:cViewPr varScale="1">
        <p:scale>
          <a:sx n="83" d="100"/>
          <a:sy n="83" d="100"/>
        </p:scale>
        <p:origin x="435" y="5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viewProps" Target="viewProp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notesMaster" Target="notesMasters/notesMaster1.xml"/><Relationship Id="rId45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theme" Target="theme/theme1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microsoft.com/office/2015/10/relationships/revisionInfo" Target="revisionInfo.xml"/><Relationship Id="rId20" Type="http://schemas.openxmlformats.org/officeDocument/2006/relationships/slide" Target="slides/slide15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yu Sambo" userId="d9766618-3e46-45d4-99f2-08120d84987f" providerId="ADAL" clId="{32E3CDCB-C81D-40FB-B168-34D8F1725DDE}"/>
    <pc:docChg chg="undo custSel addSld delSld modSld sldOrd">
      <pc:chgData name="Aliyu Sambo" userId="d9766618-3e46-45d4-99f2-08120d84987f" providerId="ADAL" clId="{32E3CDCB-C81D-40FB-B168-34D8F1725DDE}" dt="2025-03-11T10:26:43.947" v="71" actId="2696"/>
      <pc:docMkLst>
        <pc:docMk/>
      </pc:docMkLst>
      <pc:sldChg chg="modSp del mod ord">
        <pc:chgData name="Aliyu Sambo" userId="d9766618-3e46-45d4-99f2-08120d84987f" providerId="ADAL" clId="{32E3CDCB-C81D-40FB-B168-34D8F1725DDE}" dt="2025-03-11T10:26:03.787" v="55" actId="1076"/>
        <pc:sldMkLst>
          <pc:docMk/>
          <pc:sldMk cId="2798262014" sldId="256"/>
        </pc:sldMkLst>
        <pc:spChg chg="mod">
          <ac:chgData name="Aliyu Sambo" userId="d9766618-3e46-45d4-99f2-08120d84987f" providerId="ADAL" clId="{32E3CDCB-C81D-40FB-B168-34D8F1725DDE}" dt="2025-03-11T10:26:01.201" v="54" actId="207"/>
          <ac:spMkLst>
            <pc:docMk/>
            <pc:sldMk cId="2798262014" sldId="256"/>
            <ac:spMk id="2" creationId="{E468E3D4-20C2-CE4F-E5F4-5BA196B4872D}"/>
          </ac:spMkLst>
        </pc:spChg>
        <pc:spChg chg="mod">
          <ac:chgData name="Aliyu Sambo" userId="d9766618-3e46-45d4-99f2-08120d84987f" providerId="ADAL" clId="{32E3CDCB-C81D-40FB-B168-34D8F1725DDE}" dt="2025-03-11T10:26:03.787" v="55" actId="1076"/>
          <ac:spMkLst>
            <pc:docMk/>
            <pc:sldMk cId="2798262014" sldId="256"/>
            <ac:spMk id="3" creationId="{741AEC0E-5D14-BD2E-9919-09CECEDB2290}"/>
          </ac:spMkLst>
        </pc:spChg>
      </pc:sldChg>
      <pc:sldChg chg="del">
        <pc:chgData name="Aliyu Sambo" userId="d9766618-3e46-45d4-99f2-08120d84987f" providerId="ADAL" clId="{32E3CDCB-C81D-40FB-B168-34D8F1725DDE}" dt="2025-03-11T10:26:43.947" v="71" actId="2696"/>
        <pc:sldMkLst>
          <pc:docMk/>
          <pc:sldMk cId="895915843" sldId="266"/>
        </pc:sldMkLst>
      </pc:sldChg>
      <pc:sldChg chg="addSp modSp mod">
        <pc:chgData name="Aliyu Sambo" userId="d9766618-3e46-45d4-99f2-08120d84987f" providerId="ADAL" clId="{32E3CDCB-C81D-40FB-B168-34D8F1725DDE}" dt="2025-03-11T10:26:40.178" v="70" actId="1076"/>
        <pc:sldMkLst>
          <pc:docMk/>
          <pc:sldMk cId="265522590" sldId="308"/>
        </pc:sldMkLst>
        <pc:spChg chg="add mod">
          <ac:chgData name="Aliyu Sambo" userId="d9766618-3e46-45d4-99f2-08120d84987f" providerId="ADAL" clId="{32E3CDCB-C81D-40FB-B168-34D8F1725DDE}" dt="2025-03-11T10:26:40.178" v="70" actId="1076"/>
          <ac:spMkLst>
            <pc:docMk/>
            <pc:sldMk cId="265522590" sldId="308"/>
            <ac:spMk id="5" creationId="{CA9A73C2-6CEA-6C2E-398A-984663CD298C}"/>
          </ac:spMkLst>
        </pc:spChg>
      </pc:sldChg>
      <pc:sldChg chg="del">
        <pc:chgData name="Aliyu Sambo" userId="d9766618-3e46-45d4-99f2-08120d84987f" providerId="ADAL" clId="{32E3CDCB-C81D-40FB-B168-34D8F1725DDE}" dt="2025-03-11T10:15:24.734" v="1" actId="2696"/>
        <pc:sldMkLst>
          <pc:docMk/>
          <pc:sldMk cId="584458294" sldId="318"/>
        </pc:sldMkLst>
      </pc:sldChg>
      <pc:sldChg chg="del">
        <pc:chgData name="Aliyu Sambo" userId="d9766618-3e46-45d4-99f2-08120d84987f" providerId="ADAL" clId="{32E3CDCB-C81D-40FB-B168-34D8F1725DDE}" dt="2025-03-11T10:15:02.841" v="0" actId="2696"/>
        <pc:sldMkLst>
          <pc:docMk/>
          <pc:sldMk cId="1789631378" sldId="319"/>
        </pc:sldMkLst>
      </pc:sldChg>
      <pc:sldChg chg="mod modShow">
        <pc:chgData name="Aliyu Sambo" userId="d9766618-3e46-45d4-99f2-08120d84987f" providerId="ADAL" clId="{32E3CDCB-C81D-40FB-B168-34D8F1725DDE}" dt="2025-03-11T10:18:00.740" v="2" actId="729"/>
        <pc:sldMkLst>
          <pc:docMk/>
          <pc:sldMk cId="1197829143" sldId="343"/>
        </pc:sldMkLst>
      </pc:sldChg>
      <pc:sldChg chg="addSp delSp modSp new del mod">
        <pc:chgData name="Aliyu Sambo" userId="d9766618-3e46-45d4-99f2-08120d84987f" providerId="ADAL" clId="{32E3CDCB-C81D-40FB-B168-34D8F1725DDE}" dt="2025-03-11T10:22:49.743" v="24" actId="2696"/>
        <pc:sldMkLst>
          <pc:docMk/>
          <pc:sldMk cId="2683947812" sldId="1145"/>
        </pc:sldMkLst>
        <pc:spChg chg="del">
          <ac:chgData name="Aliyu Sambo" userId="d9766618-3e46-45d4-99f2-08120d84987f" providerId="ADAL" clId="{32E3CDCB-C81D-40FB-B168-34D8F1725DDE}" dt="2025-03-11T10:20:39.950" v="4"/>
          <ac:spMkLst>
            <pc:docMk/>
            <pc:sldMk cId="2683947812" sldId="1145"/>
            <ac:spMk id="2" creationId="{3BF697A8-D86A-D6E6-24DE-831C2468D54A}"/>
          </ac:spMkLst>
        </pc:spChg>
        <pc:spChg chg="add mod">
          <ac:chgData name="Aliyu Sambo" userId="d9766618-3e46-45d4-99f2-08120d84987f" providerId="ADAL" clId="{32E3CDCB-C81D-40FB-B168-34D8F1725DDE}" dt="2025-03-11T10:21:39.261" v="13" actId="20577"/>
          <ac:spMkLst>
            <pc:docMk/>
            <pc:sldMk cId="2683947812" sldId="1145"/>
            <ac:spMk id="6" creationId="{210780CD-71DC-0C77-40D8-C4C73C189BFD}"/>
          </ac:spMkLst>
        </pc:spChg>
        <pc:spChg chg="add mod">
          <ac:chgData name="Aliyu Sambo" userId="d9766618-3e46-45d4-99f2-08120d84987f" providerId="ADAL" clId="{32E3CDCB-C81D-40FB-B168-34D8F1725DDE}" dt="2025-03-11T10:21:56.147" v="17" actId="21"/>
          <ac:spMkLst>
            <pc:docMk/>
            <pc:sldMk cId="2683947812" sldId="1145"/>
            <ac:spMk id="7" creationId="{F0968F2B-DB60-F724-6C42-58485C13C014}"/>
          </ac:spMkLst>
        </pc:spChg>
        <pc:picChg chg="add del mod">
          <ac:chgData name="Aliyu Sambo" userId="d9766618-3e46-45d4-99f2-08120d84987f" providerId="ADAL" clId="{32E3CDCB-C81D-40FB-B168-34D8F1725DDE}" dt="2025-03-11T10:21:56.147" v="17" actId="21"/>
          <ac:picMkLst>
            <pc:docMk/>
            <pc:sldMk cId="2683947812" sldId="1145"/>
            <ac:picMk id="1026" creationId="{E6111769-E07E-1E9B-0EF4-1C62A6563FD4}"/>
          </ac:picMkLst>
        </pc:picChg>
      </pc:sldChg>
      <pc:sldChg chg="addSp modSp new mod ord setBg">
        <pc:chgData name="Aliyu Sambo" userId="d9766618-3e46-45d4-99f2-08120d84987f" providerId="ADAL" clId="{32E3CDCB-C81D-40FB-B168-34D8F1725DDE}" dt="2025-03-11T10:23:20.901" v="34" actId="114"/>
        <pc:sldMkLst>
          <pc:docMk/>
          <pc:sldMk cId="1608915330" sldId="1146"/>
        </pc:sldMkLst>
        <pc:spChg chg="mod">
          <ac:chgData name="Aliyu Sambo" userId="d9766618-3e46-45d4-99f2-08120d84987f" providerId="ADAL" clId="{32E3CDCB-C81D-40FB-B168-34D8F1725DDE}" dt="2025-03-11T10:22:07.557" v="19" actId="26606"/>
          <ac:spMkLst>
            <pc:docMk/>
            <pc:sldMk cId="1608915330" sldId="1146"/>
            <ac:spMk id="2" creationId="{F029BAE0-C11A-EF81-8462-00BB09697E6D}"/>
          </ac:spMkLst>
        </pc:spChg>
        <pc:spChg chg="mod ord">
          <ac:chgData name="Aliyu Sambo" userId="d9766618-3e46-45d4-99f2-08120d84987f" providerId="ADAL" clId="{32E3CDCB-C81D-40FB-B168-34D8F1725DDE}" dt="2025-03-11T10:23:20.901" v="34" actId="114"/>
          <ac:spMkLst>
            <pc:docMk/>
            <pc:sldMk cId="1608915330" sldId="1146"/>
            <ac:spMk id="3" creationId="{E0AE2D6E-135F-957A-A922-D5898295B37D}"/>
          </ac:spMkLst>
        </pc:spChg>
        <pc:spChg chg="add">
          <ac:chgData name="Aliyu Sambo" userId="d9766618-3e46-45d4-99f2-08120d84987f" providerId="ADAL" clId="{32E3CDCB-C81D-40FB-B168-34D8F1725DDE}" dt="2025-03-11T10:22:07.557" v="19" actId="26606"/>
          <ac:spMkLst>
            <pc:docMk/>
            <pc:sldMk cId="1608915330" sldId="1146"/>
            <ac:spMk id="1031" creationId="{69426B45-4C4F-4D52-8537-76E9A5B89E2F}"/>
          </ac:spMkLst>
        </pc:spChg>
        <pc:spChg chg="add">
          <ac:chgData name="Aliyu Sambo" userId="d9766618-3e46-45d4-99f2-08120d84987f" providerId="ADAL" clId="{32E3CDCB-C81D-40FB-B168-34D8F1725DDE}" dt="2025-03-11T10:22:07.557" v="19" actId="26606"/>
          <ac:spMkLst>
            <pc:docMk/>
            <pc:sldMk cId="1608915330" sldId="1146"/>
            <ac:spMk id="1035" creationId="{67E6FB20-7663-466F-A928-9371C34F955C}"/>
          </ac:spMkLst>
        </pc:spChg>
        <pc:picChg chg="add mod">
          <ac:chgData name="Aliyu Sambo" userId="d9766618-3e46-45d4-99f2-08120d84987f" providerId="ADAL" clId="{32E3CDCB-C81D-40FB-B168-34D8F1725DDE}" dt="2025-03-11T10:22:07.557" v="19" actId="26606"/>
          <ac:picMkLst>
            <pc:docMk/>
            <pc:sldMk cId="1608915330" sldId="1146"/>
            <ac:picMk id="1026" creationId="{E6111769-E07E-1E9B-0EF4-1C62A6563FD4}"/>
          </ac:picMkLst>
        </pc:picChg>
        <pc:cxnChg chg="add">
          <ac:chgData name="Aliyu Sambo" userId="d9766618-3e46-45d4-99f2-08120d84987f" providerId="ADAL" clId="{32E3CDCB-C81D-40FB-B168-34D8F1725DDE}" dt="2025-03-11T10:22:07.557" v="19" actId="26606"/>
          <ac:cxnSpMkLst>
            <pc:docMk/>
            <pc:sldMk cId="1608915330" sldId="1146"/>
            <ac:cxnSpMk id="1033" creationId="{CF117E1C-E964-4433-B1A8-BB2301D0FF14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What is leadership?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What is Management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Leadership and management during the research process.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B6056BFB-47D7-4C5F-BA11-2CB63C56A52D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311B26C8-22B1-4363-B621-DD56FB7418C8}" type="pres">
      <dgm:prSet presAssocID="{40FC4FFE-8987-4A26-B7F4-8A516F18ADAE}" presName="compNode" presStyleCnt="0"/>
      <dgm:spPr/>
    </dgm:pt>
    <dgm:pt modelId="{A201D7A7-914C-4D24-8B82-EE40155AB0BE}" type="pres">
      <dgm:prSet presAssocID="{40FC4FFE-8987-4A26-B7F4-8A516F18ADAE}" presName="iconBgRect" presStyleLbl="bgShp" presStyleIdx="0" presStyleCnt="3"/>
      <dgm:spPr>
        <a:prstGeom prst="ellipse">
          <a:avLst/>
        </a:prstGeom>
      </dgm:spPr>
    </dgm:pt>
    <dgm:pt modelId="{8FA2F131-CD01-4CBD-B7A5-1B9B5E7F0402}" type="pres">
      <dgm:prSet presAssocID="{40FC4FFE-8987-4A26-B7F4-8A516F18ADA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e chart"/>
        </a:ext>
      </dgm:extLst>
    </dgm:pt>
    <dgm:pt modelId="{F755F00C-B2DB-4097-B4BC-8F1BACC938B7}" type="pres">
      <dgm:prSet presAssocID="{40FC4FFE-8987-4A26-B7F4-8A516F18ADAE}" presName="spaceRect" presStyleCnt="0"/>
      <dgm:spPr/>
    </dgm:pt>
    <dgm:pt modelId="{08F4E96D-0DB6-4476-8C51-7CC7EC2F227B}" type="pres">
      <dgm:prSet presAssocID="{40FC4FFE-8987-4A26-B7F4-8A516F18ADAE}" presName="textRect" presStyleLbl="revTx" presStyleIdx="0" presStyleCnt="3">
        <dgm:presLayoutVars>
          <dgm:chMax val="1"/>
          <dgm:chPref val="1"/>
        </dgm:presLayoutVars>
      </dgm:prSet>
      <dgm:spPr/>
    </dgm:pt>
    <dgm:pt modelId="{5AB3C10D-885E-4522-AB39-7ED4318D191A}" type="pres">
      <dgm:prSet presAssocID="{5B62599A-5C9B-48E7-896E-EA782AC60C8B}" presName="sibTrans" presStyleCnt="0"/>
      <dgm:spPr/>
    </dgm:pt>
    <dgm:pt modelId="{2F278BF9-E1B2-4A1C-B065-C19A7B904219}" type="pres">
      <dgm:prSet presAssocID="{49225C73-1633-42F1-AB3B-7CB183E5F8B8}" presName="compNode" presStyleCnt="0"/>
      <dgm:spPr/>
    </dgm:pt>
    <dgm:pt modelId="{543C18BC-1989-44B2-9862-C670C61D3452}" type="pres">
      <dgm:prSet presAssocID="{49225C73-1633-42F1-AB3B-7CB183E5F8B8}" presName="iconBgRect" presStyleLbl="bgShp" presStyleIdx="1" presStyleCnt="3"/>
      <dgm:spPr>
        <a:prstGeom prst="ellipse">
          <a:avLst/>
        </a:prstGeom>
      </dgm:spPr>
    </dgm:pt>
    <dgm:pt modelId="{E94F35BC-9C76-400A-BBCA-0032259E2E5A}" type="pres">
      <dgm:prSet presAssocID="{49225C73-1633-42F1-AB3B-7CB183E5F8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503A6D04-9ADD-43CC-9847-497CD48F2D11}" type="pres">
      <dgm:prSet presAssocID="{49225C73-1633-42F1-AB3B-7CB183E5F8B8}" presName="spaceRect" presStyleCnt="0"/>
      <dgm:spPr/>
    </dgm:pt>
    <dgm:pt modelId="{20363298-B2A6-463D-A7BE-F9F67404E389}" type="pres">
      <dgm:prSet presAssocID="{49225C73-1633-42F1-AB3B-7CB183E5F8B8}" presName="textRect" presStyleLbl="revTx" presStyleIdx="1" presStyleCnt="3">
        <dgm:presLayoutVars>
          <dgm:chMax val="1"/>
          <dgm:chPref val="1"/>
        </dgm:presLayoutVars>
      </dgm:prSet>
      <dgm:spPr/>
    </dgm:pt>
    <dgm:pt modelId="{A47947BB-708D-4F7E-B072-3C2E42B34B24}" type="pres">
      <dgm:prSet presAssocID="{9646853A-8964-4519-A5B1-0B7D18B2983D}" presName="sibTrans" presStyleCnt="0"/>
      <dgm:spPr/>
    </dgm:pt>
    <dgm:pt modelId="{BDCD0AC9-D564-4025-AD8A-36664A6CBE31}" type="pres">
      <dgm:prSet presAssocID="{1C383F32-22E8-4F62-A3E0-BDC3D5F48992}" presName="compNode" presStyleCnt="0"/>
      <dgm:spPr/>
    </dgm:pt>
    <dgm:pt modelId="{5BDDFF18-9AEC-4E5E-B9AA-33D86F01A63E}" type="pres">
      <dgm:prSet presAssocID="{1C383F32-22E8-4F62-A3E0-BDC3D5F48992}" presName="iconBgRect" presStyleLbl="bgShp" presStyleIdx="2" presStyleCnt="3"/>
      <dgm:spPr>
        <a:prstGeom prst="ellipse">
          <a:avLst/>
        </a:prstGeom>
      </dgm:spPr>
    </dgm:pt>
    <dgm:pt modelId="{F09AEBFF-D2D3-4FFF-AD65-C3CEAEEB10F2}" type="pres">
      <dgm:prSet presAssocID="{1C383F32-22E8-4F62-A3E0-BDC3D5F489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F2EBFBCF-0520-415A-A886-3C4F90D208EF}" type="pres">
      <dgm:prSet presAssocID="{1C383F32-22E8-4F62-A3E0-BDC3D5F48992}" presName="spaceRect" presStyleCnt="0"/>
      <dgm:spPr/>
    </dgm:pt>
    <dgm:pt modelId="{AB9CAFAA-6939-48A6-A89B-19D1A94B9EA1}" type="pres">
      <dgm:prSet presAssocID="{1C383F32-22E8-4F62-A3E0-BDC3D5F489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BA953D32-2DFF-47FE-AF26-C6B9E63D38DF}" type="presOf" srcId="{49225C73-1633-42F1-AB3B-7CB183E5F8B8}" destId="{20363298-B2A6-463D-A7BE-F9F67404E389}" srcOrd="0" destOrd="0" presId="urn:microsoft.com/office/officeart/2018/5/layout/IconLeafLabelList"/>
    <dgm:cxn modelId="{EC450542-0ED9-4BD6-9E85-5709B80794C5}" type="presOf" srcId="{01A66772-F185-4D58-B8BB-E9370D7A7A2B}" destId="{B6056BFB-47D7-4C5F-BA11-2CB63C56A52D}" srcOrd="0" destOrd="0" presId="urn:microsoft.com/office/officeart/2018/5/layout/IconLeaf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D55FAE9C-CF3C-44F3-9D1E-DE6DF574E6D9}" type="presOf" srcId="{1C383F32-22E8-4F62-A3E0-BDC3D5F48992}" destId="{AB9CAFAA-6939-48A6-A89B-19D1A94B9EA1}" srcOrd="0" destOrd="0" presId="urn:microsoft.com/office/officeart/2018/5/layout/IconLeafLabelList"/>
    <dgm:cxn modelId="{A85983B4-FADF-419C-BC71-B5F0871C3055}" type="presOf" srcId="{40FC4FFE-8987-4A26-B7F4-8A516F18ADAE}" destId="{08F4E96D-0DB6-4476-8C51-7CC7EC2F227B}" srcOrd="0" destOrd="0" presId="urn:microsoft.com/office/officeart/2018/5/layout/IconLeafLabelList"/>
    <dgm:cxn modelId="{A3E74EE8-8900-4EBD-8983-3BF0AFD6DCC7}" type="presParOf" srcId="{B6056BFB-47D7-4C5F-BA11-2CB63C56A52D}" destId="{311B26C8-22B1-4363-B621-DD56FB7418C8}" srcOrd="0" destOrd="0" presId="urn:microsoft.com/office/officeart/2018/5/layout/IconLeafLabelList"/>
    <dgm:cxn modelId="{044EA9E0-B51B-492A-BE32-015CEAD0BAC9}" type="presParOf" srcId="{311B26C8-22B1-4363-B621-DD56FB7418C8}" destId="{A201D7A7-914C-4D24-8B82-EE40155AB0BE}" srcOrd="0" destOrd="0" presId="urn:microsoft.com/office/officeart/2018/5/layout/IconLeafLabelList"/>
    <dgm:cxn modelId="{08373EC6-14CB-429D-9495-F32683B931D7}" type="presParOf" srcId="{311B26C8-22B1-4363-B621-DD56FB7418C8}" destId="{8FA2F131-CD01-4CBD-B7A5-1B9B5E7F0402}" srcOrd="1" destOrd="0" presId="urn:microsoft.com/office/officeart/2018/5/layout/IconLeafLabelList"/>
    <dgm:cxn modelId="{9AB500F0-62A2-4E73-B4F4-5056804C8D6A}" type="presParOf" srcId="{311B26C8-22B1-4363-B621-DD56FB7418C8}" destId="{F755F00C-B2DB-4097-B4BC-8F1BACC938B7}" srcOrd="2" destOrd="0" presId="urn:microsoft.com/office/officeart/2018/5/layout/IconLeafLabelList"/>
    <dgm:cxn modelId="{676606A7-6564-4CEB-ACE0-4FF9A3A04E67}" type="presParOf" srcId="{311B26C8-22B1-4363-B621-DD56FB7418C8}" destId="{08F4E96D-0DB6-4476-8C51-7CC7EC2F227B}" srcOrd="3" destOrd="0" presId="urn:microsoft.com/office/officeart/2018/5/layout/IconLeafLabelList"/>
    <dgm:cxn modelId="{EAE0F94A-A454-4049-84F7-9EC90E847A03}" type="presParOf" srcId="{B6056BFB-47D7-4C5F-BA11-2CB63C56A52D}" destId="{5AB3C10D-885E-4522-AB39-7ED4318D191A}" srcOrd="1" destOrd="0" presId="urn:microsoft.com/office/officeart/2018/5/layout/IconLeafLabelList"/>
    <dgm:cxn modelId="{B0B5B21A-5ADD-4500-9A67-9B26AF543EBA}" type="presParOf" srcId="{B6056BFB-47D7-4C5F-BA11-2CB63C56A52D}" destId="{2F278BF9-E1B2-4A1C-B065-C19A7B904219}" srcOrd="2" destOrd="0" presId="urn:microsoft.com/office/officeart/2018/5/layout/IconLeafLabelList"/>
    <dgm:cxn modelId="{11FEAF2C-54F7-4E9C-A1D6-5FA0BF7F3665}" type="presParOf" srcId="{2F278BF9-E1B2-4A1C-B065-C19A7B904219}" destId="{543C18BC-1989-44B2-9862-C670C61D3452}" srcOrd="0" destOrd="0" presId="urn:microsoft.com/office/officeart/2018/5/layout/IconLeafLabelList"/>
    <dgm:cxn modelId="{92C17ECB-A80D-4A0E-95CF-40A53D32275F}" type="presParOf" srcId="{2F278BF9-E1B2-4A1C-B065-C19A7B904219}" destId="{E94F35BC-9C76-400A-BBCA-0032259E2E5A}" srcOrd="1" destOrd="0" presId="urn:microsoft.com/office/officeart/2018/5/layout/IconLeafLabelList"/>
    <dgm:cxn modelId="{54E5AE33-4BE6-44E7-871B-1103A0BA7A56}" type="presParOf" srcId="{2F278BF9-E1B2-4A1C-B065-C19A7B904219}" destId="{503A6D04-9ADD-43CC-9847-497CD48F2D11}" srcOrd="2" destOrd="0" presId="urn:microsoft.com/office/officeart/2018/5/layout/IconLeafLabelList"/>
    <dgm:cxn modelId="{3575FCA0-4FCE-460A-8D84-2C767D311A20}" type="presParOf" srcId="{2F278BF9-E1B2-4A1C-B065-C19A7B904219}" destId="{20363298-B2A6-463D-A7BE-F9F67404E389}" srcOrd="3" destOrd="0" presId="urn:microsoft.com/office/officeart/2018/5/layout/IconLeafLabelList"/>
    <dgm:cxn modelId="{4FD22448-C17B-4C43-BAB3-A0B7AA9BCE0D}" type="presParOf" srcId="{B6056BFB-47D7-4C5F-BA11-2CB63C56A52D}" destId="{A47947BB-708D-4F7E-B072-3C2E42B34B24}" srcOrd="3" destOrd="0" presId="urn:microsoft.com/office/officeart/2018/5/layout/IconLeafLabelList"/>
    <dgm:cxn modelId="{75E30F4F-0E76-457B-9D4F-CDE27C2F7F77}" type="presParOf" srcId="{B6056BFB-47D7-4C5F-BA11-2CB63C56A52D}" destId="{BDCD0AC9-D564-4025-AD8A-36664A6CBE31}" srcOrd="4" destOrd="0" presId="urn:microsoft.com/office/officeart/2018/5/layout/IconLeafLabelList"/>
    <dgm:cxn modelId="{C6A367E7-6A7C-42CB-94E4-8EA78AEF87BF}" type="presParOf" srcId="{BDCD0AC9-D564-4025-AD8A-36664A6CBE31}" destId="{5BDDFF18-9AEC-4E5E-B9AA-33D86F01A63E}" srcOrd="0" destOrd="0" presId="urn:microsoft.com/office/officeart/2018/5/layout/IconLeafLabelList"/>
    <dgm:cxn modelId="{B180CBEB-FA9F-4E52-8CA3-A65CB80BB91B}" type="presParOf" srcId="{BDCD0AC9-D564-4025-AD8A-36664A6CBE31}" destId="{F09AEBFF-D2D3-4FFF-AD65-C3CEAEEB10F2}" srcOrd="1" destOrd="0" presId="urn:microsoft.com/office/officeart/2018/5/layout/IconLeafLabelList"/>
    <dgm:cxn modelId="{170B020E-1E19-4EB4-A72C-4FCF01A7DD7E}" type="presParOf" srcId="{BDCD0AC9-D564-4025-AD8A-36664A6CBE31}" destId="{F2EBFBCF-0520-415A-A886-3C4F90D208EF}" srcOrd="2" destOrd="0" presId="urn:microsoft.com/office/officeart/2018/5/layout/IconLeafLabelList"/>
    <dgm:cxn modelId="{CADD8F7D-722C-42A0-AF21-39A3559F8D7B}" type="presParOf" srcId="{BDCD0AC9-D564-4025-AD8A-36664A6CBE31}" destId="{AB9CAFAA-6939-48A6-A89B-19D1A94B9EA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01D7A7-914C-4D24-8B82-EE40155AB0BE}">
      <dsp:nvSpPr>
        <dsp:cNvPr id="0" name=""/>
        <dsp:cNvSpPr/>
      </dsp:nvSpPr>
      <dsp:spPr>
        <a:xfrm>
          <a:off x="616949" y="340539"/>
          <a:ext cx="1818562" cy="18185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A2F131-CD01-4CBD-B7A5-1B9B5E7F0402}">
      <dsp:nvSpPr>
        <dsp:cNvPr id="0" name=""/>
        <dsp:cNvSpPr/>
      </dsp:nvSpPr>
      <dsp:spPr>
        <a:xfrm>
          <a:off x="1004512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F4E96D-0DB6-4476-8C51-7CC7EC2F227B}">
      <dsp:nvSpPr>
        <dsp:cNvPr id="0" name=""/>
        <dsp:cNvSpPr/>
      </dsp:nvSpPr>
      <dsp:spPr>
        <a:xfrm>
          <a:off x="35606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What is leadership?</a:t>
          </a:r>
        </a:p>
      </dsp:txBody>
      <dsp:txXfrm>
        <a:off x="35606" y="2725540"/>
        <a:ext cx="2981250" cy="720000"/>
      </dsp:txXfrm>
    </dsp:sp>
    <dsp:sp modelId="{543C18BC-1989-44B2-9862-C670C61D3452}">
      <dsp:nvSpPr>
        <dsp:cNvPr id="0" name=""/>
        <dsp:cNvSpPr/>
      </dsp:nvSpPr>
      <dsp:spPr>
        <a:xfrm>
          <a:off x="4119918" y="340539"/>
          <a:ext cx="1818562" cy="18185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4F35BC-9C76-400A-BBCA-0032259E2E5A}">
      <dsp:nvSpPr>
        <dsp:cNvPr id="0" name=""/>
        <dsp:cNvSpPr/>
      </dsp:nvSpPr>
      <dsp:spPr>
        <a:xfrm>
          <a:off x="4507481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63298-B2A6-463D-A7BE-F9F67404E389}">
      <dsp:nvSpPr>
        <dsp:cNvPr id="0" name=""/>
        <dsp:cNvSpPr/>
      </dsp:nvSpPr>
      <dsp:spPr>
        <a:xfrm>
          <a:off x="3538574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What is Management</a:t>
          </a:r>
        </a:p>
      </dsp:txBody>
      <dsp:txXfrm>
        <a:off x="3538574" y="2725540"/>
        <a:ext cx="2981250" cy="720000"/>
      </dsp:txXfrm>
    </dsp:sp>
    <dsp:sp modelId="{5BDDFF18-9AEC-4E5E-B9AA-33D86F01A63E}">
      <dsp:nvSpPr>
        <dsp:cNvPr id="0" name=""/>
        <dsp:cNvSpPr/>
      </dsp:nvSpPr>
      <dsp:spPr>
        <a:xfrm>
          <a:off x="7622887" y="340539"/>
          <a:ext cx="1818562" cy="18185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9AEBFF-D2D3-4FFF-AD65-C3CEAEEB10F2}">
      <dsp:nvSpPr>
        <dsp:cNvPr id="0" name=""/>
        <dsp:cNvSpPr/>
      </dsp:nvSpPr>
      <dsp:spPr>
        <a:xfrm>
          <a:off x="8010450" y="728102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9CAFAA-6939-48A6-A89B-19D1A94B9EA1}">
      <dsp:nvSpPr>
        <dsp:cNvPr id="0" name=""/>
        <dsp:cNvSpPr/>
      </dsp:nvSpPr>
      <dsp:spPr>
        <a:xfrm>
          <a:off x="7041543" y="2725540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Leadership and management during the research process.</a:t>
          </a:r>
        </a:p>
      </dsp:txBody>
      <dsp:txXfrm>
        <a:off x="7041543" y="2725540"/>
        <a:ext cx="2981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56626B-CCC0-496C-8894-179D20D38E00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AD70B8-DDD1-432F-B647-FC3B0B6BD0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8243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9321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0638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9DC18268-0D8D-0B4D-89F9-9CB9290D558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00D0B440-13F6-A047-8FF8-CD3B89C4F51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FA1C6051-8D25-0D44-B4DD-AB0A237EF6B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540599A-5F0B-1A4E-9D7F-E8799A21B679}" type="slidenum">
              <a:rPr lang="en-GB" altLang="en-US">
                <a:solidFill>
                  <a:srgbClr val="000000"/>
                </a:solidFill>
                <a:latin typeface="Calibri" panose="020F0502020204030204" pitchFamily="34" charset="0"/>
              </a:rPr>
              <a:pPr/>
              <a:t>4</a:t>
            </a:fld>
            <a:endParaRPr lang="en-GB" altLang="en-US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51962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41387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3612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534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4335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8884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1160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2056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3938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02687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93001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7">
            <a:extLst>
              <a:ext uri="{FF2B5EF4-FFF2-40B4-BE49-F238E27FC236}">
                <a16:creationId xmlns:a16="http://schemas.microsoft.com/office/drawing/2014/main" id="{5E0AF16A-EBA9-479B-B379-4123EBBD517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C24BF80-723C-47B0-9B66-B1465C0549B0}" type="slidenum">
              <a:rPr lang="en-US" altLang="en-US"/>
              <a:pPr>
                <a:spcBef>
                  <a:spcPct val="0"/>
                </a:spcBef>
              </a:pPr>
              <a:t>21</a:t>
            </a:fld>
            <a:endParaRPr lang="en-US" altLang="en-US"/>
          </a:p>
        </p:txBody>
      </p:sp>
      <p:sp>
        <p:nvSpPr>
          <p:cNvPr id="17410" name="Rectangle 2">
            <a:extLst>
              <a:ext uri="{FF2B5EF4-FFF2-40B4-BE49-F238E27FC236}">
                <a16:creationId xmlns:a16="http://schemas.microsoft.com/office/drawing/2014/main" id="{FBAAB4C1-FA28-46C7-A037-C9BF17E3352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B7037726-187F-4793-8491-E4FA97C9B78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10559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9DC18268-0D8D-0B4D-89F9-9CB9290D558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00D0B440-13F6-A047-8FF8-CD3B89C4F51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FA1C6051-8D25-0D44-B4DD-AB0A237EF6B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540599A-5F0B-1A4E-9D7F-E8799A21B679}" type="slidenum">
              <a:rPr lang="en-GB" altLang="en-US">
                <a:solidFill>
                  <a:srgbClr val="000000"/>
                </a:solidFill>
                <a:latin typeface="Calibri" panose="020F0502020204030204" pitchFamily="34" charset="0"/>
              </a:rPr>
              <a:pPr/>
              <a:t>23</a:t>
            </a:fld>
            <a:endParaRPr lang="en-GB" altLang="en-US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498437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03882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35763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15898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12572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32902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19426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419394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904F30-AD71-4C35-9617-A0F0F745B5AF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684440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AD70B8-DDD1-432F-B647-FC3B0B6BD0FA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9546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3/11/2025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3/11/2025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3/11/2025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3/11/2025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3/11/2025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3/11/2025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3/11/2025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3/11/2025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3/11/2025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fld id="{2E0E17BB-D1A2-4325-9AD9-030FA2EF41B4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9C5D06-957A-4480-B148-E3E379738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8409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E0E17BB-D1A2-4325-9AD9-030FA2EF41B4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9C5D06-957A-4480-B148-E3E379738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3644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E0E17BB-D1A2-4325-9AD9-030FA2EF41B4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9C5D06-957A-4480-B148-E3E379738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5808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E0E17BB-D1A2-4325-9AD9-030FA2EF41B4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9C5D06-957A-4480-B148-E3E379738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3566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E0E17BB-D1A2-4325-9AD9-030FA2EF41B4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9C5D06-957A-4480-B148-E3E379738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3156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E0E17BB-D1A2-4325-9AD9-030FA2EF41B4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9C5D06-957A-4480-B148-E3E379738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8027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E0E17BB-D1A2-4325-9AD9-030FA2EF41B4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9C5D06-957A-4480-B148-E3E379738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8199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E0E17BB-D1A2-4325-9AD9-030FA2EF41B4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9C5D06-957A-4480-B148-E3E379738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4877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E0E17BB-D1A2-4325-9AD9-030FA2EF41B4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9C5D06-957A-4480-B148-E3E379738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5439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E0E17BB-D1A2-4325-9AD9-030FA2EF41B4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9C5D06-957A-4480-B148-E3E379738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1513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E0E17BB-D1A2-4325-9AD9-030FA2EF41B4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49C5D06-957A-4480-B148-E3E379738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1210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3/11/2025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2E0E17BB-D1A2-4325-9AD9-030FA2EF41B4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F49C5D06-957A-4480-B148-E3E379738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4148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notesSlide" Target="../notesSlides/notesSlide1.xml"/><Relationship Id="rId7" Type="http://schemas.openxmlformats.org/officeDocument/2006/relationships/diagramColors" Target="../diagrams/colors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17/06/relationships/model3d" Target="../media/model3d1.glb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microsoft.com/office/2017/06/relationships/model3d" Target="../media/model3d2.glb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s://www.youtube.com/watch?v=i9CwQtBQo74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hyperlink" Target="http://youtu.be/kwFvJog2dMw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17/06/relationships/model3d" Target="../media/model3d1.glb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microsoft.com/office/2017/06/relationships/model3d" Target="../media/model3d2.glb"/><Relationship Id="rId4" Type="http://schemas.openxmlformats.org/officeDocument/2006/relationships/image" Target="../media/image10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svg"/></Relationships>
</file>

<file path=ppt/slides/_rels/slide26.xml.rels><?xml version="1.0" encoding="UTF-8" standalone="yes"?>
<Relationships xmlns="http://schemas.openxmlformats.org/package/2006/relationships"><Relationship Id="rId3" Type="http://schemas.microsoft.com/office/2011/relationships/webextension" Target="../webextensions/webextension1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8E3D4-20C2-CE4F-E5F4-5BA196B487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3084" y="1448059"/>
            <a:ext cx="10363200" cy="2520091"/>
          </a:xfrm>
        </p:spPr>
        <p:txBody>
          <a:bodyPr>
            <a:normAutofit fontScale="90000"/>
          </a:bodyPr>
          <a:lstStyle/>
          <a:p>
            <a:r>
              <a:rPr lang="en-GB" sz="4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Methods and Professional</a:t>
            </a:r>
            <a:br>
              <a:rPr lang="en-GB" sz="4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  <a:br>
              <a:rPr lang="en-GB" sz="4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ACFA7004</a:t>
            </a:r>
            <a:endParaRPr lang="en-GB" noProof="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1AEC0E-5D14-BD2E-9919-09CECEDB22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49119" y="4479985"/>
            <a:ext cx="9220655" cy="1190445"/>
          </a:xfrm>
        </p:spPr>
        <p:txBody>
          <a:bodyPr/>
          <a:lstStyle/>
          <a:p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Development</a:t>
            </a:r>
            <a:endParaRPr lang="en-GB" noProof="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82620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dirty="0"/>
              <a:t>Coming Up………………..</a:t>
            </a:r>
          </a:p>
        </p:txBody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59F5A1AC-D08D-42AE-B94A-1CAFB517D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0844604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CA9A73C2-6CEA-6C2E-398A-984663CD298C}"/>
              </a:ext>
            </a:extLst>
          </p:cNvPr>
          <p:cNvSpPr txBox="1"/>
          <p:nvPr/>
        </p:nvSpPr>
        <p:spPr>
          <a:xfrm>
            <a:off x="9069239" y="6386731"/>
            <a:ext cx="27949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Source: Marie </a:t>
            </a:r>
            <a:r>
              <a:rPr lang="en-GB" dirty="0" err="1">
                <a:solidFill>
                  <a:schemeClr val="bg1"/>
                </a:solidFill>
              </a:rPr>
              <a:t>Pitson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721E37-901C-4546-B83A-A2EF5683A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What is Leadership?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CBA14C-AB98-47C8-AC0F-B053B5A76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rgbClr val="FFFFFF"/>
                </a:solidFill>
              </a:rPr>
              <a:t>Getting others to follow</a:t>
            </a:r>
          </a:p>
          <a:p>
            <a:r>
              <a:rPr lang="en-GB" sz="1800" dirty="0">
                <a:solidFill>
                  <a:srgbClr val="FFFFFF"/>
                </a:solidFill>
              </a:rPr>
              <a:t>Getting people to do things willingly</a:t>
            </a:r>
          </a:p>
          <a:p>
            <a:r>
              <a:rPr lang="en-GB" sz="1800" dirty="0">
                <a:solidFill>
                  <a:srgbClr val="FFFFFF"/>
                </a:solidFill>
              </a:rPr>
              <a:t>The use of authority in decision making</a:t>
            </a:r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75F9B0B8-706B-4771-A790-D834B747F82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878" r="4688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30061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F4FAA6B4-BAFB-4474-9B14-DC83A9096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4" name="Title 1">
            <a:extLst>
              <a:ext uri="{FF2B5EF4-FFF2-40B4-BE49-F238E27FC236}">
                <a16:creationId xmlns:a16="http://schemas.microsoft.com/office/drawing/2014/main" id="{3185A803-4943-A241-95BC-59591459C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dirty="0"/>
              <a:t>Roles of a Leader</a:t>
            </a:r>
          </a:p>
        </p:txBody>
      </p:sp>
      <p:cxnSp>
        <p:nvCxnSpPr>
          <p:cNvPr id="73" name="!!Straight Connector">
            <a:extLst>
              <a:ext uri="{FF2B5EF4-FFF2-40B4-BE49-F238E27FC236}">
                <a16:creationId xmlns:a16="http://schemas.microsoft.com/office/drawing/2014/main" id="{4364CDC3-ADB0-4691-9286-5925F160C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08D74-2683-734F-8D41-17FD87DDF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97381"/>
            <a:ext cx="5575367" cy="3971712"/>
          </a:xfrm>
        </p:spPr>
        <p:txBody>
          <a:bodyPr>
            <a:noAutofit/>
          </a:bodyPr>
          <a:lstStyle/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 an inspiring vision &amp; shared value</a:t>
            </a:r>
            <a:endParaRPr lang="en-GB" altLang="en-US" sz="14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 change</a:t>
            </a:r>
            <a:endParaRPr lang="en-GB" altLang="en-US" sz="14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 by example</a:t>
            </a:r>
            <a:endParaRPr lang="en-GB" altLang="en-US" sz="14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Demonstrate confidence</a:t>
            </a:r>
            <a:endParaRPr lang="en-GB" altLang="en-US" sz="14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Aspire to energize people</a:t>
            </a:r>
            <a:endParaRPr lang="en-GB" altLang="en-US" sz="14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Empower people</a:t>
            </a:r>
            <a:endParaRPr lang="en-GB" altLang="en-US" sz="14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Communicate openly</a:t>
            </a:r>
            <a:endParaRPr lang="en-GB" altLang="en-US" sz="14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Listen, support &amp; help</a:t>
            </a:r>
            <a:endParaRPr lang="en-GB" altLang="en-US" sz="14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Involve everyone – use a team approach</a:t>
            </a:r>
            <a:endParaRPr lang="en-GB" altLang="en-US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Coach, bring out the best in people</a:t>
            </a:r>
            <a:endParaRPr lang="en-GB" altLang="en-US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 Group discussion</a:t>
            </a:r>
            <a:endParaRPr lang="en-GB" altLang="en-US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Monitor progress</a:t>
            </a:r>
            <a:endParaRPr lang="en-GB" altLang="en-US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DB148495-5F82-48E2-A76C-C8E1C8949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3D Model 3" descr="Male Bowling">
                <a:extLst>
                  <a:ext uri="{FF2B5EF4-FFF2-40B4-BE49-F238E27FC236}">
                    <a16:creationId xmlns:a16="http://schemas.microsoft.com/office/drawing/2014/main" id="{A33C0FCA-C13E-477B-9691-F706AA3D1E07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1225402966"/>
                  </p:ext>
                </p:extLst>
              </p:nvPr>
            </p:nvGraphicFramePr>
            <p:xfrm>
              <a:off x="7655851" y="1961981"/>
              <a:ext cx="3438869" cy="3842512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3438869" cy="3842512"/>
                    </a:xfrm>
                    <a:prstGeom prst="rect">
                      <a:avLst/>
                    </a:prstGeom>
                  </am3d:spPr>
                  <am3d:camera>
                    <am3d:pos x="0" y="0" z="65912960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664337" d="1000000"/>
                    <am3d:preTrans dx="0" dy="-17999994" dz="600081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4"/>
                  </am3d:raster>
                  <am3d:objViewport viewportSz="5367021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3D Model 3" descr="Male Bowling">
                <a:extLst>
                  <a:ext uri="{FF2B5EF4-FFF2-40B4-BE49-F238E27FC236}">
                    <a16:creationId xmlns:a16="http://schemas.microsoft.com/office/drawing/2014/main" id="{A33C0FCA-C13E-477B-9691-F706AA3D1E07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655851" y="1961981"/>
                <a:ext cx="3438869" cy="384251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6" name="3D Model 5" descr="Power On Off Icon">
                <a:extLst>
                  <a:ext uri="{FF2B5EF4-FFF2-40B4-BE49-F238E27FC236}">
                    <a16:creationId xmlns:a16="http://schemas.microsoft.com/office/drawing/2014/main" id="{976764CA-9CB9-4CD4-A929-98C0B9DE8BD3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202241149"/>
                  </p:ext>
                </p:extLst>
              </p:nvPr>
            </p:nvGraphicFramePr>
            <p:xfrm>
              <a:off x="10061474" y="133388"/>
              <a:ext cx="1073305" cy="1757182"/>
            </p:xfrm>
            <a:graphic>
              <a:graphicData uri="http://schemas.microsoft.com/office/drawing/2017/model3d">
                <am3d:model3d r:embed="rId5">
                  <am3d:spPr>
                    <a:xfrm>
                      <a:off x="0" y="0"/>
                      <a:ext cx="1073305" cy="1757182"/>
                    </a:xfrm>
                    <a:prstGeom prst="rect">
                      <a:avLst/>
                    </a:prstGeom>
                  </am3d:spPr>
                  <am3d:camera>
                    <am3d:pos x="0" y="0" z="62478097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8849558" d="1000000"/>
                    <am3d:preTrans dx="0" dy="0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x="-3597819" ay="2634836" az="-3011033"/>
                    <am3d:postTrans dx="0" dy="0" dz="0"/>
                  </am3d:trans>
                  <am3d:raster rName="Office3DRenderer" rVer="16.0.8326">
                    <am3d:blip r:embed="rId6"/>
                  </am3d:raster>
                  <am3d:objViewport viewportSz="2308081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6" name="3D Model 5" descr="Power On Off Icon">
                <a:extLst>
                  <a:ext uri="{FF2B5EF4-FFF2-40B4-BE49-F238E27FC236}">
                    <a16:creationId xmlns:a16="http://schemas.microsoft.com/office/drawing/2014/main" id="{976764CA-9CB9-4CD4-A929-98C0B9DE8BD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0061474" y="133388"/>
                <a:ext cx="1073305" cy="1757182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73734CDA-1CE8-4F1C-B0B3-AAB252B01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4771" y="634946"/>
            <a:ext cx="6574972" cy="1450757"/>
          </a:xfrm>
        </p:spPr>
        <p:txBody>
          <a:bodyPr>
            <a:normAutofit/>
          </a:bodyPr>
          <a:lstStyle/>
          <a:p>
            <a:r>
              <a:rPr lang="en-GB"/>
              <a:t>Some quotes....</a:t>
            </a:r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F5BE17D8-F342-4999-9DED-DA362CC433E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014" r="19132" b="1"/>
          <a:stretch/>
        </p:blipFill>
        <p:spPr>
          <a:xfrm>
            <a:off x="634000" y="810689"/>
            <a:ext cx="3695179" cy="4776031"/>
          </a:xfrm>
          <a:prstGeom prst="rect">
            <a:avLst/>
          </a:prstGeom>
        </p:spPr>
      </p:pic>
      <p:cxnSp>
        <p:nvCxnSpPr>
          <p:cNvPr id="7" name="Straight Connector 10">
            <a:extLst>
              <a:ext uri="{FF2B5EF4-FFF2-40B4-BE49-F238E27FC236}">
                <a16:creationId xmlns:a16="http://schemas.microsoft.com/office/drawing/2014/main" id="{D7143990-FA50-4B23-AE6D-E17D22F52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63482" y="2246569"/>
            <a:ext cx="58521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3711" y="2407436"/>
            <a:ext cx="6576032" cy="3815618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buNone/>
            </a:pPr>
            <a:r>
              <a:rPr lang="en-GB" sz="1400" dirty="0"/>
              <a:t>‘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Leadership means making people feel good’  (Jean Chretien, 1984)</a:t>
            </a:r>
          </a:p>
          <a:p>
            <a:pPr>
              <a:lnSpc>
                <a:spcPct val="100000"/>
              </a:lnSpc>
              <a:buNone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‘The final test of a leader is that he leaves behind him in other men the conviction and the will to carry on.’  (Walter Lippman, 1945)</a:t>
            </a:r>
          </a:p>
          <a:p>
            <a:pPr>
              <a:lnSpc>
                <a:spcPct val="100000"/>
              </a:lnSpc>
              <a:buNone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‘One realm, one people, one leader’</a:t>
            </a:r>
          </a:p>
          <a:p>
            <a:pPr>
              <a:lnSpc>
                <a:spcPct val="100000"/>
              </a:lnSpc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(Nazi slogan, 1930s)</a:t>
            </a:r>
          </a:p>
          <a:p>
            <a:pPr>
              <a:lnSpc>
                <a:spcPct val="100000"/>
              </a:lnSpc>
              <a:buNone/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Source: Oxford Dictionary of Quotations (2020</a:t>
            </a:r>
            <a:r>
              <a:rPr lang="en-GB" sz="1800" dirty="0"/>
              <a:t>)</a:t>
            </a:r>
          </a:p>
          <a:p>
            <a:pPr>
              <a:lnSpc>
                <a:spcPct val="100000"/>
              </a:lnSpc>
              <a:buNone/>
            </a:pPr>
            <a:endParaRPr lang="en-GB" sz="1400" dirty="0"/>
          </a:p>
          <a:p>
            <a:pPr>
              <a:lnSpc>
                <a:spcPct val="100000"/>
              </a:lnSpc>
              <a:buNone/>
            </a:pPr>
            <a:endParaRPr lang="en-GB" sz="14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BD57AB6-3172-4520-B22E-FCD0184F3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55A8B9-BFAC-47B5-AA29-C21CEE898D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9C130A-D6AC-4FE7-A633-D6C97529D4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 3 well-known leaders</a:t>
            </a: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State what is it about these individuals that makes them stand out?</a:t>
            </a:r>
          </a:p>
        </p:txBody>
      </p:sp>
    </p:spTree>
    <p:extLst>
      <p:ext uri="{BB962C8B-B14F-4D97-AF65-F5344CB8AC3E}">
        <p14:creationId xmlns:p14="http://schemas.microsoft.com/office/powerpoint/2010/main" val="10676934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81C518-B4E8-4169-9846-2AB9914ABD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32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/>
              <a:t>Charisma?</a:t>
            </a:r>
          </a:p>
        </p:txBody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06573" y="1895846"/>
            <a:ext cx="9784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2" name="Picture 8">
            <a:extLst>
              <a:ext uri="{FF2B5EF4-FFF2-40B4-BE49-F238E27FC236}">
                <a16:creationId xmlns:a16="http://schemas.microsoft.com/office/drawing/2014/main" id="{6B1B0D2F-5165-46EB-9A12-C956BBCA9D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31509" y="2712231"/>
            <a:ext cx="3031484" cy="2552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7F088-740F-4555-AFC4-01DEC2C2E0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6460" y="2108201"/>
            <a:ext cx="6388260" cy="376089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700" b="0" i="0" dirty="0">
                <a:effectLst/>
                <a:latin typeface="Roboto" panose="02000000000000000000" pitchFamily="2" charset="0"/>
              </a:rPr>
              <a:t>Charisma is defined as ‘compelling attractiveness or charm that can inspire devotion in others’</a:t>
            </a:r>
            <a:endParaRPr lang="en-GB" sz="1700" dirty="0">
              <a:latin typeface="Roboto" panose="02000000000000000000" pitchFamily="2" charset="0"/>
            </a:endParaRPr>
          </a:p>
          <a:p>
            <a:pPr>
              <a:lnSpc>
                <a:spcPct val="100000"/>
              </a:lnSpc>
            </a:pPr>
            <a:r>
              <a:rPr lang="en-GB" sz="1700" b="1" i="0" dirty="0">
                <a:effectLst/>
                <a:latin typeface="Roboto" panose="02000000000000000000" pitchFamily="2" charset="0"/>
              </a:rPr>
              <a:t>Charismatic leaders are:</a:t>
            </a:r>
          </a:p>
          <a:p>
            <a:pPr>
              <a:lnSpc>
                <a:spcPct val="100000"/>
              </a:lnSpc>
            </a:pPr>
            <a:r>
              <a:rPr lang="en-GB" sz="1700" dirty="0">
                <a:latin typeface="Roboto" panose="02000000000000000000" pitchFamily="2" charset="0"/>
              </a:rPr>
              <a:t>Empathetic</a:t>
            </a:r>
          </a:p>
          <a:p>
            <a:pPr>
              <a:lnSpc>
                <a:spcPct val="100000"/>
              </a:lnSpc>
            </a:pPr>
            <a:r>
              <a:rPr lang="en-GB" sz="1700" b="0" i="0" dirty="0">
                <a:effectLst/>
                <a:latin typeface="Roboto" panose="02000000000000000000" pitchFamily="2" charset="0"/>
              </a:rPr>
              <a:t>Confident</a:t>
            </a:r>
          </a:p>
          <a:p>
            <a:pPr>
              <a:lnSpc>
                <a:spcPct val="100000"/>
              </a:lnSpc>
            </a:pPr>
            <a:r>
              <a:rPr lang="en-GB" sz="1700" dirty="0">
                <a:latin typeface="Roboto" panose="02000000000000000000" pitchFamily="2" charset="0"/>
              </a:rPr>
              <a:t>Excellent communicators</a:t>
            </a:r>
          </a:p>
          <a:p>
            <a:pPr>
              <a:lnSpc>
                <a:spcPct val="100000"/>
              </a:lnSpc>
            </a:pPr>
            <a:r>
              <a:rPr lang="en-GB" sz="1700" b="0" i="0" dirty="0">
                <a:effectLst/>
                <a:latin typeface="Roboto" panose="02000000000000000000" pitchFamily="2" charset="0"/>
              </a:rPr>
              <a:t>Determined individuals</a:t>
            </a:r>
          </a:p>
          <a:p>
            <a:pPr>
              <a:lnSpc>
                <a:spcPct val="100000"/>
              </a:lnSpc>
            </a:pPr>
            <a:r>
              <a:rPr lang="en-GB" sz="1700" b="0" i="0" dirty="0">
                <a:effectLst/>
                <a:latin typeface="Roboto" panose="02000000000000000000" pitchFamily="2" charset="0"/>
              </a:rPr>
              <a:t>Team orientated.</a:t>
            </a:r>
          </a:p>
          <a:p>
            <a:pPr>
              <a:lnSpc>
                <a:spcPct val="100000"/>
              </a:lnSpc>
            </a:pPr>
            <a:endParaRPr lang="en-GB" sz="1700" dirty="0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0B2EDFE5-9478-4774-9D3D-FEC7DC708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8562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70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029" name="Straight Connector 72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30" name="Rectangle 74">
            <a:extLst>
              <a:ext uri="{FF2B5EF4-FFF2-40B4-BE49-F238E27FC236}">
                <a16:creationId xmlns:a16="http://schemas.microsoft.com/office/drawing/2014/main" id="{08CB54FC-0B2A-4107-9A70-958B90B76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7C970F-84D3-4AA7-9166-37A79AB4A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Charles Manson</a:t>
            </a:r>
          </a:p>
        </p:txBody>
      </p:sp>
      <p:pic>
        <p:nvPicPr>
          <p:cNvPr id="1026" name="Picture 2" descr="Charles Manson - Family, Murders &amp; Death - Biography">
            <a:extLst>
              <a:ext uri="{FF2B5EF4-FFF2-40B4-BE49-F238E27FC236}">
                <a16:creationId xmlns:a16="http://schemas.microsoft.com/office/drawing/2014/main" id="{054DDE41-8769-45CF-9AE6-87EA82F33DEB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22" r="26056"/>
          <a:stretch/>
        </p:blipFill>
        <p:spPr bwMode="auto">
          <a:xfrm>
            <a:off x="1489523" y="645106"/>
            <a:ext cx="3422685" cy="5247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31" name="Straight Connector 76">
            <a:extLst>
              <a:ext uri="{FF2B5EF4-FFF2-40B4-BE49-F238E27FC236}">
                <a16:creationId xmlns:a16="http://schemas.microsoft.com/office/drawing/2014/main" id="{7855A9B5-1710-4B19-B0F1-CDFDD4ED5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14044" y="2246569"/>
            <a:ext cx="457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4F7B0B-9F80-4BBF-856C-E4AD71AFF1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11684" y="2407436"/>
            <a:ext cx="5127172" cy="3461658"/>
          </a:xfrm>
        </p:spPr>
        <p:txBody>
          <a:bodyPr vert="horz" lIns="0" tIns="45720" rIns="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b="1" cap="all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Leader of the Manson Family</a:t>
            </a:r>
          </a:p>
        </p:txBody>
      </p:sp>
      <p:sp>
        <p:nvSpPr>
          <p:cNvPr id="1032" name="Rectangle 78">
            <a:extLst>
              <a:ext uri="{FF2B5EF4-FFF2-40B4-BE49-F238E27FC236}">
                <a16:creationId xmlns:a16="http://schemas.microsoft.com/office/drawing/2014/main" id="{9AA76026-5689-4584-8D93-D71D739E6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2456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8" name="Straight Connector 2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0" name="Rectangle 24">
            <a:extLst>
              <a:ext uri="{FF2B5EF4-FFF2-40B4-BE49-F238E27FC236}">
                <a16:creationId xmlns:a16="http://schemas.microsoft.com/office/drawing/2014/main" id="{2779F603-B669-4AD6-82F9-E09F76165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6248" y="620720"/>
            <a:ext cx="5759431" cy="280812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Sir Alex Ferguson –Former Manager of Manchester United</a:t>
            </a:r>
            <a:br>
              <a:rPr lang="en-US" sz="44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https://www.youtube.com/watch?v=i9CwQtBQo74</a:t>
            </a:r>
            <a:br>
              <a:rPr lang="en-US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US" sz="1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3" name="Picture 2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0AAC625A-30E8-4936-A5FC-237D362E7E0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377" r="5035" b="1"/>
          <a:stretch/>
        </p:blipFill>
        <p:spPr>
          <a:xfrm>
            <a:off x="1227761" y="620720"/>
            <a:ext cx="2813791" cy="5086933"/>
          </a:xfrm>
          <a:prstGeom prst="rect">
            <a:avLst/>
          </a:prstGeom>
        </p:spPr>
      </p:pic>
      <p:cxnSp>
        <p:nvCxnSpPr>
          <p:cNvPr id="31" name="Straight Connector 26">
            <a:extLst>
              <a:ext uri="{FF2B5EF4-FFF2-40B4-BE49-F238E27FC236}">
                <a16:creationId xmlns:a16="http://schemas.microsoft.com/office/drawing/2014/main" id="{7ABFD994-C2DC-4E7D-9411-C7FF7813E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01663" y="3588862"/>
            <a:ext cx="5486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Rectangle 28">
            <a:extLst>
              <a:ext uri="{FF2B5EF4-FFF2-40B4-BE49-F238E27FC236}">
                <a16:creationId xmlns:a16="http://schemas.microsoft.com/office/drawing/2014/main" id="{E798DCFB-14B6-4508-990A-13AB676C2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416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8">
            <a:extLst>
              <a:ext uri="{FF2B5EF4-FFF2-40B4-BE49-F238E27FC236}">
                <a16:creationId xmlns:a16="http://schemas.microsoft.com/office/drawing/2014/main" id="{08CB54FC-0B2A-4107-9A70-958B90B76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hurchill.bmp"/>
          <p:cNvPicPr>
            <a:picLocks noChangeAspect="1"/>
          </p:cNvPicPr>
          <p:nvPr/>
        </p:nvPicPr>
        <p:blipFill rotWithShape="1">
          <a:blip r:embed="rId2" cstate="print"/>
          <a:srcRect l="44628" r="21632" b="1"/>
          <a:stretch/>
        </p:blipFill>
        <p:spPr>
          <a:xfrm>
            <a:off x="1619968" y="645106"/>
            <a:ext cx="3161795" cy="5247747"/>
          </a:xfrm>
          <a:prstGeom prst="rect">
            <a:avLst/>
          </a:prstGeom>
        </p:spPr>
      </p:pic>
      <p:cxnSp>
        <p:nvCxnSpPr>
          <p:cNvPr id="17" name="Straight Connector 10">
            <a:extLst>
              <a:ext uri="{FF2B5EF4-FFF2-40B4-BE49-F238E27FC236}">
                <a16:creationId xmlns:a16="http://schemas.microsoft.com/office/drawing/2014/main" id="{7855A9B5-1710-4B19-B0F1-CDFDD4ED5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14044" y="2246569"/>
            <a:ext cx="457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11684" y="2407436"/>
            <a:ext cx="5127172" cy="346165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4000" dirty="0"/>
              <a:t>Sir Winston Churchill -</a:t>
            </a:r>
            <a:r>
              <a:rPr lang="en-GB" sz="3200" dirty="0"/>
              <a:t>UK Prime Minister</a:t>
            </a:r>
          </a:p>
          <a:p>
            <a:pPr>
              <a:buNone/>
            </a:pPr>
            <a:endParaRPr lang="en-GB" sz="4000" dirty="0"/>
          </a:p>
        </p:txBody>
      </p:sp>
      <p:sp>
        <p:nvSpPr>
          <p:cNvPr id="18" name="Rectangle 12">
            <a:extLst>
              <a:ext uri="{FF2B5EF4-FFF2-40B4-BE49-F238E27FC236}">
                <a16:creationId xmlns:a16="http://schemas.microsoft.com/office/drawing/2014/main" id="{9AA76026-5689-4584-8D93-D71D739E6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  <p:transition>
    <p:dissolv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69426B45-4C4F-4D52-8537-76E9A5B89E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29BAE0-C11A-EF81-8462-00BB09697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320" y="286603"/>
            <a:ext cx="10058400" cy="1450757"/>
          </a:xfrm>
        </p:spPr>
        <p:txBody>
          <a:bodyPr>
            <a:normAutofit/>
          </a:bodyPr>
          <a:lstStyle/>
          <a:p>
            <a:endParaRPr lang="en-GB"/>
          </a:p>
        </p:txBody>
      </p:sp>
      <p:cxnSp>
        <p:nvCxnSpPr>
          <p:cNvPr id="1033" name="Straight Connector 1032">
            <a:extLst>
              <a:ext uri="{FF2B5EF4-FFF2-40B4-BE49-F238E27FC236}">
                <a16:creationId xmlns:a16="http://schemas.microsoft.com/office/drawing/2014/main" id="{CF117E1C-E964-4433-B1A8-BB2301D0F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Top 30 Most Famous Chinese People Through Time (Past and Present)">
            <a:extLst>
              <a:ext uri="{FF2B5EF4-FFF2-40B4-BE49-F238E27FC236}">
                <a16:creationId xmlns:a16="http://schemas.microsoft.com/office/drawing/2014/main" id="{E6111769-E07E-1E9B-0EF4-1C62A6563F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64" r="32355" b="1"/>
          <a:stretch/>
        </p:blipFill>
        <p:spPr bwMode="auto">
          <a:xfrm>
            <a:off x="1161535" y="2108200"/>
            <a:ext cx="3495807" cy="3600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AE2D6E-135F-957A-A922-D5898295B3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8657" y="2108201"/>
            <a:ext cx="5846063" cy="3760891"/>
          </a:xfrm>
        </p:spPr>
        <p:txBody>
          <a:bodyPr>
            <a:normAutofit/>
          </a:bodyPr>
          <a:lstStyle/>
          <a:p>
            <a:r>
              <a:rPr lang="en-US" sz="3200" b="1" dirty="0"/>
              <a:t>Mao Zedong</a:t>
            </a:r>
          </a:p>
          <a:p>
            <a:r>
              <a:rPr lang="en-US" sz="3200" dirty="0"/>
              <a:t>A Chinese revolutionary leader who founded the </a:t>
            </a:r>
            <a:r>
              <a:rPr lang="en-US" sz="3200" i="1" dirty="0"/>
              <a:t>People's Republic of China</a:t>
            </a:r>
            <a:r>
              <a:rPr lang="en-US" sz="3200" dirty="0"/>
              <a:t>.</a:t>
            </a:r>
            <a:endParaRPr lang="en-GB" sz="3200" dirty="0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67E6FB20-7663-466F-A928-9371C34F9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427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9153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F3C1C-6A0B-4B21-80C6-D1CBD6629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9094" y="964770"/>
            <a:ext cx="4143979" cy="2376915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4700" b="1" dirty="0">
                <a:solidFill>
                  <a:schemeClr val="tx1"/>
                </a:solidFill>
              </a:rPr>
              <a:t>Nelson Mandela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76A05E-BBF8-44A4-8787-71CF61C2E0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19094" y="3529159"/>
            <a:ext cx="4148189" cy="1612688"/>
          </a:xfrm>
        </p:spPr>
        <p:txBody>
          <a:bodyPr vert="horz" lIns="91440" tIns="91440" rIns="91440" bIns="91440" rtlCol="0">
            <a:normAutofit/>
          </a:bodyPr>
          <a:lstStyle/>
          <a:p>
            <a:r>
              <a:rPr lang="en-US" b="1" cap="all" dirty="0">
                <a:solidFill>
                  <a:schemeClr val="tx1"/>
                </a:solidFill>
              </a:rPr>
              <a:t>Leader of anti-apartheid movement and political leader/president of south </a:t>
            </a:r>
            <a:r>
              <a:rPr lang="en-US" b="1" cap="all" dirty="0" err="1">
                <a:solidFill>
                  <a:schemeClr val="tx1"/>
                </a:solidFill>
              </a:rPr>
              <a:t>africa</a:t>
            </a:r>
            <a:endParaRPr lang="en-US" b="1" cap="all" dirty="0">
              <a:solidFill>
                <a:schemeClr val="tx1"/>
              </a:solidFill>
            </a:endParaRPr>
          </a:p>
        </p:txBody>
      </p:sp>
      <p:pic>
        <p:nvPicPr>
          <p:cNvPr id="2050" name="Picture 2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B484CF6F-E515-49B9-ABBD-8988629B6379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50" r="22851" b="1"/>
          <a:stretch/>
        </p:blipFill>
        <p:spPr bwMode="auto">
          <a:xfrm>
            <a:off x="1084998" y="1116345"/>
            <a:ext cx="3491748" cy="3866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28876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2002A1-9068-4B32-A84C-F8CB7C9A3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1110" y="639098"/>
            <a:ext cx="3401961" cy="34947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Sir Richard Branson –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Virgin Founder and Group CEO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CCCEA78-D527-428A-A2D4-31C26872A5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3999" y="860207"/>
            <a:ext cx="6912217" cy="4613904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8D4480B4-953D-41FA-9052-09AB3A026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7277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6989D0-41FE-4D58-9450-6746750A7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72558" y="639098"/>
            <a:ext cx="4570514" cy="34947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Lenin – </a:t>
            </a:r>
            <a:r>
              <a:rPr lang="en-US" sz="3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Russian Revolutionary, politician and political theorist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D08F72F-6E9E-446F-A1B9-BB820B7DCE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283247" y="640081"/>
            <a:ext cx="3613721" cy="5054156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8D4480B4-953D-41FA-9052-09AB3A026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601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EE362070-691D-44DB-98D4-BC61774B0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907C8C-8A1B-4B2B-BBB5-60E58A3131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6504" y="758951"/>
            <a:ext cx="7319175" cy="33749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Adolf Hitler </a:t>
            </a:r>
            <a:r>
              <a:rPr lang="en-US" sz="4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– Chancellor of Germany 1933-1945</a:t>
            </a:r>
            <a:endParaRPr lang="en-US" sz="8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1026" name="Picture 2" descr="Image result for adolf hitler">
            <a:extLst>
              <a:ext uri="{FF2B5EF4-FFF2-40B4-BE49-F238E27FC236}">
                <a16:creationId xmlns:a16="http://schemas.microsoft.com/office/drawing/2014/main" id="{9623269B-30E8-4D8B-B078-8F04BFE4967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4"/>
          <a:stretch/>
        </p:blipFill>
        <p:spPr bwMode="auto">
          <a:xfrm>
            <a:off x="620973" y="1288352"/>
            <a:ext cx="2758331" cy="3762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5A7EFE9C-DAE7-4ECA-BDB2-34E2534B8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8251" y="4294753"/>
            <a:ext cx="71323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Rectangle 78">
            <a:extLst>
              <a:ext uri="{FF2B5EF4-FFF2-40B4-BE49-F238E27FC236}">
                <a16:creationId xmlns:a16="http://schemas.microsoft.com/office/drawing/2014/main" id="{32DB1480-5B24-4B37-B70E-C74945DD9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2243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61084E-8BCB-4400-9B06-F1AD3267AD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1110" y="639098"/>
            <a:ext cx="3401961" cy="34947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Martin Luther King Jr </a:t>
            </a:r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– Civil Rights Leader</a:t>
            </a:r>
            <a:endParaRPr lang="en-US" sz="5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6B0BEF3-D4AE-4EF4-9A03-522B6EB3D0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81120" y="640081"/>
            <a:ext cx="6417975" cy="5054156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8D4480B4-953D-41FA-9052-09AB3A026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2634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82769" y="534249"/>
            <a:ext cx="3666230" cy="1325563"/>
          </a:xfrm>
        </p:spPr>
        <p:txBody>
          <a:bodyPr>
            <a:normAutofit fontScale="90000"/>
          </a:bodyPr>
          <a:lstStyle/>
          <a:p>
            <a:r>
              <a:rPr lang="en-GB" sz="5300" dirty="0"/>
              <a:t>JFK </a:t>
            </a:r>
            <a:r>
              <a:rPr lang="en-GB" dirty="0"/>
              <a:t>– 35</a:t>
            </a:r>
            <a:r>
              <a:rPr lang="en-GB" baseline="30000" dirty="0"/>
              <a:t>th</a:t>
            </a:r>
            <a:r>
              <a:rPr lang="en-GB" dirty="0"/>
              <a:t> US President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2D1A69-224C-43F4-B995-5ADE9EE6E45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9341" b="-2"/>
          <a:stretch/>
        </p:blipFill>
        <p:spPr>
          <a:xfrm>
            <a:off x="1524021" y="10"/>
            <a:ext cx="4260803" cy="4151910"/>
          </a:xfrm>
          <a:custGeom>
            <a:avLst/>
            <a:gdLst/>
            <a:ahLst/>
            <a:cxnLst/>
            <a:rect l="l" t="t" r="r" b="b"/>
            <a:pathLst>
              <a:path w="5681097" h="4151920">
                <a:moveTo>
                  <a:pt x="0" y="0"/>
                </a:moveTo>
                <a:lnTo>
                  <a:pt x="5611423" y="0"/>
                </a:lnTo>
                <a:lnTo>
                  <a:pt x="5663241" y="339527"/>
                </a:lnTo>
                <a:cubicBezTo>
                  <a:pt x="5675049" y="455800"/>
                  <a:pt x="5681097" y="573775"/>
                  <a:pt x="5681097" y="693164"/>
                </a:cubicBezTo>
                <a:cubicBezTo>
                  <a:pt x="5681097" y="2603383"/>
                  <a:pt x="4132560" y="4151920"/>
                  <a:pt x="2222343" y="4151920"/>
                </a:cubicBezTo>
                <a:cubicBezTo>
                  <a:pt x="1386622" y="4151920"/>
                  <a:pt x="620129" y="3855520"/>
                  <a:pt x="22252" y="3362108"/>
                </a:cubicBezTo>
                <a:lnTo>
                  <a:pt x="0" y="3341884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85856" y="2009942"/>
            <a:ext cx="3663142" cy="2438869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1600" dirty="0">
              <a:hlinkClick r:id="" action="ppaction://noaction"/>
            </a:endParaRPr>
          </a:p>
          <a:p>
            <a:pPr marL="0" indent="0">
              <a:buNone/>
            </a:pPr>
            <a:endParaRPr lang="en-GB" sz="1600" dirty="0">
              <a:hlinkClick r:id="" action="ppaction://noaction"/>
            </a:endParaRPr>
          </a:p>
          <a:p>
            <a:pPr marL="0" indent="0">
              <a:buNone/>
            </a:pPr>
            <a:endParaRPr lang="en-GB" sz="1600" dirty="0">
              <a:hlinkClick r:id="" action="ppaction://noaction"/>
            </a:endParaRPr>
          </a:p>
          <a:p>
            <a:pPr marL="0" indent="0">
              <a:buNone/>
            </a:pPr>
            <a:r>
              <a:rPr lang="en-GB" sz="1600" dirty="0">
                <a:hlinkClick r:id="rId4"/>
              </a:rPr>
              <a:t>http://youtu.be</a:t>
            </a:r>
            <a:r>
              <a:rPr lang="en-GB" sz="1600">
                <a:hlinkClick r:id="rId4"/>
              </a:rPr>
              <a:t>/kwFvJog2dMw</a:t>
            </a:r>
            <a:endParaRPr lang="en-GB" sz="1600"/>
          </a:p>
          <a:p>
            <a:pPr marL="0" indent="0">
              <a:buNone/>
            </a:pPr>
            <a:endParaRPr lang="en-GB" sz="1600" dirty="0"/>
          </a:p>
          <a:p>
            <a:endParaRPr lang="en-GB" sz="1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14" b="32699"/>
          <a:stretch/>
        </p:blipFill>
        <p:spPr bwMode="auto">
          <a:xfrm>
            <a:off x="3613405" y="4448810"/>
            <a:ext cx="3861692" cy="2409190"/>
          </a:xfrm>
          <a:custGeom>
            <a:avLst/>
            <a:gdLst/>
            <a:ahLst/>
            <a:cxnLst/>
            <a:rect l="l" t="t" r="r" b="b"/>
            <a:pathLst>
              <a:path w="5148922" h="2409190">
                <a:moveTo>
                  <a:pt x="2574461" y="0"/>
                </a:moveTo>
                <a:cubicBezTo>
                  <a:pt x="3911983" y="0"/>
                  <a:pt x="5012087" y="1016507"/>
                  <a:pt x="5144375" y="2319127"/>
                </a:cubicBezTo>
                <a:lnTo>
                  <a:pt x="5148922" y="2409190"/>
                </a:lnTo>
                <a:lnTo>
                  <a:pt x="0" y="2409190"/>
                </a:lnTo>
                <a:lnTo>
                  <a:pt x="4548" y="2319127"/>
                </a:lnTo>
                <a:cubicBezTo>
                  <a:pt x="136837" y="1016507"/>
                  <a:pt x="1236939" y="0"/>
                  <a:pt x="2574461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097699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888029-D888-4B7B-AD45-B936AAAEE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1110" y="639098"/>
            <a:ext cx="3401961" cy="34947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Barak Obama – </a:t>
            </a:r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44</a:t>
            </a:r>
            <a:r>
              <a:rPr lang="en-US" sz="3600" baseline="30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</a:t>
            </a:r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US President</a:t>
            </a:r>
          </a:p>
        </p:txBody>
      </p:sp>
      <p:pic>
        <p:nvPicPr>
          <p:cNvPr id="2050" name="Picture 2" descr="Image result for charismatic leaders">
            <a:extLst>
              <a:ext uri="{FF2B5EF4-FFF2-40B4-BE49-F238E27FC236}">
                <a16:creationId xmlns:a16="http://schemas.microsoft.com/office/drawing/2014/main" id="{BC9A2737-F339-4D57-930A-43E1AA9D9DA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17221" y="640081"/>
            <a:ext cx="6345773" cy="5054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Rectangle 78">
            <a:extLst>
              <a:ext uri="{FF2B5EF4-FFF2-40B4-BE49-F238E27FC236}">
                <a16:creationId xmlns:a16="http://schemas.microsoft.com/office/drawing/2014/main" id="{8D4480B4-953D-41FA-9052-09AB3A026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0081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BC9003-0E93-4C34-A83F-2C0D4A363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52522" y="639098"/>
            <a:ext cx="3790549" cy="34947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Donald Trump – </a:t>
            </a:r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45</a:t>
            </a:r>
            <a:r>
              <a:rPr lang="en-US" sz="3600" baseline="30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</a:t>
            </a:r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US President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451D953-337D-405D-9759-1233E9AE0C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15496" y="640081"/>
            <a:ext cx="6149223" cy="5054156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8D4480B4-953D-41FA-9052-09AB3A026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9822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8E9C91B-7EAD-4562-AB0E-DFB9663AE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1497DE5-0939-4D1D-9350-0C5E1B209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CCC70ED-6C63-4537-B7EB-51990D6C0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724" y="457200"/>
            <a:ext cx="11274552" cy="5943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76E24C1-2968-40DC-A36E-F6B85F0F0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732" y="521208"/>
            <a:ext cx="11146536" cy="581558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57270A4-2BB5-40F8-864A-9FE486B75F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43356" y="996533"/>
            <a:ext cx="10337292" cy="4858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8635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C46EB6C8-20DD-4EFB-BC73-F8A47A9EA46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07549" y="621136"/>
            <a:ext cx="7772400" cy="947738"/>
          </a:xfrm>
          <a:ln>
            <a:solidFill>
              <a:srgbClr val="0070C0"/>
            </a:solidFill>
            <a:miter lim="800000"/>
            <a:headEnd/>
            <a:tailEnd/>
          </a:ln>
        </p:spPr>
        <p:txBody>
          <a:bodyPr>
            <a:normAutofit/>
          </a:bodyPr>
          <a:lstStyle/>
          <a:p>
            <a:pPr>
              <a:defRPr/>
            </a:pPr>
            <a:r>
              <a:rPr lang="en-GB" sz="2800" b="1" u="sng" dirty="0">
                <a:cs typeface="Arial" charset="0"/>
              </a:rPr>
              <a:t>The following describe well known leaders, who do you think they are?</a:t>
            </a:r>
            <a:endParaRPr lang="en-US" sz="2800" dirty="0"/>
          </a:p>
        </p:txBody>
      </p:sp>
      <p:sp>
        <p:nvSpPr>
          <p:cNvPr id="26632" name="Text Box 8">
            <a:extLst>
              <a:ext uri="{FF2B5EF4-FFF2-40B4-BE49-F238E27FC236}">
                <a16:creationId xmlns:a16="http://schemas.microsoft.com/office/drawing/2014/main" id="{6D0A7C16-574E-48C4-BF95-C1634D9055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07549" y="1897214"/>
            <a:ext cx="10009470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just">
              <a:spcBef>
                <a:spcPct val="50000"/>
              </a:spcBef>
              <a:defRPr/>
            </a:pPr>
            <a:r>
              <a:rPr lang="en-GB" sz="2400" b="1" u="sng" dirty="0">
                <a:latin typeface="+mj-lt"/>
                <a:cs typeface="Arial" charset="0"/>
              </a:rPr>
              <a:t>Candidate A</a:t>
            </a:r>
            <a:r>
              <a:rPr lang="en-GB" sz="2400" b="1" dirty="0">
                <a:latin typeface="+mj-lt"/>
                <a:cs typeface="Arial" charset="0"/>
              </a:rPr>
              <a:t>:  </a:t>
            </a:r>
            <a:r>
              <a:rPr lang="en-GB" sz="2400" dirty="0">
                <a:latin typeface="+mj-lt"/>
                <a:cs typeface="Arial" charset="0"/>
              </a:rPr>
              <a:t>Is known to associate with crooked politicians, consult with astrologers, had at least two mistresses, chain smokes, and drinks heavily every day.</a:t>
            </a:r>
          </a:p>
          <a:p>
            <a:pPr algn="just">
              <a:spcBef>
                <a:spcPct val="50000"/>
              </a:spcBef>
              <a:defRPr/>
            </a:pPr>
            <a:endParaRPr lang="en-GB" sz="2400" dirty="0">
              <a:latin typeface="+mj-lt"/>
              <a:cs typeface="Arial" charset="0"/>
            </a:endParaRPr>
          </a:p>
          <a:p>
            <a:pPr algn="just">
              <a:spcBef>
                <a:spcPct val="50000"/>
              </a:spcBef>
              <a:defRPr/>
            </a:pPr>
            <a:r>
              <a:rPr lang="en-GB" sz="2400" b="1" u="sng" dirty="0">
                <a:latin typeface="+mj-lt"/>
                <a:cs typeface="Arial" charset="0"/>
              </a:rPr>
              <a:t>Candidate B</a:t>
            </a:r>
            <a:r>
              <a:rPr lang="en-GB" sz="2400" b="1" dirty="0">
                <a:latin typeface="+mj-lt"/>
                <a:cs typeface="Arial" charset="0"/>
              </a:rPr>
              <a:t>:  </a:t>
            </a:r>
            <a:r>
              <a:rPr lang="en-GB" sz="2400" dirty="0">
                <a:latin typeface="+mj-lt"/>
                <a:cs typeface="Arial" charset="0"/>
              </a:rPr>
              <a:t>Has been thrown out of office twice, sleeps until noon, regularly used class A drugs while at university, and drinks large amounts of whisky every evening.</a:t>
            </a:r>
          </a:p>
          <a:p>
            <a:pPr algn="just">
              <a:spcBef>
                <a:spcPct val="50000"/>
              </a:spcBef>
              <a:defRPr/>
            </a:pPr>
            <a:endParaRPr lang="en-GB" sz="2400" dirty="0">
              <a:latin typeface="+mj-lt"/>
              <a:cs typeface="Arial" charset="0"/>
            </a:endParaRPr>
          </a:p>
          <a:p>
            <a:pPr algn="just">
              <a:spcBef>
                <a:spcPct val="50000"/>
              </a:spcBef>
              <a:defRPr/>
            </a:pPr>
            <a:r>
              <a:rPr lang="en-GB" sz="2400" b="1" u="sng" dirty="0">
                <a:latin typeface="+mj-lt"/>
                <a:cs typeface="Arial" charset="0"/>
              </a:rPr>
              <a:t>Candidate C</a:t>
            </a:r>
            <a:r>
              <a:rPr lang="en-GB" sz="2400" b="1" dirty="0">
                <a:latin typeface="+mj-lt"/>
                <a:cs typeface="Arial" charset="0"/>
              </a:rPr>
              <a:t>: </a:t>
            </a:r>
            <a:r>
              <a:rPr lang="en-GB" sz="2400" dirty="0">
                <a:latin typeface="+mj-lt"/>
                <a:cs typeface="Arial" charset="0"/>
              </a:rPr>
              <a:t>Is a decorated war hero. Is a vegetarian, doesn’t smoke, drinks an occasional beer, and hasn’t had any extra-marital affairs</a:t>
            </a:r>
            <a:r>
              <a:rPr lang="en-GB" sz="1600" dirty="0">
                <a:latin typeface="+mj-lt"/>
                <a:cs typeface="Arial" charset="0"/>
              </a:rPr>
              <a:t>.     </a:t>
            </a:r>
            <a:r>
              <a:rPr lang="en-GB" sz="1600" dirty="0">
                <a:latin typeface="Times New Roman" pitchFamily="18" charset="0"/>
                <a:cs typeface="Arial" charset="0"/>
              </a:rPr>
              <a:t>               </a:t>
            </a:r>
            <a:endParaRPr lang="en-GB" sz="2000" b="1" dirty="0">
              <a:latin typeface="Times New Roman" pitchFamily="18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66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6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66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266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>
            <a:extLst>
              <a:ext uri="{FF2B5EF4-FFF2-40B4-BE49-F238E27FC236}">
                <a16:creationId xmlns:a16="http://schemas.microsoft.com/office/drawing/2014/main" id="{96F72F19-7E86-4BC7-8D4D-5F80756464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What is Leadership…</a:t>
            </a:r>
            <a:r>
              <a:rPr lang="en-GB" altLang="en-US" sz="2800" i="1" dirty="0" err="1"/>
              <a:t>Cont</a:t>
            </a:r>
            <a:endParaRPr lang="en-GB" altLang="en-US" sz="2800" i="1" dirty="0"/>
          </a:p>
        </p:txBody>
      </p:sp>
      <p:sp>
        <p:nvSpPr>
          <p:cNvPr id="120835" name="Rectangle 3">
            <a:extLst>
              <a:ext uri="{FF2B5EF4-FFF2-40B4-BE49-F238E27FC236}">
                <a16:creationId xmlns:a16="http://schemas.microsoft.com/office/drawing/2014/main" id="{D8F0639F-5C0B-495B-B210-095EA27D159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19288" y="1989138"/>
            <a:ext cx="8545512" cy="3725862"/>
          </a:xfrm>
        </p:spPr>
        <p:txBody>
          <a:bodyPr>
            <a:normAutofit/>
          </a:bodyPr>
          <a:lstStyle/>
          <a:p>
            <a:pPr eaLnBrk="1" hangingPunct="1"/>
            <a:endParaRPr lang="en-GB" alt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Candidate A – Franklin D Roosevelt </a:t>
            </a:r>
          </a:p>
          <a:p>
            <a:pPr eaLnBrk="1" hangingPunct="1"/>
            <a:r>
              <a:rPr lang="en-GB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Candidate B – Winston Churchill </a:t>
            </a:r>
          </a:p>
          <a:p>
            <a:pPr eaLnBrk="1" hangingPunct="1"/>
            <a:r>
              <a:rPr lang="en-GB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Candidate C – Adolph Hitler 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r>
              <a:rPr lang="en-GB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you surprised? What conclusions can we draw from this?  </a:t>
            </a:r>
          </a:p>
          <a:p>
            <a:pPr eaLnBrk="1" hangingPunct="1"/>
            <a:endParaRPr lang="en-GB" altLang="en-US" dirty="0">
              <a:solidFill>
                <a:srgbClr val="0070C0"/>
              </a:solidFill>
            </a:endParaRPr>
          </a:p>
          <a:p>
            <a:pPr eaLnBrk="1" hangingPunct="1"/>
            <a:endParaRPr lang="en-GB" altLang="en-US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208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208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208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1208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1208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1208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1208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1208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1208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1208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1208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1208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3185A803-4943-A241-95BC-59591459C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dirty="0"/>
              <a:t>Roles of a Leader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08D74-2683-734F-8D41-17FD87DDF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97381"/>
            <a:ext cx="5575367" cy="3971712"/>
          </a:xfrm>
        </p:spPr>
        <p:txBody>
          <a:bodyPr>
            <a:noAutofit/>
          </a:bodyPr>
          <a:lstStyle/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 an inspiring vision &amp; shared value</a:t>
            </a:r>
            <a:endParaRPr lang="en-GB" altLang="en-US" sz="14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 change</a:t>
            </a:r>
            <a:endParaRPr lang="en-GB" altLang="en-US" sz="14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 by example</a:t>
            </a:r>
            <a:endParaRPr lang="en-GB" altLang="en-US" sz="14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Demonstrate confidence</a:t>
            </a:r>
            <a:endParaRPr lang="en-GB" altLang="en-US" sz="14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Aspire to energize people</a:t>
            </a:r>
            <a:endParaRPr lang="en-GB" altLang="en-US" sz="14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Empower people</a:t>
            </a:r>
            <a:endParaRPr lang="en-GB" altLang="en-US" sz="14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Communicate openly</a:t>
            </a:r>
            <a:endParaRPr lang="en-GB" altLang="en-US" sz="14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Listen, support &amp; help</a:t>
            </a:r>
            <a:endParaRPr lang="en-GB" altLang="en-US" sz="14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Involve everyone – use a team approach</a:t>
            </a:r>
            <a:endParaRPr lang="en-GB" altLang="en-US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Coach, bring out the best in people</a:t>
            </a:r>
            <a:endParaRPr lang="en-GB" altLang="en-US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 Group discussion</a:t>
            </a:r>
            <a:endParaRPr lang="en-GB" altLang="en-US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85763" indent="-385763">
              <a:lnSpc>
                <a:spcPct val="100000"/>
              </a:lnSpc>
              <a:spcAft>
                <a:spcPts val="0"/>
              </a:spcAft>
              <a:buFont typeface="Arial Black" panose="020B0A04020102020204" pitchFamily="34" charset="0"/>
              <a:buAutoNum type="arabicPeriod"/>
              <a:defRPr/>
            </a:pPr>
            <a:r>
              <a:rPr lang="en-US" altLang="en-US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Monitor progress</a:t>
            </a:r>
            <a:endParaRPr lang="en-GB" altLang="en-US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4" name="3D Model 3" descr="Male Bowling">
                <a:extLst>
                  <a:ext uri="{FF2B5EF4-FFF2-40B4-BE49-F238E27FC236}">
                    <a16:creationId xmlns:a16="http://schemas.microsoft.com/office/drawing/2014/main" id="{A33C0FCA-C13E-477B-9691-F706AA3D1E07}"/>
                  </a:ext>
                </a:extLst>
              </p:cNvPr>
              <p:cNvGraphicFramePr/>
              <p:nvPr/>
            </p:nvGraphicFramePr>
            <p:xfrm>
              <a:off x="7655851" y="1961981"/>
              <a:ext cx="3438869" cy="3842512"/>
            </p:xfrm>
            <a:graphic>
              <a:graphicData uri="http://schemas.microsoft.com/office/drawing/2017/model3d">
                <am3d:model3d r:embed="rId3">
                  <am3d:spPr>
                    <a:xfrm>
                      <a:off x="0" y="0"/>
                      <a:ext cx="3438869" cy="3842512"/>
                    </a:xfrm>
                    <a:prstGeom prst="rect">
                      <a:avLst/>
                    </a:prstGeom>
                  </am3d:spPr>
                  <am3d:camera>
                    <am3d:pos x="0" y="0" z="65912960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664337" d="1000000"/>
                    <am3d:preTrans dx="0" dy="-17999994" dz="600081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4"/>
                  </am3d:raster>
                  <am3d:objViewport viewportSz="5367021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4" name="3D Model 3" descr="Male Bowling">
                <a:extLst>
                  <a:ext uri="{FF2B5EF4-FFF2-40B4-BE49-F238E27FC236}">
                    <a16:creationId xmlns:a16="http://schemas.microsoft.com/office/drawing/2014/main" id="{A33C0FCA-C13E-477B-9691-F706AA3D1E07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655851" y="1961981"/>
                <a:ext cx="3438869" cy="384251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6" name="3D Model 5" descr="Power On Off Icon">
                <a:extLst>
                  <a:ext uri="{FF2B5EF4-FFF2-40B4-BE49-F238E27FC236}">
                    <a16:creationId xmlns:a16="http://schemas.microsoft.com/office/drawing/2014/main" id="{976764CA-9CB9-4CD4-A929-98C0B9DE8BD3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10061474" y="133388"/>
              <a:ext cx="1073305" cy="1757182"/>
            </p:xfrm>
            <a:graphic>
              <a:graphicData uri="http://schemas.microsoft.com/office/drawing/2017/model3d">
                <am3d:model3d r:embed="rId5">
                  <am3d:spPr>
                    <a:xfrm>
                      <a:off x="0" y="0"/>
                      <a:ext cx="1073305" cy="1757182"/>
                    </a:xfrm>
                    <a:prstGeom prst="rect">
                      <a:avLst/>
                    </a:prstGeom>
                  </am3d:spPr>
                  <am3d:camera>
                    <am3d:pos x="0" y="0" z="62478097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8849558" d="1000000"/>
                    <am3d:preTrans dx="0" dy="0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x="-3597819" ay="2634836" az="-3011033"/>
                    <am3d:postTrans dx="0" dy="0" dz="0"/>
                  </am3d:trans>
                  <am3d:raster rName="Office3DRenderer" rVer="16.0.8326">
                    <am3d:blip r:embed="rId6"/>
                  </am3d:raster>
                  <am3d:objViewport viewportSz="2308081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6" name="3D Model 5" descr="Power On Off Icon">
                <a:extLst>
                  <a:ext uri="{FF2B5EF4-FFF2-40B4-BE49-F238E27FC236}">
                    <a16:creationId xmlns:a16="http://schemas.microsoft.com/office/drawing/2014/main" id="{976764CA-9CB9-4CD4-A929-98C0B9DE8BD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0061474" y="133388"/>
                <a:ext cx="1073305" cy="1757182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905511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itle 1">
            <a:extLst>
              <a:ext uri="{FF2B5EF4-FFF2-40B4-BE49-F238E27FC236}">
                <a16:creationId xmlns:a16="http://schemas.microsoft.com/office/drawing/2014/main" id="{77A34322-EDC7-491F-B423-0D58AB16F5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Leadership and Management</a:t>
            </a:r>
          </a:p>
        </p:txBody>
      </p:sp>
      <p:sp>
        <p:nvSpPr>
          <p:cNvPr id="21506" name="Content Placeholder 2">
            <a:extLst>
              <a:ext uri="{FF2B5EF4-FFF2-40B4-BE49-F238E27FC236}">
                <a16:creationId xmlns:a16="http://schemas.microsoft.com/office/drawing/2014/main" id="{EC60F35F-5FB0-4CE7-AB27-D1F0A7D66C8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79614" y="2205038"/>
            <a:ext cx="8226425" cy="3890962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they the same?</a:t>
            </a:r>
          </a:p>
          <a:p>
            <a:pPr eaLnBrk="1" hangingPunct="1"/>
            <a:r>
              <a:rPr lang="en-GB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is usually seen as getting things done through people in order to achieve objectives i.e. this is done within an organisation setting</a:t>
            </a:r>
          </a:p>
          <a:p>
            <a:pPr eaLnBrk="1" hangingPunct="1"/>
            <a:r>
              <a:rPr lang="en-GB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focuses on interpersonal behaviour in a much broader context and does not necessarily take place within an organisation structure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7523" y="804521"/>
            <a:ext cx="2640275" cy="1049235"/>
          </a:xfrm>
        </p:spPr>
        <p:txBody>
          <a:bodyPr>
            <a:normAutofit/>
          </a:bodyPr>
          <a:lstStyle/>
          <a:p>
            <a:r>
              <a:rPr lang="en-GB" dirty="0"/>
              <a:t>Activity</a:t>
            </a:r>
            <a:endParaRPr lang="en-US" dirty="0"/>
          </a:p>
        </p:txBody>
      </p:sp>
      <p:pic>
        <p:nvPicPr>
          <p:cNvPr id="7" name="Graphic 6" descr="Group of People">
            <a:extLst>
              <a:ext uri="{FF2B5EF4-FFF2-40B4-BE49-F238E27FC236}">
                <a16:creationId xmlns:a16="http://schemas.microsoft.com/office/drawing/2014/main" id="{C3185DD4-1043-4EB1-9A94-E1DA9D6FA5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01947" y="2015733"/>
            <a:ext cx="3618861" cy="361886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37521" y="2015733"/>
            <a:ext cx="4052532" cy="4037746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buNone/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What’s the difference between a manager and a leader?</a:t>
            </a:r>
          </a:p>
          <a:p>
            <a:pPr>
              <a:lnSpc>
                <a:spcPct val="110000"/>
              </a:lnSpc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Are all managers leaders?</a:t>
            </a:r>
          </a:p>
          <a:p>
            <a:pPr>
              <a:lnSpc>
                <a:spcPct val="110000"/>
              </a:lnSpc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Are all leaders managers?</a:t>
            </a:r>
          </a:p>
          <a:p>
            <a:pPr>
              <a:lnSpc>
                <a:spcPct val="110000"/>
              </a:lnSpc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Are leaders born or can they be made?</a:t>
            </a:r>
          </a:p>
          <a:p>
            <a:pPr>
              <a:lnSpc>
                <a:spcPct val="110000"/>
              </a:lnSpc>
              <a:buNone/>
            </a:pPr>
            <a:r>
              <a:rPr lang="en-GB" sz="1400" dirty="0"/>
              <a:t>	</a:t>
            </a:r>
          </a:p>
          <a:p>
            <a:pPr>
              <a:lnSpc>
                <a:spcPct val="110000"/>
              </a:lnSpc>
              <a:buNone/>
            </a:pPr>
            <a:endParaRPr lang="en-GB" sz="1400" dirty="0"/>
          </a:p>
          <a:p>
            <a:pPr>
              <a:lnSpc>
                <a:spcPct val="110000"/>
              </a:lnSpc>
              <a:buNone/>
            </a:pPr>
            <a:endParaRPr lang="en-US" sz="1400" dirty="0"/>
          </a:p>
        </p:txBody>
      </p:sp>
    </p:spTree>
  </p:cSld>
  <p:clrMapOvr>
    <a:masterClrMapping/>
  </p:clrMapOvr>
  <p:transition>
    <p:wedg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EF7DA-C434-473C-8452-1E14218ABF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3 words signify Management to you?</a:t>
            </a:r>
          </a:p>
        </p:txBody>
      </p:sp>
      <mc:AlternateContent xmlns:mc="http://schemas.openxmlformats.org/markup-compatibility/2006">
        <mc:Choice xmlns:we="http://schemas.microsoft.com/office/webextensions/webextension/2010/11" xmlns:pca="http://schemas.microsoft.com/office/powerpoint/2013/contentapp" Requires="we pca">
          <p:graphicFrame>
            <p:nvGraphicFramePr>
              <p:cNvPr id="4" name="Content Placeholder 3">
                <a:extLst>
                  <a:ext uri="{FF2B5EF4-FFF2-40B4-BE49-F238E27FC236}">
                    <a16:creationId xmlns:a16="http://schemas.microsoft.com/office/drawing/2014/main" id="{9800E95B-506A-4CC8-90C2-82172F07B044}"/>
                  </a:ext>
                </a:extLst>
              </p:cNvPr>
              <p:cNvGraphicFramePr>
                <a:graphicFrameLocks noGrp="1"/>
              </p:cNvGraphicFramePr>
              <p:nvPr>
                <p:ph idx="1"/>
              </p:nvPr>
            </p:nvGraphicFramePr>
            <p:xfrm>
              <a:off x="1096963" y="2108200"/>
              <a:ext cx="10058400" cy="3760788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3"/>
              </a:graphicData>
            </a:graphic>
          </p:graphicFrame>
        </mc:Choice>
        <mc:Fallback>
          <p:pic>
            <p:nvPicPr>
              <p:cNvPr id="4" name="Content Placeholder 3">
                <a:extLst>
                  <a:ext uri="{FF2B5EF4-FFF2-40B4-BE49-F238E27FC236}">
                    <a16:creationId xmlns:a16="http://schemas.microsoft.com/office/drawing/2014/main" id="{9800E95B-506A-4CC8-90C2-82172F07B04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96963" y="2108200"/>
                <a:ext cx="10058400" cy="3760788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19782914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78098"/>
          </a:xfrm>
        </p:spPr>
        <p:txBody>
          <a:bodyPr/>
          <a:lstStyle/>
          <a:p>
            <a:r>
              <a:rPr lang="en-GB" dirty="0"/>
              <a:t>Leadership v Management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312240"/>
              </p:ext>
            </p:extLst>
          </p:nvPr>
        </p:nvGraphicFramePr>
        <p:xfrm>
          <a:off x="1981200" y="2007634"/>
          <a:ext cx="8229600" cy="42252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06401">
                <a:tc>
                  <a:txBody>
                    <a:bodyPr/>
                    <a:lstStyle/>
                    <a:p>
                      <a:r>
                        <a:rPr lang="en-GB" sz="3200" dirty="0"/>
                        <a:t>Leadership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Management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6401">
                <a:tc>
                  <a:txBody>
                    <a:bodyPr/>
                    <a:lstStyle/>
                    <a:p>
                      <a:r>
                        <a:rPr lang="en-GB" sz="2400" dirty="0"/>
                        <a:t>About behaviour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About processes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11522">
                <a:tc>
                  <a:txBody>
                    <a:bodyPr/>
                    <a:lstStyle/>
                    <a:p>
                      <a:r>
                        <a:rPr lang="en-GB" sz="2400" dirty="0"/>
                        <a:t>The </a:t>
                      </a:r>
                      <a:r>
                        <a:rPr lang="en-GB" sz="2400" b="1" dirty="0"/>
                        <a:t>way </a:t>
                      </a:r>
                      <a:r>
                        <a:rPr lang="en-GB" sz="2400" dirty="0"/>
                        <a:t>management methods</a:t>
                      </a:r>
                      <a:r>
                        <a:rPr lang="en-GB" sz="2400" baseline="0" dirty="0"/>
                        <a:t> and processes are used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The </a:t>
                      </a:r>
                      <a:r>
                        <a:rPr lang="en-GB" sz="2400" b="1" dirty="0"/>
                        <a:t>type </a:t>
                      </a:r>
                      <a:r>
                        <a:rPr lang="en-GB" sz="2400" b="0" dirty="0"/>
                        <a:t>of management methods and processes used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16643">
                <a:tc>
                  <a:txBody>
                    <a:bodyPr/>
                    <a:lstStyle/>
                    <a:p>
                      <a:r>
                        <a:rPr lang="en-GB" sz="2400" dirty="0"/>
                        <a:t>Sets a new direction and vision for </a:t>
                      </a:r>
                    </a:p>
                    <a:p>
                      <a:r>
                        <a:rPr lang="en-GB" sz="2400" dirty="0"/>
                        <a:t>others to follow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Controls/directs</a:t>
                      </a:r>
                      <a:r>
                        <a:rPr lang="en-GB" sz="2400" baseline="0" dirty="0"/>
                        <a:t> people and resources according to established principles/values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11522">
                <a:tc>
                  <a:txBody>
                    <a:bodyPr/>
                    <a:lstStyle/>
                    <a:p>
                      <a:r>
                        <a:rPr lang="en-GB" sz="2400" dirty="0"/>
                        <a:t>Relies on attitudinal qualities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Relies on management</a:t>
                      </a:r>
                      <a:r>
                        <a:rPr lang="en-GB" sz="2400" baseline="0" dirty="0"/>
                        <a:t> processes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Or.....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2"/>
          <a:lstStyle/>
          <a:p>
            <a:pPr>
              <a:buNone/>
            </a:pP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Managers: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 things right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Authority relationship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Create stability</a:t>
            </a: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Leaders: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 the right things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Influence relationship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Create change	</a:t>
            </a:r>
            <a:r>
              <a:rPr lang="en-GB" dirty="0"/>
              <a:t>						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013" name="Rectangle 75">
            <a:extLst>
              <a:ext uri="{FF2B5EF4-FFF2-40B4-BE49-F238E27FC236}">
                <a16:creationId xmlns:a16="http://schemas.microsoft.com/office/drawing/2014/main" id="{E9BA134F-37B6-498A-B46D-040B86E5D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 descr="C:\Users\Michael\AppData\Local\Microsoft\Windows\Temporary Internet Files\Content.IE5\D6985L8L\MC900289940[1].wmf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645764" y="2440923"/>
            <a:ext cx="3294253" cy="1954362"/>
          </a:xfrm>
          <a:prstGeom prst="rect">
            <a:avLst/>
          </a:prstGeom>
          <a:noFill/>
        </p:spPr>
      </p:pic>
      <p:sp>
        <p:nvSpPr>
          <p:cNvPr id="43014" name="Rectangle 77">
            <a:extLst>
              <a:ext uri="{FF2B5EF4-FFF2-40B4-BE49-F238E27FC236}">
                <a16:creationId xmlns:a16="http://schemas.microsoft.com/office/drawing/2014/main" id="{2BFE3F30-11E0-4842-8523-7222538C8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4644106" y="0"/>
            <a:ext cx="7547879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5315801" y="516835"/>
            <a:ext cx="5778919" cy="166650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The importance of leadership </a:t>
            </a:r>
          </a:p>
        </p:txBody>
      </p:sp>
      <p:cxnSp>
        <p:nvCxnSpPr>
          <p:cNvPr id="43015" name="Straight Connector 79">
            <a:extLst>
              <a:ext uri="{FF2B5EF4-FFF2-40B4-BE49-F238E27FC236}">
                <a16:creationId xmlns:a16="http://schemas.microsoft.com/office/drawing/2014/main" id="{67E7D319-545A-41CD-95DF-4DE4FA8A4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15892" y="2344202"/>
            <a:ext cx="5577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011" name="Rectangle 3"/>
          <p:cNvSpPr>
            <a:spLocks noGrp="1" noChangeArrowheads="1"/>
          </p:cNvSpPr>
          <p:nvPr>
            <p:ph idx="1"/>
          </p:nvPr>
        </p:nvSpPr>
        <p:spPr>
          <a:xfrm>
            <a:off x="5315802" y="2505068"/>
            <a:ext cx="5778919" cy="3836093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is changing:  </a:t>
            </a:r>
          </a:p>
          <a:p>
            <a:pPr>
              <a:lnSpc>
                <a:spcPct val="100000"/>
              </a:lnSpc>
              <a:buNone/>
            </a:pPr>
            <a:r>
              <a:rPr lang="en-GB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Less about getting results by close control of workers</a:t>
            </a:r>
          </a:p>
          <a:p>
            <a:pPr>
              <a:lnSpc>
                <a:spcPct val="100000"/>
              </a:lnSpc>
              <a:buNone/>
            </a:pPr>
            <a:r>
              <a:rPr lang="en-GB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More about coaching, support and empowerment</a:t>
            </a:r>
          </a:p>
          <a:p>
            <a:pPr>
              <a:lnSpc>
                <a:spcPct val="100000"/>
              </a:lnSpc>
            </a:pPr>
            <a:endParaRPr lang="en-GB" sz="14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leadership involves delegation and empowerment.</a:t>
            </a:r>
          </a:p>
          <a:p>
            <a:pPr>
              <a:lnSpc>
                <a:spcPct val="100000"/>
              </a:lnSpc>
            </a:pPr>
            <a:r>
              <a:rPr lang="en-GB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is a dynamic process.</a:t>
            </a:r>
          </a:p>
          <a:p>
            <a:pPr>
              <a:lnSpc>
                <a:spcPct val="100000"/>
              </a:lnSpc>
            </a:pPr>
            <a:r>
              <a:rPr lang="en-GB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leader – follower relationship is two-way</a:t>
            </a:r>
          </a:p>
          <a:p>
            <a:pPr>
              <a:lnSpc>
                <a:spcPct val="100000"/>
              </a:lnSpc>
            </a:pPr>
            <a:r>
              <a:rPr lang="en-GB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Strong, positive relationship between leadership development and employee motivation and satisfaction.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2B21EA-4C1C-4ADC-9C3C-461CAB347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516835"/>
            <a:ext cx="5977937" cy="166650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The Leadership Relationship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5896" y="2353592"/>
            <a:ext cx="530352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DB49D-584A-4C3B-9428-2099F41F5B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79" y="2546224"/>
            <a:ext cx="5977938" cy="334274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Imposed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Formally appointed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Elected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Chosen informally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Emerge naturally</a:t>
            </a:r>
          </a:p>
          <a:p>
            <a:pPr>
              <a:lnSpc>
                <a:spcPct val="90000"/>
              </a:lnSpc>
            </a:pPr>
            <a:endParaRPr lang="en-GB" sz="17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700" dirty="0">
              <a:solidFill>
                <a:srgbClr val="FFFFFF"/>
              </a:solidFill>
            </a:endParaRPr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993F2E6C-8FB5-4E27-9FE6-6040785F73C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972" r="26117"/>
          <a:stretch/>
        </p:blipFill>
        <p:spPr>
          <a:xfrm>
            <a:off x="7611902" y="10"/>
            <a:ext cx="458009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10634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46497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0EC904-09E4-48C2-A548-687A3F0AC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>
                <a:solidFill>
                  <a:srgbClr val="FFFFFF"/>
                </a:solidFill>
              </a:rPr>
              <a:t>Boris Johnson - Elected 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EE759B0-3B84-447F-8940-CE62066BACE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145" r="28550" b="-1"/>
          <a:stretch/>
        </p:blipFill>
        <p:spPr>
          <a:xfrm>
            <a:off x="6407286" y="640080"/>
            <a:ext cx="4025764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371032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632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Key quote    </a:t>
            </a:r>
          </a:p>
        </p:txBody>
      </p:sp>
      <p:cxnSp>
        <p:nvCxnSpPr>
          <p:cNvPr id="7" name="Straight Connector 10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06573" y="1895846"/>
            <a:ext cx="9784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churchill.bmp"/>
          <p:cNvPicPr>
            <a:picLocks noChangeAspect="1"/>
          </p:cNvPicPr>
          <p:nvPr/>
        </p:nvPicPr>
        <p:blipFill rotWithShape="1">
          <a:blip r:embed="rId2" cstate="print"/>
          <a:srcRect l="44628" r="21632" b="1"/>
          <a:stretch/>
        </p:blipFill>
        <p:spPr>
          <a:xfrm>
            <a:off x="1414273" y="2108200"/>
            <a:ext cx="2265956" cy="376089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06460" y="2108201"/>
            <a:ext cx="6388260" cy="3760891"/>
          </a:xfrm>
        </p:spPr>
        <p:txBody>
          <a:bodyPr>
            <a:normAutofit/>
          </a:bodyPr>
          <a:lstStyle/>
          <a:p>
            <a:pPr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‘What sets great leaders apart is their ability to engage those around them in a shared vision of the future.</a:t>
            </a:r>
          </a:p>
          <a:p>
            <a:pPr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By making the right decisions, they demonstrate their commitment to turning their vision into reality;</a:t>
            </a:r>
          </a:p>
          <a:p>
            <a:pPr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And by doing so successfully, they instil in others the confidence to trust in their leadership’</a:t>
            </a:r>
          </a:p>
          <a:p>
            <a:pPr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Sir Brian Nicholson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B2EDFE5-9478-4774-9D3D-FEC7DC708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Ovr>
    <a:masterClrMapping/>
  </p:clrMapOvr>
  <p:transition>
    <p:dissolve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06947-56C4-4C51-A719-28E4EC6AD7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 we have looked 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C1921-6EC1-4282-9BA3-B6E25C46F5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Introduced leadership and management</a:t>
            </a:r>
          </a:p>
          <a:p>
            <a:r>
              <a:rPr lang="en-GB" dirty="0"/>
              <a:t>Looked at different types of leaders </a:t>
            </a:r>
          </a:p>
        </p:txBody>
      </p:sp>
    </p:spTree>
    <p:extLst>
      <p:ext uri="{BB962C8B-B14F-4D97-AF65-F5344CB8AC3E}">
        <p14:creationId xmlns:p14="http://schemas.microsoft.com/office/powerpoint/2010/main" val="412149003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7544C-95D8-4954-8FA3-E52D714017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time..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35DDFF-F5A6-4BF1-806D-B1AD392D09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Types of Leaders – the theory part </a:t>
            </a:r>
          </a:p>
          <a:p>
            <a:r>
              <a:rPr lang="en-GB" dirty="0"/>
              <a:t>Personal Leadership</a:t>
            </a:r>
          </a:p>
          <a:p>
            <a:r>
              <a:rPr lang="en-GB" dirty="0"/>
              <a:t>Self Management</a:t>
            </a:r>
          </a:p>
          <a:p>
            <a:r>
              <a:rPr lang="en-GB" dirty="0"/>
              <a:t>Emotional Intelligence</a:t>
            </a:r>
          </a:p>
        </p:txBody>
      </p:sp>
    </p:spTree>
    <p:extLst>
      <p:ext uri="{BB962C8B-B14F-4D97-AF65-F5344CB8AC3E}">
        <p14:creationId xmlns:p14="http://schemas.microsoft.com/office/powerpoint/2010/main" val="3306012613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UWTSD_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Theme1" id="{A5D8390F-7E0A-45BE-B39C-0DFDE26FF461}" vid="{16500B77-7187-4C1B-A680-3D708B182E19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webextensions/_rels/webextension1.xml.rels><?xml version="1.0" encoding="UTF-8" standalone="yes"?>
<Relationships xmlns="http://schemas.openxmlformats.org/package/2006/relationships"><Relationship Id="rId1" Type="http://schemas.openxmlformats.org/officeDocument/2006/relationships/image" Target="../media/image30.png"/></Relationships>
</file>

<file path=ppt/webextensions/webextension1.xml><?xml version="1.0" encoding="utf-8"?>
<we:webextension xmlns:we="http://schemas.microsoft.com/office/webextensions/webextension/2010/11" id="{D44F4536-3DF0-4839-A9FE-8F98AEF82BE5}">
  <we:reference id="wa104218073" version="2.1.0.0" store="en-US" storeType="OMEX"/>
  <we:alternateReferences>
    <we:reference id="WA104218073" version="2.1.0.0" store="WA104218073" storeType="OMEX"/>
  </we:alternateReferences>
  <we:properties>
    <we:property name="appSlideData" value="{&quot;slideId&quot;:343,&quot;confidenceLevel&quot;:2}"/>
    <we:property name="url" value="&quot;free_text_poll/0XfkiNnWCHn1NNak3FC9o&quot;"/>
  </we:properties>
  <we:bindings/>
  <we:snapshot xmlns:r="http://schemas.openxmlformats.org/officeDocument/2006/relationships" r:embed="rId1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{976120E3-1BCB-4457-9AF7-003E1E96A680}tf11437505_win32</Template>
  <TotalTime>0</TotalTime>
  <Words>912</Words>
  <Application>Microsoft Office PowerPoint</Application>
  <PresentationFormat>Widescreen</PresentationFormat>
  <Paragraphs>180</Paragraphs>
  <Slides>34</Slides>
  <Notes>25</Notes>
  <HiddenSlides>1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34</vt:i4>
      </vt:variant>
    </vt:vector>
  </HeadingPairs>
  <TitlesOfParts>
    <vt:vector size="45" baseType="lpstr">
      <vt:lpstr>Arial</vt:lpstr>
      <vt:lpstr>Arial Black</vt:lpstr>
      <vt:lpstr>Calibri</vt:lpstr>
      <vt:lpstr>Georgia Pro Cond Light</vt:lpstr>
      <vt:lpstr>Myriad Pro</vt:lpstr>
      <vt:lpstr>Roboto</vt:lpstr>
      <vt:lpstr>Speak Pro</vt:lpstr>
      <vt:lpstr>Times New Roman</vt:lpstr>
      <vt:lpstr>Wingdings</vt:lpstr>
      <vt:lpstr>RetrospectVTI</vt:lpstr>
      <vt:lpstr>UWTSD_Theme1</vt:lpstr>
      <vt:lpstr>Research Methods and Professional Development  ACFA7004</vt:lpstr>
      <vt:lpstr>Coming Up………………..</vt:lpstr>
      <vt:lpstr>What is Leadership?</vt:lpstr>
      <vt:lpstr>Roles of a Leader</vt:lpstr>
      <vt:lpstr>Some quotes....</vt:lpstr>
      <vt:lpstr>Activity</vt:lpstr>
      <vt:lpstr>Charisma?</vt:lpstr>
      <vt:lpstr>Charles Manson</vt:lpstr>
      <vt:lpstr>Sir Alex Ferguson –Former Manager of Manchester United https://www.youtube.com/watch?v=i9CwQtBQo74 </vt:lpstr>
      <vt:lpstr>PowerPoint Presentation</vt:lpstr>
      <vt:lpstr>PowerPoint Presentation</vt:lpstr>
      <vt:lpstr>Nelson Mandela</vt:lpstr>
      <vt:lpstr>Sir Richard Branson – Virgin Founder and Group CEO </vt:lpstr>
      <vt:lpstr>Lenin – Russian Revolutionary, politician and political theorist</vt:lpstr>
      <vt:lpstr>Adolf Hitler – Chancellor of Germany 1933-1945</vt:lpstr>
      <vt:lpstr>Martin Luther King Jr – Civil Rights Leader</vt:lpstr>
      <vt:lpstr>JFK – 35th US President</vt:lpstr>
      <vt:lpstr>Barak Obama – 44th US President</vt:lpstr>
      <vt:lpstr>Donald Trump – 45th US President</vt:lpstr>
      <vt:lpstr>PowerPoint Presentation</vt:lpstr>
      <vt:lpstr>The following describe well known leaders, who do you think they are?</vt:lpstr>
      <vt:lpstr>What is Leadership…Cont</vt:lpstr>
      <vt:lpstr>Roles of a Leader</vt:lpstr>
      <vt:lpstr>Leadership and Management</vt:lpstr>
      <vt:lpstr>Activity</vt:lpstr>
      <vt:lpstr>What 3 words signify Management to you?</vt:lpstr>
      <vt:lpstr>Leadership v Management </vt:lpstr>
      <vt:lpstr>Or.....</vt:lpstr>
      <vt:lpstr>The importance of leadership </vt:lpstr>
      <vt:lpstr>The Leadership Relationship</vt:lpstr>
      <vt:lpstr>Boris Johnson - Elected </vt:lpstr>
      <vt:lpstr>Key quote    </vt:lpstr>
      <vt:lpstr>Today we have looked at</vt:lpstr>
      <vt:lpstr>Next time..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Marie Pitson</dc:creator>
  <cp:lastModifiedBy>Aliyu Sambo</cp:lastModifiedBy>
  <cp:revision>8</cp:revision>
  <dcterms:created xsi:type="dcterms:W3CDTF">2021-12-13T12:42:04Z</dcterms:created>
  <dcterms:modified xsi:type="dcterms:W3CDTF">2025-03-11T10:26:45Z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