
<file path=[Content_Types].xml><?xml version="1.0" encoding="utf-8"?>
<Types xmlns="http://schemas.openxmlformats.org/package/2006/content-types">
  <Default ContentType="image/gif" Extension="gif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24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22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3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g33ca7207a0d_0_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Google Shape;59;g33ca7207a0d_0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g33ca7207a0d_0_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" name="Google Shape;68;g33ca7207a0d_0_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33ca7207a0d_0_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Google Shape;76;g33ca7207a0d_0_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g33ca7207a0d_0_5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Google Shape;82;g33ca7207a0d_0_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g33ca7207a0d_0_5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Google Shape;90;g33ca7207a0d_0_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g33d7facb4cd_0_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" name="Google Shape;97;g33d7facb4cd_0_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g33d7facb4cd_0_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" name="Google Shape;105;g33d7facb4cd_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g33d7facb4cd_0_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Google Shape;110;g33d7facb4cd_0_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33d7facb4cd_0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33d7facb4cd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g33f41c1717e_0_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Google Shape;126;g33f41c1717e_0_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g33d7facb4cd_0_2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" name="Google Shape;137;g33d7facb4cd_0_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g3330da086d3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3" name="Google Shape;143;g3330da086d3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g3330da086d3_0_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8" name="Google Shape;148;g3330da086d3_0_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g33f41c1717e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" name="Google Shape;154;g33f41c1717e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g3330da086d3_0_5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" name="Google Shape;162;g3330da086d3_0_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g3330da086d3_0_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1" name="Google Shape;171;g3330da086d3_0_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g3330da086d3_0_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9" name="Google Shape;179;g3330da086d3_0_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g3330da086d3_0_4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7" name="Google Shape;187;g3330da086d3_0_4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3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g3330da086d3_0_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5" name="Google Shape;195;g3330da086d3_0_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3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g3330da086d3_0_6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5" name="Google Shape;205;g3330da086d3_0_6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g3330da086d3_0_7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3" name="Google Shape;213;g3330da086d3_0_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33ca7207a0d_0_1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9" name="Google Shape;219;g33ca7207a0d_0_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3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g3330da086d3_0_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5" name="Google Shape;225;g3330da086d3_0_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25"/>
            <a:ext cx="45720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>
                <a:solidFill>
                  <a:schemeClr val="dk1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dark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Char char="●"/>
              <a:defRPr sz="1800">
                <a:solidFill>
                  <a:schemeClr val="lt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lt2"/>
                </a:solidFill>
              </a:defRPr>
            </a:lvl1pPr>
            <a:lvl2pPr lvl="1" algn="r">
              <a:buNone/>
              <a:defRPr sz="1000">
                <a:solidFill>
                  <a:schemeClr val="lt2"/>
                </a:solidFill>
              </a:defRPr>
            </a:lvl2pPr>
            <a:lvl3pPr lvl="2" algn="r">
              <a:buNone/>
              <a:defRPr sz="1000">
                <a:solidFill>
                  <a:schemeClr val="lt2"/>
                </a:solidFill>
              </a:defRPr>
            </a:lvl3pPr>
            <a:lvl4pPr lvl="3" algn="r">
              <a:buNone/>
              <a:defRPr sz="1000">
                <a:solidFill>
                  <a:schemeClr val="lt2"/>
                </a:solidFill>
              </a:defRPr>
            </a:lvl4pPr>
            <a:lvl5pPr lvl="4" algn="r">
              <a:buNone/>
              <a:defRPr sz="1000">
                <a:solidFill>
                  <a:schemeClr val="lt2"/>
                </a:solidFill>
              </a:defRPr>
            </a:lvl5pPr>
            <a:lvl6pPr lvl="5" algn="r">
              <a:buNone/>
              <a:defRPr sz="1000">
                <a:solidFill>
                  <a:schemeClr val="lt2"/>
                </a:solidFill>
              </a:defRPr>
            </a:lvl6pPr>
            <a:lvl7pPr lvl="6" algn="r">
              <a:buNone/>
              <a:defRPr sz="1000">
                <a:solidFill>
                  <a:schemeClr val="lt2"/>
                </a:solidFill>
              </a:defRPr>
            </a:lvl7pPr>
            <a:lvl8pPr lvl="7" algn="r">
              <a:buNone/>
              <a:defRPr sz="1000">
                <a:solidFill>
                  <a:schemeClr val="lt2"/>
                </a:solidFill>
              </a:defRPr>
            </a:lvl8pPr>
            <a:lvl9pPr lvl="8" algn="r">
              <a:buNone/>
              <a:defRPr sz="1000">
                <a:solidFill>
                  <a:schemeClr val="lt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6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9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0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3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5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7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7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7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7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3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2.png"/><Relationship Id="rId4" Type="http://schemas.openxmlformats.org/officeDocument/2006/relationships/image" Target="../media/image12.gif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8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15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14.png"/><Relationship Id="rId4" Type="http://schemas.openxmlformats.org/officeDocument/2006/relationships/image" Target="../media/image11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16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3.xml"/><Relationship Id="rId3" Type="http://schemas.openxmlformats.org/officeDocument/2006/relationships/hyperlink" Target="https://www.sciencedirect.com/science/article/pii/S1158136021000888" TargetMode="External"/><Relationship Id="rId4" Type="http://schemas.openxmlformats.org/officeDocument/2006/relationships/hyperlink" Target="https://www.amazon.co.uk/SAW-1-8-FILM-COLLECTION/dp/B08BR6NHTQ" TargetMode="External"/><Relationship Id="rId11" Type="http://schemas.openxmlformats.org/officeDocument/2006/relationships/hyperlink" Target="https://www.mckameymanor.com/warning" TargetMode="External"/><Relationship Id="rId10" Type="http://schemas.openxmlformats.org/officeDocument/2006/relationships/hyperlink" Target="https://www.theguardian.com/tv-and-radio/2024/oct/30/inside-mckamey-manor-podcast-halloween-house-of-horrors-real-life-torture-den" TargetMode="External"/><Relationship Id="rId12" Type="http://schemas.openxmlformats.org/officeDocument/2006/relationships/hyperlink" Target="https://www.youtube.com/@mckameymanorpresents6828/videos" TargetMode="External"/><Relationship Id="rId9" Type="http://schemas.openxmlformats.org/officeDocument/2006/relationships/hyperlink" Target="https://www.thoughtco.com/survivors-guilt-definition-examples-4173110" TargetMode="External"/><Relationship Id="rId5" Type="http://schemas.openxmlformats.org/officeDocument/2006/relationships/hyperlink" Target="https://www.aihw.gov.au/reports/mental-health/stress-and-trauma" TargetMode="External"/><Relationship Id="rId6" Type="http://schemas.openxmlformats.org/officeDocument/2006/relationships/hyperlink" Target="https://www.psychologytoday.com/gb/blog/hide-and-seek/201408/the-psychology-of-sadomasochism" TargetMode="External"/><Relationship Id="rId7" Type="http://schemas.openxmlformats.org/officeDocument/2006/relationships/hyperlink" Target="https://www.imdb.com/title/tt0072271/" TargetMode="External"/><Relationship Id="rId8" Type="http://schemas.openxmlformats.org/officeDocument/2006/relationships/hyperlink" Target="https://imgur.com/a/d27ZLa9" TargetMode="Externa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4.xml"/><Relationship Id="rId3" Type="http://schemas.openxmlformats.org/officeDocument/2006/relationships/hyperlink" Target="https://police.public.lu/en/legislation/graffiti-vandalisme.html" TargetMode="External"/><Relationship Id="rId4" Type="http://schemas.openxmlformats.org/officeDocument/2006/relationships/hyperlink" Target="https://www.wkrn.com/news/local-news/tn-haunted-house-owner-charged-with-attempted-murder-rape/" TargetMode="External"/><Relationship Id="rId10" Type="http://schemas.openxmlformats.org/officeDocument/2006/relationships/hyperlink" Target="https://www.al.com/news/2017/08/mckamey_manor_extreme_haunt_te.html" TargetMode="External"/><Relationship Id="rId9" Type="http://schemas.openxmlformats.org/officeDocument/2006/relationships/hyperlink" Target="https://timesofindia.indiatimes.com/travel/things-to-do/the-mckamey-manor-horror-house-offers-20000-to-spend-10-hours-inside/articleshow/72038403.cms" TargetMode="External"/><Relationship Id="rId5" Type="http://schemas.openxmlformats.org/officeDocument/2006/relationships/hyperlink" Target="https://www.youtube.com/watch?v=f9mjwoLYGr0&amp;rco=1" TargetMode="External"/><Relationship Id="rId6" Type="http://schemas.openxmlformats.org/officeDocument/2006/relationships/hyperlink" Target="https://anthrosource.onlinelibrary.wiley.com/doi/epdf/10.1111/j.1548-1409.2009.01023.x" TargetMode="External"/><Relationship Id="rId7" Type="http://schemas.openxmlformats.org/officeDocument/2006/relationships/hyperlink" Target="https://journals.sagepub.com/doi/pdf/10.1177/1362480616660188?casa_token=RvtwrHotR-cAAAAA:phA3HOJHDLmc336445JPJPTd5FlvNtRCrf-6ZC6M-4SOaPbHxYzOTu6m7d61W3l92RiDyHzRO7H1tg" TargetMode="External"/><Relationship Id="rId8" Type="http://schemas.openxmlformats.org/officeDocument/2006/relationships/hyperlink" Target="https://clok.uclan.ac.uk/27720/1/27720%20fulltext_stamped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0" y="2445500"/>
            <a:ext cx="8520600" cy="976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>
                <a:solidFill>
                  <a:srgbClr val="FF0000"/>
                </a:solidFill>
                <a:latin typeface="Impact"/>
                <a:ea typeface="Impact"/>
                <a:cs typeface="Impact"/>
                <a:sym typeface="Impact"/>
              </a:rPr>
              <a:t>Extremities</a:t>
            </a:r>
            <a:r>
              <a:rPr lang="en-GB" sz="4000">
                <a:solidFill>
                  <a:srgbClr val="FF0000"/>
                </a:solidFill>
                <a:latin typeface="Impact"/>
                <a:ea typeface="Impact"/>
                <a:cs typeface="Impact"/>
                <a:sym typeface="Impact"/>
              </a:rPr>
              <a:t> of the “Dark Fun Factory”</a:t>
            </a:r>
            <a:endParaRPr sz="4000">
              <a:solidFill>
                <a:srgbClr val="FF0000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311700" y="375117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Max Morgan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56" name="Google Shape;56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1"/>
            <a:ext cx="9144000" cy="22209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0000"/>
                </a:solidFill>
              </a:rPr>
              <a:t>What is “McKamey Manor”?</a:t>
            </a:r>
            <a:endParaRPr>
              <a:solidFill>
                <a:srgbClr val="FF0000"/>
              </a:solidFill>
            </a:endParaRPr>
          </a:p>
        </p:txBody>
      </p:sp>
      <p:sp>
        <p:nvSpPr>
          <p:cNvPr id="62" name="Google Shape;62;p14"/>
          <p:cNvSpPr txBox="1"/>
          <p:nvPr>
            <p:ph idx="1" type="body"/>
          </p:nvPr>
        </p:nvSpPr>
        <p:spPr>
          <a:xfrm>
            <a:off x="311700" y="1152475"/>
            <a:ext cx="8520600" cy="112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Since 1989 (Vollers, 2017) Russ McKamey (pictured below) has invited guests into his own home in San Diego for “interactive horror tours”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Namely during Halloween he offered family friendly horror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63" name="Google Shape;63;p14"/>
          <p:cNvPicPr preferRelativeResize="0"/>
          <p:nvPr/>
        </p:nvPicPr>
        <p:blipFill rotWithShape="1">
          <a:blip r:embed="rId3">
            <a:alphaModFix/>
          </a:blip>
          <a:srcRect b="-4740" l="-1230" r="1230" t="4740"/>
          <a:stretch/>
        </p:blipFill>
        <p:spPr>
          <a:xfrm>
            <a:off x="5240900" y="2328300"/>
            <a:ext cx="3165351" cy="2456700"/>
          </a:xfrm>
          <a:prstGeom prst="rect">
            <a:avLst/>
          </a:prstGeom>
          <a:noFill/>
          <a:ln>
            <a:noFill/>
          </a:ln>
        </p:spPr>
      </p:pic>
      <p:sp>
        <p:nvSpPr>
          <p:cNvPr id="64" name="Google Shape;64;p14"/>
          <p:cNvSpPr txBox="1"/>
          <p:nvPr/>
        </p:nvSpPr>
        <p:spPr>
          <a:xfrm>
            <a:off x="621575" y="4703625"/>
            <a:ext cx="83628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McKamey during one his tours in 2005 (</a:t>
            </a:r>
            <a:r>
              <a:rPr i="1" lang="en-GB">
                <a:solidFill>
                  <a:schemeClr val="dk1"/>
                </a:solidFill>
              </a:rPr>
              <a:t>Monster Inside: America's Most Extreme Haunted House</a:t>
            </a:r>
            <a:r>
              <a:rPr lang="en-GB">
                <a:solidFill>
                  <a:schemeClr val="dk1"/>
                </a:solidFill>
              </a:rPr>
              <a:t>, 2023)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65" name="Google Shape;65;p14"/>
          <p:cNvSpPr txBox="1"/>
          <p:nvPr/>
        </p:nvSpPr>
        <p:spPr>
          <a:xfrm>
            <a:off x="311700" y="2175500"/>
            <a:ext cx="4862700" cy="237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 sz="1800">
                <a:solidFill>
                  <a:schemeClr val="dk1"/>
                </a:solidFill>
              </a:rPr>
              <a:t>Began life as typical “boo” houses </a:t>
            </a:r>
            <a:endParaRPr sz="1800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 sz="1800">
                <a:solidFill>
                  <a:schemeClr val="dk1"/>
                </a:solidFill>
              </a:rPr>
              <a:t>Jumpscares as children and adults walked through horror themed house</a:t>
            </a:r>
            <a:endParaRPr sz="1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0000"/>
                </a:solidFill>
              </a:rPr>
              <a:t>As time moved on…</a:t>
            </a:r>
            <a:endParaRPr>
              <a:solidFill>
                <a:srgbClr val="FF0000"/>
              </a:solidFill>
            </a:endParaRPr>
          </a:p>
        </p:txBody>
      </p:sp>
      <p:sp>
        <p:nvSpPr>
          <p:cNvPr id="71" name="Google Shape;71;p15"/>
          <p:cNvSpPr txBox="1"/>
          <p:nvPr>
            <p:ph idx="1" type="body"/>
          </p:nvPr>
        </p:nvSpPr>
        <p:spPr>
          <a:xfrm>
            <a:off x="311700" y="1152475"/>
            <a:ext cx="42603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McKamey implemented physical horror to the house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Eventually became only for adults as the house became more focused on these elements of horror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Grabbing, pushing, shoving etc.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72" name="Google Shape;72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58500" y="1017725"/>
            <a:ext cx="3244426" cy="2924475"/>
          </a:xfrm>
          <a:prstGeom prst="rect">
            <a:avLst/>
          </a:prstGeom>
          <a:noFill/>
          <a:ln>
            <a:noFill/>
          </a:ln>
        </p:spPr>
      </p:pic>
      <p:sp>
        <p:nvSpPr>
          <p:cNvPr id="73" name="Google Shape;73;p15"/>
          <p:cNvSpPr txBox="1"/>
          <p:nvPr/>
        </p:nvSpPr>
        <p:spPr>
          <a:xfrm>
            <a:off x="5019175" y="4040200"/>
            <a:ext cx="41412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(</a:t>
            </a:r>
            <a:r>
              <a:rPr i="1" lang="en-GB">
                <a:solidFill>
                  <a:schemeClr val="dk1"/>
                </a:solidFill>
              </a:rPr>
              <a:t>Monster Inside: America's Most Extreme Haunted House</a:t>
            </a:r>
            <a:r>
              <a:rPr lang="en-GB">
                <a:solidFill>
                  <a:schemeClr val="dk1"/>
                </a:solidFill>
              </a:rPr>
              <a:t>, 2023)</a:t>
            </a:r>
            <a:endParaRPr sz="1800">
              <a:solidFill>
                <a:schemeClr val="lt2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0000"/>
                </a:solidFill>
              </a:rPr>
              <a:t>Culminating in…</a:t>
            </a:r>
            <a:endParaRPr>
              <a:solidFill>
                <a:srgbClr val="FF0000"/>
              </a:solidFill>
            </a:endParaRPr>
          </a:p>
        </p:txBody>
      </p:sp>
      <p:sp>
        <p:nvSpPr>
          <p:cNvPr id="79" name="Google Shape;79;p1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At its height in popularity in the 2010s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A “torture” experience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Extremely physical, including stories of broken bones, teeth extraction, hair extraction, heart conditions, substance injections, asphyxiation through water and burying etc. (McKamey Manor Presents, 2025; </a:t>
            </a:r>
            <a:r>
              <a:rPr i="1" lang="en-GB">
                <a:solidFill>
                  <a:schemeClr val="dk1"/>
                </a:solidFill>
              </a:rPr>
              <a:t>Monster Inside: America's Most Extreme Haunted House, </a:t>
            </a:r>
            <a:r>
              <a:rPr lang="en-GB">
                <a:solidFill>
                  <a:schemeClr val="dk1"/>
                </a:solidFill>
              </a:rPr>
              <a:t>2023; Gabss, 2019; Imgur, 2019)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Described by himself as an “audience participation event in which (YOU) will live your own Horror Movie. This is a rough, intense and truly frightening experience” (McKamey Manor, no date).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Notably, historically there was no safe word or way to leave unless you were told to leave by McKamey.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0000"/>
                </a:solidFill>
              </a:rPr>
              <a:t>Waiver must be signed</a:t>
            </a:r>
            <a:endParaRPr>
              <a:solidFill>
                <a:srgbClr val="FF0000"/>
              </a:solidFill>
            </a:endParaRPr>
          </a:p>
        </p:txBody>
      </p:sp>
      <p:sp>
        <p:nvSpPr>
          <p:cNvPr id="85" name="Google Shape;85;p17"/>
          <p:cNvSpPr txBox="1"/>
          <p:nvPr>
            <p:ph idx="1" type="body"/>
          </p:nvPr>
        </p:nvSpPr>
        <p:spPr>
          <a:xfrm>
            <a:off x="311700" y="1152475"/>
            <a:ext cx="5484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850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Some notable aspects include: </a:t>
            </a:r>
            <a:endParaRPr>
              <a:solidFill>
                <a:schemeClr val="dk1"/>
              </a:solidFill>
            </a:endParaRPr>
          </a:p>
          <a:p>
            <a:pPr indent="-325755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>
                <a:solidFill>
                  <a:schemeClr val="dk1"/>
                </a:solidFill>
              </a:rPr>
              <a:t>“49. Participant fully understands and agrees that they may come come in contact with carbon monoxide poisoning”</a:t>
            </a:r>
            <a:endParaRPr>
              <a:solidFill>
                <a:schemeClr val="dk1"/>
              </a:solidFill>
            </a:endParaRPr>
          </a:p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>
                <a:solidFill>
                  <a:schemeClr val="dk1"/>
                </a:solidFill>
              </a:rPr>
              <a:t>“50. [...] once participant enters MM there is no quitting unless serious physical or psychological injury is present”</a:t>
            </a:r>
            <a:endParaRPr>
              <a:solidFill>
                <a:schemeClr val="dk1"/>
              </a:solidFill>
            </a:endParaRPr>
          </a:p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>
                <a:solidFill>
                  <a:schemeClr val="dk1"/>
                </a:solidFill>
              </a:rPr>
              <a:t>“51. Participant fully understands that injuries may </a:t>
            </a:r>
            <a:r>
              <a:rPr lang="en-GB">
                <a:solidFill>
                  <a:schemeClr val="dk1"/>
                </a:solidFill>
              </a:rPr>
              <a:t>occur</a:t>
            </a:r>
            <a:r>
              <a:rPr lang="en-GB">
                <a:solidFill>
                  <a:schemeClr val="dk1"/>
                </a:solidFill>
              </a:rPr>
              <a:t> during their tour [...] which may include [...] head, neck and back injuries, death, stroke, traumatic brain injury, brain aneurysms, [...] broken or sprained bones, torn ligaments, bleeding wounds, </a:t>
            </a:r>
            <a:r>
              <a:rPr lang="en-GB">
                <a:solidFill>
                  <a:schemeClr val="dk1"/>
                </a:solidFill>
              </a:rPr>
              <a:t>heatstroke</a:t>
            </a:r>
            <a:r>
              <a:rPr lang="en-GB">
                <a:solidFill>
                  <a:schemeClr val="dk1"/>
                </a:solidFill>
              </a:rPr>
              <a:t> or drowning [...]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>
                <a:solidFill>
                  <a:schemeClr val="dk1"/>
                </a:solidFill>
              </a:rPr>
              <a:t>(Imgur, 2019)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86" name="Google Shape;86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48700" y="1170125"/>
            <a:ext cx="3042899" cy="2210945"/>
          </a:xfrm>
          <a:prstGeom prst="rect">
            <a:avLst/>
          </a:prstGeom>
          <a:noFill/>
          <a:ln>
            <a:noFill/>
          </a:ln>
        </p:spPr>
      </p:pic>
      <p:sp>
        <p:nvSpPr>
          <p:cNvPr id="87" name="Google Shape;87;p17"/>
          <p:cNvSpPr txBox="1"/>
          <p:nvPr/>
        </p:nvSpPr>
        <p:spPr>
          <a:xfrm>
            <a:off x="5951550" y="3542950"/>
            <a:ext cx="32088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</a:rPr>
              <a:t>(Carroll and Ryan, 2015)</a:t>
            </a:r>
            <a:endParaRPr sz="1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8"/>
          <p:cNvSpPr txBox="1"/>
          <p:nvPr>
            <p:ph idx="1" type="body"/>
          </p:nvPr>
        </p:nvSpPr>
        <p:spPr>
          <a:xfrm>
            <a:off x="311700" y="388475"/>
            <a:ext cx="4260300" cy="439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20000"/>
          </a:bodyPr>
          <a:lstStyle/>
          <a:p>
            <a:pPr indent="-334327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>
                <a:solidFill>
                  <a:schemeClr val="dk1"/>
                </a:solidFill>
              </a:rPr>
              <a:t>$20,000 prize </a:t>
            </a:r>
            <a:r>
              <a:rPr lang="en-GB">
                <a:solidFill>
                  <a:schemeClr val="dk1"/>
                </a:solidFill>
              </a:rPr>
              <a:t>for</a:t>
            </a:r>
            <a:r>
              <a:rPr lang="en-GB">
                <a:solidFill>
                  <a:schemeClr val="dk1"/>
                </a:solidFill>
              </a:rPr>
              <a:t> “completing” the tour, which no one has ever done as everyone is taken out of the tour due to psychological or physical harm (Times Travel, 2019)</a:t>
            </a:r>
            <a:endParaRPr>
              <a:solidFill>
                <a:schemeClr val="dk1"/>
              </a:solidFill>
            </a:endParaRPr>
          </a:p>
          <a:p>
            <a:pPr indent="-334327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>
                <a:solidFill>
                  <a:schemeClr val="dk1"/>
                </a:solidFill>
              </a:rPr>
              <a:t>Supposedly plays on personal fears of participants (</a:t>
            </a:r>
            <a:r>
              <a:rPr i="1" lang="en-GB">
                <a:solidFill>
                  <a:schemeClr val="dk1"/>
                </a:solidFill>
              </a:rPr>
              <a:t>Monster Inside: America's Most Extreme Haunted House</a:t>
            </a:r>
            <a:r>
              <a:rPr lang="en-GB">
                <a:solidFill>
                  <a:schemeClr val="dk1"/>
                </a:solidFill>
              </a:rPr>
              <a:t>, 2023)</a:t>
            </a:r>
            <a:endParaRPr>
              <a:solidFill>
                <a:schemeClr val="dk1"/>
              </a:solidFill>
            </a:endParaRPr>
          </a:p>
          <a:p>
            <a:pPr indent="-334327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>
                <a:solidFill>
                  <a:schemeClr val="dk1"/>
                </a:solidFill>
              </a:rPr>
              <a:t>Different long waitlists have been claimed by McKamey, notably a figure of roughly 17,000 (</a:t>
            </a:r>
            <a:r>
              <a:rPr i="1" lang="en-GB">
                <a:solidFill>
                  <a:schemeClr val="dk1"/>
                </a:solidFill>
              </a:rPr>
              <a:t>Monster Inside: America's Most Extreme Haunted House</a:t>
            </a:r>
            <a:r>
              <a:rPr lang="en-GB">
                <a:solidFill>
                  <a:schemeClr val="dk1"/>
                </a:solidFill>
              </a:rPr>
              <a:t>, 2023; Reckless Ben, 2023)</a:t>
            </a:r>
            <a:endParaRPr>
              <a:solidFill>
                <a:schemeClr val="dk1"/>
              </a:solidFill>
            </a:endParaRPr>
          </a:p>
          <a:p>
            <a:pPr indent="-334327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>
                <a:solidFill>
                  <a:schemeClr val="dk1"/>
                </a:solidFill>
              </a:rPr>
              <a:t>Each tour is livestreamed to a private Facebook page (Reckless Ben, 2023)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93" name="Google Shape;93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22500" y="504075"/>
            <a:ext cx="3403401" cy="3403401"/>
          </a:xfrm>
          <a:prstGeom prst="rect">
            <a:avLst/>
          </a:prstGeom>
          <a:noFill/>
          <a:ln>
            <a:noFill/>
          </a:ln>
        </p:spPr>
      </p:pic>
      <p:sp>
        <p:nvSpPr>
          <p:cNvPr id="94" name="Google Shape;94;p18"/>
          <p:cNvSpPr txBox="1"/>
          <p:nvPr/>
        </p:nvSpPr>
        <p:spPr>
          <a:xfrm>
            <a:off x="5342850" y="4146700"/>
            <a:ext cx="38277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</a:rPr>
              <a:t>(McGafferty, 2024)</a:t>
            </a:r>
            <a:endParaRPr sz="1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0000"/>
                </a:solidFill>
              </a:rPr>
              <a:t>“Dark Fun Factory” and Stone’s </a:t>
            </a:r>
            <a:r>
              <a:rPr i="1" lang="en-GB">
                <a:solidFill>
                  <a:srgbClr val="FF0000"/>
                </a:solidFill>
              </a:rPr>
              <a:t>Spectrum of Dark Tourism</a:t>
            </a:r>
            <a:endParaRPr i="1">
              <a:solidFill>
                <a:srgbClr val="FF0000"/>
              </a:solidFill>
            </a:endParaRPr>
          </a:p>
        </p:txBody>
      </p:sp>
      <p:sp>
        <p:nvSpPr>
          <p:cNvPr id="100" name="Google Shape;100;p19"/>
          <p:cNvSpPr txBox="1"/>
          <p:nvPr>
            <p:ph idx="1" type="body"/>
          </p:nvPr>
        </p:nvSpPr>
        <p:spPr>
          <a:xfrm>
            <a:off x="311700" y="1152475"/>
            <a:ext cx="8520600" cy="1419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Philip</a:t>
            </a:r>
            <a:r>
              <a:rPr lang="en-GB">
                <a:solidFill>
                  <a:schemeClr val="dk1"/>
                </a:solidFill>
              </a:rPr>
              <a:t> Stone (2006, p. 150) discusses that “dark tourism products are multifaceted and complex in design and purpose, and diverse in nature”.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A “Dark Tourism Spectrum” is perceived, that sites fit on a “darkest-lightest” spectrum (ibid., pp. 150-152).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01" name="Google Shape;101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45175" y="3205900"/>
            <a:ext cx="5524500" cy="438150"/>
          </a:xfrm>
          <a:prstGeom prst="rect">
            <a:avLst/>
          </a:prstGeom>
          <a:noFill/>
          <a:ln>
            <a:noFill/>
          </a:ln>
        </p:spPr>
      </p:pic>
      <p:sp>
        <p:nvSpPr>
          <p:cNvPr id="102" name="Google Shape;102;p19"/>
          <p:cNvSpPr txBox="1"/>
          <p:nvPr/>
        </p:nvSpPr>
        <p:spPr>
          <a:xfrm>
            <a:off x="3216625" y="3682825"/>
            <a:ext cx="24864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</a:rPr>
              <a:t>(Stone, 2006, p. 151)</a:t>
            </a:r>
            <a:endParaRPr sz="1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" name="Google Shape;107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149200" y="152400"/>
            <a:ext cx="4518442" cy="48387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" name="Google Shape;112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149200" y="152400"/>
            <a:ext cx="4518442" cy="4838701"/>
          </a:xfrm>
          <a:prstGeom prst="rect">
            <a:avLst/>
          </a:prstGeom>
          <a:noFill/>
          <a:ln>
            <a:noFill/>
          </a:ln>
        </p:spPr>
      </p:pic>
      <p:sp>
        <p:nvSpPr>
          <p:cNvPr id="113" name="Google Shape;113;p21"/>
          <p:cNvSpPr/>
          <p:nvPr/>
        </p:nvSpPr>
        <p:spPr>
          <a:xfrm>
            <a:off x="5221175" y="233100"/>
            <a:ext cx="1266600" cy="955800"/>
          </a:xfrm>
          <a:prstGeom prst="ellipse">
            <a:avLst/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8" name="Google Shape;118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149200" y="152400"/>
            <a:ext cx="4518442" cy="4838701"/>
          </a:xfrm>
          <a:prstGeom prst="rect">
            <a:avLst/>
          </a:prstGeom>
          <a:noFill/>
          <a:ln>
            <a:noFill/>
          </a:ln>
        </p:spPr>
      </p:pic>
      <p:sp>
        <p:nvSpPr>
          <p:cNvPr id="119" name="Google Shape;119;p22"/>
          <p:cNvSpPr/>
          <p:nvPr/>
        </p:nvSpPr>
        <p:spPr>
          <a:xfrm>
            <a:off x="5221175" y="233100"/>
            <a:ext cx="1266600" cy="955800"/>
          </a:xfrm>
          <a:prstGeom prst="ellipse">
            <a:avLst/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" name="Google Shape;120;p22"/>
          <p:cNvSpPr/>
          <p:nvPr/>
        </p:nvSpPr>
        <p:spPr>
          <a:xfrm>
            <a:off x="2408600" y="2657225"/>
            <a:ext cx="1064400" cy="396300"/>
          </a:xfrm>
          <a:prstGeom prst="ellipse">
            <a:avLst/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1" name="Google Shape;121;p22"/>
          <p:cNvSpPr/>
          <p:nvPr/>
        </p:nvSpPr>
        <p:spPr>
          <a:xfrm>
            <a:off x="5361125" y="2657225"/>
            <a:ext cx="1064400" cy="396300"/>
          </a:xfrm>
          <a:prstGeom prst="ellipse">
            <a:avLst/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" name="Google Shape;122;p22"/>
          <p:cNvSpPr txBox="1"/>
          <p:nvPr/>
        </p:nvSpPr>
        <p:spPr>
          <a:xfrm>
            <a:off x="4273363" y="2657225"/>
            <a:ext cx="2874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FF0000"/>
                </a:solidFill>
              </a:rPr>
              <a:t>?</a:t>
            </a:r>
            <a:endParaRPr sz="1800">
              <a:solidFill>
                <a:srgbClr val="FF0000"/>
              </a:solidFill>
            </a:endParaRPr>
          </a:p>
        </p:txBody>
      </p:sp>
      <p:sp>
        <p:nvSpPr>
          <p:cNvPr id="123" name="Google Shape;123;p22"/>
          <p:cNvSpPr txBox="1"/>
          <p:nvPr/>
        </p:nvSpPr>
        <p:spPr>
          <a:xfrm>
            <a:off x="6667650" y="4443925"/>
            <a:ext cx="23529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</a:rPr>
              <a:t>(Stone, 2006, p. 151)</a:t>
            </a:r>
            <a:endParaRPr sz="1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" name="Google Shape;128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149200" y="152400"/>
            <a:ext cx="4518442" cy="4838701"/>
          </a:xfrm>
          <a:prstGeom prst="rect">
            <a:avLst/>
          </a:prstGeom>
          <a:noFill/>
          <a:ln>
            <a:noFill/>
          </a:ln>
        </p:spPr>
      </p:pic>
      <p:sp>
        <p:nvSpPr>
          <p:cNvPr id="129" name="Google Shape;129;p23"/>
          <p:cNvSpPr/>
          <p:nvPr/>
        </p:nvSpPr>
        <p:spPr>
          <a:xfrm>
            <a:off x="5221175" y="233100"/>
            <a:ext cx="1266600" cy="955800"/>
          </a:xfrm>
          <a:prstGeom prst="ellipse">
            <a:avLst/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0" name="Google Shape;130;p23"/>
          <p:cNvSpPr/>
          <p:nvPr/>
        </p:nvSpPr>
        <p:spPr>
          <a:xfrm>
            <a:off x="2408600" y="2657225"/>
            <a:ext cx="1064400" cy="396300"/>
          </a:xfrm>
          <a:prstGeom prst="ellipse">
            <a:avLst/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1" name="Google Shape;131;p23"/>
          <p:cNvSpPr/>
          <p:nvPr/>
        </p:nvSpPr>
        <p:spPr>
          <a:xfrm>
            <a:off x="5361125" y="2657225"/>
            <a:ext cx="1064400" cy="396300"/>
          </a:xfrm>
          <a:prstGeom prst="ellipse">
            <a:avLst/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2" name="Google Shape;132;p23"/>
          <p:cNvSpPr txBox="1"/>
          <p:nvPr/>
        </p:nvSpPr>
        <p:spPr>
          <a:xfrm>
            <a:off x="4273363" y="2657225"/>
            <a:ext cx="2874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FF0000"/>
                </a:solidFill>
              </a:rPr>
              <a:t>?</a:t>
            </a:r>
            <a:endParaRPr sz="1800">
              <a:solidFill>
                <a:srgbClr val="FF0000"/>
              </a:solidFill>
            </a:endParaRPr>
          </a:p>
        </p:txBody>
      </p:sp>
      <p:sp>
        <p:nvSpPr>
          <p:cNvPr id="133" name="Google Shape;133;p23"/>
          <p:cNvSpPr txBox="1"/>
          <p:nvPr/>
        </p:nvSpPr>
        <p:spPr>
          <a:xfrm>
            <a:off x="6667650" y="4443925"/>
            <a:ext cx="23529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</a:rPr>
              <a:t>(Stone, 2006, p. 151)</a:t>
            </a:r>
            <a:endParaRPr sz="1800">
              <a:solidFill>
                <a:schemeClr val="dk1"/>
              </a:solidFill>
            </a:endParaRPr>
          </a:p>
        </p:txBody>
      </p:sp>
      <p:sp>
        <p:nvSpPr>
          <p:cNvPr id="134" name="Google Shape;134;p23"/>
          <p:cNvSpPr txBox="1"/>
          <p:nvPr/>
        </p:nvSpPr>
        <p:spPr>
          <a:xfrm>
            <a:off x="3651725" y="3387550"/>
            <a:ext cx="1709400" cy="1108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FF0000"/>
                </a:solidFill>
              </a:rPr>
              <a:t>Whilst MM fits into the lighter end of the scale - </a:t>
            </a:r>
            <a:r>
              <a:rPr lang="en-GB" sz="1200">
                <a:solidFill>
                  <a:srgbClr val="FF0000"/>
                </a:solidFill>
              </a:rPr>
              <a:t>does</a:t>
            </a:r>
            <a:r>
              <a:rPr lang="en-GB" sz="1200">
                <a:solidFill>
                  <a:srgbClr val="FF0000"/>
                </a:solidFill>
              </a:rPr>
              <a:t> its extreme nature make it darker?</a:t>
            </a:r>
            <a:endParaRPr sz="120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2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0000"/>
                </a:solidFill>
              </a:rPr>
              <a:t>Seven Dark Suppliers - “Dark Fun Factories”</a:t>
            </a:r>
            <a:endParaRPr>
              <a:solidFill>
                <a:srgbClr val="FF0000"/>
              </a:solidFill>
            </a:endParaRPr>
          </a:p>
        </p:txBody>
      </p:sp>
      <p:sp>
        <p:nvSpPr>
          <p:cNvPr id="140" name="Google Shape;140;p2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Stone (2006, pp. 152-157) builds a “typological foundational framework” for dark tourism supply, </a:t>
            </a:r>
            <a:r>
              <a:rPr lang="en-GB">
                <a:solidFill>
                  <a:schemeClr val="dk1"/>
                </a:solidFill>
              </a:rPr>
              <a:t>outlining seven different categories of “dark suppliers”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Dark Fun Factories are outlined as “those visitor sites, attractions and tours which predominantly have an entertainment focus and commercial ethic” (ibid., p. 152).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“Inauthentic, gruesome, highly visual”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Whilst obvious differences exist between MM and the London Dungeon or Bran Castle, there is a similarity in classification.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25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0000"/>
                </a:solidFill>
              </a:rPr>
              <a:t>The Psychology of Participants</a:t>
            </a:r>
            <a:endParaRPr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26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0000"/>
                </a:solidFill>
              </a:rPr>
              <a:t>The Psychology of Participants</a:t>
            </a:r>
            <a:endParaRPr>
              <a:solidFill>
                <a:srgbClr val="FF0000"/>
              </a:solidFill>
            </a:endParaRPr>
          </a:p>
        </p:txBody>
      </p:sp>
      <p:sp>
        <p:nvSpPr>
          <p:cNvPr id="151" name="Google Shape;151;p26"/>
          <p:cNvSpPr txBox="1"/>
          <p:nvPr/>
        </p:nvSpPr>
        <p:spPr>
          <a:xfrm>
            <a:off x="3083100" y="3071500"/>
            <a:ext cx="29778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</a:rPr>
              <a:t>Why do people participate?</a:t>
            </a:r>
            <a:endParaRPr sz="1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2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0000"/>
                </a:solidFill>
              </a:rPr>
              <a:t>The dark tourist as actor</a:t>
            </a:r>
            <a:endParaRPr>
              <a:solidFill>
                <a:srgbClr val="FF0000"/>
              </a:solidFill>
            </a:endParaRPr>
          </a:p>
        </p:txBody>
      </p:sp>
      <p:sp>
        <p:nvSpPr>
          <p:cNvPr id="157" name="Google Shape;157;p27"/>
          <p:cNvSpPr txBox="1"/>
          <p:nvPr>
            <p:ph idx="1" type="body"/>
          </p:nvPr>
        </p:nvSpPr>
        <p:spPr>
          <a:xfrm>
            <a:off x="311700" y="1152475"/>
            <a:ext cx="45288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85000" lnSpcReduction="20000"/>
          </a:bodyPr>
          <a:lstStyle/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>
                <a:solidFill>
                  <a:schemeClr val="dk1"/>
                </a:solidFill>
              </a:rPr>
              <a:t>Zerva (2023, pp. 105-114) discusses participation of visitors in dark tourism:</a:t>
            </a:r>
            <a:endParaRPr>
              <a:solidFill>
                <a:schemeClr val="dk1"/>
              </a:solidFill>
            </a:endParaRPr>
          </a:p>
          <a:p>
            <a:pPr indent="-304165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○"/>
            </a:pPr>
            <a:r>
              <a:rPr lang="en-GB">
                <a:solidFill>
                  <a:schemeClr val="dk1"/>
                </a:solidFill>
              </a:rPr>
              <a:t>Exists on a scale “from voyeur to performer” (ibid., pp. 105-108)</a:t>
            </a:r>
            <a:endParaRPr>
              <a:solidFill>
                <a:schemeClr val="dk1"/>
              </a:solidFill>
            </a:endParaRPr>
          </a:p>
          <a:p>
            <a:pPr indent="-304165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○"/>
            </a:pPr>
            <a:r>
              <a:rPr lang="en-GB">
                <a:solidFill>
                  <a:schemeClr val="dk1"/>
                </a:solidFill>
              </a:rPr>
              <a:t>Three roles dependent on site (ibid., pp. 111-114):</a:t>
            </a:r>
            <a:endParaRPr>
              <a:solidFill>
                <a:schemeClr val="dk1"/>
              </a:solidFill>
            </a:endParaRPr>
          </a:p>
          <a:p>
            <a:pPr indent="-304164" lvl="2" marL="13716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■"/>
            </a:pPr>
            <a:r>
              <a:rPr i="1" lang="en-GB">
                <a:solidFill>
                  <a:schemeClr val="dk1"/>
                </a:solidFill>
              </a:rPr>
              <a:t>Actor</a:t>
            </a:r>
            <a:endParaRPr i="1">
              <a:solidFill>
                <a:schemeClr val="dk1"/>
              </a:solidFill>
            </a:endParaRPr>
          </a:p>
          <a:p>
            <a:pPr indent="-304164" lvl="2" marL="13716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■"/>
            </a:pPr>
            <a:r>
              <a:rPr i="1" lang="en-GB">
                <a:solidFill>
                  <a:schemeClr val="dk1"/>
                </a:solidFill>
              </a:rPr>
              <a:t>Spect-actor</a:t>
            </a:r>
            <a:endParaRPr i="1">
              <a:solidFill>
                <a:schemeClr val="dk1"/>
              </a:solidFill>
            </a:endParaRPr>
          </a:p>
          <a:p>
            <a:pPr indent="-304164" lvl="2" marL="13716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■"/>
            </a:pPr>
            <a:r>
              <a:rPr i="1" lang="en-GB">
                <a:solidFill>
                  <a:schemeClr val="dk1"/>
                </a:solidFill>
              </a:rPr>
              <a:t>Spectator</a:t>
            </a:r>
            <a:endParaRPr i="1">
              <a:solidFill>
                <a:schemeClr val="dk1"/>
              </a:solidFill>
            </a:endParaRPr>
          </a:p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>
                <a:solidFill>
                  <a:schemeClr val="dk1"/>
                </a:solidFill>
              </a:rPr>
              <a:t>Discusses that realising that death is a real possibility at McKamey Manor, this is an extreme case of participants being a “dark tourist actor” (ibid., p. 113).</a:t>
            </a:r>
            <a:endParaRPr>
              <a:solidFill>
                <a:schemeClr val="dk1"/>
              </a:solidFill>
            </a:endParaRPr>
          </a:p>
          <a:p>
            <a:pPr indent="-304165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○"/>
            </a:pPr>
            <a:r>
              <a:rPr lang="en-GB">
                <a:solidFill>
                  <a:schemeClr val="dk1"/>
                </a:solidFill>
              </a:rPr>
              <a:t>This reality creates “authentic darkness” with a “real fear” being pursued </a:t>
            </a:r>
            <a:endParaRPr>
              <a:solidFill>
                <a:schemeClr val="dk1"/>
              </a:solidFill>
            </a:endParaRPr>
          </a:p>
          <a:p>
            <a:pPr indent="-304165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○"/>
            </a:pPr>
            <a:r>
              <a:rPr lang="en-GB">
                <a:solidFill>
                  <a:schemeClr val="dk1"/>
                </a:solidFill>
              </a:rPr>
              <a:t>Applies paper by Robb (2009) that discusses how seeking violence as an extreme leisure and break from the everyday.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58" name="Google Shape;158;p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76350" y="1152475"/>
            <a:ext cx="3998700" cy="2198878"/>
          </a:xfrm>
          <a:prstGeom prst="rect">
            <a:avLst/>
          </a:prstGeom>
          <a:noFill/>
          <a:ln>
            <a:noFill/>
          </a:ln>
        </p:spPr>
      </p:pic>
      <p:sp>
        <p:nvSpPr>
          <p:cNvPr id="159" name="Google Shape;159;p27"/>
          <p:cNvSpPr txBox="1"/>
          <p:nvPr/>
        </p:nvSpPr>
        <p:spPr>
          <a:xfrm>
            <a:off x="4941500" y="3441950"/>
            <a:ext cx="42189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</a:rPr>
              <a:t>(Zerva, 2023, p.110)</a:t>
            </a:r>
            <a:endParaRPr sz="1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2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0000"/>
                </a:solidFill>
              </a:rPr>
              <a:t>Financial incentive</a:t>
            </a:r>
            <a:endParaRPr>
              <a:solidFill>
                <a:srgbClr val="FF0000"/>
              </a:solidFill>
            </a:endParaRPr>
          </a:p>
        </p:txBody>
      </p:sp>
      <p:sp>
        <p:nvSpPr>
          <p:cNvPr id="165" name="Google Shape;165;p28"/>
          <p:cNvSpPr txBox="1"/>
          <p:nvPr>
            <p:ph idx="1" type="body"/>
          </p:nvPr>
        </p:nvSpPr>
        <p:spPr>
          <a:xfrm>
            <a:off x="311700" y="1152475"/>
            <a:ext cx="8520600" cy="1838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$20,000 prize for “completing” the tour (Times Travel, 2019)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One interviewee in </a:t>
            </a:r>
            <a:r>
              <a:rPr i="1" lang="en-GB">
                <a:solidFill>
                  <a:schemeClr val="dk1"/>
                </a:solidFill>
              </a:rPr>
              <a:t>Monster Inside: America's Most Extreme Haunted House </a:t>
            </a:r>
            <a:r>
              <a:rPr lang="en-GB">
                <a:solidFill>
                  <a:schemeClr val="dk1"/>
                </a:solidFill>
              </a:rPr>
              <a:t>(2023), Justin, discusses that he participated for the financial incentive after becoming recently married - claimed that he thought it couldn’t possibly be so bad.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66" name="Google Shape;166;p2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244725" y="2991175"/>
            <a:ext cx="1894796" cy="1847525"/>
          </a:xfrm>
          <a:prstGeom prst="rect">
            <a:avLst/>
          </a:prstGeom>
          <a:noFill/>
          <a:ln>
            <a:noFill/>
          </a:ln>
        </p:spPr>
      </p:pic>
      <p:sp>
        <p:nvSpPr>
          <p:cNvPr id="167" name="Google Shape;167;p28"/>
          <p:cNvSpPr txBox="1"/>
          <p:nvPr/>
        </p:nvSpPr>
        <p:spPr>
          <a:xfrm>
            <a:off x="5173650" y="4058400"/>
            <a:ext cx="3550800" cy="78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1800">
                <a:solidFill>
                  <a:schemeClr val="dk1"/>
                </a:solidFill>
              </a:rPr>
              <a:t>(</a:t>
            </a:r>
            <a:r>
              <a:rPr i="1" lang="en-GB" sz="1800">
                <a:solidFill>
                  <a:schemeClr val="dk1"/>
                </a:solidFill>
              </a:rPr>
              <a:t>Monster Inside: America's Most Extreme Haunted House</a:t>
            </a:r>
            <a:r>
              <a:rPr lang="en-GB" sz="1800">
                <a:solidFill>
                  <a:schemeClr val="dk1"/>
                </a:solidFill>
              </a:rPr>
              <a:t>, 2023)</a:t>
            </a:r>
            <a:endParaRPr sz="1800">
              <a:solidFill>
                <a:schemeClr val="lt2"/>
              </a:solidFill>
            </a:endParaRPr>
          </a:p>
        </p:txBody>
      </p:sp>
      <p:pic>
        <p:nvPicPr>
          <p:cNvPr descr="two stacks of green bills with a gold ribbon (provided by Tenor)" id="168" name="Google Shape;168;p2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3143575"/>
            <a:ext cx="2659154" cy="18475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2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0000"/>
                </a:solidFill>
              </a:rPr>
              <a:t>Deviant Leisure</a:t>
            </a:r>
            <a:endParaRPr>
              <a:solidFill>
                <a:srgbClr val="FF0000"/>
              </a:solidFill>
            </a:endParaRPr>
          </a:p>
        </p:txBody>
      </p:sp>
      <p:sp>
        <p:nvSpPr>
          <p:cNvPr id="174" name="Google Shape;174;p29"/>
          <p:cNvSpPr txBox="1"/>
          <p:nvPr>
            <p:ph idx="1" type="body"/>
          </p:nvPr>
        </p:nvSpPr>
        <p:spPr>
          <a:xfrm>
            <a:off x="311700" y="1166950"/>
            <a:ext cx="8520600" cy="2059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A form of leisure that is deviant and against social norms</a:t>
            </a:r>
            <a:endParaRPr>
              <a:solidFill>
                <a:schemeClr val="dk1"/>
              </a:solidFill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</a:pPr>
            <a:r>
              <a:rPr lang="en-GB">
                <a:solidFill>
                  <a:schemeClr val="dk1"/>
                </a:solidFill>
              </a:rPr>
              <a:t>Eg. drug use, joyriding, graffiti (Smith and Raymen, 2018, pp. 63-64)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Within this exists “harmful leisure” (ibid., p. 69)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Within a modern </a:t>
            </a:r>
            <a:r>
              <a:rPr lang="en-GB">
                <a:solidFill>
                  <a:schemeClr val="dk1"/>
                </a:solidFill>
              </a:rPr>
              <a:t>neoliberalist and individualistic world, Smith and Raymen argue that people desire to transgress social norms, either for a “timeless natural desire to seek thrill” or a “natural resistance to authority” (ibid., p. 65)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75" name="Google Shape;175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46875" y="3375675"/>
            <a:ext cx="2803913" cy="1612250"/>
          </a:xfrm>
          <a:prstGeom prst="rect">
            <a:avLst/>
          </a:prstGeom>
          <a:noFill/>
          <a:ln>
            <a:noFill/>
          </a:ln>
        </p:spPr>
      </p:pic>
      <p:sp>
        <p:nvSpPr>
          <p:cNvPr id="176" name="Google Shape;176;p29"/>
          <p:cNvSpPr txBox="1"/>
          <p:nvPr/>
        </p:nvSpPr>
        <p:spPr>
          <a:xfrm>
            <a:off x="3650800" y="4526225"/>
            <a:ext cx="54111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</a:rPr>
              <a:t>(Police Letzebuerg, 2021)</a:t>
            </a:r>
            <a:endParaRPr sz="1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3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0000"/>
                </a:solidFill>
              </a:rPr>
              <a:t>Masochism</a:t>
            </a:r>
            <a:endParaRPr>
              <a:solidFill>
                <a:srgbClr val="FF0000"/>
              </a:solidFill>
            </a:endParaRPr>
          </a:p>
        </p:txBody>
      </p:sp>
      <p:sp>
        <p:nvSpPr>
          <p:cNvPr id="182" name="Google Shape;182;p30"/>
          <p:cNvSpPr txBox="1"/>
          <p:nvPr>
            <p:ph idx="1" type="body"/>
          </p:nvPr>
        </p:nvSpPr>
        <p:spPr>
          <a:xfrm>
            <a:off x="311700" y="1152475"/>
            <a:ext cx="8520600" cy="2149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“Taking on a role of subjugation and helplessness can offer a release from stress or the burden of responsibility or guilt” (Burton, 2024).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Masochists derive pleasure from a loss of control.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DSM-5 states “masochistic sexual interest” is based on “reported psychosocial difficulties” (Banerjee, 2020, p.212)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i="1" lang="en-GB">
                <a:solidFill>
                  <a:schemeClr val="dk1"/>
                </a:solidFill>
              </a:rPr>
              <a:t>Monster Inside: America's Most Extreme Haunted House</a:t>
            </a:r>
            <a:r>
              <a:rPr lang="en-GB">
                <a:solidFill>
                  <a:schemeClr val="dk1"/>
                </a:solidFill>
              </a:rPr>
              <a:t> (2023) interviews past participants with trauma, particularly from military background. 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83" name="Google Shape;183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18073" y="3157750"/>
            <a:ext cx="2045301" cy="1876950"/>
          </a:xfrm>
          <a:prstGeom prst="rect">
            <a:avLst/>
          </a:prstGeom>
          <a:noFill/>
          <a:ln>
            <a:noFill/>
          </a:ln>
        </p:spPr>
      </p:pic>
      <p:sp>
        <p:nvSpPr>
          <p:cNvPr id="184" name="Google Shape;184;p30"/>
          <p:cNvSpPr txBox="1"/>
          <p:nvPr/>
        </p:nvSpPr>
        <p:spPr>
          <a:xfrm>
            <a:off x="5453350" y="4363200"/>
            <a:ext cx="3550800" cy="78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1800">
                <a:solidFill>
                  <a:schemeClr val="dk1"/>
                </a:solidFill>
              </a:rPr>
              <a:t>(</a:t>
            </a:r>
            <a:r>
              <a:rPr i="1" lang="en-GB" sz="1800">
                <a:solidFill>
                  <a:schemeClr val="dk1"/>
                </a:solidFill>
              </a:rPr>
              <a:t>Monster Inside: America's Most Extreme Haunted House</a:t>
            </a:r>
            <a:r>
              <a:rPr lang="en-GB" sz="1800">
                <a:solidFill>
                  <a:schemeClr val="dk1"/>
                </a:solidFill>
              </a:rPr>
              <a:t>, 2023)</a:t>
            </a:r>
            <a:endParaRPr sz="1800">
              <a:solidFill>
                <a:schemeClr val="lt2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3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0000"/>
                </a:solidFill>
              </a:rPr>
              <a:t>Trauma response</a:t>
            </a:r>
            <a:endParaRPr>
              <a:solidFill>
                <a:srgbClr val="FF0000"/>
              </a:solidFill>
            </a:endParaRPr>
          </a:p>
        </p:txBody>
      </p:sp>
      <p:sp>
        <p:nvSpPr>
          <p:cNvPr id="190" name="Google Shape;190;p31"/>
          <p:cNvSpPr txBox="1"/>
          <p:nvPr>
            <p:ph idx="1" type="body"/>
          </p:nvPr>
        </p:nvSpPr>
        <p:spPr>
          <a:xfrm>
            <a:off x="311700" y="1152475"/>
            <a:ext cx="64353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Several interviewees in </a:t>
            </a:r>
            <a:r>
              <a:rPr i="1" lang="en-GB">
                <a:solidFill>
                  <a:schemeClr val="dk1"/>
                </a:solidFill>
              </a:rPr>
              <a:t>Monster Inside: America's Most Extreme Haunted House </a:t>
            </a:r>
            <a:r>
              <a:rPr lang="en-GB">
                <a:solidFill>
                  <a:schemeClr val="dk1"/>
                </a:solidFill>
              </a:rPr>
              <a:t>(2023) discussed underlying trauma issues, particularly </a:t>
            </a:r>
            <a:r>
              <a:rPr lang="en-GB">
                <a:solidFill>
                  <a:schemeClr val="dk1"/>
                </a:solidFill>
              </a:rPr>
              <a:t>veterans</a:t>
            </a:r>
            <a:r>
              <a:rPr lang="en-GB">
                <a:solidFill>
                  <a:schemeClr val="dk1"/>
                </a:solidFill>
              </a:rPr>
              <a:t> with PTSD.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Literature agrees that there exists a correlation between masochism and trauma (Abrams et al, 2022; van der Kolk, 1989) and that an unconscious desire for reenactment of trauma (van der Kolk, 1989) and self harm (Australian Institute of Health and Welfare, 2024) exists.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Kuznik (2018, p. 4080) also discusses “survivor’s guilt” as being a reason for dark tourism visits.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91" name="Google Shape;191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746999" y="1152475"/>
            <a:ext cx="2280146" cy="1728351"/>
          </a:xfrm>
          <a:prstGeom prst="rect">
            <a:avLst/>
          </a:prstGeom>
          <a:noFill/>
          <a:ln>
            <a:noFill/>
          </a:ln>
        </p:spPr>
      </p:pic>
      <p:sp>
        <p:nvSpPr>
          <p:cNvPr id="192" name="Google Shape;192;p31"/>
          <p:cNvSpPr txBox="1"/>
          <p:nvPr/>
        </p:nvSpPr>
        <p:spPr>
          <a:xfrm>
            <a:off x="6747000" y="2880825"/>
            <a:ext cx="22800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</a:rPr>
              <a:t>(Lim, 2018)</a:t>
            </a:r>
            <a:endParaRPr sz="1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3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0000"/>
                </a:solidFill>
              </a:rPr>
              <a:t>Lea Kužnik (2018): Fifty Shades of Dark Stories</a:t>
            </a:r>
            <a:endParaRPr>
              <a:solidFill>
                <a:srgbClr val="FF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FF0000"/>
              </a:solidFill>
            </a:endParaRPr>
          </a:p>
        </p:txBody>
      </p:sp>
      <p:sp>
        <p:nvSpPr>
          <p:cNvPr id="198" name="Google Shape;198;p32"/>
          <p:cNvSpPr txBox="1"/>
          <p:nvPr>
            <p:ph idx="1" type="body"/>
          </p:nvPr>
        </p:nvSpPr>
        <p:spPr>
          <a:xfrm>
            <a:off x="311700" y="1152475"/>
            <a:ext cx="8520600" cy="1746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Kuznik (2018, pp. 4079-4080) is concerned with the reasons for visiting dark tourism sites.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Argues that one key reason is “horror”, that “film and television portrayals of scenes of horror [...] evoke fascination” (ibid.)</a:t>
            </a:r>
            <a:endParaRPr>
              <a:solidFill>
                <a:schemeClr val="dk1"/>
              </a:solidFill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</a:pPr>
            <a:r>
              <a:rPr lang="en-GB">
                <a:solidFill>
                  <a:schemeClr val="dk1"/>
                </a:solidFill>
              </a:rPr>
              <a:t>Zerva (2023, p.103) discusses how “media influence has been considered paramount in the formulation [...] of [...] motivations [of dark tourists]”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99" name="Google Shape;199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30325" y="3069000"/>
            <a:ext cx="1423099" cy="1944125"/>
          </a:xfrm>
          <a:prstGeom prst="rect">
            <a:avLst/>
          </a:prstGeom>
          <a:noFill/>
          <a:ln>
            <a:noFill/>
          </a:ln>
        </p:spPr>
      </p:pic>
      <p:sp>
        <p:nvSpPr>
          <p:cNvPr id="200" name="Google Shape;200;p32"/>
          <p:cNvSpPr txBox="1"/>
          <p:nvPr/>
        </p:nvSpPr>
        <p:spPr>
          <a:xfrm>
            <a:off x="7434900" y="4404600"/>
            <a:ext cx="17091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</a:rPr>
              <a:t>(Amazon, no date)</a:t>
            </a:r>
            <a:endParaRPr sz="1800">
              <a:solidFill>
                <a:schemeClr val="dk1"/>
              </a:solidFill>
            </a:endParaRPr>
          </a:p>
        </p:txBody>
      </p:sp>
      <p:pic>
        <p:nvPicPr>
          <p:cNvPr id="201" name="Google Shape;201;p3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484950" y="3042800"/>
            <a:ext cx="1311823" cy="1944125"/>
          </a:xfrm>
          <a:prstGeom prst="rect">
            <a:avLst/>
          </a:prstGeom>
          <a:noFill/>
          <a:ln>
            <a:noFill/>
          </a:ln>
        </p:spPr>
      </p:pic>
      <p:sp>
        <p:nvSpPr>
          <p:cNvPr id="202" name="Google Shape;202;p32"/>
          <p:cNvSpPr txBox="1"/>
          <p:nvPr/>
        </p:nvSpPr>
        <p:spPr>
          <a:xfrm>
            <a:off x="3114625" y="4543200"/>
            <a:ext cx="21675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</a:rPr>
              <a:t>(IMDb, no date)</a:t>
            </a:r>
            <a:endParaRPr sz="1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6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3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0000"/>
                </a:solidFill>
              </a:rPr>
              <a:t>The Sadism of Russ McKamey</a:t>
            </a:r>
            <a:endParaRPr>
              <a:solidFill>
                <a:srgbClr val="FF0000"/>
              </a:solidFill>
            </a:endParaRPr>
          </a:p>
        </p:txBody>
      </p:sp>
      <p:sp>
        <p:nvSpPr>
          <p:cNvPr id="208" name="Google Shape;208;p33"/>
          <p:cNvSpPr txBox="1"/>
          <p:nvPr>
            <p:ph idx="1" type="body"/>
          </p:nvPr>
        </p:nvSpPr>
        <p:spPr>
          <a:xfrm>
            <a:off x="311700" y="1152475"/>
            <a:ext cx="8520600" cy="2043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85000"/>
          </a:bodyPr>
          <a:lstStyle/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>
                <a:solidFill>
                  <a:schemeClr val="dk1"/>
                </a:solidFill>
              </a:rPr>
              <a:t>Russ McKamey is a veteran (</a:t>
            </a:r>
            <a:r>
              <a:rPr i="1" lang="en-GB">
                <a:solidFill>
                  <a:schemeClr val="dk1"/>
                </a:solidFill>
              </a:rPr>
              <a:t>Monster Inside: America's Most Extreme Haunted House, </a:t>
            </a:r>
            <a:r>
              <a:rPr lang="en-GB">
                <a:solidFill>
                  <a:schemeClr val="dk1"/>
                </a:solidFill>
              </a:rPr>
              <a:t>2023)</a:t>
            </a:r>
            <a:endParaRPr>
              <a:solidFill>
                <a:schemeClr val="dk1"/>
              </a:solidFill>
            </a:endParaRPr>
          </a:p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>
                <a:solidFill>
                  <a:schemeClr val="dk1"/>
                </a:solidFill>
              </a:rPr>
              <a:t>Whilst not his known about him personally - could he have underlying trauma from the military?</a:t>
            </a:r>
            <a:endParaRPr>
              <a:solidFill>
                <a:schemeClr val="dk1"/>
              </a:solidFill>
            </a:endParaRPr>
          </a:p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>
                <a:solidFill>
                  <a:schemeClr val="dk1"/>
                </a:solidFill>
              </a:rPr>
              <a:t>Sadism is correlated with individuals who have trauma (Abrams et al, 2022). </a:t>
            </a:r>
            <a:endParaRPr>
              <a:solidFill>
                <a:schemeClr val="dk1"/>
              </a:solidFill>
            </a:endParaRPr>
          </a:p>
          <a:p>
            <a:pPr indent="-325755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>
                <a:solidFill>
                  <a:schemeClr val="dk1"/>
                </a:solidFill>
              </a:rPr>
              <a:t>Tortuous sadism is correlated with a feeling of power over others and “self-satisfaction”. Is there a sexual element to the McKamey Manor? (Banerjee, 2020, p. 22)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209" name="Google Shape;209;p3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751238" y="3196375"/>
            <a:ext cx="1641515" cy="1642326"/>
          </a:xfrm>
          <a:prstGeom prst="rect">
            <a:avLst/>
          </a:prstGeom>
          <a:noFill/>
          <a:ln>
            <a:noFill/>
          </a:ln>
        </p:spPr>
      </p:pic>
      <p:sp>
        <p:nvSpPr>
          <p:cNvPr id="210" name="Google Shape;210;p33"/>
          <p:cNvSpPr txBox="1"/>
          <p:nvPr/>
        </p:nvSpPr>
        <p:spPr>
          <a:xfrm>
            <a:off x="5476675" y="4377000"/>
            <a:ext cx="36234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</a:rPr>
              <a:t>(McKamey, 2025)</a:t>
            </a:r>
            <a:endParaRPr sz="1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4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3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0000"/>
                </a:solidFill>
              </a:rPr>
              <a:t>Conclusion</a:t>
            </a:r>
            <a:endParaRPr>
              <a:solidFill>
                <a:srgbClr val="FF0000"/>
              </a:solidFill>
            </a:endParaRPr>
          </a:p>
        </p:txBody>
      </p:sp>
      <p:sp>
        <p:nvSpPr>
          <p:cNvPr id="216" name="Google Shape;216;p3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A “torture experience”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An extreme “dark fun factory”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Number of potential reasons for participation exist including:</a:t>
            </a:r>
            <a:endParaRPr>
              <a:solidFill>
                <a:schemeClr val="dk1"/>
              </a:solidFill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</a:pPr>
            <a:r>
              <a:rPr lang="en-GB">
                <a:solidFill>
                  <a:schemeClr val="dk1"/>
                </a:solidFill>
              </a:rPr>
              <a:t>Financial </a:t>
            </a:r>
            <a:endParaRPr>
              <a:solidFill>
                <a:schemeClr val="dk1"/>
              </a:solidFill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</a:pPr>
            <a:r>
              <a:rPr lang="en-GB">
                <a:solidFill>
                  <a:schemeClr val="dk1"/>
                </a:solidFill>
              </a:rPr>
              <a:t>Deviance</a:t>
            </a:r>
            <a:endParaRPr>
              <a:solidFill>
                <a:schemeClr val="dk1"/>
              </a:solidFill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</a:pPr>
            <a:r>
              <a:rPr lang="en-GB">
                <a:solidFill>
                  <a:schemeClr val="dk1"/>
                </a:solidFill>
              </a:rPr>
              <a:t>Masochism </a:t>
            </a:r>
            <a:endParaRPr>
              <a:solidFill>
                <a:schemeClr val="dk1"/>
              </a:solidFill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</a:pPr>
            <a:r>
              <a:rPr lang="en-GB">
                <a:solidFill>
                  <a:schemeClr val="dk1"/>
                </a:solidFill>
              </a:rPr>
              <a:t>Trauma responses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An extremely interesting site that could be explored through a dark tourism </a:t>
            </a:r>
            <a:r>
              <a:rPr lang="en-GB">
                <a:solidFill>
                  <a:schemeClr val="dk1"/>
                </a:solidFill>
              </a:rPr>
              <a:t>lens further. 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3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Reference list</a:t>
            </a:r>
            <a:endParaRPr/>
          </a:p>
        </p:txBody>
      </p:sp>
      <p:sp>
        <p:nvSpPr>
          <p:cNvPr id="222" name="Google Shape;222;p35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32500"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Abrams, M. et al (2022) ‘Childhood abuse and </a:t>
            </a:r>
            <a:r>
              <a:rPr lang="en-GB"/>
              <a:t>sadomasochism</a:t>
            </a:r>
            <a:r>
              <a:rPr lang="en-GB"/>
              <a:t>: New insights’, </a:t>
            </a:r>
            <a:r>
              <a:rPr i="1" lang="en-GB"/>
              <a:t>Sexologies, </a:t>
            </a:r>
            <a:r>
              <a:rPr lang="en-GB"/>
              <a:t>31(3), pp. 240-259. Available at: </a:t>
            </a:r>
            <a:r>
              <a:rPr lang="en-GB" u="sng">
                <a:solidFill>
                  <a:schemeClr val="hlink"/>
                </a:solidFill>
                <a:hlinkClick r:id="rId3"/>
              </a:rPr>
              <a:t>https://www.sciencedirect.com/science/article/pii/S1158136021000888</a:t>
            </a:r>
            <a:r>
              <a:rPr lang="en-GB"/>
              <a:t> (Accessed on 7th of March 2025).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Amazon (no date) </a:t>
            </a:r>
            <a:r>
              <a:rPr i="1" lang="en-GB"/>
              <a:t>Saw 1-8 Film Collection. </a:t>
            </a:r>
            <a:r>
              <a:rPr lang="en-GB"/>
              <a:t>Available at: </a:t>
            </a:r>
            <a:r>
              <a:rPr lang="en-GB" u="sng">
                <a:solidFill>
                  <a:schemeClr val="hlink"/>
                </a:solidFill>
                <a:hlinkClick r:id="rId4"/>
              </a:rPr>
              <a:t>https://www.amazon.co.uk/SAW-1-8-FILM-COLLECTION/dp/B08BR6NHTQ</a:t>
            </a:r>
            <a:r>
              <a:rPr lang="en-GB"/>
              <a:t> (Accessed on 7th of March 2025).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Australian Institute of Health and Welfare (2024) </a:t>
            </a:r>
            <a:r>
              <a:rPr i="1" lang="en-GB"/>
              <a:t>Stress and trauma. </a:t>
            </a:r>
            <a:r>
              <a:rPr lang="en-GB"/>
              <a:t>Available at: </a:t>
            </a:r>
            <a:r>
              <a:rPr lang="en-GB" u="sng">
                <a:solidFill>
                  <a:schemeClr val="hlink"/>
                </a:solidFill>
                <a:hlinkClick r:id="rId5"/>
              </a:rPr>
              <a:t>https://www.aihw.gov.au/reports/mental-health/stress-and-trauma</a:t>
            </a:r>
            <a:r>
              <a:rPr lang="en-GB"/>
              <a:t> (Accessed on 7th of March 2025).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Banerjee, D. (2020) ‘“Beyond the Fifty Shades…”: Intersections of Sadomasochism and Sexual Torture’, </a:t>
            </a:r>
            <a:r>
              <a:rPr i="1" lang="en-GB"/>
              <a:t>Journal of Psychosexual Health, </a:t>
            </a:r>
            <a:r>
              <a:rPr lang="en-GB"/>
              <a:t>2(3-4), pp. 210-214.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Burton, N. (2024) </a:t>
            </a:r>
            <a:r>
              <a:rPr i="1" lang="en-GB"/>
              <a:t>The Psychology of Sadomasochism. </a:t>
            </a:r>
            <a:r>
              <a:rPr lang="en-GB"/>
              <a:t>Available at: </a:t>
            </a:r>
            <a:r>
              <a:rPr lang="en-GB" u="sng">
                <a:solidFill>
                  <a:schemeClr val="hlink"/>
                </a:solidFill>
                <a:hlinkClick r:id="rId6"/>
              </a:rPr>
              <a:t>https://www.psychologytoday.com/gb/blog/hide-and-seek/201408/the-psychology-of-sadomasochism</a:t>
            </a:r>
            <a:r>
              <a:rPr lang="en-GB"/>
              <a:t> (Accessed on 7th of March 2025).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IMDb (no date) </a:t>
            </a:r>
            <a:r>
              <a:rPr i="1" lang="en-GB"/>
              <a:t>The Texas Chain Saw Massacre. </a:t>
            </a:r>
            <a:r>
              <a:rPr lang="en-GB"/>
              <a:t>Available at: </a:t>
            </a:r>
            <a:r>
              <a:rPr lang="en-GB" u="sng">
                <a:solidFill>
                  <a:schemeClr val="hlink"/>
                </a:solidFill>
                <a:hlinkClick r:id="rId7"/>
              </a:rPr>
              <a:t>https://www.imdb.com/title/tt0072271/</a:t>
            </a:r>
            <a:r>
              <a:rPr lang="en-GB"/>
              <a:t> (Accessed on 7th of March 2025).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Imgur (2019) </a:t>
            </a:r>
            <a:r>
              <a:rPr i="1" lang="en-GB"/>
              <a:t>MM Waiver and Nondisclosure Agreement. </a:t>
            </a:r>
            <a:r>
              <a:rPr lang="en-GB"/>
              <a:t>Available at: </a:t>
            </a:r>
            <a:r>
              <a:rPr lang="en-GB" u="sng">
                <a:solidFill>
                  <a:schemeClr val="hlink"/>
                </a:solidFill>
                <a:hlinkClick r:id="rId8"/>
              </a:rPr>
              <a:t>https://imgur.com/a/d27ZLa9</a:t>
            </a:r>
            <a:r>
              <a:rPr lang="en-GB"/>
              <a:t> (Accessed on 5th of March 2025).</a:t>
            </a:r>
            <a:r>
              <a:rPr i="1" lang="en-GB"/>
              <a:t> </a:t>
            </a:r>
            <a:endParaRPr i="1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v</a:t>
            </a:r>
            <a:r>
              <a:rPr lang="en-GB"/>
              <a:t>an der Kolk, B. A. (1989) ‘The compulsion to repeat the trauma. Re-enactment, revictimisation, and masochism’, </a:t>
            </a:r>
            <a:r>
              <a:rPr i="1" lang="en-GB"/>
              <a:t>Psychiatry Clinic North America, </a:t>
            </a:r>
            <a:r>
              <a:rPr lang="en-GB"/>
              <a:t>12(2), pp. 389-411.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Kuznik, L. (2018) ‘Fifty Shades of Dark Stories’ in Khrosrow-Pour, M. (ed.) </a:t>
            </a:r>
            <a:r>
              <a:rPr i="1" lang="en-GB"/>
              <a:t>Encyclopedia of Information Science and Technology. </a:t>
            </a:r>
            <a:r>
              <a:rPr lang="en-GB"/>
              <a:t>4th edn. United Kingdom: Information Science Reference.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Lim, A. (2018) </a:t>
            </a:r>
            <a:r>
              <a:rPr i="1" lang="en-GB"/>
              <a:t>What Is Survivor's Guilt? Definition and Examples. </a:t>
            </a:r>
            <a:r>
              <a:rPr lang="en-GB"/>
              <a:t>Available at: </a:t>
            </a:r>
            <a:r>
              <a:rPr lang="en-GB" u="sng">
                <a:solidFill>
                  <a:schemeClr val="hlink"/>
                </a:solidFill>
                <a:hlinkClick r:id="rId9"/>
              </a:rPr>
              <a:t>https://www.thoughtco.com/survivors-guilt-definition-examples-4173110</a:t>
            </a:r>
            <a:r>
              <a:rPr lang="en-GB"/>
              <a:t> (Accessed on 7th of March 2025).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McGafferty, E. (2024) ‘‘His eye was full of blood’: the Halloween house of horrors that became a real-life torture den’, </a:t>
            </a:r>
            <a:r>
              <a:rPr i="1" lang="en-GB"/>
              <a:t>The Guardian, </a:t>
            </a:r>
            <a:r>
              <a:rPr lang="en-GB"/>
              <a:t>30th October. Available at: </a:t>
            </a:r>
            <a:r>
              <a:rPr lang="en-GB" u="sng">
                <a:solidFill>
                  <a:schemeClr val="hlink"/>
                </a:solidFill>
                <a:hlinkClick r:id="rId10"/>
              </a:rPr>
              <a:t>https://www.theguardian.com/tv-and-radio/2024/oct/30/inside-mckamey-manor-podcast-halloween-house-of-horrors-real-life-torture-den</a:t>
            </a:r>
            <a:r>
              <a:rPr lang="en-GB"/>
              <a:t> (Accessed on 5th of March 2025).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McKamey Manor (no date) </a:t>
            </a:r>
            <a:r>
              <a:rPr i="1" lang="en-GB"/>
              <a:t>Warning. </a:t>
            </a:r>
            <a:r>
              <a:rPr lang="en-GB"/>
              <a:t>Available at: </a:t>
            </a:r>
            <a:r>
              <a:rPr lang="en-GB" u="sng">
                <a:solidFill>
                  <a:schemeClr val="hlink"/>
                </a:solidFill>
                <a:hlinkClick r:id="rId11"/>
              </a:rPr>
              <a:t>https://www.mckameymanor.com/warning</a:t>
            </a:r>
            <a:r>
              <a:rPr lang="en-GB"/>
              <a:t> (Accessed on 5th of March 2025).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McKamey Manor Presents (2025) </a:t>
            </a:r>
            <a:r>
              <a:rPr i="1" lang="en-GB"/>
              <a:t>McKamey Manor Presents YouTube Channel</a:t>
            </a:r>
            <a:r>
              <a:rPr lang="en-GB"/>
              <a:t>. Available at: </a:t>
            </a:r>
            <a:r>
              <a:rPr lang="en-GB" u="sng">
                <a:solidFill>
                  <a:schemeClr val="hlink"/>
                </a:solidFill>
                <a:hlinkClick r:id="rId12"/>
              </a:rPr>
              <a:t>https://www.youtube.com/@mckameymanorpresents6828/videos</a:t>
            </a:r>
            <a:r>
              <a:rPr lang="en-GB"/>
              <a:t> (Accessed on 5th of March 2025).</a:t>
            </a:r>
            <a:endParaRPr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3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Reference list</a:t>
            </a:r>
            <a:endParaRPr/>
          </a:p>
        </p:txBody>
      </p:sp>
      <p:sp>
        <p:nvSpPr>
          <p:cNvPr id="228" name="Google Shape;228;p3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400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/>
              <a:t>Monster Inside: America's Most Extreme Haunted House</a:t>
            </a:r>
            <a:r>
              <a:rPr lang="en-GB"/>
              <a:t> (2023). [Online]. Directed by Andrew Renzi. USA: Hulu. Available from Disney Plus (Viewed on 5th of March 2025)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Police Letzebuerg (2021) </a:t>
            </a:r>
            <a:r>
              <a:rPr i="1" lang="en-GB"/>
              <a:t>Graffiti and Vandalism. </a:t>
            </a:r>
            <a:r>
              <a:rPr lang="en-GB"/>
              <a:t>Available at:.</a:t>
            </a:r>
            <a:r>
              <a:rPr lang="en-GB" u="sng">
                <a:solidFill>
                  <a:schemeClr val="accent5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https://police.public.lu/en/legislation/graffiti-vandalisme.html</a:t>
            </a:r>
            <a:r>
              <a:rPr lang="en-GB"/>
              <a:t> (Accessed on 7th of March 2025).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Rains, S. (2024) </a:t>
            </a:r>
            <a:r>
              <a:rPr i="1" lang="en-GB"/>
              <a:t>Owner of McKamey Manor charged with attempted murder, rape. </a:t>
            </a:r>
            <a:r>
              <a:rPr lang="en-GB"/>
              <a:t>Available at: </a:t>
            </a:r>
            <a:r>
              <a:rPr lang="en-GB" u="sng">
                <a:solidFill>
                  <a:schemeClr val="accent5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https://www.wkrn.com/news/local-news/tn-haunted-house-owner-charged-with-attempted-murder-rape/</a:t>
            </a:r>
            <a:r>
              <a:rPr lang="en-GB"/>
              <a:t> (Accessed on 5th of March 2025).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Reckless Ben (2023) </a:t>
            </a:r>
            <a:r>
              <a:rPr i="1" lang="en-GB"/>
              <a:t>Infiltrating McKamey Manor </a:t>
            </a:r>
            <a:r>
              <a:rPr lang="en-GB"/>
              <a:t>[video]. Available at: </a:t>
            </a:r>
            <a:r>
              <a:rPr lang="en-GB" u="sng">
                <a:solidFill>
                  <a:schemeClr val="accent5"/>
                </a:solidFill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https://www.youtube.com/watch?v=f9mjwoLYGr0&amp;rco=1</a:t>
            </a:r>
            <a:r>
              <a:rPr lang="en-GB"/>
              <a:t> (Accessed on 5th of March 2025).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Robb, E. M. (2009) ‘Violence and Recreation: Vacationing in the Realm of Dark Tourism’, </a:t>
            </a:r>
            <a:r>
              <a:rPr i="1" lang="en-GB"/>
              <a:t>Anthropology and Humanism, </a:t>
            </a:r>
            <a:r>
              <a:rPr lang="en-GB"/>
              <a:t>34(1), pp. 51-60. Available at: </a:t>
            </a:r>
            <a:r>
              <a:rPr lang="en-GB" u="sng">
                <a:solidFill>
                  <a:schemeClr val="hlink"/>
                </a:solidFill>
                <a:hlinkClick r:id="rId6"/>
              </a:rPr>
              <a:t>https://anthrosource.onlinelibrary.wiley.com/doi/epdf/10.1111/j.1548-1409.2009.01023.x</a:t>
            </a:r>
            <a:r>
              <a:rPr lang="en-GB"/>
              <a:t> (Accessed on 11th of March 2025).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Smith, O. and Raymen, T. (2018) ‘Deviant leisure: A criminological perspective’, </a:t>
            </a:r>
            <a:r>
              <a:rPr i="1" lang="en-GB"/>
              <a:t>Theoretical Criminology, </a:t>
            </a:r>
            <a:r>
              <a:rPr lang="en-GB"/>
              <a:t>22(1), pp. 63-82. Available at: </a:t>
            </a:r>
            <a:r>
              <a:rPr lang="en-GB" u="sng">
                <a:solidFill>
                  <a:schemeClr val="accent5"/>
                </a:solidFill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https://journals.sagepub.com/doi/pdf/10.1177/1362480616660188?casa_token=RvtwrHotR-cAAAAA:phA3HOJHDLmc336445JPJPTd5FlvNtRCrf-6ZC6M-4SOaPbHxYzOTu6m7d61W3l92RiDyHzRO7H1tg</a:t>
            </a:r>
            <a:r>
              <a:rPr lang="en-GB"/>
              <a:t> (Accessed on 7th of March 2025).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Stone, P. (2006) ‘A Dark Tourism Spectrum: Towards a typology of death and macabre related tourist sites, attractions and exhibitions’, </a:t>
            </a:r>
            <a:r>
              <a:rPr i="1" lang="en-GB"/>
              <a:t>Tourism: An Interdisciplinary International Journal, </a:t>
            </a:r>
            <a:r>
              <a:rPr lang="en-GB"/>
              <a:t>54(2), pp. 145-160. Available at: </a:t>
            </a:r>
            <a:r>
              <a:rPr lang="en-GB" u="sng">
                <a:solidFill>
                  <a:schemeClr val="accent5"/>
                </a:solidFill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https://clok.uclan.ac.uk/27720/1/27720%20fulltext_stamped.pdf</a:t>
            </a:r>
            <a:r>
              <a:rPr lang="en-GB"/>
              <a:t> (Accessed on 7th of March 2025)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Times Travel (2019) </a:t>
            </a:r>
            <a:r>
              <a:rPr i="1" lang="en-GB"/>
              <a:t>The McKamey Manor “horror house” offers $20000 to spend 10 hours inside! </a:t>
            </a:r>
            <a:r>
              <a:rPr lang="en-GB"/>
              <a:t>Available at: </a:t>
            </a:r>
            <a:r>
              <a:rPr lang="en-GB" u="sng">
                <a:solidFill>
                  <a:schemeClr val="hlink"/>
                </a:solidFill>
                <a:hlinkClick r:id="rId9"/>
              </a:rPr>
              <a:t>https://timesofindia.indiatimes.com/travel/things-to-do/the-mckamey-manor-horror-house-offers-20000-to-spend-10-hours-inside/articleshow/72038403.cms</a:t>
            </a:r>
            <a:r>
              <a:rPr lang="en-GB"/>
              <a:t> (Accessed on 5th of March 2025).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Vollers, A. C. (2017) ‘Extreme horror experience McKamey Manor opens near north Alabama, owner dismisses controversy’, </a:t>
            </a:r>
            <a:r>
              <a:rPr i="1" lang="en-GB"/>
              <a:t>AL, </a:t>
            </a:r>
            <a:r>
              <a:rPr lang="en-GB"/>
              <a:t>16th August. Available at: </a:t>
            </a:r>
            <a:r>
              <a:rPr lang="en-GB" u="sng">
                <a:solidFill>
                  <a:schemeClr val="accent5"/>
                </a:solidFill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https://www.al.com/news/2017/08/mckamey_manor_extreme_haunt_te.html</a:t>
            </a:r>
            <a:r>
              <a:rPr lang="en-GB"/>
              <a:t> (Accessed on 5th of March 2025).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Zerva, K. (2023) ‘How to be a Dark Tourist: analysis of the tourist behaviour through a documentary series’, </a:t>
            </a:r>
            <a:r>
              <a:rPr i="1" lang="en-GB"/>
              <a:t>Cuadernos de Turismo, </a:t>
            </a:r>
            <a:r>
              <a:rPr lang="en-GB"/>
              <a:t>51, pp. 101-123.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Dark">
  <a:themeElements>
    <a:clrScheme name="Simple Dark">
      <a:dk1>
        <a:srgbClr val="FFFFFF"/>
      </a:dk1>
      <a:lt1>
        <a:srgbClr val="212121"/>
      </a:lt1>
      <a:dk2>
        <a:srgbClr val="303030"/>
      </a:dk2>
      <a:lt2>
        <a:srgbClr val="ADADAD"/>
      </a:lt2>
      <a:accent1>
        <a:srgbClr val="009688"/>
      </a:accent1>
      <a:accent2>
        <a:srgbClr val="EEEEEE"/>
      </a:accent2>
      <a:accent3>
        <a:srgbClr val="78909C"/>
      </a:accent3>
      <a:accent4>
        <a:srgbClr val="FFAB40"/>
      </a:accent4>
      <a:accent5>
        <a:srgbClr val="4DD0E1"/>
      </a:accent5>
      <a:accent6>
        <a:srgbClr val="EEFF41"/>
      </a:accent6>
      <a:hlink>
        <a:srgbClr val="4DD0E1"/>
      </a:hlink>
      <a:folHlink>
        <a:srgbClr val="4DD0E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