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84"/>
  </p:handoutMasterIdLst>
  <p:sldIdLst>
    <p:sldId id="257" r:id="rId2"/>
    <p:sldId id="544" r:id="rId3"/>
    <p:sldId id="258" r:id="rId4"/>
    <p:sldId id="259" r:id="rId5"/>
    <p:sldId id="260" r:id="rId6"/>
    <p:sldId id="264" r:id="rId7"/>
    <p:sldId id="265" r:id="rId8"/>
    <p:sldId id="266" r:id="rId9"/>
    <p:sldId id="267" r:id="rId10"/>
    <p:sldId id="268" r:id="rId11"/>
    <p:sldId id="274" r:id="rId12"/>
    <p:sldId id="276" r:id="rId13"/>
    <p:sldId id="277" r:id="rId14"/>
    <p:sldId id="278" r:id="rId15"/>
    <p:sldId id="279" r:id="rId16"/>
    <p:sldId id="280" r:id="rId17"/>
    <p:sldId id="281" r:id="rId18"/>
    <p:sldId id="282" r:id="rId19"/>
    <p:sldId id="290" r:id="rId20"/>
    <p:sldId id="291" r:id="rId21"/>
    <p:sldId id="292" r:id="rId22"/>
    <p:sldId id="293" r:id="rId23"/>
    <p:sldId id="294" r:id="rId24"/>
    <p:sldId id="295" r:id="rId25"/>
    <p:sldId id="296" r:id="rId26"/>
    <p:sldId id="298" r:id="rId27"/>
    <p:sldId id="299" r:id="rId28"/>
    <p:sldId id="300" r:id="rId29"/>
    <p:sldId id="303" r:id="rId30"/>
    <p:sldId id="304" r:id="rId31"/>
    <p:sldId id="305" r:id="rId32"/>
    <p:sldId id="306" r:id="rId33"/>
    <p:sldId id="307" r:id="rId34"/>
    <p:sldId id="308" r:id="rId35"/>
    <p:sldId id="309" r:id="rId36"/>
    <p:sldId id="310" r:id="rId37"/>
    <p:sldId id="311" r:id="rId38"/>
    <p:sldId id="312" r:id="rId39"/>
    <p:sldId id="313" r:id="rId40"/>
    <p:sldId id="320" r:id="rId41"/>
    <p:sldId id="321" r:id="rId42"/>
    <p:sldId id="323" r:id="rId43"/>
    <p:sldId id="325" r:id="rId44"/>
    <p:sldId id="326" r:id="rId45"/>
    <p:sldId id="331" r:id="rId46"/>
    <p:sldId id="332" r:id="rId47"/>
    <p:sldId id="333" r:id="rId48"/>
    <p:sldId id="334" r:id="rId49"/>
    <p:sldId id="335" r:id="rId50"/>
    <p:sldId id="336" r:id="rId51"/>
    <p:sldId id="337" r:id="rId52"/>
    <p:sldId id="338" r:id="rId53"/>
    <p:sldId id="339" r:id="rId54"/>
    <p:sldId id="343" r:id="rId55"/>
    <p:sldId id="344" r:id="rId56"/>
    <p:sldId id="345" r:id="rId57"/>
    <p:sldId id="349" r:id="rId58"/>
    <p:sldId id="352" r:id="rId59"/>
    <p:sldId id="353" r:id="rId60"/>
    <p:sldId id="354" r:id="rId61"/>
    <p:sldId id="545" r:id="rId62"/>
    <p:sldId id="550" r:id="rId63"/>
    <p:sldId id="551" r:id="rId64"/>
    <p:sldId id="552" r:id="rId65"/>
    <p:sldId id="553" r:id="rId66"/>
    <p:sldId id="554" r:id="rId67"/>
    <p:sldId id="555" r:id="rId68"/>
    <p:sldId id="556" r:id="rId69"/>
    <p:sldId id="557" r:id="rId70"/>
    <p:sldId id="558" r:id="rId71"/>
    <p:sldId id="559" r:id="rId72"/>
    <p:sldId id="560" r:id="rId73"/>
    <p:sldId id="561" r:id="rId74"/>
    <p:sldId id="568" r:id="rId75"/>
    <p:sldId id="562" r:id="rId76"/>
    <p:sldId id="563" r:id="rId77"/>
    <p:sldId id="564" r:id="rId78"/>
    <p:sldId id="565" r:id="rId79"/>
    <p:sldId id="566" r:id="rId80"/>
    <p:sldId id="567" r:id="rId81"/>
    <p:sldId id="569" r:id="rId82"/>
    <p:sldId id="570" r:id="rId83"/>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6" d="100"/>
          <a:sy n="76" d="100"/>
        </p:scale>
        <p:origin x="-1194" y="1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76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handoutMaster" Target="handoutMasters/handoutMaster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smtClean="0"/>
            </a:lvl1pPr>
          </a:lstStyle>
          <a:p>
            <a:pPr>
              <a:defRPr/>
            </a:pPr>
            <a:fld id="{045EFA09-C408-4E9D-9DFD-E6FE0FF29F99}" type="datetimeFigureOut">
              <a:rPr lang="en-US"/>
              <a:pPr>
                <a:defRPr/>
              </a:pPr>
              <a:t>28-Aug-16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smtClean="0"/>
            </a:lvl1pPr>
          </a:lstStyle>
          <a:p>
            <a:pPr>
              <a:defRPr/>
            </a:pPr>
            <a:fld id="{DAD3599B-B69B-40CB-94DB-C7D3CBCA475A}" type="slidenum">
              <a:rPr lang="en-GB"/>
              <a:pPr>
                <a:defRPr/>
              </a:pPr>
              <a:t>‹#›</a:t>
            </a:fld>
            <a:endParaRPr lang="en-GB"/>
          </a:p>
        </p:txBody>
      </p:sp>
    </p:spTree>
    <p:extLst>
      <p:ext uri="{BB962C8B-B14F-4D97-AF65-F5344CB8AC3E}">
        <p14:creationId xmlns:p14="http://schemas.microsoft.com/office/powerpoint/2010/main" val="263797180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89E5241-3CCC-4134-8511-C6090DBB7ED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E658333-E43A-4C93-95BD-4F0000258A8C}"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296DA15B-C04A-4332-9DEE-92B5A1867F55}"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D4A4F364-52F1-4700-AF52-EE9DF6FAC6CB}"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02345488-FB5E-4B04-BB8E-CB6472A9F7A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43F4427F-FDE9-4E66-B4D5-1767E005AB4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A41B8C1C-6D1E-419B-B986-EB4A16D7DEC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CFB330F2-627D-4A23-8FBD-2C301F051B3D}"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746140C-BA97-4235-9B7B-71A93A842E46}"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F9E37A35-CDD1-4201-98AF-886C914901C7}"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4D2D88C-C52B-4E20-BCA4-C4C14D12BEA2}"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2F565EEC-C704-4F6E-9680-0334EC161020}"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5"/>
          <p:cNvSpPr>
            <a:spLocks noGrp="1" noChangeArrowheads="1"/>
          </p:cNvSpPr>
          <p:nvPr>
            <p:ph type="ctrTitle"/>
          </p:nvPr>
        </p:nvSpPr>
        <p:spPr/>
        <p:txBody>
          <a:bodyPr/>
          <a:lstStyle/>
          <a:p>
            <a:pPr eaLnBrk="1" hangingPunct="1"/>
            <a:r>
              <a:rPr lang="en-GB" sz="4000" smtClean="0"/>
              <a:t>Inventory Management</a:t>
            </a:r>
            <a:br>
              <a:rPr lang="en-GB" sz="4000" smtClean="0"/>
            </a:br>
            <a:r>
              <a:rPr lang="en-GB" sz="4000" smtClean="0"/>
              <a:t>&amp; </a:t>
            </a:r>
            <a:br>
              <a:rPr lang="en-GB" sz="4000" smtClean="0"/>
            </a:br>
            <a:r>
              <a:rPr lang="en-GB" sz="4000" smtClean="0"/>
              <a:t>Control</a:t>
            </a:r>
          </a:p>
        </p:txBody>
      </p:sp>
      <p:sp>
        <p:nvSpPr>
          <p:cNvPr id="2051" name="Rectangle 6"/>
          <p:cNvSpPr>
            <a:spLocks noGrp="1" noChangeArrowheads="1"/>
          </p:cNvSpPr>
          <p:nvPr>
            <p:ph type="subTitle" idx="1"/>
          </p:nvPr>
        </p:nvSpPr>
        <p:spPr/>
        <p:txBody>
          <a:bodyPr/>
          <a:lstStyle/>
          <a:p>
            <a:pPr eaLnBrk="1" hangingPunct="1"/>
            <a:r>
              <a:rPr lang="en-GB" smtClean="0"/>
              <a:t>By</a:t>
            </a:r>
          </a:p>
          <a:p>
            <a:pPr eaLnBrk="1" hangingPunct="1"/>
            <a:r>
              <a:rPr lang="en-GB" smtClean="0"/>
              <a:t>Andrew Thorn</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smtClean="0"/>
              <a:t>Inventory Management</a:t>
            </a:r>
          </a:p>
        </p:txBody>
      </p:sp>
      <p:sp>
        <p:nvSpPr>
          <p:cNvPr id="3075" name="Rectangle 3"/>
          <p:cNvSpPr>
            <a:spLocks noGrp="1" noChangeArrowheads="1"/>
          </p:cNvSpPr>
          <p:nvPr>
            <p:ph type="body" idx="1"/>
          </p:nvPr>
        </p:nvSpPr>
        <p:spPr/>
        <p:txBody>
          <a:bodyPr/>
          <a:lstStyle/>
          <a:p>
            <a:pPr eaLnBrk="1" hangingPunct="1"/>
            <a:r>
              <a:rPr lang="en-GB" smtClean="0"/>
              <a:t>Definition</a:t>
            </a:r>
          </a:p>
          <a:p>
            <a:pPr eaLnBrk="1" hangingPunct="1">
              <a:buFontTx/>
              <a:buNone/>
            </a:pPr>
            <a:endParaRPr lang="en-GB" smtClean="0"/>
          </a:p>
          <a:p>
            <a:pPr eaLnBrk="1" hangingPunct="1">
              <a:buFontTx/>
              <a:buNone/>
            </a:pPr>
            <a:r>
              <a:rPr lang="en-GB" smtClean="0"/>
              <a:t>	Inventory is defined as:</a:t>
            </a:r>
          </a:p>
          <a:p>
            <a:pPr eaLnBrk="1" hangingPunct="1">
              <a:buFontTx/>
              <a:buNone/>
            </a:pPr>
            <a:endParaRPr lang="en-GB" smtClean="0"/>
          </a:p>
          <a:p>
            <a:pPr eaLnBrk="1" hangingPunct="1">
              <a:buFontTx/>
              <a:buNone/>
            </a:pPr>
            <a:r>
              <a:rPr lang="en-GB" smtClean="0"/>
              <a:t>	</a:t>
            </a:r>
            <a:r>
              <a:rPr lang="en-GB" i="1" smtClean="0"/>
              <a:t>The stored accumulation of material resources in a transformation system</a:t>
            </a:r>
            <a:endParaRPr lang="en-GB" smtClean="0"/>
          </a:p>
          <a:p>
            <a:pPr eaLnBrk="1" hangingPunct="1"/>
            <a:endParaRPr lang="en-GB"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smtClean="0"/>
              <a:t>Reasons for holding inventory</a:t>
            </a:r>
          </a:p>
        </p:txBody>
      </p:sp>
      <p:sp>
        <p:nvSpPr>
          <p:cNvPr id="4099" name="Rectangle 3"/>
          <p:cNvSpPr>
            <a:spLocks noGrp="1" noChangeArrowheads="1"/>
          </p:cNvSpPr>
          <p:nvPr>
            <p:ph type="body" idx="1"/>
          </p:nvPr>
        </p:nvSpPr>
        <p:spPr/>
        <p:txBody>
          <a:bodyPr/>
          <a:lstStyle/>
          <a:p>
            <a:pPr eaLnBrk="1" hangingPunct="1"/>
            <a:r>
              <a:rPr lang="en-GB" smtClean="0"/>
              <a:t>Delivery cannot be exactly matched with usage day-by-day</a:t>
            </a:r>
          </a:p>
          <a:p>
            <a:pPr eaLnBrk="1" hangingPunct="1"/>
            <a:r>
              <a:rPr lang="en-GB" smtClean="0"/>
              <a:t>Economies of scale</a:t>
            </a:r>
          </a:p>
          <a:p>
            <a:pPr eaLnBrk="1" hangingPunct="1"/>
            <a:r>
              <a:rPr lang="en-GB" smtClean="0"/>
              <a:t>Operational risks: - to guard against breakdown or programme changes</a:t>
            </a:r>
          </a:p>
          <a:p>
            <a:pPr eaLnBrk="1" hangingPunct="1"/>
            <a:r>
              <a:rPr lang="en-GB" smtClean="0"/>
              <a:t>Fluctuations in the price of commodities</a:t>
            </a:r>
          </a:p>
          <a:p>
            <a:pPr eaLnBrk="1" hangingPunct="1"/>
            <a:r>
              <a:rPr lang="en-GB" smtClean="0"/>
              <a:t>To provide customers with a wider product range</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smtClean="0"/>
              <a:t>Inventory Decisions</a:t>
            </a:r>
          </a:p>
        </p:txBody>
      </p:sp>
      <p:sp>
        <p:nvSpPr>
          <p:cNvPr id="5123" name="Rectangle 3"/>
          <p:cNvSpPr>
            <a:spLocks noGrp="1" noChangeArrowheads="1"/>
          </p:cNvSpPr>
          <p:nvPr>
            <p:ph type="body" idx="1"/>
          </p:nvPr>
        </p:nvSpPr>
        <p:spPr/>
        <p:txBody>
          <a:bodyPr/>
          <a:lstStyle/>
          <a:p>
            <a:pPr eaLnBrk="1" hangingPunct="1"/>
            <a:r>
              <a:rPr lang="en-GB" smtClean="0"/>
              <a:t>How much to order</a:t>
            </a:r>
          </a:p>
          <a:p>
            <a:pPr eaLnBrk="1" hangingPunct="1">
              <a:buFontTx/>
              <a:buNone/>
            </a:pPr>
            <a:endParaRPr lang="en-GB" smtClean="0"/>
          </a:p>
          <a:p>
            <a:pPr eaLnBrk="1" hangingPunct="1"/>
            <a:r>
              <a:rPr lang="en-GB" smtClean="0"/>
              <a:t>When to order</a:t>
            </a:r>
          </a:p>
          <a:p>
            <a:pPr eaLnBrk="1" hangingPunct="1">
              <a:buFontTx/>
              <a:buNone/>
            </a:pPr>
            <a:endParaRPr lang="en-GB" smtClean="0"/>
          </a:p>
          <a:p>
            <a:pPr eaLnBrk="1" hangingPunct="1"/>
            <a:r>
              <a:rPr lang="en-GB" smtClean="0"/>
              <a:t>How to control the system</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smtClean="0"/>
              <a:t>Inventory Costs</a:t>
            </a:r>
          </a:p>
        </p:txBody>
      </p:sp>
      <p:sp>
        <p:nvSpPr>
          <p:cNvPr id="6147" name="Rectangle 3"/>
          <p:cNvSpPr>
            <a:spLocks noGrp="1" noChangeArrowheads="1"/>
          </p:cNvSpPr>
          <p:nvPr>
            <p:ph type="body" idx="1"/>
          </p:nvPr>
        </p:nvSpPr>
        <p:spPr/>
        <p:txBody>
          <a:bodyPr/>
          <a:lstStyle/>
          <a:p>
            <a:pPr eaLnBrk="1" hangingPunct="1"/>
            <a:r>
              <a:rPr lang="en-GB" smtClean="0"/>
              <a:t>Costs of placing the order</a:t>
            </a:r>
          </a:p>
          <a:p>
            <a:pPr eaLnBrk="1" hangingPunct="1"/>
            <a:r>
              <a:rPr lang="en-GB" smtClean="0"/>
              <a:t>Price discounts costs</a:t>
            </a:r>
          </a:p>
          <a:p>
            <a:pPr eaLnBrk="1" hangingPunct="1"/>
            <a:r>
              <a:rPr lang="en-GB" smtClean="0"/>
              <a:t>Stock out costs</a:t>
            </a:r>
          </a:p>
          <a:p>
            <a:pPr eaLnBrk="1" hangingPunct="1"/>
            <a:r>
              <a:rPr lang="en-GB" smtClean="0"/>
              <a:t>Storage costs</a:t>
            </a:r>
          </a:p>
          <a:p>
            <a:pPr eaLnBrk="1" hangingPunct="1"/>
            <a:r>
              <a:rPr lang="en-GB" smtClean="0"/>
              <a:t>Working capital costs</a:t>
            </a:r>
          </a:p>
          <a:p>
            <a:pPr eaLnBrk="1" hangingPunct="1"/>
            <a:r>
              <a:rPr lang="en-GB" smtClean="0"/>
              <a:t>Obsolescence costs</a:t>
            </a:r>
          </a:p>
          <a:p>
            <a:pPr eaLnBrk="1" hangingPunct="1"/>
            <a:r>
              <a:rPr lang="en-GB" smtClean="0"/>
              <a:t>Production inefficiency costs</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sz="4000" smtClean="0"/>
              <a:t>Physical Aspects of Inventory Control</a:t>
            </a:r>
          </a:p>
        </p:txBody>
      </p:sp>
      <p:sp>
        <p:nvSpPr>
          <p:cNvPr id="7171" name="Rectangle 3"/>
          <p:cNvSpPr>
            <a:spLocks noGrp="1" noChangeArrowheads="1"/>
          </p:cNvSpPr>
          <p:nvPr>
            <p:ph type="body" idx="1"/>
          </p:nvPr>
        </p:nvSpPr>
        <p:spPr/>
        <p:txBody>
          <a:bodyPr/>
          <a:lstStyle/>
          <a:p>
            <a:pPr eaLnBrk="1" hangingPunct="1"/>
            <a:r>
              <a:rPr lang="en-GB" smtClean="0"/>
              <a:t>To provide user department with materials as and when they are required</a:t>
            </a:r>
          </a:p>
          <a:p>
            <a:pPr eaLnBrk="1" hangingPunct="1"/>
            <a:r>
              <a:rPr lang="en-GB" smtClean="0"/>
              <a:t>Make most economic use of working capital</a:t>
            </a:r>
          </a:p>
          <a:p>
            <a:pPr eaLnBrk="1" hangingPunct="1"/>
            <a:r>
              <a:rPr lang="en-GB" smtClean="0"/>
              <a:t>Minimising storage</a:t>
            </a:r>
          </a:p>
          <a:p>
            <a:pPr eaLnBrk="1" hangingPunct="1"/>
            <a:r>
              <a:rPr lang="en-GB" smtClean="0"/>
              <a:t>What items should be stocked</a:t>
            </a:r>
          </a:p>
          <a:p>
            <a:pPr eaLnBrk="1" hangingPunct="1"/>
            <a:endParaRPr lang="en-GB" smtClean="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4000" smtClean="0"/>
              <a:t>Some Factors Affecting Stockholding</a:t>
            </a:r>
          </a:p>
        </p:txBody>
      </p:sp>
      <p:sp>
        <p:nvSpPr>
          <p:cNvPr id="8195" name="Rectangle 3"/>
          <p:cNvSpPr>
            <a:spLocks noGrp="1" noChangeArrowheads="1"/>
          </p:cNvSpPr>
          <p:nvPr>
            <p:ph type="body" idx="1"/>
          </p:nvPr>
        </p:nvSpPr>
        <p:spPr/>
        <p:txBody>
          <a:bodyPr/>
          <a:lstStyle/>
          <a:p>
            <a:pPr eaLnBrk="1" hangingPunct="1"/>
            <a:r>
              <a:rPr lang="en-GB" smtClean="0"/>
              <a:t>Operational needs</a:t>
            </a:r>
          </a:p>
          <a:p>
            <a:pPr eaLnBrk="1" hangingPunct="1"/>
            <a:r>
              <a:rPr lang="en-GB" smtClean="0"/>
              <a:t>Lead times</a:t>
            </a:r>
          </a:p>
          <a:p>
            <a:pPr eaLnBrk="1" hangingPunct="1"/>
            <a:r>
              <a:rPr lang="en-GB" smtClean="0"/>
              <a:t>Capital</a:t>
            </a:r>
          </a:p>
          <a:p>
            <a:pPr eaLnBrk="1" hangingPunct="1"/>
            <a:r>
              <a:rPr lang="en-GB" smtClean="0"/>
              <a:t>Cost of storage</a:t>
            </a:r>
          </a:p>
          <a:p>
            <a:pPr eaLnBrk="1" hangingPunct="1"/>
            <a:r>
              <a:rPr lang="en-GB" smtClean="0"/>
              <a:t>insurance</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smtClean="0"/>
              <a:t>Cost of Carrying Inventory</a:t>
            </a:r>
          </a:p>
        </p:txBody>
      </p:sp>
      <p:sp>
        <p:nvSpPr>
          <p:cNvPr id="9219" name="Rectangle 3"/>
          <p:cNvSpPr>
            <a:spLocks noGrp="1" noChangeArrowheads="1"/>
          </p:cNvSpPr>
          <p:nvPr>
            <p:ph type="body" idx="1"/>
          </p:nvPr>
        </p:nvSpPr>
        <p:spPr/>
        <p:txBody>
          <a:bodyPr/>
          <a:lstStyle/>
          <a:p>
            <a:pPr eaLnBrk="1" hangingPunct="1">
              <a:buFontTx/>
              <a:buNone/>
            </a:pPr>
            <a:r>
              <a:rPr lang="en-GB" smtClean="0"/>
              <a:t>	Inventory carrying costs can be broken down into two main categories</a:t>
            </a:r>
          </a:p>
          <a:p>
            <a:pPr eaLnBrk="1" hangingPunct="1">
              <a:buFontTx/>
              <a:buNone/>
            </a:pPr>
            <a:endParaRPr lang="en-GB" smtClean="0"/>
          </a:p>
          <a:p>
            <a:pPr eaLnBrk="1" hangingPunct="1"/>
            <a:r>
              <a:rPr lang="en-GB" smtClean="0"/>
              <a:t>Direct costs</a:t>
            </a:r>
          </a:p>
          <a:p>
            <a:pPr eaLnBrk="1" hangingPunct="1"/>
            <a:endParaRPr lang="en-GB" smtClean="0"/>
          </a:p>
          <a:p>
            <a:pPr eaLnBrk="1" hangingPunct="1"/>
            <a:r>
              <a:rPr lang="en-GB" smtClean="0"/>
              <a:t>Indirect costs</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74638"/>
            <a:ext cx="8229600" cy="850900"/>
          </a:xfrm>
        </p:spPr>
        <p:txBody>
          <a:bodyPr/>
          <a:lstStyle/>
          <a:p>
            <a:pPr eaLnBrk="1" hangingPunct="1"/>
            <a:r>
              <a:rPr lang="en-GB" smtClean="0"/>
              <a:t>Inventory Carrying Costs</a:t>
            </a:r>
          </a:p>
        </p:txBody>
      </p:sp>
      <p:sp>
        <p:nvSpPr>
          <p:cNvPr id="10243" name="Rectangle 3"/>
          <p:cNvSpPr>
            <a:spLocks noGrp="1" noChangeArrowheads="1"/>
          </p:cNvSpPr>
          <p:nvPr>
            <p:ph type="body" idx="1"/>
          </p:nvPr>
        </p:nvSpPr>
        <p:spPr>
          <a:xfrm>
            <a:off x="457200" y="1268413"/>
            <a:ext cx="8229600" cy="5256212"/>
          </a:xfrm>
        </p:spPr>
        <p:txBody>
          <a:bodyPr/>
          <a:lstStyle/>
          <a:p>
            <a:pPr eaLnBrk="1" hangingPunct="1">
              <a:buFontTx/>
              <a:buNone/>
            </a:pPr>
            <a:r>
              <a:rPr lang="en-GB" smtClean="0"/>
              <a:t>	</a:t>
            </a:r>
            <a:r>
              <a:rPr lang="en-GB" b="1" smtClean="0"/>
              <a:t>Direct costs</a:t>
            </a:r>
          </a:p>
          <a:p>
            <a:pPr eaLnBrk="1" hangingPunct="1"/>
            <a:r>
              <a:rPr lang="en-GB" smtClean="0"/>
              <a:t>Capital costs: - investment in inventory</a:t>
            </a:r>
          </a:p>
          <a:p>
            <a:pPr eaLnBrk="1" hangingPunct="1"/>
            <a:r>
              <a:rPr lang="en-GB" smtClean="0"/>
              <a:t>Storage costs: - relationship between storage space costs and inventory levels</a:t>
            </a:r>
          </a:p>
          <a:p>
            <a:pPr eaLnBrk="1" hangingPunct="1"/>
            <a:r>
              <a:rPr lang="en-GB" smtClean="0"/>
              <a:t>Service costs: - insurance</a:t>
            </a:r>
          </a:p>
          <a:p>
            <a:pPr eaLnBrk="1" hangingPunct="1"/>
            <a:r>
              <a:rPr lang="en-GB" smtClean="0"/>
              <a:t>Risk costs</a:t>
            </a:r>
          </a:p>
          <a:p>
            <a:pPr eaLnBrk="1" hangingPunct="1"/>
            <a:r>
              <a:rPr lang="en-GB" smtClean="0"/>
              <a:t>Obsolescence</a:t>
            </a:r>
          </a:p>
          <a:p>
            <a:pPr eaLnBrk="1" hangingPunct="1"/>
            <a:r>
              <a:rPr lang="en-GB" smtClean="0"/>
              <a:t>Damage: - unnecessary handling</a:t>
            </a:r>
          </a:p>
          <a:p>
            <a:pPr eaLnBrk="1" hangingPunct="1"/>
            <a:r>
              <a:rPr lang="en-GB" smtClean="0"/>
              <a:t>Shrinkage</a:t>
            </a:r>
          </a:p>
          <a:p>
            <a:pPr eaLnBrk="1" hangingPunct="1"/>
            <a:endParaRPr lang="en-GB"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smtClean="0"/>
              <a:t>Inventory Carrying Costs</a:t>
            </a:r>
          </a:p>
        </p:txBody>
      </p:sp>
      <p:sp>
        <p:nvSpPr>
          <p:cNvPr id="11267" name="Rectangle 3"/>
          <p:cNvSpPr>
            <a:spLocks noGrp="1" noChangeArrowheads="1"/>
          </p:cNvSpPr>
          <p:nvPr>
            <p:ph type="body" idx="1"/>
          </p:nvPr>
        </p:nvSpPr>
        <p:spPr/>
        <p:txBody>
          <a:bodyPr/>
          <a:lstStyle/>
          <a:p>
            <a:pPr eaLnBrk="1" hangingPunct="1">
              <a:buFontTx/>
              <a:buNone/>
            </a:pPr>
            <a:r>
              <a:rPr lang="en-GB" smtClean="0"/>
              <a:t>	Indirect costs</a:t>
            </a:r>
          </a:p>
          <a:p>
            <a:pPr eaLnBrk="1" hangingPunct="1"/>
            <a:r>
              <a:rPr lang="en-GB" b="1" smtClean="0"/>
              <a:t>Business risk</a:t>
            </a:r>
            <a:r>
              <a:rPr lang="en-GB" smtClean="0"/>
              <a:t>: - lost sales and loss of customers</a:t>
            </a:r>
          </a:p>
          <a:p>
            <a:pPr eaLnBrk="1" hangingPunct="1"/>
            <a:r>
              <a:rPr lang="en-GB" b="1" smtClean="0"/>
              <a:t>Opportunity cost</a:t>
            </a:r>
            <a:r>
              <a:rPr lang="en-GB" smtClean="0"/>
              <a:t>: - inability to invest in alternatives</a:t>
            </a:r>
          </a:p>
          <a:p>
            <a:pPr eaLnBrk="1" hangingPunct="1"/>
            <a:r>
              <a:rPr lang="en-GB" b="1" smtClean="0"/>
              <a:t>Incremental costs</a:t>
            </a:r>
            <a:r>
              <a:rPr lang="en-GB" smtClean="0"/>
              <a:t>: - facilities, transportation</a:t>
            </a:r>
            <a:endParaRPr lang="en-GB" b="1" smtClean="0"/>
          </a:p>
          <a:p>
            <a:pPr eaLnBrk="1" hangingPunct="1"/>
            <a:endParaRPr lang="en-GB"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mtClean="0"/>
              <a:t>Types of Inventory</a:t>
            </a:r>
          </a:p>
        </p:txBody>
      </p:sp>
      <p:sp>
        <p:nvSpPr>
          <p:cNvPr id="15363" name="Rectangle 3"/>
          <p:cNvSpPr>
            <a:spLocks noGrp="1" noChangeArrowheads="1"/>
          </p:cNvSpPr>
          <p:nvPr>
            <p:ph type="body" idx="1"/>
          </p:nvPr>
        </p:nvSpPr>
        <p:spPr/>
        <p:txBody>
          <a:bodyPr/>
          <a:lstStyle/>
          <a:p>
            <a:pPr eaLnBrk="1" hangingPunct="1"/>
            <a:r>
              <a:rPr lang="en-GB" dirty="0"/>
              <a:t>T</a:t>
            </a:r>
            <a:r>
              <a:rPr lang="en-GB" dirty="0" smtClean="0"/>
              <a:t>here are three categories of inventory consisting of:</a:t>
            </a:r>
          </a:p>
          <a:p>
            <a:pPr eaLnBrk="1" hangingPunct="1">
              <a:buFontTx/>
              <a:buNone/>
            </a:pPr>
            <a:endParaRPr lang="en-GB" dirty="0" smtClean="0"/>
          </a:p>
          <a:p>
            <a:pPr eaLnBrk="1" hangingPunct="1">
              <a:buFontTx/>
              <a:buNone/>
            </a:pPr>
            <a:r>
              <a:rPr lang="en-GB" dirty="0" smtClean="0"/>
              <a:t>	-	Raw materials</a:t>
            </a:r>
          </a:p>
          <a:p>
            <a:pPr eaLnBrk="1" hangingPunct="1">
              <a:buFontTx/>
              <a:buNone/>
            </a:pPr>
            <a:r>
              <a:rPr lang="en-GB" dirty="0" smtClean="0"/>
              <a:t>	-	Work-in progress</a:t>
            </a:r>
          </a:p>
          <a:p>
            <a:pPr eaLnBrk="1" hangingPunct="1">
              <a:buFontTx/>
              <a:buNone/>
            </a:pPr>
            <a:r>
              <a:rPr lang="en-GB" dirty="0" smtClean="0"/>
              <a:t>	-	Finished goods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4638"/>
            <a:ext cx="8229600" cy="777875"/>
          </a:xfrm>
        </p:spPr>
        <p:txBody>
          <a:bodyPr/>
          <a:lstStyle/>
          <a:p>
            <a:pPr eaLnBrk="1" hangingPunct="1"/>
            <a:r>
              <a:rPr lang="en-GB" smtClean="0"/>
              <a:t>Categories of Process Inventory</a:t>
            </a:r>
          </a:p>
        </p:txBody>
      </p:sp>
      <p:sp>
        <p:nvSpPr>
          <p:cNvPr id="17411" name="Rectangle 3"/>
          <p:cNvSpPr>
            <a:spLocks noGrp="1" noChangeArrowheads="1"/>
          </p:cNvSpPr>
          <p:nvPr>
            <p:ph type="body" idx="1"/>
          </p:nvPr>
        </p:nvSpPr>
        <p:spPr>
          <a:xfrm>
            <a:off x="457200" y="1412875"/>
            <a:ext cx="8435975" cy="5184775"/>
          </a:xfrm>
        </p:spPr>
        <p:txBody>
          <a:bodyPr/>
          <a:lstStyle/>
          <a:p>
            <a:pPr eaLnBrk="1" hangingPunct="1">
              <a:buFontTx/>
              <a:buNone/>
            </a:pPr>
            <a:r>
              <a:rPr lang="en-GB" smtClean="0"/>
              <a:t>	</a:t>
            </a:r>
            <a:r>
              <a:rPr lang="en-GB" b="1" smtClean="0"/>
              <a:t>Raw materials</a:t>
            </a:r>
            <a:r>
              <a:rPr lang="en-GB" smtClean="0"/>
              <a:t>: - inputs into the process or delivery system used to provide the service or make the product.  These include raw materials, services, bought-out parts and components</a:t>
            </a:r>
            <a:endParaRPr lang="en-GB" b="1" smtClean="0"/>
          </a:p>
          <a:p>
            <a:pPr eaLnBrk="1" hangingPunct="1">
              <a:buFontTx/>
              <a:buNone/>
            </a:pPr>
            <a:r>
              <a:rPr lang="en-GB" smtClean="0"/>
              <a:t>	</a:t>
            </a:r>
            <a:r>
              <a:rPr lang="en-GB" b="1" smtClean="0"/>
              <a:t>Work-in progress</a:t>
            </a:r>
            <a:r>
              <a:rPr lang="en-GB" smtClean="0"/>
              <a:t>: - partly completed items in the process waiting to go into the next stage.  These include subassemblies and partly prepared items such as foodstuffs awaiting cooking</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smtClean="0"/>
              <a:t>Categories of Process Inventory</a:t>
            </a:r>
          </a:p>
        </p:txBody>
      </p:sp>
      <p:sp>
        <p:nvSpPr>
          <p:cNvPr id="18435" name="Rectangle 3"/>
          <p:cNvSpPr>
            <a:spLocks noGrp="1" noChangeArrowheads="1"/>
          </p:cNvSpPr>
          <p:nvPr>
            <p:ph type="body" idx="1"/>
          </p:nvPr>
        </p:nvSpPr>
        <p:spPr/>
        <p:txBody>
          <a:bodyPr/>
          <a:lstStyle/>
          <a:p>
            <a:pPr eaLnBrk="1" hangingPunct="1">
              <a:buFontTx/>
              <a:buNone/>
            </a:pPr>
            <a:r>
              <a:rPr lang="en-GB" smtClean="0"/>
              <a:t>	</a:t>
            </a:r>
            <a:r>
              <a:rPr lang="en-GB" b="1" smtClean="0"/>
              <a:t>Finished goods</a:t>
            </a:r>
            <a:r>
              <a:rPr lang="en-GB" smtClean="0"/>
              <a:t>: - outputs of the process.  Inventory is in its finished form waiting to be sold in a retail store, baked bread and pastries in a bakery and manufactured items to go to an end-user in the service or manufacturing sectors</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t>Functions of Inventory</a:t>
            </a:r>
          </a:p>
        </p:txBody>
      </p:sp>
      <p:sp>
        <p:nvSpPr>
          <p:cNvPr id="19459" name="Rectangle 3"/>
          <p:cNvSpPr>
            <a:spLocks noGrp="1" noChangeArrowheads="1"/>
          </p:cNvSpPr>
          <p:nvPr>
            <p:ph type="body" idx="1"/>
          </p:nvPr>
        </p:nvSpPr>
        <p:spPr/>
        <p:txBody>
          <a:bodyPr/>
          <a:lstStyle/>
          <a:p>
            <a:pPr marL="609600" indent="-609600" eaLnBrk="1" hangingPunct="1">
              <a:buFontTx/>
              <a:buNone/>
            </a:pPr>
            <a:r>
              <a:rPr lang="en-GB" smtClean="0"/>
              <a:t>	</a:t>
            </a:r>
            <a:r>
              <a:rPr lang="en-GB" b="1" smtClean="0"/>
              <a:t>Questions to consider</a:t>
            </a:r>
          </a:p>
          <a:p>
            <a:pPr marL="609600" indent="-609600" eaLnBrk="1" hangingPunct="1">
              <a:buFontTx/>
              <a:buNone/>
            </a:pPr>
            <a:endParaRPr lang="en-GB" b="1" smtClean="0"/>
          </a:p>
          <a:p>
            <a:pPr marL="609600" indent="-609600" eaLnBrk="1" hangingPunct="1">
              <a:buFontTx/>
              <a:buAutoNum type="arabicPeriod"/>
            </a:pPr>
            <a:r>
              <a:rPr lang="en-GB" smtClean="0"/>
              <a:t>Why does an organisation invest so much in inventory?</a:t>
            </a:r>
          </a:p>
          <a:p>
            <a:pPr marL="609600" indent="-609600" eaLnBrk="1" hangingPunct="1">
              <a:buFontTx/>
              <a:buAutoNum type="arabicPeriod"/>
            </a:pPr>
            <a:r>
              <a:rPr lang="en-GB" smtClean="0"/>
              <a:t>Why does it exist?</a:t>
            </a:r>
          </a:p>
          <a:p>
            <a:pPr marL="609600" indent="-609600" eaLnBrk="1" hangingPunct="1">
              <a:buFontTx/>
              <a:buAutoNum type="arabicPeriod"/>
            </a:pPr>
            <a:r>
              <a:rPr lang="en-GB" smtClean="0"/>
              <a:t>What is the return?</a:t>
            </a:r>
          </a:p>
          <a:p>
            <a:pPr marL="609600" indent="-609600" eaLnBrk="1" hangingPunct="1">
              <a:buFontTx/>
              <a:buNone/>
            </a:pPr>
            <a:endParaRPr lang="en-GB" smtClean="0"/>
          </a:p>
          <a:p>
            <a:pPr marL="609600" indent="-609600" eaLnBrk="1" hangingPunct="1">
              <a:buFontTx/>
              <a:buNone/>
            </a:pPr>
            <a:endParaRPr lang="en-GB" b="1"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274638"/>
            <a:ext cx="8229600" cy="777875"/>
          </a:xfrm>
        </p:spPr>
        <p:txBody>
          <a:bodyPr/>
          <a:lstStyle/>
          <a:p>
            <a:pPr eaLnBrk="1" hangingPunct="1"/>
            <a:r>
              <a:rPr lang="en-GB" smtClean="0"/>
              <a:t>Functions of Inventory</a:t>
            </a:r>
          </a:p>
        </p:txBody>
      </p:sp>
      <p:sp>
        <p:nvSpPr>
          <p:cNvPr id="20483" name="Rectangle 3"/>
          <p:cNvSpPr>
            <a:spLocks noGrp="1" noChangeArrowheads="1"/>
          </p:cNvSpPr>
          <p:nvPr>
            <p:ph type="body" idx="1"/>
          </p:nvPr>
        </p:nvSpPr>
        <p:spPr>
          <a:xfrm>
            <a:off x="457200" y="1125538"/>
            <a:ext cx="8229600" cy="5472112"/>
          </a:xfrm>
        </p:spPr>
        <p:txBody>
          <a:bodyPr/>
          <a:lstStyle/>
          <a:p>
            <a:pPr eaLnBrk="1" hangingPunct="1">
              <a:lnSpc>
                <a:spcPct val="90000"/>
              </a:lnSpc>
            </a:pPr>
            <a:r>
              <a:rPr lang="en-GB" smtClean="0"/>
              <a:t>To uncouple the various phases of the manufacturing process</a:t>
            </a:r>
          </a:p>
          <a:p>
            <a:pPr eaLnBrk="1" hangingPunct="1">
              <a:lnSpc>
                <a:spcPct val="90000"/>
              </a:lnSpc>
            </a:pPr>
            <a:r>
              <a:rPr lang="en-GB" smtClean="0"/>
              <a:t>More specific advantages relate to the various types of process inventory</a:t>
            </a:r>
          </a:p>
          <a:p>
            <a:pPr eaLnBrk="1" hangingPunct="1">
              <a:lnSpc>
                <a:spcPct val="90000"/>
              </a:lnSpc>
            </a:pPr>
            <a:r>
              <a:rPr lang="en-GB" smtClean="0"/>
              <a:t>Some of the advantages relate to operational issues while others relate to the business as a whole.  To help identify these different functions, it is helpful to categorise them into two broad types of inventory known as </a:t>
            </a:r>
            <a:r>
              <a:rPr lang="en-GB" b="1" smtClean="0"/>
              <a:t>corporate </a:t>
            </a:r>
            <a:r>
              <a:rPr lang="en-GB" smtClean="0"/>
              <a:t>and </a:t>
            </a:r>
            <a:r>
              <a:rPr lang="en-GB" b="1" smtClean="0"/>
              <a:t>operations</a:t>
            </a:r>
            <a:r>
              <a:rPr lang="en-GB" smtClean="0"/>
              <a:t> inventory</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4000" smtClean="0"/>
              <a:t>Role of Different Types of Inventory</a:t>
            </a:r>
          </a:p>
        </p:txBody>
      </p:sp>
      <p:sp>
        <p:nvSpPr>
          <p:cNvPr id="21507" name="Rectangle 3"/>
          <p:cNvSpPr>
            <a:spLocks noGrp="1" noChangeArrowheads="1"/>
          </p:cNvSpPr>
          <p:nvPr>
            <p:ph type="body" idx="1"/>
          </p:nvPr>
        </p:nvSpPr>
        <p:spPr>
          <a:xfrm>
            <a:off x="457200" y="1268413"/>
            <a:ext cx="8229600" cy="5329237"/>
          </a:xfrm>
        </p:spPr>
        <p:txBody>
          <a:bodyPr/>
          <a:lstStyle/>
          <a:p>
            <a:pPr eaLnBrk="1" hangingPunct="1">
              <a:lnSpc>
                <a:spcPct val="90000"/>
              </a:lnSpc>
              <a:buFontTx/>
              <a:buNone/>
            </a:pPr>
            <a:r>
              <a:rPr lang="en-GB" smtClean="0"/>
              <a:t>	</a:t>
            </a:r>
            <a:r>
              <a:rPr lang="en-GB" b="1" smtClean="0"/>
              <a:t>Raw materials</a:t>
            </a:r>
          </a:p>
          <a:p>
            <a:pPr eaLnBrk="1" hangingPunct="1">
              <a:lnSpc>
                <a:spcPct val="90000"/>
              </a:lnSpc>
            </a:pPr>
            <a:r>
              <a:rPr lang="en-GB" smtClean="0"/>
              <a:t>Cater for the variability of supply</a:t>
            </a:r>
          </a:p>
          <a:p>
            <a:pPr eaLnBrk="1" hangingPunct="1">
              <a:lnSpc>
                <a:spcPct val="90000"/>
              </a:lnSpc>
            </a:pPr>
            <a:r>
              <a:rPr lang="en-GB" smtClean="0"/>
              <a:t>Take advantage of quantity discounts or market prices</a:t>
            </a:r>
          </a:p>
          <a:p>
            <a:pPr eaLnBrk="1" hangingPunct="1">
              <a:lnSpc>
                <a:spcPct val="90000"/>
              </a:lnSpc>
            </a:pPr>
            <a:r>
              <a:rPr lang="en-GB" smtClean="0"/>
              <a:t>Provide holdings of parts that could in the future be in short supply due, for instance, to anticipated supply problems</a:t>
            </a:r>
          </a:p>
          <a:p>
            <a:pPr eaLnBrk="1" hangingPunct="1">
              <a:lnSpc>
                <a:spcPct val="90000"/>
              </a:lnSpc>
            </a:pPr>
            <a:r>
              <a:rPr lang="en-GB" smtClean="0"/>
              <a:t>Form an investment when price increases are anticipated</a:t>
            </a:r>
          </a:p>
          <a:p>
            <a:pPr eaLnBrk="1" hangingPunct="1">
              <a:lnSpc>
                <a:spcPct val="90000"/>
              </a:lnSpc>
            </a:pPr>
            <a:r>
              <a:rPr lang="en-GB" smtClean="0"/>
              <a:t>Reduce overall lead time</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z="4000" smtClean="0"/>
              <a:t>Role of Different Types of Inventory</a:t>
            </a:r>
          </a:p>
        </p:txBody>
      </p:sp>
      <p:sp>
        <p:nvSpPr>
          <p:cNvPr id="22531" name="Rectangle 3"/>
          <p:cNvSpPr>
            <a:spLocks noGrp="1" noChangeArrowheads="1"/>
          </p:cNvSpPr>
          <p:nvPr>
            <p:ph type="body" idx="1"/>
          </p:nvPr>
        </p:nvSpPr>
        <p:spPr/>
        <p:txBody>
          <a:bodyPr/>
          <a:lstStyle/>
          <a:p>
            <a:pPr eaLnBrk="1" hangingPunct="1">
              <a:buFontTx/>
              <a:buNone/>
            </a:pPr>
            <a:r>
              <a:rPr lang="en-GB" smtClean="0"/>
              <a:t>	</a:t>
            </a:r>
            <a:r>
              <a:rPr lang="en-GB" b="1" smtClean="0"/>
              <a:t>Work-in progress</a:t>
            </a:r>
          </a:p>
          <a:p>
            <a:pPr eaLnBrk="1" hangingPunct="1"/>
            <a:r>
              <a:rPr lang="en-GB" smtClean="0"/>
              <a:t>Orders being easier to schedule</a:t>
            </a:r>
          </a:p>
          <a:p>
            <a:pPr eaLnBrk="1" hangingPunct="1"/>
            <a:r>
              <a:rPr lang="en-GB" smtClean="0"/>
              <a:t>Stabilising the different output rates at each part of a process</a:t>
            </a:r>
          </a:p>
          <a:p>
            <a:pPr eaLnBrk="1" hangingPunct="1"/>
            <a:r>
              <a:rPr lang="en-GB" smtClean="0"/>
              <a:t>Reducing the total delivery lead time to supply customer demands</a:t>
            </a:r>
          </a:p>
          <a:p>
            <a:pPr eaLnBrk="1" hangingPunct="1"/>
            <a:r>
              <a:rPr lang="en-GB" smtClean="0"/>
              <a:t>Facilitating higher utilisation of plant, processes and labour</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229600" cy="777875"/>
          </a:xfrm>
        </p:spPr>
        <p:txBody>
          <a:bodyPr/>
          <a:lstStyle/>
          <a:p>
            <a:pPr eaLnBrk="1" hangingPunct="1"/>
            <a:r>
              <a:rPr lang="en-GB" sz="4000" smtClean="0"/>
              <a:t>Role of Different Types of Inventory</a:t>
            </a:r>
          </a:p>
        </p:txBody>
      </p:sp>
      <p:sp>
        <p:nvSpPr>
          <p:cNvPr id="23555" name="Rectangle 3"/>
          <p:cNvSpPr>
            <a:spLocks noGrp="1" noChangeArrowheads="1"/>
          </p:cNvSpPr>
          <p:nvPr>
            <p:ph type="body" idx="1"/>
          </p:nvPr>
        </p:nvSpPr>
        <p:spPr>
          <a:xfrm>
            <a:off x="457200" y="1125538"/>
            <a:ext cx="8229600" cy="5472112"/>
          </a:xfrm>
        </p:spPr>
        <p:txBody>
          <a:bodyPr/>
          <a:lstStyle/>
          <a:p>
            <a:pPr eaLnBrk="1" hangingPunct="1">
              <a:lnSpc>
                <a:spcPct val="90000"/>
              </a:lnSpc>
              <a:buFontTx/>
              <a:buNone/>
            </a:pPr>
            <a:r>
              <a:rPr lang="en-GB" smtClean="0"/>
              <a:t>	</a:t>
            </a:r>
            <a:r>
              <a:rPr lang="en-GB" b="1" smtClean="0"/>
              <a:t>Finished goods</a:t>
            </a:r>
          </a:p>
          <a:p>
            <a:pPr eaLnBrk="1" hangingPunct="1">
              <a:lnSpc>
                <a:spcPct val="90000"/>
              </a:lnSpc>
            </a:pPr>
            <a:r>
              <a:rPr lang="en-GB" smtClean="0"/>
              <a:t>Provide fast, off the shelf delivery</a:t>
            </a:r>
          </a:p>
          <a:p>
            <a:pPr eaLnBrk="1" hangingPunct="1">
              <a:lnSpc>
                <a:spcPct val="90000"/>
              </a:lnSpc>
            </a:pPr>
            <a:r>
              <a:rPr lang="en-GB" smtClean="0"/>
              <a:t>Achieve a steady delivery of goods to customers in the face of intermittent production of supply</a:t>
            </a:r>
          </a:p>
          <a:p>
            <a:pPr eaLnBrk="1" hangingPunct="1">
              <a:lnSpc>
                <a:spcPct val="90000"/>
              </a:lnSpc>
            </a:pPr>
            <a:r>
              <a:rPr lang="en-GB" smtClean="0"/>
              <a:t>Cope with fluctuations in demand, particularly in the case of seasonal products</a:t>
            </a:r>
          </a:p>
          <a:p>
            <a:pPr eaLnBrk="1" hangingPunct="1">
              <a:lnSpc>
                <a:spcPct val="90000"/>
              </a:lnSpc>
            </a:pPr>
            <a:r>
              <a:rPr lang="en-GB" smtClean="0"/>
              <a:t>Provide an insurance against equipment or process breakdowns and, in some instances, against suppliers strikes</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mtClean="0"/>
              <a:t>Exercise</a:t>
            </a:r>
          </a:p>
        </p:txBody>
      </p:sp>
      <p:sp>
        <p:nvSpPr>
          <p:cNvPr id="24579" name="Rectangle 3"/>
          <p:cNvSpPr>
            <a:spLocks noGrp="1" noChangeArrowheads="1"/>
          </p:cNvSpPr>
          <p:nvPr>
            <p:ph type="body" idx="1"/>
          </p:nvPr>
        </p:nvSpPr>
        <p:spPr/>
        <p:txBody>
          <a:bodyPr/>
          <a:lstStyle/>
          <a:p>
            <a:pPr eaLnBrk="1" hangingPunct="1"/>
            <a:r>
              <a:rPr lang="en-GB" smtClean="0"/>
              <a:t>What types of inventory does your own organisation have and why.</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smtClean="0"/>
              <a:t>Inventory Decisions</a:t>
            </a:r>
          </a:p>
        </p:txBody>
      </p:sp>
      <p:sp>
        <p:nvSpPr>
          <p:cNvPr id="25603" name="Rectangle 3"/>
          <p:cNvSpPr>
            <a:spLocks noGrp="1" noChangeArrowheads="1"/>
          </p:cNvSpPr>
          <p:nvPr>
            <p:ph type="body" idx="1"/>
          </p:nvPr>
        </p:nvSpPr>
        <p:spPr/>
        <p:txBody>
          <a:bodyPr/>
          <a:lstStyle/>
          <a:p>
            <a:pPr eaLnBrk="1" hangingPunct="1"/>
            <a:r>
              <a:rPr lang="en-GB" smtClean="0"/>
              <a:t>What items to hold in stock</a:t>
            </a:r>
          </a:p>
          <a:p>
            <a:pPr eaLnBrk="1" hangingPunct="1">
              <a:buFontTx/>
              <a:buNone/>
            </a:pPr>
            <a:endParaRPr lang="en-GB" smtClean="0"/>
          </a:p>
          <a:p>
            <a:pPr eaLnBrk="1" hangingPunct="1"/>
            <a:r>
              <a:rPr lang="en-GB" smtClean="0"/>
              <a:t>How much to hold and when to order</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smtClean="0"/>
              <a:t>What items to hold in stock</a:t>
            </a:r>
          </a:p>
        </p:txBody>
      </p:sp>
      <p:sp>
        <p:nvSpPr>
          <p:cNvPr id="26627" name="Rectangle 3"/>
          <p:cNvSpPr>
            <a:spLocks noGrp="1" noChangeArrowheads="1"/>
          </p:cNvSpPr>
          <p:nvPr>
            <p:ph type="body" idx="1"/>
          </p:nvPr>
        </p:nvSpPr>
        <p:spPr/>
        <p:txBody>
          <a:bodyPr/>
          <a:lstStyle/>
          <a:p>
            <a:pPr eaLnBrk="1" hangingPunct="1">
              <a:buFontTx/>
              <a:buNone/>
            </a:pPr>
            <a:r>
              <a:rPr lang="en-GB" sz="2800" smtClean="0"/>
              <a:t>	Companies often decide to complete orders ahead of time for a number of reasons</a:t>
            </a:r>
          </a:p>
          <a:p>
            <a:pPr eaLnBrk="1" hangingPunct="1"/>
            <a:r>
              <a:rPr lang="en-GB" sz="2800" smtClean="0"/>
              <a:t>Known orders or scheduled call-offs against customer contracts will often be made or provided in advance to ensure that due dates are met</a:t>
            </a:r>
          </a:p>
          <a:p>
            <a:pPr eaLnBrk="1" hangingPunct="1"/>
            <a:r>
              <a:rPr lang="en-GB" sz="2800" smtClean="0"/>
              <a:t>Inventory to meet future demand peaks, known as seasonality patterns</a:t>
            </a:r>
          </a:p>
          <a:p>
            <a:pPr eaLnBrk="1" hangingPunct="1"/>
            <a:r>
              <a:rPr lang="en-GB" sz="2800" smtClean="0"/>
              <a:t>Inventory to level out capacity requirements</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smtClean="0"/>
              <a:t>What items to hold in stock</a:t>
            </a:r>
          </a:p>
        </p:txBody>
      </p:sp>
      <p:sp>
        <p:nvSpPr>
          <p:cNvPr id="27651" name="Rectangle 3"/>
          <p:cNvSpPr>
            <a:spLocks noGrp="1" noChangeArrowheads="1"/>
          </p:cNvSpPr>
          <p:nvPr>
            <p:ph type="body" idx="1"/>
          </p:nvPr>
        </p:nvSpPr>
        <p:spPr/>
        <p:txBody>
          <a:bodyPr/>
          <a:lstStyle/>
          <a:p>
            <a:pPr eaLnBrk="1" hangingPunct="1">
              <a:buFontTx/>
              <a:buNone/>
            </a:pPr>
            <a:r>
              <a:rPr lang="en-GB" smtClean="0"/>
              <a:t>	A major factor influencing the decision of what inventory to hold is whether a company selects a: -</a:t>
            </a:r>
          </a:p>
          <a:p>
            <a:pPr eaLnBrk="1" hangingPunct="1"/>
            <a:r>
              <a:rPr lang="en-GB" smtClean="0"/>
              <a:t>Make-to-order</a:t>
            </a:r>
          </a:p>
          <a:p>
            <a:pPr eaLnBrk="1" hangingPunct="1"/>
            <a:r>
              <a:rPr lang="en-GB" smtClean="0"/>
              <a:t>Assemble-to-order</a:t>
            </a:r>
          </a:p>
          <a:p>
            <a:pPr eaLnBrk="1" hangingPunct="1"/>
            <a:r>
              <a:rPr lang="en-GB" smtClean="0"/>
              <a:t>Make-to-stock</a:t>
            </a:r>
          </a:p>
          <a:p>
            <a:pPr eaLnBrk="1" hangingPunct="1">
              <a:buFontTx/>
              <a:buNone/>
            </a:pPr>
            <a:r>
              <a:rPr lang="en-GB" smtClean="0"/>
              <a:t>	</a:t>
            </a: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t>What items to hold in stock</a:t>
            </a:r>
          </a:p>
        </p:txBody>
      </p:sp>
      <p:sp>
        <p:nvSpPr>
          <p:cNvPr id="28675" name="Rectangle 3"/>
          <p:cNvSpPr>
            <a:spLocks noGrp="1" noChangeArrowheads="1"/>
          </p:cNvSpPr>
          <p:nvPr>
            <p:ph type="body" idx="1"/>
          </p:nvPr>
        </p:nvSpPr>
        <p:spPr/>
        <p:txBody>
          <a:bodyPr/>
          <a:lstStyle/>
          <a:p>
            <a:pPr eaLnBrk="1" hangingPunct="1"/>
            <a:r>
              <a:rPr lang="en-GB" b="1" u="sng" smtClean="0"/>
              <a:t>Make-to-order</a:t>
            </a:r>
            <a:r>
              <a:rPr lang="en-GB" smtClean="0"/>
              <a:t>: - are often special products, but some companies meet demand for standard items only on an MTO order basis.  A MTO response means that inventory will not be held either as part-finished or finished items.  Instead materials and components that form all or part of an item</a:t>
            </a:r>
            <a:endParaRPr lang="en-GB" b="1" u="sng" smtClean="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mtClean="0"/>
              <a:t>What items to hold in stock</a:t>
            </a:r>
          </a:p>
        </p:txBody>
      </p:sp>
      <p:sp>
        <p:nvSpPr>
          <p:cNvPr id="29699" name="Rectangle 3"/>
          <p:cNvSpPr>
            <a:spLocks noGrp="1" noChangeArrowheads="1"/>
          </p:cNvSpPr>
          <p:nvPr>
            <p:ph type="body" idx="1"/>
          </p:nvPr>
        </p:nvSpPr>
        <p:spPr/>
        <p:txBody>
          <a:bodyPr/>
          <a:lstStyle/>
          <a:p>
            <a:pPr eaLnBrk="1" hangingPunct="1"/>
            <a:r>
              <a:rPr lang="en-GB" b="1" u="sng" smtClean="0"/>
              <a:t>Assemble-to-order (ATO)</a:t>
            </a:r>
            <a:r>
              <a:rPr lang="en-GB" smtClean="0"/>
              <a:t>: - businesses are those that part-finish an item beforehand and then complete it on receipt of an order.  The stage of part-completion reflects the associated value of inventory and process lead time reduction that results</a:t>
            </a:r>
            <a:endParaRPr lang="en-GB" b="1" u="sng" smtClean="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smtClean="0"/>
              <a:t>What items to hold in stock</a:t>
            </a:r>
          </a:p>
        </p:txBody>
      </p:sp>
      <p:sp>
        <p:nvSpPr>
          <p:cNvPr id="30723" name="Rectangle 3"/>
          <p:cNvSpPr>
            <a:spLocks noGrp="1" noChangeArrowheads="1"/>
          </p:cNvSpPr>
          <p:nvPr>
            <p:ph type="body" idx="1"/>
          </p:nvPr>
        </p:nvSpPr>
        <p:spPr/>
        <p:txBody>
          <a:bodyPr/>
          <a:lstStyle/>
          <a:p>
            <a:pPr eaLnBrk="1" hangingPunct="1"/>
            <a:r>
              <a:rPr lang="en-GB" b="1" u="sng" smtClean="0"/>
              <a:t>Make-to-stock (MTS)</a:t>
            </a:r>
            <a:r>
              <a:rPr lang="en-GB" smtClean="0"/>
              <a:t>: - business are those that complete or purchase items ahead of demand and then meet orders from finished goods inventory</a:t>
            </a:r>
            <a:endParaRPr lang="en-GB" b="1" u="sng" smtClean="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79388" y="274638"/>
            <a:ext cx="8785225" cy="1143000"/>
          </a:xfrm>
        </p:spPr>
        <p:txBody>
          <a:bodyPr/>
          <a:lstStyle/>
          <a:p>
            <a:pPr eaLnBrk="1" hangingPunct="1"/>
            <a:r>
              <a:rPr lang="en-GB" sz="4000" smtClean="0"/>
              <a:t>How much stock to and when to order</a:t>
            </a:r>
          </a:p>
        </p:txBody>
      </p:sp>
      <p:sp>
        <p:nvSpPr>
          <p:cNvPr id="31747" name="Rectangle 3"/>
          <p:cNvSpPr>
            <a:spLocks noGrp="1" noChangeArrowheads="1"/>
          </p:cNvSpPr>
          <p:nvPr>
            <p:ph type="body" idx="1"/>
          </p:nvPr>
        </p:nvSpPr>
        <p:spPr>
          <a:xfrm>
            <a:off x="457200" y="1600200"/>
            <a:ext cx="8435975" cy="4525963"/>
          </a:xfrm>
        </p:spPr>
        <p:txBody>
          <a:bodyPr/>
          <a:lstStyle/>
          <a:p>
            <a:pPr eaLnBrk="1" hangingPunct="1">
              <a:buFontTx/>
              <a:buNone/>
            </a:pPr>
            <a:r>
              <a:rPr lang="en-GB" smtClean="0"/>
              <a:t>	Some of the factors affecting these questions we have already discussed but other factors include: -</a:t>
            </a:r>
          </a:p>
          <a:p>
            <a:pPr eaLnBrk="1" hangingPunct="1"/>
            <a:r>
              <a:rPr lang="en-GB" smtClean="0"/>
              <a:t>Demand forecasts and scheduling horizons</a:t>
            </a:r>
          </a:p>
          <a:p>
            <a:pPr eaLnBrk="1" hangingPunct="1"/>
            <a:r>
              <a:rPr lang="en-GB" smtClean="0"/>
              <a:t>Reorder point</a:t>
            </a:r>
          </a:p>
          <a:p>
            <a:pPr eaLnBrk="1" hangingPunct="1"/>
            <a:r>
              <a:rPr lang="en-GB" smtClean="0"/>
              <a:t>Buffer inventory</a:t>
            </a:r>
          </a:p>
          <a:p>
            <a:pPr eaLnBrk="1" hangingPunct="1"/>
            <a:r>
              <a:rPr lang="en-GB" smtClean="0"/>
              <a:t>Service levels</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mtClean="0"/>
              <a:t>Question</a:t>
            </a:r>
          </a:p>
        </p:txBody>
      </p:sp>
      <p:sp>
        <p:nvSpPr>
          <p:cNvPr id="32771" name="Rectangle 3"/>
          <p:cNvSpPr>
            <a:spLocks noGrp="1" noChangeArrowheads="1"/>
          </p:cNvSpPr>
          <p:nvPr>
            <p:ph type="body" idx="1"/>
          </p:nvPr>
        </p:nvSpPr>
        <p:spPr/>
        <p:txBody>
          <a:bodyPr/>
          <a:lstStyle/>
          <a:p>
            <a:pPr eaLnBrk="1" hangingPunct="1">
              <a:buFontTx/>
              <a:buNone/>
            </a:pPr>
            <a:r>
              <a:rPr lang="en-GB" smtClean="0"/>
              <a:t>	How does inventory contribute to the value- adding activities of a firm?</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Question</a:t>
            </a:r>
          </a:p>
        </p:txBody>
      </p:sp>
      <p:sp>
        <p:nvSpPr>
          <p:cNvPr id="33795" name="Rectangle 3"/>
          <p:cNvSpPr>
            <a:spLocks noGrp="1" noChangeArrowheads="1"/>
          </p:cNvSpPr>
          <p:nvPr>
            <p:ph type="body" idx="1"/>
          </p:nvPr>
        </p:nvSpPr>
        <p:spPr/>
        <p:txBody>
          <a:bodyPr/>
          <a:lstStyle/>
          <a:p>
            <a:pPr eaLnBrk="1" hangingPunct="1">
              <a:buFontTx/>
              <a:buNone/>
            </a:pPr>
            <a:r>
              <a:rPr lang="en-GB" smtClean="0"/>
              <a:t>	What activities add to the cost of inventory and which functions are responsible for incurring them?</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79388" y="274638"/>
            <a:ext cx="8785225" cy="1143000"/>
          </a:xfrm>
        </p:spPr>
        <p:txBody>
          <a:bodyPr/>
          <a:lstStyle/>
          <a:p>
            <a:pPr eaLnBrk="1" hangingPunct="1"/>
            <a:r>
              <a:rPr lang="en-GB" sz="4000" smtClean="0"/>
              <a:t>How much to stock and when to order</a:t>
            </a:r>
          </a:p>
        </p:txBody>
      </p:sp>
      <p:sp>
        <p:nvSpPr>
          <p:cNvPr id="34819" name="Rectangle 3"/>
          <p:cNvSpPr>
            <a:spLocks noGrp="1" noChangeArrowheads="1"/>
          </p:cNvSpPr>
          <p:nvPr>
            <p:ph type="body" idx="1"/>
          </p:nvPr>
        </p:nvSpPr>
        <p:spPr/>
        <p:txBody>
          <a:bodyPr/>
          <a:lstStyle/>
          <a:p>
            <a:pPr eaLnBrk="1" hangingPunct="1">
              <a:buFontTx/>
              <a:buNone/>
            </a:pPr>
            <a:r>
              <a:rPr lang="en-GB" smtClean="0"/>
              <a:t>Service levels</a:t>
            </a:r>
          </a:p>
          <a:p>
            <a:pPr eaLnBrk="1" hangingPunct="1"/>
            <a:r>
              <a:rPr lang="en-GB" smtClean="0"/>
              <a:t>The level of service that an organisation wishes to maintain can be established and the level of buffer inventory needed to yield acceptable service levels can be calculated as:</a:t>
            </a:r>
          </a:p>
          <a:p>
            <a:pPr eaLnBrk="1" hangingPunct="1">
              <a:buFontTx/>
              <a:buNone/>
            </a:pPr>
            <a:r>
              <a:rPr lang="en-GB" smtClean="0"/>
              <a:t>Service = </a:t>
            </a:r>
            <a:r>
              <a:rPr lang="en-GB" u="sng" smtClean="0"/>
              <a:t>Customers served without delay</a:t>
            </a:r>
          </a:p>
          <a:p>
            <a:pPr eaLnBrk="1" hangingPunct="1">
              <a:buFontTx/>
              <a:buNone/>
            </a:pPr>
            <a:r>
              <a:rPr lang="en-GB" smtClean="0"/>
              <a:t>Level		Total orders received</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179388" y="274638"/>
            <a:ext cx="8785225" cy="1143000"/>
          </a:xfrm>
        </p:spPr>
        <p:txBody>
          <a:bodyPr/>
          <a:lstStyle/>
          <a:p>
            <a:pPr eaLnBrk="1" hangingPunct="1"/>
            <a:r>
              <a:rPr lang="en-GB" sz="4000" smtClean="0"/>
              <a:t>How much to stock and when to order</a:t>
            </a:r>
          </a:p>
        </p:txBody>
      </p:sp>
      <p:sp>
        <p:nvSpPr>
          <p:cNvPr id="35843" name="Rectangle 3"/>
          <p:cNvSpPr>
            <a:spLocks noGrp="1" noChangeArrowheads="1"/>
          </p:cNvSpPr>
          <p:nvPr>
            <p:ph type="body" idx="1"/>
          </p:nvPr>
        </p:nvSpPr>
        <p:spPr/>
        <p:txBody>
          <a:bodyPr/>
          <a:lstStyle/>
          <a:p>
            <a:pPr eaLnBrk="1" hangingPunct="1">
              <a:buFontTx/>
              <a:buNone/>
            </a:pPr>
            <a:r>
              <a:rPr lang="en-GB" smtClean="0"/>
              <a:t>Service Levels</a:t>
            </a:r>
          </a:p>
          <a:p>
            <a:pPr eaLnBrk="1" hangingPunct="1"/>
            <a:r>
              <a:rPr lang="en-GB" smtClean="0"/>
              <a:t>To approach this requirement from the opposite perspective, companies can determine the risk of a stockout they are prepared to accept.  This is known as the ‘protection level’ and is equivalent of</a:t>
            </a:r>
          </a:p>
          <a:p>
            <a:pPr eaLnBrk="1" hangingPunct="1">
              <a:buFontTx/>
              <a:buNone/>
            </a:pPr>
            <a:endParaRPr lang="en-GB" smtClean="0"/>
          </a:p>
          <a:p>
            <a:pPr eaLnBrk="1" hangingPunct="1">
              <a:buFontTx/>
              <a:buNone/>
            </a:pPr>
            <a:r>
              <a:rPr lang="en-GB" smtClean="0"/>
              <a:t>	100 x (1 – probability of a stockout)</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274638"/>
            <a:ext cx="8229600" cy="706437"/>
          </a:xfrm>
        </p:spPr>
        <p:txBody>
          <a:bodyPr/>
          <a:lstStyle/>
          <a:p>
            <a:pPr eaLnBrk="1" hangingPunct="1"/>
            <a:r>
              <a:rPr lang="en-GB" sz="4000" smtClean="0"/>
              <a:t>Inventory Control Systems</a:t>
            </a:r>
          </a:p>
        </p:txBody>
      </p:sp>
      <p:sp>
        <p:nvSpPr>
          <p:cNvPr id="36867" name="Rectangle 3"/>
          <p:cNvSpPr>
            <a:spLocks noGrp="1" noChangeArrowheads="1"/>
          </p:cNvSpPr>
          <p:nvPr>
            <p:ph type="body" idx="1"/>
          </p:nvPr>
        </p:nvSpPr>
        <p:spPr>
          <a:xfrm>
            <a:off x="395288" y="1052513"/>
            <a:ext cx="8424862" cy="5545137"/>
          </a:xfrm>
        </p:spPr>
        <p:txBody>
          <a:bodyPr/>
          <a:lstStyle/>
          <a:p>
            <a:pPr eaLnBrk="1" hangingPunct="1">
              <a:buFontTx/>
              <a:buNone/>
            </a:pPr>
            <a:r>
              <a:rPr lang="en-GB" sz="2800" smtClean="0"/>
              <a:t>ABC Classification System</a:t>
            </a:r>
          </a:p>
          <a:p>
            <a:pPr eaLnBrk="1" hangingPunct="1"/>
            <a:r>
              <a:rPr lang="en-GB" sz="2800" smtClean="0"/>
              <a:t>Sorts inventory items into groups depending on the amount of annual expenditure they incur which will depend on the estimated number of items used annually multiplied by the unit cost</a:t>
            </a:r>
          </a:p>
          <a:p>
            <a:pPr eaLnBrk="1" hangingPunct="1"/>
            <a:r>
              <a:rPr lang="en-GB" sz="2800" smtClean="0"/>
              <a:t>Using the 80/20 rule or Pareto principle it is usually found, that 10 – 20% of the items account for 60 – 80% of annual expenditure</a:t>
            </a:r>
          </a:p>
          <a:p>
            <a:pPr eaLnBrk="1" hangingPunct="1"/>
            <a:r>
              <a:rPr lang="en-GB" sz="2800" smtClean="0"/>
              <a:t>These items are called A items and need to be controlled closely to reduce overall expenditure</a:t>
            </a:r>
          </a:p>
          <a:p>
            <a:pPr eaLnBrk="1" hangingPunct="1"/>
            <a:endParaRPr lang="en-GB" sz="2800" smtClean="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mtClean="0"/>
              <a:t>Inventory Control Systems</a:t>
            </a:r>
          </a:p>
        </p:txBody>
      </p:sp>
      <p:sp>
        <p:nvSpPr>
          <p:cNvPr id="37891" name="Rectangle 3"/>
          <p:cNvSpPr>
            <a:spLocks noGrp="1" noChangeArrowheads="1"/>
          </p:cNvSpPr>
          <p:nvPr>
            <p:ph type="body" idx="1"/>
          </p:nvPr>
        </p:nvSpPr>
        <p:spPr/>
        <p:txBody>
          <a:bodyPr/>
          <a:lstStyle/>
          <a:p>
            <a:pPr eaLnBrk="1" hangingPunct="1">
              <a:buFontTx/>
              <a:buNone/>
            </a:pPr>
            <a:r>
              <a:rPr lang="en-GB" smtClean="0"/>
              <a:t>ABC Classification System</a:t>
            </a:r>
          </a:p>
          <a:p>
            <a:pPr eaLnBrk="1" hangingPunct="1"/>
            <a:r>
              <a:rPr lang="en-GB" smtClean="0"/>
              <a:t>B items account for the next 20 – 30% of items</a:t>
            </a:r>
          </a:p>
          <a:p>
            <a:pPr eaLnBrk="1" hangingPunct="1"/>
            <a:r>
              <a:rPr lang="en-GB" smtClean="0"/>
              <a:t>Require fewer inventory level reviews than A items</a:t>
            </a:r>
          </a:p>
          <a:p>
            <a:pPr eaLnBrk="1" hangingPunct="1"/>
            <a:r>
              <a:rPr lang="en-GB" smtClean="0"/>
              <a:t>A fixed order interval system with a minimum order level or a fixed order quantity system may be appropriate</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pPr eaLnBrk="1" hangingPunct="1"/>
            <a:r>
              <a:rPr lang="en-GB" smtClean="0"/>
              <a:t>Inventory Control Systems</a:t>
            </a:r>
          </a:p>
        </p:txBody>
      </p:sp>
      <p:sp>
        <p:nvSpPr>
          <p:cNvPr id="38915" name="Rectangle 3"/>
          <p:cNvSpPr>
            <a:spLocks noGrp="1" noChangeArrowheads="1"/>
          </p:cNvSpPr>
          <p:nvPr>
            <p:ph type="body" idx="1"/>
          </p:nvPr>
        </p:nvSpPr>
        <p:spPr/>
        <p:txBody>
          <a:bodyPr/>
          <a:lstStyle/>
          <a:p>
            <a:pPr eaLnBrk="1" hangingPunct="1">
              <a:buFontTx/>
              <a:buNone/>
            </a:pPr>
            <a:r>
              <a:rPr lang="en-GB" smtClean="0"/>
              <a:t>ABC Classification System</a:t>
            </a:r>
          </a:p>
          <a:p>
            <a:pPr eaLnBrk="1" hangingPunct="1"/>
            <a:r>
              <a:rPr lang="en-GB" smtClean="0"/>
              <a:t>C items represent the remaining 50-70% of items but only account for less than 25% of total expenditure</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smtClean="0"/>
              <a:t>ABC Classification System</a:t>
            </a:r>
          </a:p>
        </p:txBody>
      </p:sp>
      <p:sp>
        <p:nvSpPr>
          <p:cNvPr id="39939" name="Rectangle 3"/>
          <p:cNvSpPr>
            <a:spLocks noGrp="1" noChangeArrowheads="1"/>
          </p:cNvSpPr>
          <p:nvPr>
            <p:ph type="body" idx="1"/>
          </p:nvPr>
        </p:nvSpPr>
        <p:spPr/>
        <p:txBody>
          <a:bodyPr/>
          <a:lstStyle/>
          <a:p>
            <a:pPr eaLnBrk="1" hangingPunct="1"/>
            <a:r>
              <a:rPr lang="en-GB" dirty="0" smtClean="0"/>
              <a:t>See handout for example of ABC system</a:t>
            </a:r>
          </a:p>
          <a:p>
            <a:pPr eaLnBrk="1" hangingPunct="1"/>
            <a:endParaRPr lang="en-GB" dirty="0" smtClean="0"/>
          </a:p>
          <a:p>
            <a:pPr marL="0" indent="0" eaLnBrk="1" hangingPunct="1">
              <a:buNone/>
            </a:pPr>
            <a:endParaRPr lang="en-GB" dirty="0" smtClean="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smtClean="0"/>
              <a:t>Economic Order Quantity</a:t>
            </a:r>
          </a:p>
        </p:txBody>
      </p:sp>
      <p:sp>
        <p:nvSpPr>
          <p:cNvPr id="40963" name="Rectangle 3"/>
          <p:cNvSpPr>
            <a:spLocks noGrp="1" noChangeArrowheads="1"/>
          </p:cNvSpPr>
          <p:nvPr>
            <p:ph type="body" idx="1"/>
          </p:nvPr>
        </p:nvSpPr>
        <p:spPr/>
        <p:txBody>
          <a:bodyPr/>
          <a:lstStyle/>
          <a:p>
            <a:pPr eaLnBrk="1" hangingPunct="1"/>
            <a:r>
              <a:rPr lang="en-GB" smtClean="0"/>
              <a:t>Calculates the fixed inventory order volume required while seeking to minimise the sum of the annual costs of holding inventory and the annual costs of ordering inventory.  The model makes a number of assumptions</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smtClean="0"/>
              <a:t>Economic Order Quantity</a:t>
            </a:r>
          </a:p>
        </p:txBody>
      </p:sp>
      <p:sp>
        <p:nvSpPr>
          <p:cNvPr id="41987" name="Rectangle 3"/>
          <p:cNvSpPr>
            <a:spLocks noGrp="1" noChangeArrowheads="1"/>
          </p:cNvSpPr>
          <p:nvPr>
            <p:ph type="body" idx="1"/>
          </p:nvPr>
        </p:nvSpPr>
        <p:spPr/>
        <p:txBody>
          <a:bodyPr/>
          <a:lstStyle/>
          <a:p>
            <a:pPr eaLnBrk="1" hangingPunct="1">
              <a:buFontTx/>
              <a:buNone/>
            </a:pPr>
            <a:r>
              <a:rPr lang="en-GB" smtClean="0"/>
              <a:t>Assumptions</a:t>
            </a:r>
          </a:p>
          <a:p>
            <a:pPr eaLnBrk="1" hangingPunct="1"/>
            <a:r>
              <a:rPr lang="en-GB" smtClean="0"/>
              <a:t>Demand is known and constant</a:t>
            </a:r>
          </a:p>
          <a:p>
            <a:pPr eaLnBrk="1" hangingPunct="1"/>
            <a:r>
              <a:rPr lang="en-GB" smtClean="0"/>
              <a:t>Lead time is constant</a:t>
            </a:r>
          </a:p>
          <a:p>
            <a:pPr eaLnBrk="1" hangingPunct="1"/>
            <a:r>
              <a:rPr lang="en-GB" smtClean="0"/>
              <a:t>No quantity discounts are available</a:t>
            </a:r>
          </a:p>
          <a:p>
            <a:pPr eaLnBrk="1" hangingPunct="1"/>
            <a:r>
              <a:rPr lang="en-GB" smtClean="0"/>
              <a:t>Only one item is involved</a:t>
            </a:r>
          </a:p>
          <a:p>
            <a:pPr eaLnBrk="1" hangingPunct="1"/>
            <a:r>
              <a:rPr lang="en-GB" smtClean="0"/>
              <a:t>Fixed and identifiable ordering cost</a:t>
            </a:r>
          </a:p>
          <a:p>
            <a:pPr eaLnBrk="1" hangingPunct="1"/>
            <a:r>
              <a:rPr lang="en-GB" smtClean="0"/>
              <a:t>Cost does not vary with the order size</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GB" sz="4000" smtClean="0"/>
              <a:t>Criticisms of Economic Order Quantity Model</a:t>
            </a:r>
          </a:p>
        </p:txBody>
      </p:sp>
      <p:sp>
        <p:nvSpPr>
          <p:cNvPr id="43011" name="Rectangle 3"/>
          <p:cNvSpPr>
            <a:spLocks noGrp="1" noChangeArrowheads="1"/>
          </p:cNvSpPr>
          <p:nvPr>
            <p:ph type="body" idx="1"/>
          </p:nvPr>
        </p:nvSpPr>
        <p:spPr/>
        <p:txBody>
          <a:bodyPr/>
          <a:lstStyle/>
          <a:p>
            <a:pPr eaLnBrk="1" hangingPunct="1"/>
            <a:r>
              <a:rPr lang="en-GB" smtClean="0"/>
              <a:t>An approach of ordering a fixed quantity per order item is not seen as relevant in a complex and dynamic market</a:t>
            </a:r>
          </a:p>
          <a:p>
            <a:pPr eaLnBrk="1" hangingPunct="1"/>
            <a:r>
              <a:rPr lang="en-GB" smtClean="0"/>
              <a:t>The assumption of one delivery per order and then the use of that stock over time increases inventory levels and does not fit with JIT approach</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sz="4000" smtClean="0"/>
              <a:t>Criticisms of Economic Order Quantity Model</a:t>
            </a:r>
          </a:p>
        </p:txBody>
      </p:sp>
      <p:sp>
        <p:nvSpPr>
          <p:cNvPr id="44035" name="Rectangle 3"/>
          <p:cNvSpPr>
            <a:spLocks noGrp="1" noChangeArrowheads="1"/>
          </p:cNvSpPr>
          <p:nvPr>
            <p:ph type="body" idx="1"/>
          </p:nvPr>
        </p:nvSpPr>
        <p:spPr/>
        <p:txBody>
          <a:bodyPr/>
          <a:lstStyle/>
          <a:p>
            <a:pPr eaLnBrk="1" hangingPunct="1"/>
            <a:r>
              <a:rPr lang="en-GB" smtClean="0"/>
              <a:t>Also annual demand will not exist for products with a life cycle of less than a year</a:t>
            </a:r>
          </a:p>
          <a:p>
            <a:pPr eaLnBrk="1" hangingPunct="1"/>
            <a:r>
              <a:rPr lang="en-GB" smtClean="0"/>
              <a:t>Ordering costs are constant with no account taken of the method of ordering, the time spent placing the order or the staffing costs of the person placing the order</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GB" smtClean="0"/>
              <a:t>Economic Order Quantity</a:t>
            </a:r>
          </a:p>
        </p:txBody>
      </p:sp>
      <p:sp>
        <p:nvSpPr>
          <p:cNvPr id="45059" name="Rectangle 3"/>
          <p:cNvSpPr>
            <a:spLocks noGrp="1" noChangeArrowheads="1"/>
          </p:cNvSpPr>
          <p:nvPr>
            <p:ph type="body" idx="1"/>
          </p:nvPr>
        </p:nvSpPr>
        <p:spPr>
          <a:xfrm>
            <a:off x="457200" y="1285875"/>
            <a:ext cx="8115300" cy="4840288"/>
          </a:xfrm>
        </p:spPr>
        <p:txBody>
          <a:bodyPr/>
          <a:lstStyle/>
          <a:p>
            <a:pPr eaLnBrk="1" hangingPunct="1">
              <a:buFontTx/>
              <a:buNone/>
            </a:pPr>
            <a:r>
              <a:rPr lang="en-GB" smtClean="0"/>
              <a:t>		EOQ = </a:t>
            </a:r>
            <a:r>
              <a:rPr lang="en-GB" smtClean="0">
                <a:cs typeface="Arial" charset="0"/>
              </a:rPr>
              <a:t>				     </a:t>
            </a:r>
          </a:p>
          <a:p>
            <a:pPr eaLnBrk="1" hangingPunct="1">
              <a:buFontTx/>
              <a:buNone/>
            </a:pPr>
            <a:endParaRPr lang="en-GB" smtClean="0">
              <a:cs typeface="Arial" charset="0"/>
            </a:endParaRPr>
          </a:p>
          <a:p>
            <a:pPr eaLnBrk="1" hangingPunct="1">
              <a:buFontTx/>
              <a:buNone/>
            </a:pPr>
            <a:endParaRPr lang="en-GB" smtClean="0">
              <a:cs typeface="Arial" charset="0"/>
            </a:endParaRPr>
          </a:p>
          <a:p>
            <a:pPr eaLnBrk="1" hangingPunct="1">
              <a:buFontTx/>
              <a:buNone/>
            </a:pPr>
            <a:r>
              <a:rPr lang="en-GB" smtClean="0">
                <a:cs typeface="Arial" charset="0"/>
              </a:rPr>
              <a:t>Q = Order Quantity</a:t>
            </a:r>
          </a:p>
          <a:p>
            <a:pPr eaLnBrk="1" hangingPunct="1">
              <a:buFontTx/>
              <a:buNone/>
            </a:pPr>
            <a:r>
              <a:rPr lang="en-GB" smtClean="0">
                <a:cs typeface="Arial" charset="0"/>
              </a:rPr>
              <a:t>C</a:t>
            </a:r>
            <a:r>
              <a:rPr lang="en-GB" baseline="-25000" smtClean="0">
                <a:cs typeface="Arial" charset="0"/>
              </a:rPr>
              <a:t>H</a:t>
            </a:r>
            <a:r>
              <a:rPr lang="en-GB" smtClean="0">
                <a:cs typeface="Arial" charset="0"/>
              </a:rPr>
              <a:t>= Holding cost per unit</a:t>
            </a:r>
          </a:p>
          <a:p>
            <a:pPr eaLnBrk="1" hangingPunct="1">
              <a:buFontTx/>
              <a:buNone/>
            </a:pPr>
            <a:r>
              <a:rPr lang="en-GB" smtClean="0">
                <a:cs typeface="Arial" charset="0"/>
              </a:rPr>
              <a:t>D  = Annual demand</a:t>
            </a:r>
          </a:p>
          <a:p>
            <a:pPr eaLnBrk="1" hangingPunct="1">
              <a:buFontTx/>
              <a:buNone/>
            </a:pPr>
            <a:r>
              <a:rPr lang="en-GB" smtClean="0">
                <a:cs typeface="Arial" charset="0"/>
              </a:rPr>
              <a:t>C</a:t>
            </a:r>
            <a:r>
              <a:rPr lang="en-GB" baseline="-25000" smtClean="0">
                <a:cs typeface="Arial" charset="0"/>
              </a:rPr>
              <a:t>O </a:t>
            </a:r>
            <a:r>
              <a:rPr lang="en-GB" smtClean="0">
                <a:cs typeface="Arial" charset="0"/>
              </a:rPr>
              <a:t>= Ordering cost per order</a:t>
            </a:r>
          </a:p>
        </p:txBody>
      </p:sp>
      <p:sp>
        <p:nvSpPr>
          <p:cNvPr id="45060"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45061" name="Picture 5"/>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3214688" y="1428750"/>
            <a:ext cx="1714500" cy="12144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eaLnBrk="1" hangingPunct="1"/>
            <a:r>
              <a:rPr lang="en-GB" smtClean="0"/>
              <a:t>Economic Order Quantity</a:t>
            </a:r>
          </a:p>
        </p:txBody>
      </p:sp>
      <mc:AlternateContent xmlns:mc="http://schemas.openxmlformats.org/markup-compatibility/2006" xmlns:a14="http://schemas.microsoft.com/office/drawing/2010/main">
        <mc:Choice Requires="a14">
          <p:sp>
            <p:nvSpPr>
              <p:cNvPr id="46083" name="Rectangle 3"/>
              <p:cNvSpPr>
                <a:spLocks noGrp="1" noChangeArrowheads="1"/>
              </p:cNvSpPr>
              <p:nvPr>
                <p:ph type="body" idx="1"/>
              </p:nvPr>
            </p:nvSpPr>
            <p:spPr/>
            <p:txBody>
              <a:bodyPr/>
              <a:lstStyle/>
              <a:p>
                <a:pPr eaLnBrk="1" hangingPunct="1"/>
                <a:r>
                  <a:rPr lang="en-GB" dirty="0" smtClean="0"/>
                  <a:t>Total annual inventory cost is the sum of the total annual holding cost and the total annual order cost</a:t>
                </a:r>
              </a:p>
              <a:p>
                <a:pPr eaLnBrk="1" hangingPunct="1"/>
                <a:endParaRPr lang="en-GB" dirty="0" smtClean="0"/>
              </a:p>
              <a:p>
                <a:pPr eaLnBrk="1" hangingPunct="1"/>
                <a:r>
                  <a:rPr lang="en-GB" dirty="0" smtClean="0"/>
                  <a:t>Total annual order cost =</a:t>
                </a:r>
              </a:p>
              <a:p>
                <a:pPr eaLnBrk="1" hangingPunct="1">
                  <a:buFontTx/>
                  <a:buNone/>
                </a:pPr>
                <a:r>
                  <a:rPr lang="en-GB" dirty="0" smtClean="0"/>
                  <a:t>			</a:t>
                </a:r>
                <a14:m>
                  <m:oMath xmlns:m="http://schemas.openxmlformats.org/officeDocument/2006/math">
                    <m:f>
                      <m:fPr>
                        <m:ctrlPr>
                          <a:rPr lang="en-GB" i="1" smtClean="0">
                            <a:latin typeface="Cambria Math"/>
                          </a:rPr>
                        </m:ctrlPr>
                      </m:fPr>
                      <m:num>
                        <m:r>
                          <a:rPr lang="en-GB" b="0" i="1" smtClean="0">
                            <a:latin typeface="Cambria Math"/>
                          </a:rPr>
                          <m:t>𝑄</m:t>
                        </m:r>
                      </m:num>
                      <m:den>
                        <m:r>
                          <a:rPr lang="en-GB" b="0" i="1" smtClean="0">
                            <a:latin typeface="Cambria Math"/>
                          </a:rPr>
                          <m:t>2</m:t>
                        </m:r>
                      </m:den>
                    </m:f>
                  </m:oMath>
                </a14:m>
                <a:r>
                  <a:rPr lang="en-GB" dirty="0" smtClean="0"/>
                  <a:t> x </a:t>
                </a:r>
                <a14:m>
                  <m:oMath xmlns:m="http://schemas.openxmlformats.org/officeDocument/2006/math">
                    <m:sSub>
                      <m:sSubPr>
                        <m:ctrlPr>
                          <a:rPr lang="en-GB" i="1" smtClean="0">
                            <a:latin typeface="Cambria Math"/>
                          </a:rPr>
                        </m:ctrlPr>
                      </m:sSubPr>
                      <m:e>
                        <m:r>
                          <a:rPr lang="en-GB" b="0" i="1" smtClean="0">
                            <a:latin typeface="Cambria Math"/>
                          </a:rPr>
                          <m:t>𝐶</m:t>
                        </m:r>
                      </m:e>
                      <m:sub>
                        <m:r>
                          <a:rPr lang="en-GB" b="0" i="1" smtClean="0">
                            <a:latin typeface="Cambria Math"/>
                          </a:rPr>
                          <m:t>𝐻</m:t>
                        </m:r>
                      </m:sub>
                    </m:sSub>
                  </m:oMath>
                </a14:m>
                <a:r>
                  <a:rPr lang="en-GB" dirty="0" smtClean="0"/>
                  <a:t>  + </a:t>
                </a:r>
                <a14:m>
                  <m:oMath xmlns:m="http://schemas.openxmlformats.org/officeDocument/2006/math">
                    <m:f>
                      <m:fPr>
                        <m:ctrlPr>
                          <a:rPr lang="en-GB" i="1" smtClean="0">
                            <a:latin typeface="Cambria Math"/>
                          </a:rPr>
                        </m:ctrlPr>
                      </m:fPr>
                      <m:num>
                        <m:r>
                          <a:rPr lang="en-GB" b="0" i="1" smtClean="0">
                            <a:latin typeface="Cambria Math"/>
                          </a:rPr>
                          <m:t>𝐷</m:t>
                        </m:r>
                      </m:num>
                      <m:den>
                        <m:r>
                          <a:rPr lang="en-GB" b="0" i="1" smtClean="0">
                            <a:latin typeface="Cambria Math"/>
                          </a:rPr>
                          <m:t>𝑄</m:t>
                        </m:r>
                      </m:den>
                    </m:f>
                  </m:oMath>
                </a14:m>
                <a:r>
                  <a:rPr lang="en-GB" dirty="0" smtClean="0"/>
                  <a:t> x C</a:t>
                </a:r>
                <a:r>
                  <a:rPr lang="en-GB" baseline="-25000" dirty="0" smtClean="0"/>
                  <a:t>O</a:t>
                </a:r>
                <a:endParaRPr lang="en-GB" dirty="0" smtClean="0"/>
              </a:p>
              <a:p>
                <a:pPr eaLnBrk="1" hangingPunct="1">
                  <a:buFontTx/>
                  <a:buNone/>
                </a:pPr>
                <a:r>
                  <a:rPr lang="en-GB" dirty="0" smtClean="0"/>
                  <a:t>			               </a:t>
                </a:r>
              </a:p>
            </p:txBody>
          </p:sp>
        </mc:Choice>
        <mc:Fallback xmlns="">
          <p:sp>
            <p:nvSpPr>
              <p:cNvPr id="46083" name="Rectangle 3"/>
              <p:cNvSpPr>
                <a:spLocks noGrp="1" noRot="1" noChangeAspect="1" noMove="1" noResize="1" noEditPoints="1" noAdjustHandles="1" noChangeArrowheads="1" noChangeShapeType="1" noTextEdit="1"/>
              </p:cNvSpPr>
              <p:nvPr>
                <p:ph type="body" idx="1"/>
              </p:nvPr>
            </p:nvSpPr>
            <p:spPr>
              <a:blipFill rotWithShape="1">
                <a:blip r:embed="rId2"/>
                <a:stretch>
                  <a:fillRect l="-1630" t="-1752"/>
                </a:stretch>
              </a:blipFill>
            </p:spPr>
            <p:txBody>
              <a:bodyPr/>
              <a:lstStyle/>
              <a:p>
                <a:r>
                  <a:rPr lang="en-GB">
                    <a:noFill/>
                  </a:rPr>
                  <a:t> </a:t>
                </a:r>
              </a:p>
            </p:txBody>
          </p:sp>
        </mc:Fallback>
      </mc:AlternateContent>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GB" smtClean="0"/>
              <a:t>Economic Order Quantity</a:t>
            </a:r>
          </a:p>
        </p:txBody>
      </p:sp>
      <p:sp>
        <p:nvSpPr>
          <p:cNvPr id="47107" name="Rectangle 3"/>
          <p:cNvSpPr>
            <a:spLocks noGrp="1" noChangeArrowheads="1"/>
          </p:cNvSpPr>
          <p:nvPr>
            <p:ph type="body" idx="1"/>
          </p:nvPr>
        </p:nvSpPr>
        <p:spPr>
          <a:xfrm>
            <a:off x="457200" y="1600200"/>
            <a:ext cx="8229600" cy="4924425"/>
          </a:xfrm>
        </p:spPr>
        <p:txBody>
          <a:bodyPr/>
          <a:lstStyle/>
          <a:p>
            <a:pPr eaLnBrk="1" hangingPunct="1">
              <a:buFontTx/>
              <a:buNone/>
            </a:pPr>
            <a:r>
              <a:rPr lang="en-GB" smtClean="0"/>
              <a:t>	</a:t>
            </a:r>
            <a:r>
              <a:rPr lang="en-GB" b="1" smtClean="0"/>
              <a:t>Example</a:t>
            </a:r>
          </a:p>
          <a:p>
            <a:pPr eaLnBrk="1" hangingPunct="1">
              <a:buFontTx/>
              <a:buNone/>
            </a:pPr>
            <a:r>
              <a:rPr lang="en-GB" b="1" smtClean="0"/>
              <a:t>	</a:t>
            </a:r>
            <a:r>
              <a:rPr lang="en-GB" smtClean="0"/>
              <a:t>The annual demand for a company’s single item of stock is 1000 units.  It costs the company £6 to hold one unit of stock for 1 year.  Each time that a replenishment order is made the company incurs a fixed cost of £75</a:t>
            </a:r>
          </a:p>
          <a:p>
            <a:pPr eaLnBrk="1" hangingPunct="1">
              <a:buFontTx/>
              <a:buNone/>
            </a:pPr>
            <a:endParaRPr lang="en-GB" smtClean="0"/>
          </a:p>
          <a:p>
            <a:pPr eaLnBrk="1" hangingPunct="1">
              <a:buFontTx/>
              <a:buNone/>
            </a:pPr>
            <a:r>
              <a:rPr lang="en-GB" smtClean="0"/>
              <a:t>	Determine the EOQ</a:t>
            </a:r>
          </a:p>
          <a:p>
            <a:pPr eaLnBrk="1" hangingPunct="1">
              <a:buFontTx/>
              <a:buNone/>
            </a:pPr>
            <a:endParaRPr lang="en-GB" smtClean="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mtClean="0"/>
              <a:t>Economic Order Quantity</a:t>
            </a:r>
          </a:p>
        </p:txBody>
      </p:sp>
      <p:sp>
        <p:nvSpPr>
          <p:cNvPr id="49155" name="Rectangle 3"/>
          <p:cNvSpPr>
            <a:spLocks noGrp="1" noChangeArrowheads="1"/>
          </p:cNvSpPr>
          <p:nvPr>
            <p:ph type="body" idx="1"/>
          </p:nvPr>
        </p:nvSpPr>
        <p:spPr>
          <a:xfrm>
            <a:off x="179388" y="1600200"/>
            <a:ext cx="8785225" cy="4997450"/>
          </a:xfrm>
        </p:spPr>
        <p:txBody>
          <a:bodyPr/>
          <a:lstStyle/>
          <a:p>
            <a:pPr eaLnBrk="1" hangingPunct="1">
              <a:lnSpc>
                <a:spcPct val="90000"/>
              </a:lnSpc>
            </a:pPr>
            <a:r>
              <a:rPr lang="en-GB" b="1" smtClean="0"/>
              <a:t>Question</a:t>
            </a:r>
          </a:p>
          <a:p>
            <a:pPr eaLnBrk="1" hangingPunct="1">
              <a:lnSpc>
                <a:spcPct val="90000"/>
              </a:lnSpc>
              <a:buFontTx/>
              <a:buNone/>
            </a:pPr>
            <a:r>
              <a:rPr lang="en-GB" b="1" smtClean="0"/>
              <a:t>	</a:t>
            </a:r>
            <a:r>
              <a:rPr lang="en-GB" smtClean="0"/>
              <a:t>Brooks Engineering and you have been asked to decide on the best inventory control policy for the computer casting A.  You are told that the demand is fairly constant at 5000 units p.a. and it costs £14.40 to place an order.  The storage cost of holding one unit of casting is £10 per annum</a:t>
            </a:r>
          </a:p>
          <a:p>
            <a:pPr eaLnBrk="1" hangingPunct="1">
              <a:lnSpc>
                <a:spcPct val="90000"/>
              </a:lnSpc>
              <a:buFontTx/>
              <a:buNone/>
            </a:pPr>
            <a:r>
              <a:rPr lang="en-GB" smtClean="0"/>
              <a:t>	Calculate the total cost for an order size of 20.</a:t>
            </a:r>
            <a:endParaRPr lang="en-GB" b="1" smtClean="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457200" y="188913"/>
            <a:ext cx="8229600" cy="792162"/>
          </a:xfrm>
        </p:spPr>
        <p:txBody>
          <a:bodyPr/>
          <a:lstStyle/>
          <a:p>
            <a:pPr eaLnBrk="1" hangingPunct="1"/>
            <a:r>
              <a:rPr lang="en-GB" smtClean="0"/>
              <a:t>Economic Order Quantity</a:t>
            </a:r>
          </a:p>
        </p:txBody>
      </p:sp>
      <p:sp>
        <p:nvSpPr>
          <p:cNvPr id="50179" name="Rectangle 3"/>
          <p:cNvSpPr>
            <a:spLocks noGrp="1" noChangeArrowheads="1"/>
          </p:cNvSpPr>
          <p:nvPr>
            <p:ph type="body" idx="1"/>
          </p:nvPr>
        </p:nvSpPr>
        <p:spPr>
          <a:xfrm>
            <a:off x="179388" y="1052513"/>
            <a:ext cx="8713787" cy="5545137"/>
          </a:xfrm>
        </p:spPr>
        <p:txBody>
          <a:bodyPr/>
          <a:lstStyle/>
          <a:p>
            <a:pPr eaLnBrk="1" hangingPunct="1">
              <a:buFontTx/>
              <a:buNone/>
            </a:pPr>
            <a:r>
              <a:rPr lang="en-GB" sz="2800" b="1" smtClean="0"/>
              <a:t>	Question</a:t>
            </a:r>
          </a:p>
          <a:p>
            <a:pPr eaLnBrk="1" hangingPunct="1">
              <a:buFontTx/>
              <a:buNone/>
            </a:pPr>
            <a:r>
              <a:rPr lang="en-GB" sz="2800" b="1" smtClean="0"/>
              <a:t>	</a:t>
            </a:r>
            <a:r>
              <a:rPr lang="en-GB" sz="2800" smtClean="0"/>
              <a:t>A building materials company obtains cement from a single supplier.  Demand for cement is reasonably constant throughout the year.  Last year the company sold 2000 tonnes of cement.  The cost of placing an order is £25 and inventory holding charges are at 20% of purchase costs.  The company purchases cement at £60 per tonne</a:t>
            </a:r>
          </a:p>
          <a:p>
            <a:pPr eaLnBrk="1" hangingPunct="1">
              <a:buFontTx/>
              <a:buNone/>
            </a:pPr>
            <a:r>
              <a:rPr lang="en-GB" sz="2800" smtClean="0"/>
              <a:t>	</a:t>
            </a:r>
          </a:p>
          <a:p>
            <a:pPr eaLnBrk="1" hangingPunct="1">
              <a:buFontTx/>
              <a:buNone/>
            </a:pPr>
            <a:r>
              <a:rPr lang="en-GB" sz="2800" smtClean="0"/>
              <a:t>	How much cement should the company order at a time</a:t>
            </a:r>
            <a:endParaRPr lang="en-GB" sz="2800" b="1" smtClean="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pPr eaLnBrk="1" hangingPunct="1"/>
            <a:r>
              <a:rPr lang="en-GB" smtClean="0"/>
              <a:t>Economic Order Quantity</a:t>
            </a:r>
          </a:p>
        </p:txBody>
      </p:sp>
      <p:sp>
        <p:nvSpPr>
          <p:cNvPr id="51203" name="Rectangle 3"/>
          <p:cNvSpPr>
            <a:spLocks noGrp="1" noChangeArrowheads="1"/>
          </p:cNvSpPr>
          <p:nvPr>
            <p:ph type="body" idx="1"/>
          </p:nvPr>
        </p:nvSpPr>
        <p:spPr/>
        <p:txBody>
          <a:bodyPr/>
          <a:lstStyle/>
          <a:p>
            <a:pPr eaLnBrk="1" hangingPunct="1">
              <a:buFontTx/>
              <a:buNone/>
            </a:pPr>
            <a:r>
              <a:rPr lang="en-GB" smtClean="0"/>
              <a:t>	</a:t>
            </a:r>
            <a:r>
              <a:rPr lang="en-GB" b="1" smtClean="0"/>
              <a:t>Question</a:t>
            </a:r>
          </a:p>
          <a:p>
            <a:pPr eaLnBrk="1" hangingPunct="1">
              <a:buFontTx/>
              <a:buNone/>
            </a:pPr>
            <a:r>
              <a:rPr lang="en-GB" b="1" smtClean="0"/>
              <a:t>	</a:t>
            </a:r>
            <a:r>
              <a:rPr lang="en-GB" smtClean="0"/>
              <a:t>Using the example in previous slide determine the most convenient order quantity and the cost of this</a:t>
            </a: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pPr eaLnBrk="1" hangingPunct="1"/>
            <a:r>
              <a:rPr lang="en-GB" smtClean="0"/>
              <a:t>Economic Order Quantity</a:t>
            </a:r>
          </a:p>
        </p:txBody>
      </p:sp>
      <p:sp>
        <p:nvSpPr>
          <p:cNvPr id="52227" name="Rectangle 3"/>
          <p:cNvSpPr>
            <a:spLocks noGrp="1" noChangeArrowheads="1"/>
          </p:cNvSpPr>
          <p:nvPr>
            <p:ph type="body" idx="1"/>
          </p:nvPr>
        </p:nvSpPr>
        <p:spPr/>
        <p:txBody>
          <a:bodyPr/>
          <a:lstStyle/>
          <a:p>
            <a:pPr eaLnBrk="1" hangingPunct="1">
              <a:buFontTx/>
              <a:buNone/>
            </a:pPr>
            <a:endParaRPr lang="en-US" smtClean="0"/>
          </a:p>
        </p:txBody>
      </p:sp>
      <p:pic>
        <p:nvPicPr>
          <p:cNvPr id="52228" name="Picture 4" descr="~AUT0007"/>
          <p:cNvPicPr>
            <a:picLocks noChangeAspect="1" noChangeArrowheads="1"/>
          </p:cNvPicPr>
          <p:nvPr/>
        </p:nvPicPr>
        <p:blipFill>
          <a:blip r:embed="rId2" cstate="print">
            <a:lum bright="6000"/>
          </a:blip>
          <a:srcRect/>
          <a:stretch>
            <a:fillRect/>
          </a:stretch>
        </p:blipFill>
        <p:spPr bwMode="auto">
          <a:xfrm>
            <a:off x="250825" y="1412875"/>
            <a:ext cx="8281988" cy="48958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457200" y="274638"/>
            <a:ext cx="8229600" cy="706437"/>
          </a:xfrm>
        </p:spPr>
        <p:txBody>
          <a:bodyPr/>
          <a:lstStyle/>
          <a:p>
            <a:pPr eaLnBrk="1" hangingPunct="1"/>
            <a:r>
              <a:rPr lang="en-GB" sz="4000" smtClean="0"/>
              <a:t>Economic Batch Quantity Model</a:t>
            </a:r>
          </a:p>
        </p:txBody>
      </p:sp>
      <p:sp>
        <p:nvSpPr>
          <p:cNvPr id="53251" name="Rectangle 3"/>
          <p:cNvSpPr>
            <a:spLocks noGrp="1" noChangeArrowheads="1"/>
          </p:cNvSpPr>
          <p:nvPr>
            <p:ph type="body" idx="1"/>
          </p:nvPr>
        </p:nvSpPr>
        <p:spPr>
          <a:xfrm>
            <a:off x="457200" y="1052513"/>
            <a:ext cx="8229600" cy="5545137"/>
          </a:xfrm>
        </p:spPr>
        <p:txBody>
          <a:bodyPr/>
          <a:lstStyle/>
          <a:p>
            <a:pPr eaLnBrk="1" hangingPunct="1"/>
            <a:r>
              <a:rPr lang="en-GB" smtClean="0"/>
              <a:t>Replenishment order arrives over a time period rather than in one lot, for example where an order is placed within the operation for a batch of parts to be produced on a machine</a:t>
            </a:r>
          </a:p>
          <a:p>
            <a:pPr eaLnBrk="1" hangingPunct="1"/>
            <a:r>
              <a:rPr lang="en-GB" smtClean="0"/>
              <a:t>During the time that these units are being, added to the inventory, demand is continuing to take place</a:t>
            </a:r>
          </a:p>
          <a:p>
            <a:pPr eaLnBrk="1" hangingPunct="1"/>
            <a:r>
              <a:rPr lang="en-GB" smtClean="0"/>
              <a:t>It is also referred to as the economic production quantity</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274638"/>
            <a:ext cx="8229600" cy="633412"/>
          </a:xfrm>
        </p:spPr>
        <p:txBody>
          <a:bodyPr/>
          <a:lstStyle/>
          <a:p>
            <a:pPr eaLnBrk="1" hangingPunct="1"/>
            <a:r>
              <a:rPr lang="en-GB" sz="4000" smtClean="0"/>
              <a:t>Economic Batch Quantity Model</a:t>
            </a:r>
          </a:p>
        </p:txBody>
      </p:sp>
      <p:sp>
        <p:nvSpPr>
          <p:cNvPr id="54275" name="Rectangle 3"/>
          <p:cNvSpPr>
            <a:spLocks noGrp="1" noChangeArrowheads="1"/>
          </p:cNvSpPr>
          <p:nvPr>
            <p:ph type="body" idx="1"/>
          </p:nvPr>
        </p:nvSpPr>
        <p:spPr>
          <a:xfrm>
            <a:off x="250825" y="1052513"/>
            <a:ext cx="8713788" cy="5472112"/>
          </a:xfrm>
        </p:spPr>
        <p:txBody>
          <a:bodyPr/>
          <a:lstStyle/>
          <a:p>
            <a:pPr eaLnBrk="1" hangingPunct="1">
              <a:lnSpc>
                <a:spcPct val="90000"/>
              </a:lnSpc>
            </a:pPr>
            <a:r>
              <a:rPr lang="en-GB" smtClean="0"/>
              <a:t>Appropriate when some of the product we make is used as soon as we make it</a:t>
            </a:r>
          </a:p>
          <a:p>
            <a:pPr eaLnBrk="1" hangingPunct="1">
              <a:lnSpc>
                <a:spcPct val="90000"/>
              </a:lnSpc>
            </a:pPr>
            <a:r>
              <a:rPr lang="en-GB" smtClean="0"/>
              <a:t>In manufacturing, this is typical when a single manufacturing facility produces the parts to build the end product</a:t>
            </a:r>
          </a:p>
          <a:p>
            <a:pPr eaLnBrk="1" hangingPunct="1">
              <a:lnSpc>
                <a:spcPct val="90000"/>
              </a:lnSpc>
            </a:pPr>
            <a:r>
              <a:rPr lang="en-GB" smtClean="0"/>
              <a:t>For example, HP builds DeskJet printers using printed circuit boards (PCBs).  HPs manufacturing facility builds PCBs in batches: some of these PCBs are assembled into the end product immediately, and the rest put into inventory.</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GB" smtClean="0"/>
              <a:t>Economic Batch Quantity Model</a:t>
            </a:r>
          </a:p>
        </p:txBody>
      </p:sp>
      <p:pic>
        <p:nvPicPr>
          <p:cNvPr id="55299" name="Picture 4" descr="~AUT0008"/>
          <p:cNvPicPr>
            <a:picLocks noGrp="1" noChangeAspect="1" noChangeArrowheads="1"/>
          </p:cNvPicPr>
          <p:nvPr>
            <p:ph type="body" idx="1"/>
          </p:nvPr>
        </p:nvPicPr>
        <p:blipFill>
          <a:blip r:embed="rId2" cstate="print">
            <a:lum bright="6000"/>
          </a:blip>
          <a:srcRect/>
          <a:stretch>
            <a:fillRect/>
          </a:stretch>
        </p:blipFill>
        <p:spPr>
          <a:xfrm>
            <a:off x="611188" y="1557338"/>
            <a:ext cx="7921625" cy="4679950"/>
          </a:xfrm>
          <a:noFill/>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smtClean="0"/>
              <a:t>Economic Batch Quantity Model</a:t>
            </a:r>
          </a:p>
        </p:txBody>
      </p:sp>
      <p:sp>
        <p:nvSpPr>
          <p:cNvPr id="56323" name="Rectangle 3"/>
          <p:cNvSpPr>
            <a:spLocks noGrp="1" noChangeArrowheads="1"/>
          </p:cNvSpPr>
          <p:nvPr>
            <p:ph type="body" idx="1"/>
          </p:nvPr>
        </p:nvSpPr>
        <p:spPr>
          <a:xfrm>
            <a:off x="457200" y="1600200"/>
            <a:ext cx="8229600" cy="4924425"/>
          </a:xfrm>
        </p:spPr>
        <p:txBody>
          <a:bodyPr/>
          <a:lstStyle/>
          <a:p>
            <a:pPr eaLnBrk="1" hangingPunct="1">
              <a:buFontTx/>
              <a:buNone/>
            </a:pPr>
            <a:r>
              <a:rPr lang="en-GB" smtClean="0"/>
              <a:t>	Calculate EBQ using the following formula: </a:t>
            </a:r>
          </a:p>
          <a:p>
            <a:pPr>
              <a:buFontTx/>
              <a:buNone/>
            </a:pPr>
            <a:r>
              <a:rPr lang="en-GB" smtClean="0"/>
              <a:t> </a:t>
            </a:r>
          </a:p>
          <a:p>
            <a:r>
              <a:rPr lang="en-GB" smtClean="0"/>
              <a:t>			   </a:t>
            </a:r>
          </a:p>
          <a:p>
            <a:pPr eaLnBrk="1" hangingPunct="1">
              <a:buFontTx/>
              <a:buNone/>
            </a:pPr>
            <a:endParaRPr lang="en-GB" sz="1600" smtClean="0">
              <a:cs typeface="Arial" charset="0"/>
            </a:endParaRPr>
          </a:p>
          <a:p>
            <a:pPr eaLnBrk="1" hangingPunct="1">
              <a:buFontTx/>
              <a:buNone/>
            </a:pPr>
            <a:r>
              <a:rPr lang="en-GB" smtClean="0">
                <a:cs typeface="Arial" charset="0"/>
              </a:rPr>
              <a:t>D   = annual demand in units</a:t>
            </a:r>
          </a:p>
          <a:p>
            <a:pPr eaLnBrk="1" hangingPunct="1">
              <a:buFontTx/>
              <a:buNone/>
            </a:pPr>
            <a:r>
              <a:rPr lang="en-GB" smtClean="0">
                <a:cs typeface="Arial" charset="0"/>
              </a:rPr>
              <a:t>C</a:t>
            </a:r>
            <a:r>
              <a:rPr lang="en-GB" baseline="-25000" smtClean="0">
                <a:cs typeface="Arial" charset="0"/>
              </a:rPr>
              <a:t>O</a:t>
            </a:r>
            <a:r>
              <a:rPr lang="en-GB" smtClean="0">
                <a:cs typeface="Arial" charset="0"/>
              </a:rPr>
              <a:t> = ordering costs</a:t>
            </a:r>
          </a:p>
          <a:p>
            <a:pPr eaLnBrk="1" hangingPunct="1">
              <a:buFontTx/>
              <a:buNone/>
            </a:pPr>
            <a:r>
              <a:rPr lang="en-GB" smtClean="0">
                <a:cs typeface="Arial" charset="0"/>
              </a:rPr>
              <a:t>C</a:t>
            </a:r>
            <a:r>
              <a:rPr lang="en-GB" baseline="-25000" smtClean="0">
                <a:cs typeface="Arial" charset="0"/>
              </a:rPr>
              <a:t>H</a:t>
            </a:r>
            <a:r>
              <a:rPr lang="en-GB" smtClean="0">
                <a:cs typeface="Arial" charset="0"/>
              </a:rPr>
              <a:t> = holding costs per unit</a:t>
            </a:r>
          </a:p>
          <a:p>
            <a:pPr eaLnBrk="1" hangingPunct="1">
              <a:buFontTx/>
              <a:buNone/>
            </a:pPr>
            <a:r>
              <a:rPr lang="en-GB" smtClean="0">
                <a:cs typeface="Arial" charset="0"/>
              </a:rPr>
              <a:t>p   = daily production rate</a:t>
            </a:r>
          </a:p>
          <a:p>
            <a:pPr eaLnBrk="1" hangingPunct="1">
              <a:buFontTx/>
              <a:buNone/>
            </a:pPr>
            <a:r>
              <a:rPr lang="en-GB" smtClean="0">
                <a:cs typeface="Arial" charset="0"/>
              </a:rPr>
              <a:t>d   = average daily demand rate</a:t>
            </a:r>
          </a:p>
        </p:txBody>
      </p:sp>
      <p:sp>
        <p:nvSpPr>
          <p:cNvPr id="56324" name="Rectangle 6"/>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56325" name="Rectangle 8"/>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56326" name="Picture 7"/>
          <p:cNvPicPr>
            <a:picLocks noChangeAspect="1" noChangeArrowheads="1"/>
          </p:cNvPicPr>
          <p:nvPr/>
        </p:nvPicPr>
        <p:blipFill>
          <a:blip r:embed="rId2" cstate="print">
            <a:clrChange>
              <a:clrFrom>
                <a:srgbClr val="FFFFFF"/>
              </a:clrFrom>
              <a:clrTo>
                <a:srgbClr val="FFFFFF">
                  <a:alpha val="0"/>
                </a:srgbClr>
              </a:clrTo>
            </a:clrChange>
          </a:blip>
          <a:srcRect/>
          <a:stretch>
            <a:fillRect/>
          </a:stretch>
        </p:blipFill>
        <p:spPr bwMode="auto">
          <a:xfrm>
            <a:off x="2357438" y="2357438"/>
            <a:ext cx="2857500" cy="1143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GB" smtClean="0"/>
              <a:t>Economic Batch Quantity Model</a:t>
            </a:r>
          </a:p>
        </p:txBody>
      </p:sp>
      <mc:AlternateContent xmlns:mc="http://schemas.openxmlformats.org/markup-compatibility/2006" xmlns:a14="http://schemas.microsoft.com/office/drawing/2010/main">
        <mc:Choice Requires="a14">
          <p:sp>
            <p:nvSpPr>
              <p:cNvPr id="57347" name="Rectangle 3"/>
              <p:cNvSpPr>
                <a:spLocks noGrp="1" noChangeArrowheads="1"/>
              </p:cNvSpPr>
              <p:nvPr>
                <p:ph type="body" idx="1"/>
              </p:nvPr>
            </p:nvSpPr>
            <p:spPr>
              <a:xfrm>
                <a:off x="457200" y="1600200"/>
                <a:ext cx="8229600" cy="4997450"/>
              </a:xfrm>
            </p:spPr>
            <p:txBody>
              <a:bodyPr/>
              <a:lstStyle/>
              <a:p>
                <a:pPr eaLnBrk="1" hangingPunct="1">
                  <a:buFontTx/>
                  <a:buNone/>
                </a:pPr>
                <a:r>
                  <a:rPr lang="en-GB" dirty="0" smtClean="0"/>
                  <a:t>	Total cost formula for EBQ Model is:</a:t>
                </a:r>
              </a:p>
              <a:p>
                <a:pPr eaLnBrk="1" hangingPunct="1">
                  <a:buFontTx/>
                  <a:buNone/>
                </a:pPr>
                <a:r>
                  <a:rPr lang="en-GB" dirty="0" smtClean="0"/>
                  <a:t>		TC = </a:t>
                </a:r>
                <a14:m>
                  <m:oMath xmlns:m="http://schemas.openxmlformats.org/officeDocument/2006/math">
                    <m:f>
                      <m:fPr>
                        <m:ctrlPr>
                          <a:rPr lang="en-GB" i="1" smtClean="0">
                            <a:latin typeface="Cambria Math"/>
                          </a:rPr>
                        </m:ctrlPr>
                      </m:fPr>
                      <m:num>
                        <m:r>
                          <a:rPr lang="en-GB" b="0" i="1" smtClean="0">
                            <a:latin typeface="Cambria Math"/>
                          </a:rPr>
                          <m:t>𝐷</m:t>
                        </m:r>
                      </m:num>
                      <m:den>
                        <m:r>
                          <a:rPr lang="en-GB" b="0" i="1" smtClean="0">
                            <a:latin typeface="Cambria Math"/>
                          </a:rPr>
                          <m:t>𝑄</m:t>
                        </m:r>
                      </m:den>
                    </m:f>
                  </m:oMath>
                </a14:m>
                <a:r>
                  <a:rPr lang="en-GB" dirty="0" smtClean="0"/>
                  <a:t> x C</a:t>
                </a:r>
                <a:r>
                  <a:rPr lang="en-GB" baseline="-25000" dirty="0" smtClean="0"/>
                  <a:t>O</a:t>
                </a:r>
                <a:r>
                  <a:rPr lang="en-GB" dirty="0" smtClean="0"/>
                  <a:t>   + </a:t>
                </a:r>
                <a14:m>
                  <m:oMath xmlns:m="http://schemas.openxmlformats.org/officeDocument/2006/math">
                    <m:f>
                      <m:fPr>
                        <m:ctrlPr>
                          <a:rPr lang="en-GB" i="1" smtClean="0">
                            <a:latin typeface="Cambria Math"/>
                          </a:rPr>
                        </m:ctrlPr>
                      </m:fPr>
                      <m:num>
                        <m:sSub>
                          <m:sSubPr>
                            <m:ctrlPr>
                              <a:rPr lang="en-GB" i="1" smtClean="0">
                                <a:latin typeface="Cambria Math"/>
                              </a:rPr>
                            </m:ctrlPr>
                          </m:sSubPr>
                          <m:e>
                            <m:r>
                              <a:rPr lang="en-GB" b="0" i="1" smtClean="0">
                                <a:latin typeface="Cambria Math"/>
                              </a:rPr>
                              <m:t>𝐼</m:t>
                            </m:r>
                          </m:e>
                          <m:sub>
                            <m:r>
                              <a:rPr lang="en-GB" b="0" i="1" smtClean="0">
                                <a:latin typeface="Cambria Math"/>
                              </a:rPr>
                              <m:t>𝑚𝑎𝑥</m:t>
                            </m:r>
                          </m:sub>
                        </m:sSub>
                      </m:num>
                      <m:den>
                        <m:r>
                          <a:rPr lang="en-GB" b="0" i="1" smtClean="0">
                            <a:latin typeface="Cambria Math"/>
                          </a:rPr>
                          <m:t>2</m:t>
                        </m:r>
                      </m:den>
                    </m:f>
                  </m:oMath>
                </a14:m>
                <a:r>
                  <a:rPr lang="en-GB" dirty="0" smtClean="0"/>
                  <a:t> x C</a:t>
                </a:r>
                <a:r>
                  <a:rPr lang="en-GB" baseline="-25000" dirty="0" smtClean="0"/>
                  <a:t>H</a:t>
                </a:r>
                <a:endParaRPr lang="en-GB" dirty="0" smtClean="0"/>
              </a:p>
              <a:p>
                <a:pPr eaLnBrk="1" hangingPunct="1">
                  <a:buFontTx/>
                  <a:buNone/>
                </a:pPr>
                <a:r>
                  <a:rPr lang="en-GB" dirty="0" smtClean="0"/>
                  <a:t>			 		   </a:t>
                </a:r>
              </a:p>
              <a:p>
                <a:pPr eaLnBrk="1" hangingPunct="1">
                  <a:buFontTx/>
                  <a:buNone/>
                </a:pPr>
                <a:r>
                  <a:rPr lang="en-GB" dirty="0" smtClean="0"/>
                  <a:t>TC = total annual cost</a:t>
                </a:r>
              </a:p>
              <a:p>
                <a:pPr eaLnBrk="1" hangingPunct="1">
                  <a:buFontTx/>
                  <a:buNone/>
                </a:pPr>
                <a:r>
                  <a:rPr lang="en-GB" dirty="0" smtClean="0"/>
                  <a:t>D   = annual demand</a:t>
                </a:r>
              </a:p>
              <a:p>
                <a:pPr eaLnBrk="1" hangingPunct="1">
                  <a:buFontTx/>
                  <a:buNone/>
                </a:pPr>
                <a:r>
                  <a:rPr lang="en-GB" dirty="0" smtClean="0"/>
                  <a:t>Q   = quantity to be ordered</a:t>
                </a:r>
              </a:p>
              <a:p>
                <a:pPr eaLnBrk="1" hangingPunct="1">
                  <a:buFontTx/>
                  <a:buNone/>
                </a:pPr>
                <a:r>
                  <a:rPr lang="en-GB" dirty="0" smtClean="0"/>
                  <a:t>C</a:t>
                </a:r>
                <a:r>
                  <a:rPr lang="en-GB" baseline="-25000" dirty="0" smtClean="0"/>
                  <a:t>H</a:t>
                </a:r>
                <a:r>
                  <a:rPr lang="en-GB" dirty="0" smtClean="0"/>
                  <a:t>  = annual holding cost</a:t>
                </a:r>
              </a:p>
              <a:p>
                <a:pPr eaLnBrk="1" hangingPunct="1">
                  <a:buFontTx/>
                  <a:buNone/>
                </a:pPr>
                <a:r>
                  <a:rPr lang="en-GB" dirty="0" smtClean="0"/>
                  <a:t>C</a:t>
                </a:r>
                <a:r>
                  <a:rPr lang="en-GB" baseline="-25000" dirty="0" smtClean="0"/>
                  <a:t>O</a:t>
                </a:r>
                <a:r>
                  <a:rPr lang="en-GB" dirty="0" smtClean="0"/>
                  <a:t>  = ordering cost</a:t>
                </a:r>
              </a:p>
            </p:txBody>
          </p:sp>
        </mc:Choice>
        <mc:Fallback xmlns="">
          <p:sp>
            <p:nvSpPr>
              <p:cNvPr id="57347" name="Rectangle 3"/>
              <p:cNvSpPr>
                <a:spLocks noGrp="1" noRot="1" noChangeAspect="1" noMove="1" noResize="1" noEditPoints="1" noAdjustHandles="1" noChangeArrowheads="1" noChangeShapeType="1" noTextEdit="1"/>
              </p:cNvSpPr>
              <p:nvPr>
                <p:ph type="body" idx="1"/>
              </p:nvPr>
            </p:nvSpPr>
            <p:spPr>
              <a:xfrm>
                <a:off x="457200" y="1600200"/>
                <a:ext cx="8229600" cy="4997450"/>
              </a:xfrm>
              <a:blipFill rotWithShape="1">
                <a:blip r:embed="rId2"/>
                <a:stretch>
                  <a:fillRect l="-1852" t="-1587" b="-3663"/>
                </a:stretch>
              </a:blipFill>
            </p:spPr>
            <p:txBody>
              <a:bodyPr/>
              <a:lstStyle/>
              <a:p>
                <a:r>
                  <a:rPr lang="en-GB">
                    <a:noFill/>
                  </a:rPr>
                  <a:t> </a:t>
                </a:r>
              </a:p>
            </p:txBody>
          </p:sp>
        </mc:Fallback>
      </mc:AlternateContent>
      <p:sp>
        <p:nvSpPr>
          <p:cNvPr id="57348" name="AutoShape 4"/>
          <p:cNvSpPr>
            <a:spLocks/>
          </p:cNvSpPr>
          <p:nvPr/>
        </p:nvSpPr>
        <p:spPr bwMode="auto">
          <a:xfrm>
            <a:off x="2411413" y="2276475"/>
            <a:ext cx="76200" cy="1008063"/>
          </a:xfrm>
          <a:prstGeom prst="leftBracket">
            <a:avLst>
              <a:gd name="adj" fmla="val 110243"/>
            </a:avLst>
          </a:prstGeom>
          <a:noFill/>
          <a:ln w="9525">
            <a:solidFill>
              <a:schemeClr val="tx1"/>
            </a:solidFill>
            <a:round/>
            <a:headEnd/>
            <a:tailEnd/>
          </a:ln>
        </p:spPr>
        <p:txBody>
          <a:bodyPr wrap="none" anchor="ctr"/>
          <a:lstStyle/>
          <a:p>
            <a:endParaRPr lang="en-US"/>
          </a:p>
        </p:txBody>
      </p:sp>
      <p:sp>
        <p:nvSpPr>
          <p:cNvPr id="57349" name="AutoShape 5"/>
          <p:cNvSpPr>
            <a:spLocks/>
          </p:cNvSpPr>
          <p:nvPr/>
        </p:nvSpPr>
        <p:spPr bwMode="auto">
          <a:xfrm>
            <a:off x="3632200" y="2205038"/>
            <a:ext cx="76200" cy="1079500"/>
          </a:xfrm>
          <a:prstGeom prst="rightBracket">
            <a:avLst>
              <a:gd name="adj" fmla="val 118056"/>
            </a:avLst>
          </a:prstGeom>
          <a:noFill/>
          <a:ln w="9525">
            <a:solidFill>
              <a:schemeClr val="tx1"/>
            </a:solidFill>
            <a:round/>
            <a:headEnd/>
            <a:tailEnd/>
          </a:ln>
        </p:spPr>
        <p:txBody>
          <a:bodyPr wrap="none" anchor="ctr"/>
          <a:lstStyle/>
          <a:p>
            <a:endParaRPr lang="en-US"/>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pPr eaLnBrk="1" hangingPunct="1"/>
            <a:r>
              <a:rPr lang="en-GB" smtClean="0"/>
              <a:t>Economic Batch Quantity Model</a:t>
            </a:r>
          </a:p>
        </p:txBody>
      </p:sp>
      <p:sp>
        <p:nvSpPr>
          <p:cNvPr id="58371" name="Rectangle 3"/>
          <p:cNvSpPr>
            <a:spLocks noGrp="1" noChangeArrowheads="1"/>
          </p:cNvSpPr>
          <p:nvPr>
            <p:ph type="body" idx="1"/>
          </p:nvPr>
        </p:nvSpPr>
        <p:spPr/>
        <p:txBody>
          <a:bodyPr/>
          <a:lstStyle/>
          <a:p>
            <a:pPr eaLnBrk="1" hangingPunct="1">
              <a:buFontTx/>
              <a:buNone/>
            </a:pPr>
            <a:r>
              <a:rPr lang="en-GB" smtClean="0"/>
              <a:t>	I</a:t>
            </a:r>
            <a:r>
              <a:rPr lang="en-GB" baseline="-25000" smtClean="0"/>
              <a:t>max</a:t>
            </a:r>
            <a:r>
              <a:rPr lang="en-GB" smtClean="0"/>
              <a:t> = Q (1- d/p)</a:t>
            </a:r>
          </a:p>
          <a:p>
            <a:pPr eaLnBrk="1" hangingPunct="1">
              <a:buFontTx/>
              <a:buNone/>
            </a:pPr>
            <a:endParaRPr lang="en-GB" smtClean="0"/>
          </a:p>
          <a:p>
            <a:pPr eaLnBrk="1" hangingPunct="1">
              <a:buFontTx/>
              <a:buNone/>
            </a:pPr>
            <a:r>
              <a:rPr lang="en-GB" smtClean="0"/>
              <a:t>	d = average daily demand</a:t>
            </a:r>
          </a:p>
          <a:p>
            <a:pPr eaLnBrk="1" hangingPunct="1">
              <a:buFontTx/>
              <a:buNone/>
            </a:pPr>
            <a:r>
              <a:rPr lang="en-GB" smtClean="0"/>
              <a:t>	p = daily production rate</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274638"/>
            <a:ext cx="8229600" cy="706437"/>
          </a:xfrm>
        </p:spPr>
        <p:txBody>
          <a:bodyPr/>
          <a:lstStyle/>
          <a:p>
            <a:pPr eaLnBrk="1" hangingPunct="1"/>
            <a:r>
              <a:rPr lang="en-GB" sz="4000" smtClean="0"/>
              <a:t>Economic Batch Quantity Model</a:t>
            </a:r>
          </a:p>
        </p:txBody>
      </p:sp>
      <p:sp>
        <p:nvSpPr>
          <p:cNvPr id="59395" name="Rectangle 3"/>
          <p:cNvSpPr>
            <a:spLocks noGrp="1" noChangeArrowheads="1"/>
          </p:cNvSpPr>
          <p:nvPr>
            <p:ph type="body" idx="1"/>
          </p:nvPr>
        </p:nvSpPr>
        <p:spPr>
          <a:xfrm>
            <a:off x="179388" y="1125538"/>
            <a:ext cx="8785225" cy="5472112"/>
          </a:xfrm>
        </p:spPr>
        <p:txBody>
          <a:bodyPr/>
          <a:lstStyle/>
          <a:p>
            <a:pPr eaLnBrk="1" hangingPunct="1">
              <a:lnSpc>
                <a:spcPct val="90000"/>
              </a:lnSpc>
              <a:buFontTx/>
              <a:buNone/>
            </a:pPr>
            <a:r>
              <a:rPr lang="en-GB" smtClean="0"/>
              <a:t>	Mills Furniture produces chairs.  Annual demand for the chairs is estimated at 18,000 units.  The frames are made in batches before final assembly process.  Mills’s final assembly department needs frames at a rate of 1500 per month.  Mills’s frame department can produce 2500 frames per month.  The ordering cost is £800, and the annual holding cost is £18 per unit.  The company operates 20 days per month.  Lead time is 5 days.  Determine the optimal order quantity, the total annual costs, and the reorder point</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274638"/>
            <a:ext cx="8229600" cy="706437"/>
          </a:xfrm>
        </p:spPr>
        <p:txBody>
          <a:bodyPr/>
          <a:lstStyle/>
          <a:p>
            <a:pPr eaLnBrk="1" hangingPunct="1"/>
            <a:r>
              <a:rPr lang="en-GB" sz="4000" smtClean="0"/>
              <a:t>Economic Batch Quantity Model</a:t>
            </a:r>
          </a:p>
        </p:txBody>
      </p:sp>
      <p:sp>
        <p:nvSpPr>
          <p:cNvPr id="60419" name="Rectangle 3"/>
          <p:cNvSpPr>
            <a:spLocks noGrp="1" noChangeArrowheads="1"/>
          </p:cNvSpPr>
          <p:nvPr>
            <p:ph type="body" idx="1"/>
          </p:nvPr>
        </p:nvSpPr>
        <p:spPr>
          <a:xfrm>
            <a:off x="457200" y="981075"/>
            <a:ext cx="8435975" cy="5616575"/>
          </a:xfrm>
        </p:spPr>
        <p:txBody>
          <a:bodyPr/>
          <a:lstStyle/>
          <a:p>
            <a:pPr eaLnBrk="1" hangingPunct="1">
              <a:lnSpc>
                <a:spcPct val="90000"/>
              </a:lnSpc>
              <a:buFontTx/>
              <a:buNone/>
            </a:pPr>
            <a:r>
              <a:rPr lang="en-GB" smtClean="0"/>
              <a:t>	As manager of a soft drinks factory you need to decide how long a ‘run’ of each type of drink to process.  Demand for each type of drink is constant at 80,000 per month (a month has 160 production hours).  The bottling lines fill at a rate of 3000 bottles per hour but take an hour to clean and reset between different drinks.  The cost of each of these changeovers is £100 per hour.  Stock holding costs are counted at £0.1 per bottle per month.  Determine the EBQ</a:t>
            </a: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smtClean="0"/>
              <a:t>Determining Order Quantities</a:t>
            </a:r>
          </a:p>
        </p:txBody>
      </p:sp>
      <p:sp>
        <p:nvSpPr>
          <p:cNvPr id="61443" name="Rectangle 3"/>
          <p:cNvSpPr>
            <a:spLocks noGrp="1" noChangeArrowheads="1"/>
          </p:cNvSpPr>
          <p:nvPr>
            <p:ph type="body" idx="1"/>
          </p:nvPr>
        </p:nvSpPr>
        <p:spPr/>
        <p:txBody>
          <a:bodyPr/>
          <a:lstStyle/>
          <a:p>
            <a:pPr eaLnBrk="1" hangingPunct="1">
              <a:buFontTx/>
              <a:buNone/>
            </a:pPr>
            <a:r>
              <a:rPr lang="en-GB" smtClean="0"/>
              <a:t>	Objectives of inventory management are to provide:</a:t>
            </a:r>
          </a:p>
          <a:p>
            <a:pPr eaLnBrk="1" hangingPunct="1"/>
            <a:r>
              <a:rPr lang="en-GB" smtClean="0"/>
              <a:t>Desired level of customer service</a:t>
            </a:r>
          </a:p>
          <a:p>
            <a:pPr eaLnBrk="1" hangingPunct="1"/>
            <a:r>
              <a:rPr lang="en-GB" smtClean="0"/>
              <a:t>Enable cost-efficient operations</a:t>
            </a:r>
          </a:p>
          <a:p>
            <a:pPr eaLnBrk="1" hangingPunct="1"/>
            <a:r>
              <a:rPr lang="en-GB" smtClean="0"/>
              <a:t>Minimise the inventory investment</a:t>
            </a:r>
          </a:p>
          <a:p>
            <a:pPr eaLnBrk="1" hangingPunct="1">
              <a:buFontTx/>
              <a:buNone/>
            </a:pPr>
            <a:endParaRPr lang="en-GB" smtClean="0"/>
          </a:p>
          <a:p>
            <a:pPr eaLnBrk="1" hangingPunct="1">
              <a:buFontTx/>
              <a:buNone/>
            </a:pPr>
            <a:r>
              <a:rPr lang="en-GB" smtClean="0"/>
              <a:t>	To achieve these, must first determine how much of an item to order at a time</a:t>
            </a: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GB" smtClean="0"/>
              <a:t>Stock keeping Unit (SKU)</a:t>
            </a:r>
          </a:p>
        </p:txBody>
      </p:sp>
      <p:sp>
        <p:nvSpPr>
          <p:cNvPr id="62467" name="Rectangle 3"/>
          <p:cNvSpPr>
            <a:spLocks noGrp="1" noChangeArrowheads="1"/>
          </p:cNvSpPr>
          <p:nvPr>
            <p:ph type="body" idx="1"/>
          </p:nvPr>
        </p:nvSpPr>
        <p:spPr/>
        <p:txBody>
          <a:bodyPr/>
          <a:lstStyle/>
          <a:p>
            <a:pPr eaLnBrk="1" hangingPunct="1">
              <a:buFontTx/>
              <a:buNone/>
            </a:pPr>
            <a:r>
              <a:rPr lang="en-GB" smtClean="0"/>
              <a:t>	An SKU is a specific item at a particular geographic location.  For example, a pair of jeans, size 32 x 32, in inventory at the plant and also eight different warehouses represents nine different SKUs.</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smtClean="0"/>
              <a:t>Common Ordering Approaches</a:t>
            </a:r>
          </a:p>
        </p:txBody>
      </p:sp>
      <p:sp>
        <p:nvSpPr>
          <p:cNvPr id="63491" name="Rectangle 3"/>
          <p:cNvSpPr>
            <a:spLocks noGrp="1" noChangeArrowheads="1"/>
          </p:cNvSpPr>
          <p:nvPr>
            <p:ph type="body" idx="1"/>
          </p:nvPr>
        </p:nvSpPr>
        <p:spPr>
          <a:xfrm>
            <a:off x="457200" y="1600200"/>
            <a:ext cx="8229600" cy="4852988"/>
          </a:xfrm>
        </p:spPr>
        <p:txBody>
          <a:bodyPr/>
          <a:lstStyle/>
          <a:p>
            <a:pPr eaLnBrk="1" hangingPunct="1"/>
            <a:r>
              <a:rPr lang="en-GB" sz="2800" b="1" u="sng" smtClean="0"/>
              <a:t>Lot-for-lot</a:t>
            </a:r>
            <a:r>
              <a:rPr lang="en-GB" sz="2800" smtClean="0"/>
              <a:t>: - order exactly what is needed</a:t>
            </a:r>
            <a:endParaRPr lang="en-GB" sz="2800" b="1" u="sng" smtClean="0"/>
          </a:p>
          <a:p>
            <a:pPr eaLnBrk="1" hangingPunct="1"/>
            <a:r>
              <a:rPr lang="en-GB" sz="2800" b="1" u="sng" smtClean="0"/>
              <a:t>Fixed order quantity</a:t>
            </a:r>
            <a:r>
              <a:rPr lang="en-GB" sz="2800" smtClean="0"/>
              <a:t>: - order a predetermined amount each time an order is placed</a:t>
            </a:r>
            <a:endParaRPr lang="en-GB" sz="2800" b="1" u="sng" smtClean="0"/>
          </a:p>
          <a:p>
            <a:pPr eaLnBrk="1" hangingPunct="1"/>
            <a:r>
              <a:rPr lang="en-GB" sz="2800" b="1" u="sng" smtClean="0"/>
              <a:t>Min-max system</a:t>
            </a:r>
            <a:r>
              <a:rPr lang="en-GB" sz="2800" smtClean="0"/>
              <a:t>: - when on-hand inventory falls below a predetermined minimum level, order a quantity that will take the inventory back up to its predetermined maximum level</a:t>
            </a:r>
            <a:endParaRPr lang="en-GB" sz="2800" b="1" u="sng" smtClean="0"/>
          </a:p>
          <a:p>
            <a:pPr eaLnBrk="1" hangingPunct="1"/>
            <a:r>
              <a:rPr lang="en-GB" sz="2800" b="1" u="sng" smtClean="0"/>
              <a:t>Order n periods</a:t>
            </a:r>
            <a:r>
              <a:rPr lang="en-GB" sz="2800" smtClean="0"/>
              <a:t>: - order enough to satisfy demand for the next n periods</a:t>
            </a:r>
            <a:endParaRPr lang="en-GB" sz="2800" b="1" u="sng" smtClean="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eaLnBrk="1" hangingPunct="1"/>
            <a:r>
              <a:rPr lang="en-GB" smtClean="0"/>
              <a:t>Two-bin System</a:t>
            </a:r>
          </a:p>
        </p:txBody>
      </p:sp>
      <p:sp>
        <p:nvSpPr>
          <p:cNvPr id="65539"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A simple and obvious method of indicating when the reorder point has been reached is necessary, especially if there are a large number of items to be monitored.</a:t>
            </a:r>
          </a:p>
          <a:p>
            <a:pPr eaLnBrk="1" hangingPunct="1">
              <a:lnSpc>
                <a:spcPct val="90000"/>
              </a:lnSpc>
            </a:pPr>
            <a:r>
              <a:rPr lang="en-GB" smtClean="0"/>
              <a:t>The two-bin system involves storing the re-order point quantity plus safety inventory quantity in the second bin and using parts from the first bin</a:t>
            </a:r>
          </a:p>
          <a:p>
            <a:pPr eaLnBrk="1" hangingPunct="1">
              <a:lnSpc>
                <a:spcPct val="90000"/>
              </a:lnSpc>
            </a:pPr>
            <a:r>
              <a:rPr lang="en-GB" smtClean="0"/>
              <a:t>When the first bin empties, that is the signal to order the next re-order quantity</a:t>
            </a: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pPr eaLnBrk="1" hangingPunct="1"/>
            <a:r>
              <a:rPr lang="en-GB" sz="4000" smtClean="0"/>
              <a:t>The Re-order Point (ROP) Model</a:t>
            </a:r>
          </a:p>
        </p:txBody>
      </p:sp>
      <p:sp>
        <p:nvSpPr>
          <p:cNvPr id="68611" name="Rectangle 3"/>
          <p:cNvSpPr>
            <a:spLocks noGrp="1" noChangeArrowheads="1"/>
          </p:cNvSpPr>
          <p:nvPr>
            <p:ph type="body" idx="1"/>
          </p:nvPr>
        </p:nvSpPr>
        <p:spPr/>
        <p:txBody>
          <a:bodyPr/>
          <a:lstStyle/>
          <a:p>
            <a:pPr eaLnBrk="1" hangingPunct="1"/>
            <a:r>
              <a:rPr lang="en-GB" smtClean="0"/>
              <a:t>Identifies the time to order when the stock level drops to a pre-determined amount.</a:t>
            </a:r>
          </a:p>
          <a:p>
            <a:pPr eaLnBrk="1" hangingPunct="1"/>
            <a:r>
              <a:rPr lang="en-GB" smtClean="0"/>
              <a:t>Includes a quantity of stock to cover for the delay between order and delivery (delivery lead time) and an element of stock to reduce the risk of running out of stock when levels are low (safety stock)</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pPr eaLnBrk="1" hangingPunct="1"/>
            <a:r>
              <a:rPr lang="en-GB" sz="4000" smtClean="0"/>
              <a:t>The Re-order Point (ROP) Model</a:t>
            </a:r>
          </a:p>
        </p:txBody>
      </p:sp>
      <p:sp>
        <p:nvSpPr>
          <p:cNvPr id="69635"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Safety stock is used in order to prevent a stock-out occurring</a:t>
            </a:r>
          </a:p>
          <a:p>
            <a:pPr eaLnBrk="1" hangingPunct="1">
              <a:lnSpc>
                <a:spcPct val="90000"/>
              </a:lnSpc>
            </a:pPr>
            <a:r>
              <a:rPr lang="en-GB" smtClean="0"/>
              <a:t>It provides an extra level of inventory above that needed to meet predicted demand, to cope with variations in demand over a time period</a:t>
            </a:r>
          </a:p>
          <a:p>
            <a:pPr eaLnBrk="1" hangingPunct="1">
              <a:lnSpc>
                <a:spcPct val="90000"/>
              </a:lnSpc>
            </a:pPr>
            <a:r>
              <a:rPr lang="en-GB" smtClean="0"/>
              <a:t>The level of safety stock used, will vary for each inventory cycle, but an average stock level above that needed to meet demand will be calculated</a:t>
            </a: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274638"/>
            <a:ext cx="8229600" cy="706437"/>
          </a:xfrm>
        </p:spPr>
        <p:txBody>
          <a:bodyPr/>
          <a:lstStyle/>
          <a:p>
            <a:pPr eaLnBrk="1" hangingPunct="1"/>
            <a:r>
              <a:rPr lang="en-GB" sz="4000" smtClean="0"/>
              <a:t>The Re-order Point (ROP) Model</a:t>
            </a:r>
          </a:p>
        </p:txBody>
      </p:sp>
      <p:sp>
        <p:nvSpPr>
          <p:cNvPr id="70659" name="Rectangle 3"/>
          <p:cNvSpPr>
            <a:spLocks noGrp="1" noChangeArrowheads="1"/>
          </p:cNvSpPr>
          <p:nvPr>
            <p:ph type="body" idx="1"/>
          </p:nvPr>
        </p:nvSpPr>
        <p:spPr>
          <a:xfrm>
            <a:off x="457200" y="1052513"/>
            <a:ext cx="8229600" cy="5545137"/>
          </a:xfrm>
        </p:spPr>
        <p:txBody>
          <a:bodyPr/>
          <a:lstStyle/>
          <a:p>
            <a:pPr eaLnBrk="1" hangingPunct="1">
              <a:buFontTx/>
              <a:buNone/>
            </a:pPr>
            <a:r>
              <a:rPr lang="en-GB" sz="2800" smtClean="0"/>
              <a:t>	To calculate safety stock level a number of factors should be taken into account including:</a:t>
            </a:r>
          </a:p>
          <a:p>
            <a:pPr eaLnBrk="1" hangingPunct="1"/>
            <a:r>
              <a:rPr lang="en-GB" sz="2800" smtClean="0"/>
              <a:t>Cost due to stock out</a:t>
            </a:r>
          </a:p>
          <a:p>
            <a:pPr eaLnBrk="1" hangingPunct="1"/>
            <a:r>
              <a:rPr lang="en-GB" sz="2800" smtClean="0"/>
              <a:t>Cost of holding safety stock</a:t>
            </a:r>
          </a:p>
          <a:p>
            <a:pPr eaLnBrk="1" hangingPunct="1"/>
            <a:r>
              <a:rPr lang="en-GB" sz="2800" smtClean="0"/>
              <a:t>Variability in rate of demand</a:t>
            </a:r>
          </a:p>
          <a:p>
            <a:pPr eaLnBrk="1" hangingPunct="1"/>
            <a:r>
              <a:rPr lang="en-GB" sz="2800" smtClean="0"/>
              <a:t>Variability in delivery lead time</a:t>
            </a:r>
          </a:p>
          <a:p>
            <a:pPr eaLnBrk="1" hangingPunct="1">
              <a:buFontTx/>
              <a:buNone/>
            </a:pPr>
            <a:r>
              <a:rPr lang="en-GB" sz="2800" smtClean="0"/>
              <a:t>	There is no stock out risk between the maximum inventory level and the re-order level.  The risk occurs due to variability in the rate of demand and, due to variability in the delivery lead time between ROP and zero stock level</a:t>
            </a: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eaLnBrk="1" hangingPunct="1"/>
            <a:r>
              <a:rPr lang="en-GB" sz="4000" smtClean="0"/>
              <a:t>The Re-order Point (ROP) Model</a:t>
            </a:r>
          </a:p>
        </p:txBody>
      </p:sp>
      <p:sp>
        <p:nvSpPr>
          <p:cNvPr id="7168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The re-order problem is one of determining the level of safety stock that balances the expected holding costs with the costs of stock-out.</a:t>
            </a:r>
          </a:p>
          <a:p>
            <a:pPr eaLnBrk="1" hangingPunct="1">
              <a:lnSpc>
                <a:spcPct val="90000"/>
              </a:lnSpc>
            </a:pPr>
            <a:r>
              <a:rPr lang="en-GB" smtClean="0"/>
              <a:t>Equations can be derived for the following four scenarios of:</a:t>
            </a:r>
          </a:p>
          <a:p>
            <a:pPr eaLnBrk="1" hangingPunct="1">
              <a:lnSpc>
                <a:spcPct val="90000"/>
              </a:lnSpc>
              <a:buFontTx/>
              <a:buNone/>
            </a:pPr>
            <a:r>
              <a:rPr lang="en-GB" smtClean="0"/>
              <a:t>	- constant demand and constant lead time</a:t>
            </a:r>
          </a:p>
          <a:p>
            <a:pPr eaLnBrk="1" hangingPunct="1">
              <a:lnSpc>
                <a:spcPct val="90000"/>
              </a:lnSpc>
              <a:buFontTx/>
              <a:buNone/>
            </a:pPr>
            <a:r>
              <a:rPr lang="en-GB" smtClean="0"/>
              <a:t>	- variable demand and constant lead time</a:t>
            </a:r>
          </a:p>
          <a:p>
            <a:pPr eaLnBrk="1" hangingPunct="1">
              <a:lnSpc>
                <a:spcPct val="90000"/>
              </a:lnSpc>
              <a:buFontTx/>
              <a:buNone/>
            </a:pPr>
            <a:r>
              <a:rPr lang="en-GB" smtClean="0"/>
              <a:t>	-  constant demand and variable lead time</a:t>
            </a:r>
          </a:p>
          <a:p>
            <a:pPr eaLnBrk="1" hangingPunct="1">
              <a:lnSpc>
                <a:spcPct val="90000"/>
              </a:lnSpc>
              <a:buFontTx/>
              <a:buNone/>
            </a:pPr>
            <a:r>
              <a:rPr lang="en-GB" smtClean="0"/>
              <a:t>	- variable demand and variable lead time</a:t>
            </a:r>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457200" y="274638"/>
            <a:ext cx="8229600" cy="706437"/>
          </a:xfrm>
        </p:spPr>
        <p:txBody>
          <a:bodyPr/>
          <a:lstStyle/>
          <a:p>
            <a:pPr eaLnBrk="1" hangingPunct="1"/>
            <a:r>
              <a:rPr lang="en-GB" sz="4000" smtClean="0"/>
              <a:t>Fixed Order Inventory Model</a:t>
            </a:r>
          </a:p>
        </p:txBody>
      </p:sp>
      <p:sp>
        <p:nvSpPr>
          <p:cNvPr id="82947" name="Rectangle 3"/>
          <p:cNvSpPr>
            <a:spLocks noGrp="1" noChangeArrowheads="1"/>
          </p:cNvSpPr>
          <p:nvPr>
            <p:ph type="body" idx="1"/>
          </p:nvPr>
        </p:nvSpPr>
        <p:spPr>
          <a:xfrm>
            <a:off x="457200" y="1052513"/>
            <a:ext cx="8229600" cy="5616575"/>
          </a:xfrm>
        </p:spPr>
        <p:txBody>
          <a:bodyPr/>
          <a:lstStyle/>
          <a:p>
            <a:pPr eaLnBrk="1" hangingPunct="1">
              <a:lnSpc>
                <a:spcPct val="90000"/>
              </a:lnSpc>
            </a:pPr>
            <a:r>
              <a:rPr lang="en-GB" smtClean="0"/>
              <a:t>Can be used to calculate the amount to order given a fixed interval between ordering</a:t>
            </a:r>
          </a:p>
          <a:p>
            <a:pPr eaLnBrk="1" hangingPunct="1">
              <a:lnSpc>
                <a:spcPct val="90000"/>
              </a:lnSpc>
            </a:pPr>
            <a:r>
              <a:rPr lang="en-GB" smtClean="0"/>
              <a:t>Also known as continuous review system or re-order point system</a:t>
            </a:r>
          </a:p>
          <a:p>
            <a:pPr eaLnBrk="1" hangingPunct="1">
              <a:lnSpc>
                <a:spcPct val="90000"/>
              </a:lnSpc>
            </a:pPr>
            <a:r>
              <a:rPr lang="en-GB" smtClean="0"/>
              <a:t>A variation on the fixed order interval system is when minimum and maximum levels are set for inventory.  Thus, at a periodic interval review point, inventory is replenished up to the maximum level only if the inventory level is below a minimum level</a:t>
            </a: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188913"/>
            <a:ext cx="8229600" cy="719137"/>
          </a:xfrm>
        </p:spPr>
        <p:txBody>
          <a:bodyPr/>
          <a:lstStyle/>
          <a:p>
            <a:pPr eaLnBrk="1" hangingPunct="1"/>
            <a:r>
              <a:rPr lang="en-GB" sz="4000" smtClean="0"/>
              <a:t>Re-Order Point System</a:t>
            </a:r>
          </a:p>
        </p:txBody>
      </p:sp>
      <p:sp>
        <p:nvSpPr>
          <p:cNvPr id="83971" name="Rectangle 3"/>
          <p:cNvSpPr>
            <a:spLocks noGrp="1" noChangeArrowheads="1"/>
          </p:cNvSpPr>
          <p:nvPr>
            <p:ph type="body" idx="1"/>
          </p:nvPr>
        </p:nvSpPr>
        <p:spPr>
          <a:xfrm>
            <a:off x="179388" y="981075"/>
            <a:ext cx="8785225" cy="5616575"/>
          </a:xfrm>
        </p:spPr>
        <p:txBody>
          <a:bodyPr/>
          <a:lstStyle/>
          <a:p>
            <a:pPr eaLnBrk="1" hangingPunct="1">
              <a:lnSpc>
                <a:spcPct val="90000"/>
              </a:lnSpc>
            </a:pPr>
            <a:r>
              <a:rPr lang="en-GB" smtClean="0"/>
              <a:t>In this system the aim is to satisfy future demand relying only on future receipts.  This can be done using the following formula</a:t>
            </a:r>
          </a:p>
          <a:p>
            <a:pPr eaLnBrk="1" hangingPunct="1">
              <a:lnSpc>
                <a:spcPct val="90000"/>
              </a:lnSpc>
              <a:buFontTx/>
              <a:buNone/>
            </a:pPr>
            <a:r>
              <a:rPr lang="en-GB" smtClean="0"/>
              <a:t>	IP = OH + SR – BO</a:t>
            </a:r>
          </a:p>
          <a:p>
            <a:pPr eaLnBrk="1" hangingPunct="1">
              <a:lnSpc>
                <a:spcPct val="90000"/>
              </a:lnSpc>
              <a:buFontTx/>
              <a:buNone/>
            </a:pPr>
            <a:r>
              <a:rPr lang="en-GB" smtClean="0"/>
              <a:t>	Where</a:t>
            </a:r>
          </a:p>
          <a:p>
            <a:pPr eaLnBrk="1" hangingPunct="1">
              <a:lnSpc>
                <a:spcPct val="90000"/>
              </a:lnSpc>
              <a:buFontTx/>
              <a:buNone/>
            </a:pPr>
            <a:r>
              <a:rPr lang="en-GB" smtClean="0"/>
              <a:t>	IP = Inventory position</a:t>
            </a:r>
          </a:p>
          <a:p>
            <a:pPr eaLnBrk="1" hangingPunct="1">
              <a:lnSpc>
                <a:spcPct val="90000"/>
              </a:lnSpc>
              <a:buFontTx/>
              <a:buNone/>
            </a:pPr>
            <a:r>
              <a:rPr lang="en-GB" smtClean="0"/>
              <a:t>	OH = Number of units on-hand</a:t>
            </a:r>
          </a:p>
          <a:p>
            <a:pPr eaLnBrk="1" hangingPunct="1">
              <a:lnSpc>
                <a:spcPct val="90000"/>
              </a:lnSpc>
              <a:buFontTx/>
              <a:buNone/>
            </a:pPr>
            <a:r>
              <a:rPr lang="en-GB" smtClean="0"/>
              <a:t>	SR = Scheduled receipts</a:t>
            </a:r>
          </a:p>
          <a:p>
            <a:pPr eaLnBrk="1" hangingPunct="1">
              <a:lnSpc>
                <a:spcPct val="90000"/>
              </a:lnSpc>
              <a:buFontTx/>
              <a:buNone/>
            </a:pPr>
            <a:r>
              <a:rPr lang="en-GB" smtClean="0"/>
              <a:t>	BO = Number of units back ordered or 		    allocated</a:t>
            </a:r>
          </a:p>
          <a:p>
            <a:pPr eaLnBrk="1" hangingPunct="1">
              <a:lnSpc>
                <a:spcPct val="90000"/>
              </a:lnSpc>
              <a:buFontTx/>
              <a:buNone/>
            </a:pPr>
            <a:r>
              <a:rPr lang="en-GB" smtClean="0"/>
              <a:t> </a:t>
            </a: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lstStyle/>
          <a:p>
            <a:pPr eaLnBrk="1" hangingPunct="1"/>
            <a:r>
              <a:rPr lang="en-GB" smtClean="0"/>
              <a:t>Re-Order Point System</a:t>
            </a:r>
          </a:p>
        </p:txBody>
      </p:sp>
      <p:sp>
        <p:nvSpPr>
          <p:cNvPr id="84995" name="Rectangle 3"/>
          <p:cNvSpPr>
            <a:spLocks noGrp="1" noChangeArrowheads="1"/>
          </p:cNvSpPr>
          <p:nvPr>
            <p:ph type="body" idx="1"/>
          </p:nvPr>
        </p:nvSpPr>
        <p:spPr>
          <a:xfrm>
            <a:off x="457200" y="1600200"/>
            <a:ext cx="8229600" cy="4997450"/>
          </a:xfrm>
        </p:spPr>
        <p:txBody>
          <a:bodyPr/>
          <a:lstStyle/>
          <a:p>
            <a:pPr eaLnBrk="1" hangingPunct="1">
              <a:buFontTx/>
              <a:buNone/>
            </a:pPr>
            <a:r>
              <a:rPr lang="en-GB" smtClean="0"/>
              <a:t>	Using:</a:t>
            </a:r>
          </a:p>
          <a:p>
            <a:pPr eaLnBrk="1" hangingPunct="1">
              <a:buFontTx/>
              <a:buNone/>
            </a:pPr>
            <a:r>
              <a:rPr lang="en-GB" smtClean="0"/>
              <a:t>	IP = OH + SR – BO</a:t>
            </a:r>
          </a:p>
          <a:p>
            <a:pPr eaLnBrk="1" hangingPunct="1">
              <a:buFontTx/>
              <a:buNone/>
            </a:pPr>
            <a:r>
              <a:rPr lang="en-GB" smtClean="0"/>
              <a:t>	It is possible to calculate a number of control levels.  These include:</a:t>
            </a:r>
          </a:p>
          <a:p>
            <a:pPr eaLnBrk="1" hangingPunct="1">
              <a:buFontTx/>
              <a:buNone/>
            </a:pPr>
            <a:r>
              <a:rPr lang="en-GB" smtClean="0"/>
              <a:t>	1. Re-order level</a:t>
            </a:r>
          </a:p>
          <a:p>
            <a:pPr eaLnBrk="1" hangingPunct="1">
              <a:buFontTx/>
              <a:buNone/>
            </a:pPr>
            <a:r>
              <a:rPr lang="en-GB" smtClean="0"/>
              <a:t>	2. Safety stock</a:t>
            </a:r>
          </a:p>
          <a:p>
            <a:pPr eaLnBrk="1" hangingPunct="1">
              <a:buFontTx/>
              <a:buNone/>
            </a:pPr>
            <a:r>
              <a:rPr lang="en-GB" smtClean="0"/>
              <a:t>	3. Minimum Level</a:t>
            </a:r>
          </a:p>
          <a:p>
            <a:pPr eaLnBrk="1" hangingPunct="1">
              <a:buFontTx/>
              <a:buNone/>
            </a:pPr>
            <a:r>
              <a:rPr lang="en-GB" smtClean="0"/>
              <a:t>	4. Maximum Level</a:t>
            </a: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pPr eaLnBrk="1" hangingPunct="1"/>
            <a:r>
              <a:rPr lang="en-GB" smtClean="0"/>
              <a:t>Re-Order Point System</a:t>
            </a:r>
          </a:p>
        </p:txBody>
      </p:sp>
      <p:sp>
        <p:nvSpPr>
          <p:cNvPr id="86019" name="Rectangle 3"/>
          <p:cNvSpPr>
            <a:spLocks noGrp="1" noChangeArrowheads="1"/>
          </p:cNvSpPr>
          <p:nvPr>
            <p:ph type="body" idx="1"/>
          </p:nvPr>
        </p:nvSpPr>
        <p:spPr>
          <a:xfrm>
            <a:off x="457200" y="1600200"/>
            <a:ext cx="8229600" cy="4852988"/>
          </a:xfrm>
        </p:spPr>
        <p:txBody>
          <a:bodyPr/>
          <a:lstStyle/>
          <a:p>
            <a:pPr eaLnBrk="1" hangingPunct="1">
              <a:buFontTx/>
              <a:buNone/>
            </a:pPr>
            <a:r>
              <a:rPr lang="en-GB" smtClean="0"/>
              <a:t>	Using the following information determine the (i) Re-order level, (ii) Safety stock, (iii) Minimum level, (iv) Maximum level</a:t>
            </a:r>
          </a:p>
          <a:p>
            <a:pPr eaLnBrk="1" hangingPunct="1">
              <a:buFontTx/>
              <a:buNone/>
            </a:pPr>
            <a:r>
              <a:rPr lang="en-GB" smtClean="0"/>
              <a:t>	Normal usage 120 items per day</a:t>
            </a:r>
          </a:p>
          <a:p>
            <a:pPr eaLnBrk="1" hangingPunct="1">
              <a:buFontTx/>
              <a:buNone/>
            </a:pPr>
            <a:r>
              <a:rPr lang="en-GB" smtClean="0"/>
              <a:t>	Minimum usage 60 items per day</a:t>
            </a:r>
          </a:p>
          <a:p>
            <a:pPr eaLnBrk="1" hangingPunct="1">
              <a:buFontTx/>
              <a:buNone/>
            </a:pPr>
            <a:r>
              <a:rPr lang="en-GB" smtClean="0"/>
              <a:t>	Maximum usage 150 items per day</a:t>
            </a:r>
          </a:p>
          <a:p>
            <a:pPr eaLnBrk="1" hangingPunct="1">
              <a:buFontTx/>
              <a:buNone/>
            </a:pPr>
            <a:r>
              <a:rPr lang="en-GB" smtClean="0"/>
              <a:t>	Lead time 30/25 days</a:t>
            </a:r>
          </a:p>
          <a:p>
            <a:pPr eaLnBrk="1" hangingPunct="1">
              <a:buFontTx/>
              <a:buNone/>
            </a:pPr>
            <a:r>
              <a:rPr lang="en-GB" smtClean="0"/>
              <a:t>	EOQ 5,500 items</a:t>
            </a:r>
          </a:p>
        </p:txBody>
      </p:sp>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pPr eaLnBrk="1" hangingPunct="1"/>
            <a:r>
              <a:rPr lang="en-GB" smtClean="0"/>
              <a:t>Periodic Review System</a:t>
            </a:r>
          </a:p>
        </p:txBody>
      </p:sp>
      <p:sp>
        <p:nvSpPr>
          <p:cNvPr id="87043" name="Rectangle 3"/>
          <p:cNvSpPr>
            <a:spLocks noGrp="1" noChangeArrowheads="1"/>
          </p:cNvSpPr>
          <p:nvPr>
            <p:ph type="body" idx="1"/>
          </p:nvPr>
        </p:nvSpPr>
        <p:spPr>
          <a:xfrm>
            <a:off x="457200" y="1600200"/>
            <a:ext cx="8229600" cy="4997450"/>
          </a:xfrm>
        </p:spPr>
        <p:txBody>
          <a:bodyPr/>
          <a:lstStyle/>
          <a:p>
            <a:pPr eaLnBrk="1" hangingPunct="1">
              <a:lnSpc>
                <a:spcPct val="90000"/>
              </a:lnSpc>
            </a:pPr>
            <a:r>
              <a:rPr lang="en-GB" smtClean="0"/>
              <a:t>In this system inventory is reviewed periodically rather than at fixed order point.</a:t>
            </a:r>
          </a:p>
          <a:p>
            <a:pPr eaLnBrk="1" hangingPunct="1">
              <a:lnSpc>
                <a:spcPct val="90000"/>
              </a:lnSpc>
            </a:pPr>
            <a:r>
              <a:rPr lang="en-GB" smtClean="0"/>
              <a:t>The periods at which stock levels are reviewed depend on importance of the stock and the costs of holding that item</a:t>
            </a:r>
          </a:p>
          <a:p>
            <a:pPr eaLnBrk="1" hangingPunct="1">
              <a:lnSpc>
                <a:spcPct val="90000"/>
              </a:lnSpc>
            </a:pPr>
            <a:r>
              <a:rPr lang="en-GB" smtClean="0"/>
              <a:t>Maximum stock can be determined by adding one review period to the lead time, multiplying the sum by the average rate of usage and adding any safety stock.  This can be represented mathematically</a:t>
            </a:r>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pPr eaLnBrk="1" hangingPunct="1"/>
            <a:r>
              <a:rPr lang="en-GB" smtClean="0"/>
              <a:t>Periodic Review System</a:t>
            </a:r>
          </a:p>
        </p:txBody>
      </p:sp>
      <p:sp>
        <p:nvSpPr>
          <p:cNvPr id="88067" name="Rectangle 3"/>
          <p:cNvSpPr>
            <a:spLocks noGrp="1" noChangeArrowheads="1"/>
          </p:cNvSpPr>
          <p:nvPr>
            <p:ph type="body" idx="1"/>
          </p:nvPr>
        </p:nvSpPr>
        <p:spPr>
          <a:xfrm>
            <a:off x="457200" y="1600200"/>
            <a:ext cx="8229600" cy="4997450"/>
          </a:xfrm>
        </p:spPr>
        <p:txBody>
          <a:bodyPr/>
          <a:lstStyle/>
          <a:p>
            <a:pPr eaLnBrk="1" hangingPunct="1">
              <a:buFontTx/>
              <a:buNone/>
            </a:pPr>
            <a:r>
              <a:rPr lang="en-GB" smtClean="0"/>
              <a:t>Represented mathematically as follows</a:t>
            </a:r>
          </a:p>
          <a:p>
            <a:pPr eaLnBrk="1" hangingPunct="1">
              <a:buFontTx/>
              <a:buNone/>
            </a:pPr>
            <a:r>
              <a:rPr lang="en-GB" smtClean="0"/>
              <a:t>			</a:t>
            </a:r>
            <a:r>
              <a:rPr lang="en-GB" b="1" smtClean="0"/>
              <a:t>M – W (T + L) + S</a:t>
            </a:r>
          </a:p>
          <a:p>
            <a:pPr eaLnBrk="1" hangingPunct="1">
              <a:buFontTx/>
              <a:buNone/>
            </a:pPr>
            <a:r>
              <a:rPr lang="en-GB" smtClean="0"/>
              <a:t>Where</a:t>
            </a:r>
          </a:p>
          <a:p>
            <a:pPr eaLnBrk="1" hangingPunct="1">
              <a:buFontTx/>
              <a:buNone/>
            </a:pPr>
            <a:r>
              <a:rPr lang="en-GB" smtClean="0"/>
              <a:t>M = Predetermined stock level</a:t>
            </a:r>
          </a:p>
          <a:p>
            <a:pPr eaLnBrk="1" hangingPunct="1">
              <a:buFontTx/>
              <a:buNone/>
            </a:pPr>
            <a:r>
              <a:rPr lang="en-GB" smtClean="0"/>
              <a:t>W = Average rate of stock usage</a:t>
            </a:r>
          </a:p>
          <a:p>
            <a:pPr eaLnBrk="1" hangingPunct="1">
              <a:buFontTx/>
              <a:buNone/>
            </a:pPr>
            <a:r>
              <a:rPr lang="en-GB" smtClean="0"/>
              <a:t>T = Review period</a:t>
            </a:r>
          </a:p>
          <a:p>
            <a:pPr eaLnBrk="1" hangingPunct="1">
              <a:buFontTx/>
              <a:buNone/>
            </a:pPr>
            <a:r>
              <a:rPr lang="en-GB" smtClean="0"/>
              <a:t>L = Lead time</a:t>
            </a:r>
          </a:p>
          <a:p>
            <a:pPr eaLnBrk="1" hangingPunct="1">
              <a:buFontTx/>
              <a:buNone/>
            </a:pPr>
            <a:r>
              <a:rPr lang="en-GB" smtClean="0"/>
              <a:t>S = Safety stock</a:t>
            </a: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lstStyle/>
          <a:p>
            <a:pPr eaLnBrk="1" hangingPunct="1"/>
            <a:r>
              <a:rPr lang="en-GB" smtClean="0"/>
              <a:t>Periodic Review System</a:t>
            </a:r>
          </a:p>
        </p:txBody>
      </p:sp>
      <p:sp>
        <p:nvSpPr>
          <p:cNvPr id="89091" name="Rectangle 3"/>
          <p:cNvSpPr>
            <a:spLocks noGrp="1" noChangeArrowheads="1"/>
          </p:cNvSpPr>
          <p:nvPr>
            <p:ph type="body" idx="1"/>
          </p:nvPr>
        </p:nvSpPr>
        <p:spPr/>
        <p:txBody>
          <a:bodyPr/>
          <a:lstStyle/>
          <a:p>
            <a:pPr eaLnBrk="1" hangingPunct="1">
              <a:buFontTx/>
              <a:buNone/>
            </a:pPr>
            <a:r>
              <a:rPr lang="en-GB" smtClean="0"/>
              <a:t>	</a:t>
            </a:r>
            <a:r>
              <a:rPr lang="en-GB" b="1" smtClean="0"/>
              <a:t>Example</a:t>
            </a:r>
          </a:p>
          <a:p>
            <a:pPr eaLnBrk="1" hangingPunct="1">
              <a:buFontTx/>
              <a:buNone/>
            </a:pPr>
            <a:r>
              <a:rPr lang="en-GB" b="1" smtClean="0"/>
              <a:t>	</a:t>
            </a:r>
            <a:r>
              <a:rPr lang="en-GB" smtClean="0"/>
              <a:t>Jakes Ltd has an average rate of usage of item A of 120 per day, the review period is 20 days and lead time 25-30 days.  Safety stock is 900 items</a:t>
            </a:r>
          </a:p>
          <a:p>
            <a:pPr eaLnBrk="1" hangingPunct="1">
              <a:buFontTx/>
              <a:buNone/>
            </a:pPr>
            <a:endParaRPr lang="en-GB" smtClean="0"/>
          </a:p>
          <a:p>
            <a:pPr eaLnBrk="1" hangingPunct="1">
              <a:buFontTx/>
              <a:buNone/>
            </a:pPr>
            <a:r>
              <a:rPr lang="en-GB" smtClean="0"/>
              <a:t>	M =120 (20 + 30) + 900 = 6,900 items</a:t>
            </a:r>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250825" y="274638"/>
            <a:ext cx="8435975" cy="777875"/>
          </a:xfrm>
        </p:spPr>
        <p:txBody>
          <a:bodyPr/>
          <a:lstStyle/>
          <a:p>
            <a:pPr eaLnBrk="1" hangingPunct="1"/>
            <a:r>
              <a:rPr lang="en-GB" smtClean="0"/>
              <a:t>Advantages of Fixed Order Point</a:t>
            </a:r>
          </a:p>
        </p:txBody>
      </p:sp>
      <p:sp>
        <p:nvSpPr>
          <p:cNvPr id="90115" name="Rectangle 3"/>
          <p:cNvSpPr>
            <a:spLocks noGrp="1" noChangeArrowheads="1"/>
          </p:cNvSpPr>
          <p:nvPr>
            <p:ph type="body" idx="1"/>
          </p:nvPr>
        </p:nvSpPr>
        <p:spPr>
          <a:xfrm>
            <a:off x="457200" y="1125538"/>
            <a:ext cx="8229600" cy="5472112"/>
          </a:xfrm>
        </p:spPr>
        <p:txBody>
          <a:bodyPr/>
          <a:lstStyle/>
          <a:p>
            <a:pPr eaLnBrk="1" hangingPunct="1"/>
            <a:r>
              <a:rPr lang="en-GB" smtClean="0"/>
              <a:t>EOQ are applicable</a:t>
            </a:r>
          </a:p>
          <a:p>
            <a:pPr eaLnBrk="1" hangingPunct="1"/>
            <a:r>
              <a:rPr lang="en-GB" smtClean="0"/>
              <a:t>Stocks are lower than with the periodic review system</a:t>
            </a:r>
          </a:p>
          <a:p>
            <a:pPr eaLnBrk="1" hangingPunct="1"/>
            <a:r>
              <a:rPr lang="en-GB" smtClean="0"/>
              <a:t>Responsive to demand fluctuations</a:t>
            </a:r>
          </a:p>
          <a:p>
            <a:pPr eaLnBrk="1" hangingPunct="1"/>
            <a:r>
              <a:rPr lang="en-GB" smtClean="0"/>
              <a:t>Appropriate for widely differing inventory categories</a:t>
            </a:r>
          </a:p>
          <a:p>
            <a:pPr eaLnBrk="1" hangingPunct="1"/>
            <a:r>
              <a:rPr lang="en-GB" smtClean="0"/>
              <a:t>Replenishment order are automatically generated at the appropriate time by comparison of actual stock levels against lead time</a:t>
            </a:r>
          </a:p>
          <a:p>
            <a:pPr eaLnBrk="1" hangingPunct="1">
              <a:buFontTx/>
              <a:buNone/>
            </a:pPr>
            <a:endParaRPr lang="en-GB" smtClean="0"/>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a:xfrm>
            <a:off x="179388" y="274638"/>
            <a:ext cx="8785225" cy="1143000"/>
          </a:xfrm>
        </p:spPr>
        <p:txBody>
          <a:bodyPr/>
          <a:lstStyle/>
          <a:p>
            <a:pPr eaLnBrk="1" hangingPunct="1"/>
            <a:r>
              <a:rPr lang="en-GB" sz="4000" smtClean="0"/>
              <a:t>Disadvantages of Fixed Order Point</a:t>
            </a:r>
          </a:p>
        </p:txBody>
      </p:sp>
      <p:sp>
        <p:nvSpPr>
          <p:cNvPr id="91139" name="Rectangle 3"/>
          <p:cNvSpPr>
            <a:spLocks noGrp="1" noChangeArrowheads="1"/>
          </p:cNvSpPr>
          <p:nvPr>
            <p:ph type="body" idx="1"/>
          </p:nvPr>
        </p:nvSpPr>
        <p:spPr/>
        <p:txBody>
          <a:bodyPr/>
          <a:lstStyle/>
          <a:p>
            <a:pPr eaLnBrk="1" hangingPunct="1"/>
            <a:r>
              <a:rPr lang="en-GB" smtClean="0"/>
              <a:t>The reordering system may become over loaded if many items of inventory reach reorder level simultaneously</a:t>
            </a:r>
          </a:p>
          <a:p>
            <a:pPr eaLnBrk="1" hangingPunct="1"/>
            <a:r>
              <a:rPr lang="en-GB" smtClean="0"/>
              <a:t>Random ordering pattern due to items coming up for replenishment at different times</a:t>
            </a: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GB" sz="4000" smtClean="0"/>
              <a:t>Advantages of Periodic Review System</a:t>
            </a:r>
          </a:p>
        </p:txBody>
      </p:sp>
      <p:sp>
        <p:nvSpPr>
          <p:cNvPr id="92163" name="Rectangle 3"/>
          <p:cNvSpPr>
            <a:spLocks noGrp="1" noChangeArrowheads="1"/>
          </p:cNvSpPr>
          <p:nvPr>
            <p:ph type="body" idx="1"/>
          </p:nvPr>
        </p:nvSpPr>
        <p:spPr>
          <a:xfrm>
            <a:off x="457200" y="1600200"/>
            <a:ext cx="8229600" cy="4924425"/>
          </a:xfrm>
        </p:spPr>
        <p:txBody>
          <a:bodyPr/>
          <a:lstStyle/>
          <a:p>
            <a:pPr eaLnBrk="1" hangingPunct="1"/>
            <a:r>
              <a:rPr lang="en-GB" smtClean="0"/>
              <a:t>Greater chance of elimination of obsolete items owing to periodic review of stock</a:t>
            </a:r>
          </a:p>
          <a:p>
            <a:pPr eaLnBrk="1" hangingPunct="1"/>
            <a:r>
              <a:rPr lang="en-GB" smtClean="0"/>
              <a:t>The purchasing load may be spread more evenly with possible economies in placing of orders</a:t>
            </a:r>
          </a:p>
          <a:p>
            <a:pPr eaLnBrk="1" hangingPunct="1"/>
            <a:r>
              <a:rPr lang="en-GB" smtClean="0"/>
              <a:t>Large quantity discounts may be negotiated when a range of stock items are ordered from the same supplier at the same time</a:t>
            </a:r>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p:txBody>
          <a:bodyPr/>
          <a:lstStyle/>
          <a:p>
            <a:pPr eaLnBrk="1" hangingPunct="1"/>
            <a:r>
              <a:rPr lang="en-GB" sz="4000" smtClean="0"/>
              <a:t>Disadvantages of Periodic Review System</a:t>
            </a:r>
          </a:p>
        </p:txBody>
      </p:sp>
      <p:sp>
        <p:nvSpPr>
          <p:cNvPr id="93187" name="Rectangle 3"/>
          <p:cNvSpPr>
            <a:spLocks noGrp="1" noChangeArrowheads="1"/>
          </p:cNvSpPr>
          <p:nvPr>
            <p:ph type="body" idx="1"/>
          </p:nvPr>
        </p:nvSpPr>
        <p:spPr>
          <a:xfrm>
            <a:off x="179388" y="1600200"/>
            <a:ext cx="8785225" cy="4997450"/>
          </a:xfrm>
        </p:spPr>
        <p:txBody>
          <a:bodyPr/>
          <a:lstStyle/>
          <a:p>
            <a:pPr eaLnBrk="1" hangingPunct="1"/>
            <a:r>
              <a:rPr lang="en-GB" sz="2800" smtClean="0"/>
              <a:t>On average larger stocks are required than with fixed order point systems since reorder quantities must provide for the period between the reviews as well as between lead times</a:t>
            </a:r>
          </a:p>
          <a:p>
            <a:pPr eaLnBrk="1" hangingPunct="1"/>
            <a:r>
              <a:rPr lang="en-GB" sz="2800" smtClean="0"/>
              <a:t>Reorder quantities are based on EOQ’s</a:t>
            </a:r>
          </a:p>
          <a:p>
            <a:pPr eaLnBrk="1" hangingPunct="1"/>
            <a:r>
              <a:rPr lang="en-GB" sz="2800" smtClean="0"/>
              <a:t>If usage rate changes shortly after a review period, a stock-out may occur before the next review date</a:t>
            </a:r>
          </a:p>
          <a:p>
            <a:pPr eaLnBrk="1" hangingPunct="1"/>
            <a:r>
              <a:rPr lang="en-GB" sz="2800" smtClean="0"/>
              <a:t>Difficulties in determining appropriate review period if less demands are reasonably consistent</a:t>
            </a:r>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lstStyle/>
          <a:p>
            <a:pPr eaLnBrk="1" hangingPunct="1"/>
            <a:r>
              <a:rPr lang="en-GB" smtClean="0"/>
              <a:t>Vendor Managed Inventory</a:t>
            </a:r>
          </a:p>
        </p:txBody>
      </p:sp>
      <p:sp>
        <p:nvSpPr>
          <p:cNvPr id="94211" name="Rectangle 3"/>
          <p:cNvSpPr>
            <a:spLocks noGrp="1" noChangeArrowheads="1"/>
          </p:cNvSpPr>
          <p:nvPr>
            <p:ph type="body" idx="1"/>
          </p:nvPr>
        </p:nvSpPr>
        <p:spPr>
          <a:xfrm>
            <a:off x="457200" y="1600200"/>
            <a:ext cx="8229600" cy="5068888"/>
          </a:xfrm>
        </p:spPr>
        <p:txBody>
          <a:bodyPr/>
          <a:lstStyle/>
          <a:p>
            <a:pPr eaLnBrk="1" hangingPunct="1"/>
            <a:r>
              <a:rPr lang="en-GB" smtClean="0"/>
              <a:t>An approach where the supplier, not the customer is responsible for managing and replenishing inventory</a:t>
            </a:r>
          </a:p>
          <a:p>
            <a:pPr eaLnBrk="1" hangingPunct="1"/>
            <a:r>
              <a:rPr lang="en-GB" smtClean="0"/>
              <a:t>Under VMI the supplier assumes responsibility for monitoring sales and inventory, and uses this information to trigger replenishment orders</a:t>
            </a:r>
          </a:p>
          <a:p>
            <a:pPr eaLnBrk="1" hangingPunct="1"/>
            <a:r>
              <a:rPr lang="en-GB" smtClean="0"/>
              <a:t>In effect suppliers take over the task of stock replenishment</a:t>
            </a:r>
          </a:p>
          <a:p>
            <a:pPr eaLnBrk="1" hangingPunct="1"/>
            <a:endParaRPr lang="en-GB" smtClean="0"/>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lstStyle/>
          <a:p>
            <a:pPr eaLnBrk="1" hangingPunct="1"/>
            <a:r>
              <a:rPr lang="en-GB" smtClean="0"/>
              <a:t>Vendor Managed Inventory</a:t>
            </a:r>
          </a:p>
        </p:txBody>
      </p:sp>
      <p:sp>
        <p:nvSpPr>
          <p:cNvPr id="95235" name="Rectangle 3"/>
          <p:cNvSpPr>
            <a:spLocks noGrp="1" noChangeArrowheads="1"/>
          </p:cNvSpPr>
          <p:nvPr>
            <p:ph type="body" idx="1"/>
          </p:nvPr>
        </p:nvSpPr>
        <p:spPr>
          <a:xfrm>
            <a:off x="457200" y="1600200"/>
            <a:ext cx="8229600" cy="4997450"/>
          </a:xfrm>
        </p:spPr>
        <p:txBody>
          <a:bodyPr/>
          <a:lstStyle/>
          <a:p>
            <a:pPr eaLnBrk="1" hangingPunct="1"/>
            <a:r>
              <a:rPr lang="en-GB" smtClean="0"/>
              <a:t>VMI is a backward replenishment model where the supplier does the demand creation and demand fulfilment</a:t>
            </a:r>
          </a:p>
          <a:p>
            <a:pPr eaLnBrk="1" hangingPunct="1"/>
            <a:r>
              <a:rPr lang="en-GB" smtClean="0"/>
              <a:t>The VMI concept provides improved visibility across the supply chain pipeline that helps manufacturers suppliers and retailers improve production planning, reduce inventory, improve inventory turnover and improve stock availability</a:t>
            </a:r>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r>
              <a:rPr lang="en-GB" smtClean="0"/>
              <a:t>How VMI Works</a:t>
            </a:r>
          </a:p>
        </p:txBody>
      </p:sp>
      <p:sp>
        <p:nvSpPr>
          <p:cNvPr id="96259" name="Rectangle 3"/>
          <p:cNvSpPr>
            <a:spLocks noGrp="1" noChangeArrowheads="1"/>
          </p:cNvSpPr>
          <p:nvPr>
            <p:ph type="body" idx="1"/>
          </p:nvPr>
        </p:nvSpPr>
        <p:spPr>
          <a:xfrm>
            <a:off x="457200" y="1600200"/>
            <a:ext cx="8507413" cy="4924425"/>
          </a:xfrm>
        </p:spPr>
        <p:txBody>
          <a:bodyPr/>
          <a:lstStyle/>
          <a:p>
            <a:pPr eaLnBrk="1" hangingPunct="1">
              <a:lnSpc>
                <a:spcPct val="90000"/>
              </a:lnSpc>
            </a:pPr>
            <a:r>
              <a:rPr lang="en-GB" smtClean="0"/>
              <a:t>Supplier tracks product sales and inventory levels at their customers, sending goods only when stocks run low</a:t>
            </a:r>
          </a:p>
          <a:p>
            <a:pPr eaLnBrk="1" hangingPunct="1">
              <a:lnSpc>
                <a:spcPct val="90000"/>
              </a:lnSpc>
            </a:pPr>
            <a:r>
              <a:rPr lang="en-GB" smtClean="0"/>
              <a:t>The decision to supply is taken by the supplier, not the customer</a:t>
            </a:r>
          </a:p>
          <a:p>
            <a:pPr eaLnBrk="1" hangingPunct="1">
              <a:lnSpc>
                <a:spcPct val="90000"/>
              </a:lnSpc>
            </a:pPr>
            <a:r>
              <a:rPr lang="en-GB" smtClean="0"/>
              <a:t>It requires effective teamwork between the retailer and the manufacturer</a:t>
            </a:r>
          </a:p>
          <a:p>
            <a:pPr eaLnBrk="1" hangingPunct="1">
              <a:lnSpc>
                <a:spcPct val="90000"/>
              </a:lnSpc>
            </a:pPr>
            <a:r>
              <a:rPr lang="en-GB" smtClean="0"/>
              <a:t>For both parties to gain full benefit from the system, appropriate performance measures need to be used</a:t>
            </a:r>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eaLnBrk="1" hangingPunct="1"/>
            <a:r>
              <a:rPr lang="en-GB" smtClean="0"/>
              <a:t>Potential Benefits of VMI</a:t>
            </a:r>
          </a:p>
        </p:txBody>
      </p:sp>
      <p:sp>
        <p:nvSpPr>
          <p:cNvPr id="97283" name="Rectangle 3"/>
          <p:cNvSpPr>
            <a:spLocks noGrp="1" noChangeArrowheads="1"/>
          </p:cNvSpPr>
          <p:nvPr>
            <p:ph type="body" idx="1"/>
          </p:nvPr>
        </p:nvSpPr>
        <p:spPr>
          <a:xfrm>
            <a:off x="250825" y="1600200"/>
            <a:ext cx="8642350" cy="4525963"/>
          </a:xfrm>
        </p:spPr>
        <p:txBody>
          <a:bodyPr/>
          <a:lstStyle/>
          <a:p>
            <a:pPr eaLnBrk="1" hangingPunct="1"/>
            <a:r>
              <a:rPr lang="en-GB" smtClean="0"/>
              <a:t>Supplier has access to customer sales and inventory levels</a:t>
            </a:r>
          </a:p>
          <a:p>
            <a:pPr eaLnBrk="1" hangingPunct="1"/>
            <a:r>
              <a:rPr lang="en-GB" smtClean="0"/>
              <a:t>The supplier can use this data to provide better control of the supply chain and deliver benefits for the both the customer and themselves</a:t>
            </a:r>
          </a:p>
          <a:p>
            <a:pPr eaLnBrk="1" hangingPunct="1"/>
            <a:r>
              <a:rPr lang="en-GB" smtClean="0"/>
              <a:t>VMI aims to minimise demand amplification.  </a:t>
            </a:r>
          </a:p>
        </p:txBody>
      </p:sp>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eaLnBrk="1" hangingPunct="1"/>
            <a:r>
              <a:rPr lang="en-GB" smtClean="0"/>
              <a:t>Potential Problems With VMI</a:t>
            </a:r>
          </a:p>
        </p:txBody>
      </p:sp>
      <p:sp>
        <p:nvSpPr>
          <p:cNvPr id="98307" name="Rectangle 3"/>
          <p:cNvSpPr>
            <a:spLocks noGrp="1" noChangeArrowheads="1"/>
          </p:cNvSpPr>
          <p:nvPr>
            <p:ph type="body" idx="1"/>
          </p:nvPr>
        </p:nvSpPr>
        <p:spPr/>
        <p:txBody>
          <a:bodyPr/>
          <a:lstStyle/>
          <a:p>
            <a:pPr marL="609600" indent="-609600" eaLnBrk="1" hangingPunct="1">
              <a:buFontTx/>
              <a:buAutoNum type="arabicPeriod"/>
            </a:pPr>
            <a:r>
              <a:rPr lang="en-GB" smtClean="0"/>
              <a:t>Unwillingness to share data</a:t>
            </a:r>
          </a:p>
          <a:p>
            <a:pPr marL="609600" indent="-609600" eaLnBrk="1" hangingPunct="1">
              <a:buFontTx/>
              <a:buAutoNum type="arabicPeriod"/>
            </a:pPr>
            <a:r>
              <a:rPr lang="en-GB" smtClean="0"/>
              <a:t>Seasonal problems</a:t>
            </a:r>
          </a:p>
          <a:p>
            <a:pPr marL="609600" indent="-609600" eaLnBrk="1" hangingPunct="1">
              <a:buFontTx/>
              <a:buAutoNum type="arabicPeriod"/>
            </a:pPr>
            <a:r>
              <a:rPr lang="en-GB" smtClean="0"/>
              <a:t>Investment and restructuring costs</a:t>
            </a:r>
          </a:p>
          <a:p>
            <a:pPr marL="609600" indent="-609600" eaLnBrk="1" hangingPunct="1">
              <a:buFontTx/>
              <a:buAutoNum type="arabicPeriod"/>
            </a:pPr>
            <a:r>
              <a:rPr lang="en-GB" smtClean="0"/>
              <a:t>Retailer vulnerability</a:t>
            </a:r>
          </a:p>
          <a:p>
            <a:pPr marL="609600" indent="-609600" eaLnBrk="1" hangingPunct="1">
              <a:buFontTx/>
              <a:buAutoNum type="arabicPeriod"/>
            </a:pPr>
            <a:r>
              <a:rPr lang="en-GB" smtClean="0"/>
              <a:t>Lack of standard procedures</a:t>
            </a:r>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eaLnBrk="1" hangingPunct="1"/>
            <a:r>
              <a:rPr lang="en-GB" smtClean="0"/>
              <a:t>Potential Problems With VMI</a:t>
            </a:r>
          </a:p>
        </p:txBody>
      </p:sp>
      <p:sp>
        <p:nvSpPr>
          <p:cNvPr id="99331" name="Rectangle 3"/>
          <p:cNvSpPr>
            <a:spLocks noGrp="1" noChangeArrowheads="1"/>
          </p:cNvSpPr>
          <p:nvPr>
            <p:ph type="body" idx="1"/>
          </p:nvPr>
        </p:nvSpPr>
        <p:spPr/>
        <p:txBody>
          <a:bodyPr/>
          <a:lstStyle/>
          <a:p>
            <a:pPr eaLnBrk="1" hangingPunct="1"/>
            <a:r>
              <a:rPr lang="en-GB" b="1" u="sng" smtClean="0"/>
              <a:t>Unwillingness to share data</a:t>
            </a:r>
            <a:r>
              <a:rPr lang="en-GB" smtClean="0"/>
              <a:t>: - retailers continue to be the owners of information on actual demand passing through their tills.  An inability to forward this information, whether due to reluctance or to procedural and technical problems, will prevent suppliers from responding effectively, leading to the need for the buffer stocks</a:t>
            </a:r>
            <a:endParaRPr lang="en-GB" b="1" u="sng" smtClean="0"/>
          </a:p>
        </p:txBody>
      </p:sp>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0"/>
            <a:ext cx="8229600" cy="908050"/>
          </a:xfrm>
        </p:spPr>
        <p:txBody>
          <a:bodyPr/>
          <a:lstStyle/>
          <a:p>
            <a:pPr eaLnBrk="1" hangingPunct="1"/>
            <a:r>
              <a:rPr lang="en-GB" smtClean="0"/>
              <a:t>Potential Problems With VMI</a:t>
            </a:r>
          </a:p>
        </p:txBody>
      </p:sp>
      <p:sp>
        <p:nvSpPr>
          <p:cNvPr id="100355" name="Rectangle 3"/>
          <p:cNvSpPr>
            <a:spLocks noGrp="1" noChangeArrowheads="1"/>
          </p:cNvSpPr>
          <p:nvPr>
            <p:ph type="body" idx="1"/>
          </p:nvPr>
        </p:nvSpPr>
        <p:spPr>
          <a:xfrm>
            <a:off x="179388" y="908050"/>
            <a:ext cx="8785225" cy="5689600"/>
          </a:xfrm>
        </p:spPr>
        <p:txBody>
          <a:bodyPr/>
          <a:lstStyle/>
          <a:p>
            <a:pPr eaLnBrk="1" hangingPunct="1"/>
            <a:r>
              <a:rPr lang="en-GB" sz="2800" b="1" u="sng" smtClean="0"/>
              <a:t>Seasonal products</a:t>
            </a:r>
            <a:r>
              <a:rPr lang="en-GB" sz="2800" smtClean="0"/>
              <a:t>: - benefits of VMI are quickly eroded in fashion and seasonal products, especially apparel.  VMI in these cases can involve suppliers making to stock based on a pre-season forecast with little scope for manufacturing in season</a:t>
            </a:r>
            <a:endParaRPr lang="en-GB" sz="2800" b="1" u="sng" smtClean="0"/>
          </a:p>
          <a:p>
            <a:pPr eaLnBrk="1" hangingPunct="1"/>
            <a:r>
              <a:rPr lang="en-GB" sz="2800" b="1" u="sng" smtClean="0"/>
              <a:t>Investments and restructuring costs</a:t>
            </a:r>
            <a:r>
              <a:rPr lang="en-GB" sz="2800" smtClean="0"/>
              <a:t>: - adopting a VMI approach incurs a high investment by the customer and supplier.  The customer will need to close their materials management function if they are to make cost savings, while the suppliers will need to develop the capability to take over this task</a:t>
            </a:r>
            <a:endParaRPr lang="en-GB" sz="2800" b="1" u="sng" smtClean="0"/>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r>
              <a:rPr lang="en-GB" smtClean="0"/>
              <a:t>Potential Problems With VMI</a:t>
            </a:r>
          </a:p>
        </p:txBody>
      </p:sp>
      <p:sp>
        <p:nvSpPr>
          <p:cNvPr id="101379" name="Rectangle 3"/>
          <p:cNvSpPr>
            <a:spLocks noGrp="1" noChangeArrowheads="1"/>
          </p:cNvSpPr>
          <p:nvPr>
            <p:ph type="body" idx="1"/>
          </p:nvPr>
        </p:nvSpPr>
        <p:spPr/>
        <p:txBody>
          <a:bodyPr/>
          <a:lstStyle/>
          <a:p>
            <a:pPr eaLnBrk="1" hangingPunct="1"/>
            <a:r>
              <a:rPr lang="en-GB" b="1" u="sng" smtClean="0"/>
              <a:t>Retailer vulnerability</a:t>
            </a:r>
            <a:r>
              <a:rPr lang="en-GB" smtClean="0"/>
              <a:t>: - having outsourced materials management to suppliers the customer becomes more dependent on them</a:t>
            </a:r>
            <a:endParaRPr lang="en-GB" b="1" u="sng" smtClean="0"/>
          </a:p>
          <a:p>
            <a:pPr eaLnBrk="1" hangingPunct="1"/>
            <a:r>
              <a:rPr lang="en-GB" b="1" u="sng" smtClean="0"/>
              <a:t>Lack of standard procedures</a:t>
            </a:r>
            <a:r>
              <a:rPr lang="en-GB" smtClean="0"/>
              <a:t>: - processes and procedures that underpin VMI may not be transferable from one customer to another</a:t>
            </a:r>
            <a:endParaRPr lang="en-GB" b="1" u="sng" smtClean="0"/>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a:xfrm>
            <a:off x="457200" y="0"/>
            <a:ext cx="8229600" cy="765175"/>
          </a:xfrm>
        </p:spPr>
        <p:txBody>
          <a:bodyPr/>
          <a:lstStyle/>
          <a:p>
            <a:pPr eaLnBrk="1" hangingPunct="1"/>
            <a:r>
              <a:rPr lang="en-GB" smtClean="0"/>
              <a:t>Question</a:t>
            </a:r>
          </a:p>
        </p:txBody>
      </p:sp>
      <p:sp>
        <p:nvSpPr>
          <p:cNvPr id="102403" name="Rectangle 3"/>
          <p:cNvSpPr>
            <a:spLocks noGrp="1" noChangeArrowheads="1"/>
          </p:cNvSpPr>
          <p:nvPr>
            <p:ph type="body" idx="1"/>
          </p:nvPr>
        </p:nvSpPr>
        <p:spPr>
          <a:xfrm>
            <a:off x="179388" y="836613"/>
            <a:ext cx="8785225" cy="5832475"/>
          </a:xfrm>
        </p:spPr>
        <p:txBody>
          <a:bodyPr/>
          <a:lstStyle/>
          <a:p>
            <a:pPr eaLnBrk="1" hangingPunct="1"/>
            <a:r>
              <a:rPr lang="en-GB" sz="2800" smtClean="0"/>
              <a:t>Vendor managed inventory (VMI) refers to arrangements whereby the supplier manages inventory on the buyers behalf and according to Professor D Jessop ‘a well designed and developed approach can lead not only to reduction in inventory levels in the supply chain but also to secondary savings rising from the simplification of procedures’ (Jessop, D. 1999, Supply Management).  </a:t>
            </a:r>
            <a:r>
              <a:rPr lang="en-GB" sz="2800" i="1" smtClean="0"/>
              <a:t>Discuss this statement showing clearly how savings in the supply chain may be achieved, and describe how such a system may be operated, suggesting areas of inventory where the technique may be appropriate.</a:t>
            </a:r>
          </a:p>
        </p:txBody>
      </p:sp>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eaLnBrk="1" hangingPunct="1"/>
            <a:r>
              <a:rPr lang="en-GB" smtClean="0"/>
              <a:t>Question</a:t>
            </a:r>
          </a:p>
        </p:txBody>
      </p:sp>
      <p:sp>
        <p:nvSpPr>
          <p:cNvPr id="103427" name="Rectangle 3"/>
          <p:cNvSpPr>
            <a:spLocks noGrp="1" noChangeArrowheads="1"/>
          </p:cNvSpPr>
          <p:nvPr>
            <p:ph type="body" idx="1"/>
          </p:nvPr>
        </p:nvSpPr>
        <p:spPr/>
        <p:txBody>
          <a:bodyPr/>
          <a:lstStyle/>
          <a:p>
            <a:pPr eaLnBrk="1" hangingPunct="1">
              <a:buFontTx/>
              <a:buNone/>
            </a:pPr>
            <a:r>
              <a:rPr lang="en-GB" smtClean="0"/>
              <a:t>	There are a number of different ways in which the use of VMI can benefit the supplier and the customer.  Make a list of those benefits you think exist under the headings of ‘supplier benefits’ and ‘customer benefits’</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2067</TotalTime>
  <Words>2341</Words>
  <Application>Microsoft Office PowerPoint</Application>
  <PresentationFormat>On-screen Show (4:3)</PresentationFormat>
  <Paragraphs>380</Paragraphs>
  <Slides>82</Slides>
  <Notes>0</Notes>
  <HiddenSlides>0</HiddenSlides>
  <MMClips>0</MMClips>
  <ScaleCrop>false</ScaleCrop>
  <HeadingPairs>
    <vt:vector size="4" baseType="variant">
      <vt:variant>
        <vt:lpstr>Theme</vt:lpstr>
      </vt:variant>
      <vt:variant>
        <vt:i4>1</vt:i4>
      </vt:variant>
      <vt:variant>
        <vt:lpstr>Slide Titles</vt:lpstr>
      </vt:variant>
      <vt:variant>
        <vt:i4>82</vt:i4>
      </vt:variant>
    </vt:vector>
  </HeadingPairs>
  <TitlesOfParts>
    <vt:vector size="83" baseType="lpstr">
      <vt:lpstr>Default Design</vt:lpstr>
      <vt:lpstr>Inventory Management &amp;  Control</vt:lpstr>
      <vt:lpstr>Inventory Management</vt:lpstr>
      <vt:lpstr>Reasons for holding inventory</vt:lpstr>
      <vt:lpstr>Inventory Decisions</vt:lpstr>
      <vt:lpstr>Inventory Costs</vt:lpstr>
      <vt:lpstr>Physical Aspects of Inventory Control</vt:lpstr>
      <vt:lpstr>Some Factors Affecting Stockholding</vt:lpstr>
      <vt:lpstr>Cost of Carrying Inventory</vt:lpstr>
      <vt:lpstr>Inventory Carrying Costs</vt:lpstr>
      <vt:lpstr>Inventory Carrying Costs</vt:lpstr>
      <vt:lpstr>Types of Inventory</vt:lpstr>
      <vt:lpstr>Categories of Process Inventory</vt:lpstr>
      <vt:lpstr>Categories of Process Inventory</vt:lpstr>
      <vt:lpstr>Functions of Inventory</vt:lpstr>
      <vt:lpstr>Functions of Inventory</vt:lpstr>
      <vt:lpstr>Role of Different Types of Inventory</vt:lpstr>
      <vt:lpstr>Role of Different Types of Inventory</vt:lpstr>
      <vt:lpstr>Role of Different Types of Inventory</vt:lpstr>
      <vt:lpstr>Exercise</vt:lpstr>
      <vt:lpstr>Inventory Decisions</vt:lpstr>
      <vt:lpstr>What items to hold in stock</vt:lpstr>
      <vt:lpstr>What items to hold in stock</vt:lpstr>
      <vt:lpstr>What items to hold in stock</vt:lpstr>
      <vt:lpstr>What items to hold in stock</vt:lpstr>
      <vt:lpstr>What items to hold in stock</vt:lpstr>
      <vt:lpstr>How much stock to and when to order</vt:lpstr>
      <vt:lpstr>Question</vt:lpstr>
      <vt:lpstr>Question</vt:lpstr>
      <vt:lpstr>How much to stock and when to order</vt:lpstr>
      <vt:lpstr>How much to stock and when to order</vt:lpstr>
      <vt:lpstr>Inventory Control Systems</vt:lpstr>
      <vt:lpstr>Inventory Control Systems</vt:lpstr>
      <vt:lpstr>Inventory Control Systems</vt:lpstr>
      <vt:lpstr>ABC Classification System</vt:lpstr>
      <vt:lpstr>Economic Order Quantity</vt:lpstr>
      <vt:lpstr>Economic Order Quantity</vt:lpstr>
      <vt:lpstr>Criticisms of Economic Order Quantity Model</vt:lpstr>
      <vt:lpstr>Criticisms of Economic Order Quantity Model</vt:lpstr>
      <vt:lpstr>Economic Order Quantity</vt:lpstr>
      <vt:lpstr>Economic Order Quantity</vt:lpstr>
      <vt:lpstr>Economic Order Quantity</vt:lpstr>
      <vt:lpstr>Economic Order Quantity</vt:lpstr>
      <vt:lpstr>Economic Order Quantity</vt:lpstr>
      <vt:lpstr>Economic Order Quantity</vt:lpstr>
      <vt:lpstr>Economic Order Quantity</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Economic Batch Quantity Model</vt:lpstr>
      <vt:lpstr>Determining Order Quantities</vt:lpstr>
      <vt:lpstr>Stock keeping Unit (SKU)</vt:lpstr>
      <vt:lpstr>Common Ordering Approaches</vt:lpstr>
      <vt:lpstr>Two-bin System</vt:lpstr>
      <vt:lpstr>The Re-order Point (ROP) Model</vt:lpstr>
      <vt:lpstr>The Re-order Point (ROP) Model</vt:lpstr>
      <vt:lpstr>The Re-order Point (ROP) Model</vt:lpstr>
      <vt:lpstr>The Re-order Point (ROP) Model</vt:lpstr>
      <vt:lpstr>Fixed Order Inventory Model</vt:lpstr>
      <vt:lpstr>Re-Order Point System</vt:lpstr>
      <vt:lpstr>Re-Order Point System</vt:lpstr>
      <vt:lpstr>Re-Order Point System</vt:lpstr>
      <vt:lpstr>Periodic Review System</vt:lpstr>
      <vt:lpstr>Periodic Review System</vt:lpstr>
      <vt:lpstr>Periodic Review System</vt:lpstr>
      <vt:lpstr>Advantages of Fixed Order Point</vt:lpstr>
      <vt:lpstr>Disadvantages of Fixed Order Point</vt:lpstr>
      <vt:lpstr>Advantages of Periodic Review System</vt:lpstr>
      <vt:lpstr>Disadvantages of Periodic Review System</vt:lpstr>
      <vt:lpstr>Vendor Managed Inventory</vt:lpstr>
      <vt:lpstr>Vendor Managed Inventory</vt:lpstr>
      <vt:lpstr>How VMI Works</vt:lpstr>
      <vt:lpstr>Potential Benefits of VMI</vt:lpstr>
      <vt:lpstr>Potential Problems With VMI</vt:lpstr>
      <vt:lpstr>Potential Problems With VMI</vt:lpstr>
      <vt:lpstr>Potential Problems With VMI</vt:lpstr>
      <vt:lpstr>Potential Problems With VMI</vt:lpstr>
      <vt:lpstr>Question</vt:lpstr>
      <vt:lpstr>Question</vt:lpstr>
    </vt:vector>
  </TitlesOfParts>
  <Company>Swansea Institute Of Higher Education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Inventory Management &amp;  Control</dc:title>
  <dc:creator>Andrew Thorn</dc:creator>
  <cp:lastModifiedBy>Andrew Thorn</cp:lastModifiedBy>
  <cp:revision>54</cp:revision>
  <cp:lastPrinted>2016-02-03T18:46:55Z</cp:lastPrinted>
  <dcterms:created xsi:type="dcterms:W3CDTF">2006-09-03T21:05:36Z</dcterms:created>
  <dcterms:modified xsi:type="dcterms:W3CDTF">2016-08-28T18:43:56Z</dcterms:modified>
</cp:coreProperties>
</file>