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5033" autoAdjust="0"/>
  </p:normalViewPr>
  <p:slideViewPr>
    <p:cSldViewPr snapToGrid="0">
      <p:cViewPr>
        <p:scale>
          <a:sx n="102" d="100"/>
          <a:sy n="102" d="100"/>
        </p:scale>
        <p:origin x="58" y="-8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EF27281-40B2-4349-96D6-AE14238FCF5D}" type="doc">
      <dgm:prSet loTypeId="urn:microsoft.com/office/officeart/2005/8/layout/cycle2" loCatId="cycle" qsTypeId="urn:microsoft.com/office/officeart/2005/8/quickstyle/simple1" qsCatId="simple" csTypeId="urn:microsoft.com/office/officeart/2005/8/colors/accent3_1" csCatId="accent3" phldr="1"/>
      <dgm:spPr/>
      <dgm:t>
        <a:bodyPr/>
        <a:lstStyle/>
        <a:p>
          <a:endParaRPr lang="en-US"/>
        </a:p>
      </dgm:t>
    </dgm:pt>
    <dgm:pt modelId="{1CF73C49-6018-4337-AB51-B466B862CA21}">
      <dgm:prSet phldrT="[Text]" custT="1"/>
      <dgm:spPr/>
      <dgm:t>
        <a:bodyPr/>
        <a:lstStyle/>
        <a:p>
          <a:r>
            <a:rPr lang="en-US" sz="1800" dirty="0">
              <a:latin typeface="Times New Roman" panose="02020603050405020304" pitchFamily="18" charset="0"/>
              <a:cs typeface="Times New Roman" panose="02020603050405020304" pitchFamily="18" charset="0"/>
            </a:rPr>
            <a:t>Selecting Raters</a:t>
          </a:r>
        </a:p>
      </dgm:t>
    </dgm:pt>
    <dgm:pt modelId="{EFA65D0A-F60B-4B16-95B6-485E802C3978}" type="parTrans" cxnId="{54874A2A-1C42-4452-962D-A6C474742B24}">
      <dgm:prSet/>
      <dgm:spPr/>
      <dgm:t>
        <a:bodyPr/>
        <a:lstStyle/>
        <a:p>
          <a:endParaRPr lang="en-US" sz="1800">
            <a:latin typeface="Times New Roman" panose="02020603050405020304" pitchFamily="18" charset="0"/>
            <a:cs typeface="Times New Roman" panose="02020603050405020304" pitchFamily="18" charset="0"/>
          </a:endParaRPr>
        </a:p>
      </dgm:t>
    </dgm:pt>
    <dgm:pt modelId="{2C79215C-8A89-4EB6-B65B-B831922B1B6A}" type="sibTrans" cxnId="{54874A2A-1C42-4452-962D-A6C474742B24}">
      <dgm:prSet custT="1"/>
      <dgm:spPr/>
      <dgm:t>
        <a:bodyPr/>
        <a:lstStyle/>
        <a:p>
          <a:endParaRPr lang="en-US" sz="1800">
            <a:latin typeface="Times New Roman" panose="02020603050405020304" pitchFamily="18" charset="0"/>
            <a:cs typeface="Times New Roman" panose="02020603050405020304" pitchFamily="18" charset="0"/>
          </a:endParaRPr>
        </a:p>
      </dgm:t>
    </dgm:pt>
    <dgm:pt modelId="{3C16235F-502B-4EE9-BA9A-56F44F74125F}">
      <dgm:prSet phldrT="[Text]" custT="1"/>
      <dgm:spPr/>
      <dgm:t>
        <a:bodyPr/>
        <a:lstStyle/>
        <a:p>
          <a:r>
            <a:rPr lang="en-US" sz="1800" dirty="0">
              <a:latin typeface="Times New Roman" panose="02020603050405020304" pitchFamily="18" charset="0"/>
              <a:cs typeface="Times New Roman" panose="02020603050405020304" pitchFamily="18" charset="0"/>
            </a:rPr>
            <a:t>Anonymous Feedback</a:t>
          </a:r>
        </a:p>
      </dgm:t>
    </dgm:pt>
    <dgm:pt modelId="{224AD426-9E88-4594-BDC9-6CED2AEF4105}" type="parTrans" cxnId="{6204FEEA-F01B-4D32-8861-86756C0ECBF8}">
      <dgm:prSet/>
      <dgm:spPr/>
      <dgm:t>
        <a:bodyPr/>
        <a:lstStyle/>
        <a:p>
          <a:endParaRPr lang="en-US" sz="1800">
            <a:latin typeface="Times New Roman" panose="02020603050405020304" pitchFamily="18" charset="0"/>
            <a:cs typeface="Times New Roman" panose="02020603050405020304" pitchFamily="18" charset="0"/>
          </a:endParaRPr>
        </a:p>
      </dgm:t>
    </dgm:pt>
    <dgm:pt modelId="{FDA8FB20-F004-4593-8C55-6F93AE8FF557}" type="sibTrans" cxnId="{6204FEEA-F01B-4D32-8861-86756C0ECBF8}">
      <dgm:prSet custT="1"/>
      <dgm:spPr/>
      <dgm:t>
        <a:bodyPr/>
        <a:lstStyle/>
        <a:p>
          <a:endParaRPr lang="en-US" sz="1800">
            <a:latin typeface="Times New Roman" panose="02020603050405020304" pitchFamily="18" charset="0"/>
            <a:cs typeface="Times New Roman" panose="02020603050405020304" pitchFamily="18" charset="0"/>
          </a:endParaRPr>
        </a:p>
      </dgm:t>
    </dgm:pt>
    <dgm:pt modelId="{B52B0360-207C-4ECB-8AF5-28511964D11B}">
      <dgm:prSet phldrT="[Text]" custT="1"/>
      <dgm:spPr/>
      <dgm:t>
        <a:bodyPr/>
        <a:lstStyle/>
        <a:p>
          <a:r>
            <a:rPr lang="en-US" sz="1800" dirty="0">
              <a:latin typeface="Times New Roman" panose="02020603050405020304" pitchFamily="18" charset="0"/>
              <a:cs typeface="Times New Roman" panose="02020603050405020304" pitchFamily="18" charset="0"/>
            </a:rPr>
            <a:t>Collecting Information and Analyzing</a:t>
          </a:r>
        </a:p>
      </dgm:t>
    </dgm:pt>
    <dgm:pt modelId="{48EB2E39-4305-4D53-BD54-AF7831251475}" type="parTrans" cxnId="{150F379A-5252-487F-8B6C-92692188AF4F}">
      <dgm:prSet/>
      <dgm:spPr/>
      <dgm:t>
        <a:bodyPr/>
        <a:lstStyle/>
        <a:p>
          <a:endParaRPr lang="en-US" sz="1800">
            <a:latin typeface="Times New Roman" panose="02020603050405020304" pitchFamily="18" charset="0"/>
            <a:cs typeface="Times New Roman" panose="02020603050405020304" pitchFamily="18" charset="0"/>
          </a:endParaRPr>
        </a:p>
      </dgm:t>
    </dgm:pt>
    <dgm:pt modelId="{4364A405-F61D-4522-86D9-B2F96B817D06}" type="sibTrans" cxnId="{150F379A-5252-487F-8B6C-92692188AF4F}">
      <dgm:prSet custT="1"/>
      <dgm:spPr/>
      <dgm:t>
        <a:bodyPr/>
        <a:lstStyle/>
        <a:p>
          <a:endParaRPr lang="en-US" sz="1800">
            <a:latin typeface="Times New Roman" panose="02020603050405020304" pitchFamily="18" charset="0"/>
            <a:cs typeface="Times New Roman" panose="02020603050405020304" pitchFamily="18" charset="0"/>
          </a:endParaRPr>
        </a:p>
      </dgm:t>
    </dgm:pt>
    <dgm:pt modelId="{1187251A-6103-46CD-8EA2-4705B6B28148}">
      <dgm:prSet phldrT="[Text]" custT="1"/>
      <dgm:spPr/>
      <dgm:t>
        <a:bodyPr/>
        <a:lstStyle/>
        <a:p>
          <a:r>
            <a:rPr lang="en-US" sz="1800" dirty="0">
              <a:latin typeface="Times New Roman" panose="02020603050405020304" pitchFamily="18" charset="0"/>
              <a:cs typeface="Times New Roman" panose="02020603050405020304" pitchFamily="18" charset="0"/>
            </a:rPr>
            <a:t>Discussing Feedbacks (</a:t>
          </a:r>
          <a:r>
            <a:rPr lang="en-US" sz="1800" dirty="0" err="1">
              <a:latin typeface="Times New Roman" panose="02020603050405020304" pitchFamily="18" charset="0"/>
              <a:cs typeface="Times New Roman" panose="02020603050405020304" pitchFamily="18" charset="0"/>
            </a:rPr>
            <a:t>Hosain</a:t>
          </a:r>
          <a:r>
            <a:rPr lang="en-US" sz="1800" dirty="0">
              <a:latin typeface="Times New Roman" panose="02020603050405020304" pitchFamily="18" charset="0"/>
              <a:cs typeface="Times New Roman" panose="02020603050405020304" pitchFamily="18" charset="0"/>
            </a:rPr>
            <a:t>, 2016)</a:t>
          </a:r>
        </a:p>
      </dgm:t>
    </dgm:pt>
    <dgm:pt modelId="{3C6DEE49-86AC-4F67-B012-A4506CB9ADD1}" type="parTrans" cxnId="{C1A0903E-CA06-47E8-9234-846775E99D92}">
      <dgm:prSet/>
      <dgm:spPr/>
      <dgm:t>
        <a:bodyPr/>
        <a:lstStyle/>
        <a:p>
          <a:endParaRPr lang="en-US" sz="1800">
            <a:latin typeface="Times New Roman" panose="02020603050405020304" pitchFamily="18" charset="0"/>
            <a:cs typeface="Times New Roman" panose="02020603050405020304" pitchFamily="18" charset="0"/>
          </a:endParaRPr>
        </a:p>
      </dgm:t>
    </dgm:pt>
    <dgm:pt modelId="{14E90AD5-3BD1-4F9D-8E70-FE9D6031C133}" type="sibTrans" cxnId="{C1A0903E-CA06-47E8-9234-846775E99D92}">
      <dgm:prSet custT="1"/>
      <dgm:spPr/>
      <dgm:t>
        <a:bodyPr/>
        <a:lstStyle/>
        <a:p>
          <a:endParaRPr lang="en-US" sz="1800">
            <a:latin typeface="Times New Roman" panose="02020603050405020304" pitchFamily="18" charset="0"/>
            <a:cs typeface="Times New Roman" panose="02020603050405020304" pitchFamily="18" charset="0"/>
          </a:endParaRPr>
        </a:p>
      </dgm:t>
    </dgm:pt>
    <dgm:pt modelId="{C947E434-7DA0-4F39-A8E4-E224794523A5}">
      <dgm:prSet phldrT="[Text]" custT="1"/>
      <dgm:spPr/>
      <dgm:t>
        <a:bodyPr/>
        <a:lstStyle/>
        <a:p>
          <a:r>
            <a:rPr lang="en-US" sz="1800" dirty="0">
              <a:latin typeface="Times New Roman" panose="02020603050405020304" pitchFamily="18" charset="0"/>
              <a:cs typeface="Times New Roman" panose="02020603050405020304" pitchFamily="18" charset="0"/>
            </a:rPr>
            <a:t>Planning Improvement Strategy</a:t>
          </a:r>
        </a:p>
      </dgm:t>
    </dgm:pt>
    <dgm:pt modelId="{59C02A78-36FB-46F6-90FC-700A7EE5AC48}" type="parTrans" cxnId="{9B4D634F-56D4-48C6-9548-9D8886274881}">
      <dgm:prSet/>
      <dgm:spPr/>
      <dgm:t>
        <a:bodyPr/>
        <a:lstStyle/>
        <a:p>
          <a:endParaRPr lang="en-US" sz="1800">
            <a:latin typeface="Times New Roman" panose="02020603050405020304" pitchFamily="18" charset="0"/>
            <a:cs typeface="Times New Roman" panose="02020603050405020304" pitchFamily="18" charset="0"/>
          </a:endParaRPr>
        </a:p>
      </dgm:t>
    </dgm:pt>
    <dgm:pt modelId="{BBC7BCF3-35F4-4639-8E7A-808822F0D83F}" type="sibTrans" cxnId="{9B4D634F-56D4-48C6-9548-9D8886274881}">
      <dgm:prSet custT="1"/>
      <dgm:spPr/>
      <dgm:t>
        <a:bodyPr/>
        <a:lstStyle/>
        <a:p>
          <a:endParaRPr lang="en-US" sz="1800">
            <a:latin typeface="Times New Roman" panose="02020603050405020304" pitchFamily="18" charset="0"/>
            <a:cs typeface="Times New Roman" panose="02020603050405020304" pitchFamily="18" charset="0"/>
          </a:endParaRPr>
        </a:p>
      </dgm:t>
    </dgm:pt>
    <dgm:pt modelId="{7AD97353-7737-40BB-A5AB-C23F63986E10}" type="pres">
      <dgm:prSet presAssocID="{7EF27281-40B2-4349-96D6-AE14238FCF5D}" presName="cycle" presStyleCnt="0">
        <dgm:presLayoutVars>
          <dgm:dir/>
          <dgm:resizeHandles val="exact"/>
        </dgm:presLayoutVars>
      </dgm:prSet>
      <dgm:spPr/>
    </dgm:pt>
    <dgm:pt modelId="{7A8EF0FC-D306-4B43-9C0C-A68E49AF8AF8}" type="pres">
      <dgm:prSet presAssocID="{1CF73C49-6018-4337-AB51-B466B862CA21}" presName="node" presStyleLbl="node1" presStyleIdx="0" presStyleCnt="5">
        <dgm:presLayoutVars>
          <dgm:bulletEnabled val="1"/>
        </dgm:presLayoutVars>
      </dgm:prSet>
      <dgm:spPr/>
    </dgm:pt>
    <dgm:pt modelId="{687E79A3-6E73-4EA1-99CC-87EA0901F13B}" type="pres">
      <dgm:prSet presAssocID="{2C79215C-8A89-4EB6-B65B-B831922B1B6A}" presName="sibTrans" presStyleLbl="sibTrans2D1" presStyleIdx="0" presStyleCnt="5"/>
      <dgm:spPr/>
    </dgm:pt>
    <dgm:pt modelId="{3FCE28BC-E989-4663-BDC5-DDC75A66138F}" type="pres">
      <dgm:prSet presAssocID="{2C79215C-8A89-4EB6-B65B-B831922B1B6A}" presName="connectorText" presStyleLbl="sibTrans2D1" presStyleIdx="0" presStyleCnt="5"/>
      <dgm:spPr/>
    </dgm:pt>
    <dgm:pt modelId="{9CF9C911-9974-4596-8287-C513767FB7B5}" type="pres">
      <dgm:prSet presAssocID="{3C16235F-502B-4EE9-BA9A-56F44F74125F}" presName="node" presStyleLbl="node1" presStyleIdx="1" presStyleCnt="5">
        <dgm:presLayoutVars>
          <dgm:bulletEnabled val="1"/>
        </dgm:presLayoutVars>
      </dgm:prSet>
      <dgm:spPr/>
    </dgm:pt>
    <dgm:pt modelId="{55016C45-3977-43B8-85D6-3BDB988ACFBA}" type="pres">
      <dgm:prSet presAssocID="{FDA8FB20-F004-4593-8C55-6F93AE8FF557}" presName="sibTrans" presStyleLbl="sibTrans2D1" presStyleIdx="1" presStyleCnt="5"/>
      <dgm:spPr/>
    </dgm:pt>
    <dgm:pt modelId="{76A29FA1-47D7-43EF-8CC4-FA20EDD1B18A}" type="pres">
      <dgm:prSet presAssocID="{FDA8FB20-F004-4593-8C55-6F93AE8FF557}" presName="connectorText" presStyleLbl="sibTrans2D1" presStyleIdx="1" presStyleCnt="5"/>
      <dgm:spPr/>
    </dgm:pt>
    <dgm:pt modelId="{DA52D160-1BE7-4C3B-8202-F5796E6F3A9A}" type="pres">
      <dgm:prSet presAssocID="{B52B0360-207C-4ECB-8AF5-28511964D11B}" presName="node" presStyleLbl="node1" presStyleIdx="2" presStyleCnt="5">
        <dgm:presLayoutVars>
          <dgm:bulletEnabled val="1"/>
        </dgm:presLayoutVars>
      </dgm:prSet>
      <dgm:spPr/>
    </dgm:pt>
    <dgm:pt modelId="{1D0C86AC-CB39-4459-824E-528564407F76}" type="pres">
      <dgm:prSet presAssocID="{4364A405-F61D-4522-86D9-B2F96B817D06}" presName="sibTrans" presStyleLbl="sibTrans2D1" presStyleIdx="2" presStyleCnt="5"/>
      <dgm:spPr/>
    </dgm:pt>
    <dgm:pt modelId="{0859FD62-2064-4185-B4E3-05E13BBCC199}" type="pres">
      <dgm:prSet presAssocID="{4364A405-F61D-4522-86D9-B2F96B817D06}" presName="connectorText" presStyleLbl="sibTrans2D1" presStyleIdx="2" presStyleCnt="5"/>
      <dgm:spPr/>
    </dgm:pt>
    <dgm:pt modelId="{DEFAAFDD-5747-48D5-ADD9-6D4BCA0FBF54}" type="pres">
      <dgm:prSet presAssocID="{1187251A-6103-46CD-8EA2-4705B6B28148}" presName="node" presStyleLbl="node1" presStyleIdx="3" presStyleCnt="5">
        <dgm:presLayoutVars>
          <dgm:bulletEnabled val="1"/>
        </dgm:presLayoutVars>
      </dgm:prSet>
      <dgm:spPr/>
    </dgm:pt>
    <dgm:pt modelId="{B3645CF7-C60B-4375-9637-9D94876C3436}" type="pres">
      <dgm:prSet presAssocID="{14E90AD5-3BD1-4F9D-8E70-FE9D6031C133}" presName="sibTrans" presStyleLbl="sibTrans2D1" presStyleIdx="3" presStyleCnt="5"/>
      <dgm:spPr/>
    </dgm:pt>
    <dgm:pt modelId="{5A9CF026-FFE9-477A-B260-B02616667AB7}" type="pres">
      <dgm:prSet presAssocID="{14E90AD5-3BD1-4F9D-8E70-FE9D6031C133}" presName="connectorText" presStyleLbl="sibTrans2D1" presStyleIdx="3" presStyleCnt="5"/>
      <dgm:spPr/>
    </dgm:pt>
    <dgm:pt modelId="{23CEC32B-86B8-4A69-A635-A7D0548AD082}" type="pres">
      <dgm:prSet presAssocID="{C947E434-7DA0-4F39-A8E4-E224794523A5}" presName="node" presStyleLbl="node1" presStyleIdx="4" presStyleCnt="5">
        <dgm:presLayoutVars>
          <dgm:bulletEnabled val="1"/>
        </dgm:presLayoutVars>
      </dgm:prSet>
      <dgm:spPr/>
    </dgm:pt>
    <dgm:pt modelId="{47898A6D-3D6E-4028-9860-FE8A158CE189}" type="pres">
      <dgm:prSet presAssocID="{BBC7BCF3-35F4-4639-8E7A-808822F0D83F}" presName="sibTrans" presStyleLbl="sibTrans2D1" presStyleIdx="4" presStyleCnt="5"/>
      <dgm:spPr/>
    </dgm:pt>
    <dgm:pt modelId="{798618DF-B58B-4FB8-B033-61AB68C7F7AC}" type="pres">
      <dgm:prSet presAssocID="{BBC7BCF3-35F4-4639-8E7A-808822F0D83F}" presName="connectorText" presStyleLbl="sibTrans2D1" presStyleIdx="4" presStyleCnt="5"/>
      <dgm:spPr/>
    </dgm:pt>
  </dgm:ptLst>
  <dgm:cxnLst>
    <dgm:cxn modelId="{6E34CA01-868C-4A5D-8BB5-45E90B776CF2}" type="presOf" srcId="{4364A405-F61D-4522-86D9-B2F96B817D06}" destId="{0859FD62-2064-4185-B4E3-05E13BBCC199}" srcOrd="1" destOrd="0" presId="urn:microsoft.com/office/officeart/2005/8/layout/cycle2"/>
    <dgm:cxn modelId="{4010F20A-D2BD-460B-BA56-38148510E2BB}" type="presOf" srcId="{BBC7BCF3-35F4-4639-8E7A-808822F0D83F}" destId="{798618DF-B58B-4FB8-B033-61AB68C7F7AC}" srcOrd="1" destOrd="0" presId="urn:microsoft.com/office/officeart/2005/8/layout/cycle2"/>
    <dgm:cxn modelId="{5C82D60B-E5EA-44A7-8B33-04374B10340A}" type="presOf" srcId="{7EF27281-40B2-4349-96D6-AE14238FCF5D}" destId="{7AD97353-7737-40BB-A5AB-C23F63986E10}" srcOrd="0" destOrd="0" presId="urn:microsoft.com/office/officeart/2005/8/layout/cycle2"/>
    <dgm:cxn modelId="{4D29C814-0CC0-417C-9B5B-5D92F1C08BC6}" type="presOf" srcId="{4364A405-F61D-4522-86D9-B2F96B817D06}" destId="{1D0C86AC-CB39-4459-824E-528564407F76}" srcOrd="0" destOrd="0" presId="urn:microsoft.com/office/officeart/2005/8/layout/cycle2"/>
    <dgm:cxn modelId="{A6F7B618-635D-4A5B-977C-786F95F09DE3}" type="presOf" srcId="{3C16235F-502B-4EE9-BA9A-56F44F74125F}" destId="{9CF9C911-9974-4596-8287-C513767FB7B5}" srcOrd="0" destOrd="0" presId="urn:microsoft.com/office/officeart/2005/8/layout/cycle2"/>
    <dgm:cxn modelId="{54874A2A-1C42-4452-962D-A6C474742B24}" srcId="{7EF27281-40B2-4349-96D6-AE14238FCF5D}" destId="{1CF73C49-6018-4337-AB51-B466B862CA21}" srcOrd="0" destOrd="0" parTransId="{EFA65D0A-F60B-4B16-95B6-485E802C3978}" sibTransId="{2C79215C-8A89-4EB6-B65B-B831922B1B6A}"/>
    <dgm:cxn modelId="{15E9862F-A643-4DAF-BF91-59D33B597430}" type="presOf" srcId="{FDA8FB20-F004-4593-8C55-6F93AE8FF557}" destId="{55016C45-3977-43B8-85D6-3BDB988ACFBA}" srcOrd="0" destOrd="0" presId="urn:microsoft.com/office/officeart/2005/8/layout/cycle2"/>
    <dgm:cxn modelId="{C1A0903E-CA06-47E8-9234-846775E99D92}" srcId="{7EF27281-40B2-4349-96D6-AE14238FCF5D}" destId="{1187251A-6103-46CD-8EA2-4705B6B28148}" srcOrd="3" destOrd="0" parTransId="{3C6DEE49-86AC-4F67-B012-A4506CB9ADD1}" sibTransId="{14E90AD5-3BD1-4F9D-8E70-FE9D6031C133}"/>
    <dgm:cxn modelId="{19876840-37DE-4CBC-A495-784C8DDFAFF4}" type="presOf" srcId="{FDA8FB20-F004-4593-8C55-6F93AE8FF557}" destId="{76A29FA1-47D7-43EF-8CC4-FA20EDD1B18A}" srcOrd="1" destOrd="0" presId="urn:microsoft.com/office/officeart/2005/8/layout/cycle2"/>
    <dgm:cxn modelId="{9B4D634F-56D4-48C6-9548-9D8886274881}" srcId="{7EF27281-40B2-4349-96D6-AE14238FCF5D}" destId="{C947E434-7DA0-4F39-A8E4-E224794523A5}" srcOrd="4" destOrd="0" parTransId="{59C02A78-36FB-46F6-90FC-700A7EE5AC48}" sibTransId="{BBC7BCF3-35F4-4639-8E7A-808822F0D83F}"/>
    <dgm:cxn modelId="{E9DD9E7A-50CA-4443-9BE4-661591480902}" type="presOf" srcId="{2C79215C-8A89-4EB6-B65B-B831922B1B6A}" destId="{3FCE28BC-E989-4663-BDC5-DDC75A66138F}" srcOrd="1" destOrd="0" presId="urn:microsoft.com/office/officeart/2005/8/layout/cycle2"/>
    <dgm:cxn modelId="{AB019588-B603-4E68-AA0A-5E31A9ABF4C2}" type="presOf" srcId="{14E90AD5-3BD1-4F9D-8E70-FE9D6031C133}" destId="{5A9CF026-FFE9-477A-B260-B02616667AB7}" srcOrd="1" destOrd="0" presId="urn:microsoft.com/office/officeart/2005/8/layout/cycle2"/>
    <dgm:cxn modelId="{06C6848A-F7BC-434B-BAD3-0659D3BDB288}" type="presOf" srcId="{1187251A-6103-46CD-8EA2-4705B6B28148}" destId="{DEFAAFDD-5747-48D5-ADD9-6D4BCA0FBF54}" srcOrd="0" destOrd="0" presId="urn:microsoft.com/office/officeart/2005/8/layout/cycle2"/>
    <dgm:cxn modelId="{150F379A-5252-487F-8B6C-92692188AF4F}" srcId="{7EF27281-40B2-4349-96D6-AE14238FCF5D}" destId="{B52B0360-207C-4ECB-8AF5-28511964D11B}" srcOrd="2" destOrd="0" parTransId="{48EB2E39-4305-4D53-BD54-AF7831251475}" sibTransId="{4364A405-F61D-4522-86D9-B2F96B817D06}"/>
    <dgm:cxn modelId="{5D1CB1AD-EB2B-48FA-A176-BD82CFAF016E}" type="presOf" srcId="{1CF73C49-6018-4337-AB51-B466B862CA21}" destId="{7A8EF0FC-D306-4B43-9C0C-A68E49AF8AF8}" srcOrd="0" destOrd="0" presId="urn:microsoft.com/office/officeart/2005/8/layout/cycle2"/>
    <dgm:cxn modelId="{5D6811BB-DC8A-449E-AF56-C42D95E3345C}" type="presOf" srcId="{B52B0360-207C-4ECB-8AF5-28511964D11B}" destId="{DA52D160-1BE7-4C3B-8202-F5796E6F3A9A}" srcOrd="0" destOrd="0" presId="urn:microsoft.com/office/officeart/2005/8/layout/cycle2"/>
    <dgm:cxn modelId="{9B8954C3-7E9C-402D-8223-89F57D31C430}" type="presOf" srcId="{C947E434-7DA0-4F39-A8E4-E224794523A5}" destId="{23CEC32B-86B8-4A69-A635-A7D0548AD082}" srcOrd="0" destOrd="0" presId="urn:microsoft.com/office/officeart/2005/8/layout/cycle2"/>
    <dgm:cxn modelId="{E56167E1-AE8C-41FC-A756-77E92CEFD2B5}" type="presOf" srcId="{2C79215C-8A89-4EB6-B65B-B831922B1B6A}" destId="{687E79A3-6E73-4EA1-99CC-87EA0901F13B}" srcOrd="0" destOrd="0" presId="urn:microsoft.com/office/officeart/2005/8/layout/cycle2"/>
    <dgm:cxn modelId="{74FD5FE2-D5A1-4C77-8D43-B0B2E770038C}" type="presOf" srcId="{BBC7BCF3-35F4-4639-8E7A-808822F0D83F}" destId="{47898A6D-3D6E-4028-9860-FE8A158CE189}" srcOrd="0" destOrd="0" presId="urn:microsoft.com/office/officeart/2005/8/layout/cycle2"/>
    <dgm:cxn modelId="{6204FEEA-F01B-4D32-8861-86756C0ECBF8}" srcId="{7EF27281-40B2-4349-96D6-AE14238FCF5D}" destId="{3C16235F-502B-4EE9-BA9A-56F44F74125F}" srcOrd="1" destOrd="0" parTransId="{224AD426-9E88-4594-BDC9-6CED2AEF4105}" sibTransId="{FDA8FB20-F004-4593-8C55-6F93AE8FF557}"/>
    <dgm:cxn modelId="{1911AEED-AA6D-4198-89D6-E4A1F167116D}" type="presOf" srcId="{14E90AD5-3BD1-4F9D-8E70-FE9D6031C133}" destId="{B3645CF7-C60B-4375-9637-9D94876C3436}" srcOrd="0" destOrd="0" presId="urn:microsoft.com/office/officeart/2005/8/layout/cycle2"/>
    <dgm:cxn modelId="{23D05815-70A1-4D18-A276-01C1CAB765BC}" type="presParOf" srcId="{7AD97353-7737-40BB-A5AB-C23F63986E10}" destId="{7A8EF0FC-D306-4B43-9C0C-A68E49AF8AF8}" srcOrd="0" destOrd="0" presId="urn:microsoft.com/office/officeart/2005/8/layout/cycle2"/>
    <dgm:cxn modelId="{2C52DD1F-691F-49A7-83CB-2790C6D8D0A7}" type="presParOf" srcId="{7AD97353-7737-40BB-A5AB-C23F63986E10}" destId="{687E79A3-6E73-4EA1-99CC-87EA0901F13B}" srcOrd="1" destOrd="0" presId="urn:microsoft.com/office/officeart/2005/8/layout/cycle2"/>
    <dgm:cxn modelId="{0AF9E14D-00D8-45D0-B1A7-BA008EFCCEE8}" type="presParOf" srcId="{687E79A3-6E73-4EA1-99CC-87EA0901F13B}" destId="{3FCE28BC-E989-4663-BDC5-DDC75A66138F}" srcOrd="0" destOrd="0" presId="urn:microsoft.com/office/officeart/2005/8/layout/cycle2"/>
    <dgm:cxn modelId="{B5293714-E983-4ABB-80D3-1BF21FF58129}" type="presParOf" srcId="{7AD97353-7737-40BB-A5AB-C23F63986E10}" destId="{9CF9C911-9974-4596-8287-C513767FB7B5}" srcOrd="2" destOrd="0" presId="urn:microsoft.com/office/officeart/2005/8/layout/cycle2"/>
    <dgm:cxn modelId="{6BFE7A0A-A2CB-430A-9384-8D59AA452132}" type="presParOf" srcId="{7AD97353-7737-40BB-A5AB-C23F63986E10}" destId="{55016C45-3977-43B8-85D6-3BDB988ACFBA}" srcOrd="3" destOrd="0" presId="urn:microsoft.com/office/officeart/2005/8/layout/cycle2"/>
    <dgm:cxn modelId="{E769604B-3B47-4623-8496-F9A78F51A973}" type="presParOf" srcId="{55016C45-3977-43B8-85D6-3BDB988ACFBA}" destId="{76A29FA1-47D7-43EF-8CC4-FA20EDD1B18A}" srcOrd="0" destOrd="0" presId="urn:microsoft.com/office/officeart/2005/8/layout/cycle2"/>
    <dgm:cxn modelId="{BA4B1B3D-D0C0-4670-9336-A6FBC429C19D}" type="presParOf" srcId="{7AD97353-7737-40BB-A5AB-C23F63986E10}" destId="{DA52D160-1BE7-4C3B-8202-F5796E6F3A9A}" srcOrd="4" destOrd="0" presId="urn:microsoft.com/office/officeart/2005/8/layout/cycle2"/>
    <dgm:cxn modelId="{BF41C490-2737-49A1-A1C7-3C8BD71ECDE8}" type="presParOf" srcId="{7AD97353-7737-40BB-A5AB-C23F63986E10}" destId="{1D0C86AC-CB39-4459-824E-528564407F76}" srcOrd="5" destOrd="0" presId="urn:microsoft.com/office/officeart/2005/8/layout/cycle2"/>
    <dgm:cxn modelId="{B5009B5F-F21E-4231-9828-1474A0CE0600}" type="presParOf" srcId="{1D0C86AC-CB39-4459-824E-528564407F76}" destId="{0859FD62-2064-4185-B4E3-05E13BBCC199}" srcOrd="0" destOrd="0" presId="urn:microsoft.com/office/officeart/2005/8/layout/cycle2"/>
    <dgm:cxn modelId="{70B88C5F-CEDB-4C25-BAFC-56F7D9A9521D}" type="presParOf" srcId="{7AD97353-7737-40BB-A5AB-C23F63986E10}" destId="{DEFAAFDD-5747-48D5-ADD9-6D4BCA0FBF54}" srcOrd="6" destOrd="0" presId="urn:microsoft.com/office/officeart/2005/8/layout/cycle2"/>
    <dgm:cxn modelId="{C61C90C1-D2C9-4E55-B197-04D82E4B121C}" type="presParOf" srcId="{7AD97353-7737-40BB-A5AB-C23F63986E10}" destId="{B3645CF7-C60B-4375-9637-9D94876C3436}" srcOrd="7" destOrd="0" presId="urn:microsoft.com/office/officeart/2005/8/layout/cycle2"/>
    <dgm:cxn modelId="{A3328F48-5C1A-4D12-AD86-91B70E022F23}" type="presParOf" srcId="{B3645CF7-C60B-4375-9637-9D94876C3436}" destId="{5A9CF026-FFE9-477A-B260-B02616667AB7}" srcOrd="0" destOrd="0" presId="urn:microsoft.com/office/officeart/2005/8/layout/cycle2"/>
    <dgm:cxn modelId="{2A99B612-130D-4CFD-9FFF-278017362A48}" type="presParOf" srcId="{7AD97353-7737-40BB-A5AB-C23F63986E10}" destId="{23CEC32B-86B8-4A69-A635-A7D0548AD082}" srcOrd="8" destOrd="0" presId="urn:microsoft.com/office/officeart/2005/8/layout/cycle2"/>
    <dgm:cxn modelId="{E0F19465-29EF-4909-A33A-D33BCD8E08B6}" type="presParOf" srcId="{7AD97353-7737-40BB-A5AB-C23F63986E10}" destId="{47898A6D-3D6E-4028-9860-FE8A158CE189}" srcOrd="9" destOrd="0" presId="urn:microsoft.com/office/officeart/2005/8/layout/cycle2"/>
    <dgm:cxn modelId="{4E458748-1AFC-470F-B9E6-D21E4E9176D2}" type="presParOf" srcId="{47898A6D-3D6E-4028-9860-FE8A158CE189}" destId="{798618DF-B58B-4FB8-B033-61AB68C7F7AC}" srcOrd="0" destOrd="0" presId="urn:microsoft.com/office/officeart/2005/8/layout/cycle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8EF0FC-D306-4B43-9C0C-A68E49AF8AF8}">
      <dsp:nvSpPr>
        <dsp:cNvPr id="0" name=""/>
        <dsp:cNvSpPr/>
      </dsp:nvSpPr>
      <dsp:spPr>
        <a:xfrm>
          <a:off x="3671503" y="1172"/>
          <a:ext cx="1635189" cy="1635189"/>
        </a:xfrm>
        <a:prstGeom prst="ellipse">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Selecting Raters</a:t>
          </a:r>
        </a:p>
      </dsp:txBody>
      <dsp:txXfrm>
        <a:off x="3910971" y="240640"/>
        <a:ext cx="1156253" cy="1156253"/>
      </dsp:txXfrm>
    </dsp:sp>
    <dsp:sp modelId="{687E79A3-6E73-4EA1-99CC-87EA0901F13B}">
      <dsp:nvSpPr>
        <dsp:cNvPr id="0" name=""/>
        <dsp:cNvSpPr/>
      </dsp:nvSpPr>
      <dsp:spPr>
        <a:xfrm rot="2160000">
          <a:off x="5255239" y="1257714"/>
          <a:ext cx="435628" cy="551876"/>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latin typeface="Times New Roman" panose="02020603050405020304" pitchFamily="18" charset="0"/>
            <a:cs typeface="Times New Roman" panose="02020603050405020304" pitchFamily="18" charset="0"/>
          </a:endParaRPr>
        </a:p>
      </dsp:txBody>
      <dsp:txXfrm>
        <a:off x="5267719" y="1329681"/>
        <a:ext cx="304940" cy="331126"/>
      </dsp:txXfrm>
    </dsp:sp>
    <dsp:sp modelId="{9CF9C911-9974-4596-8287-C513767FB7B5}">
      <dsp:nvSpPr>
        <dsp:cNvPr id="0" name=""/>
        <dsp:cNvSpPr/>
      </dsp:nvSpPr>
      <dsp:spPr>
        <a:xfrm>
          <a:off x="5659362" y="1445436"/>
          <a:ext cx="1635189" cy="1635189"/>
        </a:xfrm>
        <a:prstGeom prst="ellipse">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Anonymous Feedback</a:t>
          </a:r>
        </a:p>
      </dsp:txBody>
      <dsp:txXfrm>
        <a:off x="5898830" y="1684904"/>
        <a:ext cx="1156253" cy="1156253"/>
      </dsp:txXfrm>
    </dsp:sp>
    <dsp:sp modelId="{55016C45-3977-43B8-85D6-3BDB988ACFBA}">
      <dsp:nvSpPr>
        <dsp:cNvPr id="0" name=""/>
        <dsp:cNvSpPr/>
      </dsp:nvSpPr>
      <dsp:spPr>
        <a:xfrm rot="6480000">
          <a:off x="5883305" y="3143801"/>
          <a:ext cx="435628" cy="551876"/>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latin typeface="Times New Roman" panose="02020603050405020304" pitchFamily="18" charset="0"/>
            <a:cs typeface="Times New Roman" panose="02020603050405020304" pitchFamily="18" charset="0"/>
          </a:endParaRPr>
        </a:p>
      </dsp:txBody>
      <dsp:txXfrm rot="10800000">
        <a:off x="5968841" y="3192030"/>
        <a:ext cx="304940" cy="331126"/>
      </dsp:txXfrm>
    </dsp:sp>
    <dsp:sp modelId="{DA52D160-1BE7-4C3B-8202-F5796E6F3A9A}">
      <dsp:nvSpPr>
        <dsp:cNvPr id="0" name=""/>
        <dsp:cNvSpPr/>
      </dsp:nvSpPr>
      <dsp:spPr>
        <a:xfrm>
          <a:off x="4900067" y="3782305"/>
          <a:ext cx="1635189" cy="1635189"/>
        </a:xfrm>
        <a:prstGeom prst="ellipse">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Collecting Information and Analyzing</a:t>
          </a:r>
        </a:p>
      </dsp:txBody>
      <dsp:txXfrm>
        <a:off x="5139535" y="4021773"/>
        <a:ext cx="1156253" cy="1156253"/>
      </dsp:txXfrm>
    </dsp:sp>
    <dsp:sp modelId="{1D0C86AC-CB39-4459-824E-528564407F76}">
      <dsp:nvSpPr>
        <dsp:cNvPr id="0" name=""/>
        <dsp:cNvSpPr/>
      </dsp:nvSpPr>
      <dsp:spPr>
        <a:xfrm rot="10800000">
          <a:off x="4283613" y="4323961"/>
          <a:ext cx="435628" cy="551876"/>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latin typeface="Times New Roman" panose="02020603050405020304" pitchFamily="18" charset="0"/>
            <a:cs typeface="Times New Roman" panose="02020603050405020304" pitchFamily="18" charset="0"/>
          </a:endParaRPr>
        </a:p>
      </dsp:txBody>
      <dsp:txXfrm rot="10800000">
        <a:off x="4414301" y="4434336"/>
        <a:ext cx="304940" cy="331126"/>
      </dsp:txXfrm>
    </dsp:sp>
    <dsp:sp modelId="{DEFAAFDD-5747-48D5-ADD9-6D4BCA0FBF54}">
      <dsp:nvSpPr>
        <dsp:cNvPr id="0" name=""/>
        <dsp:cNvSpPr/>
      </dsp:nvSpPr>
      <dsp:spPr>
        <a:xfrm>
          <a:off x="2442938" y="3782305"/>
          <a:ext cx="1635189" cy="1635189"/>
        </a:xfrm>
        <a:prstGeom prst="ellipse">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Discussing Feedbacks (</a:t>
          </a:r>
          <a:r>
            <a:rPr lang="en-US" sz="1800" kern="1200" dirty="0" err="1">
              <a:latin typeface="Times New Roman" panose="02020603050405020304" pitchFamily="18" charset="0"/>
              <a:cs typeface="Times New Roman" panose="02020603050405020304" pitchFamily="18" charset="0"/>
            </a:rPr>
            <a:t>Hosain</a:t>
          </a:r>
          <a:r>
            <a:rPr lang="en-US" sz="1800" kern="1200" dirty="0">
              <a:latin typeface="Times New Roman" panose="02020603050405020304" pitchFamily="18" charset="0"/>
              <a:cs typeface="Times New Roman" panose="02020603050405020304" pitchFamily="18" charset="0"/>
            </a:rPr>
            <a:t>, 2016)</a:t>
          </a:r>
        </a:p>
      </dsp:txBody>
      <dsp:txXfrm>
        <a:off x="2682406" y="4021773"/>
        <a:ext cx="1156253" cy="1156253"/>
      </dsp:txXfrm>
    </dsp:sp>
    <dsp:sp modelId="{B3645CF7-C60B-4375-9637-9D94876C3436}">
      <dsp:nvSpPr>
        <dsp:cNvPr id="0" name=""/>
        <dsp:cNvSpPr/>
      </dsp:nvSpPr>
      <dsp:spPr>
        <a:xfrm rot="15120000">
          <a:off x="2666881" y="3167253"/>
          <a:ext cx="435628" cy="551876"/>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latin typeface="Times New Roman" panose="02020603050405020304" pitchFamily="18" charset="0"/>
            <a:cs typeface="Times New Roman" panose="02020603050405020304" pitchFamily="18" charset="0"/>
          </a:endParaRPr>
        </a:p>
      </dsp:txBody>
      <dsp:txXfrm rot="10800000">
        <a:off x="2752417" y="3339774"/>
        <a:ext cx="304940" cy="331126"/>
      </dsp:txXfrm>
    </dsp:sp>
    <dsp:sp modelId="{23CEC32B-86B8-4A69-A635-A7D0548AD082}">
      <dsp:nvSpPr>
        <dsp:cNvPr id="0" name=""/>
        <dsp:cNvSpPr/>
      </dsp:nvSpPr>
      <dsp:spPr>
        <a:xfrm>
          <a:off x="1683644" y="1445436"/>
          <a:ext cx="1635189" cy="1635189"/>
        </a:xfrm>
        <a:prstGeom prst="ellipse">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Planning Improvement Strategy</a:t>
          </a:r>
        </a:p>
      </dsp:txBody>
      <dsp:txXfrm>
        <a:off x="1923112" y="1684904"/>
        <a:ext cx="1156253" cy="1156253"/>
      </dsp:txXfrm>
    </dsp:sp>
    <dsp:sp modelId="{47898A6D-3D6E-4028-9860-FE8A158CE189}">
      <dsp:nvSpPr>
        <dsp:cNvPr id="0" name=""/>
        <dsp:cNvSpPr/>
      </dsp:nvSpPr>
      <dsp:spPr>
        <a:xfrm rot="19440000">
          <a:off x="3267379" y="1272207"/>
          <a:ext cx="435628" cy="551876"/>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latin typeface="Times New Roman" panose="02020603050405020304" pitchFamily="18" charset="0"/>
            <a:cs typeface="Times New Roman" panose="02020603050405020304" pitchFamily="18" charset="0"/>
          </a:endParaRPr>
        </a:p>
      </dsp:txBody>
      <dsp:txXfrm>
        <a:off x="3279859" y="1420990"/>
        <a:ext cx="304940" cy="331126"/>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E051BB-1029-4038-B31F-F13F5309D03C}" type="datetimeFigureOut">
              <a:rPr lang="en-US" smtClean="0"/>
              <a:t>10/29/2023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A343F7C-C1FE-4FF0-8F47-F7FCFCAC80A0}" type="slidenum">
              <a:rPr lang="en-US" smtClean="0"/>
              <a:t>‹#›</a:t>
            </a:fld>
            <a:endParaRPr lang="en-US"/>
          </a:p>
        </p:txBody>
      </p:sp>
    </p:spTree>
    <p:extLst>
      <p:ext uri="{BB962C8B-B14F-4D97-AF65-F5344CB8AC3E}">
        <p14:creationId xmlns:p14="http://schemas.microsoft.com/office/powerpoint/2010/main" val="32408455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 Today we will discuss the concept of 360-degree feedback</a:t>
            </a:r>
          </a:p>
        </p:txBody>
      </p:sp>
      <p:sp>
        <p:nvSpPr>
          <p:cNvPr id="4" name="Slide Number Placeholder 3"/>
          <p:cNvSpPr>
            <a:spLocks noGrp="1"/>
          </p:cNvSpPr>
          <p:nvPr>
            <p:ph type="sldNum" sz="quarter" idx="5"/>
          </p:nvPr>
        </p:nvSpPr>
        <p:spPr/>
        <p:txBody>
          <a:bodyPr/>
          <a:lstStyle/>
          <a:p>
            <a:fld id="{9A343F7C-C1FE-4FF0-8F47-F7FCFCAC80A0}" type="slidenum">
              <a:rPr lang="en-US" smtClean="0"/>
              <a:t>1</a:t>
            </a:fld>
            <a:endParaRPr lang="en-US"/>
          </a:p>
        </p:txBody>
      </p:sp>
    </p:spTree>
    <p:extLst>
      <p:ext uri="{BB962C8B-B14F-4D97-AF65-F5344CB8AC3E}">
        <p14:creationId xmlns:p14="http://schemas.microsoft.com/office/powerpoint/2010/main" val="18759895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Today, we examine the 360-degree feedback, a revolutionary performance evaluation method. In contrast to conventional evaluations, this approach makes use of the collective wisdom of peers, subordinates, managers, and even external stakeholders to offer a thorough picture of a person's strengths and potential for improvement. Offering a holistic viewpoint that empowers both employees and employers, it is a shining example of openness and self-improvement. In this presentation, we will examine the nuances of 360-degree feedback, as well as its advantages and crucial factors for successful implementation. Let's start down the path to improved performance and professional growth.</a:t>
            </a:r>
          </a:p>
        </p:txBody>
      </p:sp>
      <p:sp>
        <p:nvSpPr>
          <p:cNvPr id="4" name="Slide Number Placeholder 3"/>
          <p:cNvSpPr>
            <a:spLocks noGrp="1"/>
          </p:cNvSpPr>
          <p:nvPr>
            <p:ph type="sldNum" sz="quarter" idx="5"/>
          </p:nvPr>
        </p:nvSpPr>
        <p:spPr/>
        <p:txBody>
          <a:bodyPr/>
          <a:lstStyle/>
          <a:p>
            <a:fld id="{9A343F7C-C1FE-4FF0-8F47-F7FCFCAC80A0}" type="slidenum">
              <a:rPr lang="en-US" smtClean="0"/>
              <a:t>2</a:t>
            </a:fld>
            <a:endParaRPr lang="en-US"/>
          </a:p>
        </p:txBody>
      </p:sp>
    </p:spTree>
    <p:extLst>
      <p:ext uri="{BB962C8B-B14F-4D97-AF65-F5344CB8AC3E}">
        <p14:creationId xmlns:p14="http://schemas.microsoft.com/office/powerpoint/2010/main" val="6743884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purpose of 360-degree feedback, sometimes referred to as multi-rater feedback or multisource assessment, is to provide a thorough and all-encompassing evaluation of a person's abilities, competencies, and behaviors. 360-degree feedback, in contrast to traditional performance assessments, which frequently include feedback from a single supervisor, includes opinions from colleagues, subordinates, supervisors, and occasionally even external stakeholders like clients or customers.</a:t>
            </a:r>
          </a:p>
        </p:txBody>
      </p:sp>
      <p:sp>
        <p:nvSpPr>
          <p:cNvPr id="4" name="Slide Number Placeholder 3"/>
          <p:cNvSpPr>
            <a:spLocks noGrp="1"/>
          </p:cNvSpPr>
          <p:nvPr>
            <p:ph type="sldNum" sz="quarter" idx="5"/>
          </p:nvPr>
        </p:nvSpPr>
        <p:spPr/>
        <p:txBody>
          <a:bodyPr/>
          <a:lstStyle/>
          <a:p>
            <a:fld id="{9A343F7C-C1FE-4FF0-8F47-F7FCFCAC80A0}" type="slidenum">
              <a:rPr lang="en-US" smtClean="0"/>
              <a:t>3</a:t>
            </a:fld>
            <a:endParaRPr lang="en-US"/>
          </a:p>
        </p:txBody>
      </p:sp>
    </p:spTree>
    <p:extLst>
      <p:ext uri="{BB962C8B-B14F-4D97-AF65-F5344CB8AC3E}">
        <p14:creationId xmlns:p14="http://schemas.microsoft.com/office/powerpoint/2010/main" val="10656151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Selecting Raters: </a:t>
            </a:r>
            <a:r>
              <a:rPr lang="en-US" dirty="0"/>
              <a:t>The person being evaluated chooses a panel of raters, which may include supervisors, peers, direct reports, and other pertinent individuals. This multicultural group offers a comprehensive assessment of each person's performance.</a:t>
            </a:r>
          </a:p>
          <a:p>
            <a:r>
              <a:rPr lang="en-US" b="1" dirty="0"/>
              <a:t>Anonymous Feedback: </a:t>
            </a:r>
            <a:r>
              <a:rPr lang="en-US" dirty="0"/>
              <a:t>A systematic questionnaire is used to ask raters for comments on particular competencies or behaviors. Typically, this input is kept private to promote candor and openness.</a:t>
            </a:r>
          </a:p>
          <a:p>
            <a:r>
              <a:rPr lang="en-US" b="1" dirty="0"/>
              <a:t>Collecting Information and Analyzing: </a:t>
            </a:r>
            <a:r>
              <a:rPr lang="en-US" dirty="0"/>
              <a:t>The received criticism is compiled and examined. It might be aggregated to maintain anonymity while yet offering insightful data.</a:t>
            </a:r>
          </a:p>
          <a:p>
            <a:r>
              <a:rPr lang="en-US" b="1" i="0" dirty="0">
                <a:solidFill>
                  <a:srgbClr val="252525"/>
                </a:solidFill>
                <a:effectLst/>
                <a:latin typeface="Open Sans" pitchFamily="2" charset="0"/>
              </a:rPr>
              <a:t>Discussing Feedbacks: </a:t>
            </a:r>
            <a:r>
              <a:rPr lang="en-US" b="0" i="0" dirty="0">
                <a:solidFill>
                  <a:srgbClr val="252525"/>
                </a:solidFill>
                <a:effectLst/>
                <a:latin typeface="Open Sans" pitchFamily="2" charset="0"/>
              </a:rPr>
              <a:t>To </a:t>
            </a:r>
            <a:r>
              <a:rPr lang="en-US" b="0" i="0" dirty="0">
                <a:solidFill>
                  <a:srgbClr val="E36B00"/>
                </a:solidFill>
                <a:effectLst/>
                <a:latin typeface="Open Sans" pitchFamily="2" charset="0"/>
              </a:rPr>
              <a:t>discuss </a:t>
            </a:r>
            <a:r>
              <a:rPr lang="en-US" b="0" i="0" dirty="0">
                <a:solidFill>
                  <a:srgbClr val="252525"/>
                </a:solidFill>
                <a:effectLst/>
                <a:latin typeface="Open Sans" pitchFamily="2" charset="0"/>
              </a:rPr>
              <a:t>the feedback, the </a:t>
            </a:r>
            <a:r>
              <a:rPr lang="en-US" b="0" i="0" dirty="0">
                <a:solidFill>
                  <a:srgbClr val="E36B00"/>
                </a:solidFill>
                <a:effectLst/>
                <a:latin typeface="Open Sans" pitchFamily="2" charset="0"/>
              </a:rPr>
              <a:t>person </a:t>
            </a:r>
            <a:r>
              <a:rPr lang="en-US" b="0" i="0" dirty="0">
                <a:solidFill>
                  <a:srgbClr val="252525"/>
                </a:solidFill>
                <a:effectLst/>
                <a:latin typeface="Open Sans" pitchFamily="2" charset="0"/>
              </a:rPr>
              <a:t>being </a:t>
            </a:r>
            <a:r>
              <a:rPr lang="en-US" b="0" i="0" dirty="0">
                <a:solidFill>
                  <a:srgbClr val="E36B00"/>
                </a:solidFill>
                <a:effectLst/>
                <a:latin typeface="Open Sans" pitchFamily="2" charset="0"/>
              </a:rPr>
              <a:t>evaluated </a:t>
            </a:r>
            <a:r>
              <a:rPr lang="en-US" b="0" i="0" dirty="0">
                <a:solidFill>
                  <a:srgbClr val="006ACC"/>
                </a:solidFill>
                <a:effectLst/>
                <a:latin typeface="Open Sans" pitchFamily="2" charset="0"/>
              </a:rPr>
              <a:t>meets with a facilitator (often a manager or HR </a:t>
            </a:r>
            <a:r>
              <a:rPr lang="en-US" b="0" i="0" dirty="0">
                <a:solidFill>
                  <a:srgbClr val="252525"/>
                </a:solidFill>
                <a:effectLst/>
                <a:latin typeface="Open Sans" pitchFamily="2" charset="0"/>
              </a:rPr>
              <a:t>representative). Understanding the </a:t>
            </a:r>
            <a:r>
              <a:rPr lang="en-US" b="0" i="0" dirty="0">
                <a:solidFill>
                  <a:srgbClr val="E36B00"/>
                </a:solidFill>
                <a:effectLst/>
                <a:latin typeface="Open Sans" pitchFamily="2" charset="0"/>
              </a:rPr>
              <a:t>criticism </a:t>
            </a:r>
            <a:r>
              <a:rPr lang="en-US" b="0" i="0" dirty="0">
                <a:solidFill>
                  <a:srgbClr val="252525"/>
                </a:solidFill>
                <a:effectLst/>
                <a:latin typeface="Open Sans" pitchFamily="2" charset="0"/>
              </a:rPr>
              <a:t>and </a:t>
            </a:r>
            <a:r>
              <a:rPr lang="en-US" b="0" i="0" dirty="0">
                <a:solidFill>
                  <a:srgbClr val="E36B00"/>
                </a:solidFill>
                <a:effectLst/>
                <a:latin typeface="Open Sans" pitchFamily="2" charset="0"/>
              </a:rPr>
              <a:t>developing </a:t>
            </a:r>
            <a:r>
              <a:rPr lang="en-US" b="0" i="0" dirty="0">
                <a:solidFill>
                  <a:srgbClr val="006ACC"/>
                </a:solidFill>
                <a:effectLst/>
                <a:latin typeface="Open Sans" pitchFamily="2" charset="0"/>
              </a:rPr>
              <a:t>an action plan for </a:t>
            </a:r>
            <a:r>
              <a:rPr lang="en-US" b="0" i="0" dirty="0">
                <a:solidFill>
                  <a:srgbClr val="E36B00"/>
                </a:solidFill>
                <a:effectLst/>
                <a:latin typeface="Open Sans" pitchFamily="2" charset="0"/>
              </a:rPr>
              <a:t>change are </a:t>
            </a:r>
            <a:r>
              <a:rPr lang="en-US" b="0" i="0" dirty="0">
                <a:solidFill>
                  <a:srgbClr val="252525"/>
                </a:solidFill>
                <a:effectLst/>
                <a:latin typeface="Open Sans" pitchFamily="2" charset="0"/>
              </a:rPr>
              <a:t>the </a:t>
            </a:r>
            <a:r>
              <a:rPr lang="en-US" b="0" i="0" dirty="0">
                <a:solidFill>
                  <a:srgbClr val="E36B00"/>
                </a:solidFill>
                <a:effectLst/>
                <a:latin typeface="Open Sans" pitchFamily="2" charset="0"/>
              </a:rPr>
              <a:t>main topics of </a:t>
            </a:r>
            <a:r>
              <a:rPr lang="en-US" b="0" i="0" dirty="0">
                <a:solidFill>
                  <a:srgbClr val="252525"/>
                </a:solidFill>
                <a:effectLst/>
                <a:latin typeface="Open Sans" pitchFamily="2" charset="0"/>
              </a:rPr>
              <a:t>this </a:t>
            </a:r>
            <a:r>
              <a:rPr lang="en-US" b="0" i="0" dirty="0">
                <a:solidFill>
                  <a:srgbClr val="E36B00"/>
                </a:solidFill>
                <a:effectLst/>
                <a:latin typeface="Open Sans" pitchFamily="2" charset="0"/>
              </a:rPr>
              <a:t>talk.</a:t>
            </a:r>
          </a:p>
          <a:p>
            <a:r>
              <a:rPr lang="en-US" b="1" i="0" dirty="0">
                <a:solidFill>
                  <a:srgbClr val="252525"/>
                </a:solidFill>
                <a:effectLst/>
                <a:latin typeface="Open Sans" pitchFamily="2" charset="0"/>
              </a:rPr>
              <a:t>Planning Improvement Strategy: </a:t>
            </a:r>
            <a:r>
              <a:rPr lang="en-US" b="0" i="0" dirty="0">
                <a:solidFill>
                  <a:srgbClr val="252525"/>
                </a:solidFill>
                <a:effectLst/>
                <a:latin typeface="Open Sans" pitchFamily="2" charset="0"/>
              </a:rPr>
              <a:t>The individual can </a:t>
            </a:r>
            <a:r>
              <a:rPr lang="en-US" b="0" i="0" dirty="0">
                <a:solidFill>
                  <a:srgbClr val="E36B00"/>
                </a:solidFill>
                <a:effectLst/>
                <a:latin typeface="Open Sans" pitchFamily="2" charset="0"/>
              </a:rPr>
              <a:t>construct </a:t>
            </a:r>
            <a:r>
              <a:rPr lang="en-US" b="0" i="0" dirty="0">
                <a:solidFill>
                  <a:srgbClr val="252525"/>
                </a:solidFill>
                <a:effectLst/>
                <a:latin typeface="Open Sans" pitchFamily="2" charset="0"/>
              </a:rPr>
              <a:t>a </a:t>
            </a:r>
            <a:r>
              <a:rPr lang="en-US" b="0" i="0" dirty="0">
                <a:solidFill>
                  <a:srgbClr val="E36B00"/>
                </a:solidFill>
                <a:effectLst/>
                <a:latin typeface="Open Sans" pitchFamily="2" charset="0"/>
              </a:rPr>
              <a:t>tailored growth </a:t>
            </a:r>
            <a:r>
              <a:rPr lang="en-US" b="0" i="0" dirty="0">
                <a:solidFill>
                  <a:srgbClr val="252525"/>
                </a:solidFill>
                <a:effectLst/>
                <a:latin typeface="Open Sans" pitchFamily="2" charset="0"/>
              </a:rPr>
              <a:t>plan based on the </a:t>
            </a:r>
            <a:r>
              <a:rPr lang="en-US" b="0" i="0" dirty="0">
                <a:solidFill>
                  <a:srgbClr val="E36B00"/>
                </a:solidFill>
                <a:effectLst/>
                <a:latin typeface="Open Sans" pitchFamily="2" charset="0"/>
              </a:rPr>
              <a:t>comments </a:t>
            </a:r>
            <a:r>
              <a:rPr lang="en-US" b="0" i="0" dirty="0">
                <a:solidFill>
                  <a:srgbClr val="252525"/>
                </a:solidFill>
                <a:effectLst/>
                <a:latin typeface="Open Sans" pitchFamily="2" charset="0"/>
              </a:rPr>
              <a:t>to </a:t>
            </a:r>
            <a:r>
              <a:rPr lang="en-US" b="0" i="0" dirty="0">
                <a:solidFill>
                  <a:srgbClr val="E36B00"/>
                </a:solidFill>
                <a:effectLst/>
                <a:latin typeface="Open Sans" pitchFamily="2" charset="0"/>
              </a:rPr>
              <a:t>improve </a:t>
            </a:r>
            <a:r>
              <a:rPr lang="en-US" b="0" i="0" dirty="0">
                <a:solidFill>
                  <a:srgbClr val="252525"/>
                </a:solidFill>
                <a:effectLst/>
                <a:latin typeface="Open Sans" pitchFamily="2" charset="0"/>
              </a:rPr>
              <a:t>their </a:t>
            </a:r>
            <a:r>
              <a:rPr lang="en-US" b="0" i="0" dirty="0">
                <a:solidFill>
                  <a:srgbClr val="E36B00"/>
                </a:solidFill>
                <a:effectLst/>
                <a:latin typeface="Open Sans" pitchFamily="2" charset="0"/>
              </a:rPr>
              <a:t>abilities </a:t>
            </a:r>
            <a:r>
              <a:rPr lang="en-US" b="0" i="0" dirty="0">
                <a:solidFill>
                  <a:srgbClr val="252525"/>
                </a:solidFill>
                <a:effectLst/>
                <a:latin typeface="Open Sans" pitchFamily="2" charset="0"/>
              </a:rPr>
              <a:t>and </a:t>
            </a:r>
            <a:r>
              <a:rPr lang="en-US" b="0" i="0" dirty="0">
                <a:solidFill>
                  <a:srgbClr val="E36B00"/>
                </a:solidFill>
                <a:effectLst/>
                <a:latin typeface="Open Sans" pitchFamily="2" charset="0"/>
              </a:rPr>
              <a:t>fix </a:t>
            </a:r>
            <a:r>
              <a:rPr lang="en-US" b="0" i="0" dirty="0">
                <a:solidFill>
                  <a:srgbClr val="252525"/>
                </a:solidFill>
                <a:effectLst/>
                <a:latin typeface="Open Sans" pitchFamily="2" charset="0"/>
              </a:rPr>
              <a:t>any </a:t>
            </a:r>
            <a:r>
              <a:rPr lang="en-US" b="0" i="0" dirty="0">
                <a:solidFill>
                  <a:srgbClr val="E36B00"/>
                </a:solidFill>
                <a:effectLst/>
                <a:latin typeface="Open Sans" pitchFamily="2" charset="0"/>
              </a:rPr>
              <a:t>flaws found.</a:t>
            </a:r>
            <a:endParaRPr lang="en-US" dirty="0"/>
          </a:p>
        </p:txBody>
      </p:sp>
      <p:sp>
        <p:nvSpPr>
          <p:cNvPr id="4" name="Slide Number Placeholder 3"/>
          <p:cNvSpPr>
            <a:spLocks noGrp="1"/>
          </p:cNvSpPr>
          <p:nvPr>
            <p:ph type="sldNum" sz="quarter" idx="5"/>
          </p:nvPr>
        </p:nvSpPr>
        <p:spPr/>
        <p:txBody>
          <a:bodyPr/>
          <a:lstStyle/>
          <a:p>
            <a:fld id="{9A343F7C-C1FE-4FF0-8F47-F7FCFCAC80A0}" type="slidenum">
              <a:rPr lang="en-US" smtClean="0"/>
              <a:t>4</a:t>
            </a:fld>
            <a:endParaRPr lang="en-US"/>
          </a:p>
        </p:txBody>
      </p:sp>
    </p:spTree>
    <p:extLst>
      <p:ext uri="{BB962C8B-B14F-4D97-AF65-F5344CB8AC3E}">
        <p14:creationId xmlns:p14="http://schemas.microsoft.com/office/powerpoint/2010/main" val="28259311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Employees need 360-degree feedback for a variety of reasons. </a:t>
            </a:r>
          </a:p>
          <a:p>
            <a:r>
              <a:rPr lang="en-US" b="0" dirty="0"/>
              <a:t>First off, it offers a comprehensive assessment of their work from a variety of angles, giving them insights they might not get from conventional evaluations. This promotes self-awareness and enables individuals to comprehend how they affect coworkers, inferiors, and superiors. </a:t>
            </a:r>
          </a:p>
          <a:p>
            <a:r>
              <a:rPr lang="en-US" b="0" dirty="0"/>
              <a:t>Secondly, by highlighting both strengths and potential areas for improvement, it encourages ongoing learning and development. </a:t>
            </a:r>
          </a:p>
          <a:p>
            <a:r>
              <a:rPr lang="en-US" b="0" dirty="0"/>
              <a:t>Thirdly, encouraging open dialogue and trust inside the organization, this feedback. </a:t>
            </a:r>
          </a:p>
          <a:p>
            <a:r>
              <a:rPr lang="en-US" b="0" dirty="0"/>
              <a:t>Finally, it synchronizes personal aims with organizational goals, improving overall performance and fostering a more positive and productive work atmosphere. Overall, it gives staff members the freedom to develop, change, and do their jobs well.</a:t>
            </a:r>
          </a:p>
        </p:txBody>
      </p:sp>
      <p:sp>
        <p:nvSpPr>
          <p:cNvPr id="4" name="Slide Number Placeholder 3"/>
          <p:cNvSpPr>
            <a:spLocks noGrp="1"/>
          </p:cNvSpPr>
          <p:nvPr>
            <p:ph type="sldNum" sz="quarter" idx="5"/>
          </p:nvPr>
        </p:nvSpPr>
        <p:spPr/>
        <p:txBody>
          <a:bodyPr/>
          <a:lstStyle/>
          <a:p>
            <a:fld id="{9A343F7C-C1FE-4FF0-8F47-F7FCFCAC80A0}" type="slidenum">
              <a:rPr lang="en-US" smtClean="0"/>
              <a:t>5</a:t>
            </a:fld>
            <a:endParaRPr lang="en-US"/>
          </a:p>
        </p:txBody>
      </p:sp>
    </p:spTree>
    <p:extLst>
      <p:ext uri="{BB962C8B-B14F-4D97-AF65-F5344CB8AC3E}">
        <p14:creationId xmlns:p14="http://schemas.microsoft.com/office/powerpoint/2010/main" val="8316930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360-degree reviews are extremely valuable to companies. </a:t>
            </a:r>
          </a:p>
          <a:p>
            <a:r>
              <a:rPr lang="en-US" b="0" dirty="0"/>
              <a:t>First off, it gives a thorough assessment of a worker's performance that goes beyond the viewpoint of a single supervisor. This makes evaluations possible and aids in locating skill improvement areas. Along with improving team dynamics, it promotes a culture of openness and transparency. </a:t>
            </a:r>
          </a:p>
          <a:p>
            <a:r>
              <a:rPr lang="en-US" b="0" dirty="0"/>
              <a:t>Additionally, it synchronizes individual aspirations with organizational goals to guarantee that everyone is pursuing a common purpose. Employers may produce a more knowledgeable and driven staff by supporting employee growth and development, which will ultimately boost output and benefit the firm. </a:t>
            </a:r>
          </a:p>
          <a:p>
            <a:r>
              <a:rPr lang="en-US" b="0" dirty="0"/>
              <a:t>In short, 360-degree feedback equips employers with useful information to maximize the performance of their teams and accomplish strategic objectives.</a:t>
            </a:r>
          </a:p>
        </p:txBody>
      </p:sp>
      <p:sp>
        <p:nvSpPr>
          <p:cNvPr id="4" name="Slide Number Placeholder 3"/>
          <p:cNvSpPr>
            <a:spLocks noGrp="1"/>
          </p:cNvSpPr>
          <p:nvPr>
            <p:ph type="sldNum" sz="quarter" idx="5"/>
          </p:nvPr>
        </p:nvSpPr>
        <p:spPr/>
        <p:txBody>
          <a:bodyPr/>
          <a:lstStyle/>
          <a:p>
            <a:fld id="{9A343F7C-C1FE-4FF0-8F47-F7FCFCAC80A0}" type="slidenum">
              <a:rPr lang="en-US" smtClean="0"/>
              <a:t>6</a:t>
            </a:fld>
            <a:endParaRPr lang="en-US"/>
          </a:p>
        </p:txBody>
      </p:sp>
    </p:spTree>
    <p:extLst>
      <p:ext uri="{BB962C8B-B14F-4D97-AF65-F5344CB8AC3E}">
        <p14:creationId xmlns:p14="http://schemas.microsoft.com/office/powerpoint/2010/main" val="37623823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Employees can gain a lot from the 360-degree feedback concept when it is implemented. </a:t>
            </a:r>
          </a:p>
          <a:p>
            <a:r>
              <a:rPr lang="en-US" b="0" dirty="0"/>
              <a:t>First off, it offers a comprehensive assessment of their performance and insights from a variety of angles. This promotes self-awareness and enables individuals to comprehend how they affect coworkers, subordinates, and superiors. </a:t>
            </a:r>
          </a:p>
          <a:p>
            <a:r>
              <a:rPr lang="en-US" b="0" dirty="0"/>
              <a:t>By highlighting both strengths and potential areas for improvement, it also encourages ongoing learning and development. </a:t>
            </a:r>
          </a:p>
          <a:p>
            <a:r>
              <a:rPr lang="en-US" b="0" dirty="0"/>
              <a:t>This feedback promotes trust and open communication inside the company, creating a more supportive work atmosphere. </a:t>
            </a:r>
          </a:p>
          <a:p>
            <a:r>
              <a:rPr lang="en-US" b="0" dirty="0"/>
              <a:t>In general, it gives staff members the freedom to take charge of their development, adjust to shifting priorities, and thrive in their jobs, thereby improving their possibilities for advancement and job happiness.</a:t>
            </a:r>
          </a:p>
        </p:txBody>
      </p:sp>
      <p:sp>
        <p:nvSpPr>
          <p:cNvPr id="4" name="Slide Number Placeholder 3"/>
          <p:cNvSpPr>
            <a:spLocks noGrp="1"/>
          </p:cNvSpPr>
          <p:nvPr>
            <p:ph type="sldNum" sz="quarter" idx="5"/>
          </p:nvPr>
        </p:nvSpPr>
        <p:spPr/>
        <p:txBody>
          <a:bodyPr/>
          <a:lstStyle/>
          <a:p>
            <a:fld id="{9A343F7C-C1FE-4FF0-8F47-F7FCFCAC80A0}" type="slidenum">
              <a:rPr lang="en-US" smtClean="0"/>
              <a:t>7</a:t>
            </a:fld>
            <a:endParaRPr lang="en-US"/>
          </a:p>
        </p:txBody>
      </p:sp>
    </p:spTree>
    <p:extLst>
      <p:ext uri="{BB962C8B-B14F-4D97-AF65-F5344CB8AC3E}">
        <p14:creationId xmlns:p14="http://schemas.microsoft.com/office/powerpoint/2010/main" val="13457847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Employers can benefit in a number of ways from the 360-degree feedback idea implementation. </a:t>
            </a:r>
          </a:p>
          <a:p>
            <a:r>
              <a:rPr lang="en-US" b="0" dirty="0"/>
              <a:t>Firstly, it offers a thorough evaluation of employee performance that incorporates multiple viewpoints. As a result, assessments become more precise, and it becomes easier to spot areas that need improvement. </a:t>
            </a:r>
          </a:p>
          <a:p>
            <a:r>
              <a:rPr lang="en-US" b="0" dirty="0"/>
              <a:t>Secondly, it promotes a climate of open communication and trust within the business, which improves team chemistry and overall productivity. It also synchronizes personal aims with organizational goals, ensuring that everyone is working toward the same goal. </a:t>
            </a:r>
          </a:p>
          <a:p>
            <a:r>
              <a:rPr lang="en-US" b="0" dirty="0"/>
              <a:t>Employers who engage in employee development foster a knowledgeable and driven team, which ultimately improves performance and boosts organizational success. </a:t>
            </a:r>
          </a:p>
          <a:p>
            <a:r>
              <a:rPr lang="en-US" b="0" dirty="0"/>
              <a:t>In conclusion, 360-degree feedback provides employers with insightful information that helps them maximize team performance and accomplish strategic objectives.</a:t>
            </a:r>
          </a:p>
        </p:txBody>
      </p:sp>
      <p:sp>
        <p:nvSpPr>
          <p:cNvPr id="4" name="Slide Number Placeholder 3"/>
          <p:cNvSpPr>
            <a:spLocks noGrp="1"/>
          </p:cNvSpPr>
          <p:nvPr>
            <p:ph type="sldNum" sz="quarter" idx="5"/>
          </p:nvPr>
        </p:nvSpPr>
        <p:spPr/>
        <p:txBody>
          <a:bodyPr/>
          <a:lstStyle/>
          <a:p>
            <a:fld id="{9A343F7C-C1FE-4FF0-8F47-F7FCFCAC80A0}" type="slidenum">
              <a:rPr lang="en-US" smtClean="0"/>
              <a:t>8</a:t>
            </a:fld>
            <a:endParaRPr lang="en-US"/>
          </a:p>
        </p:txBody>
      </p:sp>
    </p:spTree>
    <p:extLst>
      <p:ext uri="{BB962C8B-B14F-4D97-AF65-F5344CB8AC3E}">
        <p14:creationId xmlns:p14="http://schemas.microsoft.com/office/powerpoint/2010/main" val="35304872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A valuable instrument for organizational development, 360-degree feedback implementation is not without its difficulties. The following points should be your primary concerns:</a:t>
            </a:r>
          </a:p>
          <a:p>
            <a:r>
              <a:rPr lang="en-US" b="1" dirty="0"/>
              <a:t>Specific Goals: </a:t>
            </a:r>
            <a:r>
              <a:rPr lang="en-US" b="0" dirty="0"/>
              <a:t>Goals that are unclear might cause misunderstanding and incorrect interpretation. Make sure the 360-degree feedback process's goal and expected results are clearly stated and shared with all stakeholders.</a:t>
            </a:r>
          </a:p>
          <a:p>
            <a:r>
              <a:rPr lang="en-US" b="1" dirty="0"/>
              <a:t>Selecting Raters and Maintaining Anonymity: </a:t>
            </a:r>
            <a:r>
              <a:rPr lang="en-US" b="0" dirty="0"/>
              <a:t>For honest and useful feedback, selecting the right raters and maintaining anonymity are essential. It's crucial to allay employee worries and build trust in the process because workers can fear retaliation.</a:t>
            </a:r>
          </a:p>
          <a:p>
            <a:r>
              <a:rPr lang="en-US" b="1" dirty="0"/>
              <a:t>Feedback Quality: </a:t>
            </a:r>
            <a:r>
              <a:rPr lang="en-US" b="0" dirty="0"/>
              <a:t>Specific, constructive, and implementable criticism is preferred. It's crucial to make sure raters have the training necessary to give insightful comments. This may entail workshops or recommendations for giving useful feedback.</a:t>
            </a:r>
          </a:p>
          <a:p>
            <a:r>
              <a:rPr lang="en-US" b="1" i="0" dirty="0">
                <a:solidFill>
                  <a:srgbClr val="252525"/>
                </a:solidFill>
                <a:effectLst/>
                <a:latin typeface="Open Sans" pitchFamily="2" charset="0"/>
              </a:rPr>
              <a:t>Proper Training: </a:t>
            </a:r>
            <a:r>
              <a:rPr lang="en-US" b="0" i="0" dirty="0">
                <a:solidFill>
                  <a:srgbClr val="252525"/>
                </a:solidFill>
                <a:effectLst/>
                <a:latin typeface="Open Sans" pitchFamily="2" charset="0"/>
              </a:rPr>
              <a:t>It is </a:t>
            </a:r>
            <a:r>
              <a:rPr lang="en-US" b="0" i="0" dirty="0">
                <a:solidFill>
                  <a:srgbClr val="E36B00"/>
                </a:solidFill>
                <a:effectLst/>
                <a:latin typeface="Open Sans" pitchFamily="2" charset="0"/>
              </a:rPr>
              <a:t>crucial to prepare </a:t>
            </a:r>
            <a:r>
              <a:rPr lang="en-US" b="0" i="0" dirty="0">
                <a:solidFill>
                  <a:srgbClr val="252525"/>
                </a:solidFill>
                <a:effectLst/>
                <a:latin typeface="Open Sans" pitchFamily="2" charset="0"/>
              </a:rPr>
              <a:t>both raters and participants properly. They </a:t>
            </a:r>
            <a:r>
              <a:rPr lang="en-US" b="0" i="0" dirty="0">
                <a:solidFill>
                  <a:srgbClr val="E36B00"/>
                </a:solidFill>
                <a:effectLst/>
                <a:latin typeface="Open Sans" pitchFamily="2" charset="0"/>
              </a:rPr>
              <a:t>must be aware of </a:t>
            </a:r>
            <a:r>
              <a:rPr lang="en-US" b="0" i="0" dirty="0">
                <a:solidFill>
                  <a:srgbClr val="252525"/>
                </a:solidFill>
                <a:effectLst/>
                <a:latin typeface="Open Sans" pitchFamily="2" charset="0"/>
              </a:rPr>
              <a:t>the </a:t>
            </a:r>
            <a:r>
              <a:rPr lang="en-US" b="0" i="0" dirty="0">
                <a:solidFill>
                  <a:srgbClr val="E36B00"/>
                </a:solidFill>
                <a:effectLst/>
                <a:latin typeface="Open Sans" pitchFamily="2" charset="0"/>
              </a:rPr>
              <a:t>goal, </a:t>
            </a:r>
            <a:r>
              <a:rPr lang="en-US" b="0" i="0" dirty="0">
                <a:solidFill>
                  <a:srgbClr val="252525"/>
                </a:solidFill>
                <a:effectLst/>
                <a:latin typeface="Open Sans" pitchFamily="2" charset="0"/>
              </a:rPr>
              <a:t>the </a:t>
            </a:r>
            <a:r>
              <a:rPr lang="en-US" b="0" i="0" dirty="0">
                <a:solidFill>
                  <a:srgbClr val="E36B00"/>
                </a:solidFill>
                <a:effectLst/>
                <a:latin typeface="Open Sans" pitchFamily="2" charset="0"/>
              </a:rPr>
              <a:t>procedure, </a:t>
            </a:r>
            <a:r>
              <a:rPr lang="en-US" b="0" i="0" dirty="0">
                <a:solidFill>
                  <a:srgbClr val="252525"/>
                </a:solidFill>
                <a:effectLst/>
                <a:latin typeface="Open Sans" pitchFamily="2" charset="0"/>
              </a:rPr>
              <a:t>and their </a:t>
            </a:r>
            <a:r>
              <a:rPr lang="en-US" b="0" i="0" dirty="0">
                <a:solidFill>
                  <a:srgbClr val="E36B00"/>
                </a:solidFill>
                <a:effectLst/>
                <a:latin typeface="Open Sans" pitchFamily="2" charset="0"/>
              </a:rPr>
              <a:t>part </a:t>
            </a:r>
            <a:r>
              <a:rPr lang="en-US" b="0" i="0" dirty="0">
                <a:solidFill>
                  <a:srgbClr val="252525"/>
                </a:solidFill>
                <a:effectLst/>
                <a:latin typeface="Open Sans" pitchFamily="2" charset="0"/>
              </a:rPr>
              <a:t>in it. Training </a:t>
            </a:r>
            <a:r>
              <a:rPr lang="en-US" b="0" i="0" dirty="0">
                <a:solidFill>
                  <a:srgbClr val="E36B00"/>
                </a:solidFill>
                <a:effectLst/>
                <a:latin typeface="Open Sans" pitchFamily="2" charset="0"/>
              </a:rPr>
              <a:t>supports </a:t>
            </a:r>
            <a:r>
              <a:rPr lang="en-US" b="0" i="0" dirty="0">
                <a:solidFill>
                  <a:srgbClr val="252525"/>
                </a:solidFill>
                <a:effectLst/>
                <a:latin typeface="Open Sans" pitchFamily="2" charset="0"/>
              </a:rPr>
              <a:t>a </a:t>
            </a:r>
            <a:r>
              <a:rPr lang="en-US" b="0" i="0" dirty="0">
                <a:solidFill>
                  <a:srgbClr val="E36B00"/>
                </a:solidFill>
                <a:effectLst/>
                <a:latin typeface="Open Sans" pitchFamily="2" charset="0"/>
              </a:rPr>
              <a:t>successful deployment by helping to </a:t>
            </a:r>
            <a:r>
              <a:rPr lang="en-US" b="0" i="0" dirty="0">
                <a:solidFill>
                  <a:srgbClr val="252525"/>
                </a:solidFill>
                <a:effectLst/>
                <a:latin typeface="Open Sans" pitchFamily="2" charset="0"/>
              </a:rPr>
              <a:t>align expectations.</a:t>
            </a:r>
            <a:endParaRPr lang="en-US" b="0" dirty="0"/>
          </a:p>
        </p:txBody>
      </p:sp>
      <p:sp>
        <p:nvSpPr>
          <p:cNvPr id="4" name="Slide Number Placeholder 3"/>
          <p:cNvSpPr>
            <a:spLocks noGrp="1"/>
          </p:cNvSpPr>
          <p:nvPr>
            <p:ph type="sldNum" sz="quarter" idx="5"/>
          </p:nvPr>
        </p:nvSpPr>
        <p:spPr/>
        <p:txBody>
          <a:bodyPr/>
          <a:lstStyle/>
          <a:p>
            <a:fld id="{9A343F7C-C1FE-4FF0-8F47-F7FCFCAC80A0}" type="slidenum">
              <a:rPr lang="en-US" smtClean="0"/>
              <a:t>9</a:t>
            </a:fld>
            <a:endParaRPr lang="en-US"/>
          </a:p>
        </p:txBody>
      </p:sp>
    </p:spTree>
    <p:extLst>
      <p:ext uri="{BB962C8B-B14F-4D97-AF65-F5344CB8AC3E}">
        <p14:creationId xmlns:p14="http://schemas.microsoft.com/office/powerpoint/2010/main" val="7904718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i="0" dirty="0">
                <a:solidFill>
                  <a:srgbClr val="252525"/>
                </a:solidFill>
                <a:effectLst/>
                <a:latin typeface="Open Sans" pitchFamily="2" charset="0"/>
              </a:rPr>
              <a:t>Confidentiality: </a:t>
            </a:r>
            <a:r>
              <a:rPr lang="en-US" b="0" i="0" dirty="0">
                <a:solidFill>
                  <a:srgbClr val="252525"/>
                </a:solidFill>
                <a:effectLst/>
                <a:latin typeface="Open Sans" pitchFamily="2" charset="0"/>
              </a:rPr>
              <a:t>It's </a:t>
            </a:r>
            <a:r>
              <a:rPr lang="en-US" b="0" i="0" dirty="0">
                <a:solidFill>
                  <a:srgbClr val="E36B00"/>
                </a:solidFill>
                <a:effectLst/>
                <a:latin typeface="Open Sans" pitchFamily="2" charset="0"/>
              </a:rPr>
              <a:t>important to manage </a:t>
            </a:r>
            <a:r>
              <a:rPr lang="en-US" b="0" i="0" dirty="0">
                <a:solidFill>
                  <a:srgbClr val="252525"/>
                </a:solidFill>
                <a:effectLst/>
                <a:latin typeface="Open Sans" pitchFamily="2" charset="0"/>
              </a:rPr>
              <a:t>sensitive </a:t>
            </a:r>
            <a:r>
              <a:rPr lang="en-US" b="0" i="0" dirty="0">
                <a:solidFill>
                  <a:srgbClr val="E36B00"/>
                </a:solidFill>
                <a:effectLst/>
                <a:latin typeface="Open Sans" pitchFamily="2" charset="0"/>
              </a:rPr>
              <a:t>data.</a:t>
            </a:r>
            <a:r>
              <a:rPr lang="en-US" b="0" i="0" dirty="0">
                <a:solidFill>
                  <a:srgbClr val="252525"/>
                </a:solidFill>
                <a:effectLst/>
                <a:latin typeface="Open Sans" pitchFamily="2" charset="0"/>
              </a:rPr>
              <a:t> To </a:t>
            </a:r>
            <a:r>
              <a:rPr lang="en-US" b="0" i="0" dirty="0">
                <a:solidFill>
                  <a:srgbClr val="E36B00"/>
                </a:solidFill>
                <a:effectLst/>
                <a:latin typeface="Open Sans" pitchFamily="2" charset="0"/>
              </a:rPr>
              <a:t>secure </a:t>
            </a:r>
            <a:r>
              <a:rPr lang="en-US" b="0" i="0" dirty="0">
                <a:solidFill>
                  <a:srgbClr val="006ACC"/>
                </a:solidFill>
                <a:effectLst/>
                <a:latin typeface="Open Sans" pitchFamily="2" charset="0"/>
              </a:rPr>
              <a:t>the anonymity of participants and the </a:t>
            </a:r>
            <a:r>
              <a:rPr lang="en-US" b="0" i="0" dirty="0">
                <a:solidFill>
                  <a:srgbClr val="E36B00"/>
                </a:solidFill>
                <a:effectLst/>
                <a:latin typeface="Open Sans" pitchFamily="2" charset="0"/>
              </a:rPr>
              <a:t>legitimacy </a:t>
            </a:r>
            <a:r>
              <a:rPr lang="en-US" b="0" i="0" dirty="0">
                <a:solidFill>
                  <a:srgbClr val="252525"/>
                </a:solidFill>
                <a:effectLst/>
                <a:latin typeface="Open Sans" pitchFamily="2" charset="0"/>
              </a:rPr>
              <a:t>of the process, establish </a:t>
            </a:r>
            <a:r>
              <a:rPr lang="en-US" b="0" i="0" dirty="0">
                <a:solidFill>
                  <a:srgbClr val="E36B00"/>
                </a:solidFill>
                <a:effectLst/>
                <a:latin typeface="Open Sans" pitchFamily="2" charset="0"/>
              </a:rPr>
              <a:t>strong </a:t>
            </a:r>
            <a:r>
              <a:rPr lang="en-US" b="0" i="0" dirty="0">
                <a:solidFill>
                  <a:srgbClr val="252525"/>
                </a:solidFill>
                <a:effectLst/>
                <a:latin typeface="Open Sans" pitchFamily="2" charset="0"/>
              </a:rPr>
              <a:t>data protection </a:t>
            </a:r>
            <a:r>
              <a:rPr lang="en-US" b="0" i="0" dirty="0">
                <a:solidFill>
                  <a:srgbClr val="E36B00"/>
                </a:solidFill>
                <a:effectLst/>
                <a:latin typeface="Open Sans" pitchFamily="2" charset="0"/>
              </a:rPr>
              <a:t>procedures.</a:t>
            </a:r>
            <a:r>
              <a:rPr lang="en-US" b="0" i="0" dirty="0">
                <a:solidFill>
                  <a:srgbClr val="252525"/>
                </a:solidFill>
                <a:effectLst/>
                <a:latin typeface="Open Sans" pitchFamily="2" charset="0"/>
              </a:rPr>
              <a:t> </a:t>
            </a:r>
          </a:p>
          <a:p>
            <a:r>
              <a:rPr lang="en-US" b="1" i="0" dirty="0">
                <a:solidFill>
                  <a:srgbClr val="252525"/>
                </a:solidFill>
                <a:effectLst/>
                <a:latin typeface="Open Sans" pitchFamily="2" charset="0"/>
              </a:rPr>
              <a:t>Interpreting Feedbacks: </a:t>
            </a:r>
            <a:r>
              <a:rPr lang="en-US" b="0" i="0" dirty="0">
                <a:solidFill>
                  <a:srgbClr val="E36B00"/>
                </a:solidFill>
                <a:effectLst/>
                <a:latin typeface="Open Sans" pitchFamily="2" charset="0"/>
              </a:rPr>
              <a:t>The </a:t>
            </a:r>
            <a:r>
              <a:rPr lang="en-US" b="0" i="0" dirty="0">
                <a:solidFill>
                  <a:srgbClr val="252525"/>
                </a:solidFill>
                <a:effectLst/>
                <a:latin typeface="Open Sans" pitchFamily="2" charset="0"/>
              </a:rPr>
              <a:t>key is </a:t>
            </a:r>
            <a:r>
              <a:rPr lang="en-US" b="0" i="0" dirty="0">
                <a:solidFill>
                  <a:srgbClr val="E36B00"/>
                </a:solidFill>
                <a:effectLst/>
                <a:latin typeface="Open Sans" pitchFamily="2" charset="0"/>
              </a:rPr>
              <a:t>assisting staff members </a:t>
            </a:r>
            <a:r>
              <a:rPr lang="en-US" b="0" i="0" dirty="0">
                <a:solidFill>
                  <a:srgbClr val="252525"/>
                </a:solidFill>
                <a:effectLst/>
                <a:latin typeface="Open Sans" pitchFamily="2" charset="0"/>
              </a:rPr>
              <a:t>in </a:t>
            </a:r>
            <a:r>
              <a:rPr lang="en-US" b="0" i="0" dirty="0">
                <a:solidFill>
                  <a:srgbClr val="E36B00"/>
                </a:solidFill>
                <a:effectLst/>
                <a:latin typeface="Open Sans" pitchFamily="2" charset="0"/>
              </a:rPr>
              <a:t>analyzing comments </a:t>
            </a:r>
            <a:r>
              <a:rPr lang="en-US" b="0" i="0" dirty="0">
                <a:solidFill>
                  <a:srgbClr val="252525"/>
                </a:solidFill>
                <a:effectLst/>
                <a:latin typeface="Open Sans" pitchFamily="2" charset="0"/>
              </a:rPr>
              <a:t>and </a:t>
            </a:r>
            <a:r>
              <a:rPr lang="en-US" b="0" i="0" dirty="0">
                <a:solidFill>
                  <a:srgbClr val="E36B00"/>
                </a:solidFill>
                <a:effectLst/>
                <a:latin typeface="Open Sans" pitchFamily="2" charset="0"/>
              </a:rPr>
              <a:t>developing practical </a:t>
            </a:r>
            <a:r>
              <a:rPr lang="en-US" b="0" i="0" dirty="0">
                <a:solidFill>
                  <a:srgbClr val="252525"/>
                </a:solidFill>
                <a:effectLst/>
                <a:latin typeface="Open Sans" pitchFamily="2" charset="0"/>
              </a:rPr>
              <a:t>development </a:t>
            </a:r>
            <a:r>
              <a:rPr lang="en-US" b="0" i="0" dirty="0">
                <a:solidFill>
                  <a:srgbClr val="E36B00"/>
                </a:solidFill>
                <a:effectLst/>
                <a:latin typeface="Open Sans" pitchFamily="2" charset="0"/>
              </a:rPr>
              <a:t>strategies.</a:t>
            </a:r>
            <a:r>
              <a:rPr lang="en-US" b="0" i="0" dirty="0">
                <a:solidFill>
                  <a:srgbClr val="252525"/>
                </a:solidFill>
                <a:effectLst/>
                <a:latin typeface="Open Sans" pitchFamily="2" charset="0"/>
              </a:rPr>
              <a:t> </a:t>
            </a:r>
            <a:r>
              <a:rPr lang="en-US" b="0" i="0" dirty="0">
                <a:solidFill>
                  <a:srgbClr val="E36B00"/>
                </a:solidFill>
                <a:effectLst/>
                <a:latin typeface="Open Sans" pitchFamily="2" charset="0"/>
              </a:rPr>
              <a:t>Give </a:t>
            </a:r>
            <a:r>
              <a:rPr lang="en-US" b="0" i="0" dirty="0">
                <a:solidFill>
                  <a:srgbClr val="252525"/>
                </a:solidFill>
                <a:effectLst/>
                <a:latin typeface="Open Sans" pitchFamily="2" charset="0"/>
              </a:rPr>
              <a:t>them </a:t>
            </a:r>
            <a:r>
              <a:rPr lang="en-US" b="0" i="0" dirty="0">
                <a:solidFill>
                  <a:srgbClr val="E36B00"/>
                </a:solidFill>
                <a:effectLst/>
                <a:latin typeface="Open Sans" pitchFamily="2" charset="0"/>
              </a:rPr>
              <a:t>tools </a:t>
            </a:r>
            <a:r>
              <a:rPr lang="en-US" b="0" i="0" dirty="0">
                <a:solidFill>
                  <a:srgbClr val="252525"/>
                </a:solidFill>
                <a:effectLst/>
                <a:latin typeface="Open Sans" pitchFamily="2" charset="0"/>
              </a:rPr>
              <a:t>and </a:t>
            </a:r>
            <a:r>
              <a:rPr lang="en-US" b="0" i="0" dirty="0">
                <a:solidFill>
                  <a:srgbClr val="E36B00"/>
                </a:solidFill>
                <a:effectLst/>
                <a:latin typeface="Open Sans" pitchFamily="2" charset="0"/>
              </a:rPr>
              <a:t>assistance </a:t>
            </a:r>
            <a:r>
              <a:rPr lang="en-US" b="0" i="0" dirty="0">
                <a:solidFill>
                  <a:srgbClr val="252525"/>
                </a:solidFill>
                <a:effectLst/>
                <a:latin typeface="Open Sans" pitchFamily="2" charset="0"/>
              </a:rPr>
              <a:t>so </a:t>
            </a:r>
            <a:r>
              <a:rPr lang="en-US" b="0" i="0" dirty="0">
                <a:solidFill>
                  <a:srgbClr val="E36B00"/>
                </a:solidFill>
                <a:effectLst/>
                <a:latin typeface="Open Sans" pitchFamily="2" charset="0"/>
              </a:rPr>
              <a:t>they can comprehend </a:t>
            </a:r>
            <a:r>
              <a:rPr lang="en-US" b="0" i="0" dirty="0">
                <a:solidFill>
                  <a:srgbClr val="252525"/>
                </a:solidFill>
                <a:effectLst/>
                <a:latin typeface="Open Sans" pitchFamily="2" charset="0"/>
              </a:rPr>
              <a:t>and </a:t>
            </a:r>
            <a:r>
              <a:rPr lang="en-US" b="0" i="0" dirty="0">
                <a:solidFill>
                  <a:srgbClr val="E36B00"/>
                </a:solidFill>
                <a:effectLst/>
                <a:latin typeface="Open Sans" pitchFamily="2" charset="0"/>
              </a:rPr>
              <a:t>use </a:t>
            </a:r>
            <a:r>
              <a:rPr lang="en-US" b="0" i="0" dirty="0">
                <a:solidFill>
                  <a:srgbClr val="252525"/>
                </a:solidFill>
                <a:effectLst/>
                <a:latin typeface="Open Sans" pitchFamily="2" charset="0"/>
              </a:rPr>
              <a:t>the </a:t>
            </a:r>
            <a:r>
              <a:rPr lang="en-US" b="0" i="0" dirty="0">
                <a:solidFill>
                  <a:srgbClr val="E36B00"/>
                </a:solidFill>
                <a:effectLst/>
                <a:latin typeface="Open Sans" pitchFamily="2" charset="0"/>
              </a:rPr>
              <a:t>criticism they have </a:t>
            </a:r>
            <a:r>
              <a:rPr lang="en-US" b="0" i="0" dirty="0">
                <a:solidFill>
                  <a:srgbClr val="252525"/>
                </a:solidFill>
                <a:effectLst/>
                <a:latin typeface="Open Sans" pitchFamily="2" charset="0"/>
              </a:rPr>
              <a:t>received.</a:t>
            </a:r>
          </a:p>
          <a:p>
            <a:r>
              <a:rPr lang="en-US" b="1" dirty="0"/>
              <a:t>Cultural Sensitivity: </a:t>
            </a:r>
            <a:r>
              <a:rPr lang="en-US" b="0" dirty="0"/>
              <a:t>Different company cultures may react to 360-degree feedback in different ways. Make sure the procedure is in line with the organization's existing culture and values.</a:t>
            </a:r>
          </a:p>
          <a:p>
            <a:r>
              <a:rPr lang="en-US" b="1" dirty="0"/>
              <a:t>Accountability:</a:t>
            </a:r>
            <a:r>
              <a:rPr lang="en-US" b="0" dirty="0"/>
              <a:t> Put in place a framework to monitor development and hold people responsible for it. This guarantees that feedback results in substantial advancements.</a:t>
            </a:r>
          </a:p>
        </p:txBody>
      </p:sp>
      <p:sp>
        <p:nvSpPr>
          <p:cNvPr id="4" name="Slide Number Placeholder 3"/>
          <p:cNvSpPr>
            <a:spLocks noGrp="1"/>
          </p:cNvSpPr>
          <p:nvPr>
            <p:ph type="sldNum" sz="quarter" idx="5"/>
          </p:nvPr>
        </p:nvSpPr>
        <p:spPr/>
        <p:txBody>
          <a:bodyPr/>
          <a:lstStyle/>
          <a:p>
            <a:fld id="{9A343F7C-C1FE-4FF0-8F47-F7FCFCAC80A0}" type="slidenum">
              <a:rPr lang="en-US" smtClean="0"/>
              <a:t>10</a:t>
            </a:fld>
            <a:endParaRPr lang="en-US"/>
          </a:p>
        </p:txBody>
      </p:sp>
    </p:spTree>
    <p:extLst>
      <p:ext uri="{BB962C8B-B14F-4D97-AF65-F5344CB8AC3E}">
        <p14:creationId xmlns:p14="http://schemas.microsoft.com/office/powerpoint/2010/main" val="23373588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252525"/>
                </a:solidFill>
                <a:effectLst/>
                <a:latin typeface="Open Sans" pitchFamily="2" charset="0"/>
              </a:rPr>
              <a:t>At the end of the day, 360-degree feedback is a dynamic and priceless instrument for both individual and organizational growth. It encourages self-awareness and personal development by eliciting feedback from a variety of viewpoints and offering a full assessment of a person's performance. It provides a means for staff members to hone their abilities and align them with corporate objectives, enhancing job satisfaction and promoting their careers. However, employers gain from a more accurate evaluation of their personnel, enhanced collaboration, and increased production. Clear objectives, efficient training, and secrecy are, however, important considerations for a successful implementation. 360-degree feedback can spur success and ongoing progress when it is done carefully.</a:t>
            </a:r>
            <a:endParaRPr lang="en-US" b="0" dirty="0"/>
          </a:p>
        </p:txBody>
      </p:sp>
      <p:sp>
        <p:nvSpPr>
          <p:cNvPr id="4" name="Slide Number Placeholder 3"/>
          <p:cNvSpPr>
            <a:spLocks noGrp="1"/>
          </p:cNvSpPr>
          <p:nvPr>
            <p:ph type="sldNum" sz="quarter" idx="5"/>
          </p:nvPr>
        </p:nvSpPr>
        <p:spPr/>
        <p:txBody>
          <a:bodyPr/>
          <a:lstStyle/>
          <a:p>
            <a:fld id="{9A343F7C-C1FE-4FF0-8F47-F7FCFCAC80A0}" type="slidenum">
              <a:rPr lang="en-US" smtClean="0"/>
              <a:t>11</a:t>
            </a:fld>
            <a:endParaRPr lang="en-US"/>
          </a:p>
        </p:txBody>
      </p:sp>
    </p:spTree>
    <p:extLst>
      <p:ext uri="{BB962C8B-B14F-4D97-AF65-F5344CB8AC3E}">
        <p14:creationId xmlns:p14="http://schemas.microsoft.com/office/powerpoint/2010/main" val="29314598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5"/>
          </p:nvPr>
        </p:nvSpPr>
        <p:spPr/>
        <p:txBody>
          <a:bodyPr/>
          <a:lstStyle/>
          <a:p>
            <a:fld id="{9A343F7C-C1FE-4FF0-8F47-F7FCFCAC80A0}" type="slidenum">
              <a:rPr lang="en-US" smtClean="0"/>
              <a:t>12</a:t>
            </a:fld>
            <a:endParaRPr lang="en-US"/>
          </a:p>
        </p:txBody>
      </p:sp>
    </p:spTree>
    <p:extLst>
      <p:ext uri="{BB962C8B-B14F-4D97-AF65-F5344CB8AC3E}">
        <p14:creationId xmlns:p14="http://schemas.microsoft.com/office/powerpoint/2010/main" val="28487641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7B213-E6E2-2600-5F6F-A7F724F8E69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0C5EFBB-E668-32BF-D2C7-2DAF804CF12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8885CF5-9F3B-D022-2D27-5E43CD05B514}"/>
              </a:ext>
            </a:extLst>
          </p:cNvPr>
          <p:cNvSpPr>
            <a:spLocks noGrp="1"/>
          </p:cNvSpPr>
          <p:nvPr>
            <p:ph type="dt" sz="half" idx="10"/>
          </p:nvPr>
        </p:nvSpPr>
        <p:spPr/>
        <p:txBody>
          <a:bodyPr/>
          <a:lstStyle/>
          <a:p>
            <a:fld id="{3EB3C19F-2580-4112-ACDE-BDF4DFD93153}" type="datetimeFigureOut">
              <a:rPr lang="en-US" smtClean="0"/>
              <a:t>10/29/2023</a:t>
            </a:fld>
            <a:endParaRPr lang="en-US"/>
          </a:p>
        </p:txBody>
      </p:sp>
      <p:sp>
        <p:nvSpPr>
          <p:cNvPr id="5" name="Footer Placeholder 4">
            <a:extLst>
              <a:ext uri="{FF2B5EF4-FFF2-40B4-BE49-F238E27FC236}">
                <a16:creationId xmlns:a16="http://schemas.microsoft.com/office/drawing/2014/main" id="{C2A67890-89DF-207A-D1CE-90A0F62F36E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2F2729-E8D9-33C6-16FA-B0FDB795D962}"/>
              </a:ext>
            </a:extLst>
          </p:cNvPr>
          <p:cNvSpPr>
            <a:spLocks noGrp="1"/>
          </p:cNvSpPr>
          <p:nvPr>
            <p:ph type="sldNum" sz="quarter" idx="12"/>
          </p:nvPr>
        </p:nvSpPr>
        <p:spPr/>
        <p:txBody>
          <a:bodyPr/>
          <a:lstStyle/>
          <a:p>
            <a:fld id="{FC00677B-E9C9-4C5E-BBB3-8234B6A17632}" type="slidenum">
              <a:rPr lang="en-US" smtClean="0"/>
              <a:t>‹#›</a:t>
            </a:fld>
            <a:endParaRPr lang="en-US"/>
          </a:p>
        </p:txBody>
      </p:sp>
    </p:spTree>
    <p:extLst>
      <p:ext uri="{BB962C8B-B14F-4D97-AF65-F5344CB8AC3E}">
        <p14:creationId xmlns:p14="http://schemas.microsoft.com/office/powerpoint/2010/main" val="23606543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79B93-691B-9087-5E80-95480DDD25D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025687F-26C1-5AF3-1751-E90C7FAA29E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C6FDE2A-0261-8ED7-D97B-86A22593656C}"/>
              </a:ext>
            </a:extLst>
          </p:cNvPr>
          <p:cNvSpPr>
            <a:spLocks noGrp="1"/>
          </p:cNvSpPr>
          <p:nvPr>
            <p:ph type="dt" sz="half" idx="10"/>
          </p:nvPr>
        </p:nvSpPr>
        <p:spPr/>
        <p:txBody>
          <a:bodyPr/>
          <a:lstStyle/>
          <a:p>
            <a:fld id="{3EB3C19F-2580-4112-ACDE-BDF4DFD93153}" type="datetimeFigureOut">
              <a:rPr lang="en-US" smtClean="0"/>
              <a:t>10/29/2023</a:t>
            </a:fld>
            <a:endParaRPr lang="en-US"/>
          </a:p>
        </p:txBody>
      </p:sp>
      <p:sp>
        <p:nvSpPr>
          <p:cNvPr id="5" name="Footer Placeholder 4">
            <a:extLst>
              <a:ext uri="{FF2B5EF4-FFF2-40B4-BE49-F238E27FC236}">
                <a16:creationId xmlns:a16="http://schemas.microsoft.com/office/drawing/2014/main" id="{BAA1C483-EDDB-B617-CC5D-103FBC3A335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DE53FE7-D6A1-E642-7BEA-DF36A8097BA8}"/>
              </a:ext>
            </a:extLst>
          </p:cNvPr>
          <p:cNvSpPr>
            <a:spLocks noGrp="1"/>
          </p:cNvSpPr>
          <p:nvPr>
            <p:ph type="sldNum" sz="quarter" idx="12"/>
          </p:nvPr>
        </p:nvSpPr>
        <p:spPr/>
        <p:txBody>
          <a:bodyPr/>
          <a:lstStyle/>
          <a:p>
            <a:fld id="{FC00677B-E9C9-4C5E-BBB3-8234B6A17632}" type="slidenum">
              <a:rPr lang="en-US" smtClean="0"/>
              <a:t>‹#›</a:t>
            </a:fld>
            <a:endParaRPr lang="en-US"/>
          </a:p>
        </p:txBody>
      </p:sp>
    </p:spTree>
    <p:extLst>
      <p:ext uri="{BB962C8B-B14F-4D97-AF65-F5344CB8AC3E}">
        <p14:creationId xmlns:p14="http://schemas.microsoft.com/office/powerpoint/2010/main" val="22410050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7D1BC-A82A-A646-5462-F82BC94C9B7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96436E2-EA24-AD17-47B7-1B55E1A1D82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8DF9C87-BC51-D9A3-E263-15126FD1B9B1}"/>
              </a:ext>
            </a:extLst>
          </p:cNvPr>
          <p:cNvSpPr>
            <a:spLocks noGrp="1"/>
          </p:cNvSpPr>
          <p:nvPr>
            <p:ph type="dt" sz="half" idx="10"/>
          </p:nvPr>
        </p:nvSpPr>
        <p:spPr/>
        <p:txBody>
          <a:bodyPr/>
          <a:lstStyle/>
          <a:p>
            <a:fld id="{3EB3C19F-2580-4112-ACDE-BDF4DFD93153}" type="datetimeFigureOut">
              <a:rPr lang="en-US" smtClean="0"/>
              <a:t>10/29/2023</a:t>
            </a:fld>
            <a:endParaRPr lang="en-US"/>
          </a:p>
        </p:txBody>
      </p:sp>
      <p:sp>
        <p:nvSpPr>
          <p:cNvPr id="5" name="Footer Placeholder 4">
            <a:extLst>
              <a:ext uri="{FF2B5EF4-FFF2-40B4-BE49-F238E27FC236}">
                <a16:creationId xmlns:a16="http://schemas.microsoft.com/office/drawing/2014/main" id="{E3752DFE-7A1A-DBA2-F8BF-6A43B74A04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362F82-016E-7D80-CEEF-80BB8D80AC2C}"/>
              </a:ext>
            </a:extLst>
          </p:cNvPr>
          <p:cNvSpPr>
            <a:spLocks noGrp="1"/>
          </p:cNvSpPr>
          <p:nvPr>
            <p:ph type="sldNum" sz="quarter" idx="12"/>
          </p:nvPr>
        </p:nvSpPr>
        <p:spPr/>
        <p:txBody>
          <a:bodyPr/>
          <a:lstStyle/>
          <a:p>
            <a:fld id="{FC00677B-E9C9-4C5E-BBB3-8234B6A17632}" type="slidenum">
              <a:rPr lang="en-US" smtClean="0"/>
              <a:t>‹#›</a:t>
            </a:fld>
            <a:endParaRPr lang="en-US"/>
          </a:p>
        </p:txBody>
      </p:sp>
    </p:spTree>
    <p:extLst>
      <p:ext uri="{BB962C8B-B14F-4D97-AF65-F5344CB8AC3E}">
        <p14:creationId xmlns:p14="http://schemas.microsoft.com/office/powerpoint/2010/main" val="16904271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CBF3FC-595B-C443-3F35-19A84F0EA72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4A67880-57A9-6669-09BB-50C92EA924E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7BA16F8-DC08-49E3-E594-5D32C936D61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310677C0-308E-88D0-2970-DF827D97B926}"/>
              </a:ext>
            </a:extLst>
          </p:cNvPr>
          <p:cNvSpPr>
            <a:spLocks noGrp="1"/>
          </p:cNvSpPr>
          <p:nvPr>
            <p:ph type="dt" sz="half" idx="10"/>
          </p:nvPr>
        </p:nvSpPr>
        <p:spPr/>
        <p:txBody>
          <a:bodyPr/>
          <a:lstStyle/>
          <a:p>
            <a:fld id="{3EB3C19F-2580-4112-ACDE-BDF4DFD93153}" type="datetimeFigureOut">
              <a:rPr lang="en-US" smtClean="0"/>
              <a:t>10/29/2023</a:t>
            </a:fld>
            <a:endParaRPr lang="en-US"/>
          </a:p>
        </p:txBody>
      </p:sp>
      <p:sp>
        <p:nvSpPr>
          <p:cNvPr id="6" name="Footer Placeholder 5">
            <a:extLst>
              <a:ext uri="{FF2B5EF4-FFF2-40B4-BE49-F238E27FC236}">
                <a16:creationId xmlns:a16="http://schemas.microsoft.com/office/drawing/2014/main" id="{87DACD45-05AC-AE82-5CEE-573215A22F2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9448A6A-8583-0296-B84D-EB5810B94E40}"/>
              </a:ext>
            </a:extLst>
          </p:cNvPr>
          <p:cNvSpPr>
            <a:spLocks noGrp="1"/>
          </p:cNvSpPr>
          <p:nvPr>
            <p:ph type="sldNum" sz="quarter" idx="12"/>
          </p:nvPr>
        </p:nvSpPr>
        <p:spPr/>
        <p:txBody>
          <a:bodyPr/>
          <a:lstStyle/>
          <a:p>
            <a:fld id="{FC00677B-E9C9-4C5E-BBB3-8234B6A17632}" type="slidenum">
              <a:rPr lang="en-US" smtClean="0"/>
              <a:t>‹#›</a:t>
            </a:fld>
            <a:endParaRPr lang="en-US"/>
          </a:p>
        </p:txBody>
      </p:sp>
    </p:spTree>
    <p:extLst>
      <p:ext uri="{BB962C8B-B14F-4D97-AF65-F5344CB8AC3E}">
        <p14:creationId xmlns:p14="http://schemas.microsoft.com/office/powerpoint/2010/main" val="13352751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18B95F-FBE1-5099-A9BF-C274C41E3E32}"/>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A36BFE05-4CE8-A411-F68C-7FBB2EB9899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033FA1B-6522-5085-CA57-75F25B33B8F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1BC24780-9B57-C53E-4668-68A82ACCF80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F8E7336-27C0-20C7-A92A-BBC8C925903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743B66F-D0FF-F801-2077-678B5C6A2F85}"/>
              </a:ext>
            </a:extLst>
          </p:cNvPr>
          <p:cNvSpPr>
            <a:spLocks noGrp="1"/>
          </p:cNvSpPr>
          <p:nvPr>
            <p:ph type="dt" sz="half" idx="10"/>
          </p:nvPr>
        </p:nvSpPr>
        <p:spPr/>
        <p:txBody>
          <a:bodyPr/>
          <a:lstStyle/>
          <a:p>
            <a:fld id="{3EB3C19F-2580-4112-ACDE-BDF4DFD93153}" type="datetimeFigureOut">
              <a:rPr lang="en-US" smtClean="0"/>
              <a:t>10/29/2023</a:t>
            </a:fld>
            <a:endParaRPr lang="en-US"/>
          </a:p>
        </p:txBody>
      </p:sp>
      <p:sp>
        <p:nvSpPr>
          <p:cNvPr id="8" name="Footer Placeholder 7">
            <a:extLst>
              <a:ext uri="{FF2B5EF4-FFF2-40B4-BE49-F238E27FC236}">
                <a16:creationId xmlns:a16="http://schemas.microsoft.com/office/drawing/2014/main" id="{6C5A87D5-A542-AE0D-9E71-4B2B5425CD5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55CD44D-20F4-812B-7BE0-DE0D7231845A}"/>
              </a:ext>
            </a:extLst>
          </p:cNvPr>
          <p:cNvSpPr>
            <a:spLocks noGrp="1"/>
          </p:cNvSpPr>
          <p:nvPr>
            <p:ph type="sldNum" sz="quarter" idx="12"/>
          </p:nvPr>
        </p:nvSpPr>
        <p:spPr/>
        <p:txBody>
          <a:bodyPr/>
          <a:lstStyle/>
          <a:p>
            <a:fld id="{FC00677B-E9C9-4C5E-BBB3-8234B6A17632}" type="slidenum">
              <a:rPr lang="en-US" smtClean="0"/>
              <a:t>‹#›</a:t>
            </a:fld>
            <a:endParaRPr lang="en-US"/>
          </a:p>
        </p:txBody>
      </p:sp>
    </p:spTree>
    <p:extLst>
      <p:ext uri="{BB962C8B-B14F-4D97-AF65-F5344CB8AC3E}">
        <p14:creationId xmlns:p14="http://schemas.microsoft.com/office/powerpoint/2010/main" val="13076320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0E311E-66D5-3EED-A9D3-05BF0D1EDE1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257CA71-ABE0-9095-2691-90BDD390DC53}"/>
              </a:ext>
            </a:extLst>
          </p:cNvPr>
          <p:cNvSpPr>
            <a:spLocks noGrp="1"/>
          </p:cNvSpPr>
          <p:nvPr>
            <p:ph type="dt" sz="half" idx="10"/>
          </p:nvPr>
        </p:nvSpPr>
        <p:spPr/>
        <p:txBody>
          <a:bodyPr/>
          <a:lstStyle/>
          <a:p>
            <a:fld id="{3EB3C19F-2580-4112-ACDE-BDF4DFD93153}" type="datetimeFigureOut">
              <a:rPr lang="en-US" smtClean="0"/>
              <a:t>10/29/2023</a:t>
            </a:fld>
            <a:endParaRPr lang="en-US"/>
          </a:p>
        </p:txBody>
      </p:sp>
      <p:sp>
        <p:nvSpPr>
          <p:cNvPr id="4" name="Footer Placeholder 3">
            <a:extLst>
              <a:ext uri="{FF2B5EF4-FFF2-40B4-BE49-F238E27FC236}">
                <a16:creationId xmlns:a16="http://schemas.microsoft.com/office/drawing/2014/main" id="{A8EF8B61-E77C-B4BF-8B79-55E3E7CFCCF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DEC2713-ABB4-16EE-F026-DFE01AD47B10}"/>
              </a:ext>
            </a:extLst>
          </p:cNvPr>
          <p:cNvSpPr>
            <a:spLocks noGrp="1"/>
          </p:cNvSpPr>
          <p:nvPr>
            <p:ph type="sldNum" sz="quarter" idx="12"/>
          </p:nvPr>
        </p:nvSpPr>
        <p:spPr/>
        <p:txBody>
          <a:bodyPr/>
          <a:lstStyle/>
          <a:p>
            <a:fld id="{FC00677B-E9C9-4C5E-BBB3-8234B6A17632}" type="slidenum">
              <a:rPr lang="en-US" smtClean="0"/>
              <a:t>‹#›</a:t>
            </a:fld>
            <a:endParaRPr lang="en-US"/>
          </a:p>
        </p:txBody>
      </p:sp>
    </p:spTree>
    <p:extLst>
      <p:ext uri="{BB962C8B-B14F-4D97-AF65-F5344CB8AC3E}">
        <p14:creationId xmlns:p14="http://schemas.microsoft.com/office/powerpoint/2010/main" val="31500914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9B922A8-BB7C-A3EE-2B96-57DD9C8433E9}"/>
              </a:ext>
            </a:extLst>
          </p:cNvPr>
          <p:cNvSpPr>
            <a:spLocks noGrp="1"/>
          </p:cNvSpPr>
          <p:nvPr>
            <p:ph type="dt" sz="half" idx="10"/>
          </p:nvPr>
        </p:nvSpPr>
        <p:spPr/>
        <p:txBody>
          <a:bodyPr/>
          <a:lstStyle/>
          <a:p>
            <a:fld id="{3EB3C19F-2580-4112-ACDE-BDF4DFD93153}" type="datetimeFigureOut">
              <a:rPr lang="en-US" smtClean="0"/>
              <a:t>10/29/2023</a:t>
            </a:fld>
            <a:endParaRPr lang="en-US"/>
          </a:p>
        </p:txBody>
      </p:sp>
      <p:sp>
        <p:nvSpPr>
          <p:cNvPr id="3" name="Footer Placeholder 2">
            <a:extLst>
              <a:ext uri="{FF2B5EF4-FFF2-40B4-BE49-F238E27FC236}">
                <a16:creationId xmlns:a16="http://schemas.microsoft.com/office/drawing/2014/main" id="{91E8D4BC-0FFB-A4ED-97A5-729BE0866A1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CD9E25B-D484-DCCE-AAC1-F15E88BEEB09}"/>
              </a:ext>
            </a:extLst>
          </p:cNvPr>
          <p:cNvSpPr>
            <a:spLocks noGrp="1"/>
          </p:cNvSpPr>
          <p:nvPr>
            <p:ph type="sldNum" sz="quarter" idx="12"/>
          </p:nvPr>
        </p:nvSpPr>
        <p:spPr/>
        <p:txBody>
          <a:bodyPr/>
          <a:lstStyle/>
          <a:p>
            <a:fld id="{FC00677B-E9C9-4C5E-BBB3-8234B6A17632}" type="slidenum">
              <a:rPr lang="en-US" smtClean="0"/>
              <a:t>‹#›</a:t>
            </a:fld>
            <a:endParaRPr lang="en-US"/>
          </a:p>
        </p:txBody>
      </p:sp>
    </p:spTree>
    <p:extLst>
      <p:ext uri="{BB962C8B-B14F-4D97-AF65-F5344CB8AC3E}">
        <p14:creationId xmlns:p14="http://schemas.microsoft.com/office/powerpoint/2010/main" val="19817984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CEFBE-19FA-C33C-5AB8-73B28B70B30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B64F52FD-A450-CA36-BA57-1B165B8000C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458485C-94A4-6CB2-C9AA-61EAE32096C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41411F-3FCF-D874-9687-6B8DBB29F8FB}"/>
              </a:ext>
            </a:extLst>
          </p:cNvPr>
          <p:cNvSpPr>
            <a:spLocks noGrp="1"/>
          </p:cNvSpPr>
          <p:nvPr>
            <p:ph type="dt" sz="half" idx="10"/>
          </p:nvPr>
        </p:nvSpPr>
        <p:spPr/>
        <p:txBody>
          <a:bodyPr/>
          <a:lstStyle/>
          <a:p>
            <a:fld id="{3EB3C19F-2580-4112-ACDE-BDF4DFD93153}" type="datetimeFigureOut">
              <a:rPr lang="en-US" smtClean="0"/>
              <a:t>10/29/2023</a:t>
            </a:fld>
            <a:endParaRPr lang="en-US"/>
          </a:p>
        </p:txBody>
      </p:sp>
      <p:sp>
        <p:nvSpPr>
          <p:cNvPr id="6" name="Footer Placeholder 5">
            <a:extLst>
              <a:ext uri="{FF2B5EF4-FFF2-40B4-BE49-F238E27FC236}">
                <a16:creationId xmlns:a16="http://schemas.microsoft.com/office/drawing/2014/main" id="{AF5340B5-377F-DEC7-BC3C-4906180BDD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A8ABA0F-5DFA-A6E1-79AA-10D932772EBD}"/>
              </a:ext>
            </a:extLst>
          </p:cNvPr>
          <p:cNvSpPr>
            <a:spLocks noGrp="1"/>
          </p:cNvSpPr>
          <p:nvPr>
            <p:ph type="sldNum" sz="quarter" idx="12"/>
          </p:nvPr>
        </p:nvSpPr>
        <p:spPr/>
        <p:txBody>
          <a:bodyPr/>
          <a:lstStyle/>
          <a:p>
            <a:fld id="{FC00677B-E9C9-4C5E-BBB3-8234B6A17632}" type="slidenum">
              <a:rPr lang="en-US" smtClean="0"/>
              <a:t>‹#›</a:t>
            </a:fld>
            <a:endParaRPr lang="en-US"/>
          </a:p>
        </p:txBody>
      </p:sp>
    </p:spTree>
    <p:extLst>
      <p:ext uri="{BB962C8B-B14F-4D97-AF65-F5344CB8AC3E}">
        <p14:creationId xmlns:p14="http://schemas.microsoft.com/office/powerpoint/2010/main" val="7223621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435DF-BCD6-E9BF-77D4-D007595EEE5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321B0C1-E5BD-9303-7095-E67B646408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0D642FD-8A5F-BD4E-8762-91766388A85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0294DC5-435D-79D1-57B9-F20A4C8D837B}"/>
              </a:ext>
            </a:extLst>
          </p:cNvPr>
          <p:cNvSpPr>
            <a:spLocks noGrp="1"/>
          </p:cNvSpPr>
          <p:nvPr>
            <p:ph type="dt" sz="half" idx="10"/>
          </p:nvPr>
        </p:nvSpPr>
        <p:spPr/>
        <p:txBody>
          <a:bodyPr/>
          <a:lstStyle/>
          <a:p>
            <a:fld id="{3EB3C19F-2580-4112-ACDE-BDF4DFD93153}" type="datetimeFigureOut">
              <a:rPr lang="en-US" smtClean="0"/>
              <a:t>10/29/2023</a:t>
            </a:fld>
            <a:endParaRPr lang="en-US"/>
          </a:p>
        </p:txBody>
      </p:sp>
      <p:sp>
        <p:nvSpPr>
          <p:cNvPr id="6" name="Footer Placeholder 5">
            <a:extLst>
              <a:ext uri="{FF2B5EF4-FFF2-40B4-BE49-F238E27FC236}">
                <a16:creationId xmlns:a16="http://schemas.microsoft.com/office/drawing/2014/main" id="{67EC6200-5985-DDCC-637B-2DE0A6AD618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2E858FD-8BB2-525F-705C-81FCBAD8B884}"/>
              </a:ext>
            </a:extLst>
          </p:cNvPr>
          <p:cNvSpPr>
            <a:spLocks noGrp="1"/>
          </p:cNvSpPr>
          <p:nvPr>
            <p:ph type="sldNum" sz="quarter" idx="12"/>
          </p:nvPr>
        </p:nvSpPr>
        <p:spPr/>
        <p:txBody>
          <a:bodyPr/>
          <a:lstStyle/>
          <a:p>
            <a:fld id="{FC00677B-E9C9-4C5E-BBB3-8234B6A17632}" type="slidenum">
              <a:rPr lang="en-US" smtClean="0"/>
              <a:t>‹#›</a:t>
            </a:fld>
            <a:endParaRPr lang="en-US"/>
          </a:p>
        </p:txBody>
      </p:sp>
    </p:spTree>
    <p:extLst>
      <p:ext uri="{BB962C8B-B14F-4D97-AF65-F5344CB8AC3E}">
        <p14:creationId xmlns:p14="http://schemas.microsoft.com/office/powerpoint/2010/main" val="31035531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C04F9-EC6C-6E44-453A-62089DA600E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BFDE669-69E6-C0A5-1B87-AE7ACDFCD69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14180D9-B6DC-AE24-B5B9-FE344743904D}"/>
              </a:ext>
            </a:extLst>
          </p:cNvPr>
          <p:cNvSpPr>
            <a:spLocks noGrp="1"/>
          </p:cNvSpPr>
          <p:nvPr>
            <p:ph type="dt" sz="half" idx="10"/>
          </p:nvPr>
        </p:nvSpPr>
        <p:spPr/>
        <p:txBody>
          <a:bodyPr/>
          <a:lstStyle/>
          <a:p>
            <a:fld id="{3EB3C19F-2580-4112-ACDE-BDF4DFD93153}" type="datetimeFigureOut">
              <a:rPr lang="en-US" smtClean="0"/>
              <a:t>10/29/2023</a:t>
            </a:fld>
            <a:endParaRPr lang="en-US"/>
          </a:p>
        </p:txBody>
      </p:sp>
      <p:sp>
        <p:nvSpPr>
          <p:cNvPr id="5" name="Footer Placeholder 4">
            <a:extLst>
              <a:ext uri="{FF2B5EF4-FFF2-40B4-BE49-F238E27FC236}">
                <a16:creationId xmlns:a16="http://schemas.microsoft.com/office/drawing/2014/main" id="{7D71C844-1264-8848-E506-735FF9A50D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C3C7B1-E37A-812A-C511-6BBEFF231D52}"/>
              </a:ext>
            </a:extLst>
          </p:cNvPr>
          <p:cNvSpPr>
            <a:spLocks noGrp="1"/>
          </p:cNvSpPr>
          <p:nvPr>
            <p:ph type="sldNum" sz="quarter" idx="12"/>
          </p:nvPr>
        </p:nvSpPr>
        <p:spPr/>
        <p:txBody>
          <a:bodyPr/>
          <a:lstStyle/>
          <a:p>
            <a:fld id="{FC00677B-E9C9-4C5E-BBB3-8234B6A17632}" type="slidenum">
              <a:rPr lang="en-US" smtClean="0"/>
              <a:t>‹#›</a:t>
            </a:fld>
            <a:endParaRPr lang="en-US"/>
          </a:p>
        </p:txBody>
      </p:sp>
    </p:spTree>
    <p:extLst>
      <p:ext uri="{BB962C8B-B14F-4D97-AF65-F5344CB8AC3E}">
        <p14:creationId xmlns:p14="http://schemas.microsoft.com/office/powerpoint/2010/main" val="11074019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31DB77F-883D-1498-4AF7-7CAB27844730}"/>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33493F4-C6E8-0916-289B-3F24760BD98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7DFB921-DF47-4A68-FE01-6CB69B5CFF58}"/>
              </a:ext>
            </a:extLst>
          </p:cNvPr>
          <p:cNvSpPr>
            <a:spLocks noGrp="1"/>
          </p:cNvSpPr>
          <p:nvPr>
            <p:ph type="dt" sz="half" idx="10"/>
          </p:nvPr>
        </p:nvSpPr>
        <p:spPr/>
        <p:txBody>
          <a:bodyPr/>
          <a:lstStyle/>
          <a:p>
            <a:fld id="{3EB3C19F-2580-4112-ACDE-BDF4DFD93153}" type="datetimeFigureOut">
              <a:rPr lang="en-US" smtClean="0"/>
              <a:t>10/29/2023</a:t>
            </a:fld>
            <a:endParaRPr lang="en-US"/>
          </a:p>
        </p:txBody>
      </p:sp>
      <p:sp>
        <p:nvSpPr>
          <p:cNvPr id="5" name="Footer Placeholder 4">
            <a:extLst>
              <a:ext uri="{FF2B5EF4-FFF2-40B4-BE49-F238E27FC236}">
                <a16:creationId xmlns:a16="http://schemas.microsoft.com/office/drawing/2014/main" id="{AEA65489-74CC-D507-CAC4-DE86363B26E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735EC2B-2D5D-49A0-B471-9F945F26DE7D}"/>
              </a:ext>
            </a:extLst>
          </p:cNvPr>
          <p:cNvSpPr>
            <a:spLocks noGrp="1"/>
          </p:cNvSpPr>
          <p:nvPr>
            <p:ph type="sldNum" sz="quarter" idx="12"/>
          </p:nvPr>
        </p:nvSpPr>
        <p:spPr/>
        <p:txBody>
          <a:bodyPr/>
          <a:lstStyle/>
          <a:p>
            <a:fld id="{FC00677B-E9C9-4C5E-BBB3-8234B6A17632}" type="slidenum">
              <a:rPr lang="en-US" smtClean="0"/>
              <a:t>‹#›</a:t>
            </a:fld>
            <a:endParaRPr lang="en-US"/>
          </a:p>
        </p:txBody>
      </p:sp>
    </p:spTree>
    <p:extLst>
      <p:ext uri="{BB962C8B-B14F-4D97-AF65-F5344CB8AC3E}">
        <p14:creationId xmlns:p14="http://schemas.microsoft.com/office/powerpoint/2010/main" val="38803330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88C708D-D39D-7FF7-D439-A45CE3DC570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388E5C-A494-65EB-C2CA-343E06897A2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E0C087B-EDA2-6E07-17DB-7A35FEEF636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EB3C19F-2580-4112-ACDE-BDF4DFD93153}" type="datetimeFigureOut">
              <a:rPr lang="en-US" smtClean="0"/>
              <a:t>10/29/2023</a:t>
            </a:fld>
            <a:endParaRPr lang="en-US"/>
          </a:p>
        </p:txBody>
      </p:sp>
      <p:sp>
        <p:nvSpPr>
          <p:cNvPr id="5" name="Footer Placeholder 4">
            <a:extLst>
              <a:ext uri="{FF2B5EF4-FFF2-40B4-BE49-F238E27FC236}">
                <a16:creationId xmlns:a16="http://schemas.microsoft.com/office/drawing/2014/main" id="{AE3E78E2-904A-9368-D266-086A201CDFB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9CAAF51-F16F-782B-D962-EA20CBB0CCA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C00677B-E9C9-4C5E-BBB3-8234B6A17632}" type="slidenum">
              <a:rPr lang="en-US" smtClean="0"/>
              <a:t>‹#›</a:t>
            </a:fld>
            <a:endParaRPr lang="en-US"/>
          </a:p>
        </p:txBody>
      </p:sp>
    </p:spTree>
    <p:extLst>
      <p:ext uri="{BB962C8B-B14F-4D97-AF65-F5344CB8AC3E}">
        <p14:creationId xmlns:p14="http://schemas.microsoft.com/office/powerpoint/2010/main" val="20242802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microsoft.com/office/2007/relationships/hdphoto" Target="../media/hdphoto1.wdp"/><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g"/><Relationship Id="rId7" Type="http://schemas.openxmlformats.org/officeDocument/2006/relationships/diagramColors" Target="../diagrams/colors1.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8.jpeg"/></Relationships>
</file>

<file path=ppt/slides/_rels/slide9.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9.jpeg"/></Relationships>
</file>

<file path=ppt/slides/_rels/slide1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BF1BEEF-8F1E-C69F-64C1-1CDDBF0998F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7" name="Picture 6">
            <a:extLst>
              <a:ext uri="{FF2B5EF4-FFF2-40B4-BE49-F238E27FC236}">
                <a16:creationId xmlns:a16="http://schemas.microsoft.com/office/drawing/2014/main" id="{8BCB1A8E-6FD7-B183-374A-A9EBA950918F}"/>
              </a:ext>
            </a:extLst>
          </p:cNvPr>
          <p:cNvPicPr>
            <a:picLocks noChangeAspect="1"/>
          </p:cNvPicPr>
          <p:nvPr/>
        </p:nvPicPr>
        <p:blipFill>
          <a:blip r:embed="rId4">
            <a:duotone>
              <a:schemeClr val="bg2">
                <a:shade val="45000"/>
                <a:satMod val="135000"/>
              </a:schemeClr>
              <a:prstClr val="white"/>
            </a:duotone>
            <a:extLst>
              <a:ext uri="{BEBA8EAE-BF5A-486C-A8C5-ECC9F3942E4B}">
                <a14:imgProps xmlns:a14="http://schemas.microsoft.com/office/drawing/2010/main">
                  <a14:imgLayer r:embed="rId5">
                    <a14:imgEffect>
                      <a14:artisticCrisscrossEtching/>
                    </a14:imgEffect>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609601" y="0"/>
            <a:ext cx="10972800" cy="6858000"/>
          </a:xfrm>
          <a:prstGeom prst="rect">
            <a:avLst/>
          </a:prstGeom>
        </p:spPr>
      </p:pic>
      <p:sp>
        <p:nvSpPr>
          <p:cNvPr id="4" name="TextBox 3">
            <a:extLst>
              <a:ext uri="{FF2B5EF4-FFF2-40B4-BE49-F238E27FC236}">
                <a16:creationId xmlns:a16="http://schemas.microsoft.com/office/drawing/2014/main" id="{C842EA08-874F-0AC1-95B3-CE0A4E25AB51}"/>
              </a:ext>
            </a:extLst>
          </p:cNvPr>
          <p:cNvSpPr txBox="1"/>
          <p:nvPr/>
        </p:nvSpPr>
        <p:spPr>
          <a:xfrm>
            <a:off x="3200400" y="3834844"/>
            <a:ext cx="5791200" cy="1200329"/>
          </a:xfrm>
          <a:prstGeom prst="rect">
            <a:avLst/>
          </a:prstGeom>
          <a:noFill/>
        </p:spPr>
        <p:txBody>
          <a:bodyPr wrap="square" rtlCol="0">
            <a:spAutoFit/>
          </a:bodyPr>
          <a:lstStyle/>
          <a:p>
            <a:pPr algn="ctr"/>
            <a:r>
              <a:rPr lang="en-US" sz="7200" b="1" spc="600" dirty="0">
                <a:solidFill>
                  <a:schemeClr val="bg1"/>
                </a:solidFill>
                <a:latin typeface="Times New Roman" panose="02020603050405020304" pitchFamily="18" charset="0"/>
                <a:cs typeface="Times New Roman" panose="02020603050405020304" pitchFamily="18" charset="0"/>
              </a:rPr>
              <a:t>360-degree</a:t>
            </a:r>
          </a:p>
        </p:txBody>
      </p:sp>
      <p:sp>
        <p:nvSpPr>
          <p:cNvPr id="5" name="TextBox 4">
            <a:extLst>
              <a:ext uri="{FF2B5EF4-FFF2-40B4-BE49-F238E27FC236}">
                <a16:creationId xmlns:a16="http://schemas.microsoft.com/office/drawing/2014/main" id="{20A9F337-9727-1489-0D9E-2627290B6476}"/>
              </a:ext>
            </a:extLst>
          </p:cNvPr>
          <p:cNvSpPr txBox="1"/>
          <p:nvPr/>
        </p:nvSpPr>
        <p:spPr>
          <a:xfrm>
            <a:off x="3559044" y="4728924"/>
            <a:ext cx="5073913" cy="1200329"/>
          </a:xfrm>
          <a:prstGeom prst="rect">
            <a:avLst/>
          </a:prstGeom>
          <a:noFill/>
        </p:spPr>
        <p:txBody>
          <a:bodyPr wrap="square" rtlCol="0">
            <a:spAutoFit/>
          </a:bodyPr>
          <a:lstStyle/>
          <a:p>
            <a:pPr algn="ctr"/>
            <a:r>
              <a:rPr lang="en-US" sz="7200" b="1" spc="600" dirty="0">
                <a:solidFill>
                  <a:schemeClr val="bg1"/>
                </a:solidFill>
                <a:latin typeface="Times New Roman" panose="02020603050405020304" pitchFamily="18" charset="0"/>
                <a:cs typeface="Times New Roman" panose="02020603050405020304" pitchFamily="18" charset="0"/>
              </a:rPr>
              <a:t>Feedback</a:t>
            </a:r>
          </a:p>
        </p:txBody>
      </p:sp>
      <p:sp>
        <p:nvSpPr>
          <p:cNvPr id="2" name="TextBox 1">
            <a:extLst>
              <a:ext uri="{FF2B5EF4-FFF2-40B4-BE49-F238E27FC236}">
                <a16:creationId xmlns:a16="http://schemas.microsoft.com/office/drawing/2014/main" id="{FAABA95D-0FB3-46BC-63AE-7B0334D33DE9}"/>
              </a:ext>
            </a:extLst>
          </p:cNvPr>
          <p:cNvSpPr txBox="1"/>
          <p:nvPr/>
        </p:nvSpPr>
        <p:spPr>
          <a:xfrm>
            <a:off x="322289" y="1364105"/>
            <a:ext cx="11464550" cy="3539430"/>
          </a:xfrm>
          <a:prstGeom prst="rect">
            <a:avLst/>
          </a:prstGeom>
          <a:noFill/>
        </p:spPr>
        <p:txBody>
          <a:bodyPr wrap="square" rtlCol="0">
            <a:spAutoFit/>
          </a:bodyPr>
          <a:lstStyle/>
          <a:p>
            <a:pPr algn="ctr"/>
            <a:r>
              <a:rPr lang="en-US" sz="3200" b="1" dirty="0"/>
              <a:t>Module- BMSW5102</a:t>
            </a:r>
          </a:p>
          <a:p>
            <a:pPr algn="ctr"/>
            <a:r>
              <a:rPr lang="en-US" sz="3200" b="1" dirty="0"/>
              <a:t>Developing Relationships and Workplace Achievement</a:t>
            </a:r>
          </a:p>
          <a:p>
            <a:pPr algn="ctr"/>
            <a:r>
              <a:rPr lang="en-US" sz="3200" b="1" dirty="0"/>
              <a:t>Lecturer name: Ehsan </a:t>
            </a:r>
            <a:r>
              <a:rPr lang="en-US" sz="3200" b="1" dirty="0" err="1"/>
              <a:t>Khajeh</a:t>
            </a:r>
            <a:endParaRPr lang="en-US" sz="3200" b="1" dirty="0"/>
          </a:p>
          <a:p>
            <a:pPr algn="ctr"/>
            <a:r>
              <a:rPr lang="en-US" sz="3200" b="1" dirty="0"/>
              <a:t>Student name: Teodora Stoyanova</a:t>
            </a:r>
          </a:p>
          <a:p>
            <a:pPr algn="ctr"/>
            <a:r>
              <a:rPr lang="en-US" sz="3200" b="1" dirty="0"/>
              <a:t>Student number:2125443</a:t>
            </a:r>
          </a:p>
          <a:p>
            <a:pPr algn="ctr"/>
            <a:endParaRPr lang="en-US" sz="3200" b="1" dirty="0"/>
          </a:p>
          <a:p>
            <a:pPr algn="ctr"/>
            <a:endParaRPr lang="en-US" sz="3200" b="1" dirty="0"/>
          </a:p>
        </p:txBody>
      </p:sp>
    </p:spTree>
    <p:extLst>
      <p:ext uri="{BB962C8B-B14F-4D97-AF65-F5344CB8AC3E}">
        <p14:creationId xmlns:p14="http://schemas.microsoft.com/office/powerpoint/2010/main" val="24865941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C6C23FF-ACE7-A175-4D70-08908442FEA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extBox 1">
            <a:extLst>
              <a:ext uri="{FF2B5EF4-FFF2-40B4-BE49-F238E27FC236}">
                <a16:creationId xmlns:a16="http://schemas.microsoft.com/office/drawing/2014/main" id="{0B32E827-68D6-9826-316E-ED0A8C149BCF}"/>
              </a:ext>
            </a:extLst>
          </p:cNvPr>
          <p:cNvSpPr txBox="1"/>
          <p:nvPr/>
        </p:nvSpPr>
        <p:spPr>
          <a:xfrm>
            <a:off x="465270" y="816610"/>
            <a:ext cx="2971006" cy="707886"/>
          </a:xfrm>
          <a:prstGeom prst="rect">
            <a:avLst/>
          </a:prstGeom>
          <a:noFill/>
        </p:spPr>
        <p:txBody>
          <a:bodyPr wrap="non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Introduction</a:t>
            </a:r>
          </a:p>
        </p:txBody>
      </p:sp>
      <p:cxnSp>
        <p:nvCxnSpPr>
          <p:cNvPr id="5" name="Straight Connector 4">
            <a:extLst>
              <a:ext uri="{FF2B5EF4-FFF2-40B4-BE49-F238E27FC236}">
                <a16:creationId xmlns:a16="http://schemas.microsoft.com/office/drawing/2014/main" id="{FC56185A-B210-E9CB-1248-547762EDB8C3}"/>
              </a:ext>
            </a:extLst>
          </p:cNvPr>
          <p:cNvCxnSpPr>
            <a:cxnSpLocks/>
          </p:cNvCxnSpPr>
          <p:nvPr/>
        </p:nvCxnSpPr>
        <p:spPr>
          <a:xfrm>
            <a:off x="505178" y="1524496"/>
            <a:ext cx="4318000" cy="0"/>
          </a:xfrm>
          <a:prstGeom prst="line">
            <a:avLst/>
          </a:prstGeom>
          <a:ln>
            <a:solidFill>
              <a:schemeClr val="bg1">
                <a:lumMod val="95000"/>
              </a:schemeClr>
            </a:solidFill>
          </a:ln>
        </p:spPr>
        <p:style>
          <a:lnRef idx="3">
            <a:schemeClr val="accent5"/>
          </a:lnRef>
          <a:fillRef idx="0">
            <a:schemeClr val="accent5"/>
          </a:fillRef>
          <a:effectRef idx="2">
            <a:schemeClr val="accent5"/>
          </a:effectRef>
          <a:fontRef idx="minor">
            <a:schemeClr val="tx1"/>
          </a:fontRef>
        </p:style>
      </p:cxnSp>
      <p:sp>
        <p:nvSpPr>
          <p:cNvPr id="6" name="TextBox 5">
            <a:extLst>
              <a:ext uri="{FF2B5EF4-FFF2-40B4-BE49-F238E27FC236}">
                <a16:creationId xmlns:a16="http://schemas.microsoft.com/office/drawing/2014/main" id="{B61F5012-8353-72C1-B148-16F46594D7B9}"/>
              </a:ext>
            </a:extLst>
          </p:cNvPr>
          <p:cNvSpPr txBox="1"/>
          <p:nvPr/>
        </p:nvSpPr>
        <p:spPr>
          <a:xfrm>
            <a:off x="541867" y="2551288"/>
            <a:ext cx="6491111" cy="3046988"/>
          </a:xfrm>
          <a:prstGeom prst="rect">
            <a:avLst/>
          </a:prstGeom>
          <a:noFill/>
        </p:spPr>
        <p:txBody>
          <a:bodyPr wrap="square" rtlCol="0">
            <a:spAutoFit/>
          </a:bodyPr>
          <a:lstStyle/>
          <a:p>
            <a:pPr marL="342900" indent="-342900" algn="just">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In this presentation, we will examine the concept of 360-degree feedback</a:t>
            </a:r>
          </a:p>
          <a:p>
            <a:pPr marL="342900" indent="-342900" algn="just">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This method is used in many companies and organizations around the world</a:t>
            </a:r>
          </a:p>
          <a:p>
            <a:pPr marL="342900" indent="-342900" algn="just">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This is beneficial and important for both employees and employers</a:t>
            </a:r>
          </a:p>
          <a:p>
            <a:pPr marL="342900" indent="-342900" algn="just">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The feedback method increases productivity and helps a person find out his or her flaws</a:t>
            </a:r>
            <a:endParaRPr lang="en-US" dirty="0">
              <a:solidFill>
                <a:schemeClr val="bg1"/>
              </a:solidFill>
              <a:latin typeface="Times New Roman" panose="02020603050405020304" pitchFamily="18" charset="0"/>
              <a:cs typeface="Times New Roman" panose="02020603050405020304" pitchFamily="18" charset="0"/>
            </a:endParaRPr>
          </a:p>
        </p:txBody>
      </p:sp>
      <p:pic>
        <p:nvPicPr>
          <p:cNvPr id="1026" name="Picture 2" descr="Baryons 360° feedback tool helps get 360 feedback assessment">
            <a:extLst>
              <a:ext uri="{FF2B5EF4-FFF2-40B4-BE49-F238E27FC236}">
                <a16:creationId xmlns:a16="http://schemas.microsoft.com/office/drawing/2014/main" id="{A1AD26E5-66C4-AFD3-FFBC-E2B4B5C9468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51300" y="1524496"/>
            <a:ext cx="4479991" cy="5086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810073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4BBFB96-B52C-0909-6B14-3FE80D266D4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962BCA0D-B1D0-60F0-C2E2-82544965BE5D}"/>
              </a:ext>
            </a:extLst>
          </p:cNvPr>
          <p:cNvSpPr txBox="1"/>
          <p:nvPr/>
        </p:nvSpPr>
        <p:spPr>
          <a:xfrm>
            <a:off x="363881" y="526853"/>
            <a:ext cx="8637622" cy="707886"/>
          </a:xfrm>
          <a:prstGeom prst="rect">
            <a:avLst/>
          </a:prstGeom>
          <a:noFill/>
        </p:spPr>
        <p:txBody>
          <a:bodyPr wrap="non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The Concept of 360—degree Feedback</a:t>
            </a:r>
          </a:p>
        </p:txBody>
      </p:sp>
      <p:cxnSp>
        <p:nvCxnSpPr>
          <p:cNvPr id="5" name="Straight Connector 4">
            <a:extLst>
              <a:ext uri="{FF2B5EF4-FFF2-40B4-BE49-F238E27FC236}">
                <a16:creationId xmlns:a16="http://schemas.microsoft.com/office/drawing/2014/main" id="{8E121753-6F9D-98C8-54A7-814E466848B4}"/>
              </a:ext>
            </a:extLst>
          </p:cNvPr>
          <p:cNvCxnSpPr>
            <a:cxnSpLocks/>
          </p:cNvCxnSpPr>
          <p:nvPr/>
        </p:nvCxnSpPr>
        <p:spPr>
          <a:xfrm>
            <a:off x="505178" y="1234739"/>
            <a:ext cx="4318000" cy="0"/>
          </a:xfrm>
          <a:prstGeom prst="line">
            <a:avLst/>
          </a:prstGeom>
          <a:ln>
            <a:solidFill>
              <a:schemeClr val="bg1">
                <a:lumMod val="95000"/>
              </a:schemeClr>
            </a:solidFill>
          </a:ln>
        </p:spPr>
        <p:style>
          <a:lnRef idx="3">
            <a:schemeClr val="accent5"/>
          </a:lnRef>
          <a:fillRef idx="0">
            <a:schemeClr val="accent5"/>
          </a:fillRef>
          <a:effectRef idx="2">
            <a:schemeClr val="accent5"/>
          </a:effectRef>
          <a:fontRef idx="minor">
            <a:schemeClr val="tx1"/>
          </a:fontRef>
        </p:style>
      </p:cxnSp>
      <p:sp>
        <p:nvSpPr>
          <p:cNvPr id="6" name="TextBox 5">
            <a:extLst>
              <a:ext uri="{FF2B5EF4-FFF2-40B4-BE49-F238E27FC236}">
                <a16:creationId xmlns:a16="http://schemas.microsoft.com/office/drawing/2014/main" id="{03DA31D2-201D-5B6C-7F6E-F68102AE1D5A}"/>
              </a:ext>
            </a:extLst>
          </p:cNvPr>
          <p:cNvSpPr txBox="1"/>
          <p:nvPr/>
        </p:nvSpPr>
        <p:spPr>
          <a:xfrm>
            <a:off x="505178" y="2131902"/>
            <a:ext cx="7292622" cy="3785652"/>
          </a:xfrm>
          <a:prstGeom prst="rect">
            <a:avLst/>
          </a:prstGeom>
          <a:noFill/>
        </p:spPr>
        <p:txBody>
          <a:bodyPr wrap="square" rtlCol="0">
            <a:spAutoFit/>
          </a:bodyPr>
          <a:lstStyle/>
          <a:p>
            <a:pPr marL="342900" indent="-342900" algn="just">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This method is often known as multi-rater feedback or multisource feedback process (Tee and Ahmed, 2014)</a:t>
            </a:r>
          </a:p>
          <a:p>
            <a:pPr marL="342900" indent="-342900" algn="just">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This feedback method provides a all-around feedback or assessment about a person’s strengths and weaknesses, best parts and flaws</a:t>
            </a:r>
          </a:p>
          <a:p>
            <a:pPr marL="342900" indent="-342900" algn="just">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This method is quite different from traditional method where a person gets feedback from his or her superiors only.</a:t>
            </a:r>
          </a:p>
          <a:p>
            <a:pPr marL="342900" indent="-342900" algn="just">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This feedback process often includes external stakeholders as well </a:t>
            </a:r>
            <a:r>
              <a:rPr lang="en-US" sz="1800" dirty="0">
                <a:solidFill>
                  <a:schemeClr val="bg1"/>
                </a:solidFill>
                <a:latin typeface="Times New Roman" panose="02020603050405020304" pitchFamily="18" charset="0"/>
                <a:cs typeface="Times New Roman" panose="02020603050405020304" pitchFamily="18" charset="0"/>
              </a:rPr>
              <a:t>(</a:t>
            </a:r>
            <a:r>
              <a:rPr lang="en-US" sz="1800" dirty="0" err="1">
                <a:solidFill>
                  <a:schemeClr val="bg1"/>
                </a:solidFill>
                <a:latin typeface="Times New Roman" panose="02020603050405020304" pitchFamily="18" charset="0"/>
                <a:cs typeface="Times New Roman" panose="02020603050405020304" pitchFamily="18" charset="0"/>
              </a:rPr>
              <a:t>Karkoulian</a:t>
            </a:r>
            <a:r>
              <a:rPr lang="en-US" sz="1800" dirty="0">
                <a:solidFill>
                  <a:schemeClr val="bg1"/>
                </a:solidFill>
                <a:latin typeface="Times New Roman" panose="02020603050405020304" pitchFamily="18" charset="0"/>
                <a:cs typeface="Times New Roman" panose="02020603050405020304" pitchFamily="18" charset="0"/>
              </a:rPr>
              <a:t> et al, 2016)</a:t>
            </a:r>
            <a:endParaRPr lang="en-US" dirty="0">
              <a:solidFill>
                <a:schemeClr val="bg1"/>
              </a:solidFill>
              <a:latin typeface="Times New Roman" panose="02020603050405020304" pitchFamily="18" charset="0"/>
              <a:cs typeface="Times New Roman" panose="02020603050405020304" pitchFamily="18" charset="0"/>
            </a:endParaRPr>
          </a:p>
        </p:txBody>
      </p:sp>
      <p:pic>
        <p:nvPicPr>
          <p:cNvPr id="8" name="Picture 7">
            <a:extLst>
              <a:ext uri="{FF2B5EF4-FFF2-40B4-BE49-F238E27FC236}">
                <a16:creationId xmlns:a16="http://schemas.microsoft.com/office/drawing/2014/main" id="{E0B7D1DD-EBFB-87CE-C5CB-D1DB91AB59A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198555" y="1186032"/>
            <a:ext cx="3129194" cy="5561363"/>
          </a:xfrm>
          <a:prstGeom prst="rect">
            <a:avLst/>
          </a:prstGeom>
        </p:spPr>
      </p:pic>
    </p:spTree>
    <p:extLst>
      <p:ext uri="{BB962C8B-B14F-4D97-AF65-F5344CB8AC3E}">
        <p14:creationId xmlns:p14="http://schemas.microsoft.com/office/powerpoint/2010/main" val="1654875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A34B71C-8DC1-4CC8-EBE1-9C57F526954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79D7EAD6-8E2B-CD5E-9A5F-40ACA1DDAA99}"/>
              </a:ext>
            </a:extLst>
          </p:cNvPr>
          <p:cNvSpPr txBox="1"/>
          <p:nvPr/>
        </p:nvSpPr>
        <p:spPr>
          <a:xfrm>
            <a:off x="408466" y="268780"/>
            <a:ext cx="7532448" cy="707886"/>
          </a:xfrm>
          <a:prstGeom prst="rect">
            <a:avLst/>
          </a:prstGeom>
          <a:noFill/>
        </p:spPr>
        <p:txBody>
          <a:bodyPr wrap="non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How 360-degree Feedback Works</a:t>
            </a:r>
          </a:p>
        </p:txBody>
      </p:sp>
      <p:cxnSp>
        <p:nvCxnSpPr>
          <p:cNvPr id="5" name="Straight Connector 4">
            <a:extLst>
              <a:ext uri="{FF2B5EF4-FFF2-40B4-BE49-F238E27FC236}">
                <a16:creationId xmlns:a16="http://schemas.microsoft.com/office/drawing/2014/main" id="{E698AC1A-1581-24B3-0E55-0F7C8788AC6B}"/>
              </a:ext>
            </a:extLst>
          </p:cNvPr>
          <p:cNvCxnSpPr>
            <a:cxnSpLocks/>
          </p:cNvCxnSpPr>
          <p:nvPr/>
        </p:nvCxnSpPr>
        <p:spPr>
          <a:xfrm>
            <a:off x="505178" y="976666"/>
            <a:ext cx="4318000" cy="0"/>
          </a:xfrm>
          <a:prstGeom prst="line">
            <a:avLst/>
          </a:prstGeom>
          <a:ln>
            <a:solidFill>
              <a:schemeClr val="bg1">
                <a:lumMod val="95000"/>
              </a:schemeClr>
            </a:solidFill>
          </a:ln>
        </p:spPr>
        <p:style>
          <a:lnRef idx="3">
            <a:schemeClr val="accent5"/>
          </a:lnRef>
          <a:fillRef idx="0">
            <a:schemeClr val="accent5"/>
          </a:fillRef>
          <a:effectRef idx="2">
            <a:schemeClr val="accent5"/>
          </a:effectRef>
          <a:fontRef idx="minor">
            <a:schemeClr val="tx1"/>
          </a:fontRef>
        </p:style>
      </p:cxnSp>
      <p:graphicFrame>
        <p:nvGraphicFramePr>
          <p:cNvPr id="7" name="Diagram 6">
            <a:extLst>
              <a:ext uri="{FF2B5EF4-FFF2-40B4-BE49-F238E27FC236}">
                <a16:creationId xmlns:a16="http://schemas.microsoft.com/office/drawing/2014/main" id="{3BFDD71D-6E9E-76F2-F9AA-433EEB2C931F}"/>
              </a:ext>
            </a:extLst>
          </p:cNvPr>
          <p:cNvGraphicFramePr/>
          <p:nvPr>
            <p:extLst>
              <p:ext uri="{D42A27DB-BD31-4B8C-83A1-F6EECF244321}">
                <p14:modId xmlns:p14="http://schemas.microsoft.com/office/powerpoint/2010/main" val="2687209888"/>
              </p:ext>
            </p:extLst>
          </p:nvPr>
        </p:nvGraphicFramePr>
        <p:xfrm>
          <a:off x="1497299" y="1170553"/>
          <a:ext cx="8978196" cy="54186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8193868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D45CCF8-4616-A560-D0B1-0502BF95AA0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0F2702AB-4790-C72E-5B37-073468AF7F19}"/>
              </a:ext>
            </a:extLst>
          </p:cNvPr>
          <p:cNvSpPr txBox="1"/>
          <p:nvPr/>
        </p:nvSpPr>
        <p:spPr>
          <a:xfrm>
            <a:off x="377892" y="503788"/>
            <a:ext cx="11130548" cy="584775"/>
          </a:xfrm>
          <a:prstGeom prst="rect">
            <a:avLst/>
          </a:prstGeom>
          <a:noFill/>
        </p:spPr>
        <p:txBody>
          <a:bodyPr wrap="none" rtlCol="0">
            <a:spAutoFit/>
          </a:bodyPr>
          <a:lstStyle/>
          <a:p>
            <a:pPr algn="ctr"/>
            <a:r>
              <a:rPr lang="en-US" sz="3200" b="1" dirty="0">
                <a:solidFill>
                  <a:schemeClr val="bg1"/>
                </a:solidFill>
                <a:latin typeface="Times New Roman" panose="02020603050405020304" pitchFamily="18" charset="0"/>
                <a:cs typeface="Times New Roman" panose="02020603050405020304" pitchFamily="18" charset="0"/>
              </a:rPr>
              <a:t>Importance of the 360-degree Feedback Concept to Employees</a:t>
            </a:r>
          </a:p>
        </p:txBody>
      </p:sp>
      <p:cxnSp>
        <p:nvCxnSpPr>
          <p:cNvPr id="5" name="Straight Connector 4">
            <a:extLst>
              <a:ext uri="{FF2B5EF4-FFF2-40B4-BE49-F238E27FC236}">
                <a16:creationId xmlns:a16="http://schemas.microsoft.com/office/drawing/2014/main" id="{D5587F57-1256-15C7-A4BF-D61D03E37EF0}"/>
              </a:ext>
            </a:extLst>
          </p:cNvPr>
          <p:cNvCxnSpPr>
            <a:cxnSpLocks/>
          </p:cNvCxnSpPr>
          <p:nvPr/>
        </p:nvCxnSpPr>
        <p:spPr>
          <a:xfrm>
            <a:off x="505178" y="1211674"/>
            <a:ext cx="4318000" cy="0"/>
          </a:xfrm>
          <a:prstGeom prst="line">
            <a:avLst/>
          </a:prstGeom>
          <a:ln>
            <a:solidFill>
              <a:schemeClr val="bg1">
                <a:lumMod val="95000"/>
              </a:schemeClr>
            </a:solidFill>
          </a:ln>
        </p:spPr>
        <p:style>
          <a:lnRef idx="3">
            <a:schemeClr val="accent5"/>
          </a:lnRef>
          <a:fillRef idx="0">
            <a:schemeClr val="accent5"/>
          </a:fillRef>
          <a:effectRef idx="2">
            <a:schemeClr val="accent5"/>
          </a:effectRef>
          <a:fontRef idx="minor">
            <a:schemeClr val="tx1"/>
          </a:fontRef>
        </p:style>
      </p:cxnSp>
      <p:sp>
        <p:nvSpPr>
          <p:cNvPr id="6" name="TextBox 5">
            <a:extLst>
              <a:ext uri="{FF2B5EF4-FFF2-40B4-BE49-F238E27FC236}">
                <a16:creationId xmlns:a16="http://schemas.microsoft.com/office/drawing/2014/main" id="{595C0211-8A3F-71DA-834B-8301A785EF23}"/>
              </a:ext>
            </a:extLst>
          </p:cNvPr>
          <p:cNvSpPr txBox="1"/>
          <p:nvPr/>
        </p:nvSpPr>
        <p:spPr>
          <a:xfrm>
            <a:off x="541867" y="2142011"/>
            <a:ext cx="6491111" cy="3785652"/>
          </a:xfrm>
          <a:prstGeom prst="rect">
            <a:avLst/>
          </a:prstGeom>
          <a:noFill/>
        </p:spPr>
        <p:txBody>
          <a:bodyPr wrap="square" rtlCol="0">
            <a:spAutoFit/>
          </a:bodyPr>
          <a:lstStyle/>
          <a:p>
            <a:pPr marL="342900" indent="-342900" algn="just">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Through the feedback, employees get to know about their flaws and strengths, that helps them to identify where they need to improve and put effort</a:t>
            </a:r>
          </a:p>
          <a:p>
            <a:pPr marL="342900" indent="-342900" algn="just">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It helps employees learn and develop themselves more</a:t>
            </a:r>
          </a:p>
          <a:p>
            <a:pPr marL="342900" indent="-342900" algn="just">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It grows mutual trust among employees and employers in the organization</a:t>
            </a:r>
          </a:p>
          <a:p>
            <a:pPr marL="342900" indent="-342900" algn="just">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It helps to align personal goals with organizational goals (Corbin, 2012)</a:t>
            </a:r>
            <a:endParaRPr lang="en-US" dirty="0">
              <a:solidFill>
                <a:schemeClr val="bg1"/>
              </a:solidFill>
              <a:latin typeface="Times New Roman" panose="02020603050405020304" pitchFamily="18" charset="0"/>
              <a:cs typeface="Times New Roman" panose="02020603050405020304" pitchFamily="18" charset="0"/>
            </a:endParaRPr>
          </a:p>
        </p:txBody>
      </p:sp>
      <p:pic>
        <p:nvPicPr>
          <p:cNvPr id="8" name="Picture 7">
            <a:extLst>
              <a:ext uri="{FF2B5EF4-FFF2-40B4-BE49-F238E27FC236}">
                <a16:creationId xmlns:a16="http://schemas.microsoft.com/office/drawing/2014/main" id="{47C89FD9-0AFD-278A-3578-8A9A92D774D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162811" y="1340457"/>
            <a:ext cx="4239353" cy="5265649"/>
          </a:xfrm>
          <a:prstGeom prst="rect">
            <a:avLst/>
          </a:prstGeom>
        </p:spPr>
      </p:pic>
    </p:spTree>
    <p:extLst>
      <p:ext uri="{BB962C8B-B14F-4D97-AF65-F5344CB8AC3E}">
        <p14:creationId xmlns:p14="http://schemas.microsoft.com/office/powerpoint/2010/main" val="22330254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3AFAD97-C9AF-1ED2-8D23-9B79EFDAD01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6" name="TextBox 5">
            <a:extLst>
              <a:ext uri="{FF2B5EF4-FFF2-40B4-BE49-F238E27FC236}">
                <a16:creationId xmlns:a16="http://schemas.microsoft.com/office/drawing/2014/main" id="{41B57078-3DB4-3D25-EF0E-EBE031721015}"/>
              </a:ext>
            </a:extLst>
          </p:cNvPr>
          <p:cNvSpPr txBox="1"/>
          <p:nvPr/>
        </p:nvSpPr>
        <p:spPr>
          <a:xfrm>
            <a:off x="377892" y="503788"/>
            <a:ext cx="11130548" cy="584775"/>
          </a:xfrm>
          <a:prstGeom prst="rect">
            <a:avLst/>
          </a:prstGeom>
          <a:noFill/>
        </p:spPr>
        <p:txBody>
          <a:bodyPr wrap="none" rtlCol="0">
            <a:spAutoFit/>
          </a:bodyPr>
          <a:lstStyle/>
          <a:p>
            <a:pPr algn="ctr"/>
            <a:r>
              <a:rPr lang="en-US" sz="3200" b="1" dirty="0">
                <a:solidFill>
                  <a:schemeClr val="bg1"/>
                </a:solidFill>
                <a:latin typeface="Times New Roman" panose="02020603050405020304" pitchFamily="18" charset="0"/>
                <a:cs typeface="Times New Roman" panose="02020603050405020304" pitchFamily="18" charset="0"/>
              </a:rPr>
              <a:t>Importance of the 360-degree Feedback Concept to Employers</a:t>
            </a:r>
          </a:p>
        </p:txBody>
      </p:sp>
      <p:cxnSp>
        <p:nvCxnSpPr>
          <p:cNvPr id="7" name="Straight Connector 6">
            <a:extLst>
              <a:ext uri="{FF2B5EF4-FFF2-40B4-BE49-F238E27FC236}">
                <a16:creationId xmlns:a16="http://schemas.microsoft.com/office/drawing/2014/main" id="{4F5A5D72-754F-F6B6-AFA2-B89A39F23FBA}"/>
              </a:ext>
            </a:extLst>
          </p:cNvPr>
          <p:cNvCxnSpPr>
            <a:cxnSpLocks/>
          </p:cNvCxnSpPr>
          <p:nvPr/>
        </p:nvCxnSpPr>
        <p:spPr>
          <a:xfrm>
            <a:off x="505178" y="1211674"/>
            <a:ext cx="4318000" cy="0"/>
          </a:xfrm>
          <a:prstGeom prst="line">
            <a:avLst/>
          </a:prstGeom>
          <a:ln>
            <a:solidFill>
              <a:schemeClr val="bg1">
                <a:lumMod val="95000"/>
              </a:schemeClr>
            </a:solidFill>
          </a:ln>
        </p:spPr>
        <p:style>
          <a:lnRef idx="3">
            <a:schemeClr val="accent5"/>
          </a:lnRef>
          <a:fillRef idx="0">
            <a:schemeClr val="accent5"/>
          </a:fillRef>
          <a:effectRef idx="2">
            <a:schemeClr val="accent5"/>
          </a:effectRef>
          <a:fontRef idx="minor">
            <a:schemeClr val="tx1"/>
          </a:fontRef>
        </p:style>
      </p:cxnSp>
      <p:sp>
        <p:nvSpPr>
          <p:cNvPr id="8" name="TextBox 7">
            <a:extLst>
              <a:ext uri="{FF2B5EF4-FFF2-40B4-BE49-F238E27FC236}">
                <a16:creationId xmlns:a16="http://schemas.microsoft.com/office/drawing/2014/main" id="{B74C2EE8-FD74-4A13-2C0F-3CECFE7425F7}"/>
              </a:ext>
            </a:extLst>
          </p:cNvPr>
          <p:cNvSpPr txBox="1"/>
          <p:nvPr/>
        </p:nvSpPr>
        <p:spPr>
          <a:xfrm>
            <a:off x="541867" y="2142011"/>
            <a:ext cx="6491111" cy="3416320"/>
          </a:xfrm>
          <a:prstGeom prst="rect">
            <a:avLst/>
          </a:prstGeom>
          <a:noFill/>
        </p:spPr>
        <p:txBody>
          <a:bodyPr wrap="square" rtlCol="0">
            <a:spAutoFit/>
          </a:bodyPr>
          <a:lstStyle/>
          <a:p>
            <a:pPr marL="342900" indent="-342900" algn="just">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It gives a thorough assessment of a worker's performance that goes beyond the viewpoint of a single supervisor</a:t>
            </a:r>
          </a:p>
          <a:p>
            <a:pPr marL="342900" indent="-342900" algn="just">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The organization become more transparent and employers become more open and accountable</a:t>
            </a:r>
          </a:p>
          <a:p>
            <a:pPr marL="342900" indent="-342900" algn="just">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It helps everyone to work for the same goal</a:t>
            </a:r>
          </a:p>
          <a:p>
            <a:pPr marL="342900" indent="-342900" algn="just">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By providing feedback, employers can help employees to grow (</a:t>
            </a:r>
            <a:r>
              <a:rPr lang="en-US" sz="2400" dirty="0" err="1">
                <a:solidFill>
                  <a:schemeClr val="bg1"/>
                </a:solidFill>
                <a:latin typeface="Times New Roman" panose="02020603050405020304" pitchFamily="18" charset="0"/>
                <a:cs typeface="Times New Roman" panose="02020603050405020304" pitchFamily="18" charset="0"/>
              </a:rPr>
              <a:t>Awdishu</a:t>
            </a:r>
            <a:r>
              <a:rPr lang="en-US" sz="2400" dirty="0">
                <a:solidFill>
                  <a:schemeClr val="bg1"/>
                </a:solidFill>
                <a:latin typeface="Times New Roman" panose="02020603050405020304" pitchFamily="18" charset="0"/>
                <a:cs typeface="Times New Roman" panose="02020603050405020304" pitchFamily="18" charset="0"/>
              </a:rPr>
              <a:t> et al, 2018)</a:t>
            </a:r>
          </a:p>
          <a:p>
            <a:pPr marL="342900" indent="-342900" algn="just">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It maximizes performance</a:t>
            </a:r>
            <a:endParaRPr lang="en-US" dirty="0">
              <a:solidFill>
                <a:schemeClr val="bg1"/>
              </a:solidFill>
              <a:latin typeface="Times New Roman" panose="02020603050405020304" pitchFamily="18" charset="0"/>
              <a:cs typeface="Times New Roman" panose="02020603050405020304" pitchFamily="18" charset="0"/>
            </a:endParaRPr>
          </a:p>
        </p:txBody>
      </p:sp>
      <p:pic>
        <p:nvPicPr>
          <p:cNvPr id="10" name="Picture 9">
            <a:extLst>
              <a:ext uri="{FF2B5EF4-FFF2-40B4-BE49-F238E27FC236}">
                <a16:creationId xmlns:a16="http://schemas.microsoft.com/office/drawing/2014/main" id="{EB230BD8-2681-6C6E-3988-04515DCBBE9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368824" y="1211674"/>
            <a:ext cx="3682143" cy="5523214"/>
          </a:xfrm>
          <a:prstGeom prst="rect">
            <a:avLst/>
          </a:prstGeom>
        </p:spPr>
      </p:pic>
    </p:spTree>
    <p:extLst>
      <p:ext uri="{BB962C8B-B14F-4D97-AF65-F5344CB8AC3E}">
        <p14:creationId xmlns:p14="http://schemas.microsoft.com/office/powerpoint/2010/main" val="2053187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0E029A2-7124-872A-17B6-3929CFB3BA4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6" name="TextBox 5">
            <a:extLst>
              <a:ext uri="{FF2B5EF4-FFF2-40B4-BE49-F238E27FC236}">
                <a16:creationId xmlns:a16="http://schemas.microsoft.com/office/drawing/2014/main" id="{6328DD59-0719-32F1-20CC-5416E971C848}"/>
              </a:ext>
            </a:extLst>
          </p:cNvPr>
          <p:cNvSpPr txBox="1"/>
          <p:nvPr/>
        </p:nvSpPr>
        <p:spPr>
          <a:xfrm>
            <a:off x="505178" y="380530"/>
            <a:ext cx="7882864" cy="1077218"/>
          </a:xfrm>
          <a:prstGeom prst="rect">
            <a:avLst/>
          </a:prstGeom>
          <a:noFill/>
        </p:spPr>
        <p:txBody>
          <a:bodyPr wrap="none" rtlCol="0">
            <a:spAutoFit/>
          </a:bodyPr>
          <a:lstStyle/>
          <a:p>
            <a:r>
              <a:rPr lang="en-US" sz="3200" b="1" dirty="0">
                <a:solidFill>
                  <a:schemeClr val="bg1"/>
                </a:solidFill>
                <a:latin typeface="Times New Roman" panose="02020603050405020304" pitchFamily="18" charset="0"/>
                <a:cs typeface="Times New Roman" panose="02020603050405020304" pitchFamily="18" charset="0"/>
              </a:rPr>
              <a:t>Benefits of the Implementation of the </a:t>
            </a:r>
          </a:p>
          <a:p>
            <a:r>
              <a:rPr lang="en-US" sz="3200" b="1" dirty="0">
                <a:solidFill>
                  <a:schemeClr val="bg1"/>
                </a:solidFill>
                <a:latin typeface="Times New Roman" panose="02020603050405020304" pitchFamily="18" charset="0"/>
                <a:cs typeface="Times New Roman" panose="02020603050405020304" pitchFamily="18" charset="0"/>
              </a:rPr>
              <a:t>360-degree Feedback Concept to Employees</a:t>
            </a:r>
          </a:p>
        </p:txBody>
      </p:sp>
      <p:cxnSp>
        <p:nvCxnSpPr>
          <p:cNvPr id="7" name="Straight Connector 6">
            <a:extLst>
              <a:ext uri="{FF2B5EF4-FFF2-40B4-BE49-F238E27FC236}">
                <a16:creationId xmlns:a16="http://schemas.microsoft.com/office/drawing/2014/main" id="{D0997337-E5BC-E731-D57A-2C4F9487034A}"/>
              </a:ext>
            </a:extLst>
          </p:cNvPr>
          <p:cNvCxnSpPr>
            <a:cxnSpLocks/>
          </p:cNvCxnSpPr>
          <p:nvPr/>
        </p:nvCxnSpPr>
        <p:spPr>
          <a:xfrm>
            <a:off x="541867" y="1628213"/>
            <a:ext cx="4318000" cy="0"/>
          </a:xfrm>
          <a:prstGeom prst="line">
            <a:avLst/>
          </a:prstGeom>
          <a:ln>
            <a:solidFill>
              <a:schemeClr val="bg1">
                <a:lumMod val="95000"/>
              </a:schemeClr>
            </a:solidFill>
          </a:ln>
        </p:spPr>
        <p:style>
          <a:lnRef idx="3">
            <a:schemeClr val="accent5"/>
          </a:lnRef>
          <a:fillRef idx="0">
            <a:schemeClr val="accent5"/>
          </a:fillRef>
          <a:effectRef idx="2">
            <a:schemeClr val="accent5"/>
          </a:effectRef>
          <a:fontRef idx="minor">
            <a:schemeClr val="tx1"/>
          </a:fontRef>
        </p:style>
      </p:cxnSp>
      <p:sp>
        <p:nvSpPr>
          <p:cNvPr id="8" name="TextBox 7">
            <a:extLst>
              <a:ext uri="{FF2B5EF4-FFF2-40B4-BE49-F238E27FC236}">
                <a16:creationId xmlns:a16="http://schemas.microsoft.com/office/drawing/2014/main" id="{32B35114-3387-CAF1-9E3D-EBAA99FD25DB}"/>
              </a:ext>
            </a:extLst>
          </p:cNvPr>
          <p:cNvSpPr txBox="1"/>
          <p:nvPr/>
        </p:nvSpPr>
        <p:spPr>
          <a:xfrm>
            <a:off x="541867" y="2634380"/>
            <a:ext cx="6491111" cy="3046988"/>
          </a:xfrm>
          <a:prstGeom prst="rect">
            <a:avLst/>
          </a:prstGeom>
          <a:noFill/>
        </p:spPr>
        <p:txBody>
          <a:bodyPr wrap="square" rtlCol="0">
            <a:spAutoFit/>
          </a:bodyPr>
          <a:lstStyle/>
          <a:p>
            <a:pPr marL="342900" indent="-342900" algn="just">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It offers a comprehensive assessment of their performance and insights from a variety of angles</a:t>
            </a:r>
          </a:p>
          <a:p>
            <a:pPr marL="342900" indent="-342900" algn="just">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It encourages continuous learning and development (Denison et al, 2012)</a:t>
            </a:r>
          </a:p>
          <a:p>
            <a:pPr marL="342900" indent="-342900" algn="just">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This promotes trust and open communication</a:t>
            </a:r>
          </a:p>
          <a:p>
            <a:pPr marL="342900" indent="-342900" algn="just">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Employees feel more empowered which make them satisfied with their jobs</a:t>
            </a:r>
            <a:endParaRPr lang="en-US" dirty="0">
              <a:solidFill>
                <a:schemeClr val="bg1"/>
              </a:solidFill>
              <a:latin typeface="Times New Roman" panose="02020603050405020304" pitchFamily="18" charset="0"/>
              <a:cs typeface="Times New Roman" panose="02020603050405020304" pitchFamily="18" charset="0"/>
            </a:endParaRPr>
          </a:p>
        </p:txBody>
      </p:sp>
      <p:pic>
        <p:nvPicPr>
          <p:cNvPr id="10" name="Picture 9">
            <a:extLst>
              <a:ext uri="{FF2B5EF4-FFF2-40B4-BE49-F238E27FC236}">
                <a16:creationId xmlns:a16="http://schemas.microsoft.com/office/drawing/2014/main" id="{B3E61690-D274-B581-84AD-73DB4A69582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866857" y="1457748"/>
            <a:ext cx="3491263" cy="5229787"/>
          </a:xfrm>
          <a:prstGeom prst="rect">
            <a:avLst/>
          </a:prstGeom>
        </p:spPr>
      </p:pic>
    </p:spTree>
    <p:extLst>
      <p:ext uri="{BB962C8B-B14F-4D97-AF65-F5344CB8AC3E}">
        <p14:creationId xmlns:p14="http://schemas.microsoft.com/office/powerpoint/2010/main" val="37249319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0830B57-67D0-F34A-182F-9A389ECC0A2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6CBAC2EC-A4B2-9C43-B05D-66DDD86D04D7}"/>
              </a:ext>
            </a:extLst>
          </p:cNvPr>
          <p:cNvSpPr txBox="1"/>
          <p:nvPr/>
        </p:nvSpPr>
        <p:spPr>
          <a:xfrm>
            <a:off x="505178" y="380530"/>
            <a:ext cx="7882864" cy="1077218"/>
          </a:xfrm>
          <a:prstGeom prst="rect">
            <a:avLst/>
          </a:prstGeom>
          <a:noFill/>
        </p:spPr>
        <p:txBody>
          <a:bodyPr wrap="none" rtlCol="0">
            <a:spAutoFit/>
          </a:bodyPr>
          <a:lstStyle/>
          <a:p>
            <a:r>
              <a:rPr lang="en-US" sz="3200" b="1" dirty="0">
                <a:solidFill>
                  <a:schemeClr val="bg1"/>
                </a:solidFill>
                <a:latin typeface="Times New Roman" panose="02020603050405020304" pitchFamily="18" charset="0"/>
                <a:cs typeface="Times New Roman" panose="02020603050405020304" pitchFamily="18" charset="0"/>
              </a:rPr>
              <a:t>Benefits of the Implementation of the </a:t>
            </a:r>
          </a:p>
          <a:p>
            <a:r>
              <a:rPr lang="en-US" sz="3200" b="1" dirty="0">
                <a:solidFill>
                  <a:schemeClr val="bg1"/>
                </a:solidFill>
                <a:latin typeface="Times New Roman" panose="02020603050405020304" pitchFamily="18" charset="0"/>
                <a:cs typeface="Times New Roman" panose="02020603050405020304" pitchFamily="18" charset="0"/>
              </a:rPr>
              <a:t>360-degree Feedback Concept to Employers</a:t>
            </a:r>
          </a:p>
        </p:txBody>
      </p:sp>
      <p:cxnSp>
        <p:nvCxnSpPr>
          <p:cNvPr id="5" name="Straight Connector 4">
            <a:extLst>
              <a:ext uri="{FF2B5EF4-FFF2-40B4-BE49-F238E27FC236}">
                <a16:creationId xmlns:a16="http://schemas.microsoft.com/office/drawing/2014/main" id="{A07741C3-3619-400A-E112-93002F161F0E}"/>
              </a:ext>
            </a:extLst>
          </p:cNvPr>
          <p:cNvCxnSpPr>
            <a:cxnSpLocks/>
          </p:cNvCxnSpPr>
          <p:nvPr/>
        </p:nvCxnSpPr>
        <p:spPr>
          <a:xfrm>
            <a:off x="541867" y="1628213"/>
            <a:ext cx="4318000" cy="0"/>
          </a:xfrm>
          <a:prstGeom prst="line">
            <a:avLst/>
          </a:prstGeom>
          <a:ln>
            <a:solidFill>
              <a:schemeClr val="bg1">
                <a:lumMod val="95000"/>
              </a:schemeClr>
            </a:solidFill>
          </a:ln>
        </p:spPr>
        <p:style>
          <a:lnRef idx="3">
            <a:schemeClr val="accent5"/>
          </a:lnRef>
          <a:fillRef idx="0">
            <a:schemeClr val="accent5"/>
          </a:fillRef>
          <a:effectRef idx="2">
            <a:schemeClr val="accent5"/>
          </a:effectRef>
          <a:fontRef idx="minor">
            <a:schemeClr val="tx1"/>
          </a:fontRef>
        </p:style>
      </p:cxnSp>
      <p:sp>
        <p:nvSpPr>
          <p:cNvPr id="6" name="TextBox 5">
            <a:extLst>
              <a:ext uri="{FF2B5EF4-FFF2-40B4-BE49-F238E27FC236}">
                <a16:creationId xmlns:a16="http://schemas.microsoft.com/office/drawing/2014/main" id="{67DD0F7D-D55F-9C2C-E9C6-F2A462AF1CC8}"/>
              </a:ext>
            </a:extLst>
          </p:cNvPr>
          <p:cNvSpPr txBox="1"/>
          <p:nvPr/>
        </p:nvSpPr>
        <p:spPr>
          <a:xfrm>
            <a:off x="541867" y="2634380"/>
            <a:ext cx="6491111" cy="3539430"/>
          </a:xfrm>
          <a:prstGeom prst="rect">
            <a:avLst/>
          </a:prstGeom>
          <a:noFill/>
        </p:spPr>
        <p:txBody>
          <a:bodyPr wrap="square" rtlCol="0">
            <a:spAutoFit/>
          </a:bodyPr>
          <a:lstStyle/>
          <a:p>
            <a:pPr marL="342900" indent="-342900" algn="just">
              <a:buFont typeface="Arial" panose="020B0604020202020204" pitchFamily="34" charset="0"/>
              <a:buChar char="•"/>
            </a:pPr>
            <a:r>
              <a:rPr lang="en-US" sz="2800" dirty="0">
                <a:solidFill>
                  <a:schemeClr val="bg1"/>
                </a:solidFill>
                <a:latin typeface="Times New Roman" panose="02020603050405020304" pitchFamily="18" charset="0"/>
                <a:cs typeface="Times New Roman" panose="02020603050405020304" pitchFamily="18" charset="0"/>
              </a:rPr>
              <a:t>It raises team morale and productivity as a whole.</a:t>
            </a:r>
          </a:p>
          <a:p>
            <a:pPr marL="342900" indent="-342900" algn="just">
              <a:buFont typeface="Arial" panose="020B0604020202020204" pitchFamily="34" charset="0"/>
              <a:buChar char="•"/>
            </a:pPr>
            <a:r>
              <a:rPr lang="en-US" sz="2800" dirty="0">
                <a:solidFill>
                  <a:schemeClr val="bg1"/>
                </a:solidFill>
                <a:latin typeface="Times New Roman" panose="02020603050405020304" pitchFamily="18" charset="0"/>
                <a:cs typeface="Times New Roman" panose="02020603050405020304" pitchFamily="18" charset="0"/>
              </a:rPr>
              <a:t>It synchronizes individual objectives with organizational objectives.</a:t>
            </a:r>
          </a:p>
          <a:p>
            <a:pPr marL="342900" indent="-342900" algn="just">
              <a:buFont typeface="Arial" panose="020B0604020202020204" pitchFamily="34" charset="0"/>
              <a:buChar char="•"/>
            </a:pPr>
            <a:r>
              <a:rPr lang="en-US" sz="2800" dirty="0">
                <a:solidFill>
                  <a:schemeClr val="bg1"/>
                </a:solidFill>
                <a:latin typeface="Times New Roman" panose="02020603050405020304" pitchFamily="18" charset="0"/>
                <a:cs typeface="Times New Roman" panose="02020603050405020304" pitchFamily="18" charset="0"/>
              </a:rPr>
              <a:t>Employers who invest in employee development cultivate a skilled and motivated team (Bracken and Church, 2013)</a:t>
            </a:r>
            <a:endParaRPr lang="en-US" sz="2000" dirty="0">
              <a:solidFill>
                <a:schemeClr val="bg1"/>
              </a:solidFill>
              <a:latin typeface="Times New Roman" panose="02020603050405020304" pitchFamily="18" charset="0"/>
              <a:cs typeface="Times New Roman" panose="02020603050405020304" pitchFamily="18" charset="0"/>
            </a:endParaRPr>
          </a:p>
        </p:txBody>
      </p:sp>
      <p:pic>
        <p:nvPicPr>
          <p:cNvPr id="8" name="Picture 7">
            <a:extLst>
              <a:ext uri="{FF2B5EF4-FFF2-40B4-BE49-F238E27FC236}">
                <a16:creationId xmlns:a16="http://schemas.microsoft.com/office/drawing/2014/main" id="{75CDE018-4B30-C1E3-E41F-D3067E9AF99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13434" y="1622085"/>
            <a:ext cx="3381052" cy="5071578"/>
          </a:xfrm>
          <a:prstGeom prst="rect">
            <a:avLst/>
          </a:prstGeom>
        </p:spPr>
      </p:pic>
    </p:spTree>
    <p:extLst>
      <p:ext uri="{BB962C8B-B14F-4D97-AF65-F5344CB8AC3E}">
        <p14:creationId xmlns:p14="http://schemas.microsoft.com/office/powerpoint/2010/main" val="22438626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5B19DC0-65E9-3E63-0942-D0EF9961185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BAD13D5D-9451-AA74-5157-8E9707D04F74}"/>
              </a:ext>
            </a:extLst>
          </p:cNvPr>
          <p:cNvSpPr txBox="1"/>
          <p:nvPr/>
        </p:nvSpPr>
        <p:spPr>
          <a:xfrm>
            <a:off x="505178" y="380530"/>
            <a:ext cx="6289479" cy="584775"/>
          </a:xfrm>
          <a:prstGeom prst="rect">
            <a:avLst/>
          </a:prstGeom>
          <a:noFill/>
        </p:spPr>
        <p:txBody>
          <a:bodyPr wrap="none" rtlCol="0">
            <a:spAutoFit/>
          </a:bodyPr>
          <a:lstStyle/>
          <a:p>
            <a:r>
              <a:rPr lang="en-US" sz="3200" b="1" dirty="0">
                <a:solidFill>
                  <a:schemeClr val="bg1"/>
                </a:solidFill>
                <a:latin typeface="Times New Roman" panose="02020603050405020304" pitchFamily="18" charset="0"/>
                <a:cs typeface="Times New Roman" panose="02020603050405020304" pitchFamily="18" charset="0"/>
              </a:rPr>
              <a:t>Key Issues of 360-degree Feedback</a:t>
            </a:r>
          </a:p>
        </p:txBody>
      </p:sp>
      <p:cxnSp>
        <p:nvCxnSpPr>
          <p:cNvPr id="5" name="Straight Connector 4">
            <a:extLst>
              <a:ext uri="{FF2B5EF4-FFF2-40B4-BE49-F238E27FC236}">
                <a16:creationId xmlns:a16="http://schemas.microsoft.com/office/drawing/2014/main" id="{C2EC0C89-64A7-CD98-1AFA-B4792DB2E7B0}"/>
              </a:ext>
            </a:extLst>
          </p:cNvPr>
          <p:cNvCxnSpPr>
            <a:cxnSpLocks/>
          </p:cNvCxnSpPr>
          <p:nvPr/>
        </p:nvCxnSpPr>
        <p:spPr>
          <a:xfrm>
            <a:off x="541867" y="1134918"/>
            <a:ext cx="4318000" cy="0"/>
          </a:xfrm>
          <a:prstGeom prst="line">
            <a:avLst/>
          </a:prstGeom>
          <a:ln>
            <a:solidFill>
              <a:schemeClr val="bg1">
                <a:lumMod val="95000"/>
              </a:schemeClr>
            </a:solidFill>
          </a:ln>
        </p:spPr>
        <p:style>
          <a:lnRef idx="3">
            <a:schemeClr val="accent5"/>
          </a:lnRef>
          <a:fillRef idx="0">
            <a:schemeClr val="accent5"/>
          </a:fillRef>
          <a:effectRef idx="2">
            <a:schemeClr val="accent5"/>
          </a:effectRef>
          <a:fontRef idx="minor">
            <a:schemeClr val="tx1"/>
          </a:fontRef>
        </p:style>
      </p:cxnSp>
      <p:grpSp>
        <p:nvGrpSpPr>
          <p:cNvPr id="9" name="Google Shape;483;p47">
            <a:extLst>
              <a:ext uri="{FF2B5EF4-FFF2-40B4-BE49-F238E27FC236}">
                <a16:creationId xmlns:a16="http://schemas.microsoft.com/office/drawing/2014/main" id="{EDA9BC5E-A9AD-BE6B-B068-23765324B40D}"/>
              </a:ext>
            </a:extLst>
          </p:cNvPr>
          <p:cNvGrpSpPr/>
          <p:nvPr/>
        </p:nvGrpSpPr>
        <p:grpSpPr>
          <a:xfrm>
            <a:off x="1447819" y="1529365"/>
            <a:ext cx="3189084" cy="2044014"/>
            <a:chOff x="909206" y="933413"/>
            <a:chExt cx="2007719" cy="1286829"/>
          </a:xfrm>
        </p:grpSpPr>
        <p:sp>
          <p:nvSpPr>
            <p:cNvPr id="13" name="Google Shape;484;p47">
              <a:extLst>
                <a:ext uri="{FF2B5EF4-FFF2-40B4-BE49-F238E27FC236}">
                  <a16:creationId xmlns:a16="http://schemas.microsoft.com/office/drawing/2014/main" id="{BC826367-5E8A-3B90-FF99-5617EC70E30B}"/>
                </a:ext>
              </a:extLst>
            </p:cNvPr>
            <p:cNvSpPr/>
            <p:nvPr/>
          </p:nvSpPr>
          <p:spPr>
            <a:xfrm flipH="1">
              <a:off x="909206" y="1334284"/>
              <a:ext cx="359923" cy="885957"/>
            </a:xfrm>
            <a:custGeom>
              <a:avLst/>
              <a:gdLst/>
              <a:ahLst/>
              <a:cxnLst/>
              <a:rect l="l" t="t" r="r" b="b"/>
              <a:pathLst>
                <a:path w="9486" h="23350" extrusionOk="0">
                  <a:moveTo>
                    <a:pt x="0" y="1"/>
                  </a:moveTo>
                  <a:lnTo>
                    <a:pt x="0" y="23349"/>
                  </a:lnTo>
                  <a:lnTo>
                    <a:pt x="9485" y="23349"/>
                  </a:lnTo>
                  <a:lnTo>
                    <a:pt x="9485" y="1"/>
                  </a:lnTo>
                  <a:close/>
                </a:path>
              </a:pathLst>
            </a:custGeom>
            <a:solidFill>
              <a:srgbClr val="FFFFFF">
                <a:alpha val="48460"/>
              </a:srgbClr>
            </a:solidFill>
            <a:ln w="19050"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485;p47">
              <a:extLst>
                <a:ext uri="{FF2B5EF4-FFF2-40B4-BE49-F238E27FC236}">
                  <a16:creationId xmlns:a16="http://schemas.microsoft.com/office/drawing/2014/main" id="{EE6D91C1-3002-B906-F43C-AD96E901AF5B}"/>
                </a:ext>
              </a:extLst>
            </p:cNvPr>
            <p:cNvSpPr/>
            <p:nvPr/>
          </p:nvSpPr>
          <p:spPr>
            <a:xfrm flipH="1">
              <a:off x="909236" y="933413"/>
              <a:ext cx="2007689" cy="400900"/>
            </a:xfrm>
            <a:custGeom>
              <a:avLst/>
              <a:gdLst/>
              <a:ahLst/>
              <a:cxnLst/>
              <a:rect l="l" t="t" r="r" b="b"/>
              <a:pathLst>
                <a:path w="52914" h="10566" extrusionOk="0">
                  <a:moveTo>
                    <a:pt x="5487" y="1"/>
                  </a:moveTo>
                  <a:cubicBezTo>
                    <a:pt x="2569" y="1"/>
                    <a:pt x="1" y="2540"/>
                    <a:pt x="1" y="5459"/>
                  </a:cubicBezTo>
                  <a:cubicBezTo>
                    <a:pt x="1" y="8377"/>
                    <a:pt x="2569" y="10566"/>
                    <a:pt x="5487" y="10566"/>
                  </a:cubicBezTo>
                  <a:lnTo>
                    <a:pt x="52913" y="10566"/>
                  </a:lnTo>
                  <a:lnTo>
                    <a:pt x="42319" y="1"/>
                  </a:lnTo>
                  <a:close/>
                </a:path>
              </a:pathLst>
            </a:custGeom>
            <a:noFill/>
            <a:ln w="19050"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5" name="TextBox 14">
            <a:extLst>
              <a:ext uri="{FF2B5EF4-FFF2-40B4-BE49-F238E27FC236}">
                <a16:creationId xmlns:a16="http://schemas.microsoft.com/office/drawing/2014/main" id="{E5244662-8C44-CAB1-EA2E-C48FECD25B47}"/>
              </a:ext>
            </a:extLst>
          </p:cNvPr>
          <p:cNvSpPr txBox="1"/>
          <p:nvPr/>
        </p:nvSpPr>
        <p:spPr>
          <a:xfrm>
            <a:off x="2206570" y="1616929"/>
            <a:ext cx="1986441" cy="461665"/>
          </a:xfrm>
          <a:prstGeom prst="rect">
            <a:avLst/>
          </a:prstGeom>
          <a:noFill/>
        </p:spPr>
        <p:txBody>
          <a:bodyPr wrap="none" rtlCol="0">
            <a:spAutoFit/>
          </a:bodyPr>
          <a:lstStyle/>
          <a:p>
            <a:r>
              <a:rPr lang="en-US" sz="2400" dirty="0">
                <a:solidFill>
                  <a:schemeClr val="bg1"/>
                </a:solidFill>
                <a:latin typeface="Times New Roman" panose="02020603050405020304" pitchFamily="18" charset="0"/>
                <a:cs typeface="Times New Roman" panose="02020603050405020304" pitchFamily="18" charset="0"/>
              </a:rPr>
              <a:t>Specific Goals</a:t>
            </a:r>
          </a:p>
        </p:txBody>
      </p:sp>
      <p:sp>
        <p:nvSpPr>
          <p:cNvPr id="16" name="TextBox 15">
            <a:extLst>
              <a:ext uri="{FF2B5EF4-FFF2-40B4-BE49-F238E27FC236}">
                <a16:creationId xmlns:a16="http://schemas.microsoft.com/office/drawing/2014/main" id="{CBFC73AC-BB0B-5DC7-D063-54BAF6E89483}"/>
              </a:ext>
            </a:extLst>
          </p:cNvPr>
          <p:cNvSpPr txBox="1"/>
          <p:nvPr/>
        </p:nvSpPr>
        <p:spPr>
          <a:xfrm>
            <a:off x="2050114" y="2277787"/>
            <a:ext cx="2586789" cy="1477328"/>
          </a:xfrm>
          <a:prstGeom prst="rect">
            <a:avLst/>
          </a:prstGeom>
          <a:noFill/>
        </p:spPr>
        <p:txBody>
          <a:bodyPr wrap="square" rtlCol="0">
            <a:spAutoFit/>
          </a:bodyPr>
          <a:lstStyle/>
          <a:p>
            <a:pPr algn="just"/>
            <a:r>
              <a:rPr lang="en-US" dirty="0">
                <a:solidFill>
                  <a:schemeClr val="bg1"/>
                </a:solidFill>
                <a:latin typeface="Times New Roman" panose="02020603050405020304" pitchFamily="18" charset="0"/>
                <a:cs typeface="Times New Roman" panose="02020603050405020304" pitchFamily="18" charset="0"/>
              </a:rPr>
              <a:t>Unclear goals may cause misunderstanding. That’s why clarifying the goal of feedback is necessary (Cormack et al, 2018)</a:t>
            </a:r>
          </a:p>
        </p:txBody>
      </p:sp>
      <p:grpSp>
        <p:nvGrpSpPr>
          <p:cNvPr id="17" name="Google Shape;483;p47">
            <a:extLst>
              <a:ext uri="{FF2B5EF4-FFF2-40B4-BE49-F238E27FC236}">
                <a16:creationId xmlns:a16="http://schemas.microsoft.com/office/drawing/2014/main" id="{603E6B5B-E2ED-78E5-504E-4BA9FFDAAB88}"/>
              </a:ext>
            </a:extLst>
          </p:cNvPr>
          <p:cNvGrpSpPr/>
          <p:nvPr/>
        </p:nvGrpSpPr>
        <p:grpSpPr>
          <a:xfrm>
            <a:off x="7254281" y="1529365"/>
            <a:ext cx="3189084" cy="2044014"/>
            <a:chOff x="909206" y="933413"/>
            <a:chExt cx="2007719" cy="1286829"/>
          </a:xfrm>
        </p:grpSpPr>
        <p:sp>
          <p:nvSpPr>
            <p:cNvPr id="18" name="Google Shape;484;p47">
              <a:extLst>
                <a:ext uri="{FF2B5EF4-FFF2-40B4-BE49-F238E27FC236}">
                  <a16:creationId xmlns:a16="http://schemas.microsoft.com/office/drawing/2014/main" id="{60F26B5F-9DD3-67E1-57C4-F6A76330172F}"/>
                </a:ext>
              </a:extLst>
            </p:cNvPr>
            <p:cNvSpPr/>
            <p:nvPr/>
          </p:nvSpPr>
          <p:spPr>
            <a:xfrm flipH="1">
              <a:off x="909206" y="1334284"/>
              <a:ext cx="359923" cy="885957"/>
            </a:xfrm>
            <a:custGeom>
              <a:avLst/>
              <a:gdLst/>
              <a:ahLst/>
              <a:cxnLst/>
              <a:rect l="l" t="t" r="r" b="b"/>
              <a:pathLst>
                <a:path w="9486" h="23350" extrusionOk="0">
                  <a:moveTo>
                    <a:pt x="0" y="1"/>
                  </a:moveTo>
                  <a:lnTo>
                    <a:pt x="0" y="23349"/>
                  </a:lnTo>
                  <a:lnTo>
                    <a:pt x="9485" y="23349"/>
                  </a:lnTo>
                  <a:lnTo>
                    <a:pt x="9485" y="1"/>
                  </a:lnTo>
                  <a:close/>
                </a:path>
              </a:pathLst>
            </a:custGeom>
            <a:solidFill>
              <a:srgbClr val="FFFFFF">
                <a:alpha val="48460"/>
              </a:srgbClr>
            </a:solidFill>
            <a:ln w="19050"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485;p47">
              <a:extLst>
                <a:ext uri="{FF2B5EF4-FFF2-40B4-BE49-F238E27FC236}">
                  <a16:creationId xmlns:a16="http://schemas.microsoft.com/office/drawing/2014/main" id="{DC4B61CC-2D78-46AF-2652-C6A87650A67A}"/>
                </a:ext>
              </a:extLst>
            </p:cNvPr>
            <p:cNvSpPr/>
            <p:nvPr/>
          </p:nvSpPr>
          <p:spPr>
            <a:xfrm flipH="1">
              <a:off x="909236" y="933413"/>
              <a:ext cx="2007689" cy="400900"/>
            </a:xfrm>
            <a:custGeom>
              <a:avLst/>
              <a:gdLst/>
              <a:ahLst/>
              <a:cxnLst/>
              <a:rect l="l" t="t" r="r" b="b"/>
              <a:pathLst>
                <a:path w="52914" h="10566" extrusionOk="0">
                  <a:moveTo>
                    <a:pt x="5487" y="1"/>
                  </a:moveTo>
                  <a:cubicBezTo>
                    <a:pt x="2569" y="1"/>
                    <a:pt x="1" y="2540"/>
                    <a:pt x="1" y="5459"/>
                  </a:cubicBezTo>
                  <a:cubicBezTo>
                    <a:pt x="1" y="8377"/>
                    <a:pt x="2569" y="10566"/>
                    <a:pt x="5487" y="10566"/>
                  </a:cubicBezTo>
                  <a:lnTo>
                    <a:pt x="52913" y="10566"/>
                  </a:lnTo>
                  <a:lnTo>
                    <a:pt x="42319" y="1"/>
                  </a:lnTo>
                  <a:close/>
                </a:path>
              </a:pathLst>
            </a:custGeom>
            <a:noFill/>
            <a:ln w="19050"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0" name="TextBox 19">
            <a:extLst>
              <a:ext uri="{FF2B5EF4-FFF2-40B4-BE49-F238E27FC236}">
                <a16:creationId xmlns:a16="http://schemas.microsoft.com/office/drawing/2014/main" id="{EBD91A57-AE7D-840E-A468-9A8A39427055}"/>
              </a:ext>
            </a:extLst>
          </p:cNvPr>
          <p:cNvSpPr txBox="1"/>
          <p:nvPr/>
        </p:nvSpPr>
        <p:spPr>
          <a:xfrm>
            <a:off x="7575448" y="1616929"/>
            <a:ext cx="2952090" cy="461665"/>
          </a:xfrm>
          <a:prstGeom prst="rect">
            <a:avLst/>
          </a:prstGeom>
          <a:noFill/>
        </p:spPr>
        <p:txBody>
          <a:bodyPr wrap="none" rtlCol="0">
            <a:spAutoFit/>
          </a:bodyPr>
          <a:lstStyle/>
          <a:p>
            <a:r>
              <a:rPr lang="en-US" sz="2400" dirty="0">
                <a:solidFill>
                  <a:schemeClr val="bg1"/>
                </a:solidFill>
                <a:latin typeface="Times New Roman" panose="02020603050405020304" pitchFamily="18" charset="0"/>
                <a:cs typeface="Times New Roman" panose="02020603050405020304" pitchFamily="18" charset="0"/>
              </a:rPr>
              <a:t>Raters and Anonymity</a:t>
            </a:r>
          </a:p>
        </p:txBody>
      </p:sp>
      <p:sp>
        <p:nvSpPr>
          <p:cNvPr id="21" name="TextBox 20">
            <a:extLst>
              <a:ext uri="{FF2B5EF4-FFF2-40B4-BE49-F238E27FC236}">
                <a16:creationId xmlns:a16="http://schemas.microsoft.com/office/drawing/2014/main" id="{79447A40-A37A-B465-9B74-6DFEE9C82AF9}"/>
              </a:ext>
            </a:extLst>
          </p:cNvPr>
          <p:cNvSpPr txBox="1"/>
          <p:nvPr/>
        </p:nvSpPr>
        <p:spPr>
          <a:xfrm>
            <a:off x="7856576" y="2277787"/>
            <a:ext cx="2586789" cy="1200329"/>
          </a:xfrm>
          <a:prstGeom prst="rect">
            <a:avLst/>
          </a:prstGeom>
          <a:noFill/>
        </p:spPr>
        <p:txBody>
          <a:bodyPr wrap="square" rtlCol="0">
            <a:spAutoFit/>
          </a:bodyPr>
          <a:lstStyle/>
          <a:p>
            <a:pPr algn="just"/>
            <a:r>
              <a:rPr lang="en-US" dirty="0">
                <a:solidFill>
                  <a:schemeClr val="bg1"/>
                </a:solidFill>
                <a:latin typeface="Times New Roman" panose="02020603050405020304" pitchFamily="18" charset="0"/>
                <a:cs typeface="Times New Roman" panose="02020603050405020304" pitchFamily="18" charset="0"/>
              </a:rPr>
              <a:t>For a better feedback, right raters and maintaining their anonymity is important</a:t>
            </a:r>
          </a:p>
        </p:txBody>
      </p:sp>
      <p:grpSp>
        <p:nvGrpSpPr>
          <p:cNvPr id="22" name="Google Shape;483;p47">
            <a:extLst>
              <a:ext uri="{FF2B5EF4-FFF2-40B4-BE49-F238E27FC236}">
                <a16:creationId xmlns:a16="http://schemas.microsoft.com/office/drawing/2014/main" id="{4FA40C7F-8225-DD4B-3528-EAAD3E042765}"/>
              </a:ext>
            </a:extLst>
          </p:cNvPr>
          <p:cNvGrpSpPr/>
          <p:nvPr/>
        </p:nvGrpSpPr>
        <p:grpSpPr>
          <a:xfrm>
            <a:off x="1447819" y="4219064"/>
            <a:ext cx="3189084" cy="2044014"/>
            <a:chOff x="909206" y="933413"/>
            <a:chExt cx="2007719" cy="1286829"/>
          </a:xfrm>
        </p:grpSpPr>
        <p:sp>
          <p:nvSpPr>
            <p:cNvPr id="23" name="Google Shape;484;p47">
              <a:extLst>
                <a:ext uri="{FF2B5EF4-FFF2-40B4-BE49-F238E27FC236}">
                  <a16:creationId xmlns:a16="http://schemas.microsoft.com/office/drawing/2014/main" id="{FBFF569D-7ED5-66A6-E9B6-C43A0496C9B1}"/>
                </a:ext>
              </a:extLst>
            </p:cNvPr>
            <p:cNvSpPr/>
            <p:nvPr/>
          </p:nvSpPr>
          <p:spPr>
            <a:xfrm flipH="1">
              <a:off x="909206" y="1334284"/>
              <a:ext cx="359923" cy="885957"/>
            </a:xfrm>
            <a:custGeom>
              <a:avLst/>
              <a:gdLst/>
              <a:ahLst/>
              <a:cxnLst/>
              <a:rect l="l" t="t" r="r" b="b"/>
              <a:pathLst>
                <a:path w="9486" h="23350" extrusionOk="0">
                  <a:moveTo>
                    <a:pt x="0" y="1"/>
                  </a:moveTo>
                  <a:lnTo>
                    <a:pt x="0" y="23349"/>
                  </a:lnTo>
                  <a:lnTo>
                    <a:pt x="9485" y="23349"/>
                  </a:lnTo>
                  <a:lnTo>
                    <a:pt x="9485" y="1"/>
                  </a:lnTo>
                  <a:close/>
                </a:path>
              </a:pathLst>
            </a:custGeom>
            <a:solidFill>
              <a:srgbClr val="FFFFFF">
                <a:alpha val="48460"/>
              </a:srgbClr>
            </a:solidFill>
            <a:ln w="19050"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485;p47">
              <a:extLst>
                <a:ext uri="{FF2B5EF4-FFF2-40B4-BE49-F238E27FC236}">
                  <a16:creationId xmlns:a16="http://schemas.microsoft.com/office/drawing/2014/main" id="{61E40D16-7890-5E05-8DA8-71D5D73FAC48}"/>
                </a:ext>
              </a:extLst>
            </p:cNvPr>
            <p:cNvSpPr/>
            <p:nvPr/>
          </p:nvSpPr>
          <p:spPr>
            <a:xfrm flipH="1">
              <a:off x="909236" y="933413"/>
              <a:ext cx="2007689" cy="400900"/>
            </a:xfrm>
            <a:custGeom>
              <a:avLst/>
              <a:gdLst/>
              <a:ahLst/>
              <a:cxnLst/>
              <a:rect l="l" t="t" r="r" b="b"/>
              <a:pathLst>
                <a:path w="52914" h="10566" extrusionOk="0">
                  <a:moveTo>
                    <a:pt x="5487" y="1"/>
                  </a:moveTo>
                  <a:cubicBezTo>
                    <a:pt x="2569" y="1"/>
                    <a:pt x="1" y="2540"/>
                    <a:pt x="1" y="5459"/>
                  </a:cubicBezTo>
                  <a:cubicBezTo>
                    <a:pt x="1" y="8377"/>
                    <a:pt x="2569" y="10566"/>
                    <a:pt x="5487" y="10566"/>
                  </a:cubicBezTo>
                  <a:lnTo>
                    <a:pt x="52913" y="10566"/>
                  </a:lnTo>
                  <a:lnTo>
                    <a:pt x="42319" y="1"/>
                  </a:lnTo>
                  <a:close/>
                </a:path>
              </a:pathLst>
            </a:custGeom>
            <a:noFill/>
            <a:ln w="19050"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5" name="TextBox 24">
            <a:extLst>
              <a:ext uri="{FF2B5EF4-FFF2-40B4-BE49-F238E27FC236}">
                <a16:creationId xmlns:a16="http://schemas.microsoft.com/office/drawing/2014/main" id="{9BC8BA93-965D-A635-15BC-6CDA73FA3EF5}"/>
              </a:ext>
            </a:extLst>
          </p:cNvPr>
          <p:cNvSpPr txBox="1"/>
          <p:nvPr/>
        </p:nvSpPr>
        <p:spPr>
          <a:xfrm>
            <a:off x="2062186" y="4306628"/>
            <a:ext cx="2361544" cy="461665"/>
          </a:xfrm>
          <a:prstGeom prst="rect">
            <a:avLst/>
          </a:prstGeom>
          <a:noFill/>
        </p:spPr>
        <p:txBody>
          <a:bodyPr wrap="none" rtlCol="0">
            <a:spAutoFit/>
          </a:bodyPr>
          <a:lstStyle/>
          <a:p>
            <a:r>
              <a:rPr lang="en-US" sz="2400" dirty="0">
                <a:solidFill>
                  <a:schemeClr val="bg1"/>
                </a:solidFill>
                <a:latin typeface="Times New Roman" panose="02020603050405020304" pitchFamily="18" charset="0"/>
                <a:cs typeface="Times New Roman" panose="02020603050405020304" pitchFamily="18" charset="0"/>
              </a:rPr>
              <a:t>Feedback Quality</a:t>
            </a:r>
          </a:p>
        </p:txBody>
      </p:sp>
      <p:sp>
        <p:nvSpPr>
          <p:cNvPr id="26" name="TextBox 25">
            <a:extLst>
              <a:ext uri="{FF2B5EF4-FFF2-40B4-BE49-F238E27FC236}">
                <a16:creationId xmlns:a16="http://schemas.microsoft.com/office/drawing/2014/main" id="{7088DD9F-D0DF-0786-9302-032C3084439B}"/>
              </a:ext>
            </a:extLst>
          </p:cNvPr>
          <p:cNvSpPr txBox="1"/>
          <p:nvPr/>
        </p:nvSpPr>
        <p:spPr>
          <a:xfrm>
            <a:off x="2050114" y="5097779"/>
            <a:ext cx="2586789" cy="923330"/>
          </a:xfrm>
          <a:prstGeom prst="rect">
            <a:avLst/>
          </a:prstGeom>
          <a:noFill/>
        </p:spPr>
        <p:txBody>
          <a:bodyPr wrap="square" rtlCol="0">
            <a:spAutoFit/>
          </a:bodyPr>
          <a:lstStyle/>
          <a:p>
            <a:pPr algn="just"/>
            <a:r>
              <a:rPr lang="en-US" dirty="0">
                <a:solidFill>
                  <a:schemeClr val="bg1"/>
                </a:solidFill>
                <a:latin typeface="Times New Roman" panose="02020603050405020304" pitchFamily="18" charset="0"/>
                <a:cs typeface="Times New Roman" panose="02020603050405020304" pitchFamily="18" charset="0"/>
              </a:rPr>
              <a:t>Specific and constructive feedback needs to be provided to ensure quality</a:t>
            </a:r>
          </a:p>
        </p:txBody>
      </p:sp>
      <p:grpSp>
        <p:nvGrpSpPr>
          <p:cNvPr id="27" name="Google Shape;483;p47">
            <a:extLst>
              <a:ext uri="{FF2B5EF4-FFF2-40B4-BE49-F238E27FC236}">
                <a16:creationId xmlns:a16="http://schemas.microsoft.com/office/drawing/2014/main" id="{890E42DB-6188-A8AF-595C-C5ABFC6C3493}"/>
              </a:ext>
            </a:extLst>
          </p:cNvPr>
          <p:cNvGrpSpPr/>
          <p:nvPr/>
        </p:nvGrpSpPr>
        <p:grpSpPr>
          <a:xfrm>
            <a:off x="7254281" y="4219064"/>
            <a:ext cx="3189084" cy="2044014"/>
            <a:chOff x="909206" y="933413"/>
            <a:chExt cx="2007719" cy="1286829"/>
          </a:xfrm>
        </p:grpSpPr>
        <p:sp>
          <p:nvSpPr>
            <p:cNvPr id="28" name="Google Shape;484;p47">
              <a:extLst>
                <a:ext uri="{FF2B5EF4-FFF2-40B4-BE49-F238E27FC236}">
                  <a16:creationId xmlns:a16="http://schemas.microsoft.com/office/drawing/2014/main" id="{8AF67D9D-297E-D316-E188-B08FBCAECB15}"/>
                </a:ext>
              </a:extLst>
            </p:cNvPr>
            <p:cNvSpPr/>
            <p:nvPr/>
          </p:nvSpPr>
          <p:spPr>
            <a:xfrm flipH="1">
              <a:off x="909206" y="1334284"/>
              <a:ext cx="359923" cy="885957"/>
            </a:xfrm>
            <a:custGeom>
              <a:avLst/>
              <a:gdLst/>
              <a:ahLst/>
              <a:cxnLst/>
              <a:rect l="l" t="t" r="r" b="b"/>
              <a:pathLst>
                <a:path w="9486" h="23350" extrusionOk="0">
                  <a:moveTo>
                    <a:pt x="0" y="1"/>
                  </a:moveTo>
                  <a:lnTo>
                    <a:pt x="0" y="23349"/>
                  </a:lnTo>
                  <a:lnTo>
                    <a:pt x="9485" y="23349"/>
                  </a:lnTo>
                  <a:lnTo>
                    <a:pt x="9485" y="1"/>
                  </a:lnTo>
                  <a:close/>
                </a:path>
              </a:pathLst>
            </a:custGeom>
            <a:solidFill>
              <a:srgbClr val="FFFFFF">
                <a:alpha val="48460"/>
              </a:srgbClr>
            </a:solidFill>
            <a:ln w="19050"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485;p47">
              <a:extLst>
                <a:ext uri="{FF2B5EF4-FFF2-40B4-BE49-F238E27FC236}">
                  <a16:creationId xmlns:a16="http://schemas.microsoft.com/office/drawing/2014/main" id="{10930373-AF94-4900-1176-210B85C3A9FB}"/>
                </a:ext>
              </a:extLst>
            </p:cNvPr>
            <p:cNvSpPr/>
            <p:nvPr/>
          </p:nvSpPr>
          <p:spPr>
            <a:xfrm flipH="1">
              <a:off x="909236" y="933413"/>
              <a:ext cx="2007689" cy="400900"/>
            </a:xfrm>
            <a:custGeom>
              <a:avLst/>
              <a:gdLst/>
              <a:ahLst/>
              <a:cxnLst/>
              <a:rect l="l" t="t" r="r" b="b"/>
              <a:pathLst>
                <a:path w="52914" h="10566" extrusionOk="0">
                  <a:moveTo>
                    <a:pt x="5487" y="1"/>
                  </a:moveTo>
                  <a:cubicBezTo>
                    <a:pt x="2569" y="1"/>
                    <a:pt x="1" y="2540"/>
                    <a:pt x="1" y="5459"/>
                  </a:cubicBezTo>
                  <a:cubicBezTo>
                    <a:pt x="1" y="8377"/>
                    <a:pt x="2569" y="10566"/>
                    <a:pt x="5487" y="10566"/>
                  </a:cubicBezTo>
                  <a:lnTo>
                    <a:pt x="52913" y="10566"/>
                  </a:lnTo>
                  <a:lnTo>
                    <a:pt x="42319" y="1"/>
                  </a:lnTo>
                  <a:close/>
                </a:path>
              </a:pathLst>
            </a:custGeom>
            <a:noFill/>
            <a:ln w="19050"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0" name="TextBox 29">
            <a:extLst>
              <a:ext uri="{FF2B5EF4-FFF2-40B4-BE49-F238E27FC236}">
                <a16:creationId xmlns:a16="http://schemas.microsoft.com/office/drawing/2014/main" id="{306F1F12-ABFF-4630-FB3B-E07378F096AB}"/>
              </a:ext>
            </a:extLst>
          </p:cNvPr>
          <p:cNvSpPr txBox="1"/>
          <p:nvPr/>
        </p:nvSpPr>
        <p:spPr>
          <a:xfrm>
            <a:off x="7989535" y="4306628"/>
            <a:ext cx="2123915" cy="461665"/>
          </a:xfrm>
          <a:prstGeom prst="rect">
            <a:avLst/>
          </a:prstGeom>
          <a:noFill/>
        </p:spPr>
        <p:txBody>
          <a:bodyPr wrap="none" rtlCol="0">
            <a:spAutoFit/>
          </a:bodyPr>
          <a:lstStyle/>
          <a:p>
            <a:r>
              <a:rPr lang="en-US" sz="2400" dirty="0">
                <a:solidFill>
                  <a:schemeClr val="bg1"/>
                </a:solidFill>
                <a:latin typeface="Times New Roman" panose="02020603050405020304" pitchFamily="18" charset="0"/>
                <a:cs typeface="Times New Roman" panose="02020603050405020304" pitchFamily="18" charset="0"/>
              </a:rPr>
              <a:t>Proper Training</a:t>
            </a:r>
          </a:p>
        </p:txBody>
      </p:sp>
      <p:sp>
        <p:nvSpPr>
          <p:cNvPr id="31" name="TextBox 30">
            <a:extLst>
              <a:ext uri="{FF2B5EF4-FFF2-40B4-BE49-F238E27FC236}">
                <a16:creationId xmlns:a16="http://schemas.microsoft.com/office/drawing/2014/main" id="{D772E1D0-DD08-8507-D413-90A211880346}"/>
              </a:ext>
            </a:extLst>
          </p:cNvPr>
          <p:cNvSpPr txBox="1"/>
          <p:nvPr/>
        </p:nvSpPr>
        <p:spPr>
          <a:xfrm>
            <a:off x="7856576" y="5135141"/>
            <a:ext cx="2586789" cy="1200329"/>
          </a:xfrm>
          <a:prstGeom prst="rect">
            <a:avLst/>
          </a:prstGeom>
          <a:noFill/>
        </p:spPr>
        <p:txBody>
          <a:bodyPr wrap="square" rtlCol="0">
            <a:spAutoFit/>
          </a:bodyPr>
          <a:lstStyle/>
          <a:p>
            <a:pPr algn="just"/>
            <a:r>
              <a:rPr lang="en-US" dirty="0">
                <a:solidFill>
                  <a:schemeClr val="bg1"/>
                </a:solidFill>
                <a:latin typeface="Times New Roman" panose="02020603050405020304" pitchFamily="18" charset="0"/>
                <a:cs typeface="Times New Roman" panose="02020603050405020304" pitchFamily="18" charset="0"/>
              </a:rPr>
              <a:t>It need to provide proper training to feedback givers to endure quality (</a:t>
            </a:r>
            <a:r>
              <a:rPr lang="en-US" dirty="0" err="1">
                <a:solidFill>
                  <a:schemeClr val="bg1"/>
                </a:solidFill>
                <a:latin typeface="Times New Roman" panose="02020603050405020304" pitchFamily="18" charset="0"/>
                <a:cs typeface="Times New Roman" panose="02020603050405020304" pitchFamily="18" charset="0"/>
              </a:rPr>
              <a:t>Hadinejad</a:t>
            </a:r>
            <a:r>
              <a:rPr lang="en-US" dirty="0">
                <a:solidFill>
                  <a:schemeClr val="bg1"/>
                </a:solidFill>
                <a:latin typeface="Times New Roman" panose="02020603050405020304" pitchFamily="18" charset="0"/>
                <a:cs typeface="Times New Roman" panose="02020603050405020304" pitchFamily="18" charset="0"/>
              </a:rPr>
              <a:t> et al, 2016)</a:t>
            </a:r>
          </a:p>
        </p:txBody>
      </p:sp>
    </p:spTree>
    <p:extLst>
      <p:ext uri="{BB962C8B-B14F-4D97-AF65-F5344CB8AC3E}">
        <p14:creationId xmlns:p14="http://schemas.microsoft.com/office/powerpoint/2010/main" val="30940179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FF6B074-8088-E0A8-15B1-E2B2DE39532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68A5D848-53B5-23E9-EAFB-E39CA83F5032}"/>
              </a:ext>
            </a:extLst>
          </p:cNvPr>
          <p:cNvSpPr txBox="1"/>
          <p:nvPr/>
        </p:nvSpPr>
        <p:spPr>
          <a:xfrm>
            <a:off x="505178" y="380530"/>
            <a:ext cx="6289479" cy="584775"/>
          </a:xfrm>
          <a:prstGeom prst="rect">
            <a:avLst/>
          </a:prstGeom>
          <a:noFill/>
        </p:spPr>
        <p:txBody>
          <a:bodyPr wrap="none" rtlCol="0">
            <a:spAutoFit/>
          </a:bodyPr>
          <a:lstStyle/>
          <a:p>
            <a:r>
              <a:rPr lang="en-US" sz="3200" b="1" dirty="0">
                <a:solidFill>
                  <a:schemeClr val="bg1"/>
                </a:solidFill>
                <a:latin typeface="Times New Roman" panose="02020603050405020304" pitchFamily="18" charset="0"/>
                <a:cs typeface="Times New Roman" panose="02020603050405020304" pitchFamily="18" charset="0"/>
              </a:rPr>
              <a:t>Key Issues of 360-degree Feedback</a:t>
            </a:r>
          </a:p>
        </p:txBody>
      </p:sp>
      <p:cxnSp>
        <p:nvCxnSpPr>
          <p:cNvPr id="5" name="Straight Connector 4">
            <a:extLst>
              <a:ext uri="{FF2B5EF4-FFF2-40B4-BE49-F238E27FC236}">
                <a16:creationId xmlns:a16="http://schemas.microsoft.com/office/drawing/2014/main" id="{6AB428AF-09D0-E5CF-86AF-B309E20A2FBE}"/>
              </a:ext>
            </a:extLst>
          </p:cNvPr>
          <p:cNvCxnSpPr>
            <a:cxnSpLocks/>
          </p:cNvCxnSpPr>
          <p:nvPr/>
        </p:nvCxnSpPr>
        <p:spPr>
          <a:xfrm>
            <a:off x="541867" y="1134918"/>
            <a:ext cx="4318000" cy="0"/>
          </a:xfrm>
          <a:prstGeom prst="line">
            <a:avLst/>
          </a:prstGeom>
          <a:ln>
            <a:solidFill>
              <a:schemeClr val="bg1">
                <a:lumMod val="95000"/>
              </a:schemeClr>
            </a:solidFill>
          </a:ln>
        </p:spPr>
        <p:style>
          <a:lnRef idx="3">
            <a:schemeClr val="accent5"/>
          </a:lnRef>
          <a:fillRef idx="0">
            <a:schemeClr val="accent5"/>
          </a:fillRef>
          <a:effectRef idx="2">
            <a:schemeClr val="accent5"/>
          </a:effectRef>
          <a:fontRef idx="minor">
            <a:schemeClr val="tx1"/>
          </a:fontRef>
        </p:style>
      </p:cxnSp>
      <p:grpSp>
        <p:nvGrpSpPr>
          <p:cNvPr id="6" name="Google Shape;483;p47">
            <a:extLst>
              <a:ext uri="{FF2B5EF4-FFF2-40B4-BE49-F238E27FC236}">
                <a16:creationId xmlns:a16="http://schemas.microsoft.com/office/drawing/2014/main" id="{B73E1DBE-7927-9F19-444B-9669DC235954}"/>
              </a:ext>
            </a:extLst>
          </p:cNvPr>
          <p:cNvGrpSpPr/>
          <p:nvPr/>
        </p:nvGrpSpPr>
        <p:grpSpPr>
          <a:xfrm>
            <a:off x="1447819" y="1529365"/>
            <a:ext cx="3189084" cy="2044014"/>
            <a:chOff x="909206" y="933413"/>
            <a:chExt cx="2007719" cy="1286829"/>
          </a:xfrm>
        </p:grpSpPr>
        <p:sp>
          <p:nvSpPr>
            <p:cNvPr id="7" name="Google Shape;484;p47">
              <a:extLst>
                <a:ext uri="{FF2B5EF4-FFF2-40B4-BE49-F238E27FC236}">
                  <a16:creationId xmlns:a16="http://schemas.microsoft.com/office/drawing/2014/main" id="{D0A4699A-D2EF-C1DF-CB6C-CC62633ADC7F}"/>
                </a:ext>
              </a:extLst>
            </p:cNvPr>
            <p:cNvSpPr/>
            <p:nvPr/>
          </p:nvSpPr>
          <p:spPr>
            <a:xfrm flipH="1">
              <a:off x="909206" y="1334284"/>
              <a:ext cx="359923" cy="885957"/>
            </a:xfrm>
            <a:custGeom>
              <a:avLst/>
              <a:gdLst/>
              <a:ahLst/>
              <a:cxnLst/>
              <a:rect l="l" t="t" r="r" b="b"/>
              <a:pathLst>
                <a:path w="9486" h="23350" extrusionOk="0">
                  <a:moveTo>
                    <a:pt x="0" y="1"/>
                  </a:moveTo>
                  <a:lnTo>
                    <a:pt x="0" y="23349"/>
                  </a:lnTo>
                  <a:lnTo>
                    <a:pt x="9485" y="23349"/>
                  </a:lnTo>
                  <a:lnTo>
                    <a:pt x="9485" y="1"/>
                  </a:lnTo>
                  <a:close/>
                </a:path>
              </a:pathLst>
            </a:custGeom>
            <a:solidFill>
              <a:srgbClr val="FFFFFF">
                <a:alpha val="48460"/>
              </a:srgbClr>
            </a:solidFill>
            <a:ln w="19050"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485;p47">
              <a:extLst>
                <a:ext uri="{FF2B5EF4-FFF2-40B4-BE49-F238E27FC236}">
                  <a16:creationId xmlns:a16="http://schemas.microsoft.com/office/drawing/2014/main" id="{1C015B82-7911-7E45-1E00-B4FA62E2FF2A}"/>
                </a:ext>
              </a:extLst>
            </p:cNvPr>
            <p:cNvSpPr/>
            <p:nvPr/>
          </p:nvSpPr>
          <p:spPr>
            <a:xfrm flipH="1">
              <a:off x="909236" y="933413"/>
              <a:ext cx="2007689" cy="400900"/>
            </a:xfrm>
            <a:custGeom>
              <a:avLst/>
              <a:gdLst/>
              <a:ahLst/>
              <a:cxnLst/>
              <a:rect l="l" t="t" r="r" b="b"/>
              <a:pathLst>
                <a:path w="52914" h="10566" extrusionOk="0">
                  <a:moveTo>
                    <a:pt x="5487" y="1"/>
                  </a:moveTo>
                  <a:cubicBezTo>
                    <a:pt x="2569" y="1"/>
                    <a:pt x="1" y="2540"/>
                    <a:pt x="1" y="5459"/>
                  </a:cubicBezTo>
                  <a:cubicBezTo>
                    <a:pt x="1" y="8377"/>
                    <a:pt x="2569" y="10566"/>
                    <a:pt x="5487" y="10566"/>
                  </a:cubicBezTo>
                  <a:lnTo>
                    <a:pt x="52913" y="10566"/>
                  </a:lnTo>
                  <a:lnTo>
                    <a:pt x="42319" y="1"/>
                  </a:lnTo>
                  <a:close/>
                </a:path>
              </a:pathLst>
            </a:custGeom>
            <a:noFill/>
            <a:ln w="19050"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 name="TextBox 8">
            <a:extLst>
              <a:ext uri="{FF2B5EF4-FFF2-40B4-BE49-F238E27FC236}">
                <a16:creationId xmlns:a16="http://schemas.microsoft.com/office/drawing/2014/main" id="{D50AC801-6646-CD30-CCF2-0CD536CF9359}"/>
              </a:ext>
            </a:extLst>
          </p:cNvPr>
          <p:cNvSpPr txBox="1"/>
          <p:nvPr/>
        </p:nvSpPr>
        <p:spPr>
          <a:xfrm>
            <a:off x="2206570" y="1616929"/>
            <a:ext cx="2044149" cy="461665"/>
          </a:xfrm>
          <a:prstGeom prst="rect">
            <a:avLst/>
          </a:prstGeom>
          <a:noFill/>
        </p:spPr>
        <p:txBody>
          <a:bodyPr wrap="none" rtlCol="0">
            <a:spAutoFit/>
          </a:bodyPr>
          <a:lstStyle/>
          <a:p>
            <a:r>
              <a:rPr lang="en-US" sz="2400" dirty="0">
                <a:solidFill>
                  <a:schemeClr val="bg1"/>
                </a:solidFill>
                <a:latin typeface="Times New Roman" panose="02020603050405020304" pitchFamily="18" charset="0"/>
                <a:cs typeface="Times New Roman" panose="02020603050405020304" pitchFamily="18" charset="0"/>
              </a:rPr>
              <a:t>Confidentiality</a:t>
            </a:r>
          </a:p>
        </p:txBody>
      </p:sp>
      <p:sp>
        <p:nvSpPr>
          <p:cNvPr id="10" name="TextBox 9">
            <a:extLst>
              <a:ext uri="{FF2B5EF4-FFF2-40B4-BE49-F238E27FC236}">
                <a16:creationId xmlns:a16="http://schemas.microsoft.com/office/drawing/2014/main" id="{8052A4FD-B86B-7A60-4A33-A42D611E7C94}"/>
              </a:ext>
            </a:extLst>
          </p:cNvPr>
          <p:cNvSpPr txBox="1"/>
          <p:nvPr/>
        </p:nvSpPr>
        <p:spPr>
          <a:xfrm>
            <a:off x="2050114" y="2277787"/>
            <a:ext cx="2586789" cy="1200329"/>
          </a:xfrm>
          <a:prstGeom prst="rect">
            <a:avLst/>
          </a:prstGeom>
          <a:noFill/>
        </p:spPr>
        <p:txBody>
          <a:bodyPr wrap="square" rtlCol="0">
            <a:spAutoFit/>
          </a:bodyPr>
          <a:lstStyle/>
          <a:p>
            <a:pPr algn="just"/>
            <a:r>
              <a:rPr lang="en-US" dirty="0">
                <a:solidFill>
                  <a:schemeClr val="bg1"/>
                </a:solidFill>
                <a:latin typeface="Times New Roman" panose="02020603050405020304" pitchFamily="18" charset="0"/>
                <a:cs typeface="Times New Roman" panose="02020603050405020304" pitchFamily="18" charset="0"/>
              </a:rPr>
              <a:t>To minimize conflict, it is important to maintain confidentiality of feedback givers</a:t>
            </a:r>
          </a:p>
        </p:txBody>
      </p:sp>
      <p:grpSp>
        <p:nvGrpSpPr>
          <p:cNvPr id="11" name="Google Shape;483;p47">
            <a:extLst>
              <a:ext uri="{FF2B5EF4-FFF2-40B4-BE49-F238E27FC236}">
                <a16:creationId xmlns:a16="http://schemas.microsoft.com/office/drawing/2014/main" id="{A5F0D917-B774-9E43-A67D-A1B1BAB5B5A7}"/>
              </a:ext>
            </a:extLst>
          </p:cNvPr>
          <p:cNvGrpSpPr/>
          <p:nvPr/>
        </p:nvGrpSpPr>
        <p:grpSpPr>
          <a:xfrm>
            <a:off x="7254281" y="1529365"/>
            <a:ext cx="3189084" cy="2044014"/>
            <a:chOff x="909206" y="933413"/>
            <a:chExt cx="2007719" cy="1286829"/>
          </a:xfrm>
        </p:grpSpPr>
        <p:sp>
          <p:nvSpPr>
            <p:cNvPr id="12" name="Google Shape;484;p47">
              <a:extLst>
                <a:ext uri="{FF2B5EF4-FFF2-40B4-BE49-F238E27FC236}">
                  <a16:creationId xmlns:a16="http://schemas.microsoft.com/office/drawing/2014/main" id="{C186A9D5-4A2D-9AF7-0AF8-73ED5F161AC2}"/>
                </a:ext>
              </a:extLst>
            </p:cNvPr>
            <p:cNvSpPr/>
            <p:nvPr/>
          </p:nvSpPr>
          <p:spPr>
            <a:xfrm flipH="1">
              <a:off x="909206" y="1334284"/>
              <a:ext cx="359923" cy="885957"/>
            </a:xfrm>
            <a:custGeom>
              <a:avLst/>
              <a:gdLst/>
              <a:ahLst/>
              <a:cxnLst/>
              <a:rect l="l" t="t" r="r" b="b"/>
              <a:pathLst>
                <a:path w="9486" h="23350" extrusionOk="0">
                  <a:moveTo>
                    <a:pt x="0" y="1"/>
                  </a:moveTo>
                  <a:lnTo>
                    <a:pt x="0" y="23349"/>
                  </a:lnTo>
                  <a:lnTo>
                    <a:pt x="9485" y="23349"/>
                  </a:lnTo>
                  <a:lnTo>
                    <a:pt x="9485" y="1"/>
                  </a:lnTo>
                  <a:close/>
                </a:path>
              </a:pathLst>
            </a:custGeom>
            <a:solidFill>
              <a:srgbClr val="FFFFFF">
                <a:alpha val="48460"/>
              </a:srgbClr>
            </a:solidFill>
            <a:ln w="19050"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485;p47">
              <a:extLst>
                <a:ext uri="{FF2B5EF4-FFF2-40B4-BE49-F238E27FC236}">
                  <a16:creationId xmlns:a16="http://schemas.microsoft.com/office/drawing/2014/main" id="{2EA12748-B458-92E1-123B-01B23DBF243C}"/>
                </a:ext>
              </a:extLst>
            </p:cNvPr>
            <p:cNvSpPr/>
            <p:nvPr/>
          </p:nvSpPr>
          <p:spPr>
            <a:xfrm flipH="1">
              <a:off x="909236" y="933413"/>
              <a:ext cx="2007689" cy="400900"/>
            </a:xfrm>
            <a:custGeom>
              <a:avLst/>
              <a:gdLst/>
              <a:ahLst/>
              <a:cxnLst/>
              <a:rect l="l" t="t" r="r" b="b"/>
              <a:pathLst>
                <a:path w="52914" h="10566" extrusionOk="0">
                  <a:moveTo>
                    <a:pt x="5487" y="1"/>
                  </a:moveTo>
                  <a:cubicBezTo>
                    <a:pt x="2569" y="1"/>
                    <a:pt x="1" y="2540"/>
                    <a:pt x="1" y="5459"/>
                  </a:cubicBezTo>
                  <a:cubicBezTo>
                    <a:pt x="1" y="8377"/>
                    <a:pt x="2569" y="10566"/>
                    <a:pt x="5487" y="10566"/>
                  </a:cubicBezTo>
                  <a:lnTo>
                    <a:pt x="52913" y="10566"/>
                  </a:lnTo>
                  <a:lnTo>
                    <a:pt x="42319" y="1"/>
                  </a:lnTo>
                  <a:close/>
                </a:path>
              </a:pathLst>
            </a:custGeom>
            <a:noFill/>
            <a:ln w="19050"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 name="TextBox 13">
            <a:extLst>
              <a:ext uri="{FF2B5EF4-FFF2-40B4-BE49-F238E27FC236}">
                <a16:creationId xmlns:a16="http://schemas.microsoft.com/office/drawing/2014/main" id="{C5574AA8-4336-EEBE-99A5-A77B59968EE2}"/>
              </a:ext>
            </a:extLst>
          </p:cNvPr>
          <p:cNvSpPr txBox="1"/>
          <p:nvPr/>
        </p:nvSpPr>
        <p:spPr>
          <a:xfrm>
            <a:off x="7782555" y="1662498"/>
            <a:ext cx="2537874" cy="400110"/>
          </a:xfrm>
          <a:prstGeom prst="rect">
            <a:avLst/>
          </a:prstGeom>
          <a:noFill/>
        </p:spPr>
        <p:txBody>
          <a:bodyPr wrap="none" rtlCol="0">
            <a:spAutoFit/>
          </a:bodyPr>
          <a:lstStyle/>
          <a:p>
            <a:r>
              <a:rPr lang="en-US" sz="2000" dirty="0">
                <a:solidFill>
                  <a:schemeClr val="bg1"/>
                </a:solidFill>
                <a:latin typeface="Times New Roman" panose="02020603050405020304" pitchFamily="18" charset="0"/>
                <a:cs typeface="Times New Roman" panose="02020603050405020304" pitchFamily="18" charset="0"/>
              </a:rPr>
              <a:t>Interpreting Feedbacks</a:t>
            </a:r>
          </a:p>
        </p:txBody>
      </p:sp>
      <p:sp>
        <p:nvSpPr>
          <p:cNvPr id="15" name="TextBox 14">
            <a:extLst>
              <a:ext uri="{FF2B5EF4-FFF2-40B4-BE49-F238E27FC236}">
                <a16:creationId xmlns:a16="http://schemas.microsoft.com/office/drawing/2014/main" id="{0DAE3E0A-FC3E-74C8-BA51-0ED2B2B63CBC}"/>
              </a:ext>
            </a:extLst>
          </p:cNvPr>
          <p:cNvSpPr txBox="1"/>
          <p:nvPr/>
        </p:nvSpPr>
        <p:spPr>
          <a:xfrm>
            <a:off x="7856576" y="2277787"/>
            <a:ext cx="2586789" cy="1477328"/>
          </a:xfrm>
          <a:prstGeom prst="rect">
            <a:avLst/>
          </a:prstGeom>
          <a:noFill/>
        </p:spPr>
        <p:txBody>
          <a:bodyPr wrap="square" rtlCol="0">
            <a:spAutoFit/>
          </a:bodyPr>
          <a:lstStyle/>
          <a:p>
            <a:pPr algn="just"/>
            <a:r>
              <a:rPr lang="en-US" dirty="0">
                <a:solidFill>
                  <a:schemeClr val="bg1"/>
                </a:solidFill>
                <a:latin typeface="Times New Roman" panose="02020603050405020304" pitchFamily="18" charset="0"/>
                <a:cs typeface="Times New Roman" panose="02020603050405020304" pitchFamily="18" charset="0"/>
              </a:rPr>
              <a:t>Implementation of feedback is important. For this reason, interpreting feedbacks is important</a:t>
            </a:r>
          </a:p>
        </p:txBody>
      </p:sp>
      <p:grpSp>
        <p:nvGrpSpPr>
          <p:cNvPr id="16" name="Google Shape;483;p47">
            <a:extLst>
              <a:ext uri="{FF2B5EF4-FFF2-40B4-BE49-F238E27FC236}">
                <a16:creationId xmlns:a16="http://schemas.microsoft.com/office/drawing/2014/main" id="{4D47FD05-9371-D762-411C-E023972CE0D8}"/>
              </a:ext>
            </a:extLst>
          </p:cNvPr>
          <p:cNvGrpSpPr/>
          <p:nvPr/>
        </p:nvGrpSpPr>
        <p:grpSpPr>
          <a:xfrm>
            <a:off x="1447819" y="4219064"/>
            <a:ext cx="3189084" cy="2044014"/>
            <a:chOff x="909206" y="933413"/>
            <a:chExt cx="2007719" cy="1286829"/>
          </a:xfrm>
        </p:grpSpPr>
        <p:sp>
          <p:nvSpPr>
            <p:cNvPr id="17" name="Google Shape;484;p47">
              <a:extLst>
                <a:ext uri="{FF2B5EF4-FFF2-40B4-BE49-F238E27FC236}">
                  <a16:creationId xmlns:a16="http://schemas.microsoft.com/office/drawing/2014/main" id="{65AEFE6D-9A39-F128-9597-A16ED8E66AD5}"/>
                </a:ext>
              </a:extLst>
            </p:cNvPr>
            <p:cNvSpPr/>
            <p:nvPr/>
          </p:nvSpPr>
          <p:spPr>
            <a:xfrm flipH="1">
              <a:off x="909206" y="1334284"/>
              <a:ext cx="359923" cy="885957"/>
            </a:xfrm>
            <a:custGeom>
              <a:avLst/>
              <a:gdLst/>
              <a:ahLst/>
              <a:cxnLst/>
              <a:rect l="l" t="t" r="r" b="b"/>
              <a:pathLst>
                <a:path w="9486" h="23350" extrusionOk="0">
                  <a:moveTo>
                    <a:pt x="0" y="1"/>
                  </a:moveTo>
                  <a:lnTo>
                    <a:pt x="0" y="23349"/>
                  </a:lnTo>
                  <a:lnTo>
                    <a:pt x="9485" y="23349"/>
                  </a:lnTo>
                  <a:lnTo>
                    <a:pt x="9485" y="1"/>
                  </a:lnTo>
                  <a:close/>
                </a:path>
              </a:pathLst>
            </a:custGeom>
            <a:solidFill>
              <a:srgbClr val="FFFFFF">
                <a:alpha val="48460"/>
              </a:srgbClr>
            </a:solidFill>
            <a:ln w="19050"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485;p47">
              <a:extLst>
                <a:ext uri="{FF2B5EF4-FFF2-40B4-BE49-F238E27FC236}">
                  <a16:creationId xmlns:a16="http://schemas.microsoft.com/office/drawing/2014/main" id="{F609EB16-9DA5-B9B4-794C-EEF0C27851F6}"/>
                </a:ext>
              </a:extLst>
            </p:cNvPr>
            <p:cNvSpPr/>
            <p:nvPr/>
          </p:nvSpPr>
          <p:spPr>
            <a:xfrm flipH="1">
              <a:off x="909236" y="933413"/>
              <a:ext cx="2007689" cy="400900"/>
            </a:xfrm>
            <a:custGeom>
              <a:avLst/>
              <a:gdLst/>
              <a:ahLst/>
              <a:cxnLst/>
              <a:rect l="l" t="t" r="r" b="b"/>
              <a:pathLst>
                <a:path w="52914" h="10566" extrusionOk="0">
                  <a:moveTo>
                    <a:pt x="5487" y="1"/>
                  </a:moveTo>
                  <a:cubicBezTo>
                    <a:pt x="2569" y="1"/>
                    <a:pt x="1" y="2540"/>
                    <a:pt x="1" y="5459"/>
                  </a:cubicBezTo>
                  <a:cubicBezTo>
                    <a:pt x="1" y="8377"/>
                    <a:pt x="2569" y="10566"/>
                    <a:pt x="5487" y="10566"/>
                  </a:cubicBezTo>
                  <a:lnTo>
                    <a:pt x="52913" y="10566"/>
                  </a:lnTo>
                  <a:lnTo>
                    <a:pt x="42319" y="1"/>
                  </a:lnTo>
                  <a:close/>
                </a:path>
              </a:pathLst>
            </a:custGeom>
            <a:noFill/>
            <a:ln w="19050"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9" name="TextBox 18">
            <a:extLst>
              <a:ext uri="{FF2B5EF4-FFF2-40B4-BE49-F238E27FC236}">
                <a16:creationId xmlns:a16="http://schemas.microsoft.com/office/drawing/2014/main" id="{B9851823-B2CA-F77C-9300-8943EB989D80}"/>
              </a:ext>
            </a:extLst>
          </p:cNvPr>
          <p:cNvSpPr txBox="1"/>
          <p:nvPr/>
        </p:nvSpPr>
        <p:spPr>
          <a:xfrm>
            <a:off x="1937265" y="4306628"/>
            <a:ext cx="2582758" cy="461665"/>
          </a:xfrm>
          <a:prstGeom prst="rect">
            <a:avLst/>
          </a:prstGeom>
          <a:noFill/>
        </p:spPr>
        <p:txBody>
          <a:bodyPr wrap="none" rtlCol="0">
            <a:spAutoFit/>
          </a:bodyPr>
          <a:lstStyle/>
          <a:p>
            <a:r>
              <a:rPr lang="en-US" sz="2400" dirty="0">
                <a:solidFill>
                  <a:schemeClr val="bg1"/>
                </a:solidFill>
                <a:latin typeface="Times New Roman" panose="02020603050405020304" pitchFamily="18" charset="0"/>
                <a:cs typeface="Times New Roman" panose="02020603050405020304" pitchFamily="18" charset="0"/>
              </a:rPr>
              <a:t>Cultural Sensitivity</a:t>
            </a:r>
          </a:p>
        </p:txBody>
      </p:sp>
      <p:sp>
        <p:nvSpPr>
          <p:cNvPr id="20" name="TextBox 19">
            <a:extLst>
              <a:ext uri="{FF2B5EF4-FFF2-40B4-BE49-F238E27FC236}">
                <a16:creationId xmlns:a16="http://schemas.microsoft.com/office/drawing/2014/main" id="{25724320-D8D6-B334-39E9-F980808550B3}"/>
              </a:ext>
            </a:extLst>
          </p:cNvPr>
          <p:cNvSpPr txBox="1"/>
          <p:nvPr/>
        </p:nvSpPr>
        <p:spPr>
          <a:xfrm>
            <a:off x="2050114" y="5052059"/>
            <a:ext cx="2586789" cy="1477328"/>
          </a:xfrm>
          <a:prstGeom prst="rect">
            <a:avLst/>
          </a:prstGeom>
          <a:noFill/>
        </p:spPr>
        <p:txBody>
          <a:bodyPr wrap="square" rtlCol="0">
            <a:spAutoFit/>
          </a:bodyPr>
          <a:lstStyle/>
          <a:p>
            <a:pPr algn="just"/>
            <a:r>
              <a:rPr lang="en-US" dirty="0">
                <a:solidFill>
                  <a:schemeClr val="bg1"/>
                </a:solidFill>
                <a:latin typeface="Times New Roman" panose="02020603050405020304" pitchFamily="18" charset="0"/>
                <a:cs typeface="Times New Roman" panose="02020603050405020304" pitchFamily="18" charset="0"/>
              </a:rPr>
              <a:t>While providing feedbacks it is important to consider cultural sensitivity (</a:t>
            </a:r>
            <a:r>
              <a:rPr lang="en-US" dirty="0" err="1">
                <a:solidFill>
                  <a:schemeClr val="bg1"/>
                </a:solidFill>
                <a:latin typeface="Times New Roman" panose="02020603050405020304" pitchFamily="18" charset="0"/>
                <a:cs typeface="Times New Roman" panose="02020603050405020304" pitchFamily="18" charset="0"/>
              </a:rPr>
              <a:t>Horng</a:t>
            </a:r>
            <a:r>
              <a:rPr lang="en-US" dirty="0">
                <a:solidFill>
                  <a:schemeClr val="bg1"/>
                </a:solidFill>
                <a:latin typeface="Times New Roman" panose="02020603050405020304" pitchFamily="18" charset="0"/>
                <a:cs typeface="Times New Roman" panose="02020603050405020304" pitchFamily="18" charset="0"/>
              </a:rPr>
              <a:t> and Lin, 2013)</a:t>
            </a:r>
          </a:p>
        </p:txBody>
      </p:sp>
      <p:grpSp>
        <p:nvGrpSpPr>
          <p:cNvPr id="21" name="Google Shape;483;p47">
            <a:extLst>
              <a:ext uri="{FF2B5EF4-FFF2-40B4-BE49-F238E27FC236}">
                <a16:creationId xmlns:a16="http://schemas.microsoft.com/office/drawing/2014/main" id="{90A9E340-3301-987D-AA20-F36E047C5CD5}"/>
              </a:ext>
            </a:extLst>
          </p:cNvPr>
          <p:cNvGrpSpPr/>
          <p:nvPr/>
        </p:nvGrpSpPr>
        <p:grpSpPr>
          <a:xfrm>
            <a:off x="7254281" y="4219064"/>
            <a:ext cx="3189084" cy="2044014"/>
            <a:chOff x="909206" y="933413"/>
            <a:chExt cx="2007719" cy="1286829"/>
          </a:xfrm>
        </p:grpSpPr>
        <p:sp>
          <p:nvSpPr>
            <p:cNvPr id="22" name="Google Shape;484;p47">
              <a:extLst>
                <a:ext uri="{FF2B5EF4-FFF2-40B4-BE49-F238E27FC236}">
                  <a16:creationId xmlns:a16="http://schemas.microsoft.com/office/drawing/2014/main" id="{EE37AC8D-D2C8-6D03-3FA2-72198A1DC189}"/>
                </a:ext>
              </a:extLst>
            </p:cNvPr>
            <p:cNvSpPr/>
            <p:nvPr/>
          </p:nvSpPr>
          <p:spPr>
            <a:xfrm flipH="1">
              <a:off x="909206" y="1334284"/>
              <a:ext cx="359923" cy="885957"/>
            </a:xfrm>
            <a:custGeom>
              <a:avLst/>
              <a:gdLst/>
              <a:ahLst/>
              <a:cxnLst/>
              <a:rect l="l" t="t" r="r" b="b"/>
              <a:pathLst>
                <a:path w="9486" h="23350" extrusionOk="0">
                  <a:moveTo>
                    <a:pt x="0" y="1"/>
                  </a:moveTo>
                  <a:lnTo>
                    <a:pt x="0" y="23349"/>
                  </a:lnTo>
                  <a:lnTo>
                    <a:pt x="9485" y="23349"/>
                  </a:lnTo>
                  <a:lnTo>
                    <a:pt x="9485" y="1"/>
                  </a:lnTo>
                  <a:close/>
                </a:path>
              </a:pathLst>
            </a:custGeom>
            <a:solidFill>
              <a:srgbClr val="FFFFFF">
                <a:alpha val="48460"/>
              </a:srgbClr>
            </a:solidFill>
            <a:ln w="19050"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485;p47">
              <a:extLst>
                <a:ext uri="{FF2B5EF4-FFF2-40B4-BE49-F238E27FC236}">
                  <a16:creationId xmlns:a16="http://schemas.microsoft.com/office/drawing/2014/main" id="{06F20BE1-0335-FB06-65E9-0407FAFC17EB}"/>
                </a:ext>
              </a:extLst>
            </p:cNvPr>
            <p:cNvSpPr/>
            <p:nvPr/>
          </p:nvSpPr>
          <p:spPr>
            <a:xfrm flipH="1">
              <a:off x="909236" y="933413"/>
              <a:ext cx="2007689" cy="400900"/>
            </a:xfrm>
            <a:custGeom>
              <a:avLst/>
              <a:gdLst/>
              <a:ahLst/>
              <a:cxnLst/>
              <a:rect l="l" t="t" r="r" b="b"/>
              <a:pathLst>
                <a:path w="52914" h="10566" extrusionOk="0">
                  <a:moveTo>
                    <a:pt x="5487" y="1"/>
                  </a:moveTo>
                  <a:cubicBezTo>
                    <a:pt x="2569" y="1"/>
                    <a:pt x="1" y="2540"/>
                    <a:pt x="1" y="5459"/>
                  </a:cubicBezTo>
                  <a:cubicBezTo>
                    <a:pt x="1" y="8377"/>
                    <a:pt x="2569" y="10566"/>
                    <a:pt x="5487" y="10566"/>
                  </a:cubicBezTo>
                  <a:lnTo>
                    <a:pt x="52913" y="10566"/>
                  </a:lnTo>
                  <a:lnTo>
                    <a:pt x="42319" y="1"/>
                  </a:lnTo>
                  <a:close/>
                </a:path>
              </a:pathLst>
            </a:custGeom>
            <a:noFill/>
            <a:ln w="19050"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4" name="TextBox 23">
            <a:extLst>
              <a:ext uri="{FF2B5EF4-FFF2-40B4-BE49-F238E27FC236}">
                <a16:creationId xmlns:a16="http://schemas.microsoft.com/office/drawing/2014/main" id="{F7E38B46-B75B-52E9-60E3-EA251E492976}"/>
              </a:ext>
            </a:extLst>
          </p:cNvPr>
          <p:cNvSpPr txBox="1"/>
          <p:nvPr/>
        </p:nvSpPr>
        <p:spPr>
          <a:xfrm>
            <a:off x="7989535" y="4306628"/>
            <a:ext cx="2010487" cy="461665"/>
          </a:xfrm>
          <a:prstGeom prst="rect">
            <a:avLst/>
          </a:prstGeom>
          <a:noFill/>
        </p:spPr>
        <p:txBody>
          <a:bodyPr wrap="none" rtlCol="0">
            <a:spAutoFit/>
          </a:bodyPr>
          <a:lstStyle/>
          <a:p>
            <a:r>
              <a:rPr lang="en-US" sz="2400" dirty="0">
                <a:solidFill>
                  <a:schemeClr val="bg1"/>
                </a:solidFill>
                <a:latin typeface="Times New Roman" panose="02020603050405020304" pitchFamily="18" charset="0"/>
                <a:cs typeface="Times New Roman" panose="02020603050405020304" pitchFamily="18" charset="0"/>
              </a:rPr>
              <a:t>Accountability</a:t>
            </a:r>
          </a:p>
        </p:txBody>
      </p:sp>
      <p:sp>
        <p:nvSpPr>
          <p:cNvPr id="25" name="TextBox 24">
            <a:extLst>
              <a:ext uri="{FF2B5EF4-FFF2-40B4-BE49-F238E27FC236}">
                <a16:creationId xmlns:a16="http://schemas.microsoft.com/office/drawing/2014/main" id="{65351AD1-EBEB-ED9F-DE4C-1353CBB12863}"/>
              </a:ext>
            </a:extLst>
          </p:cNvPr>
          <p:cNvSpPr txBox="1"/>
          <p:nvPr/>
        </p:nvSpPr>
        <p:spPr>
          <a:xfrm>
            <a:off x="7856576" y="4988444"/>
            <a:ext cx="2586789" cy="1200329"/>
          </a:xfrm>
          <a:prstGeom prst="rect">
            <a:avLst/>
          </a:prstGeom>
          <a:noFill/>
        </p:spPr>
        <p:txBody>
          <a:bodyPr wrap="square" rtlCol="0">
            <a:spAutoFit/>
          </a:bodyPr>
          <a:lstStyle/>
          <a:p>
            <a:pPr algn="just"/>
            <a:r>
              <a:rPr lang="en-US" dirty="0">
                <a:solidFill>
                  <a:schemeClr val="bg1"/>
                </a:solidFill>
                <a:latin typeface="Times New Roman" panose="02020603050405020304" pitchFamily="18" charset="0"/>
                <a:cs typeface="Times New Roman" panose="02020603050405020304" pitchFamily="18" charset="0"/>
              </a:rPr>
              <a:t>Put in place a framework to monitor development and hold people responsible for it</a:t>
            </a:r>
          </a:p>
        </p:txBody>
      </p:sp>
    </p:spTree>
    <p:extLst>
      <p:ext uri="{BB962C8B-B14F-4D97-AF65-F5344CB8AC3E}">
        <p14:creationId xmlns:p14="http://schemas.microsoft.com/office/powerpoint/2010/main" val="24831229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26A1F5D-CD2A-437F-7C20-5AB7305A862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2608E6A7-42ED-8859-9C0B-A8E4E21DFE00}"/>
              </a:ext>
            </a:extLst>
          </p:cNvPr>
          <p:cNvSpPr txBox="1"/>
          <p:nvPr/>
        </p:nvSpPr>
        <p:spPr>
          <a:xfrm>
            <a:off x="505178" y="816610"/>
            <a:ext cx="2637260" cy="707886"/>
          </a:xfrm>
          <a:prstGeom prst="rect">
            <a:avLst/>
          </a:prstGeom>
          <a:noFill/>
        </p:spPr>
        <p:txBody>
          <a:bodyPr wrap="non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Conclusion</a:t>
            </a:r>
          </a:p>
        </p:txBody>
      </p:sp>
      <p:cxnSp>
        <p:nvCxnSpPr>
          <p:cNvPr id="5" name="Straight Connector 4">
            <a:extLst>
              <a:ext uri="{FF2B5EF4-FFF2-40B4-BE49-F238E27FC236}">
                <a16:creationId xmlns:a16="http://schemas.microsoft.com/office/drawing/2014/main" id="{019F8A35-9A9E-92AD-0984-A5DD773ABAEF}"/>
              </a:ext>
            </a:extLst>
          </p:cNvPr>
          <p:cNvCxnSpPr>
            <a:cxnSpLocks/>
          </p:cNvCxnSpPr>
          <p:nvPr/>
        </p:nvCxnSpPr>
        <p:spPr>
          <a:xfrm>
            <a:off x="505178" y="1524496"/>
            <a:ext cx="4318000" cy="0"/>
          </a:xfrm>
          <a:prstGeom prst="line">
            <a:avLst/>
          </a:prstGeom>
          <a:ln>
            <a:solidFill>
              <a:schemeClr val="bg1">
                <a:lumMod val="95000"/>
              </a:schemeClr>
            </a:solidFill>
          </a:ln>
        </p:spPr>
        <p:style>
          <a:lnRef idx="3">
            <a:schemeClr val="accent5"/>
          </a:lnRef>
          <a:fillRef idx="0">
            <a:schemeClr val="accent5"/>
          </a:fillRef>
          <a:effectRef idx="2">
            <a:schemeClr val="accent5"/>
          </a:effectRef>
          <a:fontRef idx="minor">
            <a:schemeClr val="tx1"/>
          </a:fontRef>
        </p:style>
      </p:cxnSp>
      <p:sp>
        <p:nvSpPr>
          <p:cNvPr id="7" name="TextBox 6">
            <a:extLst>
              <a:ext uri="{FF2B5EF4-FFF2-40B4-BE49-F238E27FC236}">
                <a16:creationId xmlns:a16="http://schemas.microsoft.com/office/drawing/2014/main" id="{E14E3802-CDAD-F8C1-CC6A-5597AFAC69C2}"/>
              </a:ext>
            </a:extLst>
          </p:cNvPr>
          <p:cNvSpPr txBox="1"/>
          <p:nvPr/>
        </p:nvSpPr>
        <p:spPr>
          <a:xfrm>
            <a:off x="505178" y="1988820"/>
            <a:ext cx="6491111" cy="4154984"/>
          </a:xfrm>
          <a:prstGeom prst="rect">
            <a:avLst/>
          </a:prstGeom>
          <a:noFill/>
        </p:spPr>
        <p:txBody>
          <a:bodyPr wrap="square" rtlCol="0">
            <a:spAutoFit/>
          </a:bodyPr>
          <a:lstStyle/>
          <a:p>
            <a:pPr marL="342900" indent="-342900" algn="just">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In this presentation, we have showed how 360-degree feedback helps to create self-awareness and guides in personal development</a:t>
            </a:r>
          </a:p>
          <a:p>
            <a:pPr marL="342900" indent="-342900" algn="just">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This method helps employees to get feedback from different view points</a:t>
            </a:r>
          </a:p>
          <a:p>
            <a:pPr marL="342900" indent="-342900" algn="just">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It helps employers in helping employees in aligning personal goals with organizational goals</a:t>
            </a:r>
          </a:p>
          <a:p>
            <a:pPr marL="342900" indent="-342900" algn="just">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This method helps in </a:t>
            </a:r>
            <a:r>
              <a:rPr lang="en-US" sz="2400" dirty="0" err="1">
                <a:solidFill>
                  <a:schemeClr val="bg1"/>
                </a:solidFill>
                <a:latin typeface="Times New Roman" panose="02020603050405020304" pitchFamily="18" charset="0"/>
                <a:cs typeface="Times New Roman" panose="02020603050405020304" pitchFamily="18" charset="0"/>
              </a:rPr>
              <a:t>spuring</a:t>
            </a:r>
            <a:r>
              <a:rPr lang="en-US" sz="2400" dirty="0">
                <a:solidFill>
                  <a:schemeClr val="bg1"/>
                </a:solidFill>
                <a:latin typeface="Times New Roman" panose="02020603050405020304" pitchFamily="18" charset="0"/>
                <a:cs typeface="Times New Roman" panose="02020603050405020304" pitchFamily="18" charset="0"/>
              </a:rPr>
              <a:t> success of the organization by increasing productivity and efficiency</a:t>
            </a:r>
            <a:endParaRPr lang="en-US" dirty="0">
              <a:solidFill>
                <a:schemeClr val="bg1"/>
              </a:solidFill>
              <a:latin typeface="Times New Roman" panose="02020603050405020304" pitchFamily="18" charset="0"/>
              <a:cs typeface="Times New Roman" panose="02020603050405020304" pitchFamily="18" charset="0"/>
            </a:endParaRPr>
          </a:p>
        </p:txBody>
      </p:sp>
      <p:pic>
        <p:nvPicPr>
          <p:cNvPr id="8" name="Picture 7">
            <a:extLst>
              <a:ext uri="{FF2B5EF4-FFF2-40B4-BE49-F238E27FC236}">
                <a16:creationId xmlns:a16="http://schemas.microsoft.com/office/drawing/2014/main" id="{53D5DD72-27D5-674C-AACC-54D570205D8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74845" y="440773"/>
            <a:ext cx="3983912" cy="5976453"/>
          </a:xfrm>
          <a:prstGeom prst="rect">
            <a:avLst/>
          </a:prstGeom>
        </p:spPr>
      </p:pic>
    </p:spTree>
    <p:extLst>
      <p:ext uri="{BB962C8B-B14F-4D97-AF65-F5344CB8AC3E}">
        <p14:creationId xmlns:p14="http://schemas.microsoft.com/office/powerpoint/2010/main" val="25721600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26A1F5D-CD2A-437F-7C20-5AB7305A862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2608E6A7-42ED-8859-9C0B-A8E4E21DFE00}"/>
              </a:ext>
            </a:extLst>
          </p:cNvPr>
          <p:cNvSpPr txBox="1"/>
          <p:nvPr/>
        </p:nvSpPr>
        <p:spPr>
          <a:xfrm>
            <a:off x="539484" y="816610"/>
            <a:ext cx="2568652" cy="707886"/>
          </a:xfrm>
          <a:prstGeom prst="rect">
            <a:avLst/>
          </a:prstGeom>
          <a:noFill/>
        </p:spPr>
        <p:txBody>
          <a:bodyPr wrap="none" rtlCol="0">
            <a:sp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References</a:t>
            </a:r>
          </a:p>
        </p:txBody>
      </p:sp>
      <p:cxnSp>
        <p:nvCxnSpPr>
          <p:cNvPr id="5" name="Straight Connector 4">
            <a:extLst>
              <a:ext uri="{FF2B5EF4-FFF2-40B4-BE49-F238E27FC236}">
                <a16:creationId xmlns:a16="http://schemas.microsoft.com/office/drawing/2014/main" id="{019F8A35-9A9E-92AD-0984-A5DD773ABAEF}"/>
              </a:ext>
            </a:extLst>
          </p:cNvPr>
          <p:cNvCxnSpPr>
            <a:cxnSpLocks/>
          </p:cNvCxnSpPr>
          <p:nvPr/>
        </p:nvCxnSpPr>
        <p:spPr>
          <a:xfrm>
            <a:off x="505178" y="1524496"/>
            <a:ext cx="4318000" cy="0"/>
          </a:xfrm>
          <a:prstGeom prst="line">
            <a:avLst/>
          </a:prstGeom>
          <a:ln>
            <a:solidFill>
              <a:schemeClr val="bg1">
                <a:lumMod val="95000"/>
              </a:schemeClr>
            </a:solidFill>
          </a:ln>
        </p:spPr>
        <p:style>
          <a:lnRef idx="3">
            <a:schemeClr val="accent5"/>
          </a:lnRef>
          <a:fillRef idx="0">
            <a:schemeClr val="accent5"/>
          </a:fillRef>
          <a:effectRef idx="2">
            <a:schemeClr val="accent5"/>
          </a:effectRef>
          <a:fontRef idx="minor">
            <a:schemeClr val="tx1"/>
          </a:fontRef>
        </p:style>
      </p:cxnSp>
      <p:sp>
        <p:nvSpPr>
          <p:cNvPr id="7" name="TextBox 6">
            <a:extLst>
              <a:ext uri="{FF2B5EF4-FFF2-40B4-BE49-F238E27FC236}">
                <a16:creationId xmlns:a16="http://schemas.microsoft.com/office/drawing/2014/main" id="{E14E3802-CDAD-F8C1-CC6A-5597AFAC69C2}"/>
              </a:ext>
            </a:extLst>
          </p:cNvPr>
          <p:cNvSpPr txBox="1"/>
          <p:nvPr/>
        </p:nvSpPr>
        <p:spPr>
          <a:xfrm>
            <a:off x="211873" y="1795347"/>
            <a:ext cx="11380360" cy="4031873"/>
          </a:xfrm>
          <a:prstGeom prst="rect">
            <a:avLst/>
          </a:prstGeom>
          <a:noFill/>
        </p:spPr>
        <p:txBody>
          <a:bodyPr wrap="square" rtlCol="0">
            <a:spAutoFit/>
          </a:bodyPr>
          <a:lstStyle/>
          <a:p>
            <a:pPr algn="just"/>
            <a:r>
              <a:rPr lang="en-US" sz="1400" dirty="0" err="1">
                <a:solidFill>
                  <a:schemeClr val="bg1"/>
                </a:solidFill>
                <a:latin typeface="Arial" panose="020B0604020202020204" pitchFamily="34" charset="0"/>
                <a:cs typeface="Arial" panose="020B0604020202020204" pitchFamily="34" charset="0"/>
              </a:rPr>
              <a:t>Awdishu</a:t>
            </a:r>
            <a:r>
              <a:rPr lang="en-US" sz="1400" dirty="0">
                <a:solidFill>
                  <a:schemeClr val="bg1"/>
                </a:solidFill>
                <a:latin typeface="Arial" panose="020B0604020202020204" pitchFamily="34" charset="0"/>
                <a:cs typeface="Arial" panose="020B0604020202020204" pitchFamily="34" charset="0"/>
              </a:rPr>
              <a:t>, L. et al. (2018</a:t>
            </a:r>
            <a:r>
              <a:rPr lang="en-US" sz="1400" i="1" dirty="0">
                <a:solidFill>
                  <a:schemeClr val="bg1"/>
                </a:solidFill>
                <a:latin typeface="Arial" panose="020B0604020202020204" pitchFamily="34" charset="0"/>
                <a:cs typeface="Arial" panose="020B0604020202020204" pitchFamily="34" charset="0"/>
              </a:rPr>
              <a:t>) 360-Degree feedback model to enhance interprofessional learning</a:t>
            </a:r>
            <a:r>
              <a:rPr lang="en-US" sz="1400" dirty="0">
                <a:solidFill>
                  <a:schemeClr val="bg1"/>
                </a:solidFill>
                <a:latin typeface="Arial" panose="020B0604020202020204" pitchFamily="34" charset="0"/>
                <a:cs typeface="Arial" panose="020B0604020202020204" pitchFamily="34" charset="0"/>
              </a:rPr>
              <a:t>. </a:t>
            </a:r>
            <a:r>
              <a:rPr lang="en-US" sz="1400" dirty="0" err="1">
                <a:solidFill>
                  <a:schemeClr val="bg1"/>
                </a:solidFill>
                <a:latin typeface="Arial" panose="020B0604020202020204" pitchFamily="34" charset="0"/>
                <a:cs typeface="Arial" panose="020B0604020202020204" pitchFamily="34" charset="0"/>
              </a:rPr>
              <a:t>MedEdPublish</a:t>
            </a:r>
            <a:r>
              <a:rPr lang="en-US" sz="1400" dirty="0">
                <a:solidFill>
                  <a:schemeClr val="bg1"/>
                </a:solidFill>
                <a:latin typeface="Arial" panose="020B0604020202020204" pitchFamily="34" charset="0"/>
                <a:cs typeface="Arial" panose="020B0604020202020204" pitchFamily="34" charset="0"/>
              </a:rPr>
              <a:t>, 7(3), p.154.</a:t>
            </a:r>
          </a:p>
          <a:p>
            <a:pPr algn="just"/>
            <a:r>
              <a:rPr lang="en-US" sz="1400" dirty="0">
                <a:solidFill>
                  <a:schemeClr val="bg1"/>
                </a:solidFill>
                <a:latin typeface="Arial" panose="020B0604020202020204" pitchFamily="34" charset="0"/>
                <a:cs typeface="Arial" panose="020B0604020202020204" pitchFamily="34" charset="0"/>
              </a:rPr>
              <a:t>Bracken, D.W. and Church, A.H. (2013) ‘The" new" performance management paradigm: capitalizing on the unrealized potential of 360 degree feedback’</a:t>
            </a:r>
            <a:r>
              <a:rPr lang="en-US" sz="1400" i="1" dirty="0">
                <a:solidFill>
                  <a:schemeClr val="bg1"/>
                </a:solidFill>
                <a:latin typeface="Arial" panose="020B0604020202020204" pitchFamily="34" charset="0"/>
                <a:cs typeface="Arial" panose="020B0604020202020204" pitchFamily="34" charset="0"/>
              </a:rPr>
              <a:t>, People and Strategy</a:t>
            </a:r>
            <a:r>
              <a:rPr lang="en-US" sz="1400" dirty="0">
                <a:solidFill>
                  <a:schemeClr val="bg1"/>
                </a:solidFill>
                <a:latin typeface="Arial" panose="020B0604020202020204" pitchFamily="34" charset="0"/>
                <a:cs typeface="Arial" panose="020B0604020202020204" pitchFamily="34" charset="0"/>
              </a:rPr>
              <a:t>, 36(2), p.34-40.</a:t>
            </a:r>
          </a:p>
          <a:p>
            <a:pPr algn="just"/>
            <a:r>
              <a:rPr lang="en-US" sz="1400" dirty="0">
                <a:solidFill>
                  <a:schemeClr val="bg1"/>
                </a:solidFill>
                <a:latin typeface="Arial" panose="020B0604020202020204" pitchFamily="34" charset="0"/>
                <a:cs typeface="Arial" panose="020B0604020202020204" pitchFamily="34" charset="0"/>
              </a:rPr>
              <a:t>Corbin, A.K. (2012) </a:t>
            </a:r>
            <a:r>
              <a:rPr lang="en-US" sz="1400" i="1" dirty="0">
                <a:solidFill>
                  <a:schemeClr val="bg1"/>
                </a:solidFill>
                <a:latin typeface="Arial" panose="020B0604020202020204" pitchFamily="34" charset="0"/>
                <a:cs typeface="Arial" panose="020B0604020202020204" pitchFamily="34" charset="0"/>
              </a:rPr>
              <a:t>360-Degree Feedback. </a:t>
            </a:r>
            <a:r>
              <a:rPr lang="en-US" sz="1400" dirty="0">
                <a:solidFill>
                  <a:schemeClr val="bg1"/>
                </a:solidFill>
                <a:latin typeface="Arial" panose="020B0604020202020204" pitchFamily="34" charset="0"/>
                <a:cs typeface="Arial" panose="020B0604020202020204" pitchFamily="34" charset="0"/>
              </a:rPr>
              <a:t>Available at http://ssrn.com/abstract= 2288194 ( Accessed date: 10 May 2012)</a:t>
            </a:r>
          </a:p>
          <a:p>
            <a:pPr algn="just"/>
            <a:r>
              <a:rPr lang="en-US" sz="1400" dirty="0">
                <a:solidFill>
                  <a:schemeClr val="bg1"/>
                </a:solidFill>
                <a:latin typeface="Arial" panose="020B0604020202020204" pitchFamily="34" charset="0"/>
                <a:cs typeface="Arial" panose="020B0604020202020204" pitchFamily="34" charset="0"/>
              </a:rPr>
              <a:t>Cormack, C.L. et al. (2018) ‘The 360-degree evaluation model: A method for assessing competency in graduate nursing students’, </a:t>
            </a:r>
            <a:r>
              <a:rPr lang="en-US" sz="1400" i="1" dirty="0">
                <a:solidFill>
                  <a:schemeClr val="bg1"/>
                </a:solidFill>
                <a:latin typeface="Arial" panose="020B0604020202020204" pitchFamily="34" charset="0"/>
                <a:cs typeface="Arial" panose="020B0604020202020204" pitchFamily="34" charset="0"/>
              </a:rPr>
              <a:t>A pilot research study</a:t>
            </a:r>
            <a:r>
              <a:rPr lang="en-US" sz="1400" dirty="0">
                <a:solidFill>
                  <a:schemeClr val="bg1"/>
                </a:solidFill>
                <a:latin typeface="Arial" panose="020B0604020202020204" pitchFamily="34" charset="0"/>
                <a:cs typeface="Arial" panose="020B0604020202020204" pitchFamily="34" charset="0"/>
              </a:rPr>
              <a:t>. Nurse education today, 64, pp.132-137. </a:t>
            </a:r>
            <a:r>
              <a:rPr lang="en-GB" dirty="0">
                <a:solidFill>
                  <a:schemeClr val="bg1"/>
                </a:solidFill>
                <a:latin typeface="Calibri" panose="020F0502020204030204" pitchFamily="34" charset="0"/>
                <a:ea typeface="Calibri" panose="020F0502020204030204" pitchFamily="34" charset="0"/>
                <a:cs typeface="Times New Roman" panose="02020603050405020304" pitchFamily="18" charset="0"/>
              </a:rPr>
              <a:t>DOI</a:t>
            </a:r>
            <a:r>
              <a:rPr lang="en-GB" sz="1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10.1016/j.nedt.2018.01.027</a:t>
            </a:r>
            <a:endParaRPr lang="en-US" sz="1400" dirty="0">
              <a:solidFill>
                <a:schemeClr val="bg1"/>
              </a:solidFill>
              <a:latin typeface="Arial" panose="020B0604020202020204" pitchFamily="34" charset="0"/>
              <a:cs typeface="Arial" panose="020B0604020202020204" pitchFamily="34" charset="0"/>
            </a:endParaRPr>
          </a:p>
          <a:p>
            <a:pPr algn="just"/>
            <a:r>
              <a:rPr lang="en-US" sz="1400" dirty="0">
                <a:solidFill>
                  <a:schemeClr val="bg1"/>
                </a:solidFill>
                <a:latin typeface="Arial" panose="020B0604020202020204" pitchFamily="34" charset="0"/>
                <a:cs typeface="Arial" panose="020B0604020202020204" pitchFamily="34" charset="0"/>
              </a:rPr>
              <a:t>Denison, D.R. et al. (2012) ‘A cross-cultural perspective on leadership assessment: Comparing 360-degree feedback results from around the world’, </a:t>
            </a:r>
            <a:r>
              <a:rPr lang="en-US" sz="1400" i="1" dirty="0">
                <a:solidFill>
                  <a:schemeClr val="bg1"/>
                </a:solidFill>
                <a:latin typeface="Arial" panose="020B0604020202020204" pitchFamily="34" charset="0"/>
                <a:cs typeface="Arial" panose="020B0604020202020204" pitchFamily="34" charset="0"/>
              </a:rPr>
              <a:t>In Advances in global leadership </a:t>
            </a:r>
            <a:r>
              <a:rPr lang="en-US" sz="1400" dirty="0">
                <a:solidFill>
                  <a:schemeClr val="bg1"/>
                </a:solidFill>
                <a:latin typeface="Arial" panose="020B0604020202020204" pitchFamily="34" charset="0"/>
                <a:cs typeface="Arial" panose="020B0604020202020204" pitchFamily="34" charset="0"/>
              </a:rPr>
              <a:t>(7), pp. 199-222.</a:t>
            </a:r>
          </a:p>
          <a:p>
            <a:pPr algn="just"/>
            <a:r>
              <a:rPr lang="en-US" sz="1400" dirty="0" err="1">
                <a:solidFill>
                  <a:schemeClr val="bg1"/>
                </a:solidFill>
                <a:latin typeface="Arial" panose="020B0604020202020204" pitchFamily="34" charset="0"/>
                <a:cs typeface="Arial" panose="020B0604020202020204" pitchFamily="34" charset="0"/>
              </a:rPr>
              <a:t>Hadinejad</a:t>
            </a:r>
            <a:r>
              <a:rPr lang="en-US" sz="1400" dirty="0">
                <a:solidFill>
                  <a:schemeClr val="bg1"/>
                </a:solidFill>
                <a:latin typeface="Arial" panose="020B0604020202020204" pitchFamily="34" charset="0"/>
                <a:cs typeface="Arial" panose="020B0604020202020204" pitchFamily="34" charset="0"/>
              </a:rPr>
              <a:t>, F., </a:t>
            </a:r>
            <a:r>
              <a:rPr lang="en-US" sz="1400" dirty="0" err="1">
                <a:solidFill>
                  <a:schemeClr val="bg1"/>
                </a:solidFill>
                <a:latin typeface="Arial" panose="020B0604020202020204" pitchFamily="34" charset="0"/>
                <a:cs typeface="Arial" panose="020B0604020202020204" pitchFamily="34" charset="0"/>
              </a:rPr>
              <a:t>Ghasemi</a:t>
            </a:r>
            <a:r>
              <a:rPr lang="en-US" sz="1400" dirty="0">
                <a:solidFill>
                  <a:schemeClr val="bg1"/>
                </a:solidFill>
                <a:latin typeface="Arial" panose="020B0604020202020204" pitchFamily="34" charset="0"/>
                <a:cs typeface="Arial" panose="020B0604020202020204" pitchFamily="34" charset="0"/>
              </a:rPr>
              <a:t>, M. and Ahmadi, M. (2016</a:t>
            </a:r>
            <a:r>
              <a:rPr lang="en-US" sz="1400" i="1" dirty="0">
                <a:solidFill>
                  <a:schemeClr val="bg1"/>
                </a:solidFill>
                <a:latin typeface="Arial" panose="020B0604020202020204" pitchFamily="34" charset="0"/>
                <a:cs typeface="Arial" panose="020B0604020202020204" pitchFamily="34" charset="0"/>
              </a:rPr>
              <a:t>) ‘</a:t>
            </a:r>
            <a:r>
              <a:rPr lang="en-US" sz="1400" dirty="0">
                <a:solidFill>
                  <a:schemeClr val="bg1"/>
                </a:solidFill>
                <a:latin typeface="Arial" panose="020B0604020202020204" pitchFamily="34" charset="0"/>
                <a:cs typeface="Arial" panose="020B0604020202020204" pitchFamily="34" charset="0"/>
              </a:rPr>
              <a:t>Proposing a new model for the performance assessment of students through utilizing 360 degree feedback (case study: Performance assessment of the students of Imam Ali Military University</a:t>
            </a:r>
            <a:r>
              <a:rPr lang="en-US" sz="1400" i="1" dirty="0">
                <a:solidFill>
                  <a:schemeClr val="bg1"/>
                </a:solidFill>
                <a:latin typeface="Arial" panose="020B0604020202020204" pitchFamily="34" charset="0"/>
                <a:cs typeface="Arial" panose="020B0604020202020204" pitchFamily="34" charset="0"/>
              </a:rPr>
              <a:t>)’, Military management quarterly </a:t>
            </a:r>
            <a:r>
              <a:rPr lang="en-US" sz="1400" dirty="0">
                <a:solidFill>
                  <a:schemeClr val="bg1"/>
                </a:solidFill>
                <a:latin typeface="Arial" panose="020B0604020202020204" pitchFamily="34" charset="0"/>
                <a:cs typeface="Arial" panose="020B0604020202020204" pitchFamily="34" charset="0"/>
              </a:rPr>
              <a:t>16(63), pp.1-33.</a:t>
            </a:r>
          </a:p>
          <a:p>
            <a:pPr algn="just"/>
            <a:r>
              <a:rPr lang="en-US" sz="1400" dirty="0" err="1">
                <a:solidFill>
                  <a:schemeClr val="bg1"/>
                </a:solidFill>
                <a:latin typeface="Arial" panose="020B0604020202020204" pitchFamily="34" charset="0"/>
                <a:cs typeface="Arial" panose="020B0604020202020204" pitchFamily="34" charset="0"/>
              </a:rPr>
              <a:t>Horng</a:t>
            </a:r>
            <a:r>
              <a:rPr lang="en-US" sz="1400" dirty="0">
                <a:solidFill>
                  <a:schemeClr val="bg1"/>
                </a:solidFill>
                <a:latin typeface="Arial" panose="020B0604020202020204" pitchFamily="34" charset="0"/>
                <a:cs typeface="Arial" panose="020B0604020202020204" pitchFamily="34" charset="0"/>
              </a:rPr>
              <a:t>, J.S. and Lin, L. (2013) ‘Training needs assessment in a hotel using 360-degree feedback to develop competency-based training programs</a:t>
            </a:r>
            <a:r>
              <a:rPr lang="en-US" sz="1400" i="1" dirty="0">
                <a:solidFill>
                  <a:schemeClr val="bg1"/>
                </a:solidFill>
                <a:latin typeface="Arial" panose="020B0604020202020204" pitchFamily="34" charset="0"/>
                <a:cs typeface="Arial" panose="020B0604020202020204" pitchFamily="34" charset="0"/>
              </a:rPr>
              <a:t>’, Journal of Hospitality and Tourism Management </a:t>
            </a:r>
            <a:r>
              <a:rPr lang="en-US" sz="1400" dirty="0">
                <a:solidFill>
                  <a:schemeClr val="bg1"/>
                </a:solidFill>
                <a:latin typeface="Arial" panose="020B0604020202020204" pitchFamily="34" charset="0"/>
                <a:cs typeface="Arial" panose="020B0604020202020204" pitchFamily="34" charset="0"/>
              </a:rPr>
              <a:t>20, pp.61-67.</a:t>
            </a:r>
            <a:r>
              <a:rPr lang="pt-BR" sz="1400" dirty="0">
                <a:solidFill>
                  <a:schemeClr val="bg1"/>
                </a:solidFill>
                <a:latin typeface="Arial" panose="020B0604020202020204" pitchFamily="34" charset="0"/>
                <a:cs typeface="Arial" panose="020B0604020202020204" pitchFamily="34" charset="0"/>
              </a:rPr>
              <a:t> DOI:10.1016/j.jhtm.2013.06.003</a:t>
            </a:r>
            <a:endParaRPr lang="en-US" sz="1400" dirty="0">
              <a:solidFill>
                <a:schemeClr val="bg1"/>
              </a:solidFill>
              <a:latin typeface="Arial" panose="020B0604020202020204" pitchFamily="34" charset="0"/>
              <a:cs typeface="Arial" panose="020B0604020202020204" pitchFamily="34" charset="0"/>
            </a:endParaRPr>
          </a:p>
          <a:p>
            <a:pPr algn="just"/>
            <a:r>
              <a:rPr lang="en-US" sz="1400" dirty="0" err="1">
                <a:solidFill>
                  <a:schemeClr val="bg1"/>
                </a:solidFill>
                <a:latin typeface="Arial" panose="020B0604020202020204" pitchFamily="34" charset="0"/>
                <a:cs typeface="Arial" panose="020B0604020202020204" pitchFamily="34" charset="0"/>
              </a:rPr>
              <a:t>Hosain</a:t>
            </a:r>
            <a:r>
              <a:rPr lang="en-US" sz="1400" dirty="0">
                <a:solidFill>
                  <a:schemeClr val="bg1"/>
                </a:solidFill>
                <a:latin typeface="Arial" panose="020B0604020202020204" pitchFamily="34" charset="0"/>
                <a:cs typeface="Arial" panose="020B0604020202020204" pitchFamily="34" charset="0"/>
              </a:rPr>
              <a:t>, S. (2016</a:t>
            </a:r>
            <a:r>
              <a:rPr lang="en-US" sz="1400" i="1" dirty="0">
                <a:solidFill>
                  <a:schemeClr val="bg1"/>
                </a:solidFill>
                <a:latin typeface="Arial" panose="020B0604020202020204" pitchFamily="34" charset="0"/>
                <a:cs typeface="Arial" panose="020B0604020202020204" pitchFamily="34" charset="0"/>
              </a:rPr>
              <a:t>) ‘</a:t>
            </a:r>
            <a:r>
              <a:rPr lang="en-US" sz="1400" dirty="0">
                <a:solidFill>
                  <a:schemeClr val="bg1"/>
                </a:solidFill>
                <a:latin typeface="Arial" panose="020B0604020202020204" pitchFamily="34" charset="0"/>
                <a:cs typeface="Arial" panose="020B0604020202020204" pitchFamily="34" charset="0"/>
              </a:rPr>
              <a:t>360 Degree Feedback as a Technique of Performance Appraisal: Does it Really Work?’, Asian Business Review 6(1).</a:t>
            </a:r>
          </a:p>
          <a:p>
            <a:pPr algn="just"/>
            <a:r>
              <a:rPr lang="en-US" sz="1400" dirty="0" err="1">
                <a:solidFill>
                  <a:schemeClr val="bg1"/>
                </a:solidFill>
                <a:latin typeface="Arial" panose="020B0604020202020204" pitchFamily="34" charset="0"/>
                <a:cs typeface="Arial" panose="020B0604020202020204" pitchFamily="34" charset="0"/>
              </a:rPr>
              <a:t>Karkoulian</a:t>
            </a:r>
            <a:r>
              <a:rPr lang="en-US" sz="1400" dirty="0">
                <a:solidFill>
                  <a:schemeClr val="bg1"/>
                </a:solidFill>
                <a:latin typeface="Arial" panose="020B0604020202020204" pitchFamily="34" charset="0"/>
                <a:cs typeface="Arial" panose="020B0604020202020204" pitchFamily="34" charset="0"/>
              </a:rPr>
              <a:t>, S., </a:t>
            </a:r>
            <a:r>
              <a:rPr lang="en-US" sz="1400" dirty="0" err="1">
                <a:solidFill>
                  <a:schemeClr val="bg1"/>
                </a:solidFill>
                <a:latin typeface="Arial" panose="020B0604020202020204" pitchFamily="34" charset="0"/>
                <a:cs typeface="Arial" panose="020B0604020202020204" pitchFamily="34" charset="0"/>
              </a:rPr>
              <a:t>Assaker</a:t>
            </a:r>
            <a:r>
              <a:rPr lang="en-US" sz="1400" dirty="0">
                <a:solidFill>
                  <a:schemeClr val="bg1"/>
                </a:solidFill>
                <a:latin typeface="Arial" panose="020B0604020202020204" pitchFamily="34" charset="0"/>
                <a:cs typeface="Arial" panose="020B0604020202020204" pitchFamily="34" charset="0"/>
              </a:rPr>
              <a:t>, G. and </a:t>
            </a:r>
            <a:r>
              <a:rPr lang="en-US" sz="1400" dirty="0" err="1">
                <a:solidFill>
                  <a:schemeClr val="bg1"/>
                </a:solidFill>
                <a:latin typeface="Arial" panose="020B0604020202020204" pitchFamily="34" charset="0"/>
                <a:cs typeface="Arial" panose="020B0604020202020204" pitchFamily="34" charset="0"/>
              </a:rPr>
              <a:t>Hallak</a:t>
            </a:r>
            <a:r>
              <a:rPr lang="en-US" sz="1400" dirty="0">
                <a:solidFill>
                  <a:schemeClr val="bg1"/>
                </a:solidFill>
                <a:latin typeface="Arial" panose="020B0604020202020204" pitchFamily="34" charset="0"/>
                <a:cs typeface="Arial" panose="020B0604020202020204" pitchFamily="34" charset="0"/>
              </a:rPr>
              <a:t>, R. (2016) ‘An empirical study of 360-degree feedback, organizational justice, and firm sustainability’</a:t>
            </a:r>
            <a:r>
              <a:rPr lang="en-US" sz="1400" i="1" dirty="0">
                <a:solidFill>
                  <a:schemeClr val="bg1"/>
                </a:solidFill>
                <a:latin typeface="Arial" panose="020B0604020202020204" pitchFamily="34" charset="0"/>
                <a:cs typeface="Arial" panose="020B0604020202020204" pitchFamily="34" charset="0"/>
              </a:rPr>
              <a:t>, Journal of business research,</a:t>
            </a:r>
            <a:r>
              <a:rPr lang="en-US" sz="1400" dirty="0">
                <a:solidFill>
                  <a:schemeClr val="bg1"/>
                </a:solidFill>
                <a:latin typeface="Arial" panose="020B0604020202020204" pitchFamily="34" charset="0"/>
                <a:cs typeface="Arial" panose="020B0604020202020204" pitchFamily="34" charset="0"/>
              </a:rPr>
              <a:t> 69(5), pp.1862-1867.</a:t>
            </a:r>
          </a:p>
          <a:p>
            <a:pPr algn="just"/>
            <a:r>
              <a:rPr lang="en-US" sz="1400" dirty="0">
                <a:solidFill>
                  <a:schemeClr val="bg1"/>
                </a:solidFill>
                <a:latin typeface="Arial" panose="020B0604020202020204" pitchFamily="34" charset="0"/>
                <a:cs typeface="Arial" panose="020B0604020202020204" pitchFamily="34" charset="0"/>
              </a:rPr>
              <a:t>Tee, D.D. and Ahmed, P.K. (2014) ‘360-degree feedback: An integrative framework for learning and assessment</a:t>
            </a:r>
            <a:r>
              <a:rPr lang="en-US" sz="1400" i="1" dirty="0">
                <a:solidFill>
                  <a:schemeClr val="bg1"/>
                </a:solidFill>
                <a:latin typeface="Arial" panose="020B0604020202020204" pitchFamily="34" charset="0"/>
                <a:cs typeface="Arial" panose="020B0604020202020204" pitchFamily="34" charset="0"/>
              </a:rPr>
              <a:t>’,</a:t>
            </a:r>
            <a:r>
              <a:rPr lang="en-US" sz="1400" dirty="0">
                <a:solidFill>
                  <a:schemeClr val="bg1"/>
                </a:solidFill>
                <a:latin typeface="Arial" panose="020B0604020202020204" pitchFamily="34" charset="0"/>
                <a:cs typeface="Arial" panose="020B0604020202020204" pitchFamily="34" charset="0"/>
              </a:rPr>
              <a:t> </a:t>
            </a:r>
            <a:r>
              <a:rPr lang="en-US" sz="1400" i="1" dirty="0">
                <a:solidFill>
                  <a:schemeClr val="bg1"/>
                </a:solidFill>
                <a:latin typeface="Arial" panose="020B0604020202020204" pitchFamily="34" charset="0"/>
                <a:cs typeface="Arial" panose="020B0604020202020204" pitchFamily="34" charset="0"/>
              </a:rPr>
              <a:t>Teaching in Higher Education</a:t>
            </a:r>
            <a:r>
              <a:rPr lang="en-US" sz="1400" dirty="0">
                <a:solidFill>
                  <a:schemeClr val="bg1"/>
                </a:solidFill>
                <a:latin typeface="Arial" panose="020B0604020202020204" pitchFamily="34" charset="0"/>
                <a:cs typeface="Arial" panose="020B0604020202020204" pitchFamily="34" charset="0"/>
              </a:rPr>
              <a:t>, 19(6), pp.579-591.</a:t>
            </a:r>
          </a:p>
        </p:txBody>
      </p:sp>
    </p:spTree>
    <p:extLst>
      <p:ext uri="{BB962C8B-B14F-4D97-AF65-F5344CB8AC3E}">
        <p14:creationId xmlns:p14="http://schemas.microsoft.com/office/powerpoint/2010/main" val="14595659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2345</Words>
  <Application>Microsoft Office PowerPoint</Application>
  <PresentationFormat>Widescreen</PresentationFormat>
  <Paragraphs>128</Paragraphs>
  <Slides>12</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Calibri Light</vt:lpstr>
      <vt:lpstr>Open Sans</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2023-10-17T21:31:21Z</dcterms:created>
  <dcterms:modified xsi:type="dcterms:W3CDTF">2023-10-29T13:18:15Z</dcterms:modified>
</cp:coreProperties>
</file>