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87" r:id="rId3"/>
    <p:sldId id="288" r:id="rId4"/>
    <p:sldId id="290" r:id="rId5"/>
    <p:sldId id="261" r:id="rId6"/>
    <p:sldId id="263" r:id="rId7"/>
    <p:sldId id="293" r:id="rId8"/>
    <p:sldId id="294" r:id="rId9"/>
    <p:sldId id="264" r:id="rId10"/>
    <p:sldId id="265" r:id="rId11"/>
    <p:sldId id="266" r:id="rId12"/>
    <p:sldId id="267" r:id="rId13"/>
    <p:sldId id="268" r:id="rId14"/>
    <p:sldId id="269" r:id="rId15"/>
    <p:sldId id="271" r:id="rId16"/>
    <p:sldId id="295" r:id="rId17"/>
    <p:sldId id="296" r:id="rId18"/>
    <p:sldId id="297" r:id="rId19"/>
    <p:sldId id="300" r:id="rId20"/>
    <p:sldId id="273" r:id="rId21"/>
    <p:sldId id="274" r:id="rId22"/>
    <p:sldId id="275" r:id="rId23"/>
    <p:sldId id="276" r:id="rId24"/>
    <p:sldId id="277" r:id="rId25"/>
    <p:sldId id="278" r:id="rId26"/>
    <p:sldId id="279" r:id="rId27"/>
    <p:sldId id="280" r:id="rId28"/>
    <p:sldId id="285" r:id="rId29"/>
    <p:sldId id="301" r:id="rId30"/>
    <p:sldId id="286"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p:scale>
          <a:sx n="91" d="100"/>
          <a:sy n="91" d="100"/>
        </p:scale>
        <p:origin x="-87" y="-2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10E2317-53F8-4771-A532-80215F60334B}" type="doc">
      <dgm:prSet loTypeId="urn:microsoft.com/office/officeart/2018/2/layout/IconLabelDescriptionList" loCatId="icon" qsTypeId="urn:microsoft.com/office/officeart/2005/8/quickstyle/simple1" qsCatId="simple" csTypeId="urn:microsoft.com/office/officeart/2005/8/colors/accent1_2" csCatId="accent1" phldr="1"/>
      <dgm:spPr/>
      <dgm:t>
        <a:bodyPr/>
        <a:lstStyle/>
        <a:p>
          <a:endParaRPr lang="en-US"/>
        </a:p>
      </dgm:t>
    </dgm:pt>
    <dgm:pt modelId="{567C10C1-8ECE-4FAE-A25D-0589EEA27804}">
      <dgm:prSet/>
      <dgm:spPr/>
      <dgm:t>
        <a:bodyPr/>
        <a:lstStyle/>
        <a:p>
          <a:pPr>
            <a:lnSpc>
              <a:spcPct val="100000"/>
            </a:lnSpc>
            <a:defRPr b="1"/>
          </a:pPr>
          <a:r>
            <a:rPr lang="en-GB"/>
            <a:t>Group Task</a:t>
          </a:r>
          <a:endParaRPr lang="en-US"/>
        </a:p>
      </dgm:t>
    </dgm:pt>
    <dgm:pt modelId="{C60AC23E-C22D-4CAA-81A4-2FBB6FAF9F73}" type="parTrans" cxnId="{F76298BE-A47C-487D-A5D4-AD85EF572627}">
      <dgm:prSet/>
      <dgm:spPr/>
      <dgm:t>
        <a:bodyPr/>
        <a:lstStyle/>
        <a:p>
          <a:endParaRPr lang="en-US"/>
        </a:p>
      </dgm:t>
    </dgm:pt>
    <dgm:pt modelId="{2EFFDE5B-577E-4A66-B119-F2F1A56258CB}" type="sibTrans" cxnId="{F76298BE-A47C-487D-A5D4-AD85EF572627}">
      <dgm:prSet/>
      <dgm:spPr/>
      <dgm:t>
        <a:bodyPr/>
        <a:lstStyle/>
        <a:p>
          <a:endParaRPr lang="en-US"/>
        </a:p>
      </dgm:t>
    </dgm:pt>
    <dgm:pt modelId="{ED0E1EA0-486C-4449-898E-37508E6E6A88}">
      <dgm:prSet/>
      <dgm:spPr/>
      <dgm:t>
        <a:bodyPr/>
        <a:lstStyle/>
        <a:p>
          <a:pPr>
            <a:lnSpc>
              <a:spcPct val="100000"/>
            </a:lnSpc>
            <a:defRPr b="1"/>
          </a:pPr>
          <a:r>
            <a:rPr lang="en-GB"/>
            <a:t>An important subject to explore in Research? </a:t>
          </a:r>
          <a:endParaRPr lang="en-US"/>
        </a:p>
      </dgm:t>
    </dgm:pt>
    <dgm:pt modelId="{5E86CE5D-24E0-4769-8A8A-E893E7B6AFA9}" type="parTrans" cxnId="{B0A0038B-35B5-4879-ACDC-11240F0E431B}">
      <dgm:prSet/>
      <dgm:spPr/>
      <dgm:t>
        <a:bodyPr/>
        <a:lstStyle/>
        <a:p>
          <a:endParaRPr lang="en-US"/>
        </a:p>
      </dgm:t>
    </dgm:pt>
    <dgm:pt modelId="{B22D41AE-8B35-4BD3-9124-9EBB3C92DFAF}" type="sibTrans" cxnId="{B0A0038B-35B5-4879-ACDC-11240F0E431B}">
      <dgm:prSet/>
      <dgm:spPr/>
      <dgm:t>
        <a:bodyPr/>
        <a:lstStyle/>
        <a:p>
          <a:endParaRPr lang="en-US"/>
        </a:p>
      </dgm:t>
    </dgm:pt>
    <dgm:pt modelId="{7B8142A1-2AC8-405D-913E-5E34A6D25AF0}">
      <dgm:prSet/>
      <dgm:spPr/>
      <dgm:t>
        <a:bodyPr/>
        <a:lstStyle/>
        <a:p>
          <a:pPr>
            <a:lnSpc>
              <a:spcPct val="100000"/>
            </a:lnSpc>
          </a:pPr>
          <a:r>
            <a:rPr lang="en-GB" dirty="0"/>
            <a:t>Why? </a:t>
          </a:r>
          <a:endParaRPr lang="en-US" dirty="0"/>
        </a:p>
      </dgm:t>
    </dgm:pt>
    <dgm:pt modelId="{9D485BA8-B53F-486A-8BFB-A62F70F21738}" type="parTrans" cxnId="{DF3CD894-C2B8-4A96-B16C-06B510DA1C3E}">
      <dgm:prSet/>
      <dgm:spPr/>
      <dgm:t>
        <a:bodyPr/>
        <a:lstStyle/>
        <a:p>
          <a:endParaRPr lang="en-US"/>
        </a:p>
      </dgm:t>
    </dgm:pt>
    <dgm:pt modelId="{AC6EA494-0B77-4121-A700-658A915F64E3}" type="sibTrans" cxnId="{DF3CD894-C2B8-4A96-B16C-06B510DA1C3E}">
      <dgm:prSet/>
      <dgm:spPr/>
      <dgm:t>
        <a:bodyPr/>
        <a:lstStyle/>
        <a:p>
          <a:endParaRPr lang="en-US"/>
        </a:p>
      </dgm:t>
    </dgm:pt>
    <dgm:pt modelId="{C6E01846-880E-43B0-8476-C52A65F20726}" type="pres">
      <dgm:prSet presAssocID="{E10E2317-53F8-4771-A532-80215F60334B}" presName="root" presStyleCnt="0">
        <dgm:presLayoutVars>
          <dgm:dir/>
          <dgm:resizeHandles val="exact"/>
        </dgm:presLayoutVars>
      </dgm:prSet>
      <dgm:spPr/>
    </dgm:pt>
    <dgm:pt modelId="{FB77B803-B75A-45C0-B475-84379437D87C}" type="pres">
      <dgm:prSet presAssocID="{567C10C1-8ECE-4FAE-A25D-0589EEA27804}" presName="compNode" presStyleCnt="0"/>
      <dgm:spPr/>
    </dgm:pt>
    <dgm:pt modelId="{8B423336-9897-48D0-BC5E-E243BE880A73}" type="pres">
      <dgm:prSet presAssocID="{567C10C1-8ECE-4FAE-A25D-0589EEA2780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s"/>
        </a:ext>
      </dgm:extLst>
    </dgm:pt>
    <dgm:pt modelId="{00DA978C-703C-480E-8C7F-D0B5655BBA27}" type="pres">
      <dgm:prSet presAssocID="{567C10C1-8ECE-4FAE-A25D-0589EEA27804}" presName="iconSpace" presStyleCnt="0"/>
      <dgm:spPr/>
    </dgm:pt>
    <dgm:pt modelId="{2FE20CE2-4059-40E1-87BF-4813CE7944B6}" type="pres">
      <dgm:prSet presAssocID="{567C10C1-8ECE-4FAE-A25D-0589EEA27804}" presName="parTx" presStyleLbl="revTx" presStyleIdx="0" presStyleCnt="4">
        <dgm:presLayoutVars>
          <dgm:chMax val="0"/>
          <dgm:chPref val="0"/>
        </dgm:presLayoutVars>
      </dgm:prSet>
      <dgm:spPr/>
    </dgm:pt>
    <dgm:pt modelId="{E3FA07BD-B2C5-414D-BFB7-FB09DA781A5B}" type="pres">
      <dgm:prSet presAssocID="{567C10C1-8ECE-4FAE-A25D-0589EEA27804}" presName="txSpace" presStyleCnt="0"/>
      <dgm:spPr/>
    </dgm:pt>
    <dgm:pt modelId="{B267938B-789B-42B2-A58C-7989AF439F08}" type="pres">
      <dgm:prSet presAssocID="{567C10C1-8ECE-4FAE-A25D-0589EEA27804}" presName="desTx" presStyleLbl="revTx" presStyleIdx="1" presStyleCnt="4">
        <dgm:presLayoutVars/>
      </dgm:prSet>
      <dgm:spPr/>
    </dgm:pt>
    <dgm:pt modelId="{36DE3B00-CB82-46D6-8F4B-CA7B9746FBAC}" type="pres">
      <dgm:prSet presAssocID="{2EFFDE5B-577E-4A66-B119-F2F1A56258CB}" presName="sibTrans" presStyleCnt="0"/>
      <dgm:spPr/>
    </dgm:pt>
    <dgm:pt modelId="{2F734B6A-7F8B-4AC0-A9AF-96CD02DFE515}" type="pres">
      <dgm:prSet presAssocID="{ED0E1EA0-486C-4449-898E-37508E6E6A88}" presName="compNode" presStyleCnt="0"/>
      <dgm:spPr/>
    </dgm:pt>
    <dgm:pt modelId="{09AD4B3B-C471-43EC-A6DC-914F4553FC35}" type="pres">
      <dgm:prSet presAssocID="{ED0E1EA0-486C-4449-898E-37508E6E6A8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Question mark"/>
        </a:ext>
      </dgm:extLst>
    </dgm:pt>
    <dgm:pt modelId="{42E2F130-B3A1-4753-8D01-9E803F49C783}" type="pres">
      <dgm:prSet presAssocID="{ED0E1EA0-486C-4449-898E-37508E6E6A88}" presName="iconSpace" presStyleCnt="0"/>
      <dgm:spPr/>
    </dgm:pt>
    <dgm:pt modelId="{F856C91B-1B35-410C-8FE9-0C1138E25D70}" type="pres">
      <dgm:prSet presAssocID="{ED0E1EA0-486C-4449-898E-37508E6E6A88}" presName="parTx" presStyleLbl="revTx" presStyleIdx="2" presStyleCnt="4">
        <dgm:presLayoutVars>
          <dgm:chMax val="0"/>
          <dgm:chPref val="0"/>
        </dgm:presLayoutVars>
      </dgm:prSet>
      <dgm:spPr/>
    </dgm:pt>
    <dgm:pt modelId="{F96AB536-DEB7-4BC5-8383-4910E470AE18}" type="pres">
      <dgm:prSet presAssocID="{ED0E1EA0-486C-4449-898E-37508E6E6A88}" presName="txSpace" presStyleCnt="0"/>
      <dgm:spPr/>
    </dgm:pt>
    <dgm:pt modelId="{1686B335-D872-49FE-AFDF-E95729B603AF}" type="pres">
      <dgm:prSet presAssocID="{ED0E1EA0-486C-4449-898E-37508E6E6A88}" presName="desTx" presStyleLbl="revTx" presStyleIdx="3" presStyleCnt="4">
        <dgm:presLayoutVars/>
      </dgm:prSet>
      <dgm:spPr/>
    </dgm:pt>
  </dgm:ptLst>
  <dgm:cxnLst>
    <dgm:cxn modelId="{2367C50A-8D89-4322-8BFF-D66C7669E8D4}" type="presOf" srcId="{567C10C1-8ECE-4FAE-A25D-0589EEA27804}" destId="{2FE20CE2-4059-40E1-87BF-4813CE7944B6}" srcOrd="0" destOrd="0" presId="urn:microsoft.com/office/officeart/2018/2/layout/IconLabelDescriptionList"/>
    <dgm:cxn modelId="{F78EAC5E-027A-4232-8535-BE88AC8EBCDC}" type="presOf" srcId="{7B8142A1-2AC8-405D-913E-5E34A6D25AF0}" destId="{1686B335-D872-49FE-AFDF-E95729B603AF}" srcOrd="0" destOrd="0" presId="urn:microsoft.com/office/officeart/2018/2/layout/IconLabelDescriptionList"/>
    <dgm:cxn modelId="{F5856056-D3EF-4BA3-8D2B-3B43D62E24AF}" type="presOf" srcId="{ED0E1EA0-486C-4449-898E-37508E6E6A88}" destId="{F856C91B-1B35-410C-8FE9-0C1138E25D70}" srcOrd="0" destOrd="0" presId="urn:microsoft.com/office/officeart/2018/2/layout/IconLabelDescriptionList"/>
    <dgm:cxn modelId="{40301284-4869-42B8-B153-7BE9C27C94A2}" type="presOf" srcId="{E10E2317-53F8-4771-A532-80215F60334B}" destId="{C6E01846-880E-43B0-8476-C52A65F20726}" srcOrd="0" destOrd="0" presId="urn:microsoft.com/office/officeart/2018/2/layout/IconLabelDescriptionList"/>
    <dgm:cxn modelId="{B0A0038B-35B5-4879-ACDC-11240F0E431B}" srcId="{E10E2317-53F8-4771-A532-80215F60334B}" destId="{ED0E1EA0-486C-4449-898E-37508E6E6A88}" srcOrd="1" destOrd="0" parTransId="{5E86CE5D-24E0-4769-8A8A-E893E7B6AFA9}" sibTransId="{B22D41AE-8B35-4BD3-9124-9EBB3C92DFAF}"/>
    <dgm:cxn modelId="{DF3CD894-C2B8-4A96-B16C-06B510DA1C3E}" srcId="{ED0E1EA0-486C-4449-898E-37508E6E6A88}" destId="{7B8142A1-2AC8-405D-913E-5E34A6D25AF0}" srcOrd="0" destOrd="0" parTransId="{9D485BA8-B53F-486A-8BFB-A62F70F21738}" sibTransId="{AC6EA494-0B77-4121-A700-658A915F64E3}"/>
    <dgm:cxn modelId="{F76298BE-A47C-487D-A5D4-AD85EF572627}" srcId="{E10E2317-53F8-4771-A532-80215F60334B}" destId="{567C10C1-8ECE-4FAE-A25D-0589EEA27804}" srcOrd="0" destOrd="0" parTransId="{C60AC23E-C22D-4CAA-81A4-2FBB6FAF9F73}" sibTransId="{2EFFDE5B-577E-4A66-B119-F2F1A56258CB}"/>
    <dgm:cxn modelId="{942FFA10-D497-45D6-95AD-D279F48BB8F8}" type="presParOf" srcId="{C6E01846-880E-43B0-8476-C52A65F20726}" destId="{FB77B803-B75A-45C0-B475-84379437D87C}" srcOrd="0" destOrd="0" presId="urn:microsoft.com/office/officeart/2018/2/layout/IconLabelDescriptionList"/>
    <dgm:cxn modelId="{30EB2FFB-2763-4ED2-8FFF-777825137C0F}" type="presParOf" srcId="{FB77B803-B75A-45C0-B475-84379437D87C}" destId="{8B423336-9897-48D0-BC5E-E243BE880A73}" srcOrd="0" destOrd="0" presId="urn:microsoft.com/office/officeart/2018/2/layout/IconLabelDescriptionList"/>
    <dgm:cxn modelId="{33CD87AE-793B-4FBA-9DCA-3832C20A02A5}" type="presParOf" srcId="{FB77B803-B75A-45C0-B475-84379437D87C}" destId="{00DA978C-703C-480E-8C7F-D0B5655BBA27}" srcOrd="1" destOrd="0" presId="urn:microsoft.com/office/officeart/2018/2/layout/IconLabelDescriptionList"/>
    <dgm:cxn modelId="{46C11536-5E74-49EF-BDBC-686E4D07A6B2}" type="presParOf" srcId="{FB77B803-B75A-45C0-B475-84379437D87C}" destId="{2FE20CE2-4059-40E1-87BF-4813CE7944B6}" srcOrd="2" destOrd="0" presId="urn:microsoft.com/office/officeart/2018/2/layout/IconLabelDescriptionList"/>
    <dgm:cxn modelId="{7A5B6B23-F686-465E-95DA-81BD85240BAB}" type="presParOf" srcId="{FB77B803-B75A-45C0-B475-84379437D87C}" destId="{E3FA07BD-B2C5-414D-BFB7-FB09DA781A5B}" srcOrd="3" destOrd="0" presId="urn:microsoft.com/office/officeart/2018/2/layout/IconLabelDescriptionList"/>
    <dgm:cxn modelId="{F78B76DC-2B93-4A39-AA18-D4CEBF32C7A4}" type="presParOf" srcId="{FB77B803-B75A-45C0-B475-84379437D87C}" destId="{B267938B-789B-42B2-A58C-7989AF439F08}" srcOrd="4" destOrd="0" presId="urn:microsoft.com/office/officeart/2018/2/layout/IconLabelDescriptionList"/>
    <dgm:cxn modelId="{E487BC19-D9DE-45C3-B7B8-428E21BE8AE8}" type="presParOf" srcId="{C6E01846-880E-43B0-8476-C52A65F20726}" destId="{36DE3B00-CB82-46D6-8F4B-CA7B9746FBAC}" srcOrd="1" destOrd="0" presId="urn:microsoft.com/office/officeart/2018/2/layout/IconLabelDescriptionList"/>
    <dgm:cxn modelId="{883F9BD9-7AC5-4177-B8DE-11C162057CD1}" type="presParOf" srcId="{C6E01846-880E-43B0-8476-C52A65F20726}" destId="{2F734B6A-7F8B-4AC0-A9AF-96CD02DFE515}" srcOrd="2" destOrd="0" presId="urn:microsoft.com/office/officeart/2018/2/layout/IconLabelDescriptionList"/>
    <dgm:cxn modelId="{5487DA23-4BD0-4D4A-B248-77A7047851F8}" type="presParOf" srcId="{2F734B6A-7F8B-4AC0-A9AF-96CD02DFE515}" destId="{09AD4B3B-C471-43EC-A6DC-914F4553FC35}" srcOrd="0" destOrd="0" presId="urn:microsoft.com/office/officeart/2018/2/layout/IconLabelDescriptionList"/>
    <dgm:cxn modelId="{BA5B0BD1-B20A-4522-9C4F-190FD743E10C}" type="presParOf" srcId="{2F734B6A-7F8B-4AC0-A9AF-96CD02DFE515}" destId="{42E2F130-B3A1-4753-8D01-9E803F49C783}" srcOrd="1" destOrd="0" presId="urn:microsoft.com/office/officeart/2018/2/layout/IconLabelDescriptionList"/>
    <dgm:cxn modelId="{99023D1E-EE88-47CB-97BE-906A426BC15B}" type="presParOf" srcId="{2F734B6A-7F8B-4AC0-A9AF-96CD02DFE515}" destId="{F856C91B-1B35-410C-8FE9-0C1138E25D70}" srcOrd="2" destOrd="0" presId="urn:microsoft.com/office/officeart/2018/2/layout/IconLabelDescriptionList"/>
    <dgm:cxn modelId="{327E215D-C5FF-4372-A4F8-EE725729DA6C}" type="presParOf" srcId="{2F734B6A-7F8B-4AC0-A9AF-96CD02DFE515}" destId="{F96AB536-DEB7-4BC5-8383-4910E470AE18}" srcOrd="3" destOrd="0" presId="urn:microsoft.com/office/officeart/2018/2/layout/IconLabelDescriptionList"/>
    <dgm:cxn modelId="{6E42E971-9604-4FC6-AA82-BCD9BCBDCE45}" type="presParOf" srcId="{2F734B6A-7F8B-4AC0-A9AF-96CD02DFE515}" destId="{1686B335-D872-49FE-AFDF-E95729B603AF}"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3EB77BC-2150-4E1E-8644-1E8C4FA361D4}"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373A52E8-2400-46BC-84D7-AB1E4ABB2F3E}">
      <dgm:prSet/>
      <dgm:spPr/>
      <dgm:t>
        <a:bodyPr/>
        <a:lstStyle/>
        <a:p>
          <a:r>
            <a:rPr lang="en-GB"/>
            <a:t>Law:</a:t>
          </a:r>
          <a:endParaRPr lang="en-US"/>
        </a:p>
      </dgm:t>
    </dgm:pt>
    <dgm:pt modelId="{F727E995-FA16-43D3-8B15-919F47020B04}" type="parTrans" cxnId="{7821CAEB-DB94-4F32-80E2-15A41457FBE1}">
      <dgm:prSet/>
      <dgm:spPr/>
      <dgm:t>
        <a:bodyPr/>
        <a:lstStyle/>
        <a:p>
          <a:endParaRPr lang="en-US"/>
        </a:p>
      </dgm:t>
    </dgm:pt>
    <dgm:pt modelId="{15F4AE0C-0800-4F77-BFBA-0B1AC369F5E0}" type="sibTrans" cxnId="{7821CAEB-DB94-4F32-80E2-15A41457FBE1}">
      <dgm:prSet/>
      <dgm:spPr/>
      <dgm:t>
        <a:bodyPr/>
        <a:lstStyle/>
        <a:p>
          <a:endParaRPr lang="en-US"/>
        </a:p>
      </dgm:t>
    </dgm:pt>
    <dgm:pt modelId="{B6113FEF-9D96-46E5-B2E9-8DA2B53CAF2F}">
      <dgm:prSet/>
      <dgm:spPr/>
      <dgm:t>
        <a:bodyPr/>
        <a:lstStyle/>
        <a:p>
          <a:r>
            <a:rPr lang="en-GB" dirty="0"/>
            <a:t>Child Protection </a:t>
          </a:r>
          <a:endParaRPr lang="en-US" dirty="0"/>
        </a:p>
      </dgm:t>
    </dgm:pt>
    <dgm:pt modelId="{7B715642-B8D9-4482-B2BB-A7A86F19A63D}" type="parTrans" cxnId="{B1CAB309-38E7-4865-9891-2E354F634E69}">
      <dgm:prSet/>
      <dgm:spPr/>
      <dgm:t>
        <a:bodyPr/>
        <a:lstStyle/>
        <a:p>
          <a:endParaRPr lang="en-US"/>
        </a:p>
      </dgm:t>
    </dgm:pt>
    <dgm:pt modelId="{0ECB0DA2-B073-4471-8D0F-5735E5D6C0DB}" type="sibTrans" cxnId="{B1CAB309-38E7-4865-9891-2E354F634E69}">
      <dgm:prSet/>
      <dgm:spPr/>
      <dgm:t>
        <a:bodyPr/>
        <a:lstStyle/>
        <a:p>
          <a:endParaRPr lang="en-US"/>
        </a:p>
      </dgm:t>
    </dgm:pt>
    <dgm:pt modelId="{2F59CC5A-0386-4E19-8115-00EC3FAB2622}">
      <dgm:prSet/>
      <dgm:spPr/>
      <dgm:t>
        <a:bodyPr/>
        <a:lstStyle/>
        <a:p>
          <a:r>
            <a:rPr lang="en-GB"/>
            <a:t>Safeguarding </a:t>
          </a:r>
          <a:endParaRPr lang="en-US"/>
        </a:p>
      </dgm:t>
    </dgm:pt>
    <dgm:pt modelId="{046D786A-CD7F-4487-82A7-20443E9297D0}" type="parTrans" cxnId="{C021A9F4-1CEB-484D-ABB8-191674B74E05}">
      <dgm:prSet/>
      <dgm:spPr/>
      <dgm:t>
        <a:bodyPr/>
        <a:lstStyle/>
        <a:p>
          <a:endParaRPr lang="en-US"/>
        </a:p>
      </dgm:t>
    </dgm:pt>
    <dgm:pt modelId="{9D7B8FA7-41F4-401D-B309-25303EEB00A6}" type="sibTrans" cxnId="{C021A9F4-1CEB-484D-ABB8-191674B74E05}">
      <dgm:prSet/>
      <dgm:spPr/>
      <dgm:t>
        <a:bodyPr/>
        <a:lstStyle/>
        <a:p>
          <a:endParaRPr lang="en-US"/>
        </a:p>
      </dgm:t>
    </dgm:pt>
    <dgm:pt modelId="{18B30B34-BA9B-495D-94D8-9295F6D8ACF8}" type="pres">
      <dgm:prSet presAssocID="{03EB77BC-2150-4E1E-8644-1E8C4FA361D4}" presName="vert0" presStyleCnt="0">
        <dgm:presLayoutVars>
          <dgm:dir/>
          <dgm:animOne val="branch"/>
          <dgm:animLvl val="lvl"/>
        </dgm:presLayoutVars>
      </dgm:prSet>
      <dgm:spPr/>
    </dgm:pt>
    <dgm:pt modelId="{9ECFE1BE-BAB2-4A8D-A269-32FC5164310D}" type="pres">
      <dgm:prSet presAssocID="{373A52E8-2400-46BC-84D7-AB1E4ABB2F3E}" presName="thickLine" presStyleLbl="alignNode1" presStyleIdx="0" presStyleCnt="3"/>
      <dgm:spPr/>
    </dgm:pt>
    <dgm:pt modelId="{82FABCB7-C652-4662-934F-B1BDC2E056A2}" type="pres">
      <dgm:prSet presAssocID="{373A52E8-2400-46BC-84D7-AB1E4ABB2F3E}" presName="horz1" presStyleCnt="0"/>
      <dgm:spPr/>
    </dgm:pt>
    <dgm:pt modelId="{04FDE86B-B9B3-498A-B5BA-06C3DD0C9FAB}" type="pres">
      <dgm:prSet presAssocID="{373A52E8-2400-46BC-84D7-AB1E4ABB2F3E}" presName="tx1" presStyleLbl="revTx" presStyleIdx="0" presStyleCnt="3"/>
      <dgm:spPr/>
    </dgm:pt>
    <dgm:pt modelId="{6C586264-217B-463B-A152-A382AC17F2B1}" type="pres">
      <dgm:prSet presAssocID="{373A52E8-2400-46BC-84D7-AB1E4ABB2F3E}" presName="vert1" presStyleCnt="0"/>
      <dgm:spPr/>
    </dgm:pt>
    <dgm:pt modelId="{D7547B98-A45C-42C6-A250-44D2E54A30AB}" type="pres">
      <dgm:prSet presAssocID="{B6113FEF-9D96-46E5-B2E9-8DA2B53CAF2F}" presName="thickLine" presStyleLbl="alignNode1" presStyleIdx="1" presStyleCnt="3"/>
      <dgm:spPr/>
    </dgm:pt>
    <dgm:pt modelId="{4DEC521D-D5A5-45E0-9C2E-0B0AE6497FDE}" type="pres">
      <dgm:prSet presAssocID="{B6113FEF-9D96-46E5-B2E9-8DA2B53CAF2F}" presName="horz1" presStyleCnt="0"/>
      <dgm:spPr/>
    </dgm:pt>
    <dgm:pt modelId="{F64ED34E-8D56-48AA-8FE7-201042D9B9CC}" type="pres">
      <dgm:prSet presAssocID="{B6113FEF-9D96-46E5-B2E9-8DA2B53CAF2F}" presName="tx1" presStyleLbl="revTx" presStyleIdx="1" presStyleCnt="3"/>
      <dgm:spPr/>
    </dgm:pt>
    <dgm:pt modelId="{9D3DEB9B-78EC-491B-BA64-F43EDAC9A248}" type="pres">
      <dgm:prSet presAssocID="{B6113FEF-9D96-46E5-B2E9-8DA2B53CAF2F}" presName="vert1" presStyleCnt="0"/>
      <dgm:spPr/>
    </dgm:pt>
    <dgm:pt modelId="{71A240C1-EE80-42E0-9A03-3792AE87A2DC}" type="pres">
      <dgm:prSet presAssocID="{2F59CC5A-0386-4E19-8115-00EC3FAB2622}" presName="thickLine" presStyleLbl="alignNode1" presStyleIdx="2" presStyleCnt="3"/>
      <dgm:spPr/>
    </dgm:pt>
    <dgm:pt modelId="{C2B42AC2-DA00-4991-A78E-AE0CB150E3D4}" type="pres">
      <dgm:prSet presAssocID="{2F59CC5A-0386-4E19-8115-00EC3FAB2622}" presName="horz1" presStyleCnt="0"/>
      <dgm:spPr/>
    </dgm:pt>
    <dgm:pt modelId="{594A0048-D24C-4C4A-89C7-82DC7CF18CBE}" type="pres">
      <dgm:prSet presAssocID="{2F59CC5A-0386-4E19-8115-00EC3FAB2622}" presName="tx1" presStyleLbl="revTx" presStyleIdx="2" presStyleCnt="3"/>
      <dgm:spPr/>
    </dgm:pt>
    <dgm:pt modelId="{5FC90D41-8333-43E3-B558-03A56EA8AA3D}" type="pres">
      <dgm:prSet presAssocID="{2F59CC5A-0386-4E19-8115-00EC3FAB2622}" presName="vert1" presStyleCnt="0"/>
      <dgm:spPr/>
    </dgm:pt>
  </dgm:ptLst>
  <dgm:cxnLst>
    <dgm:cxn modelId="{B1CAB309-38E7-4865-9891-2E354F634E69}" srcId="{03EB77BC-2150-4E1E-8644-1E8C4FA361D4}" destId="{B6113FEF-9D96-46E5-B2E9-8DA2B53CAF2F}" srcOrd="1" destOrd="0" parTransId="{7B715642-B8D9-4482-B2BB-A7A86F19A63D}" sibTransId="{0ECB0DA2-B073-4471-8D0F-5735E5D6C0DB}"/>
    <dgm:cxn modelId="{27730B7B-FB72-444E-8C28-796844E6B718}" type="presOf" srcId="{B6113FEF-9D96-46E5-B2E9-8DA2B53CAF2F}" destId="{F64ED34E-8D56-48AA-8FE7-201042D9B9CC}" srcOrd="0" destOrd="0" presId="urn:microsoft.com/office/officeart/2008/layout/LinedList"/>
    <dgm:cxn modelId="{F649B79E-0A89-442E-B5D1-4F013025698C}" type="presOf" srcId="{2F59CC5A-0386-4E19-8115-00EC3FAB2622}" destId="{594A0048-D24C-4C4A-89C7-82DC7CF18CBE}" srcOrd="0" destOrd="0" presId="urn:microsoft.com/office/officeart/2008/layout/LinedList"/>
    <dgm:cxn modelId="{F8345EA9-13A2-49C5-BA0D-7F1184A51D0E}" type="presOf" srcId="{03EB77BC-2150-4E1E-8644-1E8C4FA361D4}" destId="{18B30B34-BA9B-495D-94D8-9295F6D8ACF8}" srcOrd="0" destOrd="0" presId="urn:microsoft.com/office/officeart/2008/layout/LinedList"/>
    <dgm:cxn modelId="{47719BB1-5E46-4DC0-9A1D-65C63141B887}" type="presOf" srcId="{373A52E8-2400-46BC-84D7-AB1E4ABB2F3E}" destId="{04FDE86B-B9B3-498A-B5BA-06C3DD0C9FAB}" srcOrd="0" destOrd="0" presId="urn:microsoft.com/office/officeart/2008/layout/LinedList"/>
    <dgm:cxn modelId="{7821CAEB-DB94-4F32-80E2-15A41457FBE1}" srcId="{03EB77BC-2150-4E1E-8644-1E8C4FA361D4}" destId="{373A52E8-2400-46BC-84D7-AB1E4ABB2F3E}" srcOrd="0" destOrd="0" parTransId="{F727E995-FA16-43D3-8B15-919F47020B04}" sibTransId="{15F4AE0C-0800-4F77-BFBA-0B1AC369F5E0}"/>
    <dgm:cxn modelId="{C021A9F4-1CEB-484D-ABB8-191674B74E05}" srcId="{03EB77BC-2150-4E1E-8644-1E8C4FA361D4}" destId="{2F59CC5A-0386-4E19-8115-00EC3FAB2622}" srcOrd="2" destOrd="0" parTransId="{046D786A-CD7F-4487-82A7-20443E9297D0}" sibTransId="{9D7B8FA7-41F4-401D-B309-25303EEB00A6}"/>
    <dgm:cxn modelId="{73ADF826-F7A8-4C73-B793-169671445B4C}" type="presParOf" srcId="{18B30B34-BA9B-495D-94D8-9295F6D8ACF8}" destId="{9ECFE1BE-BAB2-4A8D-A269-32FC5164310D}" srcOrd="0" destOrd="0" presId="urn:microsoft.com/office/officeart/2008/layout/LinedList"/>
    <dgm:cxn modelId="{56A6540E-CE08-4781-9C6B-072CF137143E}" type="presParOf" srcId="{18B30B34-BA9B-495D-94D8-9295F6D8ACF8}" destId="{82FABCB7-C652-4662-934F-B1BDC2E056A2}" srcOrd="1" destOrd="0" presId="urn:microsoft.com/office/officeart/2008/layout/LinedList"/>
    <dgm:cxn modelId="{99352BC6-2C6F-48AD-862C-D62576CEFA84}" type="presParOf" srcId="{82FABCB7-C652-4662-934F-B1BDC2E056A2}" destId="{04FDE86B-B9B3-498A-B5BA-06C3DD0C9FAB}" srcOrd="0" destOrd="0" presId="urn:microsoft.com/office/officeart/2008/layout/LinedList"/>
    <dgm:cxn modelId="{4FD81EC1-F5FA-4B83-B49C-2D5E19A629AD}" type="presParOf" srcId="{82FABCB7-C652-4662-934F-B1BDC2E056A2}" destId="{6C586264-217B-463B-A152-A382AC17F2B1}" srcOrd="1" destOrd="0" presId="urn:microsoft.com/office/officeart/2008/layout/LinedList"/>
    <dgm:cxn modelId="{490F2DD7-E468-4504-8517-7D49D67B1ADA}" type="presParOf" srcId="{18B30B34-BA9B-495D-94D8-9295F6D8ACF8}" destId="{D7547B98-A45C-42C6-A250-44D2E54A30AB}" srcOrd="2" destOrd="0" presId="urn:microsoft.com/office/officeart/2008/layout/LinedList"/>
    <dgm:cxn modelId="{004D0541-A5AC-4359-8E31-573F6BD5CF38}" type="presParOf" srcId="{18B30B34-BA9B-495D-94D8-9295F6D8ACF8}" destId="{4DEC521D-D5A5-45E0-9C2E-0B0AE6497FDE}" srcOrd="3" destOrd="0" presId="urn:microsoft.com/office/officeart/2008/layout/LinedList"/>
    <dgm:cxn modelId="{C83F1673-6527-4596-BF26-73B52B554F0F}" type="presParOf" srcId="{4DEC521D-D5A5-45E0-9C2E-0B0AE6497FDE}" destId="{F64ED34E-8D56-48AA-8FE7-201042D9B9CC}" srcOrd="0" destOrd="0" presId="urn:microsoft.com/office/officeart/2008/layout/LinedList"/>
    <dgm:cxn modelId="{85661144-8433-445F-9EF0-2A14C5D68470}" type="presParOf" srcId="{4DEC521D-D5A5-45E0-9C2E-0B0AE6497FDE}" destId="{9D3DEB9B-78EC-491B-BA64-F43EDAC9A248}" srcOrd="1" destOrd="0" presId="urn:microsoft.com/office/officeart/2008/layout/LinedList"/>
    <dgm:cxn modelId="{DD0CA6D9-B20B-43E1-8618-8EE762BBB23B}" type="presParOf" srcId="{18B30B34-BA9B-495D-94D8-9295F6D8ACF8}" destId="{71A240C1-EE80-42E0-9A03-3792AE87A2DC}" srcOrd="4" destOrd="0" presId="urn:microsoft.com/office/officeart/2008/layout/LinedList"/>
    <dgm:cxn modelId="{71EDC0A4-06C0-46F8-9A01-586C6C5FCA59}" type="presParOf" srcId="{18B30B34-BA9B-495D-94D8-9295F6D8ACF8}" destId="{C2B42AC2-DA00-4991-A78E-AE0CB150E3D4}" srcOrd="5" destOrd="0" presId="urn:microsoft.com/office/officeart/2008/layout/LinedList"/>
    <dgm:cxn modelId="{38763BA2-7647-49EC-ADFE-CCBF28D1F4DD}" type="presParOf" srcId="{C2B42AC2-DA00-4991-A78E-AE0CB150E3D4}" destId="{594A0048-D24C-4C4A-89C7-82DC7CF18CBE}" srcOrd="0" destOrd="0" presId="urn:microsoft.com/office/officeart/2008/layout/LinedList"/>
    <dgm:cxn modelId="{1C2D54E0-6D04-4798-889C-8A01398D507F}" type="presParOf" srcId="{C2B42AC2-DA00-4991-A78E-AE0CB150E3D4}" destId="{5FC90D41-8333-43E3-B558-03A56EA8AA3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FF0BE6D-551D-4DFF-895A-124B58C8CC98}"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FC8D99BE-97D9-49CB-AC2E-BF5912359317}">
      <dgm:prSet custT="1"/>
      <dgm:spPr/>
      <dgm: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4400" b="1" dirty="0"/>
            <a:t>Small Group Task</a:t>
          </a:r>
          <a:endParaRPr lang="en-US" sz="4400" b="1" dirty="0"/>
        </a:p>
      </dgm:t>
    </dgm:pt>
    <dgm:pt modelId="{589B6117-B108-48F7-B557-62A79EE66253}" type="parTrans" cxnId="{ADCF3553-B2BE-4B89-821B-CE0FD87E9484}">
      <dgm:prSet/>
      <dgm:spPr/>
      <dgm:t>
        <a:bodyPr/>
        <a:lstStyle/>
        <a:p>
          <a:endParaRPr lang="en-US"/>
        </a:p>
      </dgm:t>
    </dgm:pt>
    <dgm:pt modelId="{EC13FABB-92DD-404D-9E30-8C2A6549C01B}" type="sibTrans" cxnId="{ADCF3553-B2BE-4B89-821B-CE0FD87E9484}">
      <dgm:prSet/>
      <dgm:spPr/>
      <dgm:t>
        <a:bodyPr/>
        <a:lstStyle/>
        <a:p>
          <a:endParaRPr lang="en-US"/>
        </a:p>
      </dgm:t>
    </dgm:pt>
    <dgm:pt modelId="{85C2CFE0-9781-4FDE-BF84-5523357EFFBE}">
      <dgm:prSet/>
      <dgm:spPr/>
      <dgm:t>
        <a:bodyPr/>
        <a:lstStyle/>
        <a:p>
          <a:r>
            <a:rPr lang="en-GB"/>
            <a:t>Principles and Purposes of Youth Work </a:t>
          </a:r>
          <a:endParaRPr lang="en-US"/>
        </a:p>
      </dgm:t>
    </dgm:pt>
    <dgm:pt modelId="{502D1D1D-7D49-47D9-8C50-CCF8150F620A}" type="parTrans" cxnId="{5A588CBA-E633-4034-91BC-ED8DD4C8CEFA}">
      <dgm:prSet/>
      <dgm:spPr/>
      <dgm:t>
        <a:bodyPr/>
        <a:lstStyle/>
        <a:p>
          <a:endParaRPr lang="en-US"/>
        </a:p>
      </dgm:t>
    </dgm:pt>
    <dgm:pt modelId="{31AA7043-4D1E-44DA-9496-FAD5B01F099A}" type="sibTrans" cxnId="{5A588CBA-E633-4034-91BC-ED8DD4C8CEFA}">
      <dgm:prSet/>
      <dgm:spPr/>
      <dgm:t>
        <a:bodyPr/>
        <a:lstStyle/>
        <a:p>
          <a:endParaRPr lang="en-US"/>
        </a:p>
      </dgm:t>
    </dgm:pt>
    <dgm:pt modelId="{AA93A34F-99F8-449C-BC73-496D608E5EB2}">
      <dgm:prSet/>
      <dgm:spPr/>
      <dgm:t>
        <a:bodyPr/>
        <a:lstStyle/>
        <a:p>
          <a:r>
            <a:rPr lang="en-GB"/>
            <a:t>NOS</a:t>
          </a:r>
          <a:endParaRPr lang="en-US"/>
        </a:p>
      </dgm:t>
    </dgm:pt>
    <dgm:pt modelId="{F04C7FA9-4663-4D71-82F0-7834820F841C}" type="parTrans" cxnId="{56307A17-22A8-4199-A1B5-2DA77E19797E}">
      <dgm:prSet/>
      <dgm:spPr/>
      <dgm:t>
        <a:bodyPr/>
        <a:lstStyle/>
        <a:p>
          <a:endParaRPr lang="en-US"/>
        </a:p>
      </dgm:t>
    </dgm:pt>
    <dgm:pt modelId="{B6ACAC17-1208-4FF4-BF8D-C8082CAFCBE1}" type="sibTrans" cxnId="{56307A17-22A8-4199-A1B5-2DA77E19797E}">
      <dgm:prSet/>
      <dgm:spPr/>
      <dgm:t>
        <a:bodyPr/>
        <a:lstStyle/>
        <a:p>
          <a:endParaRPr lang="en-US"/>
        </a:p>
      </dgm:t>
    </dgm:pt>
    <dgm:pt modelId="{5630498F-B2E3-4CDB-BB1E-4D112A983CA3}">
      <dgm:prSet/>
      <dgm:spPr/>
      <dgm:t>
        <a:bodyPr/>
        <a:lstStyle/>
        <a:p>
          <a:r>
            <a:rPr lang="en-GB"/>
            <a:t>Codes of Practice </a:t>
          </a:r>
          <a:endParaRPr lang="en-US"/>
        </a:p>
      </dgm:t>
    </dgm:pt>
    <dgm:pt modelId="{2B4CC156-2FF1-44A8-AF15-01FAB3211248}" type="parTrans" cxnId="{BA8F5B59-7DFF-4A1F-B66F-7CE154AEE1F8}">
      <dgm:prSet/>
      <dgm:spPr/>
      <dgm:t>
        <a:bodyPr/>
        <a:lstStyle/>
        <a:p>
          <a:endParaRPr lang="en-US"/>
        </a:p>
      </dgm:t>
    </dgm:pt>
    <dgm:pt modelId="{156CC04A-BBA2-4D79-A76C-F8D14E85CF69}" type="sibTrans" cxnId="{BA8F5B59-7DFF-4A1F-B66F-7CE154AEE1F8}">
      <dgm:prSet/>
      <dgm:spPr/>
      <dgm:t>
        <a:bodyPr/>
        <a:lstStyle/>
        <a:p>
          <a:endParaRPr lang="en-US"/>
        </a:p>
      </dgm:t>
    </dgm:pt>
    <dgm:pt modelId="{41499E0F-D736-4B50-8EA4-E113E24B53AA}">
      <dgm:prSet/>
      <dgm:spPr/>
      <dgm:t>
        <a:bodyPr/>
        <a:lstStyle/>
        <a:p>
          <a:r>
            <a:rPr lang="en-GB" dirty="0"/>
            <a:t>UN Convention on the Rights of the Child </a:t>
          </a:r>
          <a:endParaRPr lang="en-US" dirty="0"/>
        </a:p>
      </dgm:t>
    </dgm:pt>
    <dgm:pt modelId="{3ED2D849-2978-4DC9-A218-13DA41D3717B}" type="parTrans" cxnId="{8B65D202-B3CD-40D3-9427-F5195112100E}">
      <dgm:prSet/>
      <dgm:spPr/>
      <dgm:t>
        <a:bodyPr/>
        <a:lstStyle/>
        <a:p>
          <a:endParaRPr lang="en-US"/>
        </a:p>
      </dgm:t>
    </dgm:pt>
    <dgm:pt modelId="{FE93A1FB-43AE-478A-869A-D7C399C1BC2B}" type="sibTrans" cxnId="{8B65D202-B3CD-40D3-9427-F5195112100E}">
      <dgm:prSet/>
      <dgm:spPr/>
      <dgm:t>
        <a:bodyPr/>
        <a:lstStyle/>
        <a:p>
          <a:endParaRPr lang="en-US"/>
        </a:p>
      </dgm:t>
    </dgm:pt>
    <dgm:pt modelId="{9C48AF9D-2200-490A-8720-7CC4F96BEB2B}">
      <dgm:prSet/>
      <dgm:spPr/>
      <dgm:t>
        <a:bodyPr/>
        <a:lstStyle/>
        <a:p>
          <a:r>
            <a:rPr lang="en-GB"/>
            <a:t>How would these inform our youth work research? </a:t>
          </a:r>
          <a:endParaRPr lang="en-US" dirty="0"/>
        </a:p>
      </dgm:t>
    </dgm:pt>
    <dgm:pt modelId="{E7CED841-52BC-4FE3-8C5C-0D533CB0F23E}" type="parTrans" cxnId="{FBC9FECF-8D78-4DCE-93CF-E67CA93EBA4C}">
      <dgm:prSet/>
      <dgm:spPr/>
      <dgm:t>
        <a:bodyPr/>
        <a:lstStyle/>
        <a:p>
          <a:endParaRPr lang="en-GB"/>
        </a:p>
      </dgm:t>
    </dgm:pt>
    <dgm:pt modelId="{0F69B9F4-3452-4237-9EB0-63E8F1DEEC03}" type="sibTrans" cxnId="{FBC9FECF-8D78-4DCE-93CF-E67CA93EBA4C}">
      <dgm:prSet/>
      <dgm:spPr/>
      <dgm:t>
        <a:bodyPr/>
        <a:lstStyle/>
        <a:p>
          <a:endParaRPr lang="en-GB"/>
        </a:p>
      </dgm:t>
    </dgm:pt>
    <dgm:pt modelId="{534CFC38-72B9-4160-A31E-D714D1D0A8E0}" type="pres">
      <dgm:prSet presAssocID="{3FF0BE6D-551D-4DFF-895A-124B58C8CC98}" presName="linear" presStyleCnt="0">
        <dgm:presLayoutVars>
          <dgm:animLvl val="lvl"/>
          <dgm:resizeHandles val="exact"/>
        </dgm:presLayoutVars>
      </dgm:prSet>
      <dgm:spPr/>
    </dgm:pt>
    <dgm:pt modelId="{156AC006-6E61-46D5-8163-12A931CBA9F4}" type="pres">
      <dgm:prSet presAssocID="{FC8D99BE-97D9-49CB-AC2E-BF5912359317}" presName="parentText" presStyleLbl="node1" presStyleIdx="0" presStyleCnt="2">
        <dgm:presLayoutVars>
          <dgm:chMax val="0"/>
          <dgm:bulletEnabled val="1"/>
        </dgm:presLayoutVars>
      </dgm:prSet>
      <dgm:spPr/>
    </dgm:pt>
    <dgm:pt modelId="{85CD0A10-4234-4093-9A0C-88CE1DEAAB87}" type="pres">
      <dgm:prSet presAssocID="{FC8D99BE-97D9-49CB-AC2E-BF5912359317}" presName="childText" presStyleLbl="revTx" presStyleIdx="0" presStyleCnt="1">
        <dgm:presLayoutVars>
          <dgm:bulletEnabled val="1"/>
        </dgm:presLayoutVars>
      </dgm:prSet>
      <dgm:spPr/>
    </dgm:pt>
    <dgm:pt modelId="{601C408F-72D6-44AD-9C17-5706B2524FC1}" type="pres">
      <dgm:prSet presAssocID="{9C48AF9D-2200-490A-8720-7CC4F96BEB2B}" presName="parentText" presStyleLbl="node1" presStyleIdx="1" presStyleCnt="2">
        <dgm:presLayoutVars>
          <dgm:chMax val="0"/>
          <dgm:bulletEnabled val="1"/>
        </dgm:presLayoutVars>
      </dgm:prSet>
      <dgm:spPr/>
    </dgm:pt>
  </dgm:ptLst>
  <dgm:cxnLst>
    <dgm:cxn modelId="{8B65D202-B3CD-40D3-9427-F5195112100E}" srcId="{FC8D99BE-97D9-49CB-AC2E-BF5912359317}" destId="{41499E0F-D736-4B50-8EA4-E113E24B53AA}" srcOrd="3" destOrd="0" parTransId="{3ED2D849-2978-4DC9-A218-13DA41D3717B}" sibTransId="{FE93A1FB-43AE-478A-869A-D7C399C1BC2B}"/>
    <dgm:cxn modelId="{56307A17-22A8-4199-A1B5-2DA77E19797E}" srcId="{FC8D99BE-97D9-49CB-AC2E-BF5912359317}" destId="{AA93A34F-99F8-449C-BC73-496D608E5EB2}" srcOrd="1" destOrd="0" parTransId="{F04C7FA9-4663-4D71-82F0-7834820F841C}" sibTransId="{B6ACAC17-1208-4FF4-BF8D-C8082CAFCBE1}"/>
    <dgm:cxn modelId="{07B3731B-83F2-401D-A48A-E44E7A270868}" type="presOf" srcId="{41499E0F-D736-4B50-8EA4-E113E24B53AA}" destId="{85CD0A10-4234-4093-9A0C-88CE1DEAAB87}" srcOrd="0" destOrd="3" presId="urn:microsoft.com/office/officeart/2005/8/layout/vList2"/>
    <dgm:cxn modelId="{0B5BF633-1F54-48E0-87AB-60A87FF3E002}" type="presOf" srcId="{AA93A34F-99F8-449C-BC73-496D608E5EB2}" destId="{85CD0A10-4234-4093-9A0C-88CE1DEAAB87}" srcOrd="0" destOrd="1" presId="urn:microsoft.com/office/officeart/2005/8/layout/vList2"/>
    <dgm:cxn modelId="{35320848-4B8D-4D1D-9778-2753267A874A}" type="presOf" srcId="{FC8D99BE-97D9-49CB-AC2E-BF5912359317}" destId="{156AC006-6E61-46D5-8163-12A931CBA9F4}" srcOrd="0" destOrd="0" presId="urn:microsoft.com/office/officeart/2005/8/layout/vList2"/>
    <dgm:cxn modelId="{ADCF3553-B2BE-4B89-821B-CE0FD87E9484}" srcId="{3FF0BE6D-551D-4DFF-895A-124B58C8CC98}" destId="{FC8D99BE-97D9-49CB-AC2E-BF5912359317}" srcOrd="0" destOrd="0" parTransId="{589B6117-B108-48F7-B557-62A79EE66253}" sibTransId="{EC13FABB-92DD-404D-9E30-8C2A6549C01B}"/>
    <dgm:cxn modelId="{53F9A054-FD3F-4500-88AA-332F1432E480}" type="presOf" srcId="{5630498F-B2E3-4CDB-BB1E-4D112A983CA3}" destId="{85CD0A10-4234-4093-9A0C-88CE1DEAAB87}" srcOrd="0" destOrd="2" presId="urn:microsoft.com/office/officeart/2005/8/layout/vList2"/>
    <dgm:cxn modelId="{BA8F5B59-7DFF-4A1F-B66F-7CE154AEE1F8}" srcId="{FC8D99BE-97D9-49CB-AC2E-BF5912359317}" destId="{5630498F-B2E3-4CDB-BB1E-4D112A983CA3}" srcOrd="2" destOrd="0" parTransId="{2B4CC156-2FF1-44A8-AF15-01FAB3211248}" sibTransId="{156CC04A-BBA2-4D79-A76C-F8D14E85CF69}"/>
    <dgm:cxn modelId="{2BA1227C-6256-4B72-8FA3-6A317BBBB348}" type="presOf" srcId="{9C48AF9D-2200-490A-8720-7CC4F96BEB2B}" destId="{601C408F-72D6-44AD-9C17-5706B2524FC1}" srcOrd="0" destOrd="0" presId="urn:microsoft.com/office/officeart/2005/8/layout/vList2"/>
    <dgm:cxn modelId="{8106E184-DA22-4DB6-BF04-A9DE99B7E4D1}" type="presOf" srcId="{85C2CFE0-9781-4FDE-BF84-5523357EFFBE}" destId="{85CD0A10-4234-4093-9A0C-88CE1DEAAB87}" srcOrd="0" destOrd="0" presId="urn:microsoft.com/office/officeart/2005/8/layout/vList2"/>
    <dgm:cxn modelId="{5A588CBA-E633-4034-91BC-ED8DD4C8CEFA}" srcId="{FC8D99BE-97D9-49CB-AC2E-BF5912359317}" destId="{85C2CFE0-9781-4FDE-BF84-5523357EFFBE}" srcOrd="0" destOrd="0" parTransId="{502D1D1D-7D49-47D9-8C50-CCF8150F620A}" sibTransId="{31AA7043-4D1E-44DA-9496-FAD5B01F099A}"/>
    <dgm:cxn modelId="{FBC9FECF-8D78-4DCE-93CF-E67CA93EBA4C}" srcId="{3FF0BE6D-551D-4DFF-895A-124B58C8CC98}" destId="{9C48AF9D-2200-490A-8720-7CC4F96BEB2B}" srcOrd="1" destOrd="0" parTransId="{E7CED841-52BC-4FE3-8C5C-0D533CB0F23E}" sibTransId="{0F69B9F4-3452-4237-9EB0-63E8F1DEEC03}"/>
    <dgm:cxn modelId="{3D15A0D6-C679-4AAE-8B7A-0C08308DD5C9}" type="presOf" srcId="{3FF0BE6D-551D-4DFF-895A-124B58C8CC98}" destId="{534CFC38-72B9-4160-A31E-D714D1D0A8E0}" srcOrd="0" destOrd="0" presId="urn:microsoft.com/office/officeart/2005/8/layout/vList2"/>
    <dgm:cxn modelId="{90636EC5-A4D4-4DE7-8543-779BEA315A59}" type="presParOf" srcId="{534CFC38-72B9-4160-A31E-D714D1D0A8E0}" destId="{156AC006-6E61-46D5-8163-12A931CBA9F4}" srcOrd="0" destOrd="0" presId="urn:microsoft.com/office/officeart/2005/8/layout/vList2"/>
    <dgm:cxn modelId="{22E62BE8-8DE7-4A36-B3B2-DD2EB5E0148C}" type="presParOf" srcId="{534CFC38-72B9-4160-A31E-D714D1D0A8E0}" destId="{85CD0A10-4234-4093-9A0C-88CE1DEAAB87}" srcOrd="1" destOrd="0" presId="urn:microsoft.com/office/officeart/2005/8/layout/vList2"/>
    <dgm:cxn modelId="{5F8227DD-D307-4BEE-822D-54106377D44D}" type="presParOf" srcId="{534CFC38-72B9-4160-A31E-D714D1D0A8E0}" destId="{601C408F-72D6-44AD-9C17-5706B2524FC1}"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423336-9897-48D0-BC5E-E243BE880A73}">
      <dsp:nvSpPr>
        <dsp:cNvPr id="0" name=""/>
        <dsp:cNvSpPr/>
      </dsp:nvSpPr>
      <dsp:spPr>
        <a:xfrm>
          <a:off x="559800" y="848595"/>
          <a:ext cx="1512000" cy="1512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E20CE2-4059-40E1-87BF-4813CE7944B6}">
      <dsp:nvSpPr>
        <dsp:cNvPr id="0" name=""/>
        <dsp:cNvSpPr/>
      </dsp:nvSpPr>
      <dsp:spPr>
        <a:xfrm>
          <a:off x="559800" y="2474724"/>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89000">
            <a:lnSpc>
              <a:spcPct val="100000"/>
            </a:lnSpc>
            <a:spcBef>
              <a:spcPct val="0"/>
            </a:spcBef>
            <a:spcAft>
              <a:spcPct val="35000"/>
            </a:spcAft>
            <a:buNone/>
            <a:defRPr b="1"/>
          </a:pPr>
          <a:r>
            <a:rPr lang="en-GB" sz="2000" kern="1200"/>
            <a:t>Group Task</a:t>
          </a:r>
          <a:endParaRPr lang="en-US" sz="2000" kern="1200"/>
        </a:p>
      </dsp:txBody>
      <dsp:txXfrm>
        <a:off x="559800" y="2474724"/>
        <a:ext cx="4320000" cy="648000"/>
      </dsp:txXfrm>
    </dsp:sp>
    <dsp:sp modelId="{B267938B-789B-42B2-A58C-7989AF439F08}">
      <dsp:nvSpPr>
        <dsp:cNvPr id="0" name=""/>
        <dsp:cNvSpPr/>
      </dsp:nvSpPr>
      <dsp:spPr>
        <a:xfrm>
          <a:off x="559800" y="3175807"/>
          <a:ext cx="4320000" cy="326934"/>
        </a:xfrm>
        <a:prstGeom prst="rect">
          <a:avLst/>
        </a:prstGeom>
        <a:noFill/>
        <a:ln>
          <a:noFill/>
        </a:ln>
        <a:effectLst/>
      </dsp:spPr>
      <dsp:style>
        <a:lnRef idx="0">
          <a:scrgbClr r="0" g="0" b="0"/>
        </a:lnRef>
        <a:fillRef idx="0">
          <a:scrgbClr r="0" g="0" b="0"/>
        </a:fillRef>
        <a:effectRef idx="0">
          <a:scrgbClr r="0" g="0" b="0"/>
        </a:effectRef>
        <a:fontRef idx="minor"/>
      </dsp:style>
    </dsp:sp>
    <dsp:sp modelId="{09AD4B3B-C471-43EC-A6DC-914F4553FC35}">
      <dsp:nvSpPr>
        <dsp:cNvPr id="0" name=""/>
        <dsp:cNvSpPr/>
      </dsp:nvSpPr>
      <dsp:spPr>
        <a:xfrm>
          <a:off x="5635800" y="848595"/>
          <a:ext cx="1512000" cy="1512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56C91B-1B35-410C-8FE9-0C1138E25D70}">
      <dsp:nvSpPr>
        <dsp:cNvPr id="0" name=""/>
        <dsp:cNvSpPr/>
      </dsp:nvSpPr>
      <dsp:spPr>
        <a:xfrm>
          <a:off x="5635800" y="2474724"/>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89000">
            <a:lnSpc>
              <a:spcPct val="100000"/>
            </a:lnSpc>
            <a:spcBef>
              <a:spcPct val="0"/>
            </a:spcBef>
            <a:spcAft>
              <a:spcPct val="35000"/>
            </a:spcAft>
            <a:buNone/>
            <a:defRPr b="1"/>
          </a:pPr>
          <a:r>
            <a:rPr lang="en-GB" sz="2000" kern="1200"/>
            <a:t>An important subject to explore in Research? </a:t>
          </a:r>
          <a:endParaRPr lang="en-US" sz="2000" kern="1200"/>
        </a:p>
      </dsp:txBody>
      <dsp:txXfrm>
        <a:off x="5635800" y="2474724"/>
        <a:ext cx="4320000" cy="648000"/>
      </dsp:txXfrm>
    </dsp:sp>
    <dsp:sp modelId="{1686B335-D872-49FE-AFDF-E95729B603AF}">
      <dsp:nvSpPr>
        <dsp:cNvPr id="0" name=""/>
        <dsp:cNvSpPr/>
      </dsp:nvSpPr>
      <dsp:spPr>
        <a:xfrm>
          <a:off x="5635800" y="3175807"/>
          <a:ext cx="4320000" cy="3269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66750">
            <a:lnSpc>
              <a:spcPct val="100000"/>
            </a:lnSpc>
            <a:spcBef>
              <a:spcPct val="0"/>
            </a:spcBef>
            <a:spcAft>
              <a:spcPct val="35000"/>
            </a:spcAft>
            <a:buNone/>
          </a:pPr>
          <a:r>
            <a:rPr lang="en-GB" sz="1500" kern="1200" dirty="0"/>
            <a:t>Why? </a:t>
          </a:r>
          <a:endParaRPr lang="en-US" sz="1500" kern="1200" dirty="0"/>
        </a:p>
      </dsp:txBody>
      <dsp:txXfrm>
        <a:off x="5635800" y="3175807"/>
        <a:ext cx="4320000" cy="3269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CFE1BE-BAB2-4A8D-A269-32FC5164310D}">
      <dsp:nvSpPr>
        <dsp:cNvPr id="0" name=""/>
        <dsp:cNvSpPr/>
      </dsp:nvSpPr>
      <dsp:spPr>
        <a:xfrm>
          <a:off x="0" y="2673"/>
          <a:ext cx="703738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FDE86B-B9B3-498A-B5BA-06C3DD0C9FAB}">
      <dsp:nvSpPr>
        <dsp:cNvPr id="0" name=""/>
        <dsp:cNvSpPr/>
      </dsp:nvSpPr>
      <dsp:spPr>
        <a:xfrm>
          <a:off x="0" y="2673"/>
          <a:ext cx="7037387" cy="1823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GB" sz="6500" kern="1200"/>
            <a:t>Law:</a:t>
          </a:r>
          <a:endParaRPr lang="en-US" sz="6500" kern="1200"/>
        </a:p>
      </dsp:txBody>
      <dsp:txXfrm>
        <a:off x="0" y="2673"/>
        <a:ext cx="7037387" cy="1823313"/>
      </dsp:txXfrm>
    </dsp:sp>
    <dsp:sp modelId="{D7547B98-A45C-42C6-A250-44D2E54A30AB}">
      <dsp:nvSpPr>
        <dsp:cNvPr id="0" name=""/>
        <dsp:cNvSpPr/>
      </dsp:nvSpPr>
      <dsp:spPr>
        <a:xfrm>
          <a:off x="0" y="1825986"/>
          <a:ext cx="703738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4ED34E-8D56-48AA-8FE7-201042D9B9CC}">
      <dsp:nvSpPr>
        <dsp:cNvPr id="0" name=""/>
        <dsp:cNvSpPr/>
      </dsp:nvSpPr>
      <dsp:spPr>
        <a:xfrm>
          <a:off x="0" y="1825986"/>
          <a:ext cx="7037387" cy="1823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GB" sz="6500" kern="1200" dirty="0"/>
            <a:t>Child Protection </a:t>
          </a:r>
          <a:endParaRPr lang="en-US" sz="6500" kern="1200" dirty="0"/>
        </a:p>
      </dsp:txBody>
      <dsp:txXfrm>
        <a:off x="0" y="1825986"/>
        <a:ext cx="7037387" cy="1823313"/>
      </dsp:txXfrm>
    </dsp:sp>
    <dsp:sp modelId="{71A240C1-EE80-42E0-9A03-3792AE87A2DC}">
      <dsp:nvSpPr>
        <dsp:cNvPr id="0" name=""/>
        <dsp:cNvSpPr/>
      </dsp:nvSpPr>
      <dsp:spPr>
        <a:xfrm>
          <a:off x="0" y="3649300"/>
          <a:ext cx="703738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4A0048-D24C-4C4A-89C7-82DC7CF18CBE}">
      <dsp:nvSpPr>
        <dsp:cNvPr id="0" name=""/>
        <dsp:cNvSpPr/>
      </dsp:nvSpPr>
      <dsp:spPr>
        <a:xfrm>
          <a:off x="0" y="3649300"/>
          <a:ext cx="7037387" cy="1823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GB" sz="6500" kern="1200"/>
            <a:t>Safeguarding </a:t>
          </a:r>
          <a:endParaRPr lang="en-US" sz="6500" kern="1200"/>
        </a:p>
      </dsp:txBody>
      <dsp:txXfrm>
        <a:off x="0" y="3649300"/>
        <a:ext cx="7037387" cy="182331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6AC006-6E61-46D5-8163-12A931CBA9F4}">
      <dsp:nvSpPr>
        <dsp:cNvPr id="0" name=""/>
        <dsp:cNvSpPr/>
      </dsp:nvSpPr>
      <dsp:spPr>
        <a:xfrm>
          <a:off x="0" y="272142"/>
          <a:ext cx="7037387" cy="146983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4400" b="1" kern="1200" dirty="0"/>
            <a:t>Small Group Task</a:t>
          </a:r>
          <a:endParaRPr lang="en-US" sz="4400" b="1" kern="1200" dirty="0"/>
        </a:p>
      </dsp:txBody>
      <dsp:txXfrm>
        <a:off x="71751" y="343893"/>
        <a:ext cx="6893885" cy="1326328"/>
      </dsp:txXfrm>
    </dsp:sp>
    <dsp:sp modelId="{85CD0A10-4234-4093-9A0C-88CE1DEAAB87}">
      <dsp:nvSpPr>
        <dsp:cNvPr id="0" name=""/>
        <dsp:cNvSpPr/>
      </dsp:nvSpPr>
      <dsp:spPr>
        <a:xfrm>
          <a:off x="0" y="1741973"/>
          <a:ext cx="7037387" cy="1991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3437" tIns="46990" rIns="263144" bIns="46990" numCol="1" spcCol="1270" anchor="t" anchorCtr="0">
          <a:noAutofit/>
        </a:bodyPr>
        <a:lstStyle/>
        <a:p>
          <a:pPr marL="285750" lvl="1" indent="-285750" algn="l" defTabSz="1289050">
            <a:lnSpc>
              <a:spcPct val="90000"/>
            </a:lnSpc>
            <a:spcBef>
              <a:spcPct val="0"/>
            </a:spcBef>
            <a:spcAft>
              <a:spcPct val="20000"/>
            </a:spcAft>
            <a:buChar char="•"/>
          </a:pPr>
          <a:r>
            <a:rPr lang="en-GB" sz="2900" kern="1200"/>
            <a:t>Principles and Purposes of Youth Work </a:t>
          </a:r>
          <a:endParaRPr lang="en-US" sz="2900" kern="1200"/>
        </a:p>
        <a:p>
          <a:pPr marL="285750" lvl="1" indent="-285750" algn="l" defTabSz="1289050">
            <a:lnSpc>
              <a:spcPct val="90000"/>
            </a:lnSpc>
            <a:spcBef>
              <a:spcPct val="0"/>
            </a:spcBef>
            <a:spcAft>
              <a:spcPct val="20000"/>
            </a:spcAft>
            <a:buChar char="•"/>
          </a:pPr>
          <a:r>
            <a:rPr lang="en-GB" sz="2900" kern="1200"/>
            <a:t>NOS</a:t>
          </a:r>
          <a:endParaRPr lang="en-US" sz="2900" kern="1200"/>
        </a:p>
        <a:p>
          <a:pPr marL="285750" lvl="1" indent="-285750" algn="l" defTabSz="1289050">
            <a:lnSpc>
              <a:spcPct val="90000"/>
            </a:lnSpc>
            <a:spcBef>
              <a:spcPct val="0"/>
            </a:spcBef>
            <a:spcAft>
              <a:spcPct val="20000"/>
            </a:spcAft>
            <a:buChar char="•"/>
          </a:pPr>
          <a:r>
            <a:rPr lang="en-GB" sz="2900" kern="1200"/>
            <a:t>Codes of Practice </a:t>
          </a:r>
          <a:endParaRPr lang="en-US" sz="2900" kern="1200"/>
        </a:p>
        <a:p>
          <a:pPr marL="285750" lvl="1" indent="-285750" algn="l" defTabSz="1289050">
            <a:lnSpc>
              <a:spcPct val="90000"/>
            </a:lnSpc>
            <a:spcBef>
              <a:spcPct val="0"/>
            </a:spcBef>
            <a:spcAft>
              <a:spcPct val="20000"/>
            </a:spcAft>
            <a:buChar char="•"/>
          </a:pPr>
          <a:r>
            <a:rPr lang="en-GB" sz="2900" kern="1200" dirty="0"/>
            <a:t>UN Convention on the Rights of the Child </a:t>
          </a:r>
          <a:endParaRPr lang="en-US" sz="2900" kern="1200" dirty="0"/>
        </a:p>
      </dsp:txBody>
      <dsp:txXfrm>
        <a:off x="0" y="1741973"/>
        <a:ext cx="7037387" cy="1991340"/>
      </dsp:txXfrm>
    </dsp:sp>
    <dsp:sp modelId="{601C408F-72D6-44AD-9C17-5706B2524FC1}">
      <dsp:nvSpPr>
        <dsp:cNvPr id="0" name=""/>
        <dsp:cNvSpPr/>
      </dsp:nvSpPr>
      <dsp:spPr>
        <a:xfrm>
          <a:off x="0" y="3733313"/>
          <a:ext cx="7037387" cy="1469830"/>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How would these inform our youth work research? </a:t>
          </a:r>
          <a:endParaRPr lang="en-US" sz="3700" kern="1200" dirty="0"/>
        </a:p>
      </dsp:txBody>
      <dsp:txXfrm>
        <a:off x="71751" y="3805064"/>
        <a:ext cx="6893885" cy="132632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9F182DA-C230-4414-80AF-A6155F78A233}" type="datetimeFigureOut">
              <a:rPr lang="en-GB" smtClean="0"/>
              <a:t>06/11/2024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28AA88-5B66-4AFC-B848-977AE6BDA155}" type="slidenum">
              <a:rPr lang="en-GB" smtClean="0"/>
              <a:t>‹#›</a:t>
            </a:fld>
            <a:endParaRPr lang="en-GB"/>
          </a:p>
        </p:txBody>
      </p:sp>
    </p:spTree>
    <p:extLst>
      <p:ext uri="{BB962C8B-B14F-4D97-AF65-F5344CB8AC3E}">
        <p14:creationId xmlns:p14="http://schemas.microsoft.com/office/powerpoint/2010/main" val="33409247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9F182DA-C230-4414-80AF-A6155F78A233}" type="datetimeFigureOut">
              <a:rPr lang="en-GB" smtClean="0"/>
              <a:t>06/11/2024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28AA88-5B66-4AFC-B848-977AE6BDA155}" type="slidenum">
              <a:rPr lang="en-GB" smtClean="0"/>
              <a:t>‹#›</a:t>
            </a:fld>
            <a:endParaRPr lang="en-GB"/>
          </a:p>
        </p:txBody>
      </p:sp>
    </p:spTree>
    <p:extLst>
      <p:ext uri="{BB962C8B-B14F-4D97-AF65-F5344CB8AC3E}">
        <p14:creationId xmlns:p14="http://schemas.microsoft.com/office/powerpoint/2010/main" val="5118748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9F182DA-C230-4414-80AF-A6155F78A233}" type="datetimeFigureOut">
              <a:rPr lang="en-GB" smtClean="0"/>
              <a:t>06/11/2024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28AA88-5B66-4AFC-B848-977AE6BDA155}" type="slidenum">
              <a:rPr lang="en-GB" smtClean="0"/>
              <a:t>‹#›</a:t>
            </a:fld>
            <a:endParaRPr lang="en-GB"/>
          </a:p>
        </p:txBody>
      </p:sp>
    </p:spTree>
    <p:extLst>
      <p:ext uri="{BB962C8B-B14F-4D97-AF65-F5344CB8AC3E}">
        <p14:creationId xmlns:p14="http://schemas.microsoft.com/office/powerpoint/2010/main" val="42936135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9F182DA-C230-4414-80AF-A6155F78A233}" type="datetimeFigureOut">
              <a:rPr lang="en-GB" smtClean="0"/>
              <a:t>06/11/2024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28AA88-5B66-4AFC-B848-977AE6BDA155}" type="slidenum">
              <a:rPr lang="en-GB" smtClean="0"/>
              <a:t>‹#›</a:t>
            </a:fld>
            <a:endParaRPr lang="en-GB"/>
          </a:p>
        </p:txBody>
      </p:sp>
    </p:spTree>
    <p:extLst>
      <p:ext uri="{BB962C8B-B14F-4D97-AF65-F5344CB8AC3E}">
        <p14:creationId xmlns:p14="http://schemas.microsoft.com/office/powerpoint/2010/main" val="10802563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9F182DA-C230-4414-80AF-A6155F78A233}" type="datetimeFigureOut">
              <a:rPr lang="en-GB" smtClean="0"/>
              <a:t>06/11/2024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28AA88-5B66-4AFC-B848-977AE6BDA155}" type="slidenum">
              <a:rPr lang="en-GB" smtClean="0"/>
              <a:t>‹#›</a:t>
            </a:fld>
            <a:endParaRPr lang="en-GB"/>
          </a:p>
        </p:txBody>
      </p:sp>
    </p:spTree>
    <p:extLst>
      <p:ext uri="{BB962C8B-B14F-4D97-AF65-F5344CB8AC3E}">
        <p14:creationId xmlns:p14="http://schemas.microsoft.com/office/powerpoint/2010/main" val="730387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9F182DA-C230-4414-80AF-A6155F78A233}" type="datetimeFigureOut">
              <a:rPr lang="en-GB" smtClean="0"/>
              <a:t>06/11/2024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428AA88-5B66-4AFC-B848-977AE6BDA155}" type="slidenum">
              <a:rPr lang="en-GB" smtClean="0"/>
              <a:t>‹#›</a:t>
            </a:fld>
            <a:endParaRPr lang="en-GB"/>
          </a:p>
        </p:txBody>
      </p:sp>
    </p:spTree>
    <p:extLst>
      <p:ext uri="{BB962C8B-B14F-4D97-AF65-F5344CB8AC3E}">
        <p14:creationId xmlns:p14="http://schemas.microsoft.com/office/powerpoint/2010/main" val="21245652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9F182DA-C230-4414-80AF-A6155F78A233}" type="datetimeFigureOut">
              <a:rPr lang="en-GB" smtClean="0"/>
              <a:t>06/11/2024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428AA88-5B66-4AFC-B848-977AE6BDA155}" type="slidenum">
              <a:rPr lang="en-GB" smtClean="0"/>
              <a:t>‹#›</a:t>
            </a:fld>
            <a:endParaRPr lang="en-GB"/>
          </a:p>
        </p:txBody>
      </p:sp>
    </p:spTree>
    <p:extLst>
      <p:ext uri="{BB962C8B-B14F-4D97-AF65-F5344CB8AC3E}">
        <p14:creationId xmlns:p14="http://schemas.microsoft.com/office/powerpoint/2010/main" val="35954793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9F182DA-C230-4414-80AF-A6155F78A233}" type="datetimeFigureOut">
              <a:rPr lang="en-GB" smtClean="0"/>
              <a:t>06/11/2024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28AA88-5B66-4AFC-B848-977AE6BDA155}" type="slidenum">
              <a:rPr lang="en-GB" smtClean="0"/>
              <a:t>‹#›</a:t>
            </a:fld>
            <a:endParaRPr lang="en-GB"/>
          </a:p>
        </p:txBody>
      </p:sp>
    </p:spTree>
    <p:extLst>
      <p:ext uri="{BB962C8B-B14F-4D97-AF65-F5344CB8AC3E}">
        <p14:creationId xmlns:p14="http://schemas.microsoft.com/office/powerpoint/2010/main" val="31219722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9F182DA-C230-4414-80AF-A6155F78A233}" type="datetimeFigureOut">
              <a:rPr lang="en-GB" smtClean="0"/>
              <a:t>06/11/2024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28AA88-5B66-4AFC-B848-977AE6BDA155}" type="slidenum">
              <a:rPr lang="en-GB" smtClean="0"/>
              <a:t>‹#›</a:t>
            </a:fld>
            <a:endParaRPr lang="en-GB"/>
          </a:p>
        </p:txBody>
      </p:sp>
    </p:spTree>
    <p:extLst>
      <p:ext uri="{BB962C8B-B14F-4D97-AF65-F5344CB8AC3E}">
        <p14:creationId xmlns:p14="http://schemas.microsoft.com/office/powerpoint/2010/main" val="20649854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9F182DA-C230-4414-80AF-A6155F78A233}" type="datetimeFigureOut">
              <a:rPr lang="en-GB" smtClean="0"/>
              <a:t>06/11/2024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28AA88-5B66-4AFC-B848-977AE6BDA155}" type="slidenum">
              <a:rPr lang="en-GB" smtClean="0"/>
              <a:t>‹#›</a:t>
            </a:fld>
            <a:endParaRPr lang="en-GB"/>
          </a:p>
        </p:txBody>
      </p:sp>
    </p:spTree>
    <p:extLst>
      <p:ext uri="{BB962C8B-B14F-4D97-AF65-F5344CB8AC3E}">
        <p14:creationId xmlns:p14="http://schemas.microsoft.com/office/powerpoint/2010/main" val="37799590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9F182DA-C230-4414-80AF-A6155F78A233}" type="datetimeFigureOut">
              <a:rPr lang="en-GB" smtClean="0"/>
              <a:t>06/11/2024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28AA88-5B66-4AFC-B848-977AE6BDA155}" type="slidenum">
              <a:rPr lang="en-GB" smtClean="0"/>
              <a:t>‹#›</a:t>
            </a:fld>
            <a:endParaRPr lang="en-GB"/>
          </a:p>
        </p:txBody>
      </p:sp>
    </p:spTree>
    <p:extLst>
      <p:ext uri="{BB962C8B-B14F-4D97-AF65-F5344CB8AC3E}">
        <p14:creationId xmlns:p14="http://schemas.microsoft.com/office/powerpoint/2010/main" val="38088776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F182DA-C230-4414-80AF-A6155F78A233}" type="datetimeFigureOut">
              <a:rPr lang="en-GB" smtClean="0"/>
              <a:t>06/11/2024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428AA88-5B66-4AFC-B848-977AE6BDA155}" type="slidenum">
              <a:rPr lang="en-GB" smtClean="0"/>
              <a:t>‹#›</a:t>
            </a:fld>
            <a:endParaRPr lang="en-GB"/>
          </a:p>
        </p:txBody>
      </p:sp>
    </p:spTree>
    <p:extLst>
      <p:ext uri="{BB962C8B-B14F-4D97-AF65-F5344CB8AC3E}">
        <p14:creationId xmlns:p14="http://schemas.microsoft.com/office/powerpoint/2010/main" val="4982384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www.hmso.gov.uk/acts/acts%201998/19980029.htm" TargetMode="External"/><Relationship Id="rId2" Type="http://schemas.openxmlformats.org/officeDocument/2006/relationships/hyperlink" Target="http://www.bera.ac.uk/guidelines.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6" name="Rectangle 2055">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8" name="Rectangle 2057">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60" name="Group 2059">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2061" name="Freeform: Shape 2060">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62" name="Freeform: Shape 2061">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63" name="Freeform: Shape 2062">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64" name="Freeform: Shape 2063">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65" name="Freeform: Shape 2064">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2066" name="Freeform: Shape 2065">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67" name="Freeform: Shape 2066">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050" name="Rectangle 2"/>
          <p:cNvSpPr>
            <a:spLocks noGrp="1" noChangeArrowheads="1"/>
          </p:cNvSpPr>
          <p:nvPr>
            <p:ph type="ctrTitle"/>
          </p:nvPr>
        </p:nvSpPr>
        <p:spPr>
          <a:xfrm>
            <a:off x="3215729" y="1764407"/>
            <a:ext cx="5760846" cy="2310312"/>
          </a:xfrm>
        </p:spPr>
        <p:txBody>
          <a:bodyPr>
            <a:normAutofit/>
          </a:bodyPr>
          <a:lstStyle/>
          <a:p>
            <a:pPr eaLnBrk="1" hangingPunct="1"/>
            <a:r>
              <a:rPr lang="en-GB" altLang="en-US" sz="5200" b="1">
                <a:solidFill>
                  <a:schemeClr val="tx2"/>
                </a:solidFill>
                <a:latin typeface="Tahoma" panose="020B0604030504040204" pitchFamily="34" charset="0"/>
              </a:rPr>
              <a:t>Research Ethics </a:t>
            </a:r>
          </a:p>
        </p:txBody>
      </p:sp>
      <p:sp>
        <p:nvSpPr>
          <p:cNvPr id="2051" name="Subtitle 1"/>
          <p:cNvSpPr>
            <a:spLocks noGrp="1"/>
          </p:cNvSpPr>
          <p:nvPr>
            <p:ph type="subTitle" idx="1"/>
          </p:nvPr>
        </p:nvSpPr>
        <p:spPr>
          <a:xfrm>
            <a:off x="3215729" y="4165152"/>
            <a:ext cx="5760846" cy="682079"/>
          </a:xfrm>
        </p:spPr>
        <p:txBody>
          <a:bodyPr>
            <a:normAutofit/>
          </a:bodyPr>
          <a:lstStyle/>
          <a:p>
            <a:pPr eaLnBrk="1" hangingPunct="1"/>
            <a:endParaRPr lang="en-GB" altLang="en-US">
              <a:solidFill>
                <a:schemeClr val="tx2"/>
              </a:solidFill>
            </a:endParaRPr>
          </a:p>
        </p:txBody>
      </p:sp>
    </p:spTree>
    <p:extLst>
      <p:ext uri="{BB962C8B-B14F-4D97-AF65-F5344CB8AC3E}">
        <p14:creationId xmlns:p14="http://schemas.microsoft.com/office/powerpoint/2010/main" val="1892444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050"/>
                                        </p:tgtEl>
                                        <p:attrNameLst>
                                          <p:attrName>style.visibility</p:attrName>
                                        </p:attrNameLst>
                                      </p:cBhvr>
                                      <p:to>
                                        <p:strVal val="visible"/>
                                      </p:to>
                                    </p:set>
                                    <p:animEffect transition="in" filter="fade">
                                      <p:cBhvr>
                                        <p:cTn id="7" dur="10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0"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1CBA3D6-C184-C618-B3BF-1B960AC66524}"/>
              </a:ext>
            </a:extLst>
          </p:cNvPr>
          <p:cNvSpPr>
            <a:spLocks noGrp="1"/>
          </p:cNvSpPr>
          <p:nvPr>
            <p:ph type="title"/>
          </p:nvPr>
        </p:nvSpPr>
        <p:spPr>
          <a:xfrm>
            <a:off x="804672" y="2053641"/>
            <a:ext cx="3669161" cy="2760098"/>
          </a:xfrm>
        </p:spPr>
        <p:txBody>
          <a:bodyPr>
            <a:normAutofit/>
          </a:bodyPr>
          <a:lstStyle/>
          <a:p>
            <a:r>
              <a:rPr lang="en-GB" sz="4000" b="1" dirty="0">
                <a:solidFill>
                  <a:schemeClr val="tx2"/>
                </a:solidFill>
              </a:rPr>
              <a:t>Aim of Lecture</a:t>
            </a:r>
          </a:p>
        </p:txBody>
      </p:sp>
      <p:sp>
        <p:nvSpPr>
          <p:cNvPr id="3" name="Content Placeholder 2">
            <a:extLst>
              <a:ext uri="{FF2B5EF4-FFF2-40B4-BE49-F238E27FC236}">
                <a16:creationId xmlns:a16="http://schemas.microsoft.com/office/drawing/2014/main" id="{CC81829E-6A8C-8623-445A-1B4FBF39F334}"/>
              </a:ext>
            </a:extLst>
          </p:cNvPr>
          <p:cNvSpPr>
            <a:spLocks noGrp="1"/>
          </p:cNvSpPr>
          <p:nvPr>
            <p:ph idx="1"/>
          </p:nvPr>
        </p:nvSpPr>
        <p:spPr>
          <a:xfrm>
            <a:off x="6090573" y="239487"/>
            <a:ext cx="5753083" cy="6433456"/>
          </a:xfrm>
          <a:noFill/>
          <a:ln>
            <a:noFill/>
          </a:ln>
        </p:spPr>
        <p:txBody>
          <a:bodyPr anchor="ctr">
            <a:normAutofit/>
          </a:bodyPr>
          <a:lstStyle/>
          <a:p>
            <a:pPr marL="342900" indent="-342900">
              <a:buAutoNum type="arabicPeriod"/>
            </a:pPr>
            <a:r>
              <a:rPr lang="en-GB" sz="2000" dirty="0">
                <a:solidFill>
                  <a:schemeClr val="tx2"/>
                </a:solidFill>
              </a:rPr>
              <a:t>What is Ethics?</a:t>
            </a:r>
          </a:p>
          <a:p>
            <a:pPr marL="342900" indent="-342900">
              <a:buAutoNum type="arabicPeriod"/>
            </a:pPr>
            <a:r>
              <a:rPr lang="en-GB" sz="2000" dirty="0">
                <a:solidFill>
                  <a:schemeClr val="tx2"/>
                </a:solidFill>
              </a:rPr>
              <a:t>Explore Research Ethics </a:t>
            </a:r>
          </a:p>
          <a:p>
            <a:pPr marL="342900" indent="-342900">
              <a:buAutoNum type="arabicPeriod"/>
            </a:pPr>
            <a:r>
              <a:rPr lang="en-GB" sz="2000" dirty="0">
                <a:solidFill>
                  <a:schemeClr val="tx2"/>
                </a:solidFill>
              </a:rPr>
              <a:t>Discuss research ethics within the following contexts:</a:t>
            </a:r>
          </a:p>
          <a:p>
            <a:pPr marL="0" indent="0">
              <a:buNone/>
            </a:pPr>
            <a:endParaRPr lang="en-GB" sz="2000" dirty="0">
              <a:solidFill>
                <a:schemeClr val="tx2"/>
              </a:solidFill>
            </a:endParaRPr>
          </a:p>
          <a:p>
            <a:pPr lvl="1"/>
            <a:r>
              <a:rPr lang="en-GB" sz="1600" dirty="0">
                <a:solidFill>
                  <a:schemeClr val="tx2"/>
                </a:solidFill>
              </a:rPr>
              <a:t>Research Guidelines </a:t>
            </a:r>
          </a:p>
          <a:p>
            <a:pPr lvl="1"/>
            <a:r>
              <a:rPr lang="en-GB" sz="1600" dirty="0">
                <a:solidFill>
                  <a:schemeClr val="tx2"/>
                </a:solidFill>
              </a:rPr>
              <a:t>Statutory obligations </a:t>
            </a:r>
          </a:p>
          <a:p>
            <a:pPr lvl="1"/>
            <a:r>
              <a:rPr lang="en-GB" sz="1600" dirty="0">
                <a:solidFill>
                  <a:schemeClr val="tx2"/>
                </a:solidFill>
              </a:rPr>
              <a:t>Organisational guidelines </a:t>
            </a:r>
          </a:p>
          <a:p>
            <a:pPr lvl="1"/>
            <a:r>
              <a:rPr lang="en-GB" sz="1600" dirty="0">
                <a:solidFill>
                  <a:schemeClr val="tx2"/>
                </a:solidFill>
              </a:rPr>
              <a:t>Professional: codes of practice </a:t>
            </a:r>
          </a:p>
          <a:p>
            <a:pPr lvl="1"/>
            <a:r>
              <a:rPr lang="en-GB" sz="1600" dirty="0">
                <a:solidFill>
                  <a:schemeClr val="tx2"/>
                </a:solidFill>
              </a:rPr>
              <a:t>Personal: Responsibilities </a:t>
            </a:r>
          </a:p>
          <a:p>
            <a:endParaRPr lang="en-GB" sz="2000" dirty="0">
              <a:solidFill>
                <a:schemeClr val="tx2"/>
              </a:solidFill>
            </a:endParaRPr>
          </a:p>
          <a:p>
            <a:pPr marL="0" indent="0">
              <a:buNone/>
            </a:pPr>
            <a:r>
              <a:rPr lang="en-GB" sz="2000" dirty="0">
                <a:solidFill>
                  <a:schemeClr val="tx2"/>
                </a:solidFill>
              </a:rPr>
              <a:t>4. Begin to fill in a UWTSD Ethical Approval Form </a:t>
            </a:r>
          </a:p>
          <a:p>
            <a:endParaRPr lang="en-GB" sz="1800" dirty="0">
              <a:solidFill>
                <a:schemeClr val="tx2"/>
              </a:solidFill>
            </a:endParaRPr>
          </a:p>
        </p:txBody>
      </p:sp>
    </p:spTree>
    <p:extLst>
      <p:ext uri="{BB962C8B-B14F-4D97-AF65-F5344CB8AC3E}">
        <p14:creationId xmlns:p14="http://schemas.microsoft.com/office/powerpoint/2010/main" val="15002860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2B68DD85-1437-F200-AB51-D02D8667BAD8}"/>
              </a:ext>
            </a:extLst>
          </p:cNvPr>
          <p:cNvSpPr>
            <a:spLocks noGrp="1"/>
          </p:cNvSpPr>
          <p:nvPr>
            <p:ph type="title"/>
          </p:nvPr>
        </p:nvSpPr>
        <p:spPr>
          <a:xfrm>
            <a:off x="804672" y="2053641"/>
            <a:ext cx="3669161" cy="2760098"/>
          </a:xfrm>
        </p:spPr>
        <p:txBody>
          <a:bodyPr>
            <a:normAutofit/>
          </a:bodyPr>
          <a:lstStyle/>
          <a:p>
            <a:r>
              <a:rPr lang="en-GB" altLang="en-US" sz="4000" b="1" dirty="0">
                <a:solidFill>
                  <a:schemeClr val="tx2"/>
                </a:solidFill>
              </a:rPr>
              <a:t>Ethics</a:t>
            </a:r>
            <a:br>
              <a:rPr lang="en-GB" altLang="en-US" sz="4000" dirty="0">
                <a:solidFill>
                  <a:schemeClr val="tx2"/>
                </a:solidFill>
              </a:rPr>
            </a:br>
            <a:endParaRPr lang="en-GB" sz="4000" dirty="0">
              <a:solidFill>
                <a:schemeClr val="tx2"/>
              </a:solidFill>
            </a:endParaRPr>
          </a:p>
        </p:txBody>
      </p:sp>
      <p:sp>
        <p:nvSpPr>
          <p:cNvPr id="3" name="Content Placeholder 2">
            <a:extLst>
              <a:ext uri="{FF2B5EF4-FFF2-40B4-BE49-F238E27FC236}">
                <a16:creationId xmlns:a16="http://schemas.microsoft.com/office/drawing/2014/main" id="{1C748FD4-25CA-95B0-BCB1-AFFA87C53831}"/>
              </a:ext>
            </a:extLst>
          </p:cNvPr>
          <p:cNvSpPr>
            <a:spLocks noGrp="1"/>
          </p:cNvSpPr>
          <p:nvPr>
            <p:ph idx="1"/>
          </p:nvPr>
        </p:nvSpPr>
        <p:spPr>
          <a:xfrm>
            <a:off x="5812988" y="970594"/>
            <a:ext cx="5970798" cy="5230634"/>
          </a:xfrm>
          <a:noFill/>
          <a:ln>
            <a:noFill/>
          </a:ln>
        </p:spPr>
        <p:txBody>
          <a:bodyPr anchor="ctr">
            <a:normAutofit/>
          </a:bodyPr>
          <a:lstStyle/>
          <a:p>
            <a:pPr lvl="1" algn="just">
              <a:defRPr/>
            </a:pPr>
            <a:r>
              <a:rPr lang="en-GB" altLang="en-US" dirty="0">
                <a:solidFill>
                  <a:schemeClr val="tx2"/>
                </a:solidFill>
              </a:rPr>
              <a:t>The formal intellectual process of analysing moral situations is called ethics, which examines underlying issues and principles in personal choice.</a:t>
            </a:r>
          </a:p>
          <a:p>
            <a:pPr lvl="1" algn="just">
              <a:defRPr/>
            </a:pPr>
            <a:r>
              <a:rPr lang="en-GB" dirty="0">
                <a:solidFill>
                  <a:schemeClr val="tx2"/>
                </a:solidFill>
              </a:rPr>
              <a:t>Making Ethical judgements and judging.</a:t>
            </a:r>
          </a:p>
          <a:p>
            <a:pPr lvl="1" algn="just">
              <a:defRPr/>
            </a:pPr>
            <a:r>
              <a:rPr lang="en-GB" dirty="0">
                <a:solidFill>
                  <a:schemeClr val="tx2"/>
                </a:solidFill>
              </a:rPr>
              <a:t>How do we act ethically? </a:t>
            </a:r>
          </a:p>
          <a:p>
            <a:pPr lvl="1" algn="just">
              <a:defRPr/>
            </a:pPr>
            <a:r>
              <a:rPr lang="en-GB" dirty="0">
                <a:solidFill>
                  <a:schemeClr val="tx2"/>
                </a:solidFill>
              </a:rPr>
              <a:t>What is the basis for agreement about what is right and wrong? </a:t>
            </a:r>
          </a:p>
          <a:p>
            <a:pPr lvl="1" algn="just">
              <a:defRPr/>
            </a:pPr>
            <a:endParaRPr lang="en-GB" altLang="en-US" sz="2000" dirty="0">
              <a:solidFill>
                <a:schemeClr val="tx2"/>
              </a:solidFill>
            </a:endParaRPr>
          </a:p>
          <a:p>
            <a:pPr marL="0" indent="0">
              <a:buNone/>
            </a:pPr>
            <a:endParaRPr lang="en-GB" sz="1800" dirty="0">
              <a:solidFill>
                <a:schemeClr val="tx2"/>
              </a:solidFill>
            </a:endParaRPr>
          </a:p>
        </p:txBody>
      </p:sp>
    </p:spTree>
    <p:extLst>
      <p:ext uri="{BB962C8B-B14F-4D97-AF65-F5344CB8AC3E}">
        <p14:creationId xmlns:p14="http://schemas.microsoft.com/office/powerpoint/2010/main" val="34537017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362A9-5600-AC84-87BE-0D357A2B1806}"/>
              </a:ext>
            </a:extLst>
          </p:cNvPr>
          <p:cNvSpPr>
            <a:spLocks noGrp="1"/>
          </p:cNvSpPr>
          <p:nvPr>
            <p:ph type="title"/>
          </p:nvPr>
        </p:nvSpPr>
        <p:spPr/>
        <p:txBody>
          <a:bodyPr/>
          <a:lstStyle/>
          <a:p>
            <a:r>
              <a:rPr lang="en-GB" b="1" dirty="0"/>
              <a:t>Ethics: Research</a:t>
            </a:r>
          </a:p>
        </p:txBody>
      </p:sp>
      <p:graphicFrame>
        <p:nvGraphicFramePr>
          <p:cNvPr id="5" name="Content Placeholder 2">
            <a:extLst>
              <a:ext uri="{FF2B5EF4-FFF2-40B4-BE49-F238E27FC236}">
                <a16:creationId xmlns:a16="http://schemas.microsoft.com/office/drawing/2014/main" id="{5131C819-B581-A0B3-BBF5-45C9A8BAB189}"/>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0269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6" name="Rectangle 7175">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8"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80"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82"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84"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86" name="Rectangle 7185">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6146" name="Title 1"/>
          <p:cNvSpPr>
            <a:spLocks noGrp="1"/>
          </p:cNvSpPr>
          <p:nvPr>
            <p:ph type="title"/>
          </p:nvPr>
        </p:nvSpPr>
        <p:spPr>
          <a:xfrm>
            <a:off x="958506" y="800392"/>
            <a:ext cx="10264697" cy="1212102"/>
          </a:xfrm>
        </p:spPr>
        <p:txBody>
          <a:bodyPr>
            <a:normAutofit/>
          </a:bodyPr>
          <a:lstStyle/>
          <a:p>
            <a:r>
              <a:rPr lang="en-GB" altLang="en-US" sz="4000" b="1" dirty="0">
                <a:solidFill>
                  <a:srgbClr val="FFFFFF"/>
                </a:solidFill>
              </a:rPr>
              <a:t>Ethics - </a:t>
            </a:r>
            <a:r>
              <a:rPr lang="en-GB" altLang="en-US" sz="4000" dirty="0">
                <a:solidFill>
                  <a:schemeClr val="bg1"/>
                </a:solidFill>
              </a:rPr>
              <a:t>An important subject to explore for Youth Work Practice </a:t>
            </a:r>
            <a:endParaRPr lang="en-US" altLang="en-US" sz="4000" b="1" dirty="0">
              <a:solidFill>
                <a:schemeClr val="bg1"/>
              </a:solidFill>
            </a:endParaRPr>
          </a:p>
        </p:txBody>
      </p:sp>
      <p:sp>
        <p:nvSpPr>
          <p:cNvPr id="7171" name="Content Placeholder 2"/>
          <p:cNvSpPr>
            <a:spLocks noGrp="1"/>
          </p:cNvSpPr>
          <p:nvPr>
            <p:ph idx="1"/>
          </p:nvPr>
        </p:nvSpPr>
        <p:spPr>
          <a:xfrm>
            <a:off x="1367457" y="2543175"/>
            <a:ext cx="9708995" cy="4138116"/>
          </a:xfrm>
        </p:spPr>
        <p:txBody>
          <a:bodyPr rtlCol="0" anchor="ctr">
            <a:normAutofit fontScale="85000" lnSpcReduction="10000"/>
          </a:bodyPr>
          <a:lstStyle/>
          <a:p>
            <a:pPr marL="457200" lvl="1" indent="0">
              <a:buNone/>
              <a:defRPr/>
            </a:pPr>
            <a:r>
              <a:rPr lang="en-GB" altLang="en-US" sz="2800" dirty="0"/>
              <a:t> </a:t>
            </a:r>
          </a:p>
          <a:p>
            <a:pPr>
              <a:defRPr/>
            </a:pPr>
            <a:r>
              <a:rPr lang="en-GB" altLang="en-US" dirty="0"/>
              <a:t>Why?</a:t>
            </a:r>
          </a:p>
          <a:p>
            <a:pPr marL="0" indent="0">
              <a:buNone/>
              <a:defRPr/>
            </a:pPr>
            <a:endParaRPr lang="en-GB" altLang="en-US" dirty="0"/>
          </a:p>
          <a:p>
            <a:pPr>
              <a:defRPr/>
            </a:pPr>
            <a:r>
              <a:rPr lang="en-GB" altLang="en-US" dirty="0"/>
              <a:t>In this context we are looking at Research Ethics which is normally concerned with:  </a:t>
            </a:r>
          </a:p>
          <a:p>
            <a:pPr marL="0" indent="0">
              <a:buNone/>
              <a:defRPr/>
            </a:pPr>
            <a:endParaRPr lang="en-GB" altLang="en-US" dirty="0"/>
          </a:p>
          <a:p>
            <a:pPr lvl="1">
              <a:defRPr/>
            </a:pPr>
            <a:r>
              <a:rPr lang="en-US" altLang="en-US" sz="2800" dirty="0"/>
              <a:t>Overall harms and benefits of research, </a:t>
            </a:r>
          </a:p>
          <a:p>
            <a:pPr lvl="1">
              <a:defRPr/>
            </a:pPr>
            <a:r>
              <a:rPr lang="en-US" altLang="en-US" sz="2800" dirty="0"/>
              <a:t>The rights of participants to information, privacy, anonymity, respect, and the responsibilities of researchers to act with integrity.</a:t>
            </a:r>
          </a:p>
          <a:p>
            <a:pPr lvl="1"/>
            <a:r>
              <a:rPr lang="en-GB" sz="2800" dirty="0"/>
              <a:t>The positioning of Children and Young People in the research process </a:t>
            </a:r>
          </a:p>
          <a:p>
            <a:pPr lvl="2"/>
            <a:r>
              <a:rPr lang="en-GB" sz="2800" dirty="0"/>
              <a:t>“Whose voice”?</a:t>
            </a:r>
          </a:p>
          <a:p>
            <a:pPr marL="457200" lvl="1" indent="0">
              <a:buNone/>
              <a:defRPr/>
            </a:pPr>
            <a:endParaRPr lang="en-GB" altLang="en-US" sz="2200" dirty="0"/>
          </a:p>
          <a:p>
            <a:pPr>
              <a:defRPr/>
            </a:pPr>
            <a:endParaRPr lang="en-US" altLang="en-US" sz="2200" dirty="0"/>
          </a:p>
        </p:txBody>
      </p:sp>
    </p:spTree>
    <p:extLst>
      <p:ext uri="{BB962C8B-B14F-4D97-AF65-F5344CB8AC3E}">
        <p14:creationId xmlns:p14="http://schemas.microsoft.com/office/powerpoint/2010/main" val="33224415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0" name="Rectangle 8199">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2"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04"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06"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08"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10" name="Rectangle 8209">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8194" name="AutoShape 4"/>
          <p:cNvSpPr>
            <a:spLocks noChangeArrowheads="1"/>
          </p:cNvSpPr>
          <p:nvPr/>
        </p:nvSpPr>
        <p:spPr bwMode="auto">
          <a:xfrm>
            <a:off x="958506" y="800392"/>
            <a:ext cx="10264697" cy="1212102"/>
          </a:xfrm>
          <a:prstGeom prst="roundRect">
            <a:avLst>
              <a:gd name="adj" fmla="val 21667"/>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ctr">
            <a:norm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spcBef>
                <a:spcPct val="0"/>
              </a:spcBef>
              <a:spcAft>
                <a:spcPts val="600"/>
              </a:spcAft>
              <a:buNone/>
            </a:pPr>
            <a:r>
              <a:rPr lang="en-US" altLang="en-US" sz="4000" b="1" kern="1200" dirty="0">
                <a:solidFill>
                  <a:srgbClr val="FFFFFF"/>
                </a:solidFill>
                <a:latin typeface="+mj-lt"/>
                <a:ea typeface="+mj-ea"/>
                <a:cs typeface="+mj-cs"/>
              </a:rPr>
              <a:t>Ethics</a:t>
            </a:r>
          </a:p>
        </p:txBody>
      </p:sp>
      <p:sp>
        <p:nvSpPr>
          <p:cNvPr id="8195" name="Rectangle 5"/>
          <p:cNvSpPr>
            <a:spLocks noChangeArrowheads="1"/>
          </p:cNvSpPr>
          <p:nvPr/>
        </p:nvSpPr>
        <p:spPr bwMode="auto">
          <a:xfrm>
            <a:off x="1367624" y="2490436"/>
            <a:ext cx="9708995" cy="429744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ctr">
            <a:normAutofit/>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marL="0" indent="0">
              <a:spcBef>
                <a:spcPct val="20000"/>
              </a:spcBef>
              <a:buClr>
                <a:schemeClr val="bg2"/>
              </a:buClr>
              <a:buSzPct val="70000"/>
              <a:buNone/>
            </a:pPr>
            <a:r>
              <a:rPr lang="en-US" altLang="en-US" sz="3200" dirty="0">
                <a:latin typeface="+mn-lt"/>
              </a:rPr>
              <a:t>Research ethics are an integral part of any research project:</a:t>
            </a:r>
          </a:p>
          <a:p>
            <a:pPr marL="514350" lvl="1" indent="0">
              <a:spcBef>
                <a:spcPct val="20000"/>
              </a:spcBef>
              <a:buClr>
                <a:schemeClr val="accent1"/>
              </a:buClr>
              <a:buSzPct val="150000"/>
              <a:buNone/>
            </a:pPr>
            <a:endParaRPr lang="en-US" altLang="en-US" sz="3200" dirty="0">
              <a:latin typeface="+mn-lt"/>
            </a:endParaRPr>
          </a:p>
          <a:p>
            <a:pPr marL="971550" lvl="1" indent="-457200">
              <a:spcBef>
                <a:spcPct val="20000"/>
              </a:spcBef>
              <a:buClr>
                <a:schemeClr val="accent1"/>
              </a:buClr>
              <a:buSzPct val="150000"/>
            </a:pPr>
            <a:r>
              <a:rPr lang="en-US" altLang="en-US" sz="3200" dirty="0">
                <a:latin typeface="+mn-lt"/>
              </a:rPr>
              <a:t>You will have to be able to argue that you have taken reasonable, best possible measures to conform to high standards of research ethics. </a:t>
            </a:r>
          </a:p>
        </p:txBody>
      </p:sp>
    </p:spTree>
    <p:extLst>
      <p:ext uri="{BB962C8B-B14F-4D97-AF65-F5344CB8AC3E}">
        <p14:creationId xmlns:p14="http://schemas.microsoft.com/office/powerpoint/2010/main" val="36052496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B64CD978-385E-C6F8-61FD-5DAC9A81F9FB}"/>
              </a:ext>
            </a:extLst>
          </p:cNvPr>
          <p:cNvSpPr>
            <a:spLocks noGrp="1"/>
          </p:cNvSpPr>
          <p:nvPr>
            <p:ph type="title"/>
          </p:nvPr>
        </p:nvSpPr>
        <p:spPr>
          <a:xfrm>
            <a:off x="1098468" y="885651"/>
            <a:ext cx="3229803" cy="4624603"/>
          </a:xfrm>
        </p:spPr>
        <p:txBody>
          <a:bodyPr>
            <a:normAutofit/>
          </a:bodyPr>
          <a:lstStyle/>
          <a:p>
            <a:r>
              <a:rPr lang="en-GB" b="1" dirty="0">
                <a:solidFill>
                  <a:srgbClr val="FFFFFF"/>
                </a:solidFill>
              </a:rPr>
              <a:t>Ethics: Research</a:t>
            </a:r>
          </a:p>
        </p:txBody>
      </p:sp>
      <p:sp>
        <p:nvSpPr>
          <p:cNvPr id="3" name="Content Placeholder 2">
            <a:extLst>
              <a:ext uri="{FF2B5EF4-FFF2-40B4-BE49-F238E27FC236}">
                <a16:creationId xmlns:a16="http://schemas.microsoft.com/office/drawing/2014/main" id="{346EAA39-33A7-D0A6-8844-0DE88723D050}"/>
              </a:ext>
            </a:extLst>
          </p:cNvPr>
          <p:cNvSpPr>
            <a:spLocks noGrp="1"/>
          </p:cNvSpPr>
          <p:nvPr>
            <p:ph idx="1"/>
          </p:nvPr>
        </p:nvSpPr>
        <p:spPr>
          <a:xfrm>
            <a:off x="4937671" y="1199630"/>
            <a:ext cx="6525220" cy="5521414"/>
          </a:xfrm>
        </p:spPr>
        <p:txBody>
          <a:bodyPr anchor="ctr">
            <a:normAutofit/>
          </a:bodyPr>
          <a:lstStyle/>
          <a:p>
            <a:r>
              <a:rPr lang="en-GB" sz="3200" dirty="0"/>
              <a:t>Can be viewed in the following ways: </a:t>
            </a:r>
          </a:p>
          <a:p>
            <a:pPr lvl="1"/>
            <a:r>
              <a:rPr lang="en-GB" sz="3200" dirty="0"/>
              <a:t>Research Guidelines </a:t>
            </a:r>
          </a:p>
          <a:p>
            <a:pPr lvl="1"/>
            <a:r>
              <a:rPr lang="en-GB" sz="3200" dirty="0"/>
              <a:t>Statutory obligations </a:t>
            </a:r>
          </a:p>
          <a:p>
            <a:pPr lvl="1"/>
            <a:r>
              <a:rPr lang="en-GB" sz="3200" dirty="0"/>
              <a:t>Organisational guidelines </a:t>
            </a:r>
          </a:p>
          <a:p>
            <a:pPr lvl="1"/>
            <a:r>
              <a:rPr lang="en-GB" sz="3200" dirty="0"/>
              <a:t>Professional: codes of practice </a:t>
            </a:r>
          </a:p>
          <a:p>
            <a:pPr lvl="1"/>
            <a:r>
              <a:rPr lang="en-GB" sz="3200" dirty="0"/>
              <a:t>Personal: </a:t>
            </a:r>
          </a:p>
          <a:p>
            <a:pPr lvl="2"/>
            <a:r>
              <a:rPr lang="en-GB" sz="3200" dirty="0"/>
              <a:t>Values of honesty frankness and personal integrity</a:t>
            </a:r>
          </a:p>
          <a:p>
            <a:pPr lvl="2"/>
            <a:r>
              <a:rPr lang="en-GB" sz="3200" dirty="0"/>
              <a:t>Responsibilities to those you are working alongside </a:t>
            </a:r>
          </a:p>
          <a:p>
            <a:endParaRPr lang="en-GB" sz="2400" dirty="0"/>
          </a:p>
        </p:txBody>
      </p:sp>
    </p:spTree>
    <p:extLst>
      <p:ext uri="{BB962C8B-B14F-4D97-AF65-F5344CB8AC3E}">
        <p14:creationId xmlns:p14="http://schemas.microsoft.com/office/powerpoint/2010/main" val="20485477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AC3A7393-729C-4D5E-D0B9-D95379ED63D8}"/>
              </a:ext>
            </a:extLst>
          </p:cNvPr>
          <p:cNvSpPr>
            <a:spLocks noGrp="1"/>
          </p:cNvSpPr>
          <p:nvPr>
            <p:ph type="title"/>
          </p:nvPr>
        </p:nvSpPr>
        <p:spPr>
          <a:xfrm>
            <a:off x="1098468" y="885651"/>
            <a:ext cx="3229803" cy="4624603"/>
          </a:xfrm>
        </p:spPr>
        <p:txBody>
          <a:bodyPr>
            <a:normAutofit/>
          </a:bodyPr>
          <a:lstStyle/>
          <a:p>
            <a:r>
              <a:rPr lang="en-GB" altLang="en-US" b="1">
                <a:solidFill>
                  <a:srgbClr val="FFFFFF"/>
                </a:solidFill>
              </a:rPr>
              <a:t>Ethics Research Guidelines</a:t>
            </a:r>
            <a:endParaRPr lang="en-GB" b="1">
              <a:solidFill>
                <a:srgbClr val="FFFFFF"/>
              </a:solidFill>
            </a:endParaRPr>
          </a:p>
        </p:txBody>
      </p:sp>
      <p:sp>
        <p:nvSpPr>
          <p:cNvPr id="3" name="Content Placeholder 2">
            <a:extLst>
              <a:ext uri="{FF2B5EF4-FFF2-40B4-BE49-F238E27FC236}">
                <a16:creationId xmlns:a16="http://schemas.microsoft.com/office/drawing/2014/main" id="{9DF0472F-34A1-5C6F-6F7E-F9DA4BADA8BD}"/>
              </a:ext>
            </a:extLst>
          </p:cNvPr>
          <p:cNvSpPr>
            <a:spLocks noGrp="1"/>
          </p:cNvSpPr>
          <p:nvPr>
            <p:ph idx="1"/>
          </p:nvPr>
        </p:nvSpPr>
        <p:spPr>
          <a:xfrm>
            <a:off x="5038580" y="1120575"/>
            <a:ext cx="6525220" cy="4616849"/>
          </a:xfrm>
        </p:spPr>
        <p:txBody>
          <a:bodyPr anchor="ctr">
            <a:normAutofit/>
          </a:bodyPr>
          <a:lstStyle/>
          <a:p>
            <a:r>
              <a:rPr lang="en-GB" sz="3200" dirty="0"/>
              <a:t>Research Guidelines, for example:</a:t>
            </a:r>
          </a:p>
          <a:p>
            <a:pPr lvl="1"/>
            <a:r>
              <a:rPr lang="en-GB" sz="3200" dirty="0"/>
              <a:t>British Educational Research Association (BERA) guidelines, </a:t>
            </a:r>
          </a:p>
          <a:p>
            <a:pPr lvl="1"/>
            <a:r>
              <a:rPr lang="en-GB" sz="3200" dirty="0"/>
              <a:t>Community Based Participatory Research: A Guide to Ethical principles and practices: University of Durham</a:t>
            </a:r>
          </a:p>
          <a:p>
            <a:r>
              <a:rPr lang="en-GB" sz="3200" dirty="0"/>
              <a:t>Copies of both of these are on Moodle (Week 1 tile)</a:t>
            </a:r>
          </a:p>
          <a:p>
            <a:endParaRPr lang="en-GB" sz="2400" dirty="0"/>
          </a:p>
        </p:txBody>
      </p:sp>
    </p:spTree>
    <p:extLst>
      <p:ext uri="{BB962C8B-B14F-4D97-AF65-F5344CB8AC3E}">
        <p14:creationId xmlns:p14="http://schemas.microsoft.com/office/powerpoint/2010/main" val="32572465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8" name="Rectangle 1024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5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5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5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58" name="Rectangle 1025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9218" name="Rectangle 2"/>
          <p:cNvSpPr>
            <a:spLocks noGrp="1" noChangeArrowheads="1"/>
          </p:cNvSpPr>
          <p:nvPr>
            <p:ph type="title"/>
          </p:nvPr>
        </p:nvSpPr>
        <p:spPr>
          <a:xfrm>
            <a:off x="958506" y="800392"/>
            <a:ext cx="10264697" cy="1212102"/>
          </a:xfrm>
        </p:spPr>
        <p:txBody>
          <a:bodyPr>
            <a:normAutofit/>
          </a:bodyPr>
          <a:lstStyle/>
          <a:p>
            <a:pPr eaLnBrk="1" hangingPunct="1"/>
            <a:r>
              <a:rPr lang="en-GB" altLang="en-US" sz="4000">
                <a:solidFill>
                  <a:srgbClr val="FFFFFF"/>
                </a:solidFill>
              </a:rPr>
              <a:t>Ethics in Research:  </a:t>
            </a:r>
          </a:p>
        </p:txBody>
      </p:sp>
      <p:sp>
        <p:nvSpPr>
          <p:cNvPr id="10243" name="Rectangle 3"/>
          <p:cNvSpPr>
            <a:spLocks noGrp="1" noChangeArrowheads="1"/>
          </p:cNvSpPr>
          <p:nvPr>
            <p:ph idx="1"/>
          </p:nvPr>
        </p:nvSpPr>
        <p:spPr>
          <a:xfrm>
            <a:off x="1397035" y="2070100"/>
            <a:ext cx="9708995" cy="4959400"/>
          </a:xfrm>
        </p:spPr>
        <p:txBody>
          <a:bodyPr rtlCol="0" anchor="ctr">
            <a:normAutofit/>
          </a:bodyPr>
          <a:lstStyle/>
          <a:p>
            <a:pPr>
              <a:defRPr/>
            </a:pPr>
            <a:r>
              <a:rPr lang="en-GB" altLang="en-US" b="1" dirty="0"/>
              <a:t>Research Guidelines: </a:t>
            </a:r>
          </a:p>
          <a:p>
            <a:pPr lvl="1">
              <a:defRPr/>
            </a:pPr>
            <a:r>
              <a:rPr lang="en-GB" altLang="en-US" sz="2000" dirty="0"/>
              <a:t>e.g. BERA guidelines</a:t>
            </a:r>
          </a:p>
          <a:p>
            <a:pPr>
              <a:defRPr/>
            </a:pPr>
            <a:r>
              <a:rPr lang="en-GB" altLang="en-US" b="1" dirty="0"/>
              <a:t>Organisational Guidelines:</a:t>
            </a:r>
          </a:p>
          <a:p>
            <a:pPr lvl="1">
              <a:defRPr/>
            </a:pPr>
            <a:r>
              <a:rPr lang="en-GB" altLang="en-US" sz="2000" dirty="0"/>
              <a:t>Research contract/protocol where carrying out research</a:t>
            </a:r>
          </a:p>
          <a:p>
            <a:pPr lvl="1">
              <a:defRPr/>
            </a:pPr>
            <a:r>
              <a:rPr lang="en-GB" altLang="en-US" sz="2000" dirty="0"/>
              <a:t>Institution you are doing the research in the name of</a:t>
            </a:r>
          </a:p>
          <a:p>
            <a:pPr lvl="1">
              <a:defRPr/>
            </a:pPr>
            <a:r>
              <a:rPr lang="en-GB" altLang="en-US" sz="2000" dirty="0"/>
              <a:t>Code of Conduct</a:t>
            </a:r>
          </a:p>
          <a:p>
            <a:pPr>
              <a:defRPr/>
            </a:pPr>
            <a:r>
              <a:rPr lang="en-GB" altLang="en-US" b="1" dirty="0"/>
              <a:t>Law:</a:t>
            </a:r>
          </a:p>
          <a:p>
            <a:pPr lvl="1">
              <a:defRPr/>
            </a:pPr>
            <a:r>
              <a:rPr lang="en-GB" altLang="en-US" sz="2000" dirty="0"/>
              <a:t>Data Protection (e.g. how long you can store things, informed consent for taking photographs)</a:t>
            </a:r>
          </a:p>
          <a:p>
            <a:pPr lvl="1">
              <a:defRPr/>
            </a:pPr>
            <a:r>
              <a:rPr lang="en-GB" altLang="en-US" sz="2000" dirty="0"/>
              <a:t>Child protection/Safeguarding </a:t>
            </a:r>
          </a:p>
        </p:txBody>
      </p:sp>
    </p:spTree>
    <p:extLst>
      <p:ext uri="{BB962C8B-B14F-4D97-AF65-F5344CB8AC3E}">
        <p14:creationId xmlns:p14="http://schemas.microsoft.com/office/powerpoint/2010/main" val="1128852149"/>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9"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51"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53"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55"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57" name="Rectangle 10256">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0242" name="Title 1"/>
          <p:cNvSpPr>
            <a:spLocks noGrp="1"/>
          </p:cNvSpPr>
          <p:nvPr>
            <p:ph type="title"/>
          </p:nvPr>
        </p:nvSpPr>
        <p:spPr>
          <a:xfrm>
            <a:off x="958506" y="800392"/>
            <a:ext cx="10264697" cy="1212102"/>
          </a:xfrm>
        </p:spPr>
        <p:txBody>
          <a:bodyPr>
            <a:normAutofit/>
          </a:bodyPr>
          <a:lstStyle/>
          <a:p>
            <a:pPr eaLnBrk="1" hangingPunct="1"/>
            <a:r>
              <a:rPr lang="en-GB" altLang="en-US" sz="4000" b="1" dirty="0">
                <a:solidFill>
                  <a:srgbClr val="FFFFFF"/>
                </a:solidFill>
              </a:rPr>
              <a:t>Research Guidelines: BERA</a:t>
            </a:r>
            <a:endParaRPr lang="en-US" altLang="en-US" sz="4000" b="1" dirty="0">
              <a:solidFill>
                <a:srgbClr val="FFFFFF"/>
              </a:solidFill>
            </a:endParaRPr>
          </a:p>
        </p:txBody>
      </p:sp>
      <p:sp>
        <p:nvSpPr>
          <p:cNvPr id="3" name="Content Placeholder 2"/>
          <p:cNvSpPr>
            <a:spLocks noGrp="1"/>
          </p:cNvSpPr>
          <p:nvPr>
            <p:ph idx="1"/>
          </p:nvPr>
        </p:nvSpPr>
        <p:spPr>
          <a:xfrm>
            <a:off x="1367624" y="2490436"/>
            <a:ext cx="9708995" cy="4420857"/>
          </a:xfrm>
        </p:spPr>
        <p:txBody>
          <a:bodyPr rtlCol="0" anchor="ctr">
            <a:normAutofit/>
          </a:bodyPr>
          <a:lstStyle/>
          <a:p>
            <a:pPr>
              <a:defRPr/>
            </a:pPr>
            <a:r>
              <a:rPr lang="en-GB" dirty="0"/>
              <a:t>BERA Educational Research Guidelines  </a:t>
            </a:r>
          </a:p>
          <a:p>
            <a:pPr marL="0" indent="0">
              <a:buNone/>
              <a:defRPr/>
            </a:pPr>
            <a:endParaRPr lang="en-US" dirty="0"/>
          </a:p>
          <a:p>
            <a:pPr lvl="1">
              <a:defRPr/>
            </a:pPr>
            <a:r>
              <a:rPr lang="en-US" sz="2800" dirty="0"/>
              <a:t>Voluntary Informed Consent is central</a:t>
            </a:r>
          </a:p>
          <a:p>
            <a:pPr lvl="1">
              <a:defRPr/>
            </a:pPr>
            <a:r>
              <a:rPr lang="en-US" sz="2800" dirty="0"/>
              <a:t>Openness and Disclosure</a:t>
            </a:r>
          </a:p>
          <a:p>
            <a:pPr lvl="1">
              <a:defRPr/>
            </a:pPr>
            <a:r>
              <a:rPr lang="en-US" sz="2800" dirty="0"/>
              <a:t>Right to Withdraw</a:t>
            </a:r>
          </a:p>
          <a:p>
            <a:pPr lvl="1">
              <a:defRPr/>
            </a:pPr>
            <a:r>
              <a:rPr lang="en-US" sz="2800" dirty="0"/>
              <a:t>Children, Vulnerable Young People and Vulnerable Adults</a:t>
            </a:r>
          </a:p>
        </p:txBody>
      </p:sp>
    </p:spTree>
    <p:extLst>
      <p:ext uri="{BB962C8B-B14F-4D97-AF65-F5344CB8AC3E}">
        <p14:creationId xmlns:p14="http://schemas.microsoft.com/office/powerpoint/2010/main" val="36988880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302" name="Rectangle 1130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04" name="Rectangle 11303">
            <a:extLst>
              <a:ext uri="{FF2B5EF4-FFF2-40B4-BE49-F238E27FC236}">
                <a16:creationId xmlns:a16="http://schemas.microsoft.com/office/drawing/2014/main" id="{1561AEE4-4E38-4BAC-976D-E0DE523FC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306" name="Group 11305">
            <a:extLst>
              <a:ext uri="{FF2B5EF4-FFF2-40B4-BE49-F238E27FC236}">
                <a16:creationId xmlns:a16="http://schemas.microsoft.com/office/drawing/2014/main" id="{F0BC676B-D19A-44DB-910A-0C0E6D4339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431" y="3985"/>
            <a:ext cx="9772765" cy="6858000"/>
            <a:chOff x="1303402" y="3985"/>
            <a:chExt cx="9772765" cy="6858000"/>
          </a:xfrm>
        </p:grpSpPr>
        <p:sp>
          <p:nvSpPr>
            <p:cNvPr id="11307" name="Freeform: Shape 11306">
              <a:extLst>
                <a:ext uri="{FF2B5EF4-FFF2-40B4-BE49-F238E27FC236}">
                  <a16:creationId xmlns:a16="http://schemas.microsoft.com/office/drawing/2014/main" id="{999AA485-A13F-4455-814E-C116AD7E0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308" name="Freeform: Shape 11307">
              <a:extLst>
                <a:ext uri="{FF2B5EF4-FFF2-40B4-BE49-F238E27FC236}">
                  <a16:creationId xmlns:a16="http://schemas.microsoft.com/office/drawing/2014/main" id="{9C90D55F-0AFB-45E5-8815-A4701774C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309" name="Freeform: Shape 11308">
              <a:extLst>
                <a:ext uri="{FF2B5EF4-FFF2-40B4-BE49-F238E27FC236}">
                  <a16:creationId xmlns:a16="http://schemas.microsoft.com/office/drawing/2014/main" id="{D476B6C1-4A41-48E6-8540-FC48FCD769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310" name="Freeform: Shape 11309">
              <a:extLst>
                <a:ext uri="{FF2B5EF4-FFF2-40B4-BE49-F238E27FC236}">
                  <a16:creationId xmlns:a16="http://schemas.microsoft.com/office/drawing/2014/main" id="{3347F445-D2CA-4FEB-AB8E-7A47AB57C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311" name="Freeform: Shape 11310">
              <a:extLst>
                <a:ext uri="{FF2B5EF4-FFF2-40B4-BE49-F238E27FC236}">
                  <a16:creationId xmlns:a16="http://schemas.microsoft.com/office/drawing/2014/main" id="{12F1B3D8-301E-4A54-9284-EB14E9056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1312" name="Freeform: Shape 11311">
              <a:extLst>
                <a:ext uri="{FF2B5EF4-FFF2-40B4-BE49-F238E27FC236}">
                  <a16:creationId xmlns:a16="http://schemas.microsoft.com/office/drawing/2014/main" id="{CE4B9C67-860A-4569-AC84-3ADE433D1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313" name="Freeform: Shape 11312">
              <a:extLst>
                <a:ext uri="{FF2B5EF4-FFF2-40B4-BE49-F238E27FC236}">
                  <a16:creationId xmlns:a16="http://schemas.microsoft.com/office/drawing/2014/main" id="{1175B763-A6E6-4AD1-9138-9B1164A7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1266" name="Title 1"/>
          <p:cNvSpPr>
            <a:spLocks noGrp="1"/>
          </p:cNvSpPr>
          <p:nvPr>
            <p:ph type="title"/>
          </p:nvPr>
        </p:nvSpPr>
        <p:spPr>
          <a:xfrm>
            <a:off x="3060740" y="158934"/>
            <a:ext cx="5754696" cy="1458025"/>
          </a:xfrm>
        </p:spPr>
        <p:txBody>
          <a:bodyPr anchor="ctr">
            <a:normAutofit/>
          </a:bodyPr>
          <a:lstStyle/>
          <a:p>
            <a:pPr marL="342900" indent="-342900" algn="ctr"/>
            <a:r>
              <a:rPr lang="en-GB" altLang="en-US" sz="3600" b="1" dirty="0">
                <a:solidFill>
                  <a:schemeClr val="tx2"/>
                </a:solidFill>
              </a:rPr>
              <a:t>BERA Research Guidelines:</a:t>
            </a:r>
            <a:endParaRPr lang="en-US" altLang="en-US" sz="3600" b="1" dirty="0">
              <a:solidFill>
                <a:schemeClr val="tx2"/>
              </a:solidFill>
            </a:endParaRPr>
          </a:p>
        </p:txBody>
      </p:sp>
      <p:sp>
        <p:nvSpPr>
          <p:cNvPr id="11267" name="Content Placeholder 2"/>
          <p:cNvSpPr>
            <a:spLocks noGrp="1"/>
          </p:cNvSpPr>
          <p:nvPr>
            <p:ph idx="1"/>
          </p:nvPr>
        </p:nvSpPr>
        <p:spPr>
          <a:xfrm>
            <a:off x="1663878" y="1616959"/>
            <a:ext cx="9825025" cy="4968965"/>
          </a:xfrm>
        </p:spPr>
        <p:txBody>
          <a:bodyPr anchor="t">
            <a:normAutofit/>
          </a:bodyPr>
          <a:lstStyle/>
          <a:p>
            <a:pPr marL="0" indent="0" algn="just" eaLnBrk="1" hangingPunct="1">
              <a:buNone/>
            </a:pPr>
            <a:r>
              <a:rPr lang="en-US" altLang="en-US" dirty="0">
                <a:solidFill>
                  <a:schemeClr val="tx2"/>
                </a:solidFill>
              </a:rPr>
              <a:t>Children, Vulnerable Young People and Vulnerable Adults: </a:t>
            </a:r>
          </a:p>
          <a:p>
            <a:pPr algn="just" eaLnBrk="1" hangingPunct="1"/>
            <a:endParaRPr lang="en-US" altLang="en-US" sz="2000" dirty="0">
              <a:solidFill>
                <a:schemeClr val="tx2"/>
              </a:solidFill>
            </a:endParaRPr>
          </a:p>
          <a:p>
            <a:pPr lvl="1" algn="just" eaLnBrk="1" hangingPunct="1"/>
            <a:r>
              <a:rPr lang="en-GB" altLang="en-US" dirty="0">
                <a:solidFill>
                  <a:schemeClr val="tx2"/>
                </a:solidFill>
              </a:rPr>
              <a:t>Page 15: BERA endorses the United Nations Convention on the Rights of the Child (UNCRC); the best interests of the child are the primary consideration, and children who are capable of forming their own views should be granted the right to express those views freely in all matters affecting them, commensurate with their age and maturity.</a:t>
            </a:r>
            <a:endParaRPr lang="en-US" altLang="en-US" dirty="0">
              <a:solidFill>
                <a:schemeClr val="tx2"/>
              </a:solidFill>
            </a:endParaRPr>
          </a:p>
          <a:p>
            <a:pPr lvl="1" algn="just" eaLnBrk="1" hangingPunct="1"/>
            <a:r>
              <a:rPr lang="en-GB" altLang="en-US" dirty="0">
                <a:solidFill>
                  <a:schemeClr val="tx2"/>
                </a:solidFill>
              </a:rPr>
              <a:t>Page 15: In the case of participants whose capacity, age or other vulnerable circumstance may limit the extent to which they can be expected to understand or agree voluntarily to participate, researchers should fully explore ways in which they can be supported to participate with assent in the research. In such circumstances, researchers should also seek the collaboration and approval of those responsible for such participants.</a:t>
            </a:r>
            <a:endParaRPr lang="en-US" altLang="en-US" dirty="0">
              <a:solidFill>
                <a:schemeClr val="tx2"/>
              </a:solidFill>
            </a:endParaRPr>
          </a:p>
        </p:txBody>
      </p:sp>
    </p:spTree>
    <p:extLst>
      <p:ext uri="{BB962C8B-B14F-4D97-AF65-F5344CB8AC3E}">
        <p14:creationId xmlns:p14="http://schemas.microsoft.com/office/powerpoint/2010/main" val="11728166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309" name="Rectangle 12308">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11" name="Rectangle 12310">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313" name="Group 12312">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2314" name="Freeform: Shape 12313">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315" name="Freeform: Shape 12314">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316" name="Freeform: Shape 12315">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317" name="Freeform: Shape 12316">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318" name="Freeform: Shape 12317">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2290" name="Title 1"/>
          <p:cNvSpPr>
            <a:spLocks noGrp="1"/>
          </p:cNvSpPr>
          <p:nvPr>
            <p:ph type="title"/>
          </p:nvPr>
        </p:nvSpPr>
        <p:spPr>
          <a:xfrm>
            <a:off x="804672" y="2053641"/>
            <a:ext cx="3669161" cy="2760098"/>
          </a:xfrm>
        </p:spPr>
        <p:txBody>
          <a:bodyPr>
            <a:normAutofit/>
          </a:bodyPr>
          <a:lstStyle/>
          <a:p>
            <a:pPr eaLnBrk="1" hangingPunct="1"/>
            <a:r>
              <a:rPr lang="en-GB" altLang="en-US" sz="4000">
                <a:solidFill>
                  <a:schemeClr val="tx2"/>
                </a:solidFill>
              </a:rPr>
              <a:t>Research Guidelines: BERA </a:t>
            </a:r>
            <a:endParaRPr lang="en-US" altLang="en-US" sz="4000">
              <a:solidFill>
                <a:schemeClr val="tx2"/>
              </a:solidFill>
            </a:endParaRPr>
          </a:p>
        </p:txBody>
      </p:sp>
      <p:sp>
        <p:nvSpPr>
          <p:cNvPr id="12291" name="Content Placeholder 2"/>
          <p:cNvSpPr>
            <a:spLocks noGrp="1"/>
          </p:cNvSpPr>
          <p:nvPr>
            <p:ph idx="1"/>
          </p:nvPr>
        </p:nvSpPr>
        <p:spPr>
          <a:xfrm>
            <a:off x="5851039" y="801866"/>
            <a:ext cx="5981732" cy="5963572"/>
          </a:xfrm>
          <a:noFill/>
          <a:ln>
            <a:noFill/>
          </a:ln>
        </p:spPr>
        <p:txBody>
          <a:bodyPr anchor="ctr">
            <a:normAutofit/>
          </a:bodyPr>
          <a:lstStyle/>
          <a:p>
            <a:pPr marL="0" indent="0" algn="just" eaLnBrk="1" hangingPunct="1">
              <a:buNone/>
            </a:pPr>
            <a:r>
              <a:rPr lang="en-US" altLang="en-US" sz="3600" b="1" dirty="0">
                <a:solidFill>
                  <a:schemeClr val="tx2"/>
                </a:solidFill>
              </a:rPr>
              <a:t>Incentives</a:t>
            </a:r>
          </a:p>
          <a:p>
            <a:pPr marL="0" indent="0" algn="just" eaLnBrk="1" hangingPunct="1">
              <a:buNone/>
            </a:pPr>
            <a:endParaRPr lang="en-US" altLang="en-US" sz="2400" i="1" dirty="0">
              <a:solidFill>
                <a:schemeClr val="tx2"/>
              </a:solidFill>
            </a:endParaRPr>
          </a:p>
          <a:p>
            <a:pPr algn="just" eaLnBrk="1" hangingPunct="1"/>
            <a:r>
              <a:rPr lang="en-GB" altLang="en-US" sz="2400" dirty="0">
                <a:solidFill>
                  <a:schemeClr val="tx2"/>
                </a:solidFill>
              </a:rPr>
              <a:t>Page 19: Researchers’ use of incentives to encourage participation should be commensurate with good sense, such that the level of incentive does not impinge on the free decision to participate. Payment for participation in educational research is generally discouraged, not least because of the extra burden of cost that the extension of this practice would place on the practice of research.  The use of incentives should be acknowledged in any reporting of the research</a:t>
            </a:r>
            <a:r>
              <a:rPr lang="en-GB" altLang="en-US" sz="2400" i="1" dirty="0">
                <a:solidFill>
                  <a:schemeClr val="tx2"/>
                </a:solidFill>
              </a:rPr>
              <a:t>.</a:t>
            </a:r>
            <a:endParaRPr lang="en-US" altLang="en-US" sz="2400" i="1" dirty="0">
              <a:solidFill>
                <a:schemeClr val="tx2"/>
              </a:solidFill>
            </a:endParaRPr>
          </a:p>
        </p:txBody>
      </p:sp>
    </p:spTree>
    <p:extLst>
      <p:ext uri="{BB962C8B-B14F-4D97-AF65-F5344CB8AC3E}">
        <p14:creationId xmlns:p14="http://schemas.microsoft.com/office/powerpoint/2010/main" val="19712152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43" name="Rectangle 13332">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44" name="Rectangle 13334">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3345" name="Group 13336">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346" name="Freeform: Shape 13337">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347" name="Freeform: Shape 13338">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348" name="Freeform: Shape 13339">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349" name="Freeform: Shape 13340">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342" name="Freeform: Shape 13341">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3314" name="Title 1"/>
          <p:cNvSpPr>
            <a:spLocks noGrp="1"/>
          </p:cNvSpPr>
          <p:nvPr>
            <p:ph type="title"/>
          </p:nvPr>
        </p:nvSpPr>
        <p:spPr>
          <a:xfrm>
            <a:off x="804672" y="2053641"/>
            <a:ext cx="3669161" cy="2760098"/>
          </a:xfrm>
        </p:spPr>
        <p:txBody>
          <a:bodyPr>
            <a:normAutofit/>
          </a:bodyPr>
          <a:lstStyle/>
          <a:p>
            <a:pPr eaLnBrk="1" hangingPunct="1"/>
            <a:r>
              <a:rPr lang="en-GB" altLang="en-US" sz="4000">
                <a:solidFill>
                  <a:schemeClr val="tx2"/>
                </a:solidFill>
              </a:rPr>
              <a:t>Research Guidelines: BERA </a:t>
            </a:r>
            <a:endParaRPr lang="en-US" altLang="en-US" sz="4000">
              <a:solidFill>
                <a:schemeClr val="tx2"/>
              </a:solidFill>
            </a:endParaRPr>
          </a:p>
        </p:txBody>
      </p:sp>
      <p:sp>
        <p:nvSpPr>
          <p:cNvPr id="13315" name="Content Placeholder 2"/>
          <p:cNvSpPr>
            <a:spLocks noGrp="1"/>
          </p:cNvSpPr>
          <p:nvPr>
            <p:ph idx="1"/>
          </p:nvPr>
        </p:nvSpPr>
        <p:spPr>
          <a:xfrm>
            <a:off x="6090573" y="801866"/>
            <a:ext cx="6101121" cy="5230634"/>
          </a:xfrm>
          <a:noFill/>
          <a:ln>
            <a:noFill/>
          </a:ln>
        </p:spPr>
        <p:txBody>
          <a:bodyPr anchor="ctr">
            <a:normAutofit/>
          </a:bodyPr>
          <a:lstStyle/>
          <a:p>
            <a:pPr eaLnBrk="1" hangingPunct="1"/>
            <a:r>
              <a:rPr lang="en-GB" altLang="en-US" sz="4000" dirty="0">
                <a:solidFill>
                  <a:schemeClr val="tx2"/>
                </a:solidFill>
              </a:rPr>
              <a:t>Page 19: Harm arising from participation in research</a:t>
            </a:r>
            <a:endParaRPr lang="en-US" altLang="en-US" sz="4000" dirty="0">
              <a:solidFill>
                <a:schemeClr val="tx2"/>
              </a:solidFill>
            </a:endParaRPr>
          </a:p>
          <a:p>
            <a:pPr eaLnBrk="1" hangingPunct="1"/>
            <a:r>
              <a:rPr lang="en-US" altLang="en-US" sz="4000" dirty="0">
                <a:solidFill>
                  <a:schemeClr val="tx2"/>
                </a:solidFill>
              </a:rPr>
              <a:t>Page 21: Privacy and data storage</a:t>
            </a:r>
          </a:p>
        </p:txBody>
      </p:sp>
    </p:spTree>
    <p:extLst>
      <p:ext uri="{BB962C8B-B14F-4D97-AF65-F5344CB8AC3E}">
        <p14:creationId xmlns:p14="http://schemas.microsoft.com/office/powerpoint/2010/main" val="23933197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8" name="Rectangle 1536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0" name="Rectangle 1536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5372" name="Group 1537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5373" name="Freeform: Shape 1537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374" name="Freeform: Shape 1537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375" name="Freeform: Shape 1537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376" name="Freeform: Shape 1537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377" name="Freeform: Shape 1537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5362" name="Title 1"/>
          <p:cNvSpPr>
            <a:spLocks noGrp="1"/>
          </p:cNvSpPr>
          <p:nvPr>
            <p:ph type="title"/>
          </p:nvPr>
        </p:nvSpPr>
        <p:spPr>
          <a:xfrm>
            <a:off x="804672" y="2053641"/>
            <a:ext cx="3669161" cy="2760098"/>
          </a:xfrm>
        </p:spPr>
        <p:txBody>
          <a:bodyPr>
            <a:normAutofit/>
          </a:bodyPr>
          <a:lstStyle/>
          <a:p>
            <a:pPr eaLnBrk="1" hangingPunct="1"/>
            <a:r>
              <a:rPr lang="en-GB" altLang="en-US" sz="3700" dirty="0">
                <a:solidFill>
                  <a:schemeClr val="tx2"/>
                </a:solidFill>
              </a:rPr>
              <a:t>Research Guidelines: Community Based Participatory Research </a:t>
            </a:r>
            <a:endParaRPr lang="en-US" altLang="en-US" sz="3700" dirty="0">
              <a:solidFill>
                <a:schemeClr val="tx2"/>
              </a:solidFill>
            </a:endParaRPr>
          </a:p>
        </p:txBody>
      </p:sp>
      <p:sp>
        <p:nvSpPr>
          <p:cNvPr id="15363" name="Content Placeholder 2"/>
          <p:cNvSpPr>
            <a:spLocks noGrp="1"/>
          </p:cNvSpPr>
          <p:nvPr>
            <p:ph idx="1"/>
          </p:nvPr>
        </p:nvSpPr>
        <p:spPr>
          <a:xfrm>
            <a:off x="5913275" y="-460004"/>
            <a:ext cx="5646974" cy="8437164"/>
          </a:xfrm>
          <a:noFill/>
          <a:ln>
            <a:noFill/>
          </a:ln>
        </p:spPr>
        <p:txBody>
          <a:bodyPr anchor="ctr">
            <a:normAutofit/>
          </a:bodyPr>
          <a:lstStyle/>
          <a:p>
            <a:pPr algn="just" eaLnBrk="1" hangingPunct="1"/>
            <a:r>
              <a:rPr lang="en-GB" altLang="en-US" sz="2200" dirty="0">
                <a:solidFill>
                  <a:schemeClr val="tx2"/>
                </a:solidFill>
              </a:rPr>
              <a:t>Participatory research can cause challenges to institutional research guidelines, </a:t>
            </a:r>
            <a:r>
              <a:rPr lang="en-US" altLang="en-US" sz="2200" dirty="0">
                <a:solidFill>
                  <a:schemeClr val="tx2"/>
                </a:solidFill>
              </a:rPr>
              <a:t>because this is research where the boundaries between researchers and ‘research subjects’ begin to blur.</a:t>
            </a:r>
          </a:p>
          <a:p>
            <a:pPr algn="just" eaLnBrk="1" hangingPunct="1"/>
            <a:r>
              <a:rPr lang="en-US" altLang="en-US" sz="2200" dirty="0">
                <a:solidFill>
                  <a:schemeClr val="tx2"/>
                </a:solidFill>
              </a:rPr>
              <a:t>There is a host of issues that need to be carefully negotiated in this kind of research:</a:t>
            </a:r>
          </a:p>
          <a:p>
            <a:pPr lvl="1" algn="just" eaLnBrk="1" hangingPunct="1"/>
            <a:r>
              <a:rPr lang="en-US" altLang="en-US" sz="2200" dirty="0">
                <a:solidFill>
                  <a:schemeClr val="tx2"/>
                </a:solidFill>
              </a:rPr>
              <a:t>how power and control are negotiated, </a:t>
            </a:r>
          </a:p>
          <a:p>
            <a:pPr lvl="1" algn="just" eaLnBrk="1" hangingPunct="1"/>
            <a:r>
              <a:rPr lang="en-US" altLang="en-US" sz="2200" dirty="0">
                <a:solidFill>
                  <a:schemeClr val="tx2"/>
                </a:solidFill>
              </a:rPr>
              <a:t>how people’s very personal experiences are shared and made public, </a:t>
            </a:r>
          </a:p>
          <a:p>
            <a:pPr lvl="1" algn="just" eaLnBrk="1" hangingPunct="1"/>
            <a:r>
              <a:rPr lang="en-US" altLang="en-US" sz="2200" dirty="0">
                <a:solidFill>
                  <a:schemeClr val="tx2"/>
                </a:solidFill>
              </a:rPr>
              <a:t>and how the different needs and expectations of the participants are balanced in the design of the research process. </a:t>
            </a:r>
          </a:p>
          <a:p>
            <a:pPr lvl="1" algn="just" eaLnBrk="1" hangingPunct="1"/>
            <a:r>
              <a:rPr lang="en-US" altLang="en-US" sz="2200" dirty="0">
                <a:solidFill>
                  <a:schemeClr val="tx2"/>
                </a:solidFill>
              </a:rPr>
              <a:t>When the research is closely related to people’s everyday lives these issues become more significant.</a:t>
            </a:r>
          </a:p>
        </p:txBody>
      </p:sp>
    </p:spTree>
    <p:extLst>
      <p:ext uri="{BB962C8B-B14F-4D97-AF65-F5344CB8AC3E}">
        <p14:creationId xmlns:p14="http://schemas.microsoft.com/office/powerpoint/2010/main" val="23414123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6" name="Rectangle 17415">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8" name="Rectangle 17417">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7420" name="Group 17419">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7421" name="Freeform: Shape 17420">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422" name="Freeform: Shape 17421">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423" name="Freeform: Shape 17422">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424" name="Freeform: Shape 17423">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425" name="Freeform: Shape 17424">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7410" name="Title 1"/>
          <p:cNvSpPr>
            <a:spLocks noGrp="1"/>
          </p:cNvSpPr>
          <p:nvPr>
            <p:ph type="title"/>
          </p:nvPr>
        </p:nvSpPr>
        <p:spPr>
          <a:xfrm>
            <a:off x="804672" y="2053641"/>
            <a:ext cx="3669161" cy="2760098"/>
          </a:xfrm>
        </p:spPr>
        <p:txBody>
          <a:bodyPr>
            <a:normAutofit/>
          </a:bodyPr>
          <a:lstStyle/>
          <a:p>
            <a:pPr eaLnBrk="1" hangingPunct="1"/>
            <a:r>
              <a:rPr lang="en-GB" altLang="en-US" sz="4000">
                <a:solidFill>
                  <a:schemeClr val="tx2"/>
                </a:solidFill>
              </a:rPr>
              <a:t>Organisational Ethics </a:t>
            </a:r>
            <a:endParaRPr lang="en-US" altLang="en-US" sz="4000">
              <a:solidFill>
                <a:schemeClr val="tx2"/>
              </a:solidFill>
            </a:endParaRPr>
          </a:p>
        </p:txBody>
      </p:sp>
      <p:sp>
        <p:nvSpPr>
          <p:cNvPr id="17411" name="Content Placeholder 2"/>
          <p:cNvSpPr>
            <a:spLocks noGrp="1"/>
          </p:cNvSpPr>
          <p:nvPr>
            <p:ph idx="1"/>
          </p:nvPr>
        </p:nvSpPr>
        <p:spPr>
          <a:xfrm>
            <a:off x="6090573" y="801866"/>
            <a:ext cx="6003455" cy="5230634"/>
          </a:xfrm>
          <a:noFill/>
          <a:ln>
            <a:noFill/>
          </a:ln>
        </p:spPr>
        <p:txBody>
          <a:bodyPr anchor="ctr">
            <a:normAutofit/>
          </a:bodyPr>
          <a:lstStyle/>
          <a:p>
            <a:pPr eaLnBrk="1" hangingPunct="1"/>
            <a:r>
              <a:rPr lang="en-GB" altLang="en-US" sz="3200" dirty="0">
                <a:solidFill>
                  <a:schemeClr val="tx2"/>
                </a:solidFill>
              </a:rPr>
              <a:t>You need to ensure that you consider the organisation you are working for in any research project. </a:t>
            </a:r>
          </a:p>
          <a:p>
            <a:pPr eaLnBrk="1" hangingPunct="1"/>
            <a:r>
              <a:rPr lang="en-GB" altLang="en-US" sz="3200" dirty="0">
                <a:solidFill>
                  <a:schemeClr val="tx2"/>
                </a:solidFill>
              </a:rPr>
              <a:t>Including the University</a:t>
            </a:r>
          </a:p>
          <a:p>
            <a:pPr marL="0" indent="0" eaLnBrk="1" hangingPunct="1">
              <a:buNone/>
            </a:pPr>
            <a:endParaRPr lang="en-US" altLang="en-US" sz="1800" dirty="0">
              <a:solidFill>
                <a:schemeClr val="tx2"/>
              </a:solidFill>
            </a:endParaRPr>
          </a:p>
        </p:txBody>
      </p:sp>
    </p:spTree>
    <p:extLst>
      <p:ext uri="{BB962C8B-B14F-4D97-AF65-F5344CB8AC3E}">
        <p14:creationId xmlns:p14="http://schemas.microsoft.com/office/powerpoint/2010/main" val="31275794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47E9FC2-D073-F460-20F8-FC24D77B033E}"/>
              </a:ext>
            </a:extLst>
          </p:cNvPr>
          <p:cNvSpPr>
            <a:spLocks noGrp="1"/>
          </p:cNvSpPr>
          <p:nvPr>
            <p:ph type="title"/>
          </p:nvPr>
        </p:nvSpPr>
        <p:spPr>
          <a:xfrm>
            <a:off x="958506" y="800392"/>
            <a:ext cx="10264697" cy="1212102"/>
          </a:xfrm>
        </p:spPr>
        <p:txBody>
          <a:bodyPr>
            <a:normAutofit/>
          </a:bodyPr>
          <a:lstStyle/>
          <a:p>
            <a:r>
              <a:rPr lang="en-GB" sz="4000" b="1">
                <a:solidFill>
                  <a:srgbClr val="FFFFFF"/>
                </a:solidFill>
              </a:rPr>
              <a:t>Consent</a:t>
            </a:r>
          </a:p>
        </p:txBody>
      </p:sp>
      <p:sp>
        <p:nvSpPr>
          <p:cNvPr id="3" name="Content Placeholder 2">
            <a:extLst>
              <a:ext uri="{FF2B5EF4-FFF2-40B4-BE49-F238E27FC236}">
                <a16:creationId xmlns:a16="http://schemas.microsoft.com/office/drawing/2014/main" id="{BD53DB7D-32C0-1BC1-19CB-13ADD2AABC42}"/>
              </a:ext>
            </a:extLst>
          </p:cNvPr>
          <p:cNvSpPr>
            <a:spLocks noGrp="1"/>
          </p:cNvSpPr>
          <p:nvPr>
            <p:ph idx="1"/>
          </p:nvPr>
        </p:nvSpPr>
        <p:spPr>
          <a:xfrm>
            <a:off x="1243488" y="2631004"/>
            <a:ext cx="9708995" cy="4482243"/>
          </a:xfrm>
        </p:spPr>
        <p:txBody>
          <a:bodyPr anchor="ctr">
            <a:normAutofit fontScale="40000" lnSpcReduction="20000"/>
          </a:bodyPr>
          <a:lstStyle/>
          <a:p>
            <a:r>
              <a:rPr lang="en-GB" sz="6000" dirty="0"/>
              <a:t>Consent is possibly the largest and most complicated issue for researchers hoping to involve children/Young People in a study.</a:t>
            </a:r>
          </a:p>
          <a:p>
            <a:r>
              <a:rPr lang="en-US" altLang="en-US" sz="6000" dirty="0"/>
              <a:t>It is best practice to ensure that all research participants fully understand the research so that they give their permission to be part of it (this is known as informed consent).</a:t>
            </a:r>
            <a:endParaRPr lang="cy-GB" altLang="cy-GB" sz="6000" dirty="0"/>
          </a:p>
          <a:p>
            <a:pPr>
              <a:buClr>
                <a:srgbClr val="AA2B1E"/>
              </a:buClr>
            </a:pPr>
            <a:r>
              <a:rPr lang="en-US" altLang="en-US" sz="6000" dirty="0"/>
              <a:t>If a child is under 18 then they cannot legally give consent themselves and a researcher should ask a parent or guardian for consent. </a:t>
            </a:r>
          </a:p>
          <a:p>
            <a:pPr>
              <a:buClr>
                <a:srgbClr val="AA2B1E"/>
              </a:buClr>
            </a:pPr>
            <a:r>
              <a:rPr lang="en-US" altLang="en-US" sz="6000" dirty="0"/>
              <a:t>However, your </a:t>
            </a:r>
            <a:r>
              <a:rPr lang="en-US" altLang="en-US" sz="6000" dirty="0" err="1"/>
              <a:t>organisation</a:t>
            </a:r>
            <a:r>
              <a:rPr lang="en-US" altLang="en-US" sz="6000" dirty="0"/>
              <a:t> as it works with Young People may have asked for a generic consent form to be filled in to cover what you may be doing with them, please check this. </a:t>
            </a:r>
          </a:p>
          <a:p>
            <a:pPr eaLnBrk="1" hangingPunct="1">
              <a:buClr>
                <a:srgbClr val="AA2B1E"/>
              </a:buClr>
            </a:pPr>
            <a:r>
              <a:rPr lang="en-US" altLang="cy-GB" sz="6000" dirty="0"/>
              <a:t>Consent is not a one-off process, but continues for as long as anyone is involved in the research. </a:t>
            </a:r>
          </a:p>
          <a:p>
            <a:pPr eaLnBrk="1" hangingPunct="1">
              <a:buClr>
                <a:srgbClr val="AA2B1E"/>
              </a:buClr>
            </a:pPr>
            <a:r>
              <a:rPr lang="en-US" altLang="cy-GB" sz="6000" dirty="0"/>
              <a:t>Right to Withdraw?</a:t>
            </a:r>
            <a:endParaRPr lang="cy-GB" altLang="cy-GB" sz="6000" dirty="0"/>
          </a:p>
          <a:p>
            <a:pPr>
              <a:buClr>
                <a:srgbClr val="AA2B1E"/>
              </a:buClr>
            </a:pPr>
            <a:endParaRPr lang="en-GB" altLang="en-US" sz="1700" dirty="0"/>
          </a:p>
          <a:p>
            <a:endParaRPr lang="en-GB" sz="1700" dirty="0"/>
          </a:p>
          <a:p>
            <a:endParaRPr lang="en-GB" sz="1700" dirty="0"/>
          </a:p>
        </p:txBody>
      </p:sp>
    </p:spTree>
    <p:extLst>
      <p:ext uri="{BB962C8B-B14F-4D97-AF65-F5344CB8AC3E}">
        <p14:creationId xmlns:p14="http://schemas.microsoft.com/office/powerpoint/2010/main" val="15091736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9E54ED4B-C6C5-FF18-3D9B-69D6A9CE7091}"/>
              </a:ext>
            </a:extLst>
          </p:cNvPr>
          <p:cNvSpPr>
            <a:spLocks noGrp="1"/>
          </p:cNvSpPr>
          <p:nvPr>
            <p:ph type="title"/>
          </p:nvPr>
        </p:nvSpPr>
        <p:spPr>
          <a:xfrm>
            <a:off x="958506" y="800392"/>
            <a:ext cx="10264697" cy="1212102"/>
          </a:xfrm>
        </p:spPr>
        <p:txBody>
          <a:bodyPr>
            <a:normAutofit/>
          </a:bodyPr>
          <a:lstStyle/>
          <a:p>
            <a:r>
              <a:rPr lang="en-GB" sz="4000" b="1" dirty="0">
                <a:solidFill>
                  <a:srgbClr val="FFFFFF"/>
                </a:solidFill>
              </a:rPr>
              <a:t>Consent</a:t>
            </a:r>
          </a:p>
        </p:txBody>
      </p:sp>
      <p:sp>
        <p:nvSpPr>
          <p:cNvPr id="3" name="Content Placeholder 2">
            <a:extLst>
              <a:ext uri="{FF2B5EF4-FFF2-40B4-BE49-F238E27FC236}">
                <a16:creationId xmlns:a16="http://schemas.microsoft.com/office/drawing/2014/main" id="{294804B5-4E19-DC38-7EDE-1AF844B14116}"/>
              </a:ext>
            </a:extLst>
          </p:cNvPr>
          <p:cNvSpPr>
            <a:spLocks noGrp="1"/>
          </p:cNvSpPr>
          <p:nvPr>
            <p:ph idx="1"/>
          </p:nvPr>
        </p:nvSpPr>
        <p:spPr>
          <a:xfrm>
            <a:off x="1367624" y="2490436"/>
            <a:ext cx="9708995" cy="3567173"/>
          </a:xfrm>
        </p:spPr>
        <p:txBody>
          <a:bodyPr anchor="ctr">
            <a:normAutofit/>
          </a:bodyPr>
          <a:lstStyle/>
          <a:p>
            <a:pPr algn="just"/>
            <a:r>
              <a:rPr lang="en-US" altLang="en-US" dirty="0" err="1"/>
              <a:t>Skånfors</a:t>
            </a:r>
            <a:r>
              <a:rPr lang="en-US" altLang="en-US" dirty="0"/>
              <a:t> (2009) shows the variety of ways in which children might withdraw their consent once the research has begun. “Say no", “show no", “non-response", “pulling away" and “ignoring" are ways in which a child has been observed to indicate their unwillingness to participate. </a:t>
            </a:r>
          </a:p>
          <a:p>
            <a:pPr marL="0" indent="0">
              <a:buNone/>
            </a:pPr>
            <a:endParaRPr lang="en-GB" sz="2400" dirty="0"/>
          </a:p>
        </p:txBody>
      </p:sp>
    </p:spTree>
    <p:extLst>
      <p:ext uri="{BB962C8B-B14F-4D97-AF65-F5344CB8AC3E}">
        <p14:creationId xmlns:p14="http://schemas.microsoft.com/office/powerpoint/2010/main" val="25873766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9" y="450222"/>
            <a:ext cx="4182520" cy="3603164"/>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646D30A-4D78-DB3C-1085-A5CFDCE73E00}"/>
              </a:ext>
            </a:extLst>
          </p:cNvPr>
          <p:cNvSpPr>
            <a:spLocks noGrp="1"/>
          </p:cNvSpPr>
          <p:nvPr>
            <p:ph type="title"/>
          </p:nvPr>
        </p:nvSpPr>
        <p:spPr>
          <a:xfrm>
            <a:off x="774700" y="762000"/>
            <a:ext cx="3595973" cy="3018430"/>
          </a:xfrm>
        </p:spPr>
        <p:txBody>
          <a:bodyPr>
            <a:normAutofit/>
          </a:bodyPr>
          <a:lstStyle/>
          <a:p>
            <a:r>
              <a:rPr lang="en-GB" b="1" dirty="0">
                <a:solidFill>
                  <a:srgbClr val="FFFFFF"/>
                </a:solidFill>
              </a:rPr>
              <a:t>Confidentiality</a:t>
            </a:r>
          </a:p>
        </p:txBody>
      </p:sp>
      <p:sp>
        <p:nvSpPr>
          <p:cNvPr id="12" name="Rectangle 11">
            <a:extLst>
              <a:ext uri="{FF2B5EF4-FFF2-40B4-BE49-F238E27FC236}">
                <a16:creationId xmlns:a16="http://schemas.microsoft.com/office/drawing/2014/main" id="{9F094233-2135-4AF1-986E-5751814CD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770" y="4209599"/>
            <a:ext cx="4172809" cy="2173848"/>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836" y="450221"/>
            <a:ext cx="4899923" cy="594885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lumMod val="85000"/>
                </a:prstClr>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73E7188-D575-36C0-CCB7-25EA51113337}"/>
              </a:ext>
            </a:extLst>
          </p:cNvPr>
          <p:cNvSpPr>
            <a:spLocks noGrp="1"/>
          </p:cNvSpPr>
          <p:nvPr>
            <p:ph idx="1"/>
          </p:nvPr>
        </p:nvSpPr>
        <p:spPr>
          <a:xfrm>
            <a:off x="5259592" y="909143"/>
            <a:ext cx="4007581" cy="5029586"/>
          </a:xfrm>
        </p:spPr>
        <p:txBody>
          <a:bodyPr anchor="ctr">
            <a:normAutofit/>
          </a:bodyPr>
          <a:lstStyle/>
          <a:p>
            <a:r>
              <a:rPr lang="en-GB" sz="2400" dirty="0"/>
              <a:t>Can you offer 100% confidentiality?</a:t>
            </a:r>
          </a:p>
          <a:p>
            <a:endParaRPr lang="en-GB" sz="2400" dirty="0"/>
          </a:p>
        </p:txBody>
      </p:sp>
      <p:sp>
        <p:nvSpPr>
          <p:cNvPr id="16" name="Rectangle 15">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5866" y="450221"/>
            <a:ext cx="1868033" cy="3603165"/>
          </a:xfrm>
          <a:prstGeom prst="rect">
            <a:avLst/>
          </a:prstGeom>
          <a:solidFill>
            <a:schemeClr val="accent1"/>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7" name="Graphic 6" descr="Lock">
            <a:extLst>
              <a:ext uri="{FF2B5EF4-FFF2-40B4-BE49-F238E27FC236}">
                <a16:creationId xmlns:a16="http://schemas.microsoft.com/office/drawing/2014/main" id="{AD775B5D-FDC0-CDAC-8721-F95BA7ECCE7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654880" y="4374295"/>
            <a:ext cx="1835611" cy="1835611"/>
          </a:xfrm>
          <a:prstGeom prst="rect">
            <a:avLst/>
          </a:prstGeom>
        </p:spPr>
      </p:pic>
      <p:sp>
        <p:nvSpPr>
          <p:cNvPr id="18" name="Rectangle 17">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3746" y="4214253"/>
            <a:ext cx="1868033" cy="217384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460183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1">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8" y="450221"/>
            <a:ext cx="4402377" cy="391812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6646D30A-4D78-DB3C-1085-A5CFDCE73E00}"/>
              </a:ext>
            </a:extLst>
          </p:cNvPr>
          <p:cNvSpPr>
            <a:spLocks noGrp="1"/>
          </p:cNvSpPr>
          <p:nvPr>
            <p:ph type="title"/>
          </p:nvPr>
        </p:nvSpPr>
        <p:spPr>
          <a:xfrm>
            <a:off x="774700" y="762000"/>
            <a:ext cx="3759200" cy="3340100"/>
          </a:xfrm>
        </p:spPr>
        <p:txBody>
          <a:bodyPr>
            <a:normAutofit/>
          </a:bodyPr>
          <a:lstStyle/>
          <a:p>
            <a:r>
              <a:rPr lang="en-GB" b="1">
                <a:solidFill>
                  <a:srgbClr val="FFFFFF"/>
                </a:solidFill>
              </a:rPr>
              <a:t>Confidentiality</a:t>
            </a:r>
            <a:endParaRPr lang="en-GB" b="1" dirty="0">
              <a:solidFill>
                <a:srgbClr val="FFFFFF"/>
              </a:solidFill>
            </a:endParaRPr>
          </a:p>
        </p:txBody>
      </p:sp>
      <p:sp>
        <p:nvSpPr>
          <p:cNvPr id="19" name="Rectangle 13">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8949" y="450221"/>
            <a:ext cx="2115455" cy="1898903"/>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6" name="Rectangle 15">
            <a:extLst>
              <a:ext uri="{FF2B5EF4-FFF2-40B4-BE49-F238E27FC236}">
                <a16:creationId xmlns:a16="http://schemas.microsoft.com/office/drawing/2014/main" id="{5F218A6E-A365-45D3-80AE-344CE85613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8949" y="2502049"/>
            <a:ext cx="2115455" cy="1866295"/>
          </a:xfrm>
          <a:prstGeom prst="rect">
            <a:avLst/>
          </a:prstGeom>
          <a:solidFill>
            <a:srgbClr val="7F7F7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7" name="Graphic 6" descr="Lock">
            <a:extLst>
              <a:ext uri="{FF2B5EF4-FFF2-40B4-BE49-F238E27FC236}">
                <a16:creationId xmlns:a16="http://schemas.microsoft.com/office/drawing/2014/main" id="{AD775B5D-FDC0-CDAC-8721-F95BA7ECCE7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282310" y="2606351"/>
            <a:ext cx="1645297" cy="1645297"/>
          </a:xfrm>
          <a:prstGeom prst="rect">
            <a:avLst/>
          </a:prstGeom>
        </p:spPr>
      </p:pic>
      <p:sp>
        <p:nvSpPr>
          <p:cNvPr id="18" name="Rectangle 1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1" y="4521269"/>
            <a:ext cx="6697525" cy="1877811"/>
          </a:xfrm>
          <a:prstGeom prst="rect">
            <a:avLst/>
          </a:prstGeom>
          <a:solidFill>
            <a:schemeClr val="accent1"/>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0" name="Rectangle 19">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1418" y="450221"/>
            <a:ext cx="4421661" cy="594885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85000"/>
                </a:schemeClr>
              </a:solidFill>
            </a:endParaRPr>
          </a:p>
        </p:txBody>
      </p:sp>
      <p:sp>
        <p:nvSpPr>
          <p:cNvPr id="3" name="Content Placeholder 2">
            <a:extLst>
              <a:ext uri="{FF2B5EF4-FFF2-40B4-BE49-F238E27FC236}">
                <a16:creationId xmlns:a16="http://schemas.microsoft.com/office/drawing/2014/main" id="{073E7188-D575-36C0-CCB7-25EA51113337}"/>
              </a:ext>
            </a:extLst>
          </p:cNvPr>
          <p:cNvSpPr>
            <a:spLocks noGrp="1"/>
          </p:cNvSpPr>
          <p:nvPr>
            <p:ph idx="1"/>
          </p:nvPr>
        </p:nvSpPr>
        <p:spPr>
          <a:xfrm>
            <a:off x="7658103" y="795548"/>
            <a:ext cx="3759198" cy="5275603"/>
          </a:xfrm>
        </p:spPr>
        <p:txBody>
          <a:bodyPr anchor="ctr">
            <a:normAutofit/>
          </a:bodyPr>
          <a:lstStyle/>
          <a:p>
            <a:pPr eaLnBrk="1" hangingPunct="1"/>
            <a:r>
              <a:rPr lang="en-US" altLang="en-US" sz="2400" dirty="0"/>
              <a:t>Good Practice: </a:t>
            </a:r>
          </a:p>
          <a:p>
            <a:pPr lvl="1" eaLnBrk="1" hangingPunct="1"/>
            <a:r>
              <a:rPr lang="en-US" altLang="en-US" dirty="0"/>
              <a:t>Development of a  </a:t>
            </a:r>
            <a:r>
              <a:rPr lang="en-US" altLang="en-US" b="1" dirty="0"/>
              <a:t>confidentiality policy </a:t>
            </a:r>
            <a:r>
              <a:rPr lang="en-US" altLang="en-US" dirty="0"/>
              <a:t>which clearly sets out under what circumstances a researcher may and should break confidentiality. </a:t>
            </a:r>
          </a:p>
          <a:p>
            <a:endParaRPr lang="en-GB" sz="2000" dirty="0"/>
          </a:p>
          <a:p>
            <a:endParaRPr lang="en-GB" sz="2000" dirty="0"/>
          </a:p>
        </p:txBody>
      </p:sp>
    </p:spTree>
    <p:extLst>
      <p:ext uri="{BB962C8B-B14F-4D97-AF65-F5344CB8AC3E}">
        <p14:creationId xmlns:p14="http://schemas.microsoft.com/office/powerpoint/2010/main" val="31138108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464" name="Rectangle 19463">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9458" name="Rectangle 2"/>
          <p:cNvSpPr>
            <a:spLocks noGrp="1" noChangeArrowheads="1"/>
          </p:cNvSpPr>
          <p:nvPr>
            <p:ph type="title"/>
          </p:nvPr>
        </p:nvSpPr>
        <p:spPr>
          <a:xfrm>
            <a:off x="777240" y="731519"/>
            <a:ext cx="2845191" cy="3237579"/>
          </a:xfrm>
        </p:spPr>
        <p:txBody>
          <a:bodyPr>
            <a:normAutofit/>
          </a:bodyPr>
          <a:lstStyle/>
          <a:p>
            <a:pPr eaLnBrk="1" hangingPunct="1"/>
            <a:r>
              <a:rPr lang="en-GB" altLang="en-US" sz="3800">
                <a:solidFill>
                  <a:srgbClr val="FFFFFF"/>
                </a:solidFill>
              </a:rPr>
              <a:t>Ethics: Law</a:t>
            </a:r>
          </a:p>
        </p:txBody>
      </p:sp>
      <p:sp>
        <p:nvSpPr>
          <p:cNvPr id="19466" name="Rectangle 19465">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9468" name="Rectangle 19467">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9" name="Rectangle 3"/>
          <p:cNvSpPr>
            <a:spLocks noGrp="1" noChangeArrowheads="1"/>
          </p:cNvSpPr>
          <p:nvPr>
            <p:ph idx="1"/>
          </p:nvPr>
        </p:nvSpPr>
        <p:spPr>
          <a:xfrm>
            <a:off x="4379709" y="686862"/>
            <a:ext cx="7037591" cy="5475129"/>
          </a:xfrm>
        </p:spPr>
        <p:txBody>
          <a:bodyPr anchor="ctr">
            <a:normAutofit/>
          </a:bodyPr>
          <a:lstStyle/>
          <a:p>
            <a:pPr eaLnBrk="1" hangingPunct="1"/>
            <a:r>
              <a:rPr lang="en-GB" altLang="en-US" sz="2600" dirty="0"/>
              <a:t>Law</a:t>
            </a:r>
          </a:p>
          <a:p>
            <a:pPr eaLnBrk="1" hangingPunct="1"/>
            <a:r>
              <a:rPr lang="en-GB" altLang="en-US" sz="2400" dirty="0"/>
              <a:t>The Data Protection Act 1998 came into force 1 March 2000 to bring the UK into line with a European Community Human Rights Directive, then replaced by t</a:t>
            </a:r>
            <a:r>
              <a:rPr lang="en-GB" sz="2400" b="0" i="0" dirty="0">
                <a:solidFill>
                  <a:srgbClr val="0B0C0C"/>
                </a:solidFill>
                <a:effectLst/>
              </a:rPr>
              <a:t>he General Data Protection Regulation (GDPR) which came into force on 25 May 2018.</a:t>
            </a:r>
            <a:endParaRPr lang="en-GB" altLang="en-US" sz="2400" dirty="0"/>
          </a:p>
          <a:p>
            <a:pPr lvl="1" eaLnBrk="1" hangingPunct="1"/>
            <a:r>
              <a:rPr lang="en-GB" altLang="en-US" dirty="0"/>
              <a:t>Consent</a:t>
            </a:r>
          </a:p>
          <a:p>
            <a:pPr lvl="1" eaLnBrk="1" hangingPunct="1"/>
            <a:r>
              <a:rPr lang="en-GB" altLang="en-US" dirty="0"/>
              <a:t>The individual must be made fully aware of the purposes for which the data are to be used</a:t>
            </a:r>
          </a:p>
          <a:p>
            <a:pPr lvl="1" eaLnBrk="1" hangingPunct="1"/>
            <a:r>
              <a:rPr lang="en-GB" altLang="en-US" dirty="0"/>
              <a:t>Every item of personal data that is held or processed must be accurate and up to data, and held for no longer than necessary</a:t>
            </a:r>
          </a:p>
          <a:p>
            <a:pPr lvl="1" eaLnBrk="1" hangingPunct="1"/>
            <a:r>
              <a:rPr lang="en-GB" altLang="en-US" dirty="0"/>
              <a:t>Individuals have the right to know what data is held about them</a:t>
            </a:r>
          </a:p>
        </p:txBody>
      </p:sp>
    </p:spTree>
    <p:extLst>
      <p:ext uri="{BB962C8B-B14F-4D97-AF65-F5344CB8AC3E}">
        <p14:creationId xmlns:p14="http://schemas.microsoft.com/office/powerpoint/2010/main" val="1260351119"/>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9" name="Rectangle 2048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0482" name="Rectangle 2"/>
          <p:cNvSpPr>
            <a:spLocks noGrp="1" noChangeArrowheads="1"/>
          </p:cNvSpPr>
          <p:nvPr>
            <p:ph type="title"/>
          </p:nvPr>
        </p:nvSpPr>
        <p:spPr>
          <a:xfrm>
            <a:off x="777240" y="731519"/>
            <a:ext cx="2845191" cy="3237579"/>
          </a:xfrm>
        </p:spPr>
        <p:txBody>
          <a:bodyPr>
            <a:normAutofit/>
          </a:bodyPr>
          <a:lstStyle/>
          <a:p>
            <a:pPr eaLnBrk="1" hangingPunct="1"/>
            <a:r>
              <a:rPr lang="en-GB" altLang="en-US" sz="3800">
                <a:solidFill>
                  <a:srgbClr val="FFFFFF"/>
                </a:solidFill>
              </a:rPr>
              <a:t>Ethics: Law</a:t>
            </a:r>
          </a:p>
        </p:txBody>
      </p:sp>
      <p:sp>
        <p:nvSpPr>
          <p:cNvPr id="20491" name="Rectangle 2049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20493" name="Rectangle 20492">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0485" name="Rectangle 3">
            <a:extLst>
              <a:ext uri="{FF2B5EF4-FFF2-40B4-BE49-F238E27FC236}">
                <a16:creationId xmlns:a16="http://schemas.microsoft.com/office/drawing/2014/main" id="{F7960D72-9BD8-816C-B6EB-5DADB7BB2F73}"/>
              </a:ext>
            </a:extLst>
          </p:cNvPr>
          <p:cNvGraphicFramePr>
            <a:graphicFrameLocks noGrp="1"/>
          </p:cNvGraphicFramePr>
          <p:nvPr>
            <p:ph idx="1"/>
            <p:extLst>
              <p:ext uri="{D42A27DB-BD31-4B8C-83A1-F6EECF244321}">
                <p14:modId xmlns:p14="http://schemas.microsoft.com/office/powerpoint/2010/main" val="192586996"/>
              </p:ext>
            </p:extLst>
          </p:nvPr>
        </p:nvGraphicFramePr>
        <p:xfrm>
          <a:off x="4379913" y="687388"/>
          <a:ext cx="7037387" cy="54752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7697587"/>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txBox="1">
            <a:spLocks/>
          </p:cNvSpPr>
          <p:nvPr/>
        </p:nvSpPr>
        <p:spPr>
          <a:xfrm>
            <a:off x="777240" y="731519"/>
            <a:ext cx="2845191" cy="3237579"/>
          </a:xfrm>
          <a:prstGeom prst="rect">
            <a:avLst/>
          </a:prstGeom>
        </p:spPr>
        <p:txBody>
          <a:bodyPr vert="horz" lIns="91440" tIns="45720" rIns="91440" bIns="45720" rtlCol="0" anchor="ctr">
            <a:normAutofit/>
          </a:bodyPr>
          <a:lstStyle>
            <a:lvl1pPr algn="l" rtl="0" fontAlgn="base">
              <a:spcBef>
                <a:spcPct val="0"/>
              </a:spcBef>
              <a:spcAft>
                <a:spcPct val="0"/>
              </a:spcAft>
              <a:defRPr sz="3300">
                <a:solidFill>
                  <a:schemeClr val="tx2"/>
                </a:solidFill>
                <a:latin typeface="+mj-lt"/>
                <a:ea typeface="+mj-ea"/>
                <a:cs typeface="+mj-cs"/>
              </a:defRPr>
            </a:lvl1pPr>
            <a:lvl2pPr algn="l" rtl="0" fontAlgn="base">
              <a:spcBef>
                <a:spcPct val="0"/>
              </a:spcBef>
              <a:spcAft>
                <a:spcPct val="0"/>
              </a:spcAft>
              <a:defRPr sz="3300">
                <a:solidFill>
                  <a:schemeClr val="tx2"/>
                </a:solidFill>
                <a:latin typeface="Arial Black" pitchFamily="34" charset="0"/>
              </a:defRPr>
            </a:lvl2pPr>
            <a:lvl3pPr algn="l" rtl="0" fontAlgn="base">
              <a:spcBef>
                <a:spcPct val="0"/>
              </a:spcBef>
              <a:spcAft>
                <a:spcPct val="0"/>
              </a:spcAft>
              <a:defRPr sz="3300">
                <a:solidFill>
                  <a:schemeClr val="tx2"/>
                </a:solidFill>
                <a:latin typeface="Arial Black" pitchFamily="34" charset="0"/>
              </a:defRPr>
            </a:lvl3pPr>
            <a:lvl4pPr algn="l" rtl="0" fontAlgn="base">
              <a:spcBef>
                <a:spcPct val="0"/>
              </a:spcBef>
              <a:spcAft>
                <a:spcPct val="0"/>
              </a:spcAft>
              <a:defRPr sz="3300">
                <a:solidFill>
                  <a:schemeClr val="tx2"/>
                </a:solidFill>
                <a:latin typeface="Arial Black" pitchFamily="34" charset="0"/>
              </a:defRPr>
            </a:lvl4pPr>
            <a:lvl5pPr algn="l" rtl="0" fontAlgn="base">
              <a:spcBef>
                <a:spcPct val="0"/>
              </a:spcBef>
              <a:spcAft>
                <a:spcPct val="0"/>
              </a:spcAft>
              <a:defRPr sz="3300">
                <a:solidFill>
                  <a:schemeClr val="tx2"/>
                </a:solidFill>
                <a:latin typeface="Arial Black" pitchFamily="34" charset="0"/>
              </a:defRPr>
            </a:lvl5pPr>
            <a:lvl6pPr marL="457200" algn="l" rtl="0" fontAlgn="base">
              <a:spcBef>
                <a:spcPct val="0"/>
              </a:spcBef>
              <a:spcAft>
                <a:spcPct val="0"/>
              </a:spcAft>
              <a:defRPr sz="3300">
                <a:solidFill>
                  <a:schemeClr val="tx2"/>
                </a:solidFill>
                <a:latin typeface="Arial Black" pitchFamily="34" charset="0"/>
              </a:defRPr>
            </a:lvl6pPr>
            <a:lvl7pPr marL="914400" algn="l" rtl="0" fontAlgn="base">
              <a:spcBef>
                <a:spcPct val="0"/>
              </a:spcBef>
              <a:spcAft>
                <a:spcPct val="0"/>
              </a:spcAft>
              <a:defRPr sz="3300">
                <a:solidFill>
                  <a:schemeClr val="tx2"/>
                </a:solidFill>
                <a:latin typeface="Arial Black" pitchFamily="34" charset="0"/>
              </a:defRPr>
            </a:lvl7pPr>
            <a:lvl8pPr marL="1371600" algn="l" rtl="0" fontAlgn="base">
              <a:spcBef>
                <a:spcPct val="0"/>
              </a:spcBef>
              <a:spcAft>
                <a:spcPct val="0"/>
              </a:spcAft>
              <a:defRPr sz="3300">
                <a:solidFill>
                  <a:schemeClr val="tx2"/>
                </a:solidFill>
                <a:latin typeface="Arial Black" pitchFamily="34" charset="0"/>
              </a:defRPr>
            </a:lvl8pPr>
            <a:lvl9pPr marL="1828800" algn="l" rtl="0" fontAlgn="base">
              <a:spcBef>
                <a:spcPct val="0"/>
              </a:spcBef>
              <a:spcAft>
                <a:spcPct val="0"/>
              </a:spcAft>
              <a:defRPr sz="3300">
                <a:solidFill>
                  <a:schemeClr val="tx2"/>
                </a:solidFill>
                <a:latin typeface="Arial Black" pitchFamily="34" charset="0"/>
              </a:defRPr>
            </a:lvl9pPr>
          </a:lstStyle>
          <a:p>
            <a:pPr>
              <a:lnSpc>
                <a:spcPct val="90000"/>
              </a:lnSpc>
              <a:spcAft>
                <a:spcPts val="600"/>
              </a:spcAft>
              <a:defRPr/>
            </a:pPr>
            <a:r>
              <a:rPr lang="en-US" sz="3800" kern="1200">
                <a:solidFill>
                  <a:srgbClr val="FFFFFF"/>
                </a:solidFill>
                <a:latin typeface="+mj-lt"/>
                <a:ea typeface="+mj-ea"/>
                <a:cs typeface="+mj-cs"/>
              </a:rPr>
              <a:t>Professional Ethics </a:t>
            </a:r>
          </a:p>
        </p:txBody>
      </p:sp>
      <p:sp>
        <p:nvSpPr>
          <p:cNvPr id="11" name="Rectangle 1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3" name="Rectangle 12">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9C3E47D-C21E-5453-E74E-BF769E4E73EE}"/>
              </a:ext>
            </a:extLst>
          </p:cNvPr>
          <p:cNvGraphicFramePr/>
          <p:nvPr>
            <p:extLst>
              <p:ext uri="{D42A27DB-BD31-4B8C-83A1-F6EECF244321}">
                <p14:modId xmlns:p14="http://schemas.microsoft.com/office/powerpoint/2010/main" val="110351300"/>
              </p:ext>
            </p:extLst>
          </p:nvPr>
        </p:nvGraphicFramePr>
        <p:xfrm>
          <a:off x="4379913" y="687388"/>
          <a:ext cx="7037387" cy="54752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142523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16" name="Rectangle 25607">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9" y="450221"/>
            <a:ext cx="4111931" cy="5957175"/>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2530" name="Rectangle 2"/>
          <p:cNvSpPr>
            <a:spLocks noGrp="1" noChangeArrowheads="1"/>
          </p:cNvSpPr>
          <p:nvPr>
            <p:ph type="title"/>
          </p:nvPr>
        </p:nvSpPr>
        <p:spPr>
          <a:xfrm>
            <a:off x="774700" y="761999"/>
            <a:ext cx="3511188" cy="5368413"/>
          </a:xfrm>
        </p:spPr>
        <p:txBody>
          <a:bodyPr>
            <a:normAutofit/>
          </a:bodyPr>
          <a:lstStyle/>
          <a:p>
            <a:pPr eaLnBrk="1" hangingPunct="1"/>
            <a:r>
              <a:rPr lang="en-GB" altLang="en-US">
                <a:solidFill>
                  <a:srgbClr val="FFFFFF"/>
                </a:solidFill>
              </a:rPr>
              <a:t>Ethics:  Personal </a:t>
            </a:r>
          </a:p>
        </p:txBody>
      </p:sp>
      <p:sp>
        <p:nvSpPr>
          <p:cNvPr id="25617" name="Rectangle 25609">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7274" y="446007"/>
            <a:ext cx="4676305" cy="595717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3" name="Rectangle 3"/>
          <p:cNvSpPr>
            <a:spLocks noGrp="1" noChangeArrowheads="1"/>
          </p:cNvSpPr>
          <p:nvPr>
            <p:ph idx="1"/>
          </p:nvPr>
        </p:nvSpPr>
        <p:spPr>
          <a:xfrm>
            <a:off x="5093623" y="761999"/>
            <a:ext cx="4042310" cy="5591503"/>
          </a:xfrm>
        </p:spPr>
        <p:txBody>
          <a:bodyPr rtlCol="0" anchor="ctr">
            <a:normAutofit lnSpcReduction="10000"/>
          </a:bodyPr>
          <a:lstStyle/>
          <a:p>
            <a:pPr marL="0" indent="0">
              <a:buNone/>
              <a:defRPr/>
            </a:pPr>
            <a:r>
              <a:rPr lang="en-GB" altLang="en-US" sz="2200" dirty="0"/>
              <a:t>Research Activities:</a:t>
            </a:r>
            <a:endParaRPr lang="en-GB" altLang="en-US" sz="2200" b="1" dirty="0"/>
          </a:p>
          <a:p>
            <a:pPr marL="0" indent="0">
              <a:buNone/>
              <a:defRPr/>
            </a:pPr>
            <a:r>
              <a:rPr lang="en-GB" altLang="en-US" sz="2200" b="1" dirty="0"/>
              <a:t>Honesty:</a:t>
            </a:r>
            <a:r>
              <a:rPr lang="en-GB" altLang="en-US" sz="2200" dirty="0"/>
              <a:t> </a:t>
            </a:r>
          </a:p>
          <a:p>
            <a:pPr marL="342900" lvl="1" indent="0">
              <a:buNone/>
              <a:defRPr/>
            </a:pPr>
            <a:endParaRPr lang="en-GB" altLang="en-US" sz="2200" dirty="0"/>
          </a:p>
          <a:p>
            <a:pPr lvl="1">
              <a:defRPr/>
            </a:pPr>
            <a:r>
              <a:rPr lang="en-GB" altLang="en-US" sz="2200" dirty="0"/>
              <a:t>What you write will be regarded as your own work unless stated otherwise e.g. use of references. </a:t>
            </a:r>
          </a:p>
          <a:p>
            <a:pPr lvl="1">
              <a:defRPr/>
            </a:pPr>
            <a:r>
              <a:rPr lang="en-GB" altLang="en-US" sz="2200" dirty="0"/>
              <a:t>Using the thoughts, ideas and works of others without acknowledging their source, even if you paraphrased into your own words, is unethical. </a:t>
            </a:r>
          </a:p>
          <a:p>
            <a:pPr lvl="1">
              <a:defRPr/>
            </a:pPr>
            <a:r>
              <a:rPr lang="en-GB" altLang="en-US" sz="2200" dirty="0"/>
              <a:t>Inappropriate use of AI – refer to GA36c form on Moodle</a:t>
            </a:r>
          </a:p>
          <a:p>
            <a:pPr lvl="1">
              <a:defRPr/>
            </a:pPr>
            <a:r>
              <a:rPr lang="en-GB" altLang="en-US" sz="2200" dirty="0"/>
              <a:t>Plagiarism is a serious offence </a:t>
            </a:r>
          </a:p>
          <a:p>
            <a:pPr lvl="1">
              <a:defRPr/>
            </a:pPr>
            <a:endParaRPr lang="en-GB" altLang="en-US" sz="2200" dirty="0"/>
          </a:p>
        </p:txBody>
      </p:sp>
      <p:sp>
        <p:nvSpPr>
          <p:cNvPr id="25618" name="Rectangle 25611">
            <a:extLst>
              <a:ext uri="{FF2B5EF4-FFF2-40B4-BE49-F238E27FC236}">
                <a16:creationId xmlns:a16="http://schemas.microsoft.com/office/drawing/2014/main" id="{A35BD09B-BC3A-45C0-AF8E-950F364CDD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9488" y="448056"/>
            <a:ext cx="2103120" cy="2907792"/>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5619" name="Rectangle 25613">
            <a:extLst>
              <a:ext uri="{FF2B5EF4-FFF2-40B4-BE49-F238E27FC236}">
                <a16:creationId xmlns:a16="http://schemas.microsoft.com/office/drawing/2014/main" id="{05CC4153-3F0D-4F4C-8F12-E8FC3FA40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6862" y="3494844"/>
            <a:ext cx="2104001" cy="290779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8055753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60" name="Rectangle 2355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9" y="450221"/>
            <a:ext cx="4111931" cy="5957175"/>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3554" name="Rectangle 2"/>
          <p:cNvSpPr>
            <a:spLocks noGrp="1" noChangeArrowheads="1"/>
          </p:cNvSpPr>
          <p:nvPr>
            <p:ph type="title"/>
          </p:nvPr>
        </p:nvSpPr>
        <p:spPr>
          <a:xfrm>
            <a:off x="774700" y="761999"/>
            <a:ext cx="3511188" cy="5368413"/>
          </a:xfrm>
        </p:spPr>
        <p:txBody>
          <a:bodyPr>
            <a:normAutofit/>
          </a:bodyPr>
          <a:lstStyle/>
          <a:p>
            <a:pPr eaLnBrk="1" hangingPunct="1"/>
            <a:r>
              <a:rPr lang="en-GB" altLang="en-US">
                <a:solidFill>
                  <a:srgbClr val="FFFFFF"/>
                </a:solidFill>
              </a:rPr>
              <a:t>Ethics:  Personal</a:t>
            </a:r>
          </a:p>
        </p:txBody>
      </p:sp>
      <p:sp>
        <p:nvSpPr>
          <p:cNvPr id="23562" name="Rectangle 2356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7274" y="446007"/>
            <a:ext cx="4676305" cy="595717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5" name="Rectangle 3"/>
          <p:cNvSpPr>
            <a:spLocks noGrp="1" noChangeArrowheads="1"/>
          </p:cNvSpPr>
          <p:nvPr>
            <p:ph idx="1"/>
          </p:nvPr>
        </p:nvSpPr>
        <p:spPr>
          <a:xfrm>
            <a:off x="5093623" y="454819"/>
            <a:ext cx="4042310" cy="5957174"/>
          </a:xfrm>
        </p:spPr>
        <p:txBody>
          <a:bodyPr anchor="ctr">
            <a:normAutofit/>
          </a:bodyPr>
          <a:lstStyle/>
          <a:p>
            <a:pPr eaLnBrk="1" hangingPunct="1"/>
            <a:r>
              <a:rPr lang="en-GB" altLang="en-US" sz="2000" dirty="0"/>
              <a:t>Research Activities:</a:t>
            </a:r>
          </a:p>
          <a:p>
            <a:pPr lvl="1" algn="just" eaLnBrk="1" hangingPunct="1"/>
            <a:r>
              <a:rPr lang="en-GB" altLang="en-US" sz="2000" dirty="0"/>
              <a:t>Honesty is essential in the substance of what you write:</a:t>
            </a:r>
          </a:p>
          <a:p>
            <a:pPr lvl="2" algn="just" eaLnBrk="1" hangingPunct="1"/>
            <a:r>
              <a:rPr lang="en-GB" altLang="en-US" dirty="0"/>
              <a:t>Accurate descriptions of how and what, why you have done things. </a:t>
            </a:r>
          </a:p>
          <a:p>
            <a:pPr lvl="2" algn="just" eaLnBrk="1" hangingPunct="1"/>
            <a:r>
              <a:rPr lang="en-GB" altLang="en-US" dirty="0"/>
              <a:t>Accurate descriptions of information you have obtained, techniques used, analysis carried out, the results .</a:t>
            </a:r>
          </a:p>
          <a:p>
            <a:pPr lvl="2" algn="just" eaLnBrk="1" hangingPunct="1">
              <a:buFontTx/>
              <a:buNone/>
            </a:pPr>
            <a:endParaRPr lang="en-GB" altLang="en-US" dirty="0"/>
          </a:p>
          <a:p>
            <a:pPr lvl="1" algn="just" eaLnBrk="1" hangingPunct="1"/>
            <a:r>
              <a:rPr lang="en-GB" altLang="en-US" sz="2000" dirty="0"/>
              <a:t>E.g. silently rejecting or ignoring evidence which happens to be contrary to one’s beliefs constitutes a breach of integrity</a:t>
            </a:r>
          </a:p>
        </p:txBody>
      </p:sp>
      <p:sp>
        <p:nvSpPr>
          <p:cNvPr id="23564" name="Rectangle 23563">
            <a:extLst>
              <a:ext uri="{FF2B5EF4-FFF2-40B4-BE49-F238E27FC236}">
                <a16:creationId xmlns:a16="http://schemas.microsoft.com/office/drawing/2014/main" id="{A35BD09B-BC3A-45C0-AF8E-950F364CDD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9488" y="448056"/>
            <a:ext cx="2103120" cy="2907792"/>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3566" name="Rectangle 23565">
            <a:extLst>
              <a:ext uri="{FF2B5EF4-FFF2-40B4-BE49-F238E27FC236}">
                <a16:creationId xmlns:a16="http://schemas.microsoft.com/office/drawing/2014/main" id="{05CC4153-3F0D-4F4C-8F12-E8FC3FA40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6862" y="3494844"/>
            <a:ext cx="2104001" cy="290779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11759373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584" name="Rectangle 24583">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4578" name="Rectangle 2"/>
          <p:cNvSpPr>
            <a:spLocks noGrp="1" noChangeArrowheads="1"/>
          </p:cNvSpPr>
          <p:nvPr>
            <p:ph type="title"/>
          </p:nvPr>
        </p:nvSpPr>
        <p:spPr>
          <a:xfrm>
            <a:off x="777240" y="731519"/>
            <a:ext cx="2845191" cy="3237579"/>
          </a:xfrm>
        </p:spPr>
        <p:txBody>
          <a:bodyPr>
            <a:normAutofit/>
          </a:bodyPr>
          <a:lstStyle/>
          <a:p>
            <a:pPr eaLnBrk="1" hangingPunct="1"/>
            <a:r>
              <a:rPr lang="en-GB" altLang="en-US" sz="3800">
                <a:solidFill>
                  <a:srgbClr val="FFFFFF"/>
                </a:solidFill>
              </a:rPr>
              <a:t>Ethics:  Personal</a:t>
            </a:r>
          </a:p>
        </p:txBody>
      </p:sp>
      <p:sp>
        <p:nvSpPr>
          <p:cNvPr id="24586" name="Rectangle 24585">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24588" name="Rectangle 24587">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9" name="Rectangle 3"/>
          <p:cNvSpPr>
            <a:spLocks noGrp="1" noChangeArrowheads="1"/>
          </p:cNvSpPr>
          <p:nvPr>
            <p:ph idx="1"/>
          </p:nvPr>
        </p:nvSpPr>
        <p:spPr>
          <a:xfrm>
            <a:off x="4370044" y="1007991"/>
            <a:ext cx="7355612" cy="5475129"/>
          </a:xfrm>
        </p:spPr>
        <p:txBody>
          <a:bodyPr anchor="ctr">
            <a:normAutofit/>
          </a:bodyPr>
          <a:lstStyle/>
          <a:p>
            <a:pPr eaLnBrk="1" hangingPunct="1"/>
            <a:r>
              <a:rPr lang="en-GB" altLang="en-US" sz="2600" dirty="0"/>
              <a:t>Research relationships:</a:t>
            </a:r>
          </a:p>
          <a:p>
            <a:pPr lvl="1" eaLnBrk="1" hangingPunct="1"/>
            <a:r>
              <a:rPr lang="en-GB" altLang="en-US" sz="2600" dirty="0"/>
              <a:t>May depend upon the guidelines you adopt and the research methodology you adopt:</a:t>
            </a:r>
          </a:p>
          <a:p>
            <a:pPr lvl="2" eaLnBrk="1" hangingPunct="1"/>
            <a:r>
              <a:rPr lang="en-GB" altLang="en-US" sz="2600" dirty="0"/>
              <a:t> e.g. BERA or British Psychological Society; </a:t>
            </a:r>
          </a:p>
          <a:p>
            <a:pPr lvl="2" eaLnBrk="1" hangingPunct="1"/>
            <a:r>
              <a:rPr lang="en-GB" altLang="en-US" sz="2600" dirty="0"/>
              <a:t>a qualitative or quantitative paradigm </a:t>
            </a:r>
          </a:p>
          <a:p>
            <a:pPr eaLnBrk="1" hangingPunct="1"/>
            <a:r>
              <a:rPr lang="en-GB" altLang="en-US" sz="2600" dirty="0"/>
              <a:t>However, in all cases  the approach has to be un- harmful in anyway</a:t>
            </a:r>
          </a:p>
          <a:p>
            <a:pPr eaLnBrk="1" hangingPunct="1"/>
            <a:r>
              <a:rPr lang="en-GB" altLang="en-US" sz="2600" dirty="0"/>
              <a:t>A Considerate and courteous attitude to people will help their readiness to assist you.</a:t>
            </a:r>
          </a:p>
          <a:p>
            <a:pPr eaLnBrk="1" hangingPunct="1"/>
            <a:r>
              <a:rPr lang="en-GB" altLang="en-US" sz="2600" dirty="0"/>
              <a:t>You are relying on their good will and co-operation to make the research possible!</a:t>
            </a:r>
          </a:p>
          <a:p>
            <a:pPr eaLnBrk="1" hangingPunct="1"/>
            <a:endParaRPr lang="en-GB" altLang="en-US" sz="2600" dirty="0"/>
          </a:p>
          <a:p>
            <a:pPr lvl="1" eaLnBrk="1" hangingPunct="1"/>
            <a:endParaRPr lang="en-GB" altLang="en-US" sz="2600" dirty="0"/>
          </a:p>
        </p:txBody>
      </p:sp>
    </p:spTree>
    <p:extLst>
      <p:ext uri="{BB962C8B-B14F-4D97-AF65-F5344CB8AC3E}">
        <p14:creationId xmlns:p14="http://schemas.microsoft.com/office/powerpoint/2010/main" val="2440930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8" name="Rectangle 25607">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9" y="450221"/>
            <a:ext cx="4111931" cy="5957175"/>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5602" name="Rectangle 2"/>
          <p:cNvSpPr>
            <a:spLocks noGrp="1" noChangeArrowheads="1"/>
          </p:cNvSpPr>
          <p:nvPr>
            <p:ph type="title"/>
          </p:nvPr>
        </p:nvSpPr>
        <p:spPr>
          <a:xfrm>
            <a:off x="774700" y="761999"/>
            <a:ext cx="3511188" cy="5368413"/>
          </a:xfrm>
        </p:spPr>
        <p:txBody>
          <a:bodyPr>
            <a:normAutofit/>
          </a:bodyPr>
          <a:lstStyle/>
          <a:p>
            <a:pPr eaLnBrk="1" hangingPunct="1"/>
            <a:r>
              <a:rPr lang="en-GB" altLang="en-US">
                <a:solidFill>
                  <a:srgbClr val="FFFFFF"/>
                </a:solidFill>
              </a:rPr>
              <a:t>Ethics: Personal standpoint and values</a:t>
            </a:r>
          </a:p>
        </p:txBody>
      </p:sp>
      <p:sp>
        <p:nvSpPr>
          <p:cNvPr id="25610" name="Rectangle 25609">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7274" y="446007"/>
            <a:ext cx="4676305" cy="595717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3" name="Rectangle 3"/>
          <p:cNvSpPr>
            <a:spLocks noGrp="1" noChangeArrowheads="1"/>
          </p:cNvSpPr>
          <p:nvPr>
            <p:ph idx="1"/>
          </p:nvPr>
        </p:nvSpPr>
        <p:spPr>
          <a:xfrm>
            <a:off x="5093623" y="762000"/>
            <a:ext cx="4042310" cy="5368412"/>
          </a:xfrm>
        </p:spPr>
        <p:txBody>
          <a:bodyPr anchor="ctr">
            <a:normAutofit/>
          </a:bodyPr>
          <a:lstStyle/>
          <a:p>
            <a:pPr eaLnBrk="1" hangingPunct="1"/>
            <a:r>
              <a:rPr lang="en-GB" altLang="en-US" sz="2400" dirty="0"/>
              <a:t>Your own perspective will influence the type of research and research ethics you will adopt</a:t>
            </a:r>
          </a:p>
          <a:p>
            <a:pPr eaLnBrk="1" hangingPunct="1"/>
            <a:r>
              <a:rPr lang="en-GB" altLang="en-US" sz="2400" dirty="0"/>
              <a:t>Ask yourself how do I want to be in relation to those I am studying?</a:t>
            </a:r>
          </a:p>
          <a:p>
            <a:pPr eaLnBrk="1" hangingPunct="1"/>
            <a:r>
              <a:rPr lang="en-GB" altLang="en-US" sz="2400" dirty="0"/>
              <a:t>Do I want to see them as objects or agents in the research process?</a:t>
            </a:r>
          </a:p>
          <a:p>
            <a:pPr eaLnBrk="1" hangingPunct="1"/>
            <a:r>
              <a:rPr lang="en-GB" altLang="en-US" sz="2400" dirty="0"/>
              <a:t>In other words, do I want to do research on people or in collaboration with people?</a:t>
            </a:r>
          </a:p>
        </p:txBody>
      </p:sp>
      <p:sp>
        <p:nvSpPr>
          <p:cNvPr id="25612" name="Rectangle 25611">
            <a:extLst>
              <a:ext uri="{FF2B5EF4-FFF2-40B4-BE49-F238E27FC236}">
                <a16:creationId xmlns:a16="http://schemas.microsoft.com/office/drawing/2014/main" id="{A35BD09B-BC3A-45C0-AF8E-950F364CDD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9488" y="448056"/>
            <a:ext cx="2103120" cy="2907792"/>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5614" name="Rectangle 25613">
            <a:extLst>
              <a:ext uri="{FF2B5EF4-FFF2-40B4-BE49-F238E27FC236}">
                <a16:creationId xmlns:a16="http://schemas.microsoft.com/office/drawing/2014/main" id="{05CC4153-3F0D-4F4C-8F12-E8FC3FA40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6862" y="3494844"/>
            <a:ext cx="2104001" cy="290779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2255857423"/>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632" name="Rectangle 26631">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9" y="450221"/>
            <a:ext cx="4111931" cy="5957175"/>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6626" name="Rectangle 2"/>
          <p:cNvSpPr>
            <a:spLocks noGrp="1" noChangeArrowheads="1"/>
          </p:cNvSpPr>
          <p:nvPr>
            <p:ph type="title"/>
          </p:nvPr>
        </p:nvSpPr>
        <p:spPr>
          <a:xfrm>
            <a:off x="774700" y="761999"/>
            <a:ext cx="3511188" cy="5368413"/>
          </a:xfrm>
        </p:spPr>
        <p:txBody>
          <a:bodyPr>
            <a:normAutofit/>
          </a:bodyPr>
          <a:lstStyle/>
          <a:p>
            <a:pPr eaLnBrk="1" hangingPunct="1"/>
            <a:r>
              <a:rPr lang="en-GB" altLang="en-US">
                <a:solidFill>
                  <a:srgbClr val="FFFFFF"/>
                </a:solidFill>
              </a:rPr>
              <a:t>Ethics: Personal Standpoint and Values</a:t>
            </a:r>
          </a:p>
        </p:txBody>
      </p:sp>
      <p:sp>
        <p:nvSpPr>
          <p:cNvPr id="26634" name="Rectangle 2663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7274" y="446007"/>
            <a:ext cx="4676305" cy="595717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7" name="Rectangle 3"/>
          <p:cNvSpPr>
            <a:spLocks noGrp="1" noChangeArrowheads="1"/>
          </p:cNvSpPr>
          <p:nvPr>
            <p:ph idx="1"/>
          </p:nvPr>
        </p:nvSpPr>
        <p:spPr>
          <a:xfrm>
            <a:off x="4803228" y="762000"/>
            <a:ext cx="4550979" cy="5640636"/>
          </a:xfrm>
        </p:spPr>
        <p:txBody>
          <a:bodyPr anchor="ctr">
            <a:normAutofit/>
          </a:bodyPr>
          <a:lstStyle/>
          <a:p>
            <a:pPr eaLnBrk="1" hangingPunct="1"/>
            <a:r>
              <a:rPr lang="en-GB" altLang="en-US" sz="2400" dirty="0"/>
              <a:t>How my values influenced  a recent research project: </a:t>
            </a:r>
          </a:p>
          <a:p>
            <a:pPr eaLnBrk="1" hangingPunct="1"/>
            <a:endParaRPr lang="en-GB" altLang="en-US" sz="2400" dirty="0"/>
          </a:p>
          <a:p>
            <a:pPr lvl="1"/>
            <a:r>
              <a:rPr lang="en-GB" altLang="en-US" sz="2000" dirty="0"/>
              <a:t>I had a collaborative design and wanted to work alongside those involved in the research. I did not see them as </a:t>
            </a:r>
            <a:r>
              <a:rPr lang="en-GB" altLang="en-US" sz="2000" b="1" dirty="0"/>
              <a:t>participants</a:t>
            </a:r>
          </a:p>
          <a:p>
            <a:pPr eaLnBrk="1" hangingPunct="1"/>
            <a:endParaRPr lang="en-GB" altLang="en-US" sz="2400" dirty="0"/>
          </a:p>
          <a:p>
            <a:pPr lvl="1"/>
            <a:r>
              <a:rPr lang="en-GB" altLang="en-US" sz="2000" dirty="0"/>
              <a:t>I believe in respecting individuals, and wanted to build relationships with them that were reciprocal, trusting and authentic.</a:t>
            </a:r>
          </a:p>
        </p:txBody>
      </p:sp>
      <p:sp>
        <p:nvSpPr>
          <p:cNvPr id="26636" name="Rectangle 26635">
            <a:extLst>
              <a:ext uri="{FF2B5EF4-FFF2-40B4-BE49-F238E27FC236}">
                <a16:creationId xmlns:a16="http://schemas.microsoft.com/office/drawing/2014/main" id="{A35BD09B-BC3A-45C0-AF8E-950F364CDD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9488" y="448056"/>
            <a:ext cx="2103120" cy="2907792"/>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6638" name="Rectangle 26637">
            <a:extLst>
              <a:ext uri="{FF2B5EF4-FFF2-40B4-BE49-F238E27FC236}">
                <a16:creationId xmlns:a16="http://schemas.microsoft.com/office/drawing/2014/main" id="{05CC4153-3F0D-4F4C-8F12-E8FC3FA40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6862" y="3494844"/>
            <a:ext cx="2104001" cy="290779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1804078678"/>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960100" y="978102"/>
            <a:ext cx="10588434" cy="1062644"/>
          </a:xfrm>
        </p:spPr>
        <p:txBody>
          <a:bodyPr anchor="b">
            <a:normAutofit/>
          </a:bodyPr>
          <a:lstStyle/>
          <a:p>
            <a:pPr eaLnBrk="1" hangingPunct="1"/>
            <a:r>
              <a:rPr lang="en-GB" altLang="en-US" b="1" dirty="0"/>
              <a:t>Directed Study 1</a:t>
            </a:r>
          </a:p>
        </p:txBody>
      </p:sp>
      <p:cxnSp>
        <p:nvCxnSpPr>
          <p:cNvPr id="31754" name="Straight Connector 31753">
            <a:extLst>
              <a:ext uri="{FF2B5EF4-FFF2-40B4-BE49-F238E27FC236}">
                <a16:creationId xmlns:a16="http://schemas.microsoft.com/office/drawing/2014/main" id="{39B7FDC9-F0CE-43A7-9F2A-83DD09DC34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7624" y="2265037"/>
            <a:ext cx="10125012" cy="0"/>
          </a:xfrm>
          <a:prstGeom prst="line">
            <a:avLst/>
          </a:prstGeom>
          <a:ln w="1587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31751" name="Graphic 31750" descr="Footer">
            <a:extLst>
              <a:ext uri="{FF2B5EF4-FFF2-40B4-BE49-F238E27FC236}">
                <a16:creationId xmlns:a16="http://schemas.microsoft.com/office/drawing/2014/main" id="{15ECF742-008A-185D-2D08-E3787777C24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33206" y="2811104"/>
            <a:ext cx="2928114" cy="2928114"/>
          </a:xfrm>
          <a:prstGeom prst="rect">
            <a:avLst/>
          </a:prstGeom>
        </p:spPr>
      </p:pic>
      <p:sp>
        <p:nvSpPr>
          <p:cNvPr id="31747" name="Rectangle 3"/>
          <p:cNvSpPr>
            <a:spLocks noGrp="1" noChangeArrowheads="1"/>
          </p:cNvSpPr>
          <p:nvPr>
            <p:ph idx="1"/>
          </p:nvPr>
        </p:nvSpPr>
        <p:spPr>
          <a:xfrm>
            <a:off x="4955354" y="2682433"/>
            <a:ext cx="6282169" cy="3215749"/>
          </a:xfrm>
        </p:spPr>
        <p:txBody>
          <a:bodyPr>
            <a:normAutofit/>
          </a:bodyPr>
          <a:lstStyle/>
          <a:p>
            <a:pPr eaLnBrk="1" hangingPunct="1"/>
            <a:r>
              <a:rPr lang="en-GB" altLang="en-US" sz="2400" dirty="0"/>
              <a:t>Consider your own research and write down the ethical considerations you will need to consider: </a:t>
            </a:r>
          </a:p>
          <a:p>
            <a:pPr eaLnBrk="1" hangingPunct="1"/>
            <a:endParaRPr lang="en-GB" altLang="en-US" sz="2400" dirty="0"/>
          </a:p>
          <a:p>
            <a:pPr eaLnBrk="1" hangingPunct="1"/>
            <a:r>
              <a:rPr lang="en-GB" altLang="en-US" sz="2400" dirty="0"/>
              <a:t>Make reference to ethical guidelines</a:t>
            </a:r>
          </a:p>
        </p:txBody>
      </p:sp>
    </p:spTree>
    <p:extLst>
      <p:ext uri="{BB962C8B-B14F-4D97-AF65-F5344CB8AC3E}">
        <p14:creationId xmlns:p14="http://schemas.microsoft.com/office/powerpoint/2010/main" val="756812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18">
            <a:extLst>
              <a:ext uri="{FF2B5EF4-FFF2-40B4-BE49-F238E27FC236}">
                <a16:creationId xmlns:a16="http://schemas.microsoft.com/office/drawing/2014/main" id="{25FCE169-4276-4005-8C82-CCC9C80C4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461736"/>
            <a:ext cx="6675119" cy="186629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05F27EA-3A4B-BE9D-DC37-050970ABB9C0}"/>
              </a:ext>
            </a:extLst>
          </p:cNvPr>
          <p:cNvSpPr>
            <a:spLocks noGrp="1"/>
          </p:cNvSpPr>
          <p:nvPr>
            <p:ph type="title"/>
          </p:nvPr>
        </p:nvSpPr>
        <p:spPr>
          <a:xfrm>
            <a:off x="730155" y="730155"/>
            <a:ext cx="6090743" cy="1422871"/>
          </a:xfrm>
        </p:spPr>
        <p:txBody>
          <a:bodyPr>
            <a:normAutofit/>
          </a:bodyPr>
          <a:lstStyle/>
          <a:p>
            <a:r>
              <a:rPr lang="en-GB" b="1">
                <a:solidFill>
                  <a:srgbClr val="FFFFFF"/>
                </a:solidFill>
              </a:rPr>
              <a:t>Directed Study 2</a:t>
            </a:r>
          </a:p>
        </p:txBody>
      </p:sp>
      <p:sp>
        <p:nvSpPr>
          <p:cNvPr id="26" name="Rectangle 2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9951" y="467575"/>
            <a:ext cx="2148840" cy="1877811"/>
          </a:xfrm>
          <a:prstGeom prst="rect">
            <a:avLst/>
          </a:prstGeom>
          <a:solidFill>
            <a:schemeClr val="accent1"/>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990" y="471340"/>
            <a:ext cx="2148840" cy="1856689"/>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76301"/>
            <a:ext cx="6675119" cy="3922777"/>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lumMod val="85000"/>
                </a:prstClr>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3A78C10-DFCE-9074-A443-1563FAB82DD9}"/>
              </a:ext>
            </a:extLst>
          </p:cNvPr>
          <p:cNvSpPr>
            <a:spLocks noGrp="1"/>
          </p:cNvSpPr>
          <p:nvPr>
            <p:ph idx="1"/>
          </p:nvPr>
        </p:nvSpPr>
        <p:spPr>
          <a:xfrm>
            <a:off x="786384" y="2717021"/>
            <a:ext cx="6034514" cy="3410824"/>
          </a:xfrm>
        </p:spPr>
        <p:txBody>
          <a:bodyPr anchor="ctr">
            <a:normAutofit/>
          </a:bodyPr>
          <a:lstStyle/>
          <a:p>
            <a:r>
              <a:rPr lang="en-GB" sz="2400" dirty="0"/>
              <a:t>Start drafting your Ethics Forms!</a:t>
            </a:r>
          </a:p>
        </p:txBody>
      </p:sp>
      <p:sp>
        <p:nvSpPr>
          <p:cNvPr id="27" name="Rectangle 26">
            <a:extLst>
              <a:ext uri="{FF2B5EF4-FFF2-40B4-BE49-F238E27FC236}">
                <a16:creationId xmlns:a16="http://schemas.microsoft.com/office/drawing/2014/main" id="{01955DCA-E99D-4678-99DB-8075105C1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9951" y="2480956"/>
            <a:ext cx="4453128" cy="3922776"/>
          </a:xfrm>
          <a:prstGeom prst="rect">
            <a:avLst/>
          </a:prstGeom>
          <a:solidFill>
            <a:srgbClr val="7F7F7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7" name="Graphic 6" descr="Books">
            <a:extLst>
              <a:ext uri="{FF2B5EF4-FFF2-40B4-BE49-F238E27FC236}">
                <a16:creationId xmlns:a16="http://schemas.microsoft.com/office/drawing/2014/main" id="{460752C5-B7FB-F72E-A39B-351D57CE11C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60011" y="2697448"/>
            <a:ext cx="3493008" cy="3493008"/>
          </a:xfrm>
          <a:prstGeom prst="rect">
            <a:avLst/>
          </a:prstGeom>
        </p:spPr>
      </p:pic>
    </p:spTree>
    <p:extLst>
      <p:ext uri="{BB962C8B-B14F-4D97-AF65-F5344CB8AC3E}">
        <p14:creationId xmlns:p14="http://schemas.microsoft.com/office/powerpoint/2010/main" val="1665058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800" name="Rectangle 33799">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3802" name="Group 33801">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33803"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804"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805"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33794" name="Rectangle 2"/>
          <p:cNvSpPr>
            <a:spLocks noGrp="1" noChangeArrowheads="1"/>
          </p:cNvSpPr>
          <p:nvPr>
            <p:ph type="title"/>
          </p:nvPr>
        </p:nvSpPr>
        <p:spPr>
          <a:xfrm>
            <a:off x="1098468" y="885651"/>
            <a:ext cx="3229803" cy="4624603"/>
          </a:xfrm>
        </p:spPr>
        <p:txBody>
          <a:bodyPr>
            <a:normAutofit/>
          </a:bodyPr>
          <a:lstStyle/>
          <a:p>
            <a:pPr eaLnBrk="1" hangingPunct="1"/>
            <a:r>
              <a:rPr lang="en-GB" altLang="en-US">
                <a:solidFill>
                  <a:srgbClr val="FFFFFF"/>
                </a:solidFill>
              </a:rPr>
              <a:t>References: Ethics</a:t>
            </a:r>
          </a:p>
        </p:txBody>
      </p:sp>
      <p:sp>
        <p:nvSpPr>
          <p:cNvPr id="33795" name="Rectangle 3"/>
          <p:cNvSpPr>
            <a:spLocks noGrp="1" noChangeArrowheads="1"/>
          </p:cNvSpPr>
          <p:nvPr>
            <p:ph idx="1"/>
          </p:nvPr>
        </p:nvSpPr>
        <p:spPr>
          <a:xfrm>
            <a:off x="4937671" y="1059822"/>
            <a:ext cx="6525220" cy="4616849"/>
          </a:xfrm>
        </p:spPr>
        <p:txBody>
          <a:bodyPr anchor="ctr">
            <a:normAutofit/>
          </a:bodyPr>
          <a:lstStyle/>
          <a:p>
            <a:pPr eaLnBrk="1" hangingPunct="1"/>
            <a:r>
              <a:rPr lang="en-GB" altLang="en-US" sz="2000" dirty="0"/>
              <a:t>BERA, (2019) </a:t>
            </a:r>
            <a:r>
              <a:rPr lang="en-GB" altLang="en-US" sz="2000" i="1" dirty="0"/>
              <a:t>British Educational Research Association Ethical Guidelines </a:t>
            </a:r>
            <a:r>
              <a:rPr lang="en-GB" altLang="en-US" sz="2000" dirty="0"/>
              <a:t>(online) Available from </a:t>
            </a:r>
            <a:r>
              <a:rPr lang="en-GB" altLang="en-US" sz="2000" dirty="0">
                <a:hlinkClick r:id="rId2"/>
              </a:rPr>
              <a:t>www.bera.ac.uk/guidelines.htm</a:t>
            </a:r>
            <a:r>
              <a:rPr lang="en-GB" altLang="en-US" sz="2000" dirty="0"/>
              <a:t>. </a:t>
            </a:r>
          </a:p>
          <a:p>
            <a:pPr eaLnBrk="1" hangingPunct="1"/>
            <a:r>
              <a:rPr lang="en-GB" altLang="en-US" sz="2000" dirty="0"/>
              <a:t>HMSO Data Protection Act 1998 Chapter 29. </a:t>
            </a:r>
            <a:r>
              <a:rPr lang="en-GB" altLang="en-US" sz="2000" dirty="0">
                <a:hlinkClick r:id="rId3"/>
              </a:rPr>
              <a:t>http://www.hmso.gov.uk/acts/acts 1998/19980029.htm</a:t>
            </a:r>
            <a:endParaRPr lang="en-GB" altLang="en-US" sz="2000" dirty="0"/>
          </a:p>
          <a:p>
            <a:pPr eaLnBrk="1" hangingPunct="1"/>
            <a:r>
              <a:rPr lang="en-GB" altLang="en-US" sz="2000" dirty="0"/>
              <a:t>Guba E G &amp; Lincoln &amp; S (1989) </a:t>
            </a:r>
            <a:r>
              <a:rPr lang="en-GB" altLang="en-US" sz="2000" i="1" dirty="0"/>
              <a:t>Fourth Generation Evaluation, </a:t>
            </a:r>
            <a:r>
              <a:rPr lang="en-GB" altLang="en-US" sz="2000" dirty="0"/>
              <a:t>London: Sage Publications</a:t>
            </a:r>
          </a:p>
          <a:p>
            <a:pPr eaLnBrk="1" hangingPunct="1"/>
            <a:r>
              <a:rPr lang="en-GB" altLang="en-US" sz="2000" dirty="0" err="1"/>
              <a:t>Maykut</a:t>
            </a:r>
            <a:r>
              <a:rPr lang="en-GB" altLang="en-US" sz="2000" dirty="0"/>
              <a:t> P &amp; </a:t>
            </a:r>
            <a:r>
              <a:rPr lang="en-GB" altLang="en-US" sz="2000" dirty="0" err="1"/>
              <a:t>Morehouse</a:t>
            </a:r>
            <a:r>
              <a:rPr lang="en-GB" altLang="en-US" sz="2000" dirty="0"/>
              <a:t> R (1994) </a:t>
            </a:r>
            <a:r>
              <a:rPr lang="en-GB" altLang="en-US" sz="2000" i="1" dirty="0"/>
              <a:t>Beginning Qualitative Research: A Philosophic and Practical Guide, </a:t>
            </a:r>
            <a:r>
              <a:rPr lang="en-GB" altLang="en-US" sz="2000" dirty="0"/>
              <a:t>London: The Falmer Press</a:t>
            </a:r>
          </a:p>
          <a:p>
            <a:pPr eaLnBrk="1" hangingPunct="1"/>
            <a:r>
              <a:rPr lang="en-GB" altLang="en-US" sz="2000" dirty="0"/>
              <a:t>Punch M (1994) Politics and Ethics in Qualitative Research and in Denzin NK &amp; Lincoln YS (eds) </a:t>
            </a:r>
            <a:r>
              <a:rPr lang="en-GB" altLang="en-US" sz="2000" i="1" dirty="0"/>
              <a:t>Handbook of Qualitative Research </a:t>
            </a:r>
            <a:r>
              <a:rPr lang="en-GB" altLang="en-US" sz="2000" dirty="0"/>
              <a:t>Thousands Oaks: Sage 88-97</a:t>
            </a:r>
          </a:p>
          <a:p>
            <a:pPr eaLnBrk="1" hangingPunct="1"/>
            <a:r>
              <a:rPr lang="en-GB" altLang="en-US" sz="2000" dirty="0"/>
              <a:t>Sercombe H (2010) </a:t>
            </a:r>
            <a:r>
              <a:rPr lang="en-GB" altLang="en-US" sz="2000" i="1" dirty="0"/>
              <a:t>Youth Work Ethics</a:t>
            </a:r>
            <a:r>
              <a:rPr lang="en-GB" altLang="en-US" sz="2000" dirty="0"/>
              <a:t>. London : Sage </a:t>
            </a:r>
          </a:p>
        </p:txBody>
      </p:sp>
    </p:spTree>
    <p:extLst>
      <p:ext uri="{BB962C8B-B14F-4D97-AF65-F5344CB8AC3E}">
        <p14:creationId xmlns:p14="http://schemas.microsoft.com/office/powerpoint/2010/main" val="2784056463"/>
      </p:ext>
    </p:extLst>
  </p:cSld>
  <p:clrMapOvr>
    <a:masterClrMapping/>
  </p:clrMapOv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471</TotalTime>
  <Words>1676</Words>
  <Application>Microsoft Office PowerPoint</Application>
  <PresentationFormat>Widescreen</PresentationFormat>
  <Paragraphs>169</Paragraphs>
  <Slides>30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Calibri</vt:lpstr>
      <vt:lpstr>Calibri Light</vt:lpstr>
      <vt:lpstr>Tahoma</vt:lpstr>
      <vt:lpstr>Office Theme</vt:lpstr>
      <vt:lpstr>Research Ethics </vt:lpstr>
      <vt:lpstr>Aim of Lecture</vt:lpstr>
      <vt:lpstr>Ethics </vt:lpstr>
      <vt:lpstr>Ethics: Research</vt:lpstr>
      <vt:lpstr>Ethics - An important subject to explore for Youth Work Practice </vt:lpstr>
      <vt:lpstr>PowerPoint Presentation</vt:lpstr>
      <vt:lpstr>Ethics: Research</vt:lpstr>
      <vt:lpstr>Ethics Research Guidelines</vt:lpstr>
      <vt:lpstr>Ethics in Research:  </vt:lpstr>
      <vt:lpstr>Research Guidelines: BERA</vt:lpstr>
      <vt:lpstr>BERA Research Guidelines:</vt:lpstr>
      <vt:lpstr>Research Guidelines: BERA </vt:lpstr>
      <vt:lpstr>Research Guidelines: BERA </vt:lpstr>
      <vt:lpstr>Research Guidelines: Community Based Participatory Research </vt:lpstr>
      <vt:lpstr>Organisational Ethics </vt:lpstr>
      <vt:lpstr>Consent</vt:lpstr>
      <vt:lpstr>Consent</vt:lpstr>
      <vt:lpstr>Confidentiality</vt:lpstr>
      <vt:lpstr>Confidentiality</vt:lpstr>
      <vt:lpstr>Ethics: Law</vt:lpstr>
      <vt:lpstr>Ethics: Law</vt:lpstr>
      <vt:lpstr>PowerPoint Presentation</vt:lpstr>
      <vt:lpstr>Ethics:  Personal </vt:lpstr>
      <vt:lpstr>Ethics:  Personal</vt:lpstr>
      <vt:lpstr>Ethics:  Personal</vt:lpstr>
      <vt:lpstr>Ethics: Personal standpoint and values</vt:lpstr>
      <vt:lpstr>Ethics: Personal Standpoint and Values</vt:lpstr>
      <vt:lpstr>Directed Study 1</vt:lpstr>
      <vt:lpstr>Directed Study 2</vt:lpstr>
      <vt:lpstr>References: Ethics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Ethics</dc:title>
  <dc:creator>Darrel Williams</dc:creator>
  <cp:lastModifiedBy>Angharad Lewis</cp:lastModifiedBy>
  <cp:revision>4</cp:revision>
  <dcterms:created xsi:type="dcterms:W3CDTF">2020-11-09T10:49:58Z</dcterms:created>
  <dcterms:modified xsi:type="dcterms:W3CDTF">2024-11-06T22:00:06Z</dcterms:modified>
</cp:coreProperties>
</file>