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92" r:id="rId3"/>
    <p:sldId id="281" r:id="rId4"/>
    <p:sldId id="282" r:id="rId5"/>
    <p:sldId id="285" r:id="rId6"/>
    <p:sldId id="286" r:id="rId7"/>
    <p:sldId id="287" r:id="rId8"/>
    <p:sldId id="288" r:id="rId9"/>
    <p:sldId id="289" r:id="rId10"/>
    <p:sldId id="278" r:id="rId11"/>
    <p:sldId id="279" r:id="rId12"/>
    <p:sldId id="280" r:id="rId13"/>
    <p:sldId id="258" r:id="rId14"/>
    <p:sldId id="262" r:id="rId15"/>
    <p:sldId id="263" r:id="rId16"/>
    <p:sldId id="264" r:id="rId17"/>
    <p:sldId id="290" r:id="rId18"/>
    <p:sldId id="293" r:id="rId19"/>
    <p:sldId id="294" r:id="rId20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927977-4202-43CC-BE52-F7EBED3DFE7F}" v="11" dt="2023-11-08T16:31:27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96" d="100"/>
          <a:sy n="96" d="100"/>
        </p:scale>
        <p:origin x="96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22927977-4202-43CC-BE52-F7EBED3DFE7F}"/>
    <pc:docChg chg="custSel delSld modSld">
      <pc:chgData name="Mohamed Asim" userId="463e8671-0eec-4074-8616-21d10d9d1eab" providerId="ADAL" clId="{22927977-4202-43CC-BE52-F7EBED3DFE7F}" dt="2023-11-08T16:47:09.033" v="752" actId="20577"/>
      <pc:docMkLst>
        <pc:docMk/>
      </pc:docMkLst>
      <pc:sldChg chg="modSp mod">
        <pc:chgData name="Mohamed Asim" userId="463e8671-0eec-4074-8616-21d10d9d1eab" providerId="ADAL" clId="{22927977-4202-43CC-BE52-F7EBED3DFE7F}" dt="2023-11-08T16:20:25.356" v="33" actId="20577"/>
        <pc:sldMkLst>
          <pc:docMk/>
          <pc:sldMk cId="0" sldId="277"/>
        </pc:sldMkLst>
        <pc:spChg chg="mod">
          <ac:chgData name="Mohamed Asim" userId="463e8671-0eec-4074-8616-21d10d9d1eab" providerId="ADAL" clId="{22927977-4202-43CC-BE52-F7EBED3DFE7F}" dt="2023-11-08T16:20:07.885" v="22" actId="20577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Mohamed Asim" userId="463e8671-0eec-4074-8616-21d10d9d1eab" providerId="ADAL" clId="{22927977-4202-43CC-BE52-F7EBED3DFE7F}" dt="2023-11-08T16:20:25.356" v="33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">
        <pc:chgData name="Mohamed Asim" userId="463e8671-0eec-4074-8616-21d10d9d1eab" providerId="ADAL" clId="{22927977-4202-43CC-BE52-F7EBED3DFE7F}" dt="2023-11-08T16:22:19.318" v="64" actId="20577"/>
        <pc:sldMkLst>
          <pc:docMk/>
          <pc:sldMk cId="2516360424" sldId="281"/>
        </pc:sldMkLst>
        <pc:spChg chg="mod">
          <ac:chgData name="Mohamed Asim" userId="463e8671-0eec-4074-8616-21d10d9d1eab" providerId="ADAL" clId="{22927977-4202-43CC-BE52-F7EBED3DFE7F}" dt="2023-11-08T16:22:19.318" v="64" actId="20577"/>
          <ac:spMkLst>
            <pc:docMk/>
            <pc:sldMk cId="2516360424" sldId="281"/>
            <ac:spMk id="3" creationId="{EBB09613-7E7F-4B0E-A546-6435ED30BA30}"/>
          </ac:spMkLst>
        </pc:spChg>
      </pc:sldChg>
      <pc:sldChg chg="modSp mod">
        <pc:chgData name="Mohamed Asim" userId="463e8671-0eec-4074-8616-21d10d9d1eab" providerId="ADAL" clId="{22927977-4202-43CC-BE52-F7EBED3DFE7F}" dt="2023-11-08T16:23:14.678" v="68" actId="1076"/>
        <pc:sldMkLst>
          <pc:docMk/>
          <pc:sldMk cId="1570628776" sldId="282"/>
        </pc:sldMkLst>
        <pc:spChg chg="mod">
          <ac:chgData name="Mohamed Asim" userId="463e8671-0eec-4074-8616-21d10d9d1eab" providerId="ADAL" clId="{22927977-4202-43CC-BE52-F7EBED3DFE7F}" dt="2023-11-08T16:23:10.013" v="67" actId="255"/>
          <ac:spMkLst>
            <pc:docMk/>
            <pc:sldMk cId="1570628776" sldId="282"/>
            <ac:spMk id="2" creationId="{D14613C7-6A0F-46DB-B376-209E2778E045}"/>
          </ac:spMkLst>
        </pc:spChg>
        <pc:picChg chg="mod">
          <ac:chgData name="Mohamed Asim" userId="463e8671-0eec-4074-8616-21d10d9d1eab" providerId="ADAL" clId="{22927977-4202-43CC-BE52-F7EBED3DFE7F}" dt="2023-11-08T16:23:14.678" v="68" actId="1076"/>
          <ac:picMkLst>
            <pc:docMk/>
            <pc:sldMk cId="1570628776" sldId="282"/>
            <ac:picMk id="6" creationId="{35EE5491-89CD-4A15-ABDF-5B73D25907AD}"/>
          </ac:picMkLst>
        </pc:picChg>
      </pc:sldChg>
      <pc:sldChg chg="modSp del">
        <pc:chgData name="Mohamed Asim" userId="463e8671-0eec-4074-8616-21d10d9d1eab" providerId="ADAL" clId="{22927977-4202-43CC-BE52-F7EBED3DFE7F}" dt="2023-11-08T16:24:18.222" v="70" actId="2696"/>
        <pc:sldMkLst>
          <pc:docMk/>
          <pc:sldMk cId="3656767933" sldId="283"/>
        </pc:sldMkLst>
        <pc:spChg chg="mod">
          <ac:chgData name="Mohamed Asim" userId="463e8671-0eec-4074-8616-21d10d9d1eab" providerId="ADAL" clId="{22927977-4202-43CC-BE52-F7EBED3DFE7F}" dt="2023-11-08T16:23:44.363" v="69" actId="5793"/>
          <ac:spMkLst>
            <pc:docMk/>
            <pc:sldMk cId="3656767933" sldId="283"/>
            <ac:spMk id="3" creationId="{2AFDD478-5F52-4B57-B988-EC10F0CF3B1F}"/>
          </ac:spMkLst>
        </pc:spChg>
      </pc:sldChg>
      <pc:sldChg chg="del">
        <pc:chgData name="Mohamed Asim" userId="463e8671-0eec-4074-8616-21d10d9d1eab" providerId="ADAL" clId="{22927977-4202-43CC-BE52-F7EBED3DFE7F}" dt="2023-11-08T16:24:21.640" v="71" actId="2696"/>
        <pc:sldMkLst>
          <pc:docMk/>
          <pc:sldMk cId="4146999616" sldId="284"/>
        </pc:sldMkLst>
      </pc:sldChg>
      <pc:sldChg chg="modSp mod">
        <pc:chgData name="Mohamed Asim" userId="463e8671-0eec-4074-8616-21d10d9d1eab" providerId="ADAL" clId="{22927977-4202-43CC-BE52-F7EBED3DFE7F}" dt="2023-11-08T16:24:52.538" v="125" actId="20577"/>
        <pc:sldMkLst>
          <pc:docMk/>
          <pc:sldMk cId="3372301888" sldId="286"/>
        </pc:sldMkLst>
        <pc:spChg chg="mod">
          <ac:chgData name="Mohamed Asim" userId="463e8671-0eec-4074-8616-21d10d9d1eab" providerId="ADAL" clId="{22927977-4202-43CC-BE52-F7EBED3DFE7F}" dt="2023-11-08T16:24:52.538" v="125" actId="20577"/>
          <ac:spMkLst>
            <pc:docMk/>
            <pc:sldMk cId="3372301888" sldId="286"/>
            <ac:spMk id="2" creationId="{49C8E28C-042F-4C7A-9C19-EB9355B75F31}"/>
          </ac:spMkLst>
        </pc:spChg>
      </pc:sldChg>
      <pc:sldChg chg="modSp mod">
        <pc:chgData name="Mohamed Asim" userId="463e8671-0eec-4074-8616-21d10d9d1eab" providerId="ADAL" clId="{22927977-4202-43CC-BE52-F7EBED3DFE7F}" dt="2023-11-08T16:25:17.594" v="160" actId="20577"/>
        <pc:sldMkLst>
          <pc:docMk/>
          <pc:sldMk cId="3411108576" sldId="287"/>
        </pc:sldMkLst>
        <pc:spChg chg="mod">
          <ac:chgData name="Mohamed Asim" userId="463e8671-0eec-4074-8616-21d10d9d1eab" providerId="ADAL" clId="{22927977-4202-43CC-BE52-F7EBED3DFE7F}" dt="2023-11-08T16:25:17.594" v="160" actId="20577"/>
          <ac:spMkLst>
            <pc:docMk/>
            <pc:sldMk cId="3411108576" sldId="287"/>
            <ac:spMk id="2" creationId="{1FD6A479-124A-48B9-BA03-35BBF44CF8C1}"/>
          </ac:spMkLst>
        </pc:spChg>
      </pc:sldChg>
      <pc:sldChg chg="modSp mod">
        <pc:chgData name="Mohamed Asim" userId="463e8671-0eec-4074-8616-21d10d9d1eab" providerId="ADAL" clId="{22927977-4202-43CC-BE52-F7EBED3DFE7F}" dt="2023-11-08T16:47:09.033" v="752" actId="20577"/>
        <pc:sldMkLst>
          <pc:docMk/>
          <pc:sldMk cId="420243917" sldId="290"/>
        </pc:sldMkLst>
        <pc:spChg chg="mod">
          <ac:chgData name="Mohamed Asim" userId="463e8671-0eec-4074-8616-21d10d9d1eab" providerId="ADAL" clId="{22927977-4202-43CC-BE52-F7EBED3DFE7F}" dt="2023-11-08T16:44:14.837" v="675" actId="20577"/>
          <ac:spMkLst>
            <pc:docMk/>
            <pc:sldMk cId="420243917" sldId="290"/>
            <ac:spMk id="2" creationId="{F97F1C8A-E0D1-CA8F-DA04-23348210EE03}"/>
          </ac:spMkLst>
        </pc:spChg>
        <pc:spChg chg="mod">
          <ac:chgData name="Mohamed Asim" userId="463e8671-0eec-4074-8616-21d10d9d1eab" providerId="ADAL" clId="{22927977-4202-43CC-BE52-F7EBED3DFE7F}" dt="2023-11-08T16:47:09.033" v="752" actId="20577"/>
          <ac:spMkLst>
            <pc:docMk/>
            <pc:sldMk cId="420243917" sldId="290"/>
            <ac:spMk id="3" creationId="{81BD90C9-0AD3-1B5E-56A8-37B175BA0853}"/>
          </ac:spMkLst>
        </pc:spChg>
      </pc:sldChg>
      <pc:sldChg chg="modSp mod">
        <pc:chgData name="Mohamed Asim" userId="463e8671-0eec-4074-8616-21d10d9d1eab" providerId="ADAL" clId="{22927977-4202-43CC-BE52-F7EBED3DFE7F}" dt="2023-11-08T16:20:52.042" v="41" actId="1076"/>
        <pc:sldMkLst>
          <pc:docMk/>
          <pc:sldMk cId="1345959831" sldId="292"/>
        </pc:sldMkLst>
        <pc:spChg chg="mod">
          <ac:chgData name="Mohamed Asim" userId="463e8671-0eec-4074-8616-21d10d9d1eab" providerId="ADAL" clId="{22927977-4202-43CC-BE52-F7EBED3DFE7F}" dt="2023-11-08T16:20:52.042" v="41" actId="1076"/>
          <ac:spMkLst>
            <pc:docMk/>
            <pc:sldMk cId="1345959831" sldId="292"/>
            <ac:spMk id="3" creationId="{FA50F893-E02A-49CE-8182-E5037775E97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1800" b="1" dirty="0">
                <a:solidFill>
                  <a:schemeClr val="accent2"/>
                </a:solidFill>
              </a:rPr>
              <a:t>LCMB7024 Marketing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Market Analysis and Strategy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- 6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GB" sz="2400" dirty="0"/>
              <a:t>To determine and analyse the main elements of the Porter’s Five Forces model.</a:t>
            </a:r>
          </a:p>
          <a:p>
            <a:endParaRPr lang="en-GB" sz="2400" dirty="0"/>
          </a:p>
          <a:p>
            <a:r>
              <a:rPr lang="en-GB" sz="2400" dirty="0"/>
              <a:t>Application of the Porter’s Five Forces model to a chosen company.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determine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and analyse the Porter’s Generic Strategy model.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DE8FF-5FED-4A89-B6AA-E2E2F6C0F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Porters 5 Forces Model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09613-7E7F-4B0E-A546-6435ED30B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pPr marL="0" indent="0">
              <a:buNone/>
            </a:pPr>
            <a:r>
              <a:rPr lang="en-GB" sz="2000" dirty="0"/>
              <a:t>	a) understand how profitable an industry is to be and which 	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pPr marL="0" indent="0">
              <a:buNone/>
            </a:pPr>
            <a:r>
              <a:rPr lang="en-GB" sz="2000" dirty="0"/>
              <a:t>	b) to understand the forces 	impacting upon industry 	profitability and change on how they operate to become 	more profitable themselves.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3AE3D-408C-4DD3-B7AD-94E9E7A9A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ED3AE-52DF-4ADA-9781-D538E1BFF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6360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13C7-6A0F-46DB-B376-209E2778E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Porters 5 Forces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19888-4255-4FCB-A557-69AAB9E90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BDE243-9338-4F04-8BCA-2CF014BD9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35EE5491-89CD-4A15-ABDF-5B73D2590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1268760"/>
            <a:ext cx="6605036" cy="4536504"/>
          </a:xfrm>
        </p:spPr>
      </p:pic>
    </p:spTree>
    <p:extLst>
      <p:ext uri="{BB962C8B-B14F-4D97-AF65-F5344CB8AC3E}">
        <p14:creationId xmlns:p14="http://schemas.microsoft.com/office/powerpoint/2010/main" val="1570628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3E4C-9AC9-464F-93F7-13CFD09AC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Threat of new entrants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F4761-8213-42B9-89BE-61649E319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E62B0-0970-4CFE-AFD5-DC200C8C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2890B-A3A3-4FD1-B64B-2D027B5B2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360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E28C-042F-4C7A-9C19-EB9355B75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to new entry into the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15733-9E16-47B2-84FB-317DB951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It is harder to enter the market when there are significant barriers to entry. These can include:</a:t>
            </a:r>
          </a:p>
          <a:p>
            <a:r>
              <a:rPr lang="en-GB" sz="2400" dirty="0"/>
              <a:t>High costs of entry (e.g. production facilities, IT)</a:t>
            </a:r>
          </a:p>
          <a:p>
            <a:r>
              <a:rPr lang="en-GB" sz="2400" dirty="0"/>
              <a:t>Patents</a:t>
            </a:r>
          </a:p>
          <a:p>
            <a:r>
              <a:rPr lang="en-GB" sz="2400" dirty="0"/>
              <a:t>Customer contracts in place</a:t>
            </a:r>
          </a:p>
          <a:p>
            <a:r>
              <a:rPr lang="en-GB" sz="2400" dirty="0"/>
              <a:t>Cost advantages of existing competitors are significant (e.g. due to scale of operation)</a:t>
            </a:r>
          </a:p>
          <a:p>
            <a:r>
              <a:rPr lang="en-GB" sz="2400" dirty="0"/>
              <a:t>Strong brands amongst competitors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98AA2-511A-4DAA-B8E3-B61C5B3C0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C91FC-35EA-4837-AECF-9F904A4E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3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6A479-124A-48B9-BA03-35BBF44C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Bargaining power of Buyers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46C42-1AB5-487A-8111-3E58E3449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Customers can switch between competitors easily.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C140E-D726-4FFA-945D-349AA0F60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C8528-45C0-4C66-A1C5-12B3F56D4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110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D73C-419E-4991-B3AB-21DBDDD0A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Supplier Power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883-410D-4E3D-AEAA-8FC4CE9C0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7F6C9-91F1-4D09-B7F9-272AD0222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6C1E0-524C-4D68-BB60-91BF8697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033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54D9-FF33-4074-B1DF-0C464FE9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83E5-FBCB-4525-B711-8C44696C8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substitute product is a product from another industry that offers similar benefits to the consumer as the product produced by the firms within the industry.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E76A9-CCA9-4FA0-896D-38FB3E361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3FCFF8-0640-4E9D-ABAC-BF49136D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022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F1C8A-E0D1-CA8F-DA04-23348210E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D90C9-0AD3-1B5E-56A8-37B175BA0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19675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Choose a company from the following list: </a:t>
            </a:r>
          </a:p>
          <a:p>
            <a:pPr marL="0" indent="0">
              <a:buNone/>
            </a:pPr>
            <a:r>
              <a:rPr lang="en-GB" sz="2400" dirty="0"/>
              <a:t>Tesla, Ford, IKEA, Tim Hortons, Boots, Air India</a:t>
            </a:r>
          </a:p>
          <a:p>
            <a:pPr marL="457200" lvl="1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1. Do a SWOT analysis</a:t>
            </a:r>
          </a:p>
          <a:p>
            <a:pPr marL="0" indent="0">
              <a:buNone/>
            </a:pPr>
            <a:r>
              <a:rPr lang="en-GB" sz="2400" dirty="0"/>
              <a:t>2. Relate Porter’s Five Forces model to the chosen company and discuss whether each of the five forces are high, medium or low and why.</a:t>
            </a:r>
          </a:p>
          <a:p>
            <a:pPr marL="0" indent="0">
              <a:buNone/>
            </a:pPr>
            <a:r>
              <a:rPr lang="en-GB" sz="2400" dirty="0"/>
              <a:t>3. Use Porter’s generic strategy model to determine company strategy – short and long term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D6C9B-9FEB-529F-9C99-40E57D8EC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92AE5A-8939-9036-7646-C128BD322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2439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BC6F-271C-4A28-BEBB-74D63B77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0F893-E02A-49CE-8182-E5037775E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 this lecture we have determined and analysed the main elements of the Porter’s Five Forces model.</a:t>
            </a:r>
          </a:p>
          <a:p>
            <a:endParaRPr lang="en-GB" sz="2000" dirty="0"/>
          </a:p>
          <a:p>
            <a:r>
              <a:rPr lang="en-GB" sz="2000" dirty="0"/>
              <a:t>We have applied the Porter’s Five Forces model to a chosen company.</a:t>
            </a:r>
          </a:p>
          <a:p>
            <a:endParaRPr lang="en-GB" sz="2000" dirty="0"/>
          </a:p>
          <a:p>
            <a:r>
              <a:rPr lang="en-GB" sz="2000" dirty="0"/>
              <a:t>In this lecture we have determined the differences between corporate, business and marketing strategy.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We have analysed the Porter’s Generic Strategy model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53C73-AC61-4685-8064-33FAA736D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7C806-DF8B-4901-859D-5AB0FDE1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67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6714-A508-CD2C-BFFC-2DDC7B54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59A7B-3DB4-FDEF-CAF0-F63ED47AA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A, Cheryl,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Policy and Strategy : The Art of Competition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Boca Raton, Fl, Auerbach Publications, 2017.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Campbell, David.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Strategy.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London, Pearson, 2021.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David, Fred R.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Management : Concepts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Upper Saddle River, N.J., Pearson Prentice Hall,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Fifield, Paul.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6th ed., London, Routledge, 2016.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Gerry, et al.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 Corporate Strategy: Text and Cases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12th ed., Harlow, England, Pearson Education,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89ED9-F4EF-A021-3BB8-554FE66DE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DCE8-0CFF-7703-B876-797CC58B8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8729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830</Words>
  <Application>Microsoft Office PowerPoint</Application>
  <PresentationFormat>On-screen Show (4:3)</PresentationFormat>
  <Paragraphs>111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Myriad Pro</vt:lpstr>
      <vt:lpstr>Arial</vt:lpstr>
      <vt:lpstr>Verdana</vt:lpstr>
      <vt:lpstr>20140311PresentationUWTSDTemplate</vt:lpstr>
      <vt:lpstr>LCMB7024 Marketing Management</vt:lpstr>
      <vt:lpstr>Learning Objectives</vt:lpstr>
      <vt:lpstr>Porters 5 Forces Model</vt:lpstr>
      <vt:lpstr>Porters 5 Forces</vt:lpstr>
      <vt:lpstr>Threat of new entrants</vt:lpstr>
      <vt:lpstr>Challenges to new entry into the market</vt:lpstr>
      <vt:lpstr> Bargaining power of Buyers </vt:lpstr>
      <vt:lpstr>Supplier Power</vt:lpstr>
      <vt:lpstr> Substitutes </vt:lpstr>
      <vt:lpstr>Corporate Strategy</vt:lpstr>
      <vt:lpstr>Business-Level Strategy</vt:lpstr>
      <vt:lpstr>Marketing Strategy</vt:lpstr>
      <vt:lpstr>Porters Generic Strategy Model</vt:lpstr>
      <vt:lpstr> Cost Leadership </vt:lpstr>
      <vt:lpstr> Differentiation </vt:lpstr>
      <vt:lpstr> Focus </vt:lpstr>
      <vt:lpstr>Seminar Activity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145</cp:revision>
  <cp:lastPrinted>2022-03-08T18:25:18Z</cp:lastPrinted>
  <dcterms:created xsi:type="dcterms:W3CDTF">2002-10-07T19:43:58Z</dcterms:created>
  <dcterms:modified xsi:type="dcterms:W3CDTF">2023-11-08T16:47:17Z</dcterms:modified>
</cp:coreProperties>
</file>