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2.xml" ContentType="application/vnd.openxmlformats-officedocument.drawingml.char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rts/chart3.xml" ContentType="application/vnd.openxmlformats-officedocument.drawingml.chart+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A1A2E"/>
                </a:solidFill>
                <a:latin typeface="Arial"/>
              </a:defRPr>
            </a:pPr>
            <a:r>
              <a:rPr lang="en-IN" sz="1100" b="0" i="0" u="none" strike="noStrike">
                <a:solidFill>
                  <a:srgbClr val="1A1A2E"/>
                </a:solidFill>
                <a:latin typeface="Arial"/>
              </a:rPr>
              <a:t>Key Satisfaction Indicators 2025 (%)</a:t>
            </a:r>
          </a:p>
        </c:rich>
      </c:tx>
      <c:overlay val="0"/>
    </c:title>
    <c:autoTitleDeleted val="0"/>
    <c:plotArea>
      <c:layout/>
      <c:barChart>
        <c:barDir val="col"/>
        <c:grouping val="clustered"/>
        <c:varyColors val="0"/>
        <c:ser>
          <c:idx val="0"/>
          <c:order val="0"/>
          <c:tx>
            <c:strRef>
              <c:f>Sheet1!$B$1</c:f>
              <c:strCache>
                <c:ptCount val="1"/>
                <c:pt idx="0">
                  <c:v>% Staff</c:v>
                </c:pt>
              </c:strCache>
            </c:strRef>
          </c:tx>
          <c:spPr>
            <a:solidFill>
              <a:srgbClr val="005EB8"/>
            </a:solidFill>
            <a:effectLst/>
          </c:spPr>
          <c:invertIfNegative val="0"/>
          <c:dLbls>
            <c:numFmt formatCode="#,##0" sourceLinked="0"/>
            <c:spPr>
              <a:noFill/>
              <a:ln>
                <a:noFill/>
              </a:ln>
              <a:effectLst/>
            </c:spPr>
            <c:txPr>
              <a:bodyPr/>
              <a:lstStyle/>
              <a:p>
                <a:pPr>
                  <a:defRPr sz="1200" b="0" i="0" u="none" strike="noStrike">
                    <a:solidFill>
                      <a:srgbClr val="1A1A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Look Forward
to Work</c:v>
                </c:pt>
                <c:pt idx="1">
                  <c:v>Enthusiastic
About Job</c:v>
                </c:pt>
                <c:pt idx="2">
                  <c:v>Recommend
NHS</c:v>
                </c:pt>
                <c:pt idx="3">
                  <c:v>Feel
Valued</c:v>
                </c:pt>
                <c:pt idx="4">
                  <c:v>Able to Make
Improvements</c:v>
                </c:pt>
                <c:pt idx="5">
                  <c:v>Safe to
Speak Up</c:v>
                </c:pt>
              </c:strCache>
            </c:strRef>
          </c:cat>
          <c:val>
            <c:numRef>
              <c:f>Sheet1!$B$2:$B$7</c:f>
              <c:numCache>
                <c:formatCode>General</c:formatCode>
                <c:ptCount val="6"/>
                <c:pt idx="0">
                  <c:v>52.32</c:v>
                </c:pt>
                <c:pt idx="1">
                  <c:v>66.319999999999993</c:v>
                </c:pt>
                <c:pt idx="2">
                  <c:v>58.05</c:v>
                </c:pt>
                <c:pt idx="3">
                  <c:v>42.95</c:v>
                </c:pt>
                <c:pt idx="4">
                  <c:v>54.16</c:v>
                </c:pt>
                <c:pt idx="5">
                  <c:v>60.29</c:v>
                </c:pt>
              </c:numCache>
            </c:numRef>
          </c:val>
          <c:extLst>
            <c:ext xmlns:c16="http://schemas.microsoft.com/office/drawing/2014/chart" uri="{C3380CC4-5D6E-409C-BE32-E72D297353CC}">
              <c16:uniqueId val="{00000000-8E44-48E9-B802-84DD77AF489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700" b="0" i="0" u="none" strike="noStrike">
                <a:solidFill>
                  <a:srgbClr val="3D4F5F"/>
                </a:solidFill>
                <a:latin typeface="Arial"/>
              </a:defRPr>
            </a:pPr>
            <a:endParaRPr lang="en-US"/>
          </a:p>
        </c:txPr>
        <c:crossAx val="2094734552"/>
        <c:crosses val="autoZero"/>
        <c:auto val="1"/>
        <c:lblAlgn val="ctr"/>
        <c:lblOffset val="100"/>
        <c:noMultiLvlLbl val="1"/>
      </c:catAx>
      <c:valAx>
        <c:axId val="2094734552"/>
        <c:scaling>
          <c:orientation val="minMax"/>
          <c:max val="80"/>
          <c:min val="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3D4F5F"/>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100" b="0" i="0" u="none" strike="noStrike">
                <a:solidFill>
                  <a:srgbClr val="1A1A2E"/>
                </a:solidFill>
                <a:latin typeface="Arial"/>
              </a:defRPr>
            </a:pPr>
            <a:r>
              <a:rPr lang="en-IN" sz="1100" b="0" i="0" u="none" strike="noStrike">
                <a:solidFill>
                  <a:srgbClr val="1A1A2E"/>
                </a:solidFill>
                <a:latin typeface="Arial"/>
              </a:rPr>
              <a:t>Pay Satisfaction Trend (0-10)</a:t>
            </a:r>
          </a:p>
        </c:rich>
      </c:tx>
      <c:overlay val="0"/>
    </c:title>
    <c:autoTitleDeleted val="0"/>
    <c:plotArea>
      <c:layout/>
      <c:lineChart>
        <c:grouping val="standard"/>
        <c:varyColors val="0"/>
        <c:ser>
          <c:idx val="0"/>
          <c:order val="0"/>
          <c:tx>
            <c:strRef>
              <c:f>Sheet1!$B$1</c:f>
              <c:strCache>
                <c:ptCount val="1"/>
                <c:pt idx="0">
                  <c:v>Pay Satisfaction Score</c:v>
                </c:pt>
              </c:strCache>
            </c:strRef>
          </c:tx>
          <c:spPr>
            <a:ln w="38100" cap="flat">
              <a:solidFill>
                <a:srgbClr val="005EB8"/>
              </a:solidFill>
              <a:prstDash val="solid"/>
              <a:round/>
            </a:ln>
            <a:effectLst/>
          </c:spPr>
          <c:marker>
            <c:symbol val="circle"/>
            <c:size val="6"/>
            <c:spPr>
              <a:solidFill>
                <a:srgbClr val="005EB8"/>
              </a:solidFill>
              <a:ln w="9525" cap="flat">
                <a:solidFill>
                  <a:srgbClr val="005EB8"/>
                </a:solidFill>
                <a:prstDash val="solid"/>
                <a:round/>
              </a:ln>
              <a:effectLst/>
            </c:spPr>
          </c:marker>
          <c:dLbls>
            <c:numFmt formatCode="#,##0" sourceLinked="0"/>
            <c:spPr>
              <a:noFill/>
              <a:ln>
                <a:noFill/>
              </a:ln>
              <a:effectLst/>
            </c:spPr>
            <c:txPr>
              <a:bodyPr/>
              <a:lstStyle/>
              <a:p>
                <a:pPr>
                  <a:defRPr sz="1200" b="0" i="0" u="none" strike="noStrike">
                    <a:solidFill>
                      <a:srgbClr val="003087"/>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2021</c:v>
                </c:pt>
                <c:pt idx="1">
                  <c:v>2022</c:v>
                </c:pt>
                <c:pt idx="2">
                  <c:v>2023</c:v>
                </c:pt>
                <c:pt idx="3">
                  <c:v>2024</c:v>
                </c:pt>
                <c:pt idx="4">
                  <c:v>2025</c:v>
                </c:pt>
              </c:strCache>
            </c:strRef>
          </c:cat>
          <c:val>
            <c:numRef>
              <c:f>Sheet1!$B$2:$B$6</c:f>
              <c:numCache>
                <c:formatCode>General</c:formatCode>
                <c:ptCount val="5"/>
                <c:pt idx="0">
                  <c:v>4.8</c:v>
                </c:pt>
                <c:pt idx="1">
                  <c:v>4.5999999999999996</c:v>
                </c:pt>
                <c:pt idx="2">
                  <c:v>5.5</c:v>
                </c:pt>
                <c:pt idx="3">
                  <c:v>5.8</c:v>
                </c:pt>
                <c:pt idx="4">
                  <c:v>5.82</c:v>
                </c:pt>
              </c:numCache>
            </c:numRef>
          </c:val>
          <c:smooth val="1"/>
          <c:extLst>
            <c:ext xmlns:c16="http://schemas.microsoft.com/office/drawing/2014/chart" uri="{C3380CC4-5D6E-409C-BE32-E72D297353CC}">
              <c16:uniqueId val="{00000000-0778-4895-BCCA-3E2EBB3CBE10}"/>
            </c:ext>
          </c:extLst>
        </c:ser>
        <c:dLbls>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3D4F5F"/>
                </a:solidFill>
                <a:latin typeface="Arial"/>
              </a:defRPr>
            </a:pPr>
            <a:endParaRPr lang="en-US"/>
          </a:p>
        </c:txPr>
        <c:crossAx val="2094734552"/>
        <c:crosses val="autoZero"/>
        <c:auto val="1"/>
        <c:lblAlgn val="ctr"/>
        <c:lblOffset val="100"/>
        <c:noMultiLvlLbl val="1"/>
      </c:catAx>
      <c:valAx>
        <c:axId val="2094734552"/>
        <c:scaling>
          <c:orientation val="minMax"/>
          <c:max val="7"/>
          <c:min val="3"/>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3D4F5F"/>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A1A2E"/>
                </a:solidFill>
                <a:latin typeface="Arial"/>
              </a:defRPr>
            </a:pPr>
            <a:r>
              <a:rPr lang="en-IN" sz="1200" b="0" i="0" u="none" strike="noStrike">
                <a:solidFill>
                  <a:srgbClr val="1A1A2E"/>
                </a:solidFill>
                <a:latin typeface="Arial"/>
              </a:rPr>
              <a:t>Key Motivation Indicators 2021–2025 (%)</a:t>
            </a:r>
          </a:p>
        </c:rich>
      </c:tx>
      <c:overlay val="0"/>
    </c:title>
    <c:autoTitleDeleted val="0"/>
    <c:plotArea>
      <c:layout/>
      <c:lineChart>
        <c:grouping val="standard"/>
        <c:varyColors val="0"/>
        <c:ser>
          <c:idx val="0"/>
          <c:order val="0"/>
          <c:tx>
            <c:strRef>
              <c:f>Sheet1!$B$1</c:f>
              <c:strCache>
                <c:ptCount val="1"/>
                <c:pt idx="0">
                  <c:v>Look Forward to Work</c:v>
                </c:pt>
              </c:strCache>
            </c:strRef>
          </c:tx>
          <c:spPr>
            <a:ln w="31750" cap="flat">
              <a:solidFill>
                <a:srgbClr val="DA291C"/>
              </a:solidFill>
              <a:prstDash val="solid"/>
              <a:round/>
            </a:ln>
            <a:effectLst/>
          </c:spPr>
          <c:marker>
            <c:symbol val="circle"/>
            <c:size val="6"/>
            <c:spPr>
              <a:solidFill>
                <a:srgbClr val="DA291C"/>
              </a:solidFill>
              <a:ln w="9525" cap="flat">
                <a:solidFill>
                  <a:srgbClr val="DA291C"/>
                </a:solidFill>
                <a:prstDash val="solid"/>
                <a:round/>
              </a:ln>
              <a:effectLst/>
            </c:spPr>
          </c:marker>
          <c:cat>
            <c:strRef>
              <c:f>Sheet1!$A$2:$A$6</c:f>
              <c:strCache>
                <c:ptCount val="5"/>
                <c:pt idx="0">
                  <c:v>2021</c:v>
                </c:pt>
                <c:pt idx="1">
                  <c:v>2022</c:v>
                </c:pt>
                <c:pt idx="2">
                  <c:v>2023</c:v>
                </c:pt>
                <c:pt idx="3">
                  <c:v>2024</c:v>
                </c:pt>
                <c:pt idx="4">
                  <c:v>2025</c:v>
                </c:pt>
              </c:strCache>
            </c:strRef>
          </c:cat>
          <c:val>
            <c:numRef>
              <c:f>Sheet1!$B$2:$B$6</c:f>
              <c:numCache>
                <c:formatCode>General</c:formatCode>
                <c:ptCount val="5"/>
                <c:pt idx="0">
                  <c:v>56.4</c:v>
                </c:pt>
                <c:pt idx="1">
                  <c:v>52.5</c:v>
                </c:pt>
                <c:pt idx="2">
                  <c:v>54.8</c:v>
                </c:pt>
                <c:pt idx="3">
                  <c:v>54.23</c:v>
                </c:pt>
                <c:pt idx="4">
                  <c:v>52.32</c:v>
                </c:pt>
              </c:numCache>
            </c:numRef>
          </c:val>
          <c:smooth val="1"/>
          <c:extLst>
            <c:ext xmlns:c16="http://schemas.microsoft.com/office/drawing/2014/chart" uri="{C3380CC4-5D6E-409C-BE32-E72D297353CC}">
              <c16:uniqueId val="{00000000-A6EE-41E5-B5F7-8DD54A70C7D5}"/>
            </c:ext>
          </c:extLst>
        </c:ser>
        <c:ser>
          <c:idx val="1"/>
          <c:order val="1"/>
          <c:tx>
            <c:strRef>
              <c:f>Sheet1!$C$1</c:f>
              <c:strCache>
                <c:ptCount val="1"/>
                <c:pt idx="0">
                  <c:v>Enthusiastic</c:v>
                </c:pt>
              </c:strCache>
            </c:strRef>
          </c:tx>
          <c:spPr>
            <a:ln w="31750" cap="flat">
              <a:solidFill>
                <a:srgbClr val="005EB8"/>
              </a:solidFill>
              <a:prstDash val="solid"/>
              <a:round/>
            </a:ln>
            <a:effectLst/>
          </c:spPr>
          <c:marker>
            <c:symbol val="circle"/>
            <c:size val="6"/>
            <c:spPr>
              <a:solidFill>
                <a:srgbClr val="005EB8"/>
              </a:solidFill>
              <a:ln w="9525" cap="flat">
                <a:solidFill>
                  <a:srgbClr val="005EB8"/>
                </a:solidFill>
                <a:prstDash val="solid"/>
                <a:round/>
              </a:ln>
              <a:effectLst/>
            </c:spPr>
          </c:marker>
          <c:cat>
            <c:strRef>
              <c:f>Sheet1!$A$2:$A$6</c:f>
              <c:strCache>
                <c:ptCount val="5"/>
                <c:pt idx="0">
                  <c:v>2021</c:v>
                </c:pt>
                <c:pt idx="1">
                  <c:v>2022</c:v>
                </c:pt>
                <c:pt idx="2">
                  <c:v>2023</c:v>
                </c:pt>
                <c:pt idx="3">
                  <c:v>2024</c:v>
                </c:pt>
                <c:pt idx="4">
                  <c:v>2025</c:v>
                </c:pt>
              </c:strCache>
            </c:strRef>
          </c:cat>
          <c:val>
            <c:numRef>
              <c:f>Sheet1!$C$2:$C$6</c:f>
              <c:numCache>
                <c:formatCode>General</c:formatCode>
                <c:ptCount val="5"/>
                <c:pt idx="0">
                  <c:v>70.099999999999994</c:v>
                </c:pt>
                <c:pt idx="1">
                  <c:v>66.5</c:v>
                </c:pt>
                <c:pt idx="2">
                  <c:v>68.8</c:v>
                </c:pt>
                <c:pt idx="3">
                  <c:v>68.069999999999993</c:v>
                </c:pt>
                <c:pt idx="4">
                  <c:v>66.319999999999993</c:v>
                </c:pt>
              </c:numCache>
            </c:numRef>
          </c:val>
          <c:smooth val="1"/>
          <c:extLst>
            <c:ext xmlns:c16="http://schemas.microsoft.com/office/drawing/2014/chart" uri="{C3380CC4-5D6E-409C-BE32-E72D297353CC}">
              <c16:uniqueId val="{00000001-A6EE-41E5-B5F7-8DD54A70C7D5}"/>
            </c:ext>
          </c:extLst>
        </c:ser>
        <c:ser>
          <c:idx val="2"/>
          <c:order val="2"/>
          <c:tx>
            <c:strRef>
              <c:f>Sheet1!$D$1</c:f>
              <c:strCache>
                <c:ptCount val="1"/>
                <c:pt idx="0">
                  <c:v>Recommend NHS</c:v>
                </c:pt>
              </c:strCache>
            </c:strRef>
          </c:tx>
          <c:spPr>
            <a:ln w="31750" cap="flat">
              <a:solidFill>
                <a:srgbClr val="ED8B00"/>
              </a:solidFill>
              <a:prstDash val="solid"/>
              <a:round/>
            </a:ln>
            <a:effectLst/>
          </c:spPr>
          <c:marker>
            <c:symbol val="circle"/>
            <c:size val="6"/>
            <c:spPr>
              <a:solidFill>
                <a:srgbClr val="ED8B00"/>
              </a:solidFill>
              <a:ln w="9525" cap="flat">
                <a:solidFill>
                  <a:srgbClr val="ED8B00"/>
                </a:solidFill>
                <a:prstDash val="solid"/>
                <a:round/>
              </a:ln>
              <a:effectLst/>
            </c:spPr>
          </c:marker>
          <c:cat>
            <c:strRef>
              <c:f>Sheet1!$A$2:$A$6</c:f>
              <c:strCache>
                <c:ptCount val="5"/>
                <c:pt idx="0">
                  <c:v>2021</c:v>
                </c:pt>
                <c:pt idx="1">
                  <c:v>2022</c:v>
                </c:pt>
                <c:pt idx="2">
                  <c:v>2023</c:v>
                </c:pt>
                <c:pt idx="3">
                  <c:v>2024</c:v>
                </c:pt>
                <c:pt idx="4">
                  <c:v>2025</c:v>
                </c:pt>
              </c:strCache>
            </c:strRef>
          </c:cat>
          <c:val>
            <c:numRef>
              <c:f>Sheet1!$D$2:$D$6</c:f>
              <c:numCache>
                <c:formatCode>General</c:formatCode>
                <c:ptCount val="5"/>
                <c:pt idx="0">
                  <c:v>59.5</c:v>
                </c:pt>
                <c:pt idx="1">
                  <c:v>57.4</c:v>
                </c:pt>
                <c:pt idx="2">
                  <c:v>61.1</c:v>
                </c:pt>
                <c:pt idx="3">
                  <c:v>60.79</c:v>
                </c:pt>
                <c:pt idx="4">
                  <c:v>58.05</c:v>
                </c:pt>
              </c:numCache>
            </c:numRef>
          </c:val>
          <c:smooth val="1"/>
          <c:extLst>
            <c:ext xmlns:c16="http://schemas.microsoft.com/office/drawing/2014/chart" uri="{C3380CC4-5D6E-409C-BE32-E72D297353CC}">
              <c16:uniqueId val="{00000002-A6EE-41E5-B5F7-8DD54A70C7D5}"/>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3D4F5F"/>
                </a:solidFill>
                <a:latin typeface="Arial"/>
              </a:defRPr>
            </a:pPr>
            <a:endParaRPr lang="en-US"/>
          </a:p>
        </c:txPr>
        <c:crossAx val="2094734552"/>
        <c:crosses val="autoZero"/>
        <c:auto val="1"/>
        <c:lblAlgn val="ctr"/>
        <c:lblOffset val="100"/>
        <c:noMultiLvlLbl val="1"/>
      </c:catAx>
      <c:valAx>
        <c:axId val="2094734552"/>
        <c:scaling>
          <c:orientation val="minMax"/>
          <c:max val="75"/>
          <c:min val="45"/>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3D4F5F"/>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9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9906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hyperlink" Target="https://www.england.nhs.uk/publication/nhs-long-term-workforce-plan/" TargetMode="External"/><Relationship Id="rId3" Type="http://schemas.openxmlformats.org/officeDocument/2006/relationships/hyperlink" Target="https://doi.org/10.1016/S0140-6736(21)00231-2" TargetMode="External"/><Relationship Id="rId7" Type="http://schemas.openxmlformats.org/officeDocument/2006/relationships/hyperlink" Target="https://www.nhsconfed.org/publications/nhs-staff-survey-results-2025-what-you-need-know" TargetMode="External"/><Relationship Id="rId12" Type="http://schemas.openxmlformats.org/officeDocument/2006/relationships/hyperlink" Target="https://digitalcommons.usf.edu/psy_facpub/554/" TargetMode="External"/><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hyperlink" Target="https://www.researchgate.net/publication/238742406_The_Nature_and_Causes_of_Job_Satisfaction" TargetMode="External"/><Relationship Id="rId11" Type="http://schemas.openxmlformats.org/officeDocument/2006/relationships/hyperlink" Target="https://doi.org/10.1371/journal.pone.0284516" TargetMode="External"/><Relationship Id="rId5" Type="http://schemas.openxmlformats.org/officeDocument/2006/relationships/hyperlink" Target="https://www.kingsfund.org.uk/insight-and-analysis/long-reads/securing-nhs-workforce-future-recommendations-action" TargetMode="External"/><Relationship Id="rId10" Type="http://schemas.openxmlformats.org/officeDocument/2006/relationships/hyperlink" Target="https://www.nuffieldtrust.org.uk/news-item/plan-b-what-the-forthcoming-nhs-workforce-strategy-should-not-ignore" TargetMode="External"/><Relationship Id="rId4" Type="http://schemas.openxmlformats.org/officeDocument/2006/relationships/hyperlink" Target="https://www.bain.com/insights/addressing-the-nhs-productivity-crisis-through-improved-clinician-satisfaction/" TargetMode="External"/><Relationship Id="rId9" Type="http://schemas.openxmlformats.org/officeDocument/2006/relationships/hyperlink" Target="https://nhsproviders.org/resources/nhs-staff-survey-results-2025-what-you-need-to-know"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nhsemployers.org/news/nhs-staff-survey-results-2025" TargetMode="External"/><Relationship Id="rId13" Type="http://schemas.openxmlformats.org/officeDocument/2006/relationships/hyperlink" Target="https://researchbriefings.files.parliament.uk/documents/CBP-9731/CBP-9731.pdf" TargetMode="External"/><Relationship Id="rId3" Type="http://schemas.openxmlformats.org/officeDocument/2006/relationships/hyperlink" Target="https://pmc.ncbi.nlm.nih.gov/articles/PMC11468615/" TargetMode="External"/><Relationship Id="rId7" Type="http://schemas.openxmlformats.org/officeDocument/2006/relationships/hyperlink" Target="https://www.nhsconfed.org/publications/nhs-staff-survey-results-2025-what-you-need-know" TargetMode="External"/><Relationship Id="rId12" Type="http://schemas.openxmlformats.org/officeDocument/2006/relationships/hyperlink" Target="https://pmc.ncbi.nlm.nih.gov/articles/PMC12541634/" TargetMode="External"/><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hyperlink" Target="https://doi.org/10.1146/annurev-orgpsych-031413-091328" TargetMode="External"/><Relationship Id="rId11" Type="http://schemas.openxmlformats.org/officeDocument/2006/relationships/hyperlink" Target="https://www.personneltoday.com/hr/nhs-staff-survey-reveals-stability-not-improvement/" TargetMode="External"/><Relationship Id="rId5" Type="http://schemas.openxmlformats.org/officeDocument/2006/relationships/hyperlink" Target="https://api.pageplace.de/preview/DT0400.9781351504430_A30546568/preview-9781351504430_A30546568.pdf" TargetMode="External"/><Relationship Id="rId10" Type="http://schemas.openxmlformats.org/officeDocument/2006/relationships/hyperlink" Target="https://www.nuffieldtrust.org.uk/news-item/plan-b-what-the-forthcoming-nhs-workforce-strategy-should-not-ignore" TargetMode="External"/><Relationship Id="rId4" Type="http://schemas.openxmlformats.org/officeDocument/2006/relationships/hyperlink" Target="https://selfdeterminationtheory.org/SDT/documents/2000_RyanDeci_SDT.pdf" TargetMode="External"/><Relationship Id="rId9" Type="http://schemas.openxmlformats.org/officeDocument/2006/relationships/hyperlink" Target="https://www.nhsstaffsurveys.com/results/national-results/"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pi.pageplace.de/preview/DT0400.9781351504430_A30546568/preview-9781351504430_A30546568.pdf" TargetMode="External"/><Relationship Id="rId13" Type="http://schemas.openxmlformats.org/officeDocument/2006/relationships/hyperlink" Target="https://doi.org/10.1111/jan.16143" TargetMode="External"/><Relationship Id="rId3" Type="http://schemas.openxmlformats.org/officeDocument/2006/relationships/hyperlink" Target="https://doi.org/10.1016/s0140-6736(21)00231-2" TargetMode="External"/><Relationship Id="rId7" Type="http://schemas.openxmlformats.org/officeDocument/2006/relationships/hyperlink" Target="https://selfdeterminationtheory.org/SDT/documents/2000_RyanDeci_SDT.pdf" TargetMode="External"/><Relationship Id="rId12" Type="http://schemas.openxmlformats.org/officeDocument/2006/relationships/hyperlink" Target="https://www.nuffieldtrust.org.uk/news-item/plan-b-what-the-forthcoming-nhs-workforce-strategy-should-not-ignore" TargetMode="External"/><Relationship Id="rId2" Type="http://schemas.openxmlformats.org/officeDocument/2006/relationships/notesSlide" Target="../notesSlides/notesSlide41.xml"/><Relationship Id="rId1" Type="http://schemas.openxmlformats.org/officeDocument/2006/relationships/slideLayout" Target="../slideLayouts/slideLayout1.xml"/><Relationship Id="rId6" Type="http://schemas.openxmlformats.org/officeDocument/2006/relationships/hyperlink" Target="https://doi.org/10.12788/fp.0467" TargetMode="External"/><Relationship Id="rId11" Type="http://schemas.openxmlformats.org/officeDocument/2006/relationships/hyperlink" Target="https://www.nhsconfed.org/publications/nhs-staff-survey-results-2025-what-you-need-know" TargetMode="External"/><Relationship Id="rId5" Type="http://schemas.openxmlformats.org/officeDocument/2006/relationships/hyperlink" Target="https://books.google.co.in/books/about/Strategy_and_Human_Resource_Management.html?id=oCVHEAAAQBAJ&amp;redir_esc=y" TargetMode="External"/><Relationship Id="rId10" Type="http://schemas.openxmlformats.org/officeDocument/2006/relationships/hyperlink" Target="https://psycnet.apa.org/doi/10.1146/annurev-orgpsych-031413-091328" TargetMode="External"/><Relationship Id="rId4" Type="http://schemas.openxmlformats.org/officeDocument/2006/relationships/hyperlink" Target="https://www.bain.com/contentassets/79183506c2b94a398fc1bbd60f07c8a3/bain_brief_uk_front_line_of_healthcare_2018.pdf" TargetMode="External"/><Relationship Id="rId9" Type="http://schemas.openxmlformats.org/officeDocument/2006/relationships/hyperlink" Target="https://www.kingsfund.org.uk/insight-and-analysis/long-reads/securing-nhs-workforce-future-recommendations-action" TargetMode="External"/><Relationship Id="rId14" Type="http://schemas.openxmlformats.org/officeDocument/2006/relationships/hyperlink" Target="https://doi.org/10.1002/9781118785317.weom110075"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nuffieldtrust.org.uk/news-item/plan-b-what-the-forthcoming-nhs-workforce-strategy-should-not-ignore" TargetMode="External"/><Relationship Id="rId13" Type="http://schemas.openxmlformats.org/officeDocument/2006/relationships/hyperlink" Target="https://books.google.co.in/books/about/Job_Satisfaction.html?id=nCkXMZjs0XcC&amp;redir_esc=y" TargetMode="External"/><Relationship Id="rId3" Type="http://schemas.openxmlformats.org/officeDocument/2006/relationships/hyperlink" Target="https://www.ioshmagazine.com/2025/12/22/under-pressure-ensuring-psychological-safety-nhs-staff" TargetMode="External"/><Relationship Id="rId7" Type="http://schemas.openxmlformats.org/officeDocument/2006/relationships/hyperlink" Target="https://www.nhsstaffsurveys.com/results/national-results/" TargetMode="External"/><Relationship Id="rId12" Type="http://schemas.openxmlformats.org/officeDocument/2006/relationships/hyperlink" Target="https://researchbriefings.files.parliament.uk/documents/CBP-9731/CBP-9731.pdf" TargetMode="External"/><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hyperlink" Target="https://www.england.nhs.uk/publication/nhs-long-term-workforce-plan/" TargetMode="External"/><Relationship Id="rId11" Type="http://schemas.openxmlformats.org/officeDocument/2006/relationships/hyperlink" Target="https://pmc.ncbi.nlm.nih.gov/articles/PMC12541634/" TargetMode="External"/><Relationship Id="rId5" Type="http://schemas.openxmlformats.org/officeDocument/2006/relationships/hyperlink" Target="https://www.nhsemployers.org/news/nhs-staff-survey-results-2025" TargetMode="External"/><Relationship Id="rId10" Type="http://schemas.openxmlformats.org/officeDocument/2006/relationships/hyperlink" Target="https://www.personneltoday.com/hr/nhs-staff-survey-reveals-stability-not-improvement/" TargetMode="External"/><Relationship Id="rId4" Type="http://schemas.openxmlformats.org/officeDocument/2006/relationships/hyperlink" Target="https://www.kingsfund.org.uk/insight-and-analysis/long-reads/securing-nhs-workforce-future-recommendations-action" TargetMode="External"/><Relationship Id="rId9" Type="http://schemas.openxmlformats.org/officeDocument/2006/relationships/hyperlink" Target="https://doi.org/10.1371/journal.pone.0284516"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2540"/>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41B6E6"/>
          </a:solidFill>
          <a:ln/>
        </p:spPr>
      </p:sp>
      <p:sp>
        <p:nvSpPr>
          <p:cNvPr id="3" name="Text 1"/>
          <p:cNvSpPr/>
          <p:nvPr/>
        </p:nvSpPr>
        <p:spPr>
          <a:xfrm>
            <a:off x="640080" y="320040"/>
            <a:ext cx="7863840" cy="274320"/>
          </a:xfrm>
          <a:prstGeom prst="rect">
            <a:avLst/>
          </a:prstGeom>
          <a:noFill/>
          <a:ln/>
        </p:spPr>
        <p:txBody>
          <a:bodyPr wrap="square" rtlCol="0" anchor="ctr"/>
          <a:lstStyle/>
          <a:p>
            <a:pPr marL="0" indent="0">
              <a:buNone/>
            </a:pPr>
            <a:r>
              <a:rPr lang="en-US" sz="1100" kern="0" spc="200" dirty="0">
                <a:solidFill>
                  <a:srgbClr val="41B6E6"/>
                </a:solidFill>
                <a:latin typeface="Calibri" pitchFamily="34" charset="0"/>
                <a:ea typeface="Calibri" pitchFamily="34" charset="-122"/>
                <a:cs typeface="Calibri" pitchFamily="34" charset="-120"/>
              </a:rPr>
              <a:t>University of Wales Trinity Saint David (UWTSD)</a:t>
            </a:r>
            <a:endParaRPr lang="en-US" sz="1100" dirty="0"/>
          </a:p>
        </p:txBody>
      </p:sp>
      <p:sp>
        <p:nvSpPr>
          <p:cNvPr id="4" name="Text 2"/>
          <p:cNvSpPr/>
          <p:nvPr/>
        </p:nvSpPr>
        <p:spPr>
          <a:xfrm>
            <a:off x="640080" y="548640"/>
            <a:ext cx="7863840" cy="228600"/>
          </a:xfrm>
          <a:prstGeom prst="rect">
            <a:avLst/>
          </a:prstGeom>
          <a:noFill/>
          <a:ln/>
        </p:spPr>
        <p:txBody>
          <a:bodyPr wrap="square" rtlCol="0" anchor="ctr"/>
          <a:lstStyle/>
          <a:p>
            <a:pPr marL="0" indent="0">
              <a:buNone/>
            </a:pPr>
            <a:r>
              <a:rPr lang="en-US" sz="1000" dirty="0">
                <a:solidFill>
                  <a:srgbClr val="8B9DAF"/>
                </a:solidFill>
                <a:latin typeface="Calibri Light" pitchFamily="34" charset="0"/>
                <a:ea typeface="Calibri Light" pitchFamily="34" charset="-122"/>
                <a:cs typeface="Calibri Light" pitchFamily="34" charset="-120"/>
              </a:rPr>
              <a:t>Master of Business Administration</a:t>
            </a:r>
            <a:endParaRPr lang="en-US" sz="1000" dirty="0"/>
          </a:p>
        </p:txBody>
      </p:sp>
      <p:sp>
        <p:nvSpPr>
          <p:cNvPr id="5" name="Shape 3"/>
          <p:cNvSpPr/>
          <p:nvPr/>
        </p:nvSpPr>
        <p:spPr>
          <a:xfrm>
            <a:off x="640080" y="1005840"/>
            <a:ext cx="54864" cy="1280160"/>
          </a:xfrm>
          <a:prstGeom prst="rect">
            <a:avLst/>
          </a:prstGeom>
          <a:solidFill>
            <a:srgbClr val="41B6E6"/>
          </a:solidFill>
          <a:ln/>
        </p:spPr>
      </p:sp>
      <p:sp>
        <p:nvSpPr>
          <p:cNvPr id="6" name="Text 4"/>
          <p:cNvSpPr/>
          <p:nvPr/>
        </p:nvSpPr>
        <p:spPr>
          <a:xfrm>
            <a:off x="914400" y="1005840"/>
            <a:ext cx="6858000" cy="914400"/>
          </a:xfrm>
          <a:prstGeom prst="rect">
            <a:avLst/>
          </a:prstGeom>
          <a:noFill/>
          <a:ln/>
        </p:spPr>
        <p:txBody>
          <a:bodyPr wrap="square" lIns="0" tIns="0" rIns="0" bIns="0"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Human Capital Challenges</a:t>
            </a:r>
            <a:endParaRPr lang="en-US" sz="3200" dirty="0"/>
          </a:p>
          <a:p>
            <a:pPr marL="0" indent="0">
              <a:buNone/>
            </a:pPr>
            <a:r>
              <a:rPr lang="en-US" sz="3200" b="1" dirty="0">
                <a:solidFill>
                  <a:srgbClr val="FFFFFF"/>
                </a:solidFill>
                <a:latin typeface="Georgia" pitchFamily="34" charset="0"/>
                <a:ea typeface="Georgia" pitchFamily="34" charset="-122"/>
                <a:cs typeface="Georgia" pitchFamily="34" charset="-120"/>
              </a:rPr>
              <a:t>in the NHS</a:t>
            </a:r>
            <a:endParaRPr lang="en-US" sz="3200" dirty="0"/>
          </a:p>
        </p:txBody>
      </p:sp>
      <p:sp>
        <p:nvSpPr>
          <p:cNvPr id="7" name="Text 5"/>
          <p:cNvSpPr/>
          <p:nvPr/>
        </p:nvSpPr>
        <p:spPr>
          <a:xfrm>
            <a:off x="914400" y="1874520"/>
            <a:ext cx="7315200" cy="365760"/>
          </a:xfrm>
          <a:prstGeom prst="rect">
            <a:avLst/>
          </a:prstGeom>
          <a:noFill/>
          <a:ln/>
        </p:spPr>
        <p:txBody>
          <a:bodyPr wrap="square" lIns="0" tIns="0" rIns="0" bIns="0" rtlCol="0" anchor="ctr"/>
          <a:lstStyle/>
          <a:p>
            <a:pPr marL="0" indent="0">
              <a:buNone/>
            </a:pPr>
            <a:r>
              <a:rPr lang="en-US" sz="1800" dirty="0">
                <a:solidFill>
                  <a:srgbClr val="41B6E6"/>
                </a:solidFill>
                <a:latin typeface="Calibri Light" pitchFamily="34" charset="0"/>
                <a:ea typeface="Calibri Light" pitchFamily="34" charset="-122"/>
                <a:cs typeface="Calibri Light" pitchFamily="34" charset="-120"/>
              </a:rPr>
              <a:t>Job Satisfaction: An HRM Perspective</a:t>
            </a:r>
            <a:endParaRPr lang="en-US" sz="1800" dirty="0"/>
          </a:p>
        </p:txBody>
      </p:sp>
      <p:pic>
        <p:nvPicPr>
          <p:cNvPr id="8" name="Image 0" descr="preencoded.png"/>
          <p:cNvPicPr>
            <a:picLocks noChangeAspect="1"/>
          </p:cNvPicPr>
          <p:nvPr/>
        </p:nvPicPr>
        <p:blipFill>
          <a:blip r:embed="rId3"/>
          <a:stretch>
            <a:fillRect/>
          </a:stretch>
        </p:blipFill>
        <p:spPr>
          <a:xfrm>
            <a:off x="7772400" y="1097280"/>
            <a:ext cx="731520" cy="731520"/>
          </a:xfrm>
          <a:prstGeom prst="rect">
            <a:avLst/>
          </a:prstGeom>
        </p:spPr>
      </p:pic>
      <p:sp>
        <p:nvSpPr>
          <p:cNvPr id="9" name="Text 6"/>
          <p:cNvSpPr/>
          <p:nvPr/>
        </p:nvSpPr>
        <p:spPr>
          <a:xfrm>
            <a:off x="640080" y="2468880"/>
            <a:ext cx="7863840" cy="228600"/>
          </a:xfrm>
          <a:prstGeom prst="rect">
            <a:avLst/>
          </a:prstGeom>
          <a:noFill/>
          <a:ln/>
        </p:spPr>
        <p:txBody>
          <a:bodyPr wrap="square" rtlCol="0" anchor="ctr"/>
          <a:lstStyle/>
          <a:p>
            <a:pPr marL="0" indent="0">
              <a:buNone/>
            </a:pPr>
            <a:r>
              <a:rPr lang="en-US" sz="1000" dirty="0">
                <a:solidFill>
                  <a:srgbClr val="8B9DAF"/>
                </a:solidFill>
                <a:latin typeface="Calibri Light" pitchFamily="34" charset="0"/>
                <a:ea typeface="Calibri Light" pitchFamily="34" charset="-122"/>
                <a:cs typeface="Calibri Light" pitchFamily="34" charset="-120"/>
              </a:rPr>
              <a:t>LCMB7023 – Human Capital Management | Assessment 2</a:t>
            </a:r>
            <a:endParaRPr lang="en-US" sz="1000" dirty="0"/>
          </a:p>
        </p:txBody>
      </p:sp>
      <p:sp>
        <p:nvSpPr>
          <p:cNvPr id="10" name="Shape 7"/>
          <p:cNvSpPr/>
          <p:nvPr/>
        </p:nvSpPr>
        <p:spPr>
          <a:xfrm>
            <a:off x="640080" y="2926080"/>
            <a:ext cx="7863840" cy="18288"/>
          </a:xfrm>
          <a:prstGeom prst="rect">
            <a:avLst/>
          </a:prstGeom>
          <a:solidFill>
            <a:srgbClr val="41B6E6">
              <a:alpha val="60000"/>
            </a:srgbClr>
          </a:solidFill>
          <a:ln/>
        </p:spPr>
      </p:sp>
      <p:sp>
        <p:nvSpPr>
          <p:cNvPr id="11" name="Text 8"/>
          <p:cNvSpPr/>
          <p:nvPr/>
        </p:nvSpPr>
        <p:spPr>
          <a:xfrm>
            <a:off x="640080" y="3108960"/>
            <a:ext cx="1828800" cy="22860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Ronak Devani</a:t>
            </a:r>
            <a:endParaRPr lang="en-US" sz="1100" dirty="0"/>
          </a:p>
        </p:txBody>
      </p:sp>
      <p:sp>
        <p:nvSpPr>
          <p:cNvPr id="12" name="Text 9"/>
          <p:cNvSpPr/>
          <p:nvPr/>
        </p:nvSpPr>
        <p:spPr>
          <a:xfrm>
            <a:off x="640080" y="3337560"/>
            <a:ext cx="1828800" cy="182880"/>
          </a:xfrm>
          <a:prstGeom prst="rect">
            <a:avLst/>
          </a:prstGeom>
          <a:noFill/>
          <a:ln/>
        </p:spPr>
        <p:txBody>
          <a:bodyPr wrap="square" lIns="0" tIns="0" rIns="0" bIns="0" rtlCol="0" anchor="ctr"/>
          <a:lstStyle/>
          <a:p>
            <a:pPr marL="0" indent="0">
              <a:buNone/>
            </a:pPr>
            <a:r>
              <a:rPr lang="en-US" sz="800" dirty="0">
                <a:solidFill>
                  <a:srgbClr val="8B9DAF"/>
                </a:solidFill>
                <a:latin typeface="Calibri Light" pitchFamily="34" charset="0"/>
                <a:ea typeface="Calibri Light" pitchFamily="34" charset="-122"/>
                <a:cs typeface="Calibri Light" pitchFamily="34" charset="-120"/>
              </a:rPr>
              <a:t>Group Leader | 2531597</a:t>
            </a:r>
            <a:endParaRPr lang="en-US" sz="800" dirty="0"/>
          </a:p>
        </p:txBody>
      </p:sp>
      <p:sp>
        <p:nvSpPr>
          <p:cNvPr id="13" name="Text 10"/>
          <p:cNvSpPr/>
          <p:nvPr/>
        </p:nvSpPr>
        <p:spPr>
          <a:xfrm>
            <a:off x="2606040" y="3108960"/>
            <a:ext cx="1828800" cy="22860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Ronak Sojitra</a:t>
            </a:r>
            <a:endParaRPr lang="en-US" sz="1100" dirty="0"/>
          </a:p>
        </p:txBody>
      </p:sp>
      <p:sp>
        <p:nvSpPr>
          <p:cNvPr id="14" name="Text 11"/>
          <p:cNvSpPr/>
          <p:nvPr/>
        </p:nvSpPr>
        <p:spPr>
          <a:xfrm>
            <a:off x="2606040" y="3337560"/>
            <a:ext cx="1828800" cy="182880"/>
          </a:xfrm>
          <a:prstGeom prst="rect">
            <a:avLst/>
          </a:prstGeom>
          <a:noFill/>
          <a:ln/>
        </p:spPr>
        <p:txBody>
          <a:bodyPr wrap="square" lIns="0" tIns="0" rIns="0" bIns="0" rtlCol="0" anchor="ctr"/>
          <a:lstStyle/>
          <a:p>
            <a:pPr marL="0" indent="0">
              <a:buNone/>
            </a:pPr>
            <a:r>
              <a:rPr lang="en-US" sz="800" dirty="0">
                <a:solidFill>
                  <a:srgbClr val="8B9DAF"/>
                </a:solidFill>
                <a:latin typeface="Calibri Light" pitchFamily="34" charset="0"/>
                <a:ea typeface="Calibri Light" pitchFamily="34" charset="-122"/>
                <a:cs typeface="Calibri Light" pitchFamily="34" charset="-120"/>
              </a:rPr>
              <a:t>Member | 2519657</a:t>
            </a:r>
            <a:endParaRPr lang="en-US" sz="800" dirty="0"/>
          </a:p>
        </p:txBody>
      </p:sp>
      <p:sp>
        <p:nvSpPr>
          <p:cNvPr id="15" name="Text 12"/>
          <p:cNvSpPr/>
          <p:nvPr/>
        </p:nvSpPr>
        <p:spPr>
          <a:xfrm>
            <a:off x="4572000" y="3108960"/>
            <a:ext cx="1828800" cy="22860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Amit Jikadra</a:t>
            </a:r>
            <a:endParaRPr lang="en-US" sz="1100" dirty="0"/>
          </a:p>
        </p:txBody>
      </p:sp>
      <p:sp>
        <p:nvSpPr>
          <p:cNvPr id="16" name="Text 13"/>
          <p:cNvSpPr/>
          <p:nvPr/>
        </p:nvSpPr>
        <p:spPr>
          <a:xfrm>
            <a:off x="4572000" y="3337560"/>
            <a:ext cx="1828800" cy="182880"/>
          </a:xfrm>
          <a:prstGeom prst="rect">
            <a:avLst/>
          </a:prstGeom>
          <a:noFill/>
          <a:ln/>
        </p:spPr>
        <p:txBody>
          <a:bodyPr wrap="square" lIns="0" tIns="0" rIns="0" bIns="0" rtlCol="0" anchor="ctr"/>
          <a:lstStyle/>
          <a:p>
            <a:pPr marL="0" indent="0">
              <a:buNone/>
            </a:pPr>
            <a:r>
              <a:rPr lang="en-US" sz="800" dirty="0">
                <a:solidFill>
                  <a:srgbClr val="8B9DAF"/>
                </a:solidFill>
                <a:latin typeface="Calibri Light" pitchFamily="34" charset="0"/>
                <a:ea typeface="Calibri Light" pitchFamily="34" charset="-122"/>
                <a:cs typeface="Calibri Light" pitchFamily="34" charset="-120"/>
              </a:rPr>
              <a:t>Member | 2526285</a:t>
            </a:r>
            <a:endParaRPr lang="en-US" sz="800" dirty="0"/>
          </a:p>
        </p:txBody>
      </p:sp>
      <p:sp>
        <p:nvSpPr>
          <p:cNvPr id="17" name="Text 14"/>
          <p:cNvSpPr/>
          <p:nvPr/>
        </p:nvSpPr>
        <p:spPr>
          <a:xfrm>
            <a:off x="6537960" y="3108960"/>
            <a:ext cx="1828800" cy="22860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Kuldip Bhuva</a:t>
            </a:r>
            <a:endParaRPr lang="en-US" sz="1100" dirty="0"/>
          </a:p>
        </p:txBody>
      </p:sp>
      <p:sp>
        <p:nvSpPr>
          <p:cNvPr id="18" name="Text 15"/>
          <p:cNvSpPr/>
          <p:nvPr/>
        </p:nvSpPr>
        <p:spPr>
          <a:xfrm>
            <a:off x="6537960" y="3337560"/>
            <a:ext cx="1828800" cy="182880"/>
          </a:xfrm>
          <a:prstGeom prst="rect">
            <a:avLst/>
          </a:prstGeom>
          <a:noFill/>
          <a:ln/>
        </p:spPr>
        <p:txBody>
          <a:bodyPr wrap="square" lIns="0" tIns="0" rIns="0" bIns="0" rtlCol="0" anchor="ctr"/>
          <a:lstStyle/>
          <a:p>
            <a:pPr marL="0" indent="0">
              <a:buNone/>
            </a:pPr>
            <a:r>
              <a:rPr lang="en-US" sz="800" dirty="0">
                <a:solidFill>
                  <a:srgbClr val="8B9DAF"/>
                </a:solidFill>
                <a:latin typeface="Calibri Light" pitchFamily="34" charset="0"/>
                <a:ea typeface="Calibri Light" pitchFamily="34" charset="-122"/>
                <a:cs typeface="Calibri Light" pitchFamily="34" charset="-120"/>
              </a:rPr>
              <a:t>Member | 2517333</a:t>
            </a:r>
            <a:endParaRPr lang="en-US" sz="800" dirty="0"/>
          </a:p>
        </p:txBody>
      </p:sp>
      <p:sp>
        <p:nvSpPr>
          <p:cNvPr id="19" name="Text 16"/>
          <p:cNvSpPr/>
          <p:nvPr/>
        </p:nvSpPr>
        <p:spPr>
          <a:xfrm>
            <a:off x="640080" y="3840480"/>
            <a:ext cx="4572000" cy="18288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Lecturer : Dr. Charles </a:t>
            </a:r>
            <a:r>
              <a:rPr lang="en-US" sz="900" dirty="0" err="1">
                <a:solidFill>
                  <a:srgbClr val="8B9DAF"/>
                </a:solidFill>
                <a:latin typeface="Calibri Light" pitchFamily="34" charset="0"/>
                <a:ea typeface="Calibri Light" pitchFamily="34" charset="-122"/>
                <a:cs typeface="Calibri Light" pitchFamily="34" charset="-120"/>
              </a:rPr>
              <a:t>Oham</a:t>
            </a:r>
            <a:endParaRPr lang="en-US" sz="900" dirty="0"/>
          </a:p>
        </p:txBody>
      </p:sp>
      <p:sp>
        <p:nvSpPr>
          <p:cNvPr id="20" name="Text 17"/>
          <p:cNvSpPr/>
          <p:nvPr/>
        </p:nvSpPr>
        <p:spPr>
          <a:xfrm>
            <a:off x="6400800" y="3840480"/>
            <a:ext cx="2103120" cy="18288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April 2026</a:t>
            </a:r>
            <a:endParaRPr lang="en-US" sz="900" dirty="0"/>
          </a:p>
        </p:txBody>
      </p:sp>
      <p:sp>
        <p:nvSpPr>
          <p:cNvPr id="21" name="Shape 18"/>
          <p:cNvSpPr/>
          <p:nvPr/>
        </p:nvSpPr>
        <p:spPr>
          <a:xfrm>
            <a:off x="0" y="5070348"/>
            <a:ext cx="9144000" cy="73152"/>
          </a:xfrm>
          <a:prstGeom prst="rect">
            <a:avLst/>
          </a:prstGeom>
          <a:solidFill>
            <a:srgbClr val="41B6E6"/>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Table of Contents</a:t>
            </a:r>
            <a:endParaRPr lang="en-US" sz="1800" dirty="0"/>
          </a:p>
        </p:txBody>
      </p:sp>
      <p:sp>
        <p:nvSpPr>
          <p:cNvPr id="4" name="Shape 2"/>
          <p:cNvSpPr/>
          <p:nvPr/>
        </p:nvSpPr>
        <p:spPr>
          <a:xfrm>
            <a:off x="548640" y="868680"/>
            <a:ext cx="8046720" cy="658368"/>
          </a:xfrm>
          <a:prstGeom prst="rect">
            <a:avLst/>
          </a:prstGeom>
          <a:solidFill>
            <a:srgbClr val="FFFFFF"/>
          </a:solidFill>
          <a:ln/>
          <a:effectLst>
            <a:outerShdw blurRad="76200" dist="25400" dir="8100000" algn="bl" rotWithShape="0">
              <a:srgbClr val="000000">
                <a:alpha val="12000"/>
              </a:srgbClr>
            </a:outerShdw>
          </a:effectLst>
        </p:spPr>
      </p:sp>
      <p:sp>
        <p:nvSpPr>
          <p:cNvPr id="5" name="Shape 3"/>
          <p:cNvSpPr/>
          <p:nvPr/>
        </p:nvSpPr>
        <p:spPr>
          <a:xfrm>
            <a:off x="548640" y="868680"/>
            <a:ext cx="54864" cy="658368"/>
          </a:xfrm>
          <a:prstGeom prst="rect">
            <a:avLst/>
          </a:prstGeom>
          <a:solidFill>
            <a:srgbClr val="005EB8"/>
          </a:solidFill>
          <a:ln/>
        </p:spPr>
      </p:sp>
      <p:sp>
        <p:nvSpPr>
          <p:cNvPr id="6" name="Text 4"/>
          <p:cNvSpPr/>
          <p:nvPr/>
        </p:nvSpPr>
        <p:spPr>
          <a:xfrm>
            <a:off x="777240" y="960120"/>
            <a:ext cx="457200" cy="457200"/>
          </a:xfrm>
          <a:prstGeom prst="rect">
            <a:avLst/>
          </a:prstGeom>
          <a:noFill/>
          <a:ln/>
        </p:spPr>
        <p:txBody>
          <a:bodyPr wrap="square" lIns="0" tIns="0" rIns="0" bIns="0" rtlCol="0" anchor="ctr"/>
          <a:lstStyle/>
          <a:p>
            <a:pPr marL="0" indent="0">
              <a:buNone/>
            </a:pPr>
            <a:r>
              <a:rPr lang="en-US" sz="2200" b="1" dirty="0">
                <a:solidFill>
                  <a:srgbClr val="005EB8"/>
                </a:solidFill>
                <a:latin typeface="Georgia" pitchFamily="34" charset="0"/>
                <a:ea typeface="Georgia" pitchFamily="34" charset="-122"/>
                <a:cs typeface="Georgia" pitchFamily="34" charset="-120"/>
              </a:rPr>
              <a:t>01</a:t>
            </a:r>
            <a:endParaRPr lang="en-US" sz="2200" dirty="0"/>
          </a:p>
        </p:txBody>
      </p:sp>
      <p:pic>
        <p:nvPicPr>
          <p:cNvPr id="7" name="Image 0" descr="preencoded.png"/>
          <p:cNvPicPr>
            <a:picLocks noChangeAspect="1"/>
          </p:cNvPicPr>
          <p:nvPr/>
        </p:nvPicPr>
        <p:blipFill>
          <a:blip r:embed="rId3"/>
          <a:stretch>
            <a:fillRect/>
          </a:stretch>
        </p:blipFill>
        <p:spPr>
          <a:xfrm>
            <a:off x="1325880" y="1014984"/>
            <a:ext cx="365760" cy="365760"/>
          </a:xfrm>
          <a:prstGeom prst="rect">
            <a:avLst/>
          </a:prstGeom>
        </p:spPr>
      </p:pic>
      <p:sp>
        <p:nvSpPr>
          <p:cNvPr id="8" name="Text 5"/>
          <p:cNvSpPr/>
          <p:nvPr/>
        </p:nvSpPr>
        <p:spPr>
          <a:xfrm>
            <a:off x="1828800" y="941832"/>
            <a:ext cx="41148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Introduction &amp; Context</a:t>
            </a:r>
            <a:endParaRPr lang="en-US" sz="1300" dirty="0"/>
          </a:p>
        </p:txBody>
      </p:sp>
      <p:sp>
        <p:nvSpPr>
          <p:cNvPr id="9" name="Text 6"/>
          <p:cNvSpPr/>
          <p:nvPr/>
        </p:nvSpPr>
        <p:spPr>
          <a:xfrm>
            <a:off x="1828800" y="1216152"/>
            <a:ext cx="4114800" cy="228600"/>
          </a:xfrm>
          <a:prstGeom prst="rect">
            <a:avLst/>
          </a:prstGeom>
          <a:noFill/>
          <a:ln/>
        </p:spPr>
        <p:txBody>
          <a:bodyPr wrap="square" lIns="0" tIns="0" rIns="0" bIns="0" rtlCol="0" anchor="ctr"/>
          <a:lstStyle/>
          <a:p>
            <a:pPr marL="0" indent="0">
              <a:buNone/>
            </a:pPr>
            <a:r>
              <a:rPr lang="en-US" sz="1000" dirty="0">
                <a:solidFill>
                  <a:srgbClr val="3D4F5F"/>
                </a:solidFill>
                <a:latin typeface="Calibri Light" pitchFamily="34" charset="0"/>
                <a:ea typeface="Calibri Light" pitchFamily="34" charset="-122"/>
                <a:cs typeface="Calibri Light" pitchFamily="34" charset="-120"/>
              </a:rPr>
              <a:t>Ronak Devani (Group Leader)</a:t>
            </a:r>
            <a:endParaRPr lang="en-US" sz="1000" dirty="0"/>
          </a:p>
        </p:txBody>
      </p:sp>
      <p:sp>
        <p:nvSpPr>
          <p:cNvPr id="10" name="Text 7"/>
          <p:cNvSpPr/>
          <p:nvPr/>
        </p:nvSpPr>
        <p:spPr>
          <a:xfrm>
            <a:off x="6858000" y="1051560"/>
            <a:ext cx="1554480" cy="274320"/>
          </a:xfrm>
          <a:prstGeom prst="rect">
            <a:avLst/>
          </a:prstGeom>
          <a:noFill/>
          <a:ln/>
        </p:spPr>
        <p:txBody>
          <a:bodyPr wrap="square" lIns="0" tIns="0" rIns="0" bIns="0" rtlCol="0" anchor="ctr"/>
          <a:lstStyle/>
          <a:p>
            <a:pPr marL="0" indent="0" algn="r">
              <a:buNone/>
            </a:pPr>
            <a:r>
              <a:rPr lang="en-US" sz="1000" dirty="0">
                <a:solidFill>
                  <a:srgbClr val="005EB8"/>
                </a:solidFill>
                <a:latin typeface="Calibri" pitchFamily="34" charset="0"/>
                <a:ea typeface="Calibri" pitchFamily="34" charset="-122"/>
                <a:cs typeface="Calibri" pitchFamily="34" charset="-120"/>
              </a:rPr>
              <a:t>Slides 3–10</a:t>
            </a:r>
            <a:endParaRPr lang="en-US" sz="1000" dirty="0"/>
          </a:p>
        </p:txBody>
      </p:sp>
      <p:sp>
        <p:nvSpPr>
          <p:cNvPr id="11" name="Shape 8"/>
          <p:cNvSpPr/>
          <p:nvPr/>
        </p:nvSpPr>
        <p:spPr>
          <a:xfrm>
            <a:off x="548640" y="1645920"/>
            <a:ext cx="8046720" cy="658368"/>
          </a:xfrm>
          <a:prstGeom prst="rect">
            <a:avLst/>
          </a:prstGeom>
          <a:solidFill>
            <a:srgbClr val="FFFFFF"/>
          </a:solidFill>
          <a:ln/>
          <a:effectLst>
            <a:outerShdw blurRad="76200" dist="25400" dir="8100000" algn="bl" rotWithShape="0">
              <a:srgbClr val="000000">
                <a:alpha val="12000"/>
              </a:srgbClr>
            </a:outerShdw>
          </a:effectLst>
        </p:spPr>
      </p:sp>
      <p:sp>
        <p:nvSpPr>
          <p:cNvPr id="12" name="Shape 9"/>
          <p:cNvSpPr/>
          <p:nvPr/>
        </p:nvSpPr>
        <p:spPr>
          <a:xfrm>
            <a:off x="548640" y="1645920"/>
            <a:ext cx="54864" cy="658368"/>
          </a:xfrm>
          <a:prstGeom prst="rect">
            <a:avLst/>
          </a:prstGeom>
          <a:solidFill>
            <a:srgbClr val="005EB8"/>
          </a:solidFill>
          <a:ln/>
        </p:spPr>
      </p:sp>
      <p:sp>
        <p:nvSpPr>
          <p:cNvPr id="13" name="Text 10"/>
          <p:cNvSpPr/>
          <p:nvPr/>
        </p:nvSpPr>
        <p:spPr>
          <a:xfrm>
            <a:off x="777240" y="1737360"/>
            <a:ext cx="457200" cy="457200"/>
          </a:xfrm>
          <a:prstGeom prst="rect">
            <a:avLst/>
          </a:prstGeom>
          <a:noFill/>
          <a:ln/>
        </p:spPr>
        <p:txBody>
          <a:bodyPr wrap="square" lIns="0" tIns="0" rIns="0" bIns="0" rtlCol="0" anchor="ctr"/>
          <a:lstStyle/>
          <a:p>
            <a:pPr marL="0" indent="0">
              <a:buNone/>
            </a:pPr>
            <a:r>
              <a:rPr lang="en-US" sz="2200" b="1" dirty="0">
                <a:solidFill>
                  <a:srgbClr val="005EB8"/>
                </a:solidFill>
                <a:latin typeface="Georgia" pitchFamily="34" charset="0"/>
                <a:ea typeface="Georgia" pitchFamily="34" charset="-122"/>
                <a:cs typeface="Georgia" pitchFamily="34" charset="-120"/>
              </a:rPr>
              <a:t>02</a:t>
            </a:r>
            <a:endParaRPr lang="en-US" sz="2200" dirty="0"/>
          </a:p>
        </p:txBody>
      </p:sp>
      <p:pic>
        <p:nvPicPr>
          <p:cNvPr id="14" name="Image 1" descr="preencoded.png"/>
          <p:cNvPicPr>
            <a:picLocks noChangeAspect="1"/>
          </p:cNvPicPr>
          <p:nvPr/>
        </p:nvPicPr>
        <p:blipFill>
          <a:blip r:embed="rId4"/>
          <a:stretch>
            <a:fillRect/>
          </a:stretch>
        </p:blipFill>
        <p:spPr>
          <a:xfrm>
            <a:off x="1325880" y="1792224"/>
            <a:ext cx="365760" cy="365760"/>
          </a:xfrm>
          <a:prstGeom prst="rect">
            <a:avLst/>
          </a:prstGeom>
        </p:spPr>
      </p:pic>
      <p:sp>
        <p:nvSpPr>
          <p:cNvPr id="15" name="Text 11"/>
          <p:cNvSpPr/>
          <p:nvPr/>
        </p:nvSpPr>
        <p:spPr>
          <a:xfrm>
            <a:off x="1828800" y="1719072"/>
            <a:ext cx="41148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Key Job Satisfaction Challenges</a:t>
            </a:r>
            <a:endParaRPr lang="en-US" sz="1300" dirty="0"/>
          </a:p>
        </p:txBody>
      </p:sp>
      <p:sp>
        <p:nvSpPr>
          <p:cNvPr id="16" name="Text 12"/>
          <p:cNvSpPr/>
          <p:nvPr/>
        </p:nvSpPr>
        <p:spPr>
          <a:xfrm>
            <a:off x="1828800" y="1993392"/>
            <a:ext cx="4114800" cy="228600"/>
          </a:xfrm>
          <a:prstGeom prst="rect">
            <a:avLst/>
          </a:prstGeom>
          <a:noFill/>
          <a:ln/>
        </p:spPr>
        <p:txBody>
          <a:bodyPr wrap="square" lIns="0" tIns="0" rIns="0" bIns="0" rtlCol="0" anchor="ctr"/>
          <a:lstStyle/>
          <a:p>
            <a:pPr marL="0" indent="0">
              <a:buNone/>
            </a:pPr>
            <a:r>
              <a:rPr lang="en-US" sz="1000" dirty="0">
                <a:solidFill>
                  <a:srgbClr val="3D4F5F"/>
                </a:solidFill>
                <a:latin typeface="Calibri Light" pitchFamily="34" charset="0"/>
                <a:ea typeface="Calibri Light" pitchFamily="34" charset="-122"/>
                <a:cs typeface="Calibri Light" pitchFamily="34" charset="-120"/>
              </a:rPr>
              <a:t>Ronak Sojitra</a:t>
            </a:r>
            <a:endParaRPr lang="en-US" sz="1000" dirty="0"/>
          </a:p>
        </p:txBody>
      </p:sp>
      <p:sp>
        <p:nvSpPr>
          <p:cNvPr id="17" name="Text 13"/>
          <p:cNvSpPr/>
          <p:nvPr/>
        </p:nvSpPr>
        <p:spPr>
          <a:xfrm>
            <a:off x="6858000" y="1828800"/>
            <a:ext cx="1554480" cy="274320"/>
          </a:xfrm>
          <a:prstGeom prst="rect">
            <a:avLst/>
          </a:prstGeom>
          <a:noFill/>
          <a:ln/>
        </p:spPr>
        <p:txBody>
          <a:bodyPr wrap="square" lIns="0" tIns="0" rIns="0" bIns="0" rtlCol="0" anchor="ctr"/>
          <a:lstStyle/>
          <a:p>
            <a:pPr marL="0" indent="0" algn="r">
              <a:buNone/>
            </a:pPr>
            <a:r>
              <a:rPr lang="en-US" sz="1000" dirty="0">
                <a:solidFill>
                  <a:srgbClr val="005EB8"/>
                </a:solidFill>
                <a:latin typeface="Calibri" pitchFamily="34" charset="0"/>
                <a:ea typeface="Calibri" pitchFamily="34" charset="-122"/>
                <a:cs typeface="Calibri" pitchFamily="34" charset="-120"/>
              </a:rPr>
              <a:t>Slides 11–18</a:t>
            </a:r>
            <a:endParaRPr lang="en-US" sz="1000" dirty="0"/>
          </a:p>
        </p:txBody>
      </p:sp>
      <p:sp>
        <p:nvSpPr>
          <p:cNvPr id="18" name="Shape 14"/>
          <p:cNvSpPr/>
          <p:nvPr/>
        </p:nvSpPr>
        <p:spPr>
          <a:xfrm>
            <a:off x="548640" y="2423160"/>
            <a:ext cx="8046720" cy="658368"/>
          </a:xfrm>
          <a:prstGeom prst="rect">
            <a:avLst/>
          </a:prstGeom>
          <a:solidFill>
            <a:srgbClr val="FFFFFF"/>
          </a:solidFill>
          <a:ln/>
          <a:effectLst>
            <a:outerShdw blurRad="76200" dist="25400" dir="8100000" algn="bl" rotWithShape="0">
              <a:srgbClr val="000000">
                <a:alpha val="12000"/>
              </a:srgbClr>
            </a:outerShdw>
          </a:effectLst>
        </p:spPr>
      </p:sp>
      <p:sp>
        <p:nvSpPr>
          <p:cNvPr id="19" name="Shape 15"/>
          <p:cNvSpPr/>
          <p:nvPr/>
        </p:nvSpPr>
        <p:spPr>
          <a:xfrm>
            <a:off x="548640" y="2423160"/>
            <a:ext cx="54864" cy="658368"/>
          </a:xfrm>
          <a:prstGeom prst="rect">
            <a:avLst/>
          </a:prstGeom>
          <a:solidFill>
            <a:srgbClr val="005EB8"/>
          </a:solidFill>
          <a:ln/>
        </p:spPr>
      </p:sp>
      <p:sp>
        <p:nvSpPr>
          <p:cNvPr id="20" name="Text 16"/>
          <p:cNvSpPr/>
          <p:nvPr/>
        </p:nvSpPr>
        <p:spPr>
          <a:xfrm>
            <a:off x="777240" y="2514600"/>
            <a:ext cx="457200" cy="457200"/>
          </a:xfrm>
          <a:prstGeom prst="rect">
            <a:avLst/>
          </a:prstGeom>
          <a:noFill/>
          <a:ln/>
        </p:spPr>
        <p:txBody>
          <a:bodyPr wrap="square" lIns="0" tIns="0" rIns="0" bIns="0" rtlCol="0" anchor="ctr"/>
          <a:lstStyle/>
          <a:p>
            <a:pPr marL="0" indent="0">
              <a:buNone/>
            </a:pPr>
            <a:r>
              <a:rPr lang="en-US" sz="2200" b="1" dirty="0">
                <a:solidFill>
                  <a:srgbClr val="005EB8"/>
                </a:solidFill>
                <a:latin typeface="Georgia" pitchFamily="34" charset="0"/>
                <a:ea typeface="Georgia" pitchFamily="34" charset="-122"/>
                <a:cs typeface="Georgia" pitchFamily="34" charset="-120"/>
              </a:rPr>
              <a:t>03</a:t>
            </a:r>
            <a:endParaRPr lang="en-US" sz="2200" dirty="0"/>
          </a:p>
        </p:txBody>
      </p:sp>
      <p:pic>
        <p:nvPicPr>
          <p:cNvPr id="21" name="Image 2" descr="preencoded.png"/>
          <p:cNvPicPr>
            <a:picLocks noChangeAspect="1"/>
          </p:cNvPicPr>
          <p:nvPr/>
        </p:nvPicPr>
        <p:blipFill>
          <a:blip r:embed="rId5"/>
          <a:stretch>
            <a:fillRect/>
          </a:stretch>
        </p:blipFill>
        <p:spPr>
          <a:xfrm>
            <a:off x="1325880" y="2569464"/>
            <a:ext cx="365760" cy="365760"/>
          </a:xfrm>
          <a:prstGeom prst="rect">
            <a:avLst/>
          </a:prstGeom>
        </p:spPr>
      </p:pic>
      <p:sp>
        <p:nvSpPr>
          <p:cNvPr id="22" name="Text 17"/>
          <p:cNvSpPr/>
          <p:nvPr/>
        </p:nvSpPr>
        <p:spPr>
          <a:xfrm>
            <a:off x="1828800" y="2496312"/>
            <a:ext cx="41148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Root Causes &amp; Theoretical Analysis</a:t>
            </a:r>
            <a:endParaRPr lang="en-US" sz="1300" dirty="0"/>
          </a:p>
        </p:txBody>
      </p:sp>
      <p:sp>
        <p:nvSpPr>
          <p:cNvPr id="23" name="Text 18"/>
          <p:cNvSpPr/>
          <p:nvPr/>
        </p:nvSpPr>
        <p:spPr>
          <a:xfrm>
            <a:off x="1828800" y="2770632"/>
            <a:ext cx="4114800" cy="228600"/>
          </a:xfrm>
          <a:prstGeom prst="rect">
            <a:avLst/>
          </a:prstGeom>
          <a:noFill/>
          <a:ln/>
        </p:spPr>
        <p:txBody>
          <a:bodyPr wrap="square" lIns="0" tIns="0" rIns="0" bIns="0" rtlCol="0" anchor="ctr"/>
          <a:lstStyle/>
          <a:p>
            <a:pPr marL="0" indent="0">
              <a:buNone/>
            </a:pPr>
            <a:r>
              <a:rPr lang="en-US" sz="1000" dirty="0">
                <a:solidFill>
                  <a:srgbClr val="3D4F5F"/>
                </a:solidFill>
                <a:latin typeface="Calibri Light" pitchFamily="34" charset="0"/>
                <a:ea typeface="Calibri Light" pitchFamily="34" charset="-122"/>
                <a:cs typeface="Calibri Light" pitchFamily="34" charset="-120"/>
              </a:rPr>
              <a:t>Amit Jikadra</a:t>
            </a:r>
            <a:endParaRPr lang="en-US" sz="1000" dirty="0"/>
          </a:p>
        </p:txBody>
      </p:sp>
      <p:sp>
        <p:nvSpPr>
          <p:cNvPr id="24" name="Text 19"/>
          <p:cNvSpPr/>
          <p:nvPr/>
        </p:nvSpPr>
        <p:spPr>
          <a:xfrm>
            <a:off x="6858000" y="2606040"/>
            <a:ext cx="1554480" cy="274320"/>
          </a:xfrm>
          <a:prstGeom prst="rect">
            <a:avLst/>
          </a:prstGeom>
          <a:noFill/>
          <a:ln/>
        </p:spPr>
        <p:txBody>
          <a:bodyPr wrap="square" lIns="0" tIns="0" rIns="0" bIns="0" rtlCol="0" anchor="ctr"/>
          <a:lstStyle/>
          <a:p>
            <a:pPr marL="0" indent="0" algn="r">
              <a:buNone/>
            </a:pPr>
            <a:r>
              <a:rPr lang="en-US" sz="1000" dirty="0">
                <a:solidFill>
                  <a:srgbClr val="005EB8"/>
                </a:solidFill>
                <a:latin typeface="Calibri" pitchFamily="34" charset="0"/>
                <a:ea typeface="Calibri" pitchFamily="34" charset="-122"/>
                <a:cs typeface="Calibri" pitchFamily="34" charset="-120"/>
              </a:rPr>
              <a:t>Slides 19–26</a:t>
            </a:r>
            <a:endParaRPr lang="en-US" sz="1000" dirty="0"/>
          </a:p>
        </p:txBody>
      </p:sp>
      <p:sp>
        <p:nvSpPr>
          <p:cNvPr id="25" name="Shape 20"/>
          <p:cNvSpPr/>
          <p:nvPr/>
        </p:nvSpPr>
        <p:spPr>
          <a:xfrm>
            <a:off x="548640" y="3200400"/>
            <a:ext cx="8046720" cy="658368"/>
          </a:xfrm>
          <a:prstGeom prst="rect">
            <a:avLst/>
          </a:prstGeom>
          <a:solidFill>
            <a:srgbClr val="FFFFFF"/>
          </a:solidFill>
          <a:ln/>
          <a:effectLst>
            <a:outerShdw blurRad="76200" dist="25400" dir="8100000" algn="bl" rotWithShape="0">
              <a:srgbClr val="000000">
                <a:alpha val="12000"/>
              </a:srgbClr>
            </a:outerShdw>
          </a:effectLst>
        </p:spPr>
      </p:sp>
      <p:sp>
        <p:nvSpPr>
          <p:cNvPr id="26" name="Shape 21"/>
          <p:cNvSpPr/>
          <p:nvPr/>
        </p:nvSpPr>
        <p:spPr>
          <a:xfrm>
            <a:off x="548640" y="3200400"/>
            <a:ext cx="54864" cy="658368"/>
          </a:xfrm>
          <a:prstGeom prst="rect">
            <a:avLst/>
          </a:prstGeom>
          <a:solidFill>
            <a:srgbClr val="005EB8"/>
          </a:solidFill>
          <a:ln/>
        </p:spPr>
      </p:sp>
      <p:sp>
        <p:nvSpPr>
          <p:cNvPr id="27" name="Text 22"/>
          <p:cNvSpPr/>
          <p:nvPr/>
        </p:nvSpPr>
        <p:spPr>
          <a:xfrm>
            <a:off x="777240" y="3291840"/>
            <a:ext cx="457200" cy="457200"/>
          </a:xfrm>
          <a:prstGeom prst="rect">
            <a:avLst/>
          </a:prstGeom>
          <a:noFill/>
          <a:ln/>
        </p:spPr>
        <p:txBody>
          <a:bodyPr wrap="square" lIns="0" tIns="0" rIns="0" bIns="0" rtlCol="0" anchor="ctr"/>
          <a:lstStyle/>
          <a:p>
            <a:pPr marL="0" indent="0">
              <a:buNone/>
            </a:pPr>
            <a:r>
              <a:rPr lang="en-US" sz="2200" b="1" dirty="0">
                <a:solidFill>
                  <a:srgbClr val="005EB8"/>
                </a:solidFill>
                <a:latin typeface="Georgia" pitchFamily="34" charset="0"/>
                <a:ea typeface="Georgia" pitchFamily="34" charset="-122"/>
                <a:cs typeface="Georgia" pitchFamily="34" charset="-120"/>
              </a:rPr>
              <a:t>04</a:t>
            </a:r>
            <a:endParaRPr lang="en-US" sz="2200" dirty="0"/>
          </a:p>
        </p:txBody>
      </p:sp>
      <p:pic>
        <p:nvPicPr>
          <p:cNvPr id="28" name="Image 3" descr="preencoded.png"/>
          <p:cNvPicPr>
            <a:picLocks noChangeAspect="1"/>
          </p:cNvPicPr>
          <p:nvPr/>
        </p:nvPicPr>
        <p:blipFill>
          <a:blip r:embed="rId6"/>
          <a:stretch>
            <a:fillRect/>
          </a:stretch>
        </p:blipFill>
        <p:spPr>
          <a:xfrm>
            <a:off x="1325880" y="3346704"/>
            <a:ext cx="365760" cy="365760"/>
          </a:xfrm>
          <a:prstGeom prst="rect">
            <a:avLst/>
          </a:prstGeom>
        </p:spPr>
      </p:pic>
      <p:sp>
        <p:nvSpPr>
          <p:cNvPr id="29" name="Text 23"/>
          <p:cNvSpPr/>
          <p:nvPr/>
        </p:nvSpPr>
        <p:spPr>
          <a:xfrm>
            <a:off x="1828800" y="3273552"/>
            <a:ext cx="41148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Evidence-Based Solutions &amp; Recommendations</a:t>
            </a:r>
            <a:endParaRPr lang="en-US" sz="1300" dirty="0"/>
          </a:p>
        </p:txBody>
      </p:sp>
      <p:sp>
        <p:nvSpPr>
          <p:cNvPr id="30" name="Text 24"/>
          <p:cNvSpPr/>
          <p:nvPr/>
        </p:nvSpPr>
        <p:spPr>
          <a:xfrm>
            <a:off x="1828800" y="3547872"/>
            <a:ext cx="4114800" cy="228600"/>
          </a:xfrm>
          <a:prstGeom prst="rect">
            <a:avLst/>
          </a:prstGeom>
          <a:noFill/>
          <a:ln/>
        </p:spPr>
        <p:txBody>
          <a:bodyPr wrap="square" lIns="0" tIns="0" rIns="0" bIns="0" rtlCol="0" anchor="ctr"/>
          <a:lstStyle/>
          <a:p>
            <a:pPr marL="0" indent="0">
              <a:buNone/>
            </a:pPr>
            <a:r>
              <a:rPr lang="en-US" sz="1000" dirty="0">
                <a:solidFill>
                  <a:srgbClr val="3D4F5F"/>
                </a:solidFill>
                <a:latin typeface="Calibri Light" pitchFamily="34" charset="0"/>
                <a:ea typeface="Calibri Light" pitchFamily="34" charset="-122"/>
                <a:cs typeface="Calibri Light" pitchFamily="34" charset="-120"/>
              </a:rPr>
              <a:t>Kuldip Bhuva</a:t>
            </a:r>
            <a:endParaRPr lang="en-US" sz="1000" dirty="0"/>
          </a:p>
        </p:txBody>
      </p:sp>
      <p:sp>
        <p:nvSpPr>
          <p:cNvPr id="31" name="Text 25"/>
          <p:cNvSpPr/>
          <p:nvPr/>
        </p:nvSpPr>
        <p:spPr>
          <a:xfrm>
            <a:off x="6858000" y="3383280"/>
            <a:ext cx="1554480" cy="274320"/>
          </a:xfrm>
          <a:prstGeom prst="rect">
            <a:avLst/>
          </a:prstGeom>
          <a:noFill/>
          <a:ln/>
        </p:spPr>
        <p:txBody>
          <a:bodyPr wrap="square" lIns="0" tIns="0" rIns="0" bIns="0" rtlCol="0" anchor="ctr"/>
          <a:lstStyle/>
          <a:p>
            <a:pPr marL="0" indent="0" algn="r">
              <a:buNone/>
            </a:pPr>
            <a:r>
              <a:rPr lang="en-US" sz="1000" dirty="0">
                <a:solidFill>
                  <a:srgbClr val="005EB8"/>
                </a:solidFill>
                <a:latin typeface="Calibri" pitchFamily="34" charset="0"/>
                <a:ea typeface="Calibri" pitchFamily="34" charset="-122"/>
                <a:cs typeface="Calibri" pitchFamily="34" charset="-120"/>
              </a:rPr>
              <a:t>Slides 27–34</a:t>
            </a:r>
            <a:endParaRPr lang="en-US" sz="1000" dirty="0"/>
          </a:p>
        </p:txBody>
      </p:sp>
      <p:sp>
        <p:nvSpPr>
          <p:cNvPr id="32" name="Shape 26"/>
          <p:cNvSpPr/>
          <p:nvPr/>
        </p:nvSpPr>
        <p:spPr>
          <a:xfrm>
            <a:off x="548640" y="3977640"/>
            <a:ext cx="8046720" cy="658368"/>
          </a:xfrm>
          <a:prstGeom prst="rect">
            <a:avLst/>
          </a:prstGeom>
          <a:solidFill>
            <a:srgbClr val="FFFFFF"/>
          </a:solidFill>
          <a:ln/>
          <a:effectLst>
            <a:outerShdw blurRad="76200" dist="25400" dir="8100000" algn="bl" rotWithShape="0">
              <a:srgbClr val="000000">
                <a:alpha val="12000"/>
              </a:srgbClr>
            </a:outerShdw>
          </a:effectLst>
        </p:spPr>
      </p:sp>
      <p:sp>
        <p:nvSpPr>
          <p:cNvPr id="33" name="Shape 27"/>
          <p:cNvSpPr/>
          <p:nvPr/>
        </p:nvSpPr>
        <p:spPr>
          <a:xfrm>
            <a:off x="548640" y="3977640"/>
            <a:ext cx="54864" cy="658368"/>
          </a:xfrm>
          <a:prstGeom prst="rect">
            <a:avLst/>
          </a:prstGeom>
          <a:solidFill>
            <a:srgbClr val="009639"/>
          </a:solidFill>
          <a:ln/>
        </p:spPr>
      </p:sp>
      <p:sp>
        <p:nvSpPr>
          <p:cNvPr id="34" name="Text 28"/>
          <p:cNvSpPr/>
          <p:nvPr/>
        </p:nvSpPr>
        <p:spPr>
          <a:xfrm>
            <a:off x="777240" y="4069080"/>
            <a:ext cx="457200" cy="457200"/>
          </a:xfrm>
          <a:prstGeom prst="rect">
            <a:avLst/>
          </a:prstGeom>
          <a:noFill/>
          <a:ln/>
        </p:spPr>
        <p:txBody>
          <a:bodyPr wrap="square" lIns="0" tIns="0" rIns="0" bIns="0" rtlCol="0" anchor="ctr"/>
          <a:lstStyle/>
          <a:p>
            <a:pPr marL="0" indent="0">
              <a:buNone/>
            </a:pPr>
            <a:r>
              <a:rPr lang="en-US" sz="2200" b="1" dirty="0">
                <a:solidFill>
                  <a:srgbClr val="005EB8"/>
                </a:solidFill>
                <a:latin typeface="Georgia" pitchFamily="34" charset="0"/>
                <a:ea typeface="Georgia" pitchFamily="34" charset="-122"/>
                <a:cs typeface="Georgia" pitchFamily="34" charset="-120"/>
              </a:rPr>
              <a:t>05</a:t>
            </a:r>
            <a:endParaRPr lang="en-US" sz="2200" dirty="0"/>
          </a:p>
        </p:txBody>
      </p:sp>
      <p:pic>
        <p:nvPicPr>
          <p:cNvPr id="35" name="Image 4" descr="preencoded.png"/>
          <p:cNvPicPr>
            <a:picLocks noChangeAspect="1"/>
          </p:cNvPicPr>
          <p:nvPr/>
        </p:nvPicPr>
        <p:blipFill>
          <a:blip r:embed="rId7"/>
          <a:stretch>
            <a:fillRect/>
          </a:stretch>
        </p:blipFill>
        <p:spPr>
          <a:xfrm>
            <a:off x="1325880" y="4123944"/>
            <a:ext cx="365760" cy="365760"/>
          </a:xfrm>
          <a:prstGeom prst="rect">
            <a:avLst/>
          </a:prstGeom>
        </p:spPr>
      </p:pic>
      <p:sp>
        <p:nvSpPr>
          <p:cNvPr id="36" name="Text 29"/>
          <p:cNvSpPr/>
          <p:nvPr/>
        </p:nvSpPr>
        <p:spPr>
          <a:xfrm>
            <a:off x="1828800" y="4050792"/>
            <a:ext cx="41148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Conclusion &amp; Integrated HRM Strategy</a:t>
            </a:r>
            <a:endParaRPr lang="en-US" sz="1300" dirty="0"/>
          </a:p>
        </p:txBody>
      </p:sp>
      <p:sp>
        <p:nvSpPr>
          <p:cNvPr id="37" name="Text 30"/>
          <p:cNvSpPr/>
          <p:nvPr/>
        </p:nvSpPr>
        <p:spPr>
          <a:xfrm>
            <a:off x="1828800" y="4325112"/>
            <a:ext cx="4114800" cy="228600"/>
          </a:xfrm>
          <a:prstGeom prst="rect">
            <a:avLst/>
          </a:prstGeom>
          <a:noFill/>
          <a:ln/>
        </p:spPr>
        <p:txBody>
          <a:bodyPr wrap="square" lIns="0" tIns="0" rIns="0" bIns="0" rtlCol="0" anchor="ctr"/>
          <a:lstStyle/>
          <a:p>
            <a:pPr marL="0" indent="0">
              <a:buNone/>
            </a:pPr>
            <a:r>
              <a:rPr lang="en-US" sz="1000" dirty="0">
                <a:solidFill>
                  <a:srgbClr val="3D4F5F"/>
                </a:solidFill>
                <a:latin typeface="Calibri Light" pitchFamily="34" charset="0"/>
                <a:ea typeface="Calibri Light" pitchFamily="34" charset="-122"/>
                <a:cs typeface="Calibri Light" pitchFamily="34" charset="-120"/>
              </a:rPr>
              <a:t>Ronak Devani (Group Leader)</a:t>
            </a:r>
            <a:endParaRPr lang="en-US" sz="1000" dirty="0"/>
          </a:p>
        </p:txBody>
      </p:sp>
      <p:sp>
        <p:nvSpPr>
          <p:cNvPr id="38" name="Text 31"/>
          <p:cNvSpPr/>
          <p:nvPr/>
        </p:nvSpPr>
        <p:spPr>
          <a:xfrm>
            <a:off x="6858000" y="4160520"/>
            <a:ext cx="1554480" cy="274320"/>
          </a:xfrm>
          <a:prstGeom prst="rect">
            <a:avLst/>
          </a:prstGeom>
          <a:noFill/>
          <a:ln/>
        </p:spPr>
        <p:txBody>
          <a:bodyPr wrap="square" lIns="0" tIns="0" rIns="0" bIns="0" rtlCol="0" anchor="ctr"/>
          <a:lstStyle/>
          <a:p>
            <a:pPr marL="0" indent="0" algn="r">
              <a:buNone/>
            </a:pPr>
            <a:r>
              <a:rPr lang="en-US" sz="1000" dirty="0">
                <a:solidFill>
                  <a:srgbClr val="005EB8"/>
                </a:solidFill>
                <a:latin typeface="Calibri" pitchFamily="34" charset="0"/>
                <a:ea typeface="Calibri" pitchFamily="34" charset="-122"/>
                <a:cs typeface="Calibri" pitchFamily="34" charset="-120"/>
              </a:rPr>
              <a:t>Slides 35–38</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The NHS: A Workforce Under Pressure</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a:t>
            </a:r>
            <a:endParaRPr lang="en-US" sz="900" dirty="0"/>
          </a:p>
        </p:txBody>
      </p:sp>
      <p:sp>
        <p:nvSpPr>
          <p:cNvPr id="6" name="Shape 4"/>
          <p:cNvSpPr/>
          <p:nvPr/>
        </p:nvSpPr>
        <p:spPr>
          <a:xfrm>
            <a:off x="457200" y="822960"/>
            <a:ext cx="1920240" cy="1463040"/>
          </a:xfrm>
          <a:prstGeom prst="rect">
            <a:avLst/>
          </a:prstGeom>
          <a:solidFill>
            <a:srgbClr val="FFFFFF"/>
          </a:solidFill>
          <a:ln/>
          <a:effectLst>
            <a:outerShdw blurRad="76200" dist="25400" dir="8100000" algn="bl" rotWithShape="0">
              <a:srgbClr val="000000">
                <a:alpha val="12000"/>
              </a:srgbClr>
            </a:outerShdw>
          </a:effectLst>
        </p:spPr>
      </p:sp>
      <p:pic>
        <p:nvPicPr>
          <p:cNvPr id="7" name="Image 0" descr="preencoded.png"/>
          <p:cNvPicPr>
            <a:picLocks noChangeAspect="1"/>
          </p:cNvPicPr>
          <p:nvPr/>
        </p:nvPicPr>
        <p:blipFill>
          <a:blip r:embed="rId3"/>
          <a:stretch>
            <a:fillRect/>
          </a:stretch>
        </p:blipFill>
        <p:spPr>
          <a:xfrm>
            <a:off x="1234440" y="914400"/>
            <a:ext cx="365760" cy="365760"/>
          </a:xfrm>
          <a:prstGeom prst="rect">
            <a:avLst/>
          </a:prstGeom>
        </p:spPr>
      </p:pic>
      <p:sp>
        <p:nvSpPr>
          <p:cNvPr id="8" name="Text 5"/>
          <p:cNvSpPr/>
          <p:nvPr/>
        </p:nvSpPr>
        <p:spPr>
          <a:xfrm>
            <a:off x="457200" y="1325880"/>
            <a:ext cx="1920240" cy="365760"/>
          </a:xfrm>
          <a:prstGeom prst="rect">
            <a:avLst/>
          </a:prstGeom>
          <a:noFill/>
          <a:ln/>
        </p:spPr>
        <p:txBody>
          <a:bodyPr wrap="square" lIns="0" tIns="0" rIns="0" bIns="0" rtlCol="0" anchor="ctr"/>
          <a:lstStyle/>
          <a:p>
            <a:pPr marL="0" indent="0" algn="ctr">
              <a:buNone/>
            </a:pPr>
            <a:r>
              <a:rPr lang="en-US" sz="2400" b="1" dirty="0">
                <a:solidFill>
                  <a:srgbClr val="005EB8"/>
                </a:solidFill>
                <a:latin typeface="Georgia" pitchFamily="34" charset="0"/>
                <a:ea typeface="Georgia" pitchFamily="34" charset="-122"/>
                <a:cs typeface="Georgia" pitchFamily="34" charset="-120"/>
              </a:rPr>
              <a:t>1.5M+</a:t>
            </a:r>
            <a:endParaRPr lang="en-US" sz="2400" dirty="0"/>
          </a:p>
        </p:txBody>
      </p:sp>
      <p:sp>
        <p:nvSpPr>
          <p:cNvPr id="9" name="Text 6"/>
          <p:cNvSpPr/>
          <p:nvPr/>
        </p:nvSpPr>
        <p:spPr>
          <a:xfrm>
            <a:off x="548640" y="1691640"/>
            <a:ext cx="17373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Total NHS</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Workforce</a:t>
            </a:r>
            <a:endParaRPr lang="en-US" sz="900" dirty="0"/>
          </a:p>
        </p:txBody>
      </p:sp>
      <p:sp>
        <p:nvSpPr>
          <p:cNvPr id="10" name="Shape 7"/>
          <p:cNvSpPr/>
          <p:nvPr/>
        </p:nvSpPr>
        <p:spPr>
          <a:xfrm>
            <a:off x="2560320" y="822960"/>
            <a:ext cx="1920240" cy="1463040"/>
          </a:xfrm>
          <a:prstGeom prst="rect">
            <a:avLst/>
          </a:prstGeom>
          <a:solidFill>
            <a:srgbClr val="FFFFFF"/>
          </a:solidFill>
          <a:ln/>
          <a:effectLst>
            <a:outerShdw blurRad="76200" dist="25400" dir="8100000" algn="bl" rotWithShape="0">
              <a:srgbClr val="000000">
                <a:alpha val="12000"/>
              </a:srgbClr>
            </a:outerShdw>
          </a:effectLst>
        </p:spPr>
      </p:sp>
      <p:pic>
        <p:nvPicPr>
          <p:cNvPr id="11" name="Image 1" descr="preencoded.png"/>
          <p:cNvPicPr>
            <a:picLocks noChangeAspect="1"/>
          </p:cNvPicPr>
          <p:nvPr/>
        </p:nvPicPr>
        <p:blipFill>
          <a:blip r:embed="rId4"/>
          <a:stretch>
            <a:fillRect/>
          </a:stretch>
        </p:blipFill>
        <p:spPr>
          <a:xfrm>
            <a:off x="3337560" y="914400"/>
            <a:ext cx="365760" cy="365760"/>
          </a:xfrm>
          <a:prstGeom prst="rect">
            <a:avLst/>
          </a:prstGeom>
        </p:spPr>
      </p:pic>
      <p:sp>
        <p:nvSpPr>
          <p:cNvPr id="12" name="Text 8"/>
          <p:cNvSpPr/>
          <p:nvPr/>
        </p:nvSpPr>
        <p:spPr>
          <a:xfrm>
            <a:off x="2560320" y="1325880"/>
            <a:ext cx="1920240" cy="365760"/>
          </a:xfrm>
          <a:prstGeom prst="rect">
            <a:avLst/>
          </a:prstGeom>
          <a:noFill/>
          <a:ln/>
        </p:spPr>
        <p:txBody>
          <a:bodyPr wrap="square" lIns="0" tIns="0" rIns="0" bIns="0" rtlCol="0" anchor="ctr"/>
          <a:lstStyle/>
          <a:p>
            <a:pPr marL="0" indent="0" algn="ctr">
              <a:buNone/>
            </a:pPr>
            <a:r>
              <a:rPr lang="en-US" sz="2400" b="1" dirty="0">
                <a:solidFill>
                  <a:srgbClr val="005EB8"/>
                </a:solidFill>
                <a:latin typeface="Georgia" pitchFamily="34" charset="0"/>
                <a:ea typeface="Georgia" pitchFamily="34" charset="-122"/>
                <a:cs typeface="Georgia" pitchFamily="34" charset="-120"/>
              </a:rPr>
              <a:t>103,000</a:t>
            </a:r>
            <a:endParaRPr lang="en-US" sz="2400" dirty="0"/>
          </a:p>
        </p:txBody>
      </p:sp>
      <p:sp>
        <p:nvSpPr>
          <p:cNvPr id="13" name="Text 9"/>
          <p:cNvSpPr/>
          <p:nvPr/>
        </p:nvSpPr>
        <p:spPr>
          <a:xfrm>
            <a:off x="2651760" y="1691640"/>
            <a:ext cx="17373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Current</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Vacancies</a:t>
            </a:r>
            <a:endParaRPr lang="en-US" sz="900" dirty="0"/>
          </a:p>
        </p:txBody>
      </p:sp>
      <p:sp>
        <p:nvSpPr>
          <p:cNvPr id="14" name="Shape 10"/>
          <p:cNvSpPr/>
          <p:nvPr/>
        </p:nvSpPr>
        <p:spPr>
          <a:xfrm>
            <a:off x="4663440" y="822960"/>
            <a:ext cx="1920240" cy="1463040"/>
          </a:xfrm>
          <a:prstGeom prst="rect">
            <a:avLst/>
          </a:prstGeom>
          <a:solidFill>
            <a:srgbClr val="FFFFFF"/>
          </a:solidFill>
          <a:ln/>
          <a:effectLst>
            <a:outerShdw blurRad="76200" dist="25400" dir="8100000" algn="bl" rotWithShape="0">
              <a:srgbClr val="000000">
                <a:alpha val="12000"/>
              </a:srgbClr>
            </a:outerShdw>
          </a:effectLst>
        </p:spPr>
      </p:sp>
      <p:pic>
        <p:nvPicPr>
          <p:cNvPr id="15" name="Image 2" descr="preencoded.png"/>
          <p:cNvPicPr>
            <a:picLocks noChangeAspect="1"/>
          </p:cNvPicPr>
          <p:nvPr/>
        </p:nvPicPr>
        <p:blipFill>
          <a:blip r:embed="rId5"/>
          <a:stretch>
            <a:fillRect/>
          </a:stretch>
        </p:blipFill>
        <p:spPr>
          <a:xfrm>
            <a:off x="5440680" y="914400"/>
            <a:ext cx="365760" cy="365760"/>
          </a:xfrm>
          <a:prstGeom prst="rect">
            <a:avLst/>
          </a:prstGeom>
        </p:spPr>
      </p:pic>
      <p:sp>
        <p:nvSpPr>
          <p:cNvPr id="16" name="Text 11"/>
          <p:cNvSpPr/>
          <p:nvPr/>
        </p:nvSpPr>
        <p:spPr>
          <a:xfrm>
            <a:off x="4663440" y="1325880"/>
            <a:ext cx="1920240" cy="365760"/>
          </a:xfrm>
          <a:prstGeom prst="rect">
            <a:avLst/>
          </a:prstGeom>
          <a:noFill/>
          <a:ln/>
        </p:spPr>
        <p:txBody>
          <a:bodyPr wrap="square" lIns="0" tIns="0" rIns="0" bIns="0" rtlCol="0" anchor="ctr"/>
          <a:lstStyle/>
          <a:p>
            <a:pPr marL="0" indent="0" algn="ctr">
              <a:buNone/>
            </a:pPr>
            <a:r>
              <a:rPr lang="en-US" sz="2400" b="1" dirty="0">
                <a:solidFill>
                  <a:srgbClr val="005EB8"/>
                </a:solidFill>
                <a:latin typeface="Georgia" pitchFamily="34" charset="0"/>
                <a:ea typeface="Georgia" pitchFamily="34" charset="-122"/>
                <a:cs typeface="Georgia" pitchFamily="34" charset="-120"/>
              </a:rPr>
              <a:t>766,285</a:t>
            </a:r>
            <a:endParaRPr lang="en-US" sz="2400" dirty="0"/>
          </a:p>
        </p:txBody>
      </p:sp>
      <p:sp>
        <p:nvSpPr>
          <p:cNvPr id="17" name="Text 12"/>
          <p:cNvSpPr/>
          <p:nvPr/>
        </p:nvSpPr>
        <p:spPr>
          <a:xfrm>
            <a:off x="4754880" y="1691640"/>
            <a:ext cx="17373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Staff Survey 2025</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Respondents</a:t>
            </a:r>
            <a:endParaRPr lang="en-US" sz="900" dirty="0"/>
          </a:p>
        </p:txBody>
      </p:sp>
      <p:sp>
        <p:nvSpPr>
          <p:cNvPr id="18" name="Shape 13"/>
          <p:cNvSpPr/>
          <p:nvPr/>
        </p:nvSpPr>
        <p:spPr>
          <a:xfrm>
            <a:off x="6766560" y="822960"/>
            <a:ext cx="1920240" cy="1463040"/>
          </a:xfrm>
          <a:prstGeom prst="rect">
            <a:avLst/>
          </a:prstGeom>
          <a:solidFill>
            <a:srgbClr val="FFFFFF"/>
          </a:solidFill>
          <a:ln/>
          <a:effectLst>
            <a:outerShdw blurRad="76200" dist="25400" dir="8100000" algn="bl" rotWithShape="0">
              <a:srgbClr val="000000">
                <a:alpha val="12000"/>
              </a:srgbClr>
            </a:outerShdw>
          </a:effectLst>
        </p:spPr>
      </p:sp>
      <p:pic>
        <p:nvPicPr>
          <p:cNvPr id="19" name="Image 3" descr="preencoded.png"/>
          <p:cNvPicPr>
            <a:picLocks noChangeAspect="1"/>
          </p:cNvPicPr>
          <p:nvPr/>
        </p:nvPicPr>
        <p:blipFill>
          <a:blip r:embed="rId6"/>
          <a:stretch>
            <a:fillRect/>
          </a:stretch>
        </p:blipFill>
        <p:spPr>
          <a:xfrm>
            <a:off x="7543800" y="914400"/>
            <a:ext cx="365760" cy="365760"/>
          </a:xfrm>
          <a:prstGeom prst="rect">
            <a:avLst/>
          </a:prstGeom>
        </p:spPr>
      </p:pic>
      <p:sp>
        <p:nvSpPr>
          <p:cNvPr id="20" name="Text 14"/>
          <p:cNvSpPr/>
          <p:nvPr/>
        </p:nvSpPr>
        <p:spPr>
          <a:xfrm>
            <a:off x="6766560" y="1325880"/>
            <a:ext cx="1920240" cy="365760"/>
          </a:xfrm>
          <a:prstGeom prst="rect">
            <a:avLst/>
          </a:prstGeom>
          <a:noFill/>
          <a:ln/>
        </p:spPr>
        <p:txBody>
          <a:bodyPr wrap="square" lIns="0" tIns="0" rIns="0" bIns="0" rtlCol="0" anchor="ctr"/>
          <a:lstStyle/>
          <a:p>
            <a:pPr marL="0" indent="0" algn="ctr">
              <a:buNone/>
            </a:pPr>
            <a:r>
              <a:rPr lang="en-US" sz="2400" b="1" dirty="0">
                <a:solidFill>
                  <a:srgbClr val="005EB8"/>
                </a:solidFill>
                <a:latin typeface="Georgia" pitchFamily="34" charset="0"/>
                <a:ea typeface="Georgia" pitchFamily="34" charset="-122"/>
                <a:cs typeface="Georgia" pitchFamily="34" charset="-120"/>
              </a:rPr>
              <a:t>9.9%</a:t>
            </a:r>
            <a:endParaRPr lang="en-US" sz="2400" dirty="0"/>
          </a:p>
        </p:txBody>
      </p:sp>
      <p:sp>
        <p:nvSpPr>
          <p:cNvPr id="21" name="Text 15"/>
          <p:cNvSpPr/>
          <p:nvPr/>
        </p:nvSpPr>
        <p:spPr>
          <a:xfrm>
            <a:off x="6858000" y="1691640"/>
            <a:ext cx="17373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Annual Turnover</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Rate 2024–25</a:t>
            </a:r>
            <a:endParaRPr lang="en-US" sz="900" dirty="0"/>
          </a:p>
        </p:txBody>
      </p:sp>
      <p:sp>
        <p:nvSpPr>
          <p:cNvPr id="22" name="Text 16"/>
          <p:cNvSpPr/>
          <p:nvPr/>
        </p:nvSpPr>
        <p:spPr>
          <a:xfrm>
            <a:off x="457200" y="2514600"/>
            <a:ext cx="8229600" cy="1005840"/>
          </a:xfrm>
          <a:prstGeom prst="rect">
            <a:avLst/>
          </a:prstGeom>
          <a:noFill/>
          <a:ln/>
        </p:spPr>
        <p:txBody>
          <a:bodyPr wrap="square" lIns="0" tIns="0" rIns="0" bIns="0" rtlCol="0" anchor="ctr"/>
          <a:lstStyle/>
          <a:p>
            <a:pPr marL="0" indent="0">
              <a:buNone/>
            </a:pPr>
            <a:r>
              <a:rPr lang="en-US" sz="1100" dirty="0">
                <a:solidFill>
                  <a:srgbClr val="3D4F5F"/>
                </a:solidFill>
                <a:latin typeface="Calibri" pitchFamily="34" charset="0"/>
                <a:ea typeface="Calibri" pitchFamily="34" charset="-122"/>
                <a:cs typeface="Calibri" pitchFamily="34" charset="-120"/>
              </a:rPr>
              <a:t>The NHS is the world's largest publicly funded healthcare system. The 2025 Staff Survey (March 2026) reveals engagement and morale indicators at record lows across 238 organisations. With an annual turnover rate of 9.9% and 103,000 vacancies, staff dissatisfaction directly threatens patient care quality and service sustainability (King's Fund, 2025; NHS Confederation, 2026).</a:t>
            </a:r>
            <a:endParaRPr lang="en-US" sz="1100" dirty="0"/>
          </a:p>
        </p:txBody>
      </p:sp>
      <p:sp>
        <p:nvSpPr>
          <p:cNvPr id="23" name="Text 17"/>
          <p:cNvSpPr/>
          <p:nvPr/>
        </p:nvSpPr>
        <p:spPr>
          <a:xfrm>
            <a:off x="457200" y="3566160"/>
            <a:ext cx="8229600" cy="82296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Bain &amp; Company's 2024 UK Front Line Healthcare Survey found 23% of doctors and 50% of nurses are considering switching careers entirely — not just employers (Bain &amp; Company, 2024). This signals that the crisis extends beyond individual trust management to systemic workforce dissatisfaction.</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Defining Job Satisfaction in Healthcare</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4</a:t>
            </a:r>
            <a:endParaRPr lang="en-US" sz="900" dirty="0"/>
          </a:p>
        </p:txBody>
      </p:sp>
      <p:sp>
        <p:nvSpPr>
          <p:cNvPr id="6" name="Shape 4"/>
          <p:cNvSpPr/>
          <p:nvPr/>
        </p:nvSpPr>
        <p:spPr>
          <a:xfrm>
            <a:off x="457200" y="777240"/>
            <a:ext cx="3931920" cy="2011680"/>
          </a:xfrm>
          <a:prstGeom prst="rect">
            <a:avLst/>
          </a:prstGeom>
          <a:solidFill>
            <a:srgbClr val="FFFFFF"/>
          </a:solidFill>
          <a:ln/>
          <a:effectLst>
            <a:outerShdw blurRad="76200" dist="25400" dir="8100000" algn="bl" rotWithShape="0">
              <a:srgbClr val="000000">
                <a:alpha val="12000"/>
              </a:srgbClr>
            </a:outerShdw>
          </a:effectLst>
        </p:spPr>
      </p:sp>
      <p:pic>
        <p:nvPicPr>
          <p:cNvPr id="7" name="Image 0" descr="preencoded.png"/>
          <p:cNvPicPr>
            <a:picLocks noChangeAspect="1"/>
          </p:cNvPicPr>
          <p:nvPr/>
        </p:nvPicPr>
        <p:blipFill>
          <a:blip r:embed="rId3"/>
          <a:stretch>
            <a:fillRect/>
          </a:stretch>
        </p:blipFill>
        <p:spPr>
          <a:xfrm>
            <a:off x="640080" y="868680"/>
            <a:ext cx="365760" cy="365760"/>
          </a:xfrm>
          <a:prstGeom prst="rect">
            <a:avLst/>
          </a:prstGeom>
        </p:spPr>
      </p:pic>
      <p:sp>
        <p:nvSpPr>
          <p:cNvPr id="8" name="Text 5"/>
          <p:cNvSpPr/>
          <p:nvPr/>
        </p:nvSpPr>
        <p:spPr>
          <a:xfrm>
            <a:off x="1097280" y="896112"/>
            <a:ext cx="310896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Academic Definitions</a:t>
            </a:r>
            <a:endParaRPr lang="en-US" sz="1300" dirty="0"/>
          </a:p>
        </p:txBody>
      </p:sp>
      <p:sp>
        <p:nvSpPr>
          <p:cNvPr id="9" name="Text 6"/>
          <p:cNvSpPr/>
          <p:nvPr/>
        </p:nvSpPr>
        <p:spPr>
          <a:xfrm>
            <a:off x="640080" y="1280160"/>
            <a:ext cx="3566160" cy="137160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Locke (1976) defines job satisfaction as a pleasurable emotional state resulting from one's appraisal of job experiences. Spector (1997) expands this as cumulative attitudes towards multiple facets — not a single construct. In healthcare, satisfaction is shaped by intrinsic motivators (purpose, autonomy, professional growth) and extrinsic factors (pay, conditions, support). Ocean and Meyer (2023) found that work-life balance and stress were the primary drivers of NHS attrition over the past decade.</a:t>
            </a:r>
            <a:endParaRPr lang="en-US" sz="1000" dirty="0"/>
          </a:p>
        </p:txBody>
      </p:sp>
      <p:sp>
        <p:nvSpPr>
          <p:cNvPr id="10" name="Shape 7"/>
          <p:cNvSpPr/>
          <p:nvPr/>
        </p:nvSpPr>
        <p:spPr>
          <a:xfrm>
            <a:off x="4663440" y="777240"/>
            <a:ext cx="4023360" cy="2011680"/>
          </a:xfrm>
          <a:prstGeom prst="rect">
            <a:avLst/>
          </a:prstGeom>
          <a:solidFill>
            <a:srgbClr val="FFFFFF"/>
          </a:solidFill>
          <a:ln/>
          <a:effectLst>
            <a:outerShdw blurRad="76200" dist="25400" dir="8100000" algn="bl" rotWithShape="0">
              <a:srgbClr val="000000">
                <a:alpha val="12000"/>
              </a:srgbClr>
            </a:outerShdw>
          </a:effectLst>
        </p:spPr>
      </p:sp>
      <p:pic>
        <p:nvPicPr>
          <p:cNvPr id="11" name="Image 1" descr="preencoded.png"/>
          <p:cNvPicPr>
            <a:picLocks noChangeAspect="1"/>
          </p:cNvPicPr>
          <p:nvPr/>
        </p:nvPicPr>
        <p:blipFill>
          <a:blip r:embed="rId4"/>
          <a:stretch>
            <a:fillRect/>
          </a:stretch>
        </p:blipFill>
        <p:spPr>
          <a:xfrm>
            <a:off x="4846320" y="868680"/>
            <a:ext cx="365760" cy="365760"/>
          </a:xfrm>
          <a:prstGeom prst="rect">
            <a:avLst/>
          </a:prstGeom>
        </p:spPr>
      </p:pic>
      <p:sp>
        <p:nvSpPr>
          <p:cNvPr id="12" name="Text 8"/>
          <p:cNvSpPr/>
          <p:nvPr/>
        </p:nvSpPr>
        <p:spPr>
          <a:xfrm>
            <a:off x="5303520" y="896112"/>
            <a:ext cx="32004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Healthcare-Specific Context</a:t>
            </a:r>
            <a:endParaRPr lang="en-US" sz="1300" dirty="0"/>
          </a:p>
        </p:txBody>
      </p:sp>
      <p:sp>
        <p:nvSpPr>
          <p:cNvPr id="13" name="Text 9"/>
          <p:cNvSpPr/>
          <p:nvPr/>
        </p:nvSpPr>
        <p:spPr>
          <a:xfrm>
            <a:off x="4846320" y="1280160"/>
            <a:ext cx="3657600" cy="137160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Healthcare job satisfaction is distinct from other sectors due to the moral dimension: clinicians derive satisfaction not just from work conditions but from their ability to deliver quality care (Dean et al., 2022). When structural constraints prevent this, the result is moral injury — distress fundamentally different from burnout. This distinction is critical for NHS HRM strategy, as traditional wellbeing interventions address burnout symptoms without tackling the moral injury root cause.</a:t>
            </a:r>
            <a:endParaRPr lang="en-US" sz="1000" dirty="0"/>
          </a:p>
        </p:txBody>
      </p:sp>
      <p:sp>
        <p:nvSpPr>
          <p:cNvPr id="14" name="Shape 10"/>
          <p:cNvSpPr/>
          <p:nvPr/>
        </p:nvSpPr>
        <p:spPr>
          <a:xfrm>
            <a:off x="457200" y="3017520"/>
            <a:ext cx="8229600" cy="1371600"/>
          </a:xfrm>
          <a:prstGeom prst="rect">
            <a:avLst/>
          </a:prstGeom>
          <a:solidFill>
            <a:srgbClr val="005EB8"/>
          </a:solidFill>
          <a:ln/>
        </p:spPr>
      </p:sp>
      <p:sp>
        <p:nvSpPr>
          <p:cNvPr id="15" name="Text 11"/>
          <p:cNvSpPr/>
          <p:nvPr/>
        </p:nvSpPr>
        <p:spPr>
          <a:xfrm>
            <a:off x="640080" y="3063240"/>
            <a:ext cx="7863840" cy="27432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The Multi-Dimensional Nature of NHS Job Satisfaction</a:t>
            </a:r>
            <a:endParaRPr lang="en-US" sz="1300" dirty="0"/>
          </a:p>
        </p:txBody>
      </p:sp>
      <p:sp>
        <p:nvSpPr>
          <p:cNvPr id="16" name="Text 12"/>
          <p:cNvSpPr/>
          <p:nvPr/>
        </p:nvSpPr>
        <p:spPr>
          <a:xfrm>
            <a:off x="640080" y="3383280"/>
            <a:ext cx="7863840" cy="914400"/>
          </a:xfrm>
          <a:prstGeom prst="rect">
            <a:avLst/>
          </a:prstGeom>
          <a:noFill/>
          <a:ln/>
        </p:spPr>
        <p:txBody>
          <a:bodyPr wrap="square" lIns="0" tIns="0" rIns="0" bIns="0" rtlCol="0" anchor="ctr"/>
          <a:lstStyle/>
          <a:p>
            <a:pPr marL="0" indent="0">
              <a:buNone/>
            </a:pPr>
            <a:r>
              <a:rPr lang="en-US" sz="1000" b="1" dirty="0">
                <a:solidFill>
                  <a:srgbClr val="41B6E6"/>
                </a:solidFill>
                <a:latin typeface="Calibri" pitchFamily="34" charset="0"/>
                <a:ea typeface="Calibri" pitchFamily="34" charset="-122"/>
                <a:cs typeface="Calibri" pitchFamily="34" charset="-120"/>
              </a:rPr>
              <a:t>Intrinsic: </a:t>
            </a:r>
            <a:r>
              <a:rPr lang="en-US" sz="1000" dirty="0">
                <a:solidFill>
                  <a:srgbClr val="FFFFFF"/>
                </a:solidFill>
                <a:latin typeface="Calibri" pitchFamily="34" charset="0"/>
                <a:ea typeface="Calibri" pitchFamily="34" charset="-122"/>
                <a:cs typeface="Calibri" pitchFamily="34" charset="-120"/>
              </a:rPr>
              <a:t>Purpose, autonomy, competence, professional identity, ability to deliver quality care</a:t>
            </a:r>
            <a:endParaRPr lang="en-US" sz="1000" dirty="0"/>
          </a:p>
          <a:p>
            <a:pPr marL="0" indent="0">
              <a:buNone/>
            </a:pPr>
            <a:r>
              <a:rPr lang="en-US" sz="1000" b="1" dirty="0">
                <a:solidFill>
                  <a:srgbClr val="41B6E6"/>
                </a:solidFill>
                <a:latin typeface="Calibri" pitchFamily="34" charset="0"/>
                <a:ea typeface="Calibri" pitchFamily="34" charset="-122"/>
                <a:cs typeface="Calibri" pitchFamily="34" charset="-120"/>
              </a:rPr>
              <a:t>Extrinsic: </a:t>
            </a:r>
            <a:r>
              <a:rPr lang="en-US" sz="1000" dirty="0">
                <a:solidFill>
                  <a:srgbClr val="FFFFFF"/>
                </a:solidFill>
                <a:latin typeface="Calibri" pitchFamily="34" charset="0"/>
                <a:ea typeface="Calibri" pitchFamily="34" charset="-122"/>
                <a:cs typeface="Calibri" pitchFamily="34" charset="-120"/>
              </a:rPr>
              <a:t>Pay, working conditions, staffing levels, organisational support, flexible working options</a:t>
            </a:r>
            <a:endParaRPr lang="en-US" sz="1000" dirty="0"/>
          </a:p>
          <a:p>
            <a:pPr marL="0" indent="0">
              <a:buNone/>
            </a:pPr>
            <a:r>
              <a:rPr lang="en-US" sz="1000" b="1" dirty="0">
                <a:solidFill>
                  <a:srgbClr val="41B6E6"/>
                </a:solidFill>
                <a:latin typeface="Calibri" pitchFamily="34" charset="0"/>
                <a:ea typeface="Calibri" pitchFamily="34" charset="-122"/>
                <a:cs typeface="Calibri" pitchFamily="34" charset="-120"/>
              </a:rPr>
              <a:t>Relational: </a:t>
            </a:r>
            <a:r>
              <a:rPr lang="en-US" sz="1000" dirty="0">
                <a:solidFill>
                  <a:srgbClr val="FFFFFF"/>
                </a:solidFill>
                <a:latin typeface="Calibri" pitchFamily="34" charset="0"/>
                <a:ea typeface="Calibri" pitchFamily="34" charset="-122"/>
                <a:cs typeface="Calibri" pitchFamily="34" charset="-120"/>
              </a:rPr>
              <a:t>Team cohesion, managerial quality, psychological safety, voice, recognition, belonging</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Why Job Satisfaction is a Strategic HCM Priority</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5</a:t>
            </a:r>
            <a:endParaRPr lang="en-US" sz="900" dirty="0"/>
          </a:p>
        </p:txBody>
      </p:sp>
      <p:sp>
        <p:nvSpPr>
          <p:cNvPr id="6" name="Shape 4"/>
          <p:cNvSpPr/>
          <p:nvPr/>
        </p:nvSpPr>
        <p:spPr>
          <a:xfrm>
            <a:off x="457200" y="777240"/>
            <a:ext cx="2606040" cy="1371600"/>
          </a:xfrm>
          <a:prstGeom prst="rect">
            <a:avLst/>
          </a:prstGeom>
          <a:solidFill>
            <a:srgbClr val="FFFFFF"/>
          </a:solidFill>
          <a:ln/>
          <a:effectLst>
            <a:outerShdw blurRad="76200" dist="25400" dir="8100000" algn="bl" rotWithShape="0">
              <a:srgbClr val="000000">
                <a:alpha val="12000"/>
              </a:srgbClr>
            </a:outerShdw>
          </a:effectLst>
        </p:spPr>
      </p:sp>
      <p:pic>
        <p:nvPicPr>
          <p:cNvPr id="7" name="Image 0" descr="preencoded.png"/>
          <p:cNvPicPr>
            <a:picLocks noChangeAspect="1"/>
          </p:cNvPicPr>
          <p:nvPr/>
        </p:nvPicPr>
        <p:blipFill>
          <a:blip r:embed="rId3"/>
          <a:stretch>
            <a:fillRect/>
          </a:stretch>
        </p:blipFill>
        <p:spPr>
          <a:xfrm>
            <a:off x="1463040" y="868680"/>
            <a:ext cx="457200" cy="457200"/>
          </a:xfrm>
          <a:prstGeom prst="rect">
            <a:avLst/>
          </a:prstGeom>
        </p:spPr>
      </p:pic>
      <p:sp>
        <p:nvSpPr>
          <p:cNvPr id="8" name="Text 5"/>
          <p:cNvSpPr/>
          <p:nvPr/>
        </p:nvSpPr>
        <p:spPr>
          <a:xfrm>
            <a:off x="457200" y="1371600"/>
            <a:ext cx="2606040" cy="320040"/>
          </a:xfrm>
          <a:prstGeom prst="rect">
            <a:avLst/>
          </a:prstGeom>
          <a:noFill/>
          <a:ln/>
        </p:spPr>
        <p:txBody>
          <a:bodyPr wrap="square" lIns="0" tIns="0" rIns="0" bIns="0" rtlCol="0" anchor="ctr"/>
          <a:lstStyle/>
          <a:p>
            <a:pPr marL="0" indent="0" algn="ctr">
              <a:buNone/>
            </a:pPr>
            <a:r>
              <a:rPr lang="en-US" sz="2200" b="1" dirty="0">
                <a:solidFill>
                  <a:srgbClr val="DA291C"/>
                </a:solidFill>
                <a:latin typeface="Georgia" pitchFamily="34" charset="0"/>
                <a:ea typeface="Georgia" pitchFamily="34" charset="-122"/>
                <a:cs typeface="Georgia" pitchFamily="34" charset="-120"/>
              </a:rPr>
              <a:t>£1.6 Billion</a:t>
            </a:r>
            <a:endParaRPr lang="en-US" sz="2200" dirty="0"/>
          </a:p>
        </p:txBody>
      </p:sp>
      <p:sp>
        <p:nvSpPr>
          <p:cNvPr id="9" name="Text 6"/>
          <p:cNvSpPr/>
          <p:nvPr/>
        </p:nvSpPr>
        <p:spPr>
          <a:xfrm>
            <a:off x="594360" y="1737360"/>
            <a:ext cx="2331720" cy="32004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Estimated annual cost of staff turnover to the NHS</a:t>
            </a:r>
            <a:endParaRPr lang="en-US" sz="900" dirty="0"/>
          </a:p>
        </p:txBody>
      </p:sp>
      <p:sp>
        <p:nvSpPr>
          <p:cNvPr id="10" name="Shape 7"/>
          <p:cNvSpPr/>
          <p:nvPr/>
        </p:nvSpPr>
        <p:spPr>
          <a:xfrm>
            <a:off x="3291840" y="777240"/>
            <a:ext cx="2606040" cy="1371600"/>
          </a:xfrm>
          <a:prstGeom prst="rect">
            <a:avLst/>
          </a:prstGeom>
          <a:solidFill>
            <a:srgbClr val="FFFFFF"/>
          </a:solidFill>
          <a:ln/>
          <a:effectLst>
            <a:outerShdw blurRad="76200" dist="25400" dir="8100000" algn="bl" rotWithShape="0">
              <a:srgbClr val="000000">
                <a:alpha val="12000"/>
              </a:srgbClr>
            </a:outerShdw>
          </a:effectLst>
        </p:spPr>
      </p:sp>
      <p:pic>
        <p:nvPicPr>
          <p:cNvPr id="11" name="Image 1" descr="preencoded.png"/>
          <p:cNvPicPr>
            <a:picLocks noChangeAspect="1"/>
          </p:cNvPicPr>
          <p:nvPr/>
        </p:nvPicPr>
        <p:blipFill>
          <a:blip r:embed="rId4"/>
          <a:stretch>
            <a:fillRect/>
          </a:stretch>
        </p:blipFill>
        <p:spPr>
          <a:xfrm>
            <a:off x="4297680" y="868680"/>
            <a:ext cx="457200" cy="457200"/>
          </a:xfrm>
          <a:prstGeom prst="rect">
            <a:avLst/>
          </a:prstGeom>
        </p:spPr>
      </p:pic>
      <p:sp>
        <p:nvSpPr>
          <p:cNvPr id="12" name="Text 8"/>
          <p:cNvSpPr/>
          <p:nvPr/>
        </p:nvSpPr>
        <p:spPr>
          <a:xfrm>
            <a:off x="3291840" y="1371600"/>
            <a:ext cx="2606040" cy="320040"/>
          </a:xfrm>
          <a:prstGeom prst="rect">
            <a:avLst/>
          </a:prstGeom>
          <a:noFill/>
          <a:ln/>
        </p:spPr>
        <p:txBody>
          <a:bodyPr wrap="square" lIns="0" tIns="0" rIns="0" bIns="0" rtlCol="0" anchor="ctr"/>
          <a:lstStyle/>
          <a:p>
            <a:pPr marL="0" indent="0" algn="ctr">
              <a:buNone/>
            </a:pPr>
            <a:r>
              <a:rPr lang="en-US" sz="2200" b="1" dirty="0">
                <a:solidFill>
                  <a:srgbClr val="ED8B00"/>
                </a:solidFill>
                <a:latin typeface="Georgia" pitchFamily="34" charset="0"/>
                <a:ea typeface="Georgia" pitchFamily="34" charset="-122"/>
                <a:cs typeface="Georgia" pitchFamily="34" charset="-120"/>
              </a:rPr>
              <a:t>29.55%</a:t>
            </a:r>
            <a:endParaRPr lang="en-US" sz="2200" dirty="0"/>
          </a:p>
        </p:txBody>
      </p:sp>
      <p:sp>
        <p:nvSpPr>
          <p:cNvPr id="13" name="Text 9"/>
          <p:cNvSpPr/>
          <p:nvPr/>
        </p:nvSpPr>
        <p:spPr>
          <a:xfrm>
            <a:off x="3429000" y="1737360"/>
            <a:ext cx="2331720" cy="32004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Staff often think about leaving — a three-year high (2025)</a:t>
            </a:r>
            <a:endParaRPr lang="en-US" sz="900" dirty="0"/>
          </a:p>
        </p:txBody>
      </p:sp>
      <p:sp>
        <p:nvSpPr>
          <p:cNvPr id="14" name="Shape 10"/>
          <p:cNvSpPr/>
          <p:nvPr/>
        </p:nvSpPr>
        <p:spPr>
          <a:xfrm>
            <a:off x="6126480" y="777240"/>
            <a:ext cx="2606040" cy="1371600"/>
          </a:xfrm>
          <a:prstGeom prst="rect">
            <a:avLst/>
          </a:prstGeom>
          <a:solidFill>
            <a:srgbClr val="FFFFFF"/>
          </a:solidFill>
          <a:ln/>
          <a:effectLst>
            <a:outerShdw blurRad="76200" dist="25400" dir="8100000" algn="bl" rotWithShape="0">
              <a:srgbClr val="000000">
                <a:alpha val="12000"/>
              </a:srgbClr>
            </a:outerShdw>
          </a:effectLst>
        </p:spPr>
      </p:sp>
      <p:pic>
        <p:nvPicPr>
          <p:cNvPr id="15" name="Image 2" descr="preencoded.png"/>
          <p:cNvPicPr>
            <a:picLocks noChangeAspect="1"/>
          </p:cNvPicPr>
          <p:nvPr/>
        </p:nvPicPr>
        <p:blipFill>
          <a:blip r:embed="rId5"/>
          <a:stretch>
            <a:fillRect/>
          </a:stretch>
        </p:blipFill>
        <p:spPr>
          <a:xfrm>
            <a:off x="7132320" y="868680"/>
            <a:ext cx="457200" cy="457200"/>
          </a:xfrm>
          <a:prstGeom prst="rect">
            <a:avLst/>
          </a:prstGeom>
        </p:spPr>
      </p:pic>
      <p:sp>
        <p:nvSpPr>
          <p:cNvPr id="16" name="Text 11"/>
          <p:cNvSpPr/>
          <p:nvPr/>
        </p:nvSpPr>
        <p:spPr>
          <a:xfrm>
            <a:off x="6126480" y="1371600"/>
            <a:ext cx="2606040" cy="320040"/>
          </a:xfrm>
          <a:prstGeom prst="rect">
            <a:avLst/>
          </a:prstGeom>
          <a:noFill/>
          <a:ln/>
        </p:spPr>
        <p:txBody>
          <a:bodyPr wrap="square" lIns="0" tIns="0" rIns="0" bIns="0" rtlCol="0" anchor="ctr"/>
          <a:lstStyle/>
          <a:p>
            <a:pPr marL="0" indent="0" algn="ctr">
              <a:buNone/>
            </a:pPr>
            <a:r>
              <a:rPr lang="en-US" sz="2200" b="1" dirty="0">
                <a:solidFill>
                  <a:srgbClr val="DA291C"/>
                </a:solidFill>
                <a:latin typeface="Georgia" pitchFamily="34" charset="0"/>
                <a:ea typeface="Georgia" pitchFamily="34" charset="-122"/>
                <a:cs typeface="Georgia" pitchFamily="34" charset="-120"/>
              </a:rPr>
              <a:t>360,000</a:t>
            </a:r>
            <a:endParaRPr lang="en-US" sz="2200" dirty="0"/>
          </a:p>
        </p:txBody>
      </p:sp>
      <p:sp>
        <p:nvSpPr>
          <p:cNvPr id="17" name="Text 12"/>
          <p:cNvSpPr/>
          <p:nvPr/>
        </p:nvSpPr>
        <p:spPr>
          <a:xfrm>
            <a:off x="6263640" y="1737360"/>
            <a:ext cx="2331720" cy="32004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Projected vacancies by 2037 without intervention</a:t>
            </a:r>
            <a:endParaRPr lang="en-US" sz="900" dirty="0"/>
          </a:p>
        </p:txBody>
      </p:sp>
      <p:sp>
        <p:nvSpPr>
          <p:cNvPr id="18" name="Text 13"/>
          <p:cNvSpPr/>
          <p:nvPr/>
        </p:nvSpPr>
        <p:spPr>
          <a:xfrm>
            <a:off x="457200" y="2377440"/>
            <a:ext cx="8229600" cy="9144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The NHS Long Term Workforce Plan (2023) acknowledges that retention hinges on improving staff experience. Job satisfaction is not merely an employee welfare metric — it is a strategic lever directly influencing turnover costs, patient safety outcomes, and the NHS's ability to meet the 10 Year Health Plan ambitions. The Nuffield Trust (2025) warned that the government's own 10 Year Health Plan described the previous workforce plan's growth targets as 'fiction', demanding a more realistic approach centred on retention over recruitment.</a:t>
            </a:r>
            <a:endParaRPr lang="en-US" sz="1050" dirty="0"/>
          </a:p>
        </p:txBody>
      </p:sp>
      <p:sp>
        <p:nvSpPr>
          <p:cNvPr id="19" name="Text 14"/>
          <p:cNvSpPr/>
          <p:nvPr/>
        </p:nvSpPr>
        <p:spPr>
          <a:xfrm>
            <a:off x="457200" y="3383280"/>
            <a:ext cx="8229600" cy="9144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Pay satisfaction could influence retention but this will likely vary by occupational group and seniority, reflecting differences in absolute pay, financial security, employment alternatives and structural inequities (PMC, 2025). A 2025 UK-REACH cohort study of 10,542 NHS professionals found that 26% were actively considering leaving, with pay dissatisfaction most strongly predicting attrition in lower-paid groups.</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Scope, Methodology and Analytical Framework</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6</a:t>
            </a:r>
            <a:endParaRPr lang="en-US" sz="900" dirty="0"/>
          </a:p>
        </p:txBody>
      </p:sp>
      <p:sp>
        <p:nvSpPr>
          <p:cNvPr id="6" name="Shape 4"/>
          <p:cNvSpPr/>
          <p:nvPr/>
        </p:nvSpPr>
        <p:spPr>
          <a:xfrm>
            <a:off x="457200" y="77724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1188720"/>
          </a:xfrm>
          <a:prstGeom prst="rect">
            <a:avLst/>
          </a:prstGeom>
          <a:solidFill>
            <a:srgbClr val="005EB8"/>
          </a:solidFill>
          <a:ln/>
        </p:spPr>
      </p:sp>
      <p:pic>
        <p:nvPicPr>
          <p:cNvPr id="8" name="Image 0" descr="preencoded.png"/>
          <p:cNvPicPr>
            <a:picLocks noChangeAspect="1"/>
          </p:cNvPicPr>
          <p:nvPr/>
        </p:nvPicPr>
        <p:blipFill>
          <a:blip r:embed="rId3"/>
          <a:stretch>
            <a:fillRect/>
          </a:stretch>
        </p:blipFill>
        <p:spPr>
          <a:xfrm>
            <a:off x="594360" y="868680"/>
            <a:ext cx="365760" cy="365760"/>
          </a:xfrm>
          <a:prstGeom prst="rect">
            <a:avLst/>
          </a:prstGeom>
        </p:spPr>
      </p:pic>
      <p:sp>
        <p:nvSpPr>
          <p:cNvPr id="9" name="Text 6"/>
          <p:cNvSpPr/>
          <p:nvPr/>
        </p:nvSpPr>
        <p:spPr>
          <a:xfrm>
            <a:off x="1051560" y="85039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Data Sources</a:t>
            </a:r>
            <a:endParaRPr lang="en-US" sz="1200" dirty="0"/>
          </a:p>
        </p:txBody>
      </p:sp>
      <p:sp>
        <p:nvSpPr>
          <p:cNvPr id="10" name="Text 7"/>
          <p:cNvSpPr/>
          <p:nvPr/>
        </p:nvSpPr>
        <p:spPr>
          <a:xfrm>
            <a:off x="640080" y="1124712"/>
            <a:ext cx="790956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NHS Staff Survey 2024 &amp; 2025 (766,285 respondents across 238 organisations), NHS Digital workforce statistics, Bain &amp; Company 2024 UK Front Line Healthcare Survey, King's Fund workforce analysis, Nuffield Trust policy research, peer-reviewed journals (2020–2026)</a:t>
            </a:r>
            <a:endParaRPr lang="en-US" sz="950" dirty="0"/>
          </a:p>
        </p:txBody>
      </p:sp>
      <p:sp>
        <p:nvSpPr>
          <p:cNvPr id="11" name="Shape 8"/>
          <p:cNvSpPr/>
          <p:nvPr/>
        </p:nvSpPr>
        <p:spPr>
          <a:xfrm>
            <a:off x="457200" y="210312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12" name="Shape 9"/>
          <p:cNvSpPr/>
          <p:nvPr/>
        </p:nvSpPr>
        <p:spPr>
          <a:xfrm>
            <a:off x="457200" y="2103120"/>
            <a:ext cx="54864" cy="1188720"/>
          </a:xfrm>
          <a:prstGeom prst="rect">
            <a:avLst/>
          </a:prstGeom>
          <a:solidFill>
            <a:srgbClr val="005EB8"/>
          </a:solidFill>
          <a:ln/>
        </p:spPr>
      </p:sp>
      <p:pic>
        <p:nvPicPr>
          <p:cNvPr id="13" name="Image 1" descr="preencoded.png"/>
          <p:cNvPicPr>
            <a:picLocks noChangeAspect="1"/>
          </p:cNvPicPr>
          <p:nvPr/>
        </p:nvPicPr>
        <p:blipFill>
          <a:blip r:embed="rId4"/>
          <a:stretch>
            <a:fillRect/>
          </a:stretch>
        </p:blipFill>
        <p:spPr>
          <a:xfrm>
            <a:off x="594360" y="2194560"/>
            <a:ext cx="365760" cy="365760"/>
          </a:xfrm>
          <a:prstGeom prst="rect">
            <a:avLst/>
          </a:prstGeom>
        </p:spPr>
      </p:pic>
      <p:sp>
        <p:nvSpPr>
          <p:cNvPr id="14" name="Text 10"/>
          <p:cNvSpPr/>
          <p:nvPr/>
        </p:nvSpPr>
        <p:spPr>
          <a:xfrm>
            <a:off x="1051560" y="217627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Theoretical Lenses</a:t>
            </a:r>
            <a:endParaRPr lang="en-US" sz="1200" dirty="0"/>
          </a:p>
        </p:txBody>
      </p:sp>
      <p:sp>
        <p:nvSpPr>
          <p:cNvPr id="15" name="Text 11"/>
          <p:cNvSpPr/>
          <p:nvPr/>
        </p:nvSpPr>
        <p:spPr>
          <a:xfrm>
            <a:off x="640080" y="2450592"/>
            <a:ext cx="790956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Herzberg's Two-Factor Theory (1959), AMO Framework (Boxall &amp; Purcell, 2016), Psychological Contract Theory (Rousseau, 1995; Pyhäjärvi, 2024), Self-Determination Theory (Deci &amp; Ryan, 2000), Moral Injury Framework (Dean et al., 2022)</a:t>
            </a:r>
            <a:endParaRPr lang="en-US" sz="950" dirty="0"/>
          </a:p>
        </p:txBody>
      </p:sp>
      <p:sp>
        <p:nvSpPr>
          <p:cNvPr id="16" name="Shape 12"/>
          <p:cNvSpPr/>
          <p:nvPr/>
        </p:nvSpPr>
        <p:spPr>
          <a:xfrm>
            <a:off x="457200" y="342900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17" name="Shape 13"/>
          <p:cNvSpPr/>
          <p:nvPr/>
        </p:nvSpPr>
        <p:spPr>
          <a:xfrm>
            <a:off x="457200" y="3429000"/>
            <a:ext cx="54864" cy="1188720"/>
          </a:xfrm>
          <a:prstGeom prst="rect">
            <a:avLst/>
          </a:prstGeom>
          <a:solidFill>
            <a:srgbClr val="005EB8"/>
          </a:solidFill>
          <a:ln/>
        </p:spPr>
      </p:sp>
      <p:pic>
        <p:nvPicPr>
          <p:cNvPr id="18" name="Image 2" descr="preencoded.png"/>
          <p:cNvPicPr>
            <a:picLocks noChangeAspect="1"/>
          </p:cNvPicPr>
          <p:nvPr/>
        </p:nvPicPr>
        <p:blipFill>
          <a:blip r:embed="rId5"/>
          <a:stretch>
            <a:fillRect/>
          </a:stretch>
        </p:blipFill>
        <p:spPr>
          <a:xfrm>
            <a:off x="594360" y="3520440"/>
            <a:ext cx="365760" cy="365760"/>
          </a:xfrm>
          <a:prstGeom prst="rect">
            <a:avLst/>
          </a:prstGeom>
        </p:spPr>
      </p:pic>
      <p:sp>
        <p:nvSpPr>
          <p:cNvPr id="19" name="Text 14"/>
          <p:cNvSpPr/>
          <p:nvPr/>
        </p:nvSpPr>
        <p:spPr>
          <a:xfrm>
            <a:off x="1051560" y="350215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Analytical Approach</a:t>
            </a:r>
            <a:endParaRPr lang="en-US" sz="1200" dirty="0"/>
          </a:p>
        </p:txBody>
      </p:sp>
      <p:sp>
        <p:nvSpPr>
          <p:cNvPr id="20" name="Text 15"/>
          <p:cNvSpPr/>
          <p:nvPr/>
        </p:nvSpPr>
        <p:spPr>
          <a:xfrm>
            <a:off x="640080" y="3776472"/>
            <a:ext cx="790956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Cross-referencing People Promise theme scores against longitudinal trends (2021–2025). Identifying structural drivers of dissatisfaction. Evaluating the gap between policy intention and lived staff experience. Benchmarking against international healthcare workforce data.</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The NHS People Promise: A Framework for Analysis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7</a:t>
            </a:r>
            <a:endParaRPr lang="en-US" sz="900" dirty="0"/>
          </a:p>
        </p:txBody>
      </p:sp>
      <p:sp>
        <p:nvSpPr>
          <p:cNvPr id="6" name="Shape 4"/>
          <p:cNvSpPr/>
          <p:nvPr/>
        </p:nvSpPr>
        <p:spPr>
          <a:xfrm>
            <a:off x="457200" y="77724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457200" y="91440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7.26</a:t>
            </a:r>
            <a:endParaRPr lang="en-US" sz="2800" dirty="0"/>
          </a:p>
        </p:txBody>
      </p:sp>
      <p:sp>
        <p:nvSpPr>
          <p:cNvPr id="8" name="Text 6"/>
          <p:cNvSpPr/>
          <p:nvPr/>
        </p:nvSpPr>
        <p:spPr>
          <a:xfrm>
            <a:off x="457200" y="132588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9" name="Text 7"/>
          <p:cNvSpPr/>
          <p:nvPr/>
        </p:nvSpPr>
        <p:spPr>
          <a:xfrm>
            <a:off x="548640" y="155448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are compassionate</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&amp; inclusive</a:t>
            </a:r>
            <a:endParaRPr lang="en-US" sz="950" dirty="0"/>
          </a:p>
        </p:txBody>
      </p:sp>
      <p:sp>
        <p:nvSpPr>
          <p:cNvPr id="10" name="Text 8"/>
          <p:cNvSpPr/>
          <p:nvPr/>
        </p:nvSpPr>
        <p:spPr>
          <a:xfrm>
            <a:off x="457200" y="2011680"/>
            <a:ext cx="1920240" cy="228600"/>
          </a:xfrm>
          <a:prstGeom prst="rect">
            <a:avLst/>
          </a:prstGeom>
          <a:noFill/>
          <a:ln/>
        </p:spPr>
        <p:txBody>
          <a:bodyPr wrap="square" lIns="0" tIns="0" rIns="0" bIns="0" rtlCol="0" anchor="ctr"/>
          <a:lstStyle/>
          <a:p>
            <a:pPr marL="0" indent="0" algn="ctr">
              <a:buNone/>
            </a:pPr>
            <a:r>
              <a:rPr lang="en-US" sz="850" dirty="0">
                <a:solidFill>
                  <a:srgbClr val="009639"/>
                </a:solidFill>
                <a:latin typeface="Calibri" pitchFamily="34" charset="0"/>
                <a:ea typeface="Calibri" pitchFamily="34" charset="-122"/>
                <a:cs typeface="Calibri" pitchFamily="34" charset="-120"/>
              </a:rPr>
              <a:t>— Stable</a:t>
            </a:r>
            <a:endParaRPr lang="en-US" sz="850" dirty="0"/>
          </a:p>
        </p:txBody>
      </p:sp>
      <p:sp>
        <p:nvSpPr>
          <p:cNvPr id="11" name="Shape 9"/>
          <p:cNvSpPr/>
          <p:nvPr/>
        </p:nvSpPr>
        <p:spPr>
          <a:xfrm>
            <a:off x="2560320" y="77724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12" name="Text 10"/>
          <p:cNvSpPr/>
          <p:nvPr/>
        </p:nvSpPr>
        <p:spPr>
          <a:xfrm>
            <a:off x="2560320" y="91440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5.82</a:t>
            </a:r>
            <a:endParaRPr lang="en-US" sz="2800" dirty="0"/>
          </a:p>
        </p:txBody>
      </p:sp>
      <p:sp>
        <p:nvSpPr>
          <p:cNvPr id="13" name="Text 11"/>
          <p:cNvSpPr/>
          <p:nvPr/>
        </p:nvSpPr>
        <p:spPr>
          <a:xfrm>
            <a:off x="2560320" y="132588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14" name="Text 12"/>
          <p:cNvSpPr/>
          <p:nvPr/>
        </p:nvSpPr>
        <p:spPr>
          <a:xfrm>
            <a:off x="2651760" y="155448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are recognised</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&amp; rewarded</a:t>
            </a:r>
            <a:endParaRPr lang="en-US" sz="950" dirty="0"/>
          </a:p>
        </p:txBody>
      </p:sp>
      <p:sp>
        <p:nvSpPr>
          <p:cNvPr id="15" name="Text 13"/>
          <p:cNvSpPr/>
          <p:nvPr/>
        </p:nvSpPr>
        <p:spPr>
          <a:xfrm>
            <a:off x="2560320" y="2011680"/>
            <a:ext cx="1920240" cy="228600"/>
          </a:xfrm>
          <a:prstGeom prst="rect">
            <a:avLst/>
          </a:prstGeom>
          <a:noFill/>
          <a:ln/>
        </p:spPr>
        <p:txBody>
          <a:bodyPr wrap="square" lIns="0" tIns="0" rIns="0" bIns="0" rtlCol="0" anchor="ctr"/>
          <a:lstStyle/>
          <a:p>
            <a:pPr marL="0" indent="0" algn="ctr">
              <a:buNone/>
            </a:pPr>
            <a:r>
              <a:rPr lang="en-US" sz="850" dirty="0">
                <a:solidFill>
                  <a:srgbClr val="009639"/>
                </a:solidFill>
                <a:latin typeface="Calibri" pitchFamily="34" charset="0"/>
                <a:ea typeface="Calibri" pitchFamily="34" charset="-122"/>
                <a:cs typeface="Calibri" pitchFamily="34" charset="-120"/>
              </a:rPr>
              <a:t>— Stable</a:t>
            </a:r>
            <a:endParaRPr lang="en-US" sz="850" dirty="0"/>
          </a:p>
        </p:txBody>
      </p:sp>
      <p:sp>
        <p:nvSpPr>
          <p:cNvPr id="16" name="Shape 14"/>
          <p:cNvSpPr/>
          <p:nvPr/>
        </p:nvSpPr>
        <p:spPr>
          <a:xfrm>
            <a:off x="4663440" y="77724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17" name="Text 15"/>
          <p:cNvSpPr/>
          <p:nvPr/>
        </p:nvSpPr>
        <p:spPr>
          <a:xfrm>
            <a:off x="4663440" y="91440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6.62</a:t>
            </a:r>
            <a:endParaRPr lang="en-US" sz="2800" dirty="0"/>
          </a:p>
        </p:txBody>
      </p:sp>
      <p:sp>
        <p:nvSpPr>
          <p:cNvPr id="18" name="Text 16"/>
          <p:cNvSpPr/>
          <p:nvPr/>
        </p:nvSpPr>
        <p:spPr>
          <a:xfrm>
            <a:off x="4663440" y="132588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19" name="Text 17"/>
          <p:cNvSpPr/>
          <p:nvPr/>
        </p:nvSpPr>
        <p:spPr>
          <a:xfrm>
            <a:off x="4754880" y="155448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each have</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a voice that counts</a:t>
            </a:r>
            <a:endParaRPr lang="en-US" sz="950" dirty="0"/>
          </a:p>
        </p:txBody>
      </p:sp>
      <p:sp>
        <p:nvSpPr>
          <p:cNvPr id="20" name="Text 18"/>
          <p:cNvSpPr/>
          <p:nvPr/>
        </p:nvSpPr>
        <p:spPr>
          <a:xfrm>
            <a:off x="4663440" y="2011680"/>
            <a:ext cx="1920240" cy="228600"/>
          </a:xfrm>
          <a:prstGeom prst="rect">
            <a:avLst/>
          </a:prstGeom>
          <a:noFill/>
          <a:ln/>
        </p:spPr>
        <p:txBody>
          <a:bodyPr wrap="square" lIns="0" tIns="0" rIns="0" bIns="0" rtlCol="0" anchor="ctr"/>
          <a:lstStyle/>
          <a:p>
            <a:pPr marL="0" indent="0" algn="ctr">
              <a:buNone/>
            </a:pPr>
            <a:r>
              <a:rPr lang="en-US" sz="850" dirty="0">
                <a:solidFill>
                  <a:srgbClr val="DA291C"/>
                </a:solidFill>
                <a:latin typeface="Calibri" pitchFamily="34" charset="0"/>
                <a:ea typeface="Calibri" pitchFamily="34" charset="-122"/>
                <a:cs typeface="Calibri" pitchFamily="34" charset="-120"/>
              </a:rPr>
              <a:t>▼ Declined</a:t>
            </a:r>
            <a:endParaRPr lang="en-US" sz="850" dirty="0"/>
          </a:p>
        </p:txBody>
      </p:sp>
      <p:sp>
        <p:nvSpPr>
          <p:cNvPr id="21" name="Shape 19"/>
          <p:cNvSpPr/>
          <p:nvPr/>
        </p:nvSpPr>
        <p:spPr>
          <a:xfrm>
            <a:off x="6766560" y="77724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22" name="Text 20"/>
          <p:cNvSpPr/>
          <p:nvPr/>
        </p:nvSpPr>
        <p:spPr>
          <a:xfrm>
            <a:off x="6766560" y="91440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5.86</a:t>
            </a:r>
            <a:endParaRPr lang="en-US" sz="2800" dirty="0"/>
          </a:p>
        </p:txBody>
      </p:sp>
      <p:sp>
        <p:nvSpPr>
          <p:cNvPr id="23" name="Text 21"/>
          <p:cNvSpPr/>
          <p:nvPr/>
        </p:nvSpPr>
        <p:spPr>
          <a:xfrm>
            <a:off x="6766560" y="132588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24" name="Text 22"/>
          <p:cNvSpPr/>
          <p:nvPr/>
        </p:nvSpPr>
        <p:spPr>
          <a:xfrm>
            <a:off x="6858000" y="155448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are safe</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&amp; healthy</a:t>
            </a:r>
            <a:endParaRPr lang="en-US" sz="950" dirty="0"/>
          </a:p>
        </p:txBody>
      </p:sp>
      <p:sp>
        <p:nvSpPr>
          <p:cNvPr id="25" name="Text 23"/>
          <p:cNvSpPr/>
          <p:nvPr/>
        </p:nvSpPr>
        <p:spPr>
          <a:xfrm>
            <a:off x="6766560" y="2011680"/>
            <a:ext cx="1920240" cy="228600"/>
          </a:xfrm>
          <a:prstGeom prst="rect">
            <a:avLst/>
          </a:prstGeom>
          <a:noFill/>
          <a:ln/>
        </p:spPr>
        <p:txBody>
          <a:bodyPr wrap="square" lIns="0" tIns="0" rIns="0" bIns="0" rtlCol="0" anchor="ctr"/>
          <a:lstStyle/>
          <a:p>
            <a:pPr marL="0" indent="0" algn="ctr">
              <a:buNone/>
            </a:pPr>
            <a:r>
              <a:rPr lang="en-US" sz="850" dirty="0">
                <a:solidFill>
                  <a:srgbClr val="DA291C"/>
                </a:solidFill>
                <a:latin typeface="Calibri" pitchFamily="34" charset="0"/>
                <a:ea typeface="Calibri" pitchFamily="34" charset="-122"/>
                <a:cs typeface="Calibri" pitchFamily="34" charset="-120"/>
              </a:rPr>
              <a:t>▼ Declined</a:t>
            </a:r>
            <a:endParaRPr lang="en-US" sz="850" dirty="0"/>
          </a:p>
        </p:txBody>
      </p:sp>
      <p:sp>
        <p:nvSpPr>
          <p:cNvPr id="26" name="Shape 24"/>
          <p:cNvSpPr/>
          <p:nvPr/>
        </p:nvSpPr>
        <p:spPr>
          <a:xfrm>
            <a:off x="457200" y="256032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27" name="Text 25"/>
          <p:cNvSpPr/>
          <p:nvPr/>
        </p:nvSpPr>
        <p:spPr>
          <a:xfrm>
            <a:off x="457200" y="269748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5.46</a:t>
            </a:r>
            <a:endParaRPr lang="en-US" sz="2800" dirty="0"/>
          </a:p>
        </p:txBody>
      </p:sp>
      <p:sp>
        <p:nvSpPr>
          <p:cNvPr id="28" name="Text 26"/>
          <p:cNvSpPr/>
          <p:nvPr/>
        </p:nvSpPr>
        <p:spPr>
          <a:xfrm>
            <a:off x="457200" y="310896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29" name="Text 27"/>
          <p:cNvSpPr/>
          <p:nvPr/>
        </p:nvSpPr>
        <p:spPr>
          <a:xfrm>
            <a:off x="548640" y="333756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are always</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learning</a:t>
            </a:r>
            <a:endParaRPr lang="en-US" sz="950" dirty="0"/>
          </a:p>
        </p:txBody>
      </p:sp>
      <p:sp>
        <p:nvSpPr>
          <p:cNvPr id="30" name="Text 28"/>
          <p:cNvSpPr/>
          <p:nvPr/>
        </p:nvSpPr>
        <p:spPr>
          <a:xfrm>
            <a:off x="457200" y="3794760"/>
            <a:ext cx="1920240" cy="228600"/>
          </a:xfrm>
          <a:prstGeom prst="rect">
            <a:avLst/>
          </a:prstGeom>
          <a:noFill/>
          <a:ln/>
        </p:spPr>
        <p:txBody>
          <a:bodyPr wrap="square" lIns="0" tIns="0" rIns="0" bIns="0" rtlCol="0" anchor="ctr"/>
          <a:lstStyle/>
          <a:p>
            <a:pPr marL="0" indent="0" algn="ctr">
              <a:buNone/>
            </a:pPr>
            <a:r>
              <a:rPr lang="en-US" sz="850" dirty="0">
                <a:solidFill>
                  <a:srgbClr val="009639"/>
                </a:solidFill>
                <a:latin typeface="Calibri" pitchFamily="34" charset="0"/>
                <a:ea typeface="Calibri" pitchFamily="34" charset="-122"/>
                <a:cs typeface="Calibri" pitchFamily="34" charset="-120"/>
              </a:rPr>
              <a:t>— Stable</a:t>
            </a:r>
            <a:endParaRPr lang="en-US" sz="850" dirty="0"/>
          </a:p>
        </p:txBody>
      </p:sp>
      <p:sp>
        <p:nvSpPr>
          <p:cNvPr id="31" name="Shape 29"/>
          <p:cNvSpPr/>
          <p:nvPr/>
        </p:nvSpPr>
        <p:spPr>
          <a:xfrm>
            <a:off x="2560320" y="256032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32" name="Text 30"/>
          <p:cNvSpPr/>
          <p:nvPr/>
        </p:nvSpPr>
        <p:spPr>
          <a:xfrm>
            <a:off x="2560320" y="269748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5.89</a:t>
            </a:r>
            <a:endParaRPr lang="en-US" sz="2800" dirty="0"/>
          </a:p>
        </p:txBody>
      </p:sp>
      <p:sp>
        <p:nvSpPr>
          <p:cNvPr id="33" name="Text 31"/>
          <p:cNvSpPr/>
          <p:nvPr/>
        </p:nvSpPr>
        <p:spPr>
          <a:xfrm>
            <a:off x="2560320" y="310896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34" name="Text 32"/>
          <p:cNvSpPr/>
          <p:nvPr/>
        </p:nvSpPr>
        <p:spPr>
          <a:xfrm>
            <a:off x="2651760" y="333756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work</a:t>
            </a:r>
            <a:endParaRPr lang="en-US" sz="950" dirty="0"/>
          </a:p>
          <a:p>
            <a:pPr marL="0" indent="0" algn="ctr">
              <a:buNone/>
            </a:pPr>
            <a:r>
              <a:rPr lang="en-US" sz="950" b="1" dirty="0">
                <a:solidFill>
                  <a:srgbClr val="1A1A2E"/>
                </a:solidFill>
                <a:latin typeface="Calibri" pitchFamily="34" charset="0"/>
                <a:ea typeface="Calibri" pitchFamily="34" charset="-122"/>
                <a:cs typeface="Calibri" pitchFamily="34" charset="-120"/>
              </a:rPr>
              <a:t>flexibly</a:t>
            </a:r>
            <a:endParaRPr lang="en-US" sz="950" dirty="0"/>
          </a:p>
        </p:txBody>
      </p:sp>
      <p:sp>
        <p:nvSpPr>
          <p:cNvPr id="35" name="Text 33"/>
          <p:cNvSpPr/>
          <p:nvPr/>
        </p:nvSpPr>
        <p:spPr>
          <a:xfrm>
            <a:off x="2560320" y="3794760"/>
            <a:ext cx="1920240" cy="228600"/>
          </a:xfrm>
          <a:prstGeom prst="rect">
            <a:avLst/>
          </a:prstGeom>
          <a:noFill/>
          <a:ln/>
        </p:spPr>
        <p:txBody>
          <a:bodyPr wrap="square" lIns="0" tIns="0" rIns="0" bIns="0" rtlCol="0" anchor="ctr"/>
          <a:lstStyle/>
          <a:p>
            <a:pPr marL="0" indent="0" algn="ctr">
              <a:buNone/>
            </a:pPr>
            <a:r>
              <a:rPr lang="en-US" sz="850" dirty="0">
                <a:solidFill>
                  <a:srgbClr val="009639"/>
                </a:solidFill>
                <a:latin typeface="Calibri" pitchFamily="34" charset="0"/>
                <a:ea typeface="Calibri" pitchFamily="34" charset="-122"/>
                <a:cs typeface="Calibri" pitchFamily="34" charset="-120"/>
              </a:rPr>
              <a:t>— Stable</a:t>
            </a:r>
            <a:endParaRPr lang="en-US" sz="850" dirty="0"/>
          </a:p>
        </p:txBody>
      </p:sp>
      <p:sp>
        <p:nvSpPr>
          <p:cNvPr id="36" name="Shape 34"/>
          <p:cNvSpPr/>
          <p:nvPr/>
        </p:nvSpPr>
        <p:spPr>
          <a:xfrm>
            <a:off x="4663440" y="2560320"/>
            <a:ext cx="1920240" cy="1600200"/>
          </a:xfrm>
          <a:prstGeom prst="rect">
            <a:avLst/>
          </a:prstGeom>
          <a:solidFill>
            <a:srgbClr val="FFFFFF"/>
          </a:solidFill>
          <a:ln/>
          <a:effectLst>
            <a:outerShdw blurRad="76200" dist="25400" dir="8100000" algn="bl" rotWithShape="0">
              <a:srgbClr val="000000">
                <a:alpha val="12000"/>
              </a:srgbClr>
            </a:outerShdw>
          </a:effectLst>
        </p:spPr>
      </p:sp>
      <p:sp>
        <p:nvSpPr>
          <p:cNvPr id="37" name="Text 35"/>
          <p:cNvSpPr/>
          <p:nvPr/>
        </p:nvSpPr>
        <p:spPr>
          <a:xfrm>
            <a:off x="4663440" y="2697480"/>
            <a:ext cx="1920240" cy="457200"/>
          </a:xfrm>
          <a:prstGeom prst="rect">
            <a:avLst/>
          </a:prstGeom>
          <a:noFill/>
          <a:ln/>
        </p:spPr>
        <p:txBody>
          <a:bodyPr wrap="square" lIns="0" tIns="0" rIns="0" bIns="0" rtlCol="0" anchor="ctr"/>
          <a:lstStyle/>
          <a:p>
            <a:pPr marL="0" indent="0" algn="ctr">
              <a:buNone/>
            </a:pPr>
            <a:r>
              <a:rPr lang="en-US" sz="2800" b="1" dirty="0">
                <a:solidFill>
                  <a:srgbClr val="005EB8"/>
                </a:solidFill>
                <a:latin typeface="Georgia" pitchFamily="34" charset="0"/>
                <a:ea typeface="Georgia" pitchFamily="34" charset="-122"/>
                <a:cs typeface="Georgia" pitchFamily="34" charset="-120"/>
              </a:rPr>
              <a:t>6.56</a:t>
            </a:r>
            <a:endParaRPr lang="en-US" sz="2800" dirty="0"/>
          </a:p>
        </p:txBody>
      </p:sp>
      <p:sp>
        <p:nvSpPr>
          <p:cNvPr id="38" name="Text 36"/>
          <p:cNvSpPr/>
          <p:nvPr/>
        </p:nvSpPr>
        <p:spPr>
          <a:xfrm>
            <a:off x="4663440" y="3108960"/>
            <a:ext cx="1920240" cy="18288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 10</a:t>
            </a:r>
            <a:endParaRPr lang="en-US" sz="900" dirty="0"/>
          </a:p>
        </p:txBody>
      </p:sp>
      <p:sp>
        <p:nvSpPr>
          <p:cNvPr id="39" name="Text 37"/>
          <p:cNvSpPr/>
          <p:nvPr/>
        </p:nvSpPr>
        <p:spPr>
          <a:xfrm>
            <a:off x="4754880" y="3337560"/>
            <a:ext cx="1737360" cy="411480"/>
          </a:xfrm>
          <a:prstGeom prst="rect">
            <a:avLst/>
          </a:prstGeom>
          <a:noFill/>
          <a:ln/>
        </p:spPr>
        <p:txBody>
          <a:bodyPr wrap="square" lIns="0" tIns="0" rIns="0" bIns="0" rtlCol="0" anchor="ctr"/>
          <a:lstStyle/>
          <a:p>
            <a:pPr marL="0" indent="0" algn="ctr">
              <a:buNone/>
            </a:pPr>
            <a:r>
              <a:rPr lang="en-US" sz="950" b="1" dirty="0">
                <a:solidFill>
                  <a:srgbClr val="1A1A2E"/>
                </a:solidFill>
                <a:latin typeface="Calibri" pitchFamily="34" charset="0"/>
                <a:ea typeface="Calibri" pitchFamily="34" charset="-122"/>
                <a:cs typeface="Calibri" pitchFamily="34" charset="-120"/>
              </a:rPr>
              <a:t>We are a team</a:t>
            </a:r>
            <a:endParaRPr lang="en-US" sz="950" dirty="0"/>
          </a:p>
        </p:txBody>
      </p:sp>
      <p:sp>
        <p:nvSpPr>
          <p:cNvPr id="40" name="Text 38"/>
          <p:cNvSpPr/>
          <p:nvPr/>
        </p:nvSpPr>
        <p:spPr>
          <a:xfrm>
            <a:off x="4663440" y="3794760"/>
            <a:ext cx="1920240" cy="228600"/>
          </a:xfrm>
          <a:prstGeom prst="rect">
            <a:avLst/>
          </a:prstGeom>
          <a:noFill/>
          <a:ln/>
        </p:spPr>
        <p:txBody>
          <a:bodyPr wrap="square" lIns="0" tIns="0" rIns="0" bIns="0" rtlCol="0" anchor="ctr"/>
          <a:lstStyle/>
          <a:p>
            <a:pPr marL="0" indent="0" algn="ctr">
              <a:buNone/>
            </a:pPr>
            <a:r>
              <a:rPr lang="en-US" sz="850" dirty="0">
                <a:solidFill>
                  <a:srgbClr val="009639"/>
                </a:solidFill>
                <a:latin typeface="Calibri" pitchFamily="34" charset="0"/>
                <a:ea typeface="Calibri" pitchFamily="34" charset="-122"/>
                <a:cs typeface="Calibri" pitchFamily="34" charset="-120"/>
              </a:rPr>
              <a:t>— Stable</a:t>
            </a:r>
            <a:endParaRPr lang="en-US" sz="850" dirty="0"/>
          </a:p>
        </p:txBody>
      </p:sp>
      <p:sp>
        <p:nvSpPr>
          <p:cNvPr id="41" name="Text 39"/>
          <p:cNvSpPr/>
          <p:nvPr/>
        </p:nvSpPr>
        <p:spPr>
          <a:xfrm>
            <a:off x="457200" y="4434840"/>
            <a:ext cx="8229600" cy="228600"/>
          </a:xfrm>
          <a:prstGeom prst="rect">
            <a:avLst/>
          </a:prstGeom>
          <a:noFill/>
          <a:ln/>
        </p:spPr>
        <p:txBody>
          <a:bodyPr wrap="square" lIns="0" tIns="0" rIns="0" bIns="0" rtlCol="0" anchor="ctr"/>
          <a:lstStyle/>
          <a:p>
            <a:pPr marL="0" indent="0">
              <a:buNone/>
            </a:pPr>
            <a:r>
              <a:rPr lang="en-US" sz="800" i="1" dirty="0">
                <a:solidFill>
                  <a:srgbClr val="8B9DAF"/>
                </a:solidFill>
                <a:latin typeface="Calibri Light" pitchFamily="34" charset="0"/>
                <a:ea typeface="Calibri Light" pitchFamily="34" charset="-122"/>
                <a:cs typeface="Calibri Light" pitchFamily="34" charset="-120"/>
              </a:rPr>
              <a:t>Source: NHS Staff Survey 2025 (March 2026). Scores 0–10; higher = more positive. None of 21 sub-scores improved. Two sub-scores worsened.</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People Promise: Detailed Score Analysis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8</a:t>
            </a:r>
            <a:endParaRPr lang="en-US" sz="900" dirty="0"/>
          </a:p>
        </p:txBody>
      </p:sp>
      <p:sp>
        <p:nvSpPr>
          <p:cNvPr id="6" name="Text 4"/>
          <p:cNvSpPr/>
          <p:nvPr/>
        </p:nvSpPr>
        <p:spPr>
          <a:xfrm>
            <a:off x="457200" y="777240"/>
            <a:ext cx="8229600" cy="4572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Despite three years of the People Promise framework, the 2025 results reveal a systemic implementation failure. No sub-score has improved, and key metrics have declined to record lows.</a:t>
            </a:r>
            <a:endParaRPr lang="en-US" sz="105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325880"/>
          <a:ext cx="8229600" cy="2301240"/>
        </p:xfrm>
        <a:graphic>
          <a:graphicData uri="http://schemas.openxmlformats.org/drawingml/2006/table">
            <a:tbl>
              <a:tblPr/>
              <a:tblGrid>
                <a:gridCol w="2926080">
                  <a:extLst>
                    <a:ext uri="{9D8B030D-6E8A-4147-A177-3AD203B41FA5}">
                      <a16:colId xmlns:a16="http://schemas.microsoft.com/office/drawing/2014/main" val="20000"/>
                    </a:ext>
                  </a:extLst>
                </a:gridCol>
                <a:gridCol w="1188720">
                  <a:extLst>
                    <a:ext uri="{9D8B030D-6E8A-4147-A177-3AD203B41FA5}">
                      <a16:colId xmlns:a16="http://schemas.microsoft.com/office/drawing/2014/main" val="20001"/>
                    </a:ext>
                  </a:extLst>
                </a:gridCol>
                <a:gridCol w="118872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3"/>
                    </a:ext>
                  </a:extLst>
                </a:gridCol>
                <a:gridCol w="1737360">
                  <a:extLst>
                    <a:ext uri="{9D8B030D-6E8A-4147-A177-3AD203B41FA5}">
                      <a16:colId xmlns:a16="http://schemas.microsoft.com/office/drawing/2014/main" val="20004"/>
                    </a:ext>
                  </a:extLst>
                </a:gridCol>
              </a:tblGrid>
              <a:tr h="0">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Metric</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2023</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2024</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2025</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Trend</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Look forward to going to work</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54.8%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54.23%</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52.32%</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Record low</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Enthusiastic about their job</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68.8%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68.07%</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66.32%</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Record low</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Recommend NHS as place to work</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61.1%</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60.79%</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58.05%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Near-record</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Feel organisation values their work</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46.2%</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44.41%</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42.95%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Declining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Able to make improvements happen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56.5%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55.18%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54.16%</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Near-record</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5"/>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Feel safe to speak up</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62.34%</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61.83%</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60.29%</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Record low</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6"/>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Confident concerns will be addressed</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51.5%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49.51%</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47.59%</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Record low</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7"/>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Involved in deciding changes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51.8%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50.12%</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48.63%</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Record low</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8"/>
                  </a:ext>
                </a:extLst>
              </a:tr>
              <a:tr h="0">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Feel trusted to do their job</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90.15%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89.73%</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89.38%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dirty="0">
                          <a:solidFill>
                            <a:srgbClr val="3D4F5F"/>
                          </a:solidFill>
                          <a:latin typeface="Calibri" pitchFamily="34" charset="0"/>
                          <a:ea typeface="Calibri" pitchFamily="34" charset="-122"/>
                          <a:cs typeface="Calibri" pitchFamily="34" charset="-120"/>
                        </a:rPr>
                        <a:t>▼ Declining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Research Aims and Objectives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9</a:t>
            </a:r>
            <a:endParaRPr lang="en-US" sz="900" dirty="0"/>
          </a:p>
        </p:txBody>
      </p:sp>
      <p:sp>
        <p:nvSpPr>
          <p:cNvPr id="6" name="Shape 4"/>
          <p:cNvSpPr/>
          <p:nvPr/>
        </p:nvSpPr>
        <p:spPr>
          <a:xfrm>
            <a:off x="457200" y="777240"/>
            <a:ext cx="8229600" cy="841248"/>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841248"/>
          </a:xfrm>
          <a:prstGeom prst="rect">
            <a:avLst/>
          </a:prstGeom>
          <a:solidFill>
            <a:srgbClr val="005EB8"/>
          </a:solidFill>
          <a:ln/>
        </p:spPr>
      </p:sp>
      <p:pic>
        <p:nvPicPr>
          <p:cNvPr id="8" name="Image 0" descr="preencoded.png"/>
          <p:cNvPicPr>
            <a:picLocks noChangeAspect="1"/>
          </p:cNvPicPr>
          <p:nvPr/>
        </p:nvPicPr>
        <p:blipFill>
          <a:blip r:embed="rId3"/>
          <a:stretch>
            <a:fillRect/>
          </a:stretch>
        </p:blipFill>
        <p:spPr>
          <a:xfrm>
            <a:off x="594360" y="868680"/>
            <a:ext cx="365760" cy="365760"/>
          </a:xfrm>
          <a:prstGeom prst="rect">
            <a:avLst/>
          </a:prstGeom>
        </p:spPr>
      </p:pic>
      <p:sp>
        <p:nvSpPr>
          <p:cNvPr id="9" name="Text 6"/>
          <p:cNvSpPr/>
          <p:nvPr/>
        </p:nvSpPr>
        <p:spPr>
          <a:xfrm>
            <a:off x="1051560" y="85039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Aim 1: Critically Examine</a:t>
            </a:r>
            <a:endParaRPr lang="en-US" sz="1200" dirty="0"/>
          </a:p>
        </p:txBody>
      </p:sp>
      <p:sp>
        <p:nvSpPr>
          <p:cNvPr id="10" name="Text 7"/>
          <p:cNvSpPr/>
          <p:nvPr/>
        </p:nvSpPr>
        <p:spPr>
          <a:xfrm>
            <a:off x="640080" y="1124712"/>
            <a:ext cx="7909560" cy="429768"/>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Analyse the current state of job satisfaction among NHS staff using the latest empirical data from the 2024 and 2025 NHS Staff Surveys, identifying patterns across staff groups, trust types, and demographic characteristics.</a:t>
            </a:r>
            <a:endParaRPr lang="en-US" sz="950" dirty="0"/>
          </a:p>
        </p:txBody>
      </p:sp>
      <p:sp>
        <p:nvSpPr>
          <p:cNvPr id="11" name="Shape 8"/>
          <p:cNvSpPr/>
          <p:nvPr/>
        </p:nvSpPr>
        <p:spPr>
          <a:xfrm>
            <a:off x="457200" y="1737360"/>
            <a:ext cx="8229600" cy="841248"/>
          </a:xfrm>
          <a:prstGeom prst="rect">
            <a:avLst/>
          </a:prstGeom>
          <a:solidFill>
            <a:srgbClr val="FFFFFF"/>
          </a:solidFill>
          <a:ln/>
          <a:effectLst>
            <a:outerShdw blurRad="76200" dist="25400" dir="8100000" algn="bl" rotWithShape="0">
              <a:srgbClr val="000000">
                <a:alpha val="12000"/>
              </a:srgbClr>
            </a:outerShdw>
          </a:effectLst>
        </p:spPr>
      </p:sp>
      <p:sp>
        <p:nvSpPr>
          <p:cNvPr id="12" name="Shape 9"/>
          <p:cNvSpPr/>
          <p:nvPr/>
        </p:nvSpPr>
        <p:spPr>
          <a:xfrm>
            <a:off x="457200" y="1737360"/>
            <a:ext cx="54864" cy="841248"/>
          </a:xfrm>
          <a:prstGeom prst="rect">
            <a:avLst/>
          </a:prstGeom>
          <a:solidFill>
            <a:srgbClr val="005EB8"/>
          </a:solidFill>
          <a:ln/>
        </p:spPr>
      </p:sp>
      <p:pic>
        <p:nvPicPr>
          <p:cNvPr id="13" name="Image 1" descr="preencoded.png"/>
          <p:cNvPicPr>
            <a:picLocks noChangeAspect="1"/>
          </p:cNvPicPr>
          <p:nvPr/>
        </p:nvPicPr>
        <p:blipFill>
          <a:blip r:embed="rId4"/>
          <a:stretch>
            <a:fillRect/>
          </a:stretch>
        </p:blipFill>
        <p:spPr>
          <a:xfrm>
            <a:off x="594360" y="1828800"/>
            <a:ext cx="365760" cy="365760"/>
          </a:xfrm>
          <a:prstGeom prst="rect">
            <a:avLst/>
          </a:prstGeom>
        </p:spPr>
      </p:pic>
      <p:sp>
        <p:nvSpPr>
          <p:cNvPr id="14" name="Text 10"/>
          <p:cNvSpPr/>
          <p:nvPr/>
        </p:nvSpPr>
        <p:spPr>
          <a:xfrm>
            <a:off x="1051560" y="181051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Aim 2: Theoretically Analyse</a:t>
            </a:r>
            <a:endParaRPr lang="en-US" sz="1200" dirty="0"/>
          </a:p>
        </p:txBody>
      </p:sp>
      <p:sp>
        <p:nvSpPr>
          <p:cNvPr id="15" name="Text 11"/>
          <p:cNvSpPr/>
          <p:nvPr/>
        </p:nvSpPr>
        <p:spPr>
          <a:xfrm>
            <a:off x="640080" y="2084832"/>
            <a:ext cx="7909560" cy="429768"/>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Apply four established HRM theoretical frameworks — Herzberg, AMO, Psychological Contract, and Self-Determination Theory — to diagnose root causes, moving beyond descriptive reporting to critical evaluation of structural, cultural, and policy drivers.</a:t>
            </a:r>
            <a:endParaRPr lang="en-US" sz="950" dirty="0"/>
          </a:p>
        </p:txBody>
      </p:sp>
      <p:sp>
        <p:nvSpPr>
          <p:cNvPr id="16" name="Shape 12"/>
          <p:cNvSpPr/>
          <p:nvPr/>
        </p:nvSpPr>
        <p:spPr>
          <a:xfrm>
            <a:off x="457200" y="2697480"/>
            <a:ext cx="8229600" cy="841248"/>
          </a:xfrm>
          <a:prstGeom prst="rect">
            <a:avLst/>
          </a:prstGeom>
          <a:solidFill>
            <a:srgbClr val="FFFFFF"/>
          </a:solidFill>
          <a:ln/>
          <a:effectLst>
            <a:outerShdw blurRad="76200" dist="25400" dir="8100000" algn="bl" rotWithShape="0">
              <a:srgbClr val="000000">
                <a:alpha val="12000"/>
              </a:srgbClr>
            </a:outerShdw>
          </a:effectLst>
        </p:spPr>
      </p:sp>
      <p:sp>
        <p:nvSpPr>
          <p:cNvPr id="17" name="Shape 13"/>
          <p:cNvSpPr/>
          <p:nvPr/>
        </p:nvSpPr>
        <p:spPr>
          <a:xfrm>
            <a:off x="457200" y="2697480"/>
            <a:ext cx="54864" cy="841248"/>
          </a:xfrm>
          <a:prstGeom prst="rect">
            <a:avLst/>
          </a:prstGeom>
          <a:solidFill>
            <a:srgbClr val="005EB8"/>
          </a:solidFill>
          <a:ln/>
        </p:spPr>
      </p:sp>
      <p:pic>
        <p:nvPicPr>
          <p:cNvPr id="18" name="Image 2" descr="preencoded.png"/>
          <p:cNvPicPr>
            <a:picLocks noChangeAspect="1"/>
          </p:cNvPicPr>
          <p:nvPr/>
        </p:nvPicPr>
        <p:blipFill>
          <a:blip r:embed="rId5"/>
          <a:stretch>
            <a:fillRect/>
          </a:stretch>
        </p:blipFill>
        <p:spPr>
          <a:xfrm>
            <a:off x="594360" y="2788920"/>
            <a:ext cx="365760" cy="365760"/>
          </a:xfrm>
          <a:prstGeom prst="rect">
            <a:avLst/>
          </a:prstGeom>
        </p:spPr>
      </p:pic>
      <p:sp>
        <p:nvSpPr>
          <p:cNvPr id="19" name="Text 14"/>
          <p:cNvSpPr/>
          <p:nvPr/>
        </p:nvSpPr>
        <p:spPr>
          <a:xfrm>
            <a:off x="1051560" y="277063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Aim 3: Propose Solutions</a:t>
            </a:r>
            <a:endParaRPr lang="en-US" sz="1200" dirty="0"/>
          </a:p>
        </p:txBody>
      </p:sp>
      <p:sp>
        <p:nvSpPr>
          <p:cNvPr id="20" name="Text 15"/>
          <p:cNvSpPr/>
          <p:nvPr/>
        </p:nvSpPr>
        <p:spPr>
          <a:xfrm>
            <a:off x="640080" y="3044952"/>
            <a:ext cx="7909560" cy="429768"/>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Develop evidence-based, actionable recommendations aligned with the NHS People Promise and Long Term Workforce Plan, grounded in academic research and calibrated against international best practice in healthcare workforce management.</a:t>
            </a:r>
            <a:endParaRPr lang="en-US" sz="950" dirty="0"/>
          </a:p>
        </p:txBody>
      </p:sp>
      <p:sp>
        <p:nvSpPr>
          <p:cNvPr id="21" name="Shape 16"/>
          <p:cNvSpPr/>
          <p:nvPr/>
        </p:nvSpPr>
        <p:spPr>
          <a:xfrm>
            <a:off x="457200" y="3657600"/>
            <a:ext cx="8229600" cy="841248"/>
          </a:xfrm>
          <a:prstGeom prst="rect">
            <a:avLst/>
          </a:prstGeom>
          <a:solidFill>
            <a:srgbClr val="FFFFFF"/>
          </a:solidFill>
          <a:ln/>
          <a:effectLst>
            <a:outerShdw blurRad="76200" dist="25400" dir="8100000" algn="bl" rotWithShape="0">
              <a:srgbClr val="000000">
                <a:alpha val="12000"/>
              </a:srgbClr>
            </a:outerShdw>
          </a:effectLst>
        </p:spPr>
      </p:sp>
      <p:sp>
        <p:nvSpPr>
          <p:cNvPr id="22" name="Shape 17"/>
          <p:cNvSpPr/>
          <p:nvPr/>
        </p:nvSpPr>
        <p:spPr>
          <a:xfrm>
            <a:off x="457200" y="3657600"/>
            <a:ext cx="54864" cy="841248"/>
          </a:xfrm>
          <a:prstGeom prst="rect">
            <a:avLst/>
          </a:prstGeom>
          <a:solidFill>
            <a:srgbClr val="005EB8"/>
          </a:solidFill>
          <a:ln/>
        </p:spPr>
      </p:sp>
      <p:pic>
        <p:nvPicPr>
          <p:cNvPr id="23" name="Image 3" descr="preencoded.png"/>
          <p:cNvPicPr>
            <a:picLocks noChangeAspect="1"/>
          </p:cNvPicPr>
          <p:nvPr/>
        </p:nvPicPr>
        <p:blipFill>
          <a:blip r:embed="rId6"/>
          <a:stretch>
            <a:fillRect/>
          </a:stretch>
        </p:blipFill>
        <p:spPr>
          <a:xfrm>
            <a:off x="594360" y="3749040"/>
            <a:ext cx="365760" cy="365760"/>
          </a:xfrm>
          <a:prstGeom prst="rect">
            <a:avLst/>
          </a:prstGeom>
        </p:spPr>
      </p:pic>
      <p:sp>
        <p:nvSpPr>
          <p:cNvPr id="24" name="Text 18"/>
          <p:cNvSpPr/>
          <p:nvPr/>
        </p:nvSpPr>
        <p:spPr>
          <a:xfrm>
            <a:off x="1051560" y="3730752"/>
            <a:ext cx="75438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Aim 4: Evaluate Impact</a:t>
            </a:r>
            <a:endParaRPr lang="en-US" sz="1200" dirty="0"/>
          </a:p>
        </p:txBody>
      </p:sp>
      <p:sp>
        <p:nvSpPr>
          <p:cNvPr id="25" name="Text 19"/>
          <p:cNvSpPr/>
          <p:nvPr/>
        </p:nvSpPr>
        <p:spPr>
          <a:xfrm>
            <a:off x="640080" y="4005072"/>
            <a:ext cx="7909560" cy="429768"/>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Propose measurable KPIs and an implementation roadmap that enables NHS trusts to translate strategic recommendations into operational reality, addressing the identified policy-practice gap.</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The NHS Workforce Crisis: Key Data Points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10</a:t>
            </a:r>
            <a:endParaRPr lang="en-US" sz="900" dirty="0"/>
          </a:p>
        </p:txBody>
      </p:sp>
      <p:graphicFrame>
        <p:nvGraphicFramePr>
          <p:cNvPr id="6" name="Chart 0"/>
          <p:cNvGraphicFramePr/>
          <p:nvPr/>
        </p:nvGraphicFramePr>
        <p:xfrm>
          <a:off x="457200" y="777240"/>
          <a:ext cx="5029200" cy="292608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5669280" y="777240"/>
            <a:ext cx="3017520" cy="2926080"/>
          </a:xfrm>
          <a:prstGeom prst="rect">
            <a:avLst/>
          </a:prstGeom>
          <a:solidFill>
            <a:srgbClr val="FFFFFF"/>
          </a:solidFill>
          <a:ln/>
          <a:effectLst>
            <a:outerShdw blurRad="76200" dist="25400" dir="8100000" algn="bl" rotWithShape="0">
              <a:srgbClr val="000000">
                <a:alpha val="12000"/>
              </a:srgbClr>
            </a:outerShdw>
          </a:effectLst>
        </p:spPr>
      </p:sp>
      <p:sp>
        <p:nvSpPr>
          <p:cNvPr id="8" name="Text 5"/>
          <p:cNvSpPr/>
          <p:nvPr/>
        </p:nvSpPr>
        <p:spPr>
          <a:xfrm>
            <a:off x="5852160" y="868680"/>
            <a:ext cx="2743200" cy="22860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Critical Context</a:t>
            </a:r>
            <a:endParaRPr lang="en-US" sz="1300" dirty="0"/>
          </a:p>
        </p:txBody>
      </p:sp>
      <p:sp>
        <p:nvSpPr>
          <p:cNvPr id="9" name="Text 6"/>
          <p:cNvSpPr/>
          <p:nvPr/>
        </p:nvSpPr>
        <p:spPr>
          <a:xfrm>
            <a:off x="5852160" y="1143000"/>
            <a:ext cx="2651760" cy="24688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Every single indicator shown is either at its record low or within 1% of it. This is not a cyclical dip — the data reveals a systematic deterioration trajectory.</a:t>
            </a:r>
            <a:endParaRPr lang="en-US" sz="900" dirty="0"/>
          </a:p>
          <a:p>
            <a:pPr marL="0" indent="0">
              <a:buNone/>
            </a:pPr>
            <a:endParaRPr lang="en-US" sz="900" dirty="0"/>
          </a:p>
          <a:p>
            <a:pPr marL="0" indent="0">
              <a:buNone/>
            </a:pPr>
            <a:r>
              <a:rPr lang="en-US" sz="900" dirty="0">
                <a:solidFill>
                  <a:srgbClr val="3D4F5F"/>
                </a:solidFill>
                <a:latin typeface="Calibri" pitchFamily="34" charset="0"/>
                <a:ea typeface="Calibri" pitchFamily="34" charset="-122"/>
                <a:cs typeface="Calibri" pitchFamily="34" charset="-120"/>
              </a:rPr>
              <a:t>29.55% of staff often think about leaving their organisation (3-year high). 21.43% will probably look for a new job within 12 months.</a:t>
            </a:r>
            <a:endParaRPr lang="en-US" sz="900" dirty="0"/>
          </a:p>
          <a:p>
            <a:pPr marL="0" indent="0">
              <a:buNone/>
            </a:pPr>
            <a:endParaRPr lang="en-US" sz="900" dirty="0"/>
          </a:p>
          <a:p>
            <a:pPr marL="0" indent="0">
              <a:buNone/>
            </a:pPr>
            <a:r>
              <a:rPr lang="en-US" sz="900" dirty="0">
                <a:solidFill>
                  <a:srgbClr val="3D4F5F"/>
                </a:solidFill>
                <a:latin typeface="Calibri" pitchFamily="34" charset="0"/>
                <a:ea typeface="Calibri" pitchFamily="34" charset="-122"/>
                <a:cs typeface="Calibri" pitchFamily="34" charset="-120"/>
              </a:rPr>
              <a:t>Ambulance trusts show the worst morale: 37.09% often think about leaving vs 26.13% in community trusts.</a:t>
            </a:r>
            <a:endParaRPr lang="en-US" sz="900" dirty="0"/>
          </a:p>
          <a:p>
            <a:pPr marL="0" indent="0">
              <a:buNone/>
            </a:pPr>
            <a:endParaRPr lang="en-US" sz="900" dirty="0"/>
          </a:p>
          <a:p>
            <a:pPr marL="0" indent="0">
              <a:buNone/>
            </a:pPr>
            <a:r>
              <a:rPr lang="en-US" sz="900" dirty="0">
                <a:solidFill>
                  <a:srgbClr val="3D4F5F"/>
                </a:solidFill>
                <a:latin typeface="Calibri" pitchFamily="34" charset="0"/>
                <a:ea typeface="Calibri" pitchFamily="34" charset="-122"/>
                <a:cs typeface="Calibri" pitchFamily="34" charset="-120"/>
              </a:rPr>
              <a:t>Trust in organisational voice mechanisms has eroded: the 12.7pp gap between speaking up (60.29%) and expecting action (47.59%) represents a critical institutional trust deficit.</a:t>
            </a:r>
            <a:endParaRPr lang="en-US" sz="900" dirty="0"/>
          </a:p>
        </p:txBody>
      </p:sp>
      <p:sp>
        <p:nvSpPr>
          <p:cNvPr id="10" name="Text 7"/>
          <p:cNvSpPr/>
          <p:nvPr/>
        </p:nvSpPr>
        <p:spPr>
          <a:xfrm>
            <a:off x="457200" y="4434840"/>
            <a:ext cx="8229600" cy="228600"/>
          </a:xfrm>
          <a:prstGeom prst="rect">
            <a:avLst/>
          </a:prstGeom>
          <a:noFill/>
          <a:ln/>
        </p:spPr>
        <p:txBody>
          <a:bodyPr wrap="square" lIns="0" tIns="0" rIns="0" bIns="0" rtlCol="0" anchor="ctr"/>
          <a:lstStyle/>
          <a:p>
            <a:pPr marL="0" indent="0">
              <a:buNone/>
            </a:pPr>
            <a:r>
              <a:rPr lang="en-US" sz="800" i="1" dirty="0">
                <a:solidFill>
                  <a:srgbClr val="8B9DAF"/>
                </a:solidFill>
                <a:latin typeface="Calibri Light" pitchFamily="34" charset="0"/>
                <a:ea typeface="Calibri Light" pitchFamily="34" charset="-122"/>
                <a:cs typeface="Calibri Light" pitchFamily="34" charset="-120"/>
              </a:rPr>
              <a:t>Source: NHS Staff Survey 2025 published March 2026. All figures from 766,285 respondents across 238 organisations.</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1: Record-Low Staff Engagement &amp; Motivation</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11</a:t>
            </a:r>
            <a:endParaRPr lang="en-US" sz="900" dirty="0"/>
          </a:p>
        </p:txBody>
      </p:sp>
      <p:sp>
        <p:nvSpPr>
          <p:cNvPr id="6" name="Shape 4"/>
          <p:cNvSpPr/>
          <p:nvPr/>
        </p:nvSpPr>
        <p:spPr>
          <a:xfrm>
            <a:off x="457200" y="77724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822960"/>
          </a:xfrm>
          <a:prstGeom prst="rect">
            <a:avLst/>
          </a:prstGeom>
          <a:solidFill>
            <a:srgbClr val="DA291C"/>
          </a:solidFill>
          <a:ln/>
        </p:spPr>
      </p:sp>
      <p:sp>
        <p:nvSpPr>
          <p:cNvPr id="8" name="Text 6"/>
          <p:cNvSpPr/>
          <p:nvPr/>
        </p:nvSpPr>
        <p:spPr>
          <a:xfrm>
            <a:off x="731520" y="822960"/>
            <a:ext cx="1463040" cy="731520"/>
          </a:xfrm>
          <a:prstGeom prst="rect">
            <a:avLst/>
          </a:prstGeom>
          <a:noFill/>
          <a:ln/>
        </p:spPr>
        <p:txBody>
          <a:bodyPr wrap="square" lIns="0" tIns="0" rIns="0" bIns="0" rtlCol="0" anchor="ctr"/>
          <a:lstStyle/>
          <a:p>
            <a:pPr marL="0" indent="0">
              <a:buNone/>
            </a:pPr>
            <a:r>
              <a:rPr lang="en-US" sz="2600" b="1" dirty="0">
                <a:solidFill>
                  <a:srgbClr val="DA291C"/>
                </a:solidFill>
                <a:latin typeface="Georgia" pitchFamily="34" charset="0"/>
                <a:ea typeface="Georgia" pitchFamily="34" charset="-122"/>
                <a:cs typeface="Georgia" pitchFamily="34" charset="-120"/>
              </a:rPr>
              <a:t>52.32%</a:t>
            </a:r>
            <a:endParaRPr lang="en-US" sz="2600" dirty="0"/>
          </a:p>
        </p:txBody>
      </p:sp>
      <p:sp>
        <p:nvSpPr>
          <p:cNvPr id="9" name="Text 7"/>
          <p:cNvSpPr/>
          <p:nvPr/>
        </p:nvSpPr>
        <p:spPr>
          <a:xfrm>
            <a:off x="2286000" y="822960"/>
            <a:ext cx="6217920" cy="7315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staff look forward to going to work (record low; 2024: 54.23%)</a:t>
            </a:r>
            <a:endParaRPr lang="en-US" sz="1100" dirty="0"/>
          </a:p>
        </p:txBody>
      </p:sp>
      <p:sp>
        <p:nvSpPr>
          <p:cNvPr id="10" name="Shape 8"/>
          <p:cNvSpPr/>
          <p:nvPr/>
        </p:nvSpPr>
        <p:spPr>
          <a:xfrm>
            <a:off x="457200" y="173736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1" name="Shape 9"/>
          <p:cNvSpPr/>
          <p:nvPr/>
        </p:nvSpPr>
        <p:spPr>
          <a:xfrm>
            <a:off x="457200" y="1737360"/>
            <a:ext cx="54864" cy="822960"/>
          </a:xfrm>
          <a:prstGeom prst="rect">
            <a:avLst/>
          </a:prstGeom>
          <a:solidFill>
            <a:srgbClr val="DA291C"/>
          </a:solidFill>
          <a:ln/>
        </p:spPr>
      </p:sp>
      <p:sp>
        <p:nvSpPr>
          <p:cNvPr id="12" name="Text 10"/>
          <p:cNvSpPr/>
          <p:nvPr/>
        </p:nvSpPr>
        <p:spPr>
          <a:xfrm>
            <a:off x="731520" y="1783080"/>
            <a:ext cx="1463040" cy="731520"/>
          </a:xfrm>
          <a:prstGeom prst="rect">
            <a:avLst/>
          </a:prstGeom>
          <a:noFill/>
          <a:ln/>
        </p:spPr>
        <p:txBody>
          <a:bodyPr wrap="square" lIns="0" tIns="0" rIns="0" bIns="0" rtlCol="0" anchor="ctr"/>
          <a:lstStyle/>
          <a:p>
            <a:pPr marL="0" indent="0">
              <a:buNone/>
            </a:pPr>
            <a:r>
              <a:rPr lang="en-US" sz="2600" b="1" dirty="0">
                <a:solidFill>
                  <a:srgbClr val="DA291C"/>
                </a:solidFill>
                <a:latin typeface="Georgia" pitchFamily="34" charset="0"/>
                <a:ea typeface="Georgia" pitchFamily="34" charset="-122"/>
                <a:cs typeface="Georgia" pitchFamily="34" charset="-120"/>
              </a:rPr>
              <a:t>66.32%</a:t>
            </a:r>
            <a:endParaRPr lang="en-US" sz="2600" dirty="0"/>
          </a:p>
        </p:txBody>
      </p:sp>
      <p:sp>
        <p:nvSpPr>
          <p:cNvPr id="13" name="Text 11"/>
          <p:cNvSpPr/>
          <p:nvPr/>
        </p:nvSpPr>
        <p:spPr>
          <a:xfrm>
            <a:off x="2286000" y="1783080"/>
            <a:ext cx="6217920" cy="7315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are enthusiastic about their job (record low; 2024: 68.07%)</a:t>
            </a:r>
            <a:endParaRPr lang="en-US" sz="1100" dirty="0"/>
          </a:p>
        </p:txBody>
      </p:sp>
      <p:sp>
        <p:nvSpPr>
          <p:cNvPr id="14" name="Shape 12"/>
          <p:cNvSpPr/>
          <p:nvPr/>
        </p:nvSpPr>
        <p:spPr>
          <a:xfrm>
            <a:off x="457200" y="269748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5" name="Shape 13"/>
          <p:cNvSpPr/>
          <p:nvPr/>
        </p:nvSpPr>
        <p:spPr>
          <a:xfrm>
            <a:off x="457200" y="2697480"/>
            <a:ext cx="54864" cy="822960"/>
          </a:xfrm>
          <a:prstGeom prst="rect">
            <a:avLst/>
          </a:prstGeom>
          <a:solidFill>
            <a:srgbClr val="ED8B00"/>
          </a:solidFill>
          <a:ln/>
        </p:spPr>
      </p:sp>
      <p:sp>
        <p:nvSpPr>
          <p:cNvPr id="16" name="Text 14"/>
          <p:cNvSpPr/>
          <p:nvPr/>
        </p:nvSpPr>
        <p:spPr>
          <a:xfrm>
            <a:off x="731520" y="2743200"/>
            <a:ext cx="1463040" cy="731520"/>
          </a:xfrm>
          <a:prstGeom prst="rect">
            <a:avLst/>
          </a:prstGeom>
          <a:noFill/>
          <a:ln/>
        </p:spPr>
        <p:txBody>
          <a:bodyPr wrap="square" lIns="0" tIns="0" rIns="0" bIns="0" rtlCol="0" anchor="ctr"/>
          <a:lstStyle/>
          <a:p>
            <a:pPr marL="0" indent="0">
              <a:buNone/>
            </a:pPr>
            <a:r>
              <a:rPr lang="en-US" sz="2600" b="1" dirty="0">
                <a:solidFill>
                  <a:srgbClr val="ED8B00"/>
                </a:solidFill>
                <a:latin typeface="Georgia" pitchFamily="34" charset="0"/>
                <a:ea typeface="Georgia" pitchFamily="34" charset="-122"/>
                <a:cs typeface="Georgia" pitchFamily="34" charset="-120"/>
              </a:rPr>
              <a:t>58.05%</a:t>
            </a:r>
            <a:endParaRPr lang="en-US" sz="2600" dirty="0"/>
          </a:p>
        </p:txBody>
      </p:sp>
      <p:sp>
        <p:nvSpPr>
          <p:cNvPr id="17" name="Text 15"/>
          <p:cNvSpPr/>
          <p:nvPr/>
        </p:nvSpPr>
        <p:spPr>
          <a:xfrm>
            <a:off x="2286000" y="2743200"/>
            <a:ext cx="6217920" cy="7315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would recommend the NHS as a place to work (2024: 60.79%)</a:t>
            </a:r>
            <a:endParaRPr lang="en-US" sz="1100" dirty="0"/>
          </a:p>
        </p:txBody>
      </p:sp>
      <p:sp>
        <p:nvSpPr>
          <p:cNvPr id="18" name="Shape 16"/>
          <p:cNvSpPr/>
          <p:nvPr/>
        </p:nvSpPr>
        <p:spPr>
          <a:xfrm>
            <a:off x="457200" y="365760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9" name="Shape 17"/>
          <p:cNvSpPr/>
          <p:nvPr/>
        </p:nvSpPr>
        <p:spPr>
          <a:xfrm>
            <a:off x="457200" y="3657600"/>
            <a:ext cx="54864" cy="822960"/>
          </a:xfrm>
          <a:prstGeom prst="rect">
            <a:avLst/>
          </a:prstGeom>
          <a:solidFill>
            <a:srgbClr val="DA291C"/>
          </a:solidFill>
          <a:ln/>
        </p:spPr>
      </p:sp>
      <p:sp>
        <p:nvSpPr>
          <p:cNvPr id="20" name="Text 18"/>
          <p:cNvSpPr/>
          <p:nvPr/>
        </p:nvSpPr>
        <p:spPr>
          <a:xfrm>
            <a:off x="731520" y="3703320"/>
            <a:ext cx="1463040" cy="731520"/>
          </a:xfrm>
          <a:prstGeom prst="rect">
            <a:avLst/>
          </a:prstGeom>
          <a:noFill/>
          <a:ln/>
        </p:spPr>
        <p:txBody>
          <a:bodyPr wrap="square" lIns="0" tIns="0" rIns="0" bIns="0" rtlCol="0" anchor="ctr"/>
          <a:lstStyle/>
          <a:p>
            <a:pPr marL="0" indent="0">
              <a:buNone/>
            </a:pPr>
            <a:r>
              <a:rPr lang="en-US" sz="2600" b="1" dirty="0">
                <a:solidFill>
                  <a:srgbClr val="DA291C"/>
                </a:solidFill>
                <a:latin typeface="Georgia" pitchFamily="34" charset="0"/>
                <a:ea typeface="Georgia" pitchFamily="34" charset="-122"/>
                <a:cs typeface="Georgia" pitchFamily="34" charset="-120"/>
              </a:rPr>
              <a:t>42.95%</a:t>
            </a:r>
            <a:endParaRPr lang="en-US" sz="2600" dirty="0"/>
          </a:p>
        </p:txBody>
      </p:sp>
      <p:sp>
        <p:nvSpPr>
          <p:cNvPr id="21" name="Text 19"/>
          <p:cNvSpPr/>
          <p:nvPr/>
        </p:nvSpPr>
        <p:spPr>
          <a:xfrm>
            <a:off x="2286000" y="3703320"/>
            <a:ext cx="6217920" cy="7315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feel their organisation values their work (2024: 44.41%)</a:t>
            </a:r>
            <a:endParaRPr lang="en-US" sz="1100" dirty="0"/>
          </a:p>
        </p:txBody>
      </p:sp>
      <p:sp>
        <p:nvSpPr>
          <p:cNvPr id="22" name="Text 20"/>
          <p:cNvSpPr/>
          <p:nvPr/>
        </p:nvSpPr>
        <p:spPr>
          <a:xfrm>
            <a:off x="457200" y="4434840"/>
            <a:ext cx="8229600" cy="228600"/>
          </a:xfrm>
          <a:prstGeom prst="rect">
            <a:avLst/>
          </a:prstGeom>
          <a:noFill/>
          <a:ln/>
        </p:spPr>
        <p:txBody>
          <a:bodyPr wrap="square" lIns="0" tIns="0" rIns="0" bIns="0" rtlCol="0" anchor="ctr"/>
          <a:lstStyle/>
          <a:p>
            <a:pPr marL="0" indent="0">
              <a:buNone/>
            </a:pPr>
            <a:r>
              <a:rPr lang="en-US" sz="800" i="1" dirty="0">
                <a:solidFill>
                  <a:srgbClr val="8B9DAF"/>
                </a:solidFill>
                <a:latin typeface="Calibri Light" pitchFamily="34" charset="0"/>
                <a:ea typeface="Calibri Light" pitchFamily="34" charset="-122"/>
                <a:cs typeface="Calibri Light" pitchFamily="34" charset="-120"/>
              </a:rPr>
              <a:t>Source: NHS Staff Survey 2025, NHS Confederation (2026). All metrics at lowest level since People Promise introduced in 2021.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2: Burnout, Stress and Wellbeing Crisis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12</a:t>
            </a:r>
            <a:endParaRPr lang="en-US" sz="900" dirty="0"/>
          </a:p>
        </p:txBody>
      </p:sp>
      <p:sp>
        <p:nvSpPr>
          <p:cNvPr id="6" name="Shape 4"/>
          <p:cNvSpPr/>
          <p:nvPr/>
        </p:nvSpPr>
        <p:spPr>
          <a:xfrm>
            <a:off x="457200" y="777240"/>
            <a:ext cx="2606040" cy="164592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457200" y="868680"/>
            <a:ext cx="2606040" cy="365760"/>
          </a:xfrm>
          <a:prstGeom prst="rect">
            <a:avLst/>
          </a:prstGeom>
          <a:noFill/>
          <a:ln/>
        </p:spPr>
        <p:txBody>
          <a:bodyPr wrap="square" lIns="0" tIns="0" rIns="0" bIns="0" rtlCol="0" anchor="ctr"/>
          <a:lstStyle/>
          <a:p>
            <a:pPr marL="0" indent="0" algn="ctr">
              <a:buNone/>
            </a:pPr>
            <a:r>
              <a:rPr lang="en-US" sz="2400" b="1" dirty="0">
                <a:solidFill>
                  <a:srgbClr val="DA291C"/>
                </a:solidFill>
                <a:latin typeface="Georgia" pitchFamily="34" charset="0"/>
                <a:ea typeface="Georgia" pitchFamily="34" charset="-122"/>
                <a:cs typeface="Georgia" pitchFamily="34" charset="-120"/>
              </a:rPr>
              <a:t>42.36%</a:t>
            </a:r>
            <a:endParaRPr lang="en-US" sz="2400" dirty="0"/>
          </a:p>
        </p:txBody>
      </p:sp>
      <p:sp>
        <p:nvSpPr>
          <p:cNvPr id="8" name="Text 6"/>
          <p:cNvSpPr/>
          <p:nvPr/>
        </p:nvSpPr>
        <p:spPr>
          <a:xfrm>
            <a:off x="548640" y="1280160"/>
            <a:ext cx="24231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Report work-related</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stress illness</a:t>
            </a:r>
            <a:endParaRPr lang="en-US" sz="900" dirty="0"/>
          </a:p>
        </p:txBody>
      </p:sp>
      <p:sp>
        <p:nvSpPr>
          <p:cNvPr id="9" name="Text 7"/>
          <p:cNvSpPr/>
          <p:nvPr/>
        </p:nvSpPr>
        <p:spPr>
          <a:xfrm>
            <a:off x="594360" y="2011680"/>
            <a:ext cx="2331720" cy="274320"/>
          </a:xfrm>
          <a:prstGeom prst="rect">
            <a:avLst/>
          </a:prstGeom>
          <a:noFill/>
          <a:ln/>
        </p:spPr>
        <p:txBody>
          <a:bodyPr wrap="square" lIns="0" tIns="0" rIns="0" bIns="0" rtlCol="0" anchor="ctr"/>
          <a:lstStyle/>
          <a:p>
            <a:pPr marL="0" indent="0" algn="ctr">
              <a:buNone/>
            </a:pPr>
            <a:r>
              <a:rPr lang="en-US" sz="850" i="1" dirty="0">
                <a:solidFill>
                  <a:srgbClr val="8B9DAF"/>
                </a:solidFill>
                <a:latin typeface="Calibri Light" pitchFamily="34" charset="0"/>
                <a:ea typeface="Calibri Light" pitchFamily="34" charset="-122"/>
                <a:cs typeface="Calibri Light" pitchFamily="34" charset="-120"/>
              </a:rPr>
              <a:t>Up from 41.65% in 2024</a:t>
            </a:r>
            <a:endParaRPr lang="en-US" sz="850" dirty="0"/>
          </a:p>
        </p:txBody>
      </p:sp>
      <p:sp>
        <p:nvSpPr>
          <p:cNvPr id="10" name="Shape 8"/>
          <p:cNvSpPr/>
          <p:nvPr/>
        </p:nvSpPr>
        <p:spPr>
          <a:xfrm>
            <a:off x="3291840" y="777240"/>
            <a:ext cx="2606040" cy="1645920"/>
          </a:xfrm>
          <a:prstGeom prst="rect">
            <a:avLst/>
          </a:prstGeom>
          <a:solidFill>
            <a:srgbClr val="FFFFFF"/>
          </a:solidFill>
          <a:ln/>
          <a:effectLst>
            <a:outerShdw blurRad="76200" dist="25400" dir="8100000" algn="bl" rotWithShape="0">
              <a:srgbClr val="000000">
                <a:alpha val="12000"/>
              </a:srgbClr>
            </a:outerShdw>
          </a:effectLst>
        </p:spPr>
      </p:sp>
      <p:sp>
        <p:nvSpPr>
          <p:cNvPr id="11" name="Text 9"/>
          <p:cNvSpPr/>
          <p:nvPr/>
        </p:nvSpPr>
        <p:spPr>
          <a:xfrm>
            <a:off x="3291840" y="868680"/>
            <a:ext cx="2606040" cy="365760"/>
          </a:xfrm>
          <a:prstGeom prst="rect">
            <a:avLst/>
          </a:prstGeom>
          <a:noFill/>
          <a:ln/>
        </p:spPr>
        <p:txBody>
          <a:bodyPr wrap="square" lIns="0" tIns="0" rIns="0" bIns="0" rtlCol="0" anchor="ctr"/>
          <a:lstStyle/>
          <a:p>
            <a:pPr marL="0" indent="0" algn="ctr">
              <a:buNone/>
            </a:pPr>
            <a:r>
              <a:rPr lang="en-US" sz="2400" b="1" dirty="0">
                <a:solidFill>
                  <a:srgbClr val="DA291C"/>
                </a:solidFill>
                <a:latin typeface="Georgia" pitchFamily="34" charset="0"/>
                <a:ea typeface="Georgia" pitchFamily="34" charset="-122"/>
                <a:cs typeface="Georgia" pitchFamily="34" charset="-120"/>
              </a:rPr>
              <a:t>1 in 3</a:t>
            </a:r>
            <a:endParaRPr lang="en-US" sz="2400" dirty="0"/>
          </a:p>
        </p:txBody>
      </p:sp>
      <p:sp>
        <p:nvSpPr>
          <p:cNvPr id="12" name="Text 10"/>
          <p:cNvSpPr/>
          <p:nvPr/>
        </p:nvSpPr>
        <p:spPr>
          <a:xfrm>
            <a:off x="3383280" y="1280160"/>
            <a:ext cx="24231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Staff feel burnt out</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because of work</a:t>
            </a:r>
            <a:endParaRPr lang="en-US" sz="900" dirty="0"/>
          </a:p>
        </p:txBody>
      </p:sp>
      <p:sp>
        <p:nvSpPr>
          <p:cNvPr id="13" name="Text 11"/>
          <p:cNvSpPr/>
          <p:nvPr/>
        </p:nvSpPr>
        <p:spPr>
          <a:xfrm>
            <a:off x="3429000" y="2011680"/>
            <a:ext cx="2331720" cy="274320"/>
          </a:xfrm>
          <a:prstGeom prst="rect">
            <a:avLst/>
          </a:prstGeom>
          <a:noFill/>
          <a:ln/>
        </p:spPr>
        <p:txBody>
          <a:bodyPr wrap="square" lIns="0" tIns="0" rIns="0" bIns="0" rtlCol="0" anchor="ctr"/>
          <a:lstStyle/>
          <a:p>
            <a:pPr marL="0" indent="0" algn="ctr">
              <a:buNone/>
            </a:pPr>
            <a:r>
              <a:rPr lang="en-US" sz="850" i="1" dirty="0">
                <a:solidFill>
                  <a:srgbClr val="8B9DAF"/>
                </a:solidFill>
                <a:latin typeface="Calibri Light" pitchFamily="34" charset="0"/>
                <a:ea typeface="Calibri Light" pitchFamily="34" charset="-122"/>
                <a:cs typeface="Calibri Light" pitchFamily="34" charset="-120"/>
              </a:rPr>
              <a:t>Persistent since 2022</a:t>
            </a:r>
            <a:endParaRPr lang="en-US" sz="850" dirty="0"/>
          </a:p>
        </p:txBody>
      </p:sp>
      <p:sp>
        <p:nvSpPr>
          <p:cNvPr id="14" name="Shape 12"/>
          <p:cNvSpPr/>
          <p:nvPr/>
        </p:nvSpPr>
        <p:spPr>
          <a:xfrm>
            <a:off x="6126480" y="777240"/>
            <a:ext cx="2606040" cy="1645920"/>
          </a:xfrm>
          <a:prstGeom prst="rect">
            <a:avLst/>
          </a:prstGeom>
          <a:solidFill>
            <a:srgbClr val="FFFFFF"/>
          </a:solidFill>
          <a:ln/>
          <a:effectLst>
            <a:outerShdw blurRad="76200" dist="25400" dir="8100000" algn="bl" rotWithShape="0">
              <a:srgbClr val="000000">
                <a:alpha val="12000"/>
              </a:srgbClr>
            </a:outerShdw>
          </a:effectLst>
        </p:spPr>
      </p:sp>
      <p:sp>
        <p:nvSpPr>
          <p:cNvPr id="15" name="Text 13"/>
          <p:cNvSpPr/>
          <p:nvPr/>
        </p:nvSpPr>
        <p:spPr>
          <a:xfrm>
            <a:off x="6126480" y="868680"/>
            <a:ext cx="2606040" cy="365760"/>
          </a:xfrm>
          <a:prstGeom prst="rect">
            <a:avLst/>
          </a:prstGeom>
          <a:noFill/>
          <a:ln/>
        </p:spPr>
        <p:txBody>
          <a:bodyPr wrap="square" lIns="0" tIns="0" rIns="0" bIns="0" rtlCol="0" anchor="ctr"/>
          <a:lstStyle/>
          <a:p>
            <a:pPr marL="0" indent="0" algn="ctr">
              <a:buNone/>
            </a:pPr>
            <a:r>
              <a:rPr lang="en-US" sz="2400" b="1" dirty="0">
                <a:solidFill>
                  <a:srgbClr val="DA291C"/>
                </a:solidFill>
                <a:latin typeface="Georgia" pitchFamily="34" charset="0"/>
                <a:ea typeface="Georgia" pitchFamily="34" charset="-122"/>
                <a:cs typeface="Georgia" pitchFamily="34" charset="-120"/>
              </a:rPr>
              <a:t>54.80%</a:t>
            </a:r>
            <a:endParaRPr lang="en-US" sz="2400" dirty="0"/>
          </a:p>
        </p:txBody>
      </p:sp>
      <p:sp>
        <p:nvSpPr>
          <p:cNvPr id="16" name="Text 14"/>
          <p:cNvSpPr/>
          <p:nvPr/>
        </p:nvSpPr>
        <p:spPr>
          <a:xfrm>
            <a:off x="6217920" y="1280160"/>
            <a:ext cx="2423160" cy="457200"/>
          </a:xfrm>
          <a:prstGeom prst="rect">
            <a:avLst/>
          </a:prstGeom>
          <a:noFill/>
          <a:ln/>
        </p:spPr>
        <p:txBody>
          <a:bodyPr wrap="square" lIns="0" tIns="0" rIns="0" bIns="0" rtlCol="0" anchor="ctr"/>
          <a:lstStyle/>
          <a:p>
            <a:pPr marL="0" indent="0" algn="ctr">
              <a:buNone/>
            </a:pPr>
            <a:r>
              <a:rPr lang="en-US" sz="900" dirty="0">
                <a:solidFill>
                  <a:srgbClr val="3D4F5F"/>
                </a:solidFill>
                <a:latin typeface="Calibri Light" pitchFamily="34" charset="0"/>
                <a:ea typeface="Calibri Light" pitchFamily="34" charset="-122"/>
                <a:cs typeface="Calibri Light" pitchFamily="34" charset="-120"/>
              </a:rPr>
              <a:t>Employer takes positive</a:t>
            </a:r>
            <a:endParaRPr lang="en-US" sz="900" dirty="0"/>
          </a:p>
          <a:p>
            <a:pPr marL="0" indent="0" algn="ctr">
              <a:buNone/>
            </a:pPr>
            <a:r>
              <a:rPr lang="en-US" sz="900" dirty="0">
                <a:solidFill>
                  <a:srgbClr val="3D4F5F"/>
                </a:solidFill>
                <a:latin typeface="Calibri Light" pitchFamily="34" charset="0"/>
                <a:ea typeface="Calibri Light" pitchFamily="34" charset="-122"/>
                <a:cs typeface="Calibri Light" pitchFamily="34" charset="-120"/>
              </a:rPr>
              <a:t>action on wellbeing</a:t>
            </a:r>
            <a:endParaRPr lang="en-US" sz="900" dirty="0"/>
          </a:p>
        </p:txBody>
      </p:sp>
      <p:sp>
        <p:nvSpPr>
          <p:cNvPr id="17" name="Text 15"/>
          <p:cNvSpPr/>
          <p:nvPr/>
        </p:nvSpPr>
        <p:spPr>
          <a:xfrm>
            <a:off x="6263640" y="2011680"/>
            <a:ext cx="2331720" cy="274320"/>
          </a:xfrm>
          <a:prstGeom prst="rect">
            <a:avLst/>
          </a:prstGeom>
          <a:noFill/>
          <a:ln/>
        </p:spPr>
        <p:txBody>
          <a:bodyPr wrap="square" lIns="0" tIns="0" rIns="0" bIns="0" rtlCol="0" anchor="ctr"/>
          <a:lstStyle/>
          <a:p>
            <a:pPr marL="0" indent="0" algn="ctr">
              <a:buNone/>
            </a:pPr>
            <a:r>
              <a:rPr lang="en-US" sz="850" i="1" dirty="0">
                <a:solidFill>
                  <a:srgbClr val="8B9DAF"/>
                </a:solidFill>
                <a:latin typeface="Calibri Light" pitchFamily="34" charset="0"/>
                <a:ea typeface="Calibri Light" pitchFamily="34" charset="-122"/>
                <a:cs typeface="Calibri Light" pitchFamily="34" charset="-120"/>
              </a:rPr>
              <a:t>Record low (57.05% in 2024)</a:t>
            </a:r>
            <a:endParaRPr lang="en-US" sz="850" dirty="0"/>
          </a:p>
        </p:txBody>
      </p:sp>
      <p:sp>
        <p:nvSpPr>
          <p:cNvPr id="18" name="Text 16"/>
          <p:cNvSpPr/>
          <p:nvPr/>
        </p:nvSpPr>
        <p:spPr>
          <a:xfrm>
            <a:off x="457200" y="2606040"/>
            <a:ext cx="8229600" cy="18288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Critical Analysis: The burnout trajectory is structurally embedded within the NHS's operational model. Over two-thirds of staff report being unable to do their job properly due to inadequate staffing (NHS Staff Survey 2025). The Public Accounts Committee (2023) identified a self-reinforcing cycle: excessive workload drives burnout, burnout drives turnover, and turnover increases workload on remaining staff. NHS sickness absence in October 2024 was 18% higher than pre-pandemic, with over 25% of lost days linked to anxiety and stress (Nuffield Trust, 2025). Ambulance staff report disproportionately high stress rates with 31.05% experiencing unwanted sexual behaviour from patients — demanding sector-specific rather than universal wellbeing interventions (NHS Employers, 2026).</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3: Chronic Understaffing &amp; Its Cascading Effects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13</a:t>
            </a:r>
            <a:endParaRPr lang="en-US" sz="900" dirty="0"/>
          </a:p>
        </p:txBody>
      </p:sp>
      <p:sp>
        <p:nvSpPr>
          <p:cNvPr id="6" name="Shape 4"/>
          <p:cNvSpPr/>
          <p:nvPr/>
        </p:nvSpPr>
        <p:spPr>
          <a:xfrm>
            <a:off x="457200" y="77724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1188720"/>
          </a:xfrm>
          <a:prstGeom prst="rect">
            <a:avLst/>
          </a:prstGeom>
          <a:solidFill>
            <a:srgbClr val="005EB8"/>
          </a:solidFill>
          <a:ln/>
        </p:spPr>
      </p:sp>
      <p:sp>
        <p:nvSpPr>
          <p:cNvPr id="8" name="Shape 6"/>
          <p:cNvSpPr/>
          <p:nvPr/>
        </p:nvSpPr>
        <p:spPr>
          <a:xfrm>
            <a:off x="685800" y="1051560"/>
            <a:ext cx="502920" cy="502920"/>
          </a:xfrm>
          <a:prstGeom prst="ellipse">
            <a:avLst/>
          </a:prstGeom>
          <a:solidFill>
            <a:srgbClr val="005EB8"/>
          </a:solidFill>
          <a:ln/>
        </p:spPr>
      </p:sp>
      <p:sp>
        <p:nvSpPr>
          <p:cNvPr id="9" name="Text 7"/>
          <p:cNvSpPr/>
          <p:nvPr/>
        </p:nvSpPr>
        <p:spPr>
          <a:xfrm>
            <a:off x="685800" y="105156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1</a:t>
            </a:r>
            <a:endParaRPr lang="en-US" sz="1800" dirty="0"/>
          </a:p>
        </p:txBody>
      </p:sp>
      <p:sp>
        <p:nvSpPr>
          <p:cNvPr id="10" name="Text 8"/>
          <p:cNvSpPr/>
          <p:nvPr/>
        </p:nvSpPr>
        <p:spPr>
          <a:xfrm>
            <a:off x="1371600" y="850392"/>
            <a:ext cx="7132320" cy="22860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Structural Vacancy Gap</a:t>
            </a:r>
            <a:endParaRPr lang="en-US" sz="1300" dirty="0"/>
          </a:p>
        </p:txBody>
      </p:sp>
      <p:sp>
        <p:nvSpPr>
          <p:cNvPr id="11" name="Text 9"/>
          <p:cNvSpPr/>
          <p:nvPr/>
        </p:nvSpPr>
        <p:spPr>
          <a:xfrm>
            <a:off x="1371600" y="1124712"/>
            <a:ext cx="713232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103,000 vacancies across NHS trusts; only 34% of staff feel there are enough colleagues to do their job properly (NHS Staff Survey 2024). The Long Term Workforce Plan projects vacancies could reach 360,000 by 2037 without intervention. Nurse vacancy rates dropped from 11.1% to 8.4% (2018–2023), but 90% of hospital managers still report recruitment challenges (Bain &amp; Company, 2024).</a:t>
            </a:r>
            <a:endParaRPr lang="en-US" sz="950" dirty="0"/>
          </a:p>
        </p:txBody>
      </p:sp>
      <p:sp>
        <p:nvSpPr>
          <p:cNvPr id="12" name="Shape 10"/>
          <p:cNvSpPr/>
          <p:nvPr/>
        </p:nvSpPr>
        <p:spPr>
          <a:xfrm>
            <a:off x="457200" y="210312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457200" y="2103120"/>
            <a:ext cx="54864" cy="1188720"/>
          </a:xfrm>
          <a:prstGeom prst="rect">
            <a:avLst/>
          </a:prstGeom>
          <a:solidFill>
            <a:srgbClr val="ED8B00"/>
          </a:solidFill>
          <a:ln/>
        </p:spPr>
      </p:sp>
      <p:sp>
        <p:nvSpPr>
          <p:cNvPr id="14" name="Shape 12"/>
          <p:cNvSpPr/>
          <p:nvPr/>
        </p:nvSpPr>
        <p:spPr>
          <a:xfrm>
            <a:off x="685800" y="2377440"/>
            <a:ext cx="502920" cy="502920"/>
          </a:xfrm>
          <a:prstGeom prst="ellipse">
            <a:avLst/>
          </a:prstGeom>
          <a:solidFill>
            <a:srgbClr val="ED8B00"/>
          </a:solidFill>
          <a:ln/>
        </p:spPr>
      </p:sp>
      <p:sp>
        <p:nvSpPr>
          <p:cNvPr id="15" name="Text 13"/>
          <p:cNvSpPr/>
          <p:nvPr/>
        </p:nvSpPr>
        <p:spPr>
          <a:xfrm>
            <a:off x="685800" y="237744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2</a:t>
            </a:r>
            <a:endParaRPr lang="en-US" sz="1800" dirty="0"/>
          </a:p>
        </p:txBody>
      </p:sp>
      <p:sp>
        <p:nvSpPr>
          <p:cNvPr id="16" name="Text 14"/>
          <p:cNvSpPr/>
          <p:nvPr/>
        </p:nvSpPr>
        <p:spPr>
          <a:xfrm>
            <a:off x="1371600" y="2176272"/>
            <a:ext cx="7132320" cy="22860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Workload Intensification</a:t>
            </a:r>
            <a:endParaRPr lang="en-US" sz="1300" dirty="0"/>
          </a:p>
        </p:txBody>
      </p:sp>
      <p:sp>
        <p:nvSpPr>
          <p:cNvPr id="17" name="Text 15"/>
          <p:cNvSpPr/>
          <p:nvPr/>
        </p:nvSpPr>
        <p:spPr>
          <a:xfrm>
            <a:off x="1371600" y="2450592"/>
            <a:ext cx="713232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Remaining staff absorb unfilled roles, leading to extended shifts, missed breaks, and compromised care standards. NHS sickness absence rates in October 2024 were 18% higher than pre-pandemic levels, with over 25% of days lost linked to anxiety and stress (Nuffield Trust, 2025). Only 34% of clinicians feel their teams are adequately staffed for quality care.</a:t>
            </a:r>
            <a:endParaRPr lang="en-US" sz="950" dirty="0"/>
          </a:p>
        </p:txBody>
      </p:sp>
      <p:sp>
        <p:nvSpPr>
          <p:cNvPr id="18" name="Shape 16"/>
          <p:cNvSpPr/>
          <p:nvPr/>
        </p:nvSpPr>
        <p:spPr>
          <a:xfrm>
            <a:off x="457200" y="3429000"/>
            <a:ext cx="8229600" cy="1188720"/>
          </a:xfrm>
          <a:prstGeom prst="rect">
            <a:avLst/>
          </a:prstGeom>
          <a:solidFill>
            <a:srgbClr val="FFFFFF"/>
          </a:solidFill>
          <a:ln/>
          <a:effectLst>
            <a:outerShdw blurRad="76200" dist="25400" dir="8100000" algn="bl" rotWithShape="0">
              <a:srgbClr val="000000">
                <a:alpha val="12000"/>
              </a:srgbClr>
            </a:outerShdw>
          </a:effectLst>
        </p:spPr>
      </p:sp>
      <p:sp>
        <p:nvSpPr>
          <p:cNvPr id="19" name="Shape 17"/>
          <p:cNvSpPr/>
          <p:nvPr/>
        </p:nvSpPr>
        <p:spPr>
          <a:xfrm>
            <a:off x="457200" y="3429000"/>
            <a:ext cx="54864" cy="1188720"/>
          </a:xfrm>
          <a:prstGeom prst="rect">
            <a:avLst/>
          </a:prstGeom>
          <a:solidFill>
            <a:srgbClr val="DA291C"/>
          </a:solidFill>
          <a:ln/>
        </p:spPr>
      </p:sp>
      <p:sp>
        <p:nvSpPr>
          <p:cNvPr id="20" name="Shape 18"/>
          <p:cNvSpPr/>
          <p:nvPr/>
        </p:nvSpPr>
        <p:spPr>
          <a:xfrm>
            <a:off x="685800" y="3703320"/>
            <a:ext cx="502920" cy="502920"/>
          </a:xfrm>
          <a:prstGeom prst="ellipse">
            <a:avLst/>
          </a:prstGeom>
          <a:solidFill>
            <a:srgbClr val="DA291C"/>
          </a:solidFill>
          <a:ln/>
        </p:spPr>
      </p:sp>
      <p:sp>
        <p:nvSpPr>
          <p:cNvPr id="21" name="Text 19"/>
          <p:cNvSpPr/>
          <p:nvPr/>
        </p:nvSpPr>
        <p:spPr>
          <a:xfrm>
            <a:off x="685800" y="370332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3</a:t>
            </a:r>
            <a:endParaRPr lang="en-US" sz="1800" dirty="0"/>
          </a:p>
        </p:txBody>
      </p:sp>
      <p:sp>
        <p:nvSpPr>
          <p:cNvPr id="22" name="Text 20"/>
          <p:cNvSpPr/>
          <p:nvPr/>
        </p:nvSpPr>
        <p:spPr>
          <a:xfrm>
            <a:off x="1371600" y="3502152"/>
            <a:ext cx="7132320" cy="22860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Quality Erosion &amp; Moral Distress</a:t>
            </a:r>
            <a:endParaRPr lang="en-US" sz="1300" dirty="0"/>
          </a:p>
        </p:txBody>
      </p:sp>
      <p:sp>
        <p:nvSpPr>
          <p:cNvPr id="23" name="Text 21"/>
          <p:cNvSpPr/>
          <p:nvPr/>
        </p:nvSpPr>
        <p:spPr>
          <a:xfrm>
            <a:off x="1371600" y="3776472"/>
            <a:ext cx="7132320" cy="7772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Only 64.28% of staff would be happy with care standards if a friend/relative needed treatment (NHS Staff Survey 2024). This moral distress — knowing care falls below acceptable standards — is a potent driver of dissatisfaction identified as undermining competence needs in Self-Determination Theory (Deci &amp; Ryan, 2000). Dean et al. (2022) distinguish this as moral injury, distinct from burnout.</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4: Eroding Voice and Psychological Safety</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14</a:t>
            </a:r>
            <a:endParaRPr lang="en-US" sz="900" dirty="0"/>
          </a:p>
        </p:txBody>
      </p:sp>
      <p:sp>
        <p:nvSpPr>
          <p:cNvPr id="6" name="Shape 4"/>
          <p:cNvSpPr/>
          <p:nvPr/>
        </p:nvSpPr>
        <p:spPr>
          <a:xfrm>
            <a:off x="457200" y="777240"/>
            <a:ext cx="3931920" cy="3474720"/>
          </a:xfrm>
          <a:prstGeom prst="rect">
            <a:avLst/>
          </a:prstGeom>
          <a:solidFill>
            <a:srgbClr val="FFFFFF"/>
          </a:solidFill>
          <a:ln/>
          <a:effectLst>
            <a:outerShdw blurRad="76200" dist="25400" dir="8100000" algn="bl" rotWithShape="0">
              <a:srgbClr val="000000">
                <a:alpha val="12000"/>
              </a:srgbClr>
            </a:outerShdw>
          </a:effectLst>
        </p:spPr>
      </p:sp>
      <p:pic>
        <p:nvPicPr>
          <p:cNvPr id="7" name="Image 0" descr="preencoded.png"/>
          <p:cNvPicPr>
            <a:picLocks noChangeAspect="1"/>
          </p:cNvPicPr>
          <p:nvPr/>
        </p:nvPicPr>
        <p:blipFill>
          <a:blip r:embed="rId3"/>
          <a:stretch>
            <a:fillRect/>
          </a:stretch>
        </p:blipFill>
        <p:spPr>
          <a:xfrm>
            <a:off x="640080" y="868680"/>
            <a:ext cx="365760" cy="365760"/>
          </a:xfrm>
          <a:prstGeom prst="rect">
            <a:avLst/>
          </a:prstGeom>
        </p:spPr>
      </p:pic>
      <p:sp>
        <p:nvSpPr>
          <p:cNvPr id="8" name="Text 5"/>
          <p:cNvSpPr/>
          <p:nvPr/>
        </p:nvSpPr>
        <p:spPr>
          <a:xfrm>
            <a:off x="1097280" y="896112"/>
            <a:ext cx="310896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Speaking Up Culture in Decline</a:t>
            </a:r>
            <a:endParaRPr lang="en-US" sz="1300" dirty="0"/>
          </a:p>
        </p:txBody>
      </p:sp>
      <p:sp>
        <p:nvSpPr>
          <p:cNvPr id="9" name="Text 6"/>
          <p:cNvSpPr/>
          <p:nvPr/>
        </p:nvSpPr>
        <p:spPr>
          <a:xfrm>
            <a:off x="640080" y="1325880"/>
            <a:ext cx="3566160" cy="457200"/>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60.29% feel safe to speak up — lowest ever (2023: 61.83%, 2021: 90.46% feel trusted)</a:t>
            </a:r>
            <a:endParaRPr lang="en-US" sz="950" dirty="0"/>
          </a:p>
        </p:txBody>
      </p:sp>
      <p:sp>
        <p:nvSpPr>
          <p:cNvPr id="10" name="Text 7"/>
          <p:cNvSpPr/>
          <p:nvPr/>
        </p:nvSpPr>
        <p:spPr>
          <a:xfrm>
            <a:off x="640080" y="1828800"/>
            <a:ext cx="3566160" cy="457200"/>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47.59% confident concerns will be addressed — record low (2024: 49.51%)</a:t>
            </a:r>
            <a:endParaRPr lang="en-US" sz="950" dirty="0"/>
          </a:p>
        </p:txBody>
      </p:sp>
      <p:sp>
        <p:nvSpPr>
          <p:cNvPr id="11" name="Text 8"/>
          <p:cNvSpPr/>
          <p:nvPr/>
        </p:nvSpPr>
        <p:spPr>
          <a:xfrm>
            <a:off x="640080" y="2331720"/>
            <a:ext cx="3566160" cy="457200"/>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69.94% can suggest team improvements — declining annually since 2021</a:t>
            </a:r>
            <a:endParaRPr lang="en-US" sz="950" dirty="0"/>
          </a:p>
        </p:txBody>
      </p:sp>
      <p:sp>
        <p:nvSpPr>
          <p:cNvPr id="12" name="Text 9"/>
          <p:cNvSpPr/>
          <p:nvPr/>
        </p:nvSpPr>
        <p:spPr>
          <a:xfrm>
            <a:off x="640080" y="2834640"/>
            <a:ext cx="3566160" cy="457200"/>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48.63% involved in deciding changes — record low (2024: 50.12%)</a:t>
            </a:r>
            <a:endParaRPr lang="en-US" sz="950" dirty="0"/>
          </a:p>
        </p:txBody>
      </p:sp>
      <p:sp>
        <p:nvSpPr>
          <p:cNvPr id="13" name="Text 10"/>
          <p:cNvSpPr/>
          <p:nvPr/>
        </p:nvSpPr>
        <p:spPr>
          <a:xfrm>
            <a:off x="640080" y="3337560"/>
            <a:ext cx="3566160" cy="457200"/>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54.16% feel able to make improvements — near record low</a:t>
            </a:r>
            <a:endParaRPr lang="en-US" sz="950" dirty="0"/>
          </a:p>
        </p:txBody>
      </p:sp>
      <p:sp>
        <p:nvSpPr>
          <p:cNvPr id="14" name="Shape 11"/>
          <p:cNvSpPr/>
          <p:nvPr/>
        </p:nvSpPr>
        <p:spPr>
          <a:xfrm>
            <a:off x="4663440" y="777240"/>
            <a:ext cx="4023360" cy="3474720"/>
          </a:xfrm>
          <a:prstGeom prst="rect">
            <a:avLst/>
          </a:prstGeom>
          <a:solidFill>
            <a:srgbClr val="FFFFFF"/>
          </a:solidFill>
          <a:ln/>
          <a:effectLst>
            <a:outerShdw blurRad="76200" dist="25400" dir="8100000" algn="bl" rotWithShape="0">
              <a:srgbClr val="000000">
                <a:alpha val="12000"/>
              </a:srgbClr>
            </a:outerShdw>
          </a:effectLst>
        </p:spPr>
      </p:sp>
      <p:pic>
        <p:nvPicPr>
          <p:cNvPr id="15" name="Image 1" descr="preencoded.png"/>
          <p:cNvPicPr>
            <a:picLocks noChangeAspect="1"/>
          </p:cNvPicPr>
          <p:nvPr/>
        </p:nvPicPr>
        <p:blipFill>
          <a:blip r:embed="rId4"/>
          <a:stretch>
            <a:fillRect/>
          </a:stretch>
        </p:blipFill>
        <p:spPr>
          <a:xfrm>
            <a:off x="4846320" y="868680"/>
            <a:ext cx="365760" cy="365760"/>
          </a:xfrm>
          <a:prstGeom prst="rect">
            <a:avLst/>
          </a:prstGeom>
        </p:spPr>
      </p:pic>
      <p:sp>
        <p:nvSpPr>
          <p:cNvPr id="16" name="Text 12"/>
          <p:cNvSpPr/>
          <p:nvPr/>
        </p:nvSpPr>
        <p:spPr>
          <a:xfrm>
            <a:off x="5303520" y="896112"/>
            <a:ext cx="3200400" cy="27432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Critical Implications</a:t>
            </a:r>
            <a:endParaRPr lang="en-US" sz="1300" dirty="0"/>
          </a:p>
        </p:txBody>
      </p:sp>
      <p:sp>
        <p:nvSpPr>
          <p:cNvPr id="17" name="Text 13"/>
          <p:cNvSpPr/>
          <p:nvPr/>
        </p:nvSpPr>
        <p:spPr>
          <a:xfrm>
            <a:off x="4846320" y="1280160"/>
            <a:ext cx="3657600" cy="283464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The 12.7pp gap between speaking up (60.29%) and expecting action (47.59%) represents a critical trust deficit. Morrison (2014) identifies this as 'employee silence' — deliberate withholding of information due to perceived futility, undermining organisational learning and patient safety.</a:t>
            </a:r>
            <a:endParaRPr lang="en-US" sz="950" dirty="0"/>
          </a:p>
          <a:p>
            <a:pPr marL="0" indent="0">
              <a:buNone/>
            </a:pPr>
            <a:endParaRPr lang="en-US" sz="950" dirty="0"/>
          </a:p>
          <a:p>
            <a:pPr marL="0" indent="0">
              <a:buNone/>
            </a:pPr>
            <a:r>
              <a:rPr lang="en-US" sz="950" dirty="0">
                <a:solidFill>
                  <a:srgbClr val="3D4F5F"/>
                </a:solidFill>
                <a:latin typeface="Calibri" pitchFamily="34" charset="0"/>
                <a:ea typeface="Calibri" pitchFamily="34" charset="-122"/>
                <a:cs typeface="Calibri" pitchFamily="34" charset="-120"/>
              </a:rPr>
              <a:t>The year-on-year erosion of every voice metric since 2021 reveals that the People Promise's aspirational rhetoric has not translated into operational reality. Staff involvement is one of the strongest predictors of sustained improvement in healthcare (NHS Confederation, 2026). When staff are disempowered, organisations lose vital frontline insights.</a:t>
            </a:r>
            <a:endParaRPr lang="en-US" sz="950" dirty="0"/>
          </a:p>
          <a:p>
            <a:pPr marL="0" indent="0">
              <a:buNone/>
            </a:pPr>
            <a:endParaRPr lang="en-US" sz="950" dirty="0"/>
          </a:p>
          <a:p>
            <a:pPr marL="0" indent="0">
              <a:buNone/>
            </a:pPr>
            <a:r>
              <a:rPr lang="en-US" sz="950" dirty="0">
                <a:solidFill>
                  <a:srgbClr val="3D4F5F"/>
                </a:solidFill>
                <a:latin typeface="Calibri" pitchFamily="34" charset="0"/>
                <a:ea typeface="Calibri" pitchFamily="34" charset="-122"/>
                <a:cs typeface="Calibri" pitchFamily="34" charset="-120"/>
              </a:rPr>
              <a:t>NHS England received 433 whistleblowing disclosures in 2023/24 — but the declining confidence in response mechanisms suggests systemic follow-through failures.</a:t>
            </a:r>
            <a:endParaRPr lang="en-US" sz="9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5: Discrimination, Bullying and Harassment</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15</a:t>
            </a:r>
            <a:endParaRPr lang="en-US" sz="900" dirty="0"/>
          </a:p>
        </p:txBody>
      </p:sp>
      <p:sp>
        <p:nvSpPr>
          <p:cNvPr id="6" name="Shape 4"/>
          <p:cNvSpPr/>
          <p:nvPr/>
        </p:nvSpPr>
        <p:spPr>
          <a:xfrm>
            <a:off x="457200" y="777240"/>
            <a:ext cx="8229600" cy="137160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640080" y="822960"/>
            <a:ext cx="1645920" cy="320040"/>
          </a:xfrm>
          <a:prstGeom prst="rect">
            <a:avLst/>
          </a:prstGeom>
          <a:noFill/>
          <a:ln/>
        </p:spPr>
        <p:txBody>
          <a:bodyPr wrap="square" lIns="0" tIns="0" rIns="0" bIns="0" rtlCol="0" anchor="ctr"/>
          <a:lstStyle/>
          <a:p>
            <a:pPr marL="0" indent="0" algn="ctr">
              <a:buNone/>
            </a:pPr>
            <a:r>
              <a:rPr lang="en-US" sz="2000" b="1" dirty="0">
                <a:solidFill>
                  <a:srgbClr val="003087"/>
                </a:solidFill>
                <a:latin typeface="Georgia" pitchFamily="34" charset="0"/>
                <a:ea typeface="Georgia" pitchFamily="34" charset="-122"/>
                <a:cs typeface="Georgia" pitchFamily="34" charset="-120"/>
              </a:rPr>
              <a:t>25%+</a:t>
            </a:r>
            <a:endParaRPr lang="en-US" sz="2000" dirty="0"/>
          </a:p>
        </p:txBody>
      </p:sp>
      <p:sp>
        <p:nvSpPr>
          <p:cNvPr id="8" name="Text 6"/>
          <p:cNvSpPr/>
          <p:nvPr/>
        </p:nvSpPr>
        <p:spPr>
          <a:xfrm>
            <a:off x="640080" y="1188720"/>
            <a:ext cx="1645920" cy="731520"/>
          </a:xfrm>
          <a:prstGeom prst="rect">
            <a:avLst/>
          </a:prstGeom>
          <a:noFill/>
          <a:ln/>
        </p:spPr>
        <p:txBody>
          <a:bodyPr wrap="square" lIns="0" tIns="0" rIns="0" bIns="0" rtlCol="0" anchor="ctr"/>
          <a:lstStyle/>
          <a:p>
            <a:pPr marL="0" indent="0" algn="ctr">
              <a:buNone/>
            </a:pPr>
            <a:r>
              <a:rPr lang="en-US" sz="850" dirty="0">
                <a:solidFill>
                  <a:srgbClr val="3D4F5F"/>
                </a:solidFill>
                <a:latin typeface="Calibri Light" pitchFamily="34" charset="0"/>
                <a:ea typeface="Calibri Light" pitchFamily="34" charset="-122"/>
                <a:cs typeface="Calibri Light" pitchFamily="34" charset="-120"/>
              </a:rPr>
              <a:t>experienced harassment,</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bullying or abuse</a:t>
            </a:r>
            <a:endParaRPr lang="en-US" sz="850" dirty="0"/>
          </a:p>
        </p:txBody>
      </p:sp>
      <p:sp>
        <p:nvSpPr>
          <p:cNvPr id="9" name="Text 7"/>
          <p:cNvSpPr/>
          <p:nvPr/>
        </p:nvSpPr>
        <p:spPr>
          <a:xfrm>
            <a:off x="2651760" y="822960"/>
            <a:ext cx="1645920" cy="320040"/>
          </a:xfrm>
          <a:prstGeom prst="rect">
            <a:avLst/>
          </a:prstGeom>
          <a:noFill/>
          <a:ln/>
        </p:spPr>
        <p:txBody>
          <a:bodyPr wrap="square" lIns="0" tIns="0" rIns="0" bIns="0" rtlCol="0" anchor="ctr"/>
          <a:lstStyle/>
          <a:p>
            <a:pPr marL="0" indent="0" algn="ctr">
              <a:buNone/>
            </a:pPr>
            <a:r>
              <a:rPr lang="en-US" sz="2000" b="1" dirty="0">
                <a:solidFill>
                  <a:srgbClr val="003087"/>
                </a:solidFill>
                <a:latin typeface="Georgia" pitchFamily="34" charset="0"/>
                <a:ea typeface="Georgia" pitchFamily="34" charset="-122"/>
                <a:cs typeface="Georgia" pitchFamily="34" charset="-120"/>
              </a:rPr>
              <a:t>8.77%</a:t>
            </a:r>
            <a:endParaRPr lang="en-US" sz="2000" dirty="0"/>
          </a:p>
        </p:txBody>
      </p:sp>
      <p:sp>
        <p:nvSpPr>
          <p:cNvPr id="10" name="Text 8"/>
          <p:cNvSpPr/>
          <p:nvPr/>
        </p:nvSpPr>
        <p:spPr>
          <a:xfrm>
            <a:off x="2651760" y="1188720"/>
            <a:ext cx="1645920" cy="731520"/>
          </a:xfrm>
          <a:prstGeom prst="rect">
            <a:avLst/>
          </a:prstGeom>
          <a:noFill/>
          <a:ln/>
        </p:spPr>
        <p:txBody>
          <a:bodyPr wrap="square" lIns="0" tIns="0" rIns="0" bIns="0" rtlCol="0" anchor="ctr"/>
          <a:lstStyle/>
          <a:p>
            <a:pPr marL="0" indent="0" algn="ctr">
              <a:buNone/>
            </a:pPr>
            <a:r>
              <a:rPr lang="en-US" sz="850" dirty="0">
                <a:solidFill>
                  <a:srgbClr val="3D4F5F"/>
                </a:solidFill>
                <a:latin typeface="Calibri Light" pitchFamily="34" charset="0"/>
                <a:ea typeface="Calibri Light" pitchFamily="34" charset="-122"/>
                <a:cs typeface="Calibri Light" pitchFamily="34" charset="-120"/>
              </a:rPr>
              <a:t>discrimination from</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managers/colleagues</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(lowest ever)</a:t>
            </a:r>
            <a:endParaRPr lang="en-US" sz="850" dirty="0"/>
          </a:p>
        </p:txBody>
      </p:sp>
      <p:sp>
        <p:nvSpPr>
          <p:cNvPr id="11" name="Text 9"/>
          <p:cNvSpPr/>
          <p:nvPr/>
        </p:nvSpPr>
        <p:spPr>
          <a:xfrm>
            <a:off x="4663440" y="822960"/>
            <a:ext cx="1645920" cy="320040"/>
          </a:xfrm>
          <a:prstGeom prst="rect">
            <a:avLst/>
          </a:prstGeom>
          <a:noFill/>
          <a:ln/>
        </p:spPr>
        <p:txBody>
          <a:bodyPr wrap="square" lIns="0" tIns="0" rIns="0" bIns="0" rtlCol="0" anchor="ctr"/>
          <a:lstStyle/>
          <a:p>
            <a:pPr marL="0" indent="0" algn="ctr">
              <a:buNone/>
            </a:pPr>
            <a:r>
              <a:rPr lang="en-US" sz="2000" b="1" dirty="0">
                <a:solidFill>
                  <a:srgbClr val="003087"/>
                </a:solidFill>
                <a:latin typeface="Georgia" pitchFamily="34" charset="0"/>
                <a:ea typeface="Georgia" pitchFamily="34" charset="-122"/>
                <a:cs typeface="Georgia" pitchFamily="34" charset="-120"/>
              </a:rPr>
              <a:t>9.07%</a:t>
            </a:r>
            <a:endParaRPr lang="en-US" sz="2000" dirty="0"/>
          </a:p>
        </p:txBody>
      </p:sp>
      <p:sp>
        <p:nvSpPr>
          <p:cNvPr id="12" name="Text 10"/>
          <p:cNvSpPr/>
          <p:nvPr/>
        </p:nvSpPr>
        <p:spPr>
          <a:xfrm>
            <a:off x="4663440" y="1188720"/>
            <a:ext cx="1645920" cy="731520"/>
          </a:xfrm>
          <a:prstGeom prst="rect">
            <a:avLst/>
          </a:prstGeom>
          <a:noFill/>
          <a:ln/>
        </p:spPr>
        <p:txBody>
          <a:bodyPr wrap="square" lIns="0" tIns="0" rIns="0" bIns="0" rtlCol="0" anchor="ctr"/>
          <a:lstStyle/>
          <a:p>
            <a:pPr marL="0" indent="0" algn="ctr">
              <a:buNone/>
            </a:pPr>
            <a:r>
              <a:rPr lang="en-US" sz="850" dirty="0">
                <a:solidFill>
                  <a:srgbClr val="3D4F5F"/>
                </a:solidFill>
                <a:latin typeface="Calibri Light" pitchFamily="34" charset="0"/>
                <a:ea typeface="Calibri Light" pitchFamily="34" charset="-122"/>
                <a:cs typeface="Calibri Light" pitchFamily="34" charset="-120"/>
              </a:rPr>
              <a:t>unwanted sexual</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behaviour from</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patients/public</a:t>
            </a:r>
            <a:endParaRPr lang="en-US" sz="850" dirty="0"/>
          </a:p>
        </p:txBody>
      </p:sp>
      <p:sp>
        <p:nvSpPr>
          <p:cNvPr id="13" name="Text 11"/>
          <p:cNvSpPr/>
          <p:nvPr/>
        </p:nvSpPr>
        <p:spPr>
          <a:xfrm>
            <a:off x="6675120" y="822960"/>
            <a:ext cx="1645920" cy="320040"/>
          </a:xfrm>
          <a:prstGeom prst="rect">
            <a:avLst/>
          </a:prstGeom>
          <a:noFill/>
          <a:ln/>
        </p:spPr>
        <p:txBody>
          <a:bodyPr wrap="square" lIns="0" tIns="0" rIns="0" bIns="0" rtlCol="0" anchor="ctr"/>
          <a:lstStyle/>
          <a:p>
            <a:pPr marL="0" indent="0" algn="ctr">
              <a:buNone/>
            </a:pPr>
            <a:r>
              <a:rPr lang="en-US" sz="2000" b="1" dirty="0">
                <a:solidFill>
                  <a:srgbClr val="003087"/>
                </a:solidFill>
                <a:latin typeface="Georgia" pitchFamily="34" charset="0"/>
                <a:ea typeface="Georgia" pitchFamily="34" charset="-122"/>
                <a:cs typeface="Georgia" pitchFamily="34" charset="-120"/>
              </a:rPr>
              <a:t>31.05%</a:t>
            </a:r>
            <a:endParaRPr lang="en-US" sz="2000" dirty="0"/>
          </a:p>
        </p:txBody>
      </p:sp>
      <p:sp>
        <p:nvSpPr>
          <p:cNvPr id="14" name="Text 12"/>
          <p:cNvSpPr/>
          <p:nvPr/>
        </p:nvSpPr>
        <p:spPr>
          <a:xfrm>
            <a:off x="6675120" y="1188720"/>
            <a:ext cx="1645920" cy="731520"/>
          </a:xfrm>
          <a:prstGeom prst="rect">
            <a:avLst/>
          </a:prstGeom>
          <a:noFill/>
          <a:ln/>
        </p:spPr>
        <p:txBody>
          <a:bodyPr wrap="square" lIns="0" tIns="0" rIns="0" bIns="0" rtlCol="0" anchor="ctr"/>
          <a:lstStyle/>
          <a:p>
            <a:pPr marL="0" indent="0" algn="ctr">
              <a:buNone/>
            </a:pPr>
            <a:r>
              <a:rPr lang="en-US" sz="850" dirty="0">
                <a:solidFill>
                  <a:srgbClr val="3D4F5F"/>
                </a:solidFill>
                <a:latin typeface="Calibri Light" pitchFamily="34" charset="0"/>
                <a:ea typeface="Calibri Light" pitchFamily="34" charset="-122"/>
                <a:cs typeface="Calibri Light" pitchFamily="34" charset="-120"/>
              </a:rPr>
              <a:t>ambulance staff</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facing sexual behaviour</a:t>
            </a:r>
            <a:endParaRPr lang="en-US" sz="850" dirty="0"/>
          </a:p>
          <a:p>
            <a:pPr marL="0" indent="0" algn="ctr">
              <a:buNone/>
            </a:pPr>
            <a:r>
              <a:rPr lang="en-US" sz="850" dirty="0">
                <a:solidFill>
                  <a:srgbClr val="3D4F5F"/>
                </a:solidFill>
                <a:latin typeface="Calibri Light" pitchFamily="34" charset="0"/>
                <a:ea typeface="Calibri Light" pitchFamily="34" charset="-122"/>
                <a:cs typeface="Calibri Light" pitchFamily="34" charset="-120"/>
              </a:rPr>
              <a:t>(up from 28.79%)</a:t>
            </a:r>
            <a:endParaRPr lang="en-US" sz="850" dirty="0"/>
          </a:p>
        </p:txBody>
      </p:sp>
      <p:sp>
        <p:nvSpPr>
          <p:cNvPr id="15" name="Text 13"/>
          <p:cNvSpPr/>
          <p:nvPr/>
        </p:nvSpPr>
        <p:spPr>
          <a:xfrm>
            <a:off x="457200" y="2377440"/>
            <a:ext cx="8229600" cy="18288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While colleague discrimination has reached its lowest level (8.77%), over a quarter of staff still face harassment, bullying or abuse — stubbornly persistent. The King's Fund (2025) identifies that Black and global majority groups consistently report worse experiences, revealing that ethnic diversity has not translated into equity of experience. The sharp rise in sexual harassment towards ambulance staff (31.05%) demands sector-specific interventions. NHS England's sexual safety charter (2023) is necessary but implementation gaps remain significant. 100% of trusts signed the charter in 2024, yet the proportion reporting incidents from patients rose — potentially indicating improved reporting culture, but also persistent exposure.</a:t>
            </a:r>
            <a:endParaRPr lang="en-US" sz="10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6: The Pay Satisfaction Paradox</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16</a:t>
            </a:r>
            <a:endParaRPr lang="en-US" sz="900" dirty="0"/>
          </a:p>
        </p:txBody>
      </p:sp>
      <p:graphicFrame>
        <p:nvGraphicFramePr>
          <p:cNvPr id="6" name="Chart 0"/>
          <p:cNvGraphicFramePr/>
          <p:nvPr/>
        </p:nvGraphicFramePr>
        <p:xfrm>
          <a:off x="457200" y="777240"/>
          <a:ext cx="4114800" cy="256032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4846320" y="777240"/>
            <a:ext cx="3840480" cy="2560320"/>
          </a:xfrm>
          <a:prstGeom prst="rect">
            <a:avLst/>
          </a:prstGeom>
          <a:solidFill>
            <a:srgbClr val="FFFFFF"/>
          </a:solidFill>
          <a:ln/>
          <a:effectLst>
            <a:outerShdw blurRad="76200" dist="25400" dir="8100000" algn="bl" rotWithShape="0">
              <a:srgbClr val="000000">
                <a:alpha val="12000"/>
              </a:srgbClr>
            </a:outerShdw>
          </a:effectLst>
        </p:spPr>
      </p:sp>
      <p:sp>
        <p:nvSpPr>
          <p:cNvPr id="8" name="Text 5"/>
          <p:cNvSpPr/>
          <p:nvPr/>
        </p:nvSpPr>
        <p:spPr>
          <a:xfrm>
            <a:off x="5029200" y="868680"/>
            <a:ext cx="3474720" cy="22860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Analysis</a:t>
            </a:r>
            <a:endParaRPr lang="en-US" sz="1300" dirty="0"/>
          </a:p>
        </p:txBody>
      </p:sp>
      <p:sp>
        <p:nvSpPr>
          <p:cNvPr id="9" name="Text 6"/>
          <p:cNvSpPr/>
          <p:nvPr/>
        </p:nvSpPr>
        <p:spPr>
          <a:xfrm>
            <a:off x="5029200" y="1143000"/>
            <a:ext cx="3474720" cy="210312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Pay satisfaction has stabilised post-Agenda for Change deal, yet only 42.95% feel valued — confirming Herzberg's prediction that pay (a hygiene factor) removes dissatisfaction but cannot create motivation.</a:t>
            </a:r>
            <a:endParaRPr lang="en-US" sz="900" dirty="0"/>
          </a:p>
          <a:p>
            <a:pPr marL="0" indent="0">
              <a:buNone/>
            </a:pPr>
            <a:endParaRPr lang="en-US" sz="900" dirty="0"/>
          </a:p>
          <a:p>
            <a:pPr marL="0" indent="0">
              <a:buNone/>
            </a:pPr>
            <a:r>
              <a:rPr lang="en-US" sz="900" dirty="0">
                <a:solidFill>
                  <a:srgbClr val="3D4F5F"/>
                </a:solidFill>
                <a:latin typeface="Calibri" pitchFamily="34" charset="0"/>
                <a:ea typeface="Calibri" pitchFamily="34" charset="-122"/>
                <a:cs typeface="Calibri" pitchFamily="34" charset="-120"/>
              </a:rPr>
              <a:t>A 2025 UK-REACH study found 48% of NHS staff are dissatisfied with pay, with resident doctors showing 52% attrition intentions. Per 1-point increase in pay dissatisfaction, attrition odds rose 1.40 for junior doctors (PMC, 2025).</a:t>
            </a:r>
            <a:endParaRPr lang="en-US" sz="900" dirty="0"/>
          </a:p>
          <a:p>
            <a:pPr marL="0" indent="0">
              <a:buNone/>
            </a:pPr>
            <a:endParaRPr lang="en-US" sz="900" dirty="0"/>
          </a:p>
          <a:p>
            <a:pPr marL="0" indent="0">
              <a:buNone/>
            </a:pPr>
            <a:r>
              <a:rPr lang="en-US" sz="900" dirty="0">
                <a:solidFill>
                  <a:srgbClr val="3D4F5F"/>
                </a:solidFill>
                <a:latin typeface="Calibri" pitchFamily="34" charset="0"/>
                <a:ea typeface="Calibri" pitchFamily="34" charset="-122"/>
                <a:cs typeface="Calibri" pitchFamily="34" charset="-120"/>
              </a:rPr>
              <a:t>Medical staff pay satisfaction rose 16% to 48% (2024), yet Bain (2024) found 23% of doctors still consider career-switching — underscoring pay's limited retention power alone.</a:t>
            </a:r>
            <a:endParaRPr lang="en-US" sz="900" dirty="0"/>
          </a:p>
        </p:txBody>
      </p:sp>
      <p:sp>
        <p:nvSpPr>
          <p:cNvPr id="10" name="Shape 7"/>
          <p:cNvSpPr/>
          <p:nvPr/>
        </p:nvSpPr>
        <p:spPr>
          <a:xfrm>
            <a:off x="457200" y="3566160"/>
            <a:ext cx="8229600" cy="777240"/>
          </a:xfrm>
          <a:prstGeom prst="rect">
            <a:avLst/>
          </a:prstGeom>
          <a:solidFill>
            <a:srgbClr val="E8F4FD"/>
          </a:solidFill>
          <a:ln/>
        </p:spPr>
      </p:sp>
      <p:pic>
        <p:nvPicPr>
          <p:cNvPr id="11" name="Image 0" descr="preencoded.png"/>
          <p:cNvPicPr>
            <a:picLocks noChangeAspect="1"/>
          </p:cNvPicPr>
          <p:nvPr/>
        </p:nvPicPr>
        <p:blipFill>
          <a:blip r:embed="rId4"/>
          <a:stretch>
            <a:fillRect/>
          </a:stretch>
        </p:blipFill>
        <p:spPr>
          <a:xfrm>
            <a:off x="640080" y="3703320"/>
            <a:ext cx="320040" cy="320040"/>
          </a:xfrm>
          <a:prstGeom prst="rect">
            <a:avLst/>
          </a:prstGeom>
        </p:spPr>
      </p:pic>
      <p:sp>
        <p:nvSpPr>
          <p:cNvPr id="12" name="Text 8"/>
          <p:cNvSpPr/>
          <p:nvPr/>
        </p:nvSpPr>
        <p:spPr>
          <a:xfrm>
            <a:off x="1097280" y="3611880"/>
            <a:ext cx="7406640" cy="685800"/>
          </a:xfrm>
          <a:prstGeom prst="rect">
            <a:avLst/>
          </a:prstGeom>
          <a:noFill/>
          <a:ln/>
        </p:spPr>
        <p:txBody>
          <a:bodyPr wrap="square" lIns="0" tIns="0" rIns="0" bIns="0" rtlCol="0" anchor="ctr"/>
          <a:lstStyle/>
          <a:p>
            <a:pPr marL="0" indent="0">
              <a:buNone/>
            </a:pPr>
            <a:r>
              <a:rPr lang="en-US" sz="1000" i="1" dirty="0">
                <a:solidFill>
                  <a:srgbClr val="003087"/>
                </a:solidFill>
                <a:latin typeface="Calibri" pitchFamily="34" charset="0"/>
                <a:ea typeface="Calibri" pitchFamily="34" charset="-122"/>
                <a:cs typeface="Calibri" pitchFamily="34" charset="-120"/>
              </a:rPr>
              <a:t>Key Insight: Pay satisfaction stabilisation alongside declining engagement confirms the NHS crisis is fundamentally about motivational factors, not hygiene factors. HRM strategy must pivot to intrinsic motivators.</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Challenge 7: Flexible Working — Stalled Progress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17</a:t>
            </a:r>
            <a:endParaRPr lang="en-US" sz="900" dirty="0"/>
          </a:p>
        </p:txBody>
      </p:sp>
      <p:sp>
        <p:nvSpPr>
          <p:cNvPr id="6" name="Text 4"/>
          <p:cNvSpPr/>
          <p:nvPr/>
        </p:nvSpPr>
        <p:spPr>
          <a:xfrm>
            <a:off x="457200" y="777240"/>
            <a:ext cx="8229600" cy="640080"/>
          </a:xfrm>
          <a:prstGeom prst="rect">
            <a:avLst/>
          </a:prstGeom>
          <a:noFill/>
          <a:ln/>
        </p:spPr>
        <p:txBody>
          <a:bodyPr wrap="square" lIns="0" tIns="0" rIns="0" bIns="0" rtlCol="0" anchor="ctr"/>
          <a:lstStyle/>
          <a:p>
            <a:pPr marL="0" indent="0">
              <a:buNone/>
            </a:pPr>
            <a:r>
              <a:rPr lang="en-US" sz="2400" b="1" dirty="0">
                <a:solidFill>
                  <a:srgbClr val="005EB8"/>
                </a:solidFill>
                <a:latin typeface="Georgia" pitchFamily="34" charset="0"/>
                <a:ea typeface="Georgia" pitchFamily="34" charset="-122"/>
                <a:cs typeface="Georgia" pitchFamily="34" charset="-120"/>
              </a:rPr>
              <a:t>57% </a:t>
            </a:r>
            <a:r>
              <a:rPr lang="en-US" sz="1100" dirty="0">
                <a:solidFill>
                  <a:srgbClr val="3D4F5F"/>
                </a:solidFill>
                <a:latin typeface="Calibri" pitchFamily="34" charset="0"/>
                <a:ea typeface="Calibri" pitchFamily="34" charset="-122"/>
                <a:cs typeface="Calibri" pitchFamily="34" charset="-120"/>
              </a:rPr>
              <a:t>satisfaction with flexible working — stagnant for three years despite NHS Employers' 'Think Flex First' initiative and prominent placement in the People Promise framework.</a:t>
            </a:r>
            <a:endParaRPr lang="en-US" sz="2400" dirty="0"/>
          </a:p>
        </p:txBody>
      </p:sp>
      <p:sp>
        <p:nvSpPr>
          <p:cNvPr id="7" name="Shape 5"/>
          <p:cNvSpPr/>
          <p:nvPr/>
        </p:nvSpPr>
        <p:spPr>
          <a:xfrm>
            <a:off x="457200" y="1600200"/>
            <a:ext cx="2606040" cy="2560320"/>
          </a:xfrm>
          <a:prstGeom prst="rect">
            <a:avLst/>
          </a:prstGeom>
          <a:solidFill>
            <a:srgbClr val="FFFFFF"/>
          </a:solidFill>
          <a:ln/>
          <a:effectLst>
            <a:outerShdw blurRad="76200" dist="25400" dir="8100000" algn="bl" rotWithShape="0">
              <a:srgbClr val="000000">
                <a:alpha val="12000"/>
              </a:srgbClr>
            </a:outerShdw>
          </a:effectLst>
        </p:spPr>
      </p:sp>
      <p:sp>
        <p:nvSpPr>
          <p:cNvPr id="8" name="Shape 6"/>
          <p:cNvSpPr/>
          <p:nvPr/>
        </p:nvSpPr>
        <p:spPr>
          <a:xfrm>
            <a:off x="457200" y="1600200"/>
            <a:ext cx="2606040" cy="54864"/>
          </a:xfrm>
          <a:prstGeom prst="rect">
            <a:avLst/>
          </a:prstGeom>
          <a:solidFill>
            <a:srgbClr val="005EB8"/>
          </a:solidFill>
          <a:ln/>
        </p:spPr>
      </p:sp>
      <p:sp>
        <p:nvSpPr>
          <p:cNvPr id="9" name="Text 7"/>
          <p:cNvSpPr/>
          <p:nvPr/>
        </p:nvSpPr>
        <p:spPr>
          <a:xfrm>
            <a:off x="594360" y="1737360"/>
            <a:ext cx="233172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Structural Barriers</a:t>
            </a:r>
            <a:endParaRPr lang="en-US" sz="1100" dirty="0"/>
          </a:p>
        </p:txBody>
      </p:sp>
      <p:sp>
        <p:nvSpPr>
          <p:cNvPr id="10" name="Text 8"/>
          <p:cNvSpPr/>
          <p:nvPr/>
        </p:nvSpPr>
        <p:spPr>
          <a:xfrm>
            <a:off x="594360" y="2011680"/>
            <a:ext cx="2331720" cy="20116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Clinical roles in acute/emergency settings face inherent constraints: shift rotas, 24/7 service needs, minimum staffing thresholds. Universal policies fail to address these operational realities (Personnel Today, 2026).</a:t>
            </a:r>
            <a:endParaRPr lang="en-US" sz="900" dirty="0"/>
          </a:p>
        </p:txBody>
      </p:sp>
      <p:sp>
        <p:nvSpPr>
          <p:cNvPr id="11" name="Shape 9"/>
          <p:cNvSpPr/>
          <p:nvPr/>
        </p:nvSpPr>
        <p:spPr>
          <a:xfrm>
            <a:off x="3291840" y="1600200"/>
            <a:ext cx="2606040" cy="2560320"/>
          </a:xfrm>
          <a:prstGeom prst="rect">
            <a:avLst/>
          </a:prstGeom>
          <a:solidFill>
            <a:srgbClr val="FFFFFF"/>
          </a:solidFill>
          <a:ln/>
          <a:effectLst>
            <a:outerShdw blurRad="76200" dist="25400" dir="8100000" algn="bl" rotWithShape="0">
              <a:srgbClr val="000000">
                <a:alpha val="12000"/>
              </a:srgbClr>
            </a:outerShdw>
          </a:effectLst>
        </p:spPr>
      </p:sp>
      <p:sp>
        <p:nvSpPr>
          <p:cNvPr id="12" name="Shape 10"/>
          <p:cNvSpPr/>
          <p:nvPr/>
        </p:nvSpPr>
        <p:spPr>
          <a:xfrm>
            <a:off x="3291840" y="1600200"/>
            <a:ext cx="2606040" cy="54864"/>
          </a:xfrm>
          <a:prstGeom prst="rect">
            <a:avLst/>
          </a:prstGeom>
          <a:solidFill>
            <a:srgbClr val="005EB8"/>
          </a:solidFill>
          <a:ln/>
        </p:spPr>
      </p:sp>
      <p:sp>
        <p:nvSpPr>
          <p:cNvPr id="13" name="Text 11"/>
          <p:cNvSpPr/>
          <p:nvPr/>
        </p:nvSpPr>
        <p:spPr>
          <a:xfrm>
            <a:off x="3429000" y="1737360"/>
            <a:ext cx="233172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Implementation Gap</a:t>
            </a:r>
            <a:endParaRPr lang="en-US" sz="1100" dirty="0"/>
          </a:p>
        </p:txBody>
      </p:sp>
      <p:sp>
        <p:nvSpPr>
          <p:cNvPr id="14" name="Text 12"/>
          <p:cNvSpPr/>
          <p:nvPr/>
        </p:nvSpPr>
        <p:spPr>
          <a:xfrm>
            <a:off x="3429000" y="2011680"/>
            <a:ext cx="2331720" cy="20116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Managers lack training in creative rostering, annualised hours, and job-share arrangements. The gap between policy aspiration and operational practice leaves staff frustrated and disengaged.</a:t>
            </a:r>
            <a:endParaRPr lang="en-US" sz="900" dirty="0"/>
          </a:p>
        </p:txBody>
      </p:sp>
      <p:sp>
        <p:nvSpPr>
          <p:cNvPr id="15" name="Shape 13"/>
          <p:cNvSpPr/>
          <p:nvPr/>
        </p:nvSpPr>
        <p:spPr>
          <a:xfrm>
            <a:off x="6126480" y="1600200"/>
            <a:ext cx="2606040" cy="2560320"/>
          </a:xfrm>
          <a:prstGeom prst="rect">
            <a:avLst/>
          </a:prstGeom>
          <a:solidFill>
            <a:srgbClr val="FFFFFF"/>
          </a:solidFill>
          <a:ln/>
          <a:effectLst>
            <a:outerShdw blurRad="76200" dist="25400" dir="8100000" algn="bl" rotWithShape="0">
              <a:srgbClr val="000000">
                <a:alpha val="12000"/>
              </a:srgbClr>
            </a:outerShdw>
          </a:effectLst>
        </p:spPr>
      </p:sp>
      <p:sp>
        <p:nvSpPr>
          <p:cNvPr id="16" name="Shape 14"/>
          <p:cNvSpPr/>
          <p:nvPr/>
        </p:nvSpPr>
        <p:spPr>
          <a:xfrm>
            <a:off x="6126480" y="1600200"/>
            <a:ext cx="2606040" cy="54864"/>
          </a:xfrm>
          <a:prstGeom prst="rect">
            <a:avLst/>
          </a:prstGeom>
          <a:solidFill>
            <a:srgbClr val="005EB8"/>
          </a:solidFill>
          <a:ln/>
        </p:spPr>
      </p:sp>
      <p:sp>
        <p:nvSpPr>
          <p:cNvPr id="17" name="Text 15"/>
          <p:cNvSpPr/>
          <p:nvPr/>
        </p:nvSpPr>
        <p:spPr>
          <a:xfrm>
            <a:off x="6263640" y="1737360"/>
            <a:ext cx="233172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Equity Concerns</a:t>
            </a:r>
            <a:endParaRPr lang="en-US" sz="1100" dirty="0"/>
          </a:p>
        </p:txBody>
      </p:sp>
      <p:sp>
        <p:nvSpPr>
          <p:cNvPr id="18" name="Text 16"/>
          <p:cNvSpPr/>
          <p:nvPr/>
        </p:nvSpPr>
        <p:spPr>
          <a:xfrm>
            <a:off x="6263640" y="2011680"/>
            <a:ext cx="2331720" cy="20116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Admin and managerial staff have greater remote working access, while clinical staff face a 'flexibility penalty', creating resentment and a two-tier workforce experience that undermines inclusivity.</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A2540"/>
        </a:solidFill>
        <a:effectLst/>
      </p:bgPr>
    </p:bg>
    <p:spTree>
      <p:nvGrpSpPr>
        <p:cNvPr id="1" name=""/>
        <p:cNvGrpSpPr/>
        <p:nvPr/>
      </p:nvGrpSpPr>
      <p:grpSpPr>
        <a:xfrm>
          <a:off x="0" y="0"/>
          <a:ext cx="0" cy="0"/>
          <a:chOff x="0" y="0"/>
          <a:chExt cx="0" cy="0"/>
        </a:xfrm>
      </p:grpSpPr>
      <p:sp>
        <p:nvSpPr>
          <p:cNvPr id="2" name="Text 0"/>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Sojitra | 2519657</a:t>
            </a:r>
            <a:endParaRPr lang="en-US" sz="900" dirty="0"/>
          </a:p>
        </p:txBody>
      </p:sp>
      <p:sp>
        <p:nvSpPr>
          <p:cNvPr id="3" name="Text 1"/>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18</a:t>
            </a:r>
            <a:endParaRPr lang="en-US" sz="900" dirty="0"/>
          </a:p>
        </p:txBody>
      </p:sp>
      <p:sp>
        <p:nvSpPr>
          <p:cNvPr id="4" name="Text 2"/>
          <p:cNvSpPr/>
          <p:nvPr/>
        </p:nvSpPr>
        <p:spPr>
          <a:xfrm>
            <a:off x="457200" y="274320"/>
            <a:ext cx="8229600" cy="411480"/>
          </a:xfrm>
          <a:prstGeom prst="rect">
            <a:avLst/>
          </a:prstGeom>
          <a:noFill/>
          <a:ln/>
        </p:spPr>
        <p:txBody>
          <a:bodyPr wrap="square" lIns="0" tIns="0" rIns="0" bIns="0"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Summary: The NHS Job Satisfaction Crisis</a:t>
            </a:r>
            <a:endParaRPr lang="en-US" sz="2200" dirty="0"/>
          </a:p>
        </p:txBody>
      </p:sp>
      <p:sp>
        <p:nvSpPr>
          <p:cNvPr id="5" name="Shape 3"/>
          <p:cNvSpPr/>
          <p:nvPr/>
        </p:nvSpPr>
        <p:spPr>
          <a:xfrm>
            <a:off x="640080" y="914400"/>
            <a:ext cx="320040" cy="320040"/>
          </a:xfrm>
          <a:prstGeom prst="rect">
            <a:avLst/>
          </a:prstGeom>
          <a:solidFill>
            <a:srgbClr val="005EB8"/>
          </a:solidFill>
          <a:ln/>
        </p:spPr>
      </p:sp>
      <p:sp>
        <p:nvSpPr>
          <p:cNvPr id="6" name="Text 4"/>
          <p:cNvSpPr/>
          <p:nvPr/>
        </p:nvSpPr>
        <p:spPr>
          <a:xfrm>
            <a:off x="640080" y="91440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1</a:t>
            </a:r>
            <a:endParaRPr lang="en-US" sz="1200" dirty="0"/>
          </a:p>
        </p:txBody>
      </p:sp>
      <p:sp>
        <p:nvSpPr>
          <p:cNvPr id="7" name="Text 5"/>
          <p:cNvSpPr/>
          <p:nvPr/>
        </p:nvSpPr>
        <p:spPr>
          <a:xfrm>
            <a:off x="1097280" y="91440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Record-low engagement: only 52.32% look forward to work; 42.95% feel valued</a:t>
            </a:r>
            <a:endParaRPr lang="en-US" sz="1100" dirty="0"/>
          </a:p>
        </p:txBody>
      </p:sp>
      <p:sp>
        <p:nvSpPr>
          <p:cNvPr id="8" name="Shape 6"/>
          <p:cNvSpPr/>
          <p:nvPr/>
        </p:nvSpPr>
        <p:spPr>
          <a:xfrm>
            <a:off x="640080" y="1417320"/>
            <a:ext cx="320040" cy="320040"/>
          </a:xfrm>
          <a:prstGeom prst="rect">
            <a:avLst/>
          </a:prstGeom>
          <a:solidFill>
            <a:srgbClr val="005EB8"/>
          </a:solidFill>
          <a:ln/>
        </p:spPr>
      </p:sp>
      <p:sp>
        <p:nvSpPr>
          <p:cNvPr id="9" name="Text 7"/>
          <p:cNvSpPr/>
          <p:nvPr/>
        </p:nvSpPr>
        <p:spPr>
          <a:xfrm>
            <a:off x="640080" y="141732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2</a:t>
            </a:r>
            <a:endParaRPr lang="en-US" sz="1200" dirty="0"/>
          </a:p>
        </p:txBody>
      </p:sp>
      <p:sp>
        <p:nvSpPr>
          <p:cNvPr id="10" name="Text 8"/>
          <p:cNvSpPr/>
          <p:nvPr/>
        </p:nvSpPr>
        <p:spPr>
          <a:xfrm>
            <a:off x="1097280" y="141732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Burnout affects 1 in 3 staff; 42.36% report stress-related illness</a:t>
            </a:r>
            <a:endParaRPr lang="en-US" sz="1100" dirty="0"/>
          </a:p>
        </p:txBody>
      </p:sp>
      <p:sp>
        <p:nvSpPr>
          <p:cNvPr id="11" name="Shape 9"/>
          <p:cNvSpPr/>
          <p:nvPr/>
        </p:nvSpPr>
        <p:spPr>
          <a:xfrm>
            <a:off x="640080" y="1920240"/>
            <a:ext cx="320040" cy="320040"/>
          </a:xfrm>
          <a:prstGeom prst="rect">
            <a:avLst/>
          </a:prstGeom>
          <a:solidFill>
            <a:srgbClr val="005EB8"/>
          </a:solidFill>
          <a:ln/>
        </p:spPr>
      </p:sp>
      <p:sp>
        <p:nvSpPr>
          <p:cNvPr id="12" name="Text 10"/>
          <p:cNvSpPr/>
          <p:nvPr/>
        </p:nvSpPr>
        <p:spPr>
          <a:xfrm>
            <a:off x="640080" y="192024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3</a:t>
            </a:r>
            <a:endParaRPr lang="en-US" sz="1200" dirty="0"/>
          </a:p>
        </p:txBody>
      </p:sp>
      <p:sp>
        <p:nvSpPr>
          <p:cNvPr id="13" name="Text 11"/>
          <p:cNvSpPr/>
          <p:nvPr/>
        </p:nvSpPr>
        <p:spPr>
          <a:xfrm>
            <a:off x="1097280" y="192024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Chronic understaffing: 103,000 vacancies; two-thirds feel understaffed</a:t>
            </a:r>
            <a:endParaRPr lang="en-US" sz="1100" dirty="0"/>
          </a:p>
        </p:txBody>
      </p:sp>
      <p:sp>
        <p:nvSpPr>
          <p:cNvPr id="14" name="Shape 12"/>
          <p:cNvSpPr/>
          <p:nvPr/>
        </p:nvSpPr>
        <p:spPr>
          <a:xfrm>
            <a:off x="640080" y="2423160"/>
            <a:ext cx="320040" cy="320040"/>
          </a:xfrm>
          <a:prstGeom prst="rect">
            <a:avLst/>
          </a:prstGeom>
          <a:solidFill>
            <a:srgbClr val="005EB8"/>
          </a:solidFill>
          <a:ln/>
        </p:spPr>
      </p:sp>
      <p:sp>
        <p:nvSpPr>
          <p:cNvPr id="15" name="Text 13"/>
          <p:cNvSpPr/>
          <p:nvPr/>
        </p:nvSpPr>
        <p:spPr>
          <a:xfrm>
            <a:off x="640080" y="242316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4</a:t>
            </a:r>
            <a:endParaRPr lang="en-US" sz="1200" dirty="0"/>
          </a:p>
        </p:txBody>
      </p:sp>
      <p:sp>
        <p:nvSpPr>
          <p:cNvPr id="16" name="Text 14"/>
          <p:cNvSpPr/>
          <p:nvPr/>
        </p:nvSpPr>
        <p:spPr>
          <a:xfrm>
            <a:off x="1097280" y="242316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Psychological safety declining: only 47.59% believe concerns will be addressed</a:t>
            </a:r>
            <a:endParaRPr lang="en-US" sz="1100" dirty="0"/>
          </a:p>
        </p:txBody>
      </p:sp>
      <p:sp>
        <p:nvSpPr>
          <p:cNvPr id="17" name="Shape 15"/>
          <p:cNvSpPr/>
          <p:nvPr/>
        </p:nvSpPr>
        <p:spPr>
          <a:xfrm>
            <a:off x="640080" y="2926080"/>
            <a:ext cx="320040" cy="320040"/>
          </a:xfrm>
          <a:prstGeom prst="rect">
            <a:avLst/>
          </a:prstGeom>
          <a:solidFill>
            <a:srgbClr val="005EB8"/>
          </a:solidFill>
          <a:ln/>
        </p:spPr>
      </p:sp>
      <p:sp>
        <p:nvSpPr>
          <p:cNvPr id="18" name="Text 16"/>
          <p:cNvSpPr/>
          <p:nvPr/>
        </p:nvSpPr>
        <p:spPr>
          <a:xfrm>
            <a:off x="640080" y="292608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5</a:t>
            </a:r>
            <a:endParaRPr lang="en-US" sz="1200" dirty="0"/>
          </a:p>
        </p:txBody>
      </p:sp>
      <p:sp>
        <p:nvSpPr>
          <p:cNvPr id="19" name="Text 17"/>
          <p:cNvSpPr/>
          <p:nvPr/>
        </p:nvSpPr>
        <p:spPr>
          <a:xfrm>
            <a:off x="1097280" y="292608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Persistent harassment: 25%+ experience bullying or abuse; 31% ambulance sexual harassment</a:t>
            </a:r>
            <a:endParaRPr lang="en-US" sz="1100" dirty="0"/>
          </a:p>
        </p:txBody>
      </p:sp>
      <p:sp>
        <p:nvSpPr>
          <p:cNvPr id="20" name="Shape 18"/>
          <p:cNvSpPr/>
          <p:nvPr/>
        </p:nvSpPr>
        <p:spPr>
          <a:xfrm>
            <a:off x="640080" y="3429000"/>
            <a:ext cx="320040" cy="320040"/>
          </a:xfrm>
          <a:prstGeom prst="rect">
            <a:avLst/>
          </a:prstGeom>
          <a:solidFill>
            <a:srgbClr val="005EB8"/>
          </a:solidFill>
          <a:ln/>
        </p:spPr>
      </p:sp>
      <p:sp>
        <p:nvSpPr>
          <p:cNvPr id="21" name="Text 19"/>
          <p:cNvSpPr/>
          <p:nvPr/>
        </p:nvSpPr>
        <p:spPr>
          <a:xfrm>
            <a:off x="640080" y="342900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6</a:t>
            </a:r>
            <a:endParaRPr lang="en-US" sz="1200" dirty="0"/>
          </a:p>
        </p:txBody>
      </p:sp>
      <p:sp>
        <p:nvSpPr>
          <p:cNvPr id="22" name="Text 20"/>
          <p:cNvSpPr/>
          <p:nvPr/>
        </p:nvSpPr>
        <p:spPr>
          <a:xfrm>
            <a:off x="1097280" y="342900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Pay improvement has not improved motivation — Herzberg's paradox confirmed empirically</a:t>
            </a:r>
            <a:endParaRPr lang="en-US" sz="1100" dirty="0"/>
          </a:p>
        </p:txBody>
      </p:sp>
      <p:sp>
        <p:nvSpPr>
          <p:cNvPr id="23" name="Shape 21"/>
          <p:cNvSpPr/>
          <p:nvPr/>
        </p:nvSpPr>
        <p:spPr>
          <a:xfrm>
            <a:off x="640080" y="3931920"/>
            <a:ext cx="320040" cy="320040"/>
          </a:xfrm>
          <a:prstGeom prst="rect">
            <a:avLst/>
          </a:prstGeom>
          <a:solidFill>
            <a:srgbClr val="005EB8"/>
          </a:solidFill>
          <a:ln/>
        </p:spPr>
      </p:sp>
      <p:sp>
        <p:nvSpPr>
          <p:cNvPr id="24" name="Text 22"/>
          <p:cNvSpPr/>
          <p:nvPr/>
        </p:nvSpPr>
        <p:spPr>
          <a:xfrm>
            <a:off x="640080" y="3931920"/>
            <a:ext cx="320040" cy="32004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7</a:t>
            </a:r>
            <a:endParaRPr lang="en-US" sz="1200" dirty="0"/>
          </a:p>
        </p:txBody>
      </p:sp>
      <p:sp>
        <p:nvSpPr>
          <p:cNvPr id="25" name="Text 23"/>
          <p:cNvSpPr/>
          <p:nvPr/>
        </p:nvSpPr>
        <p:spPr>
          <a:xfrm>
            <a:off x="1097280" y="3931920"/>
            <a:ext cx="7589520" cy="32004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Flexible working stagnant at 57% — structural barriers and equity concerns unaddressed</a:t>
            </a:r>
            <a:endParaRPr lang="en-US" sz="1100" dirty="0"/>
          </a:p>
        </p:txBody>
      </p:sp>
      <p:sp>
        <p:nvSpPr>
          <p:cNvPr id="26" name="Text 24"/>
          <p:cNvSpPr/>
          <p:nvPr/>
        </p:nvSpPr>
        <p:spPr>
          <a:xfrm>
            <a:off x="640080" y="4480560"/>
            <a:ext cx="7863840" cy="228600"/>
          </a:xfrm>
          <a:prstGeom prst="rect">
            <a:avLst/>
          </a:prstGeom>
          <a:noFill/>
          <a:ln/>
        </p:spPr>
        <p:txBody>
          <a:bodyPr wrap="square" lIns="0" tIns="0" rIns="0" bIns="0" rtlCol="0" anchor="ctr"/>
          <a:lstStyle/>
          <a:p>
            <a:pPr marL="0" indent="0">
              <a:buNone/>
            </a:pPr>
            <a:r>
              <a:rPr lang="en-US" sz="1000" i="1" dirty="0">
                <a:solidFill>
                  <a:srgbClr val="41B6E6"/>
                </a:solidFill>
                <a:latin typeface="Calibri Light" pitchFamily="34" charset="0"/>
                <a:ea typeface="Calibri Light" pitchFamily="34" charset="-122"/>
                <a:cs typeface="Calibri Light" pitchFamily="34" charset="-120"/>
              </a:rPr>
              <a:t>These challenges are interconnected and mutually reinforcing, demanding an integrated HRM response.</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Theoretical Frameworks for Analysing NHS Job Satisfaction</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19</a:t>
            </a:r>
            <a:endParaRPr lang="en-US" sz="900" dirty="0"/>
          </a:p>
        </p:txBody>
      </p:sp>
      <p:sp>
        <p:nvSpPr>
          <p:cNvPr id="6" name="Shape 4"/>
          <p:cNvSpPr/>
          <p:nvPr/>
        </p:nvSpPr>
        <p:spPr>
          <a:xfrm>
            <a:off x="457200" y="77724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3977640" cy="54864"/>
          </a:xfrm>
          <a:prstGeom prst="rect">
            <a:avLst/>
          </a:prstGeom>
          <a:solidFill>
            <a:srgbClr val="005EB8"/>
          </a:solidFill>
          <a:ln/>
        </p:spPr>
      </p:sp>
      <p:pic>
        <p:nvPicPr>
          <p:cNvPr id="8" name="Image 0" descr="preencoded.png"/>
          <p:cNvPicPr>
            <a:picLocks noChangeAspect="1"/>
          </p:cNvPicPr>
          <p:nvPr/>
        </p:nvPicPr>
        <p:blipFill>
          <a:blip r:embed="rId3"/>
          <a:stretch>
            <a:fillRect/>
          </a:stretch>
        </p:blipFill>
        <p:spPr>
          <a:xfrm>
            <a:off x="594360" y="960120"/>
            <a:ext cx="365760" cy="365760"/>
          </a:xfrm>
          <a:prstGeom prst="rect">
            <a:avLst/>
          </a:prstGeom>
        </p:spPr>
      </p:pic>
      <p:sp>
        <p:nvSpPr>
          <p:cNvPr id="9" name="Text 6"/>
          <p:cNvSpPr/>
          <p:nvPr/>
        </p:nvSpPr>
        <p:spPr>
          <a:xfrm>
            <a:off x="1097280" y="914400"/>
            <a:ext cx="3200400" cy="502920"/>
          </a:xfrm>
          <a:prstGeom prst="rect">
            <a:avLst/>
          </a:prstGeom>
          <a:noFill/>
          <a:ln/>
        </p:spPr>
        <p:txBody>
          <a:bodyPr wrap="square" lIns="0" tIns="0" rIns="0" bIns="0" rtlCol="0" anchor="ctr"/>
          <a:lstStyle/>
          <a:p>
            <a:pPr marL="0" indent="0">
              <a:buNone/>
            </a:pPr>
            <a:r>
              <a:rPr lang="en-US" sz="1150" b="1" dirty="0">
                <a:solidFill>
                  <a:srgbClr val="1A1A2E"/>
                </a:solidFill>
                <a:latin typeface="Calibri" pitchFamily="34" charset="0"/>
                <a:ea typeface="Calibri" pitchFamily="34" charset="-122"/>
                <a:cs typeface="Calibri" pitchFamily="34" charset="-120"/>
              </a:rPr>
              <a:t>Herzberg's Two-Factor</a:t>
            </a:r>
            <a:endParaRPr lang="en-US" sz="1150" dirty="0"/>
          </a:p>
          <a:p>
            <a:pPr marL="0" indent="0">
              <a:buNone/>
            </a:pPr>
            <a:r>
              <a:rPr lang="en-US" sz="1150" b="1" dirty="0">
                <a:solidFill>
                  <a:srgbClr val="1A1A2E"/>
                </a:solidFill>
                <a:latin typeface="Calibri" pitchFamily="34" charset="0"/>
                <a:ea typeface="Calibri" pitchFamily="34" charset="-122"/>
                <a:cs typeface="Calibri" pitchFamily="34" charset="-120"/>
              </a:rPr>
              <a:t>Theory (1959)</a:t>
            </a:r>
            <a:endParaRPr lang="en-US" sz="1150" dirty="0"/>
          </a:p>
        </p:txBody>
      </p:sp>
      <p:sp>
        <p:nvSpPr>
          <p:cNvPr id="10" name="Text 7"/>
          <p:cNvSpPr/>
          <p:nvPr/>
        </p:nvSpPr>
        <p:spPr>
          <a:xfrm>
            <a:off x="594360" y="1508760"/>
            <a:ext cx="3657600" cy="91440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Distinguishes motivators (achievement, recognition, growth) from hygiene factors (pay, conditions). Explains why pay improvements cannot drive satisfaction.</a:t>
            </a:r>
            <a:endParaRPr lang="en-US" sz="950" dirty="0"/>
          </a:p>
        </p:txBody>
      </p:sp>
      <p:sp>
        <p:nvSpPr>
          <p:cNvPr id="11" name="Shape 8"/>
          <p:cNvSpPr/>
          <p:nvPr/>
        </p:nvSpPr>
        <p:spPr>
          <a:xfrm>
            <a:off x="4663440" y="77724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12" name="Shape 9"/>
          <p:cNvSpPr/>
          <p:nvPr/>
        </p:nvSpPr>
        <p:spPr>
          <a:xfrm>
            <a:off x="4663440" y="777240"/>
            <a:ext cx="3977640" cy="54864"/>
          </a:xfrm>
          <a:prstGeom prst="rect">
            <a:avLst/>
          </a:prstGeom>
          <a:solidFill>
            <a:srgbClr val="003087"/>
          </a:solidFill>
          <a:ln/>
        </p:spPr>
      </p:sp>
      <p:pic>
        <p:nvPicPr>
          <p:cNvPr id="13" name="Image 1" descr="preencoded.png"/>
          <p:cNvPicPr>
            <a:picLocks noChangeAspect="1"/>
          </p:cNvPicPr>
          <p:nvPr/>
        </p:nvPicPr>
        <p:blipFill>
          <a:blip r:embed="rId4"/>
          <a:stretch>
            <a:fillRect/>
          </a:stretch>
        </p:blipFill>
        <p:spPr>
          <a:xfrm>
            <a:off x="4800600" y="960120"/>
            <a:ext cx="365760" cy="365760"/>
          </a:xfrm>
          <a:prstGeom prst="rect">
            <a:avLst/>
          </a:prstGeom>
        </p:spPr>
      </p:pic>
      <p:sp>
        <p:nvSpPr>
          <p:cNvPr id="14" name="Text 10"/>
          <p:cNvSpPr/>
          <p:nvPr/>
        </p:nvSpPr>
        <p:spPr>
          <a:xfrm>
            <a:off x="5303520" y="914400"/>
            <a:ext cx="3200400" cy="502920"/>
          </a:xfrm>
          <a:prstGeom prst="rect">
            <a:avLst/>
          </a:prstGeom>
          <a:noFill/>
          <a:ln/>
        </p:spPr>
        <p:txBody>
          <a:bodyPr wrap="square" lIns="0" tIns="0" rIns="0" bIns="0" rtlCol="0" anchor="ctr"/>
          <a:lstStyle/>
          <a:p>
            <a:pPr marL="0" indent="0">
              <a:buNone/>
            </a:pPr>
            <a:r>
              <a:rPr lang="en-US" sz="1150" b="1" dirty="0">
                <a:solidFill>
                  <a:srgbClr val="1A1A2E"/>
                </a:solidFill>
                <a:latin typeface="Calibri" pitchFamily="34" charset="0"/>
                <a:ea typeface="Calibri" pitchFamily="34" charset="-122"/>
                <a:cs typeface="Calibri" pitchFamily="34" charset="-120"/>
              </a:rPr>
              <a:t>AMO Framework</a:t>
            </a:r>
            <a:endParaRPr lang="en-US" sz="1150" dirty="0"/>
          </a:p>
          <a:p>
            <a:pPr marL="0" indent="0">
              <a:buNone/>
            </a:pPr>
            <a:r>
              <a:rPr lang="en-US" sz="1150" b="1" dirty="0">
                <a:solidFill>
                  <a:srgbClr val="1A1A2E"/>
                </a:solidFill>
                <a:latin typeface="Calibri" pitchFamily="34" charset="0"/>
                <a:ea typeface="Calibri" pitchFamily="34" charset="-122"/>
                <a:cs typeface="Calibri" pitchFamily="34" charset="-120"/>
              </a:rPr>
              <a:t>(Boxall &amp; Purcell, 2016)</a:t>
            </a:r>
            <a:endParaRPr lang="en-US" sz="1150" dirty="0"/>
          </a:p>
        </p:txBody>
      </p:sp>
      <p:sp>
        <p:nvSpPr>
          <p:cNvPr id="15" name="Text 11"/>
          <p:cNvSpPr/>
          <p:nvPr/>
        </p:nvSpPr>
        <p:spPr>
          <a:xfrm>
            <a:off x="4800600" y="1508760"/>
            <a:ext cx="3657600" cy="91440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Performance = f(Ability × Motivation × Opportunity). HR must align: skill development, motivational incentives, and participation structures.</a:t>
            </a:r>
            <a:endParaRPr lang="en-US" sz="950" dirty="0"/>
          </a:p>
        </p:txBody>
      </p:sp>
      <p:sp>
        <p:nvSpPr>
          <p:cNvPr id="16" name="Shape 12"/>
          <p:cNvSpPr/>
          <p:nvPr/>
        </p:nvSpPr>
        <p:spPr>
          <a:xfrm>
            <a:off x="457200" y="274320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17" name="Shape 13"/>
          <p:cNvSpPr/>
          <p:nvPr/>
        </p:nvSpPr>
        <p:spPr>
          <a:xfrm>
            <a:off x="457200" y="2743200"/>
            <a:ext cx="3977640" cy="54864"/>
          </a:xfrm>
          <a:prstGeom prst="rect">
            <a:avLst/>
          </a:prstGeom>
          <a:solidFill>
            <a:srgbClr val="ED8B00"/>
          </a:solidFill>
          <a:ln/>
        </p:spPr>
      </p:sp>
      <p:pic>
        <p:nvPicPr>
          <p:cNvPr id="18" name="Image 2" descr="preencoded.png"/>
          <p:cNvPicPr>
            <a:picLocks noChangeAspect="1"/>
          </p:cNvPicPr>
          <p:nvPr/>
        </p:nvPicPr>
        <p:blipFill>
          <a:blip r:embed="rId5"/>
          <a:stretch>
            <a:fillRect/>
          </a:stretch>
        </p:blipFill>
        <p:spPr>
          <a:xfrm>
            <a:off x="594360" y="2926080"/>
            <a:ext cx="365760" cy="365760"/>
          </a:xfrm>
          <a:prstGeom prst="rect">
            <a:avLst/>
          </a:prstGeom>
        </p:spPr>
      </p:pic>
      <p:sp>
        <p:nvSpPr>
          <p:cNvPr id="19" name="Text 14"/>
          <p:cNvSpPr/>
          <p:nvPr/>
        </p:nvSpPr>
        <p:spPr>
          <a:xfrm>
            <a:off x="1097280" y="2880360"/>
            <a:ext cx="3200400" cy="502920"/>
          </a:xfrm>
          <a:prstGeom prst="rect">
            <a:avLst/>
          </a:prstGeom>
          <a:noFill/>
          <a:ln/>
        </p:spPr>
        <p:txBody>
          <a:bodyPr wrap="square" lIns="0" tIns="0" rIns="0" bIns="0" rtlCol="0" anchor="ctr"/>
          <a:lstStyle/>
          <a:p>
            <a:pPr marL="0" indent="0">
              <a:buNone/>
            </a:pPr>
            <a:r>
              <a:rPr lang="en-US" sz="1150" b="1" dirty="0">
                <a:solidFill>
                  <a:srgbClr val="1A1A2E"/>
                </a:solidFill>
                <a:latin typeface="Calibri" pitchFamily="34" charset="0"/>
                <a:ea typeface="Calibri" pitchFamily="34" charset="-122"/>
                <a:cs typeface="Calibri" pitchFamily="34" charset="-120"/>
              </a:rPr>
              <a:t>Psychological Contract</a:t>
            </a:r>
            <a:endParaRPr lang="en-US" sz="1150" dirty="0"/>
          </a:p>
          <a:p>
            <a:pPr marL="0" indent="0">
              <a:buNone/>
            </a:pPr>
            <a:r>
              <a:rPr lang="en-US" sz="1150" b="1" dirty="0">
                <a:solidFill>
                  <a:srgbClr val="1A1A2E"/>
                </a:solidFill>
                <a:latin typeface="Calibri" pitchFamily="34" charset="0"/>
                <a:ea typeface="Calibri" pitchFamily="34" charset="-122"/>
                <a:cs typeface="Calibri" pitchFamily="34" charset="-120"/>
              </a:rPr>
              <a:t>(Rousseau, 1995)</a:t>
            </a:r>
            <a:endParaRPr lang="en-US" sz="1150" dirty="0"/>
          </a:p>
        </p:txBody>
      </p:sp>
      <p:sp>
        <p:nvSpPr>
          <p:cNvPr id="20" name="Text 15"/>
          <p:cNvSpPr/>
          <p:nvPr/>
        </p:nvSpPr>
        <p:spPr>
          <a:xfrm>
            <a:off x="594360" y="3474720"/>
            <a:ext cx="3657600" cy="91440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Unwritten employment expectations. Breach triggers attitudinal withdrawal and turnover intention — directly linked to NHS exit patterns (Pyhäjärvi, 2024).</a:t>
            </a:r>
            <a:endParaRPr lang="en-US" sz="950" dirty="0"/>
          </a:p>
        </p:txBody>
      </p:sp>
      <p:sp>
        <p:nvSpPr>
          <p:cNvPr id="21" name="Shape 16"/>
          <p:cNvSpPr/>
          <p:nvPr/>
        </p:nvSpPr>
        <p:spPr>
          <a:xfrm>
            <a:off x="4663440" y="274320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22" name="Shape 17"/>
          <p:cNvSpPr/>
          <p:nvPr/>
        </p:nvSpPr>
        <p:spPr>
          <a:xfrm>
            <a:off x="4663440" y="2743200"/>
            <a:ext cx="3977640" cy="54864"/>
          </a:xfrm>
          <a:prstGeom prst="rect">
            <a:avLst/>
          </a:prstGeom>
          <a:solidFill>
            <a:srgbClr val="009639"/>
          </a:solidFill>
          <a:ln/>
        </p:spPr>
      </p:sp>
      <p:pic>
        <p:nvPicPr>
          <p:cNvPr id="23" name="Image 3" descr="preencoded.png"/>
          <p:cNvPicPr>
            <a:picLocks noChangeAspect="1"/>
          </p:cNvPicPr>
          <p:nvPr/>
        </p:nvPicPr>
        <p:blipFill>
          <a:blip r:embed="rId6"/>
          <a:stretch>
            <a:fillRect/>
          </a:stretch>
        </p:blipFill>
        <p:spPr>
          <a:xfrm>
            <a:off x="4800600" y="2926080"/>
            <a:ext cx="365760" cy="365760"/>
          </a:xfrm>
          <a:prstGeom prst="rect">
            <a:avLst/>
          </a:prstGeom>
        </p:spPr>
      </p:pic>
      <p:sp>
        <p:nvSpPr>
          <p:cNvPr id="24" name="Text 18"/>
          <p:cNvSpPr/>
          <p:nvPr/>
        </p:nvSpPr>
        <p:spPr>
          <a:xfrm>
            <a:off x="5303520" y="2880360"/>
            <a:ext cx="3200400" cy="502920"/>
          </a:xfrm>
          <a:prstGeom prst="rect">
            <a:avLst/>
          </a:prstGeom>
          <a:noFill/>
          <a:ln/>
        </p:spPr>
        <p:txBody>
          <a:bodyPr wrap="square" lIns="0" tIns="0" rIns="0" bIns="0" rtlCol="0" anchor="ctr"/>
          <a:lstStyle/>
          <a:p>
            <a:pPr marL="0" indent="0">
              <a:buNone/>
            </a:pPr>
            <a:r>
              <a:rPr lang="en-US" sz="1150" b="1" dirty="0">
                <a:solidFill>
                  <a:srgbClr val="1A1A2E"/>
                </a:solidFill>
                <a:latin typeface="Calibri" pitchFamily="34" charset="0"/>
                <a:ea typeface="Calibri" pitchFamily="34" charset="-122"/>
                <a:cs typeface="Calibri" pitchFamily="34" charset="-120"/>
              </a:rPr>
              <a:t>Self-Determination Theory</a:t>
            </a:r>
            <a:endParaRPr lang="en-US" sz="1150" dirty="0"/>
          </a:p>
          <a:p>
            <a:pPr marL="0" indent="0">
              <a:buNone/>
            </a:pPr>
            <a:r>
              <a:rPr lang="en-US" sz="1150" b="1" dirty="0">
                <a:solidFill>
                  <a:srgbClr val="1A1A2E"/>
                </a:solidFill>
                <a:latin typeface="Calibri" pitchFamily="34" charset="0"/>
                <a:ea typeface="Calibri" pitchFamily="34" charset="-122"/>
                <a:cs typeface="Calibri" pitchFamily="34" charset="-120"/>
              </a:rPr>
              <a:t>(Deci &amp; Ryan, 2000)</a:t>
            </a:r>
            <a:endParaRPr lang="en-US" sz="1150" dirty="0"/>
          </a:p>
        </p:txBody>
      </p:sp>
      <p:sp>
        <p:nvSpPr>
          <p:cNvPr id="25" name="Text 19"/>
          <p:cNvSpPr/>
          <p:nvPr/>
        </p:nvSpPr>
        <p:spPr>
          <a:xfrm>
            <a:off x="4800600" y="3474720"/>
            <a:ext cx="3657600" cy="91440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Three innate needs: Autonomy, Competence, Relatedness. NHS data indicates all three are systematically frustrated, causing disengagement and burnout.</a:t>
            </a:r>
            <a:endParaRPr lang="en-US" sz="9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Applying Herzberg: Why Pay Cannot Fix the NHS Crisis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20</a:t>
            </a:r>
            <a:endParaRPr lang="en-US" sz="900" dirty="0"/>
          </a:p>
        </p:txBody>
      </p:sp>
      <p:sp>
        <p:nvSpPr>
          <p:cNvPr id="6" name="Shape 4"/>
          <p:cNvSpPr/>
          <p:nvPr/>
        </p:nvSpPr>
        <p:spPr>
          <a:xfrm>
            <a:off x="457200" y="777240"/>
            <a:ext cx="3931920" cy="347472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3931920" cy="411480"/>
          </a:xfrm>
          <a:prstGeom prst="rect">
            <a:avLst/>
          </a:prstGeom>
          <a:solidFill>
            <a:srgbClr val="ED8B00"/>
          </a:solidFill>
          <a:ln/>
        </p:spPr>
      </p:sp>
      <p:sp>
        <p:nvSpPr>
          <p:cNvPr id="8" name="Text 6"/>
          <p:cNvSpPr/>
          <p:nvPr/>
        </p:nvSpPr>
        <p:spPr>
          <a:xfrm>
            <a:off x="640080" y="804672"/>
            <a:ext cx="3566160" cy="36576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Hygiene Factors (Prevent Dissatisfaction)</a:t>
            </a:r>
            <a:endParaRPr lang="en-US" sz="1200" dirty="0"/>
          </a:p>
        </p:txBody>
      </p:sp>
      <p:sp>
        <p:nvSpPr>
          <p:cNvPr id="9" name="Text 7"/>
          <p:cNvSpPr/>
          <p:nvPr/>
        </p:nvSpPr>
        <p:spPr>
          <a:xfrm>
            <a:off x="640080" y="1280160"/>
            <a:ext cx="1645920" cy="164592"/>
          </a:xfrm>
          <a:prstGeom prst="rect">
            <a:avLst/>
          </a:prstGeom>
          <a:noFill/>
          <a:ln/>
        </p:spPr>
        <p:txBody>
          <a:bodyPr wrap="square" lIns="0" tIns="0" rIns="0" bIns="0" rtlCol="0" anchor="ctr"/>
          <a:lstStyle/>
          <a:p>
            <a:pPr marL="0" indent="0">
              <a:buNone/>
            </a:pPr>
            <a:r>
              <a:rPr lang="en-US" sz="950" b="1" dirty="0">
                <a:solidFill>
                  <a:srgbClr val="1A1A2E"/>
                </a:solidFill>
                <a:latin typeface="Calibri" pitchFamily="34" charset="0"/>
                <a:ea typeface="Calibri" pitchFamily="34" charset="-122"/>
                <a:cs typeface="Calibri" pitchFamily="34" charset="-120"/>
              </a:rPr>
              <a:t>Pay &amp; Conditions</a:t>
            </a:r>
            <a:endParaRPr lang="en-US" sz="950" dirty="0"/>
          </a:p>
        </p:txBody>
      </p:sp>
      <p:sp>
        <p:nvSpPr>
          <p:cNvPr id="10" name="Text 8"/>
          <p:cNvSpPr/>
          <p:nvPr/>
        </p:nvSpPr>
        <p:spPr>
          <a:xfrm>
            <a:off x="2377440" y="1280160"/>
            <a:ext cx="914400" cy="164592"/>
          </a:xfrm>
          <a:prstGeom prst="rect">
            <a:avLst/>
          </a:prstGeom>
          <a:noFill/>
          <a:ln/>
        </p:spPr>
        <p:txBody>
          <a:bodyPr wrap="square" lIns="0" tIns="0" rIns="0" bIns="0" rtlCol="0" anchor="ctr"/>
          <a:lstStyle/>
          <a:p>
            <a:pPr marL="0" indent="0">
              <a:buNone/>
            </a:pPr>
            <a:r>
              <a:rPr lang="en-US" sz="800" b="1" dirty="0">
                <a:solidFill>
                  <a:srgbClr val="009639"/>
                </a:solidFill>
                <a:latin typeface="Calibri" pitchFamily="34" charset="0"/>
                <a:ea typeface="Calibri" pitchFamily="34" charset="-122"/>
                <a:cs typeface="Calibri" pitchFamily="34" charset="-120"/>
              </a:rPr>
              <a:t>Improved</a:t>
            </a:r>
            <a:endParaRPr lang="en-US" sz="800" dirty="0"/>
          </a:p>
        </p:txBody>
      </p:sp>
      <p:sp>
        <p:nvSpPr>
          <p:cNvPr id="11" name="Text 9"/>
          <p:cNvSpPr/>
          <p:nvPr/>
        </p:nvSpPr>
        <p:spPr>
          <a:xfrm>
            <a:off x="640080" y="1463040"/>
            <a:ext cx="356616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Stable at 5.82/10 post Agenda for Change. But real-terms erosion persists.</a:t>
            </a:r>
            <a:endParaRPr lang="en-US" sz="800" dirty="0"/>
          </a:p>
        </p:txBody>
      </p:sp>
      <p:sp>
        <p:nvSpPr>
          <p:cNvPr id="12" name="Text 10"/>
          <p:cNvSpPr/>
          <p:nvPr/>
        </p:nvSpPr>
        <p:spPr>
          <a:xfrm>
            <a:off x="640080" y="1810512"/>
            <a:ext cx="1645920" cy="164592"/>
          </a:xfrm>
          <a:prstGeom prst="rect">
            <a:avLst/>
          </a:prstGeom>
          <a:noFill/>
          <a:ln/>
        </p:spPr>
        <p:txBody>
          <a:bodyPr wrap="square" lIns="0" tIns="0" rIns="0" bIns="0" rtlCol="0" anchor="ctr"/>
          <a:lstStyle/>
          <a:p>
            <a:pPr marL="0" indent="0">
              <a:buNone/>
            </a:pPr>
            <a:r>
              <a:rPr lang="en-US" sz="950" b="1" dirty="0">
                <a:solidFill>
                  <a:srgbClr val="1A1A2E"/>
                </a:solidFill>
                <a:latin typeface="Calibri" pitchFamily="34" charset="0"/>
                <a:ea typeface="Calibri" pitchFamily="34" charset="-122"/>
                <a:cs typeface="Calibri" pitchFamily="34" charset="-120"/>
              </a:rPr>
              <a:t>Working Conditions</a:t>
            </a:r>
            <a:endParaRPr lang="en-US" sz="950" dirty="0"/>
          </a:p>
        </p:txBody>
      </p:sp>
      <p:sp>
        <p:nvSpPr>
          <p:cNvPr id="13" name="Text 11"/>
          <p:cNvSpPr/>
          <p:nvPr/>
        </p:nvSpPr>
        <p:spPr>
          <a:xfrm>
            <a:off x="2377440" y="1810512"/>
            <a:ext cx="914400" cy="164592"/>
          </a:xfrm>
          <a:prstGeom prst="rect">
            <a:avLst/>
          </a:prstGeom>
          <a:noFill/>
          <a:ln/>
        </p:spPr>
        <p:txBody>
          <a:bodyPr wrap="square" lIns="0" tIns="0" rIns="0" bIns="0" rtlCol="0" anchor="ctr"/>
          <a:lstStyle/>
          <a:p>
            <a:pPr marL="0" indent="0">
              <a:buNone/>
            </a:pPr>
            <a:r>
              <a:rPr lang="en-US" sz="800" b="1" dirty="0">
                <a:solidFill>
                  <a:srgbClr val="DA291C"/>
                </a:solidFill>
                <a:latin typeface="Calibri" pitchFamily="34" charset="0"/>
                <a:ea typeface="Calibri" pitchFamily="34" charset="-122"/>
                <a:cs typeface="Calibri" pitchFamily="34" charset="-120"/>
              </a:rPr>
              <a:t>Deteriorating</a:t>
            </a:r>
            <a:endParaRPr lang="en-US" sz="800" dirty="0"/>
          </a:p>
        </p:txBody>
      </p:sp>
      <p:sp>
        <p:nvSpPr>
          <p:cNvPr id="14" name="Text 12"/>
          <p:cNvSpPr/>
          <p:nvPr/>
        </p:nvSpPr>
        <p:spPr>
          <a:xfrm>
            <a:off x="640080" y="1993392"/>
            <a:ext cx="356616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54.80% see positive wellbeing action (record low). 18% higher sickness absence.</a:t>
            </a:r>
            <a:endParaRPr lang="en-US" sz="800" dirty="0"/>
          </a:p>
        </p:txBody>
      </p:sp>
      <p:sp>
        <p:nvSpPr>
          <p:cNvPr id="15" name="Text 13"/>
          <p:cNvSpPr/>
          <p:nvPr/>
        </p:nvSpPr>
        <p:spPr>
          <a:xfrm>
            <a:off x="640080" y="2340864"/>
            <a:ext cx="1645920" cy="164592"/>
          </a:xfrm>
          <a:prstGeom prst="rect">
            <a:avLst/>
          </a:prstGeom>
          <a:noFill/>
          <a:ln/>
        </p:spPr>
        <p:txBody>
          <a:bodyPr wrap="square" lIns="0" tIns="0" rIns="0" bIns="0" rtlCol="0" anchor="ctr"/>
          <a:lstStyle/>
          <a:p>
            <a:pPr marL="0" indent="0">
              <a:buNone/>
            </a:pPr>
            <a:r>
              <a:rPr lang="en-US" sz="950" b="1" dirty="0">
                <a:solidFill>
                  <a:srgbClr val="1A1A2E"/>
                </a:solidFill>
                <a:latin typeface="Calibri" pitchFamily="34" charset="0"/>
                <a:ea typeface="Calibri" pitchFamily="34" charset="-122"/>
                <a:cs typeface="Calibri" pitchFamily="34" charset="-120"/>
              </a:rPr>
              <a:t>Supervision</a:t>
            </a:r>
            <a:endParaRPr lang="en-US" sz="950" dirty="0"/>
          </a:p>
        </p:txBody>
      </p:sp>
      <p:sp>
        <p:nvSpPr>
          <p:cNvPr id="16" name="Text 14"/>
          <p:cNvSpPr/>
          <p:nvPr/>
        </p:nvSpPr>
        <p:spPr>
          <a:xfrm>
            <a:off x="2377440" y="2340864"/>
            <a:ext cx="914400" cy="164592"/>
          </a:xfrm>
          <a:prstGeom prst="rect">
            <a:avLst/>
          </a:prstGeom>
          <a:noFill/>
          <a:ln/>
        </p:spPr>
        <p:txBody>
          <a:bodyPr wrap="square" lIns="0" tIns="0" rIns="0" bIns="0" rtlCol="0" anchor="ctr"/>
          <a:lstStyle/>
          <a:p>
            <a:pPr marL="0" indent="0">
              <a:buNone/>
            </a:pPr>
            <a:r>
              <a:rPr lang="en-US" sz="800" b="1" dirty="0">
                <a:solidFill>
                  <a:srgbClr val="ED8B00"/>
                </a:solidFill>
                <a:latin typeface="Calibri" pitchFamily="34" charset="0"/>
                <a:ea typeface="Calibri" pitchFamily="34" charset="-122"/>
                <a:cs typeface="Calibri" pitchFamily="34" charset="-120"/>
              </a:rPr>
              <a:t>Stable</a:t>
            </a:r>
            <a:endParaRPr lang="en-US" sz="800" dirty="0"/>
          </a:p>
        </p:txBody>
      </p:sp>
      <p:sp>
        <p:nvSpPr>
          <p:cNvPr id="17" name="Text 15"/>
          <p:cNvSpPr/>
          <p:nvPr/>
        </p:nvSpPr>
        <p:spPr>
          <a:xfrm>
            <a:off x="640080" y="2523744"/>
            <a:ext cx="356616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Appraisals at 5-year high (83%). Line management scores held steady.</a:t>
            </a:r>
            <a:endParaRPr lang="en-US" sz="800" dirty="0"/>
          </a:p>
        </p:txBody>
      </p:sp>
      <p:sp>
        <p:nvSpPr>
          <p:cNvPr id="18" name="Text 16"/>
          <p:cNvSpPr/>
          <p:nvPr/>
        </p:nvSpPr>
        <p:spPr>
          <a:xfrm>
            <a:off x="640080" y="2871216"/>
            <a:ext cx="1645920" cy="164592"/>
          </a:xfrm>
          <a:prstGeom prst="rect">
            <a:avLst/>
          </a:prstGeom>
          <a:noFill/>
          <a:ln/>
        </p:spPr>
        <p:txBody>
          <a:bodyPr wrap="square" lIns="0" tIns="0" rIns="0" bIns="0" rtlCol="0" anchor="ctr"/>
          <a:lstStyle/>
          <a:p>
            <a:pPr marL="0" indent="0">
              <a:buNone/>
            </a:pPr>
            <a:r>
              <a:rPr lang="en-US" sz="950" b="1" dirty="0">
                <a:solidFill>
                  <a:srgbClr val="1A1A2E"/>
                </a:solidFill>
                <a:latin typeface="Calibri" pitchFamily="34" charset="0"/>
                <a:ea typeface="Calibri" pitchFamily="34" charset="-122"/>
                <a:cs typeface="Calibri" pitchFamily="34" charset="-120"/>
              </a:rPr>
              <a:t>Job Security</a:t>
            </a:r>
            <a:endParaRPr lang="en-US" sz="950" dirty="0"/>
          </a:p>
        </p:txBody>
      </p:sp>
      <p:sp>
        <p:nvSpPr>
          <p:cNvPr id="19" name="Text 17"/>
          <p:cNvSpPr/>
          <p:nvPr/>
        </p:nvSpPr>
        <p:spPr>
          <a:xfrm>
            <a:off x="2377440" y="2871216"/>
            <a:ext cx="914400" cy="164592"/>
          </a:xfrm>
          <a:prstGeom prst="rect">
            <a:avLst/>
          </a:prstGeom>
          <a:noFill/>
          <a:ln/>
        </p:spPr>
        <p:txBody>
          <a:bodyPr wrap="square" lIns="0" tIns="0" rIns="0" bIns="0" rtlCol="0" anchor="ctr"/>
          <a:lstStyle/>
          <a:p>
            <a:pPr marL="0" indent="0">
              <a:buNone/>
            </a:pPr>
            <a:r>
              <a:rPr lang="en-US" sz="800" b="1" dirty="0">
                <a:solidFill>
                  <a:srgbClr val="ED8B00"/>
                </a:solidFill>
                <a:latin typeface="Calibri" pitchFamily="34" charset="0"/>
                <a:ea typeface="Calibri" pitchFamily="34" charset="-122"/>
                <a:cs typeface="Calibri" pitchFamily="34" charset="-120"/>
              </a:rPr>
              <a:t>Stable</a:t>
            </a:r>
            <a:endParaRPr lang="en-US" sz="800" dirty="0"/>
          </a:p>
        </p:txBody>
      </p:sp>
      <p:sp>
        <p:nvSpPr>
          <p:cNvPr id="20" name="Text 18"/>
          <p:cNvSpPr/>
          <p:nvPr/>
        </p:nvSpPr>
        <p:spPr>
          <a:xfrm>
            <a:off x="640080" y="3054096"/>
            <a:ext cx="356616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Roles relatively secure but pension reform and restructuring cause anxiety.</a:t>
            </a:r>
            <a:endParaRPr lang="en-US" sz="800" dirty="0"/>
          </a:p>
        </p:txBody>
      </p:sp>
      <p:sp>
        <p:nvSpPr>
          <p:cNvPr id="21" name="Shape 19"/>
          <p:cNvSpPr/>
          <p:nvPr/>
        </p:nvSpPr>
        <p:spPr>
          <a:xfrm>
            <a:off x="4663440" y="777240"/>
            <a:ext cx="4023360" cy="3474720"/>
          </a:xfrm>
          <a:prstGeom prst="rect">
            <a:avLst/>
          </a:prstGeom>
          <a:solidFill>
            <a:srgbClr val="FFFFFF"/>
          </a:solidFill>
          <a:ln/>
          <a:effectLst>
            <a:outerShdw blurRad="76200" dist="25400" dir="8100000" algn="bl" rotWithShape="0">
              <a:srgbClr val="000000">
                <a:alpha val="12000"/>
              </a:srgbClr>
            </a:outerShdw>
          </a:effectLst>
        </p:spPr>
      </p:sp>
      <p:sp>
        <p:nvSpPr>
          <p:cNvPr id="22" name="Shape 20"/>
          <p:cNvSpPr/>
          <p:nvPr/>
        </p:nvSpPr>
        <p:spPr>
          <a:xfrm>
            <a:off x="4663440" y="777240"/>
            <a:ext cx="4023360" cy="411480"/>
          </a:xfrm>
          <a:prstGeom prst="rect">
            <a:avLst/>
          </a:prstGeom>
          <a:solidFill>
            <a:srgbClr val="DA291C"/>
          </a:solidFill>
          <a:ln/>
        </p:spPr>
      </p:sp>
      <p:sp>
        <p:nvSpPr>
          <p:cNvPr id="23" name="Text 21"/>
          <p:cNvSpPr/>
          <p:nvPr/>
        </p:nvSpPr>
        <p:spPr>
          <a:xfrm>
            <a:off x="4846320" y="804672"/>
            <a:ext cx="3657600" cy="365760"/>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Motivators (Drive Satisfaction) — ALL DECLINING</a:t>
            </a:r>
            <a:endParaRPr lang="en-US" sz="1200" dirty="0"/>
          </a:p>
        </p:txBody>
      </p:sp>
      <p:sp>
        <p:nvSpPr>
          <p:cNvPr id="24" name="Text 22"/>
          <p:cNvSpPr/>
          <p:nvPr/>
        </p:nvSpPr>
        <p:spPr>
          <a:xfrm>
            <a:off x="4846320" y="1280160"/>
            <a:ext cx="3657600" cy="164592"/>
          </a:xfrm>
          <a:prstGeom prst="rect">
            <a:avLst/>
          </a:prstGeom>
          <a:noFill/>
          <a:ln/>
        </p:spPr>
        <p:txBody>
          <a:bodyPr wrap="square" lIns="0" tIns="0" rIns="0" bIns="0" rtlCol="0" anchor="ctr"/>
          <a:lstStyle/>
          <a:p>
            <a:pPr marL="0" indent="0">
              <a:buNone/>
            </a:pPr>
            <a:r>
              <a:rPr lang="en-US" sz="950" b="1" dirty="0">
                <a:solidFill>
                  <a:srgbClr val="DA291C"/>
                </a:solidFill>
                <a:latin typeface="Calibri" pitchFamily="34" charset="0"/>
                <a:ea typeface="Calibri" pitchFamily="34" charset="-122"/>
                <a:cs typeface="Calibri" pitchFamily="34" charset="-120"/>
              </a:rPr>
              <a:t>Recognition &amp; Value</a:t>
            </a:r>
            <a:endParaRPr lang="en-US" sz="950" dirty="0"/>
          </a:p>
        </p:txBody>
      </p:sp>
      <p:sp>
        <p:nvSpPr>
          <p:cNvPr id="25" name="Text 23"/>
          <p:cNvSpPr/>
          <p:nvPr/>
        </p:nvSpPr>
        <p:spPr>
          <a:xfrm>
            <a:off x="4846320" y="1463040"/>
            <a:ext cx="365760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Only 42.95% feel valued — declining for second consecutive year.</a:t>
            </a:r>
            <a:endParaRPr lang="en-US" sz="800" dirty="0"/>
          </a:p>
        </p:txBody>
      </p:sp>
      <p:sp>
        <p:nvSpPr>
          <p:cNvPr id="26" name="Text 24"/>
          <p:cNvSpPr/>
          <p:nvPr/>
        </p:nvSpPr>
        <p:spPr>
          <a:xfrm>
            <a:off x="4846320" y="1810512"/>
            <a:ext cx="3657600" cy="164592"/>
          </a:xfrm>
          <a:prstGeom prst="rect">
            <a:avLst/>
          </a:prstGeom>
          <a:noFill/>
          <a:ln/>
        </p:spPr>
        <p:txBody>
          <a:bodyPr wrap="square" lIns="0" tIns="0" rIns="0" bIns="0" rtlCol="0" anchor="ctr"/>
          <a:lstStyle/>
          <a:p>
            <a:pPr marL="0" indent="0">
              <a:buNone/>
            </a:pPr>
            <a:r>
              <a:rPr lang="en-US" sz="950" b="1" dirty="0">
                <a:solidFill>
                  <a:srgbClr val="DA291C"/>
                </a:solidFill>
                <a:latin typeface="Calibri" pitchFamily="34" charset="0"/>
                <a:ea typeface="Calibri" pitchFamily="34" charset="-122"/>
                <a:cs typeface="Calibri" pitchFamily="34" charset="-120"/>
              </a:rPr>
              <a:t>Achievement &amp; Competence</a:t>
            </a:r>
            <a:endParaRPr lang="en-US" sz="950" dirty="0"/>
          </a:p>
        </p:txBody>
      </p:sp>
      <p:sp>
        <p:nvSpPr>
          <p:cNvPr id="27" name="Text 25"/>
          <p:cNvSpPr/>
          <p:nvPr/>
        </p:nvSpPr>
        <p:spPr>
          <a:xfrm>
            <a:off x="4846320" y="1993392"/>
            <a:ext cx="365760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Two-thirds cannot do job properly due to staffing. Professional competence frustrated.</a:t>
            </a:r>
            <a:endParaRPr lang="en-US" sz="800" dirty="0"/>
          </a:p>
        </p:txBody>
      </p:sp>
      <p:sp>
        <p:nvSpPr>
          <p:cNvPr id="28" name="Text 26"/>
          <p:cNvSpPr/>
          <p:nvPr/>
        </p:nvSpPr>
        <p:spPr>
          <a:xfrm>
            <a:off x="4846320" y="2340864"/>
            <a:ext cx="3657600" cy="164592"/>
          </a:xfrm>
          <a:prstGeom prst="rect">
            <a:avLst/>
          </a:prstGeom>
          <a:noFill/>
          <a:ln/>
        </p:spPr>
        <p:txBody>
          <a:bodyPr wrap="square" lIns="0" tIns="0" rIns="0" bIns="0" rtlCol="0" anchor="ctr"/>
          <a:lstStyle/>
          <a:p>
            <a:pPr marL="0" indent="0">
              <a:buNone/>
            </a:pPr>
            <a:r>
              <a:rPr lang="en-US" sz="950" b="1" dirty="0">
                <a:solidFill>
                  <a:srgbClr val="DA291C"/>
                </a:solidFill>
                <a:latin typeface="Calibri" pitchFamily="34" charset="0"/>
                <a:ea typeface="Calibri" pitchFamily="34" charset="-122"/>
                <a:cs typeface="Calibri" pitchFamily="34" charset="-120"/>
              </a:rPr>
              <a:t>Autonomy &amp; Voice</a:t>
            </a:r>
            <a:endParaRPr lang="en-US" sz="950" dirty="0"/>
          </a:p>
        </p:txBody>
      </p:sp>
      <p:sp>
        <p:nvSpPr>
          <p:cNvPr id="29" name="Text 27"/>
          <p:cNvSpPr/>
          <p:nvPr/>
        </p:nvSpPr>
        <p:spPr>
          <a:xfrm>
            <a:off x="4846320" y="2523744"/>
            <a:ext cx="365760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54.16% able to make improvements — near record low. Autonomy undermined.</a:t>
            </a:r>
            <a:endParaRPr lang="en-US" sz="800" dirty="0"/>
          </a:p>
        </p:txBody>
      </p:sp>
      <p:sp>
        <p:nvSpPr>
          <p:cNvPr id="30" name="Text 28"/>
          <p:cNvSpPr/>
          <p:nvPr/>
        </p:nvSpPr>
        <p:spPr>
          <a:xfrm>
            <a:off x="4846320" y="2871216"/>
            <a:ext cx="3657600" cy="164592"/>
          </a:xfrm>
          <a:prstGeom prst="rect">
            <a:avLst/>
          </a:prstGeom>
          <a:noFill/>
          <a:ln/>
        </p:spPr>
        <p:txBody>
          <a:bodyPr wrap="square" lIns="0" tIns="0" rIns="0" bIns="0" rtlCol="0" anchor="ctr"/>
          <a:lstStyle/>
          <a:p>
            <a:pPr marL="0" indent="0">
              <a:buNone/>
            </a:pPr>
            <a:r>
              <a:rPr lang="en-US" sz="950" b="1" dirty="0">
                <a:solidFill>
                  <a:srgbClr val="DA291C"/>
                </a:solidFill>
                <a:latin typeface="Calibri" pitchFamily="34" charset="0"/>
                <a:ea typeface="Calibri" pitchFamily="34" charset="-122"/>
                <a:cs typeface="Calibri" pitchFamily="34" charset="-120"/>
              </a:rPr>
              <a:t>Growth &amp; Development</a:t>
            </a:r>
            <a:endParaRPr lang="en-US" sz="950" dirty="0"/>
          </a:p>
        </p:txBody>
      </p:sp>
      <p:sp>
        <p:nvSpPr>
          <p:cNvPr id="31" name="Text 29"/>
          <p:cNvSpPr/>
          <p:nvPr/>
        </p:nvSpPr>
        <p:spPr>
          <a:xfrm>
            <a:off x="4846320" y="3054096"/>
            <a:ext cx="3657600" cy="320040"/>
          </a:xfrm>
          <a:prstGeom prst="rect">
            <a:avLst/>
          </a:prstGeom>
          <a:noFill/>
          <a:ln/>
        </p:spPr>
        <p:txBody>
          <a:bodyPr wrap="square" lIns="0" tIns="0" rIns="0" bIns="0" rtlCol="0" anchor="ctr"/>
          <a:lstStyle/>
          <a:p>
            <a:pPr marL="0" indent="0">
              <a:buNone/>
            </a:pPr>
            <a:r>
              <a:rPr lang="en-US" sz="800" dirty="0">
                <a:solidFill>
                  <a:srgbClr val="3D4F5F"/>
                </a:solidFill>
                <a:latin typeface="Calibri Light" pitchFamily="34" charset="0"/>
                <a:ea typeface="Calibri Light" pitchFamily="34" charset="-122"/>
                <a:cs typeface="Calibri Light" pitchFamily="34" charset="-120"/>
              </a:rPr>
              <a:t>64% of Band 5 nurses remain at same level after 2 years (Nuffield Trust, 2025).</a:t>
            </a:r>
            <a:endParaRPr lang="en-US"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AMO Framework: Diagnosing the NHS Performance Gap</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21</a:t>
            </a:r>
            <a:endParaRPr lang="en-US" sz="900" dirty="0"/>
          </a:p>
        </p:txBody>
      </p:sp>
      <p:sp>
        <p:nvSpPr>
          <p:cNvPr id="6" name="Shape 4"/>
          <p:cNvSpPr/>
          <p:nvPr/>
        </p:nvSpPr>
        <p:spPr>
          <a:xfrm>
            <a:off x="457200" y="7772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640080" y="1051560"/>
            <a:ext cx="594360" cy="594360"/>
          </a:xfrm>
          <a:prstGeom prst="ellipse">
            <a:avLst/>
          </a:prstGeom>
          <a:solidFill>
            <a:srgbClr val="005EB8"/>
          </a:solidFill>
          <a:ln/>
        </p:spPr>
      </p:sp>
      <p:sp>
        <p:nvSpPr>
          <p:cNvPr id="8" name="Text 6"/>
          <p:cNvSpPr/>
          <p:nvPr/>
        </p:nvSpPr>
        <p:spPr>
          <a:xfrm>
            <a:off x="640080" y="1051560"/>
            <a:ext cx="594360" cy="594360"/>
          </a:xfrm>
          <a:prstGeom prst="rect">
            <a:avLst/>
          </a:prstGeom>
          <a:noFill/>
          <a:ln/>
        </p:spPr>
        <p:txBody>
          <a:bodyPr wrap="square" lIns="0" tIns="0" rIns="0" bIns="0" rtlCol="0" anchor="ctr"/>
          <a:lstStyle/>
          <a:p>
            <a:pPr marL="0" indent="0" algn="ctr">
              <a:buNone/>
            </a:pPr>
            <a:r>
              <a:rPr lang="en-US" sz="2400" b="1" dirty="0">
                <a:solidFill>
                  <a:srgbClr val="FFFFFF"/>
                </a:solidFill>
                <a:latin typeface="Georgia" pitchFamily="34" charset="0"/>
                <a:ea typeface="Georgia" pitchFamily="34" charset="-122"/>
                <a:cs typeface="Georgia" pitchFamily="34" charset="-120"/>
              </a:rPr>
              <a:t>A</a:t>
            </a:r>
            <a:endParaRPr lang="en-US" sz="2400" dirty="0"/>
          </a:p>
        </p:txBody>
      </p:sp>
      <p:sp>
        <p:nvSpPr>
          <p:cNvPr id="9" name="Text 7"/>
          <p:cNvSpPr/>
          <p:nvPr/>
        </p:nvSpPr>
        <p:spPr>
          <a:xfrm>
            <a:off x="1417320" y="850392"/>
            <a:ext cx="1828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Ability</a:t>
            </a:r>
            <a:endParaRPr lang="en-US" sz="1300" dirty="0"/>
          </a:p>
        </p:txBody>
      </p:sp>
      <p:sp>
        <p:nvSpPr>
          <p:cNvPr id="10" name="Text 8"/>
          <p:cNvSpPr/>
          <p:nvPr/>
        </p:nvSpPr>
        <p:spPr>
          <a:xfrm>
            <a:off x="1417320" y="1051560"/>
            <a:ext cx="1828800" cy="164592"/>
          </a:xfrm>
          <a:prstGeom prst="rect">
            <a:avLst/>
          </a:prstGeom>
          <a:noFill/>
          <a:ln/>
        </p:spPr>
        <p:txBody>
          <a:bodyPr wrap="square" lIns="0" tIns="0" rIns="0" bIns="0"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Skills &amp; Knowledge</a:t>
            </a:r>
            <a:endParaRPr lang="en-US" sz="900" dirty="0"/>
          </a:p>
        </p:txBody>
      </p:sp>
      <p:sp>
        <p:nvSpPr>
          <p:cNvPr id="11" name="Text 9"/>
          <p:cNvSpPr/>
          <p:nvPr/>
        </p:nvSpPr>
        <p:spPr>
          <a:xfrm>
            <a:off x="1417320" y="1252728"/>
            <a:ext cx="7040880" cy="685800"/>
          </a:xfrm>
          <a:prstGeom prst="rect">
            <a:avLst/>
          </a:prstGeom>
          <a:noFill/>
          <a:ln/>
        </p:spPr>
        <p:txBody>
          <a:bodyPr wrap="square" lIns="0" tIns="0" rIns="0" bIns="0" rtlCol="0" anchor="ctr"/>
          <a:lstStyle/>
          <a:p>
            <a:pPr marL="0" indent="0">
              <a:buNone/>
            </a:pPr>
            <a:r>
              <a:rPr lang="en-US" sz="850" dirty="0">
                <a:solidFill>
                  <a:srgbClr val="3D4F5F"/>
                </a:solidFill>
                <a:latin typeface="Calibri" pitchFamily="34" charset="0"/>
                <a:ea typeface="Calibri" pitchFamily="34" charset="-122"/>
                <a:cs typeface="Calibri" pitchFamily="34" charset="-120"/>
              </a:rPr>
              <a:t>The Long Term Workforce Plan targets doubling medical places by 2031/32. However, ability deficits stem from systemic understaffing forcing role-stretching. One in five nurses leave within two years — before abilities are fully developed (Nuffield Trust, 2025). Appraisal quality improved (83% received review, 5-year high) but without career pathways, skill investment is lost.</a:t>
            </a:r>
            <a:endParaRPr lang="en-US" sz="850" dirty="0"/>
          </a:p>
        </p:txBody>
      </p:sp>
      <p:sp>
        <p:nvSpPr>
          <p:cNvPr id="12" name="Shape 10"/>
          <p:cNvSpPr/>
          <p:nvPr/>
        </p:nvSpPr>
        <p:spPr>
          <a:xfrm>
            <a:off x="457200" y="21488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640080" y="2423160"/>
            <a:ext cx="594360" cy="594360"/>
          </a:xfrm>
          <a:prstGeom prst="ellipse">
            <a:avLst/>
          </a:prstGeom>
          <a:solidFill>
            <a:srgbClr val="DA291C"/>
          </a:solidFill>
          <a:ln/>
        </p:spPr>
      </p:sp>
      <p:sp>
        <p:nvSpPr>
          <p:cNvPr id="14" name="Text 12"/>
          <p:cNvSpPr/>
          <p:nvPr/>
        </p:nvSpPr>
        <p:spPr>
          <a:xfrm>
            <a:off x="640080" y="2423160"/>
            <a:ext cx="594360" cy="594360"/>
          </a:xfrm>
          <a:prstGeom prst="rect">
            <a:avLst/>
          </a:prstGeom>
          <a:noFill/>
          <a:ln/>
        </p:spPr>
        <p:txBody>
          <a:bodyPr wrap="square" lIns="0" tIns="0" rIns="0" bIns="0" rtlCol="0" anchor="ctr"/>
          <a:lstStyle/>
          <a:p>
            <a:pPr marL="0" indent="0" algn="ctr">
              <a:buNone/>
            </a:pPr>
            <a:r>
              <a:rPr lang="en-US" sz="2400" b="1" dirty="0">
                <a:solidFill>
                  <a:srgbClr val="FFFFFF"/>
                </a:solidFill>
                <a:latin typeface="Georgia" pitchFamily="34" charset="0"/>
                <a:ea typeface="Georgia" pitchFamily="34" charset="-122"/>
                <a:cs typeface="Georgia" pitchFamily="34" charset="-120"/>
              </a:rPr>
              <a:t>M</a:t>
            </a:r>
            <a:endParaRPr lang="en-US" sz="2400" dirty="0"/>
          </a:p>
        </p:txBody>
      </p:sp>
      <p:sp>
        <p:nvSpPr>
          <p:cNvPr id="15" name="Text 13"/>
          <p:cNvSpPr/>
          <p:nvPr/>
        </p:nvSpPr>
        <p:spPr>
          <a:xfrm>
            <a:off x="1417320" y="2221992"/>
            <a:ext cx="1828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Motivation</a:t>
            </a:r>
            <a:endParaRPr lang="en-US" sz="1300" dirty="0"/>
          </a:p>
        </p:txBody>
      </p:sp>
      <p:sp>
        <p:nvSpPr>
          <p:cNvPr id="16" name="Text 14"/>
          <p:cNvSpPr/>
          <p:nvPr/>
        </p:nvSpPr>
        <p:spPr>
          <a:xfrm>
            <a:off x="1417320" y="2423160"/>
            <a:ext cx="1828800" cy="164592"/>
          </a:xfrm>
          <a:prstGeom prst="rect">
            <a:avLst/>
          </a:prstGeom>
          <a:noFill/>
          <a:ln/>
        </p:spPr>
        <p:txBody>
          <a:bodyPr wrap="square" lIns="0" tIns="0" rIns="0" bIns="0"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Willingness to Perform</a:t>
            </a:r>
            <a:endParaRPr lang="en-US" sz="900" dirty="0"/>
          </a:p>
        </p:txBody>
      </p:sp>
      <p:sp>
        <p:nvSpPr>
          <p:cNvPr id="17" name="Text 15"/>
          <p:cNvSpPr/>
          <p:nvPr/>
        </p:nvSpPr>
        <p:spPr>
          <a:xfrm>
            <a:off x="1417320" y="2624328"/>
            <a:ext cx="7040880" cy="685800"/>
          </a:xfrm>
          <a:prstGeom prst="rect">
            <a:avLst/>
          </a:prstGeom>
          <a:noFill/>
          <a:ln/>
        </p:spPr>
        <p:txBody>
          <a:bodyPr wrap="square" lIns="0" tIns="0" rIns="0" bIns="0" rtlCol="0" anchor="ctr"/>
          <a:lstStyle/>
          <a:p>
            <a:pPr marL="0" indent="0">
              <a:buNone/>
            </a:pPr>
            <a:r>
              <a:rPr lang="en-US" sz="850" dirty="0">
                <a:solidFill>
                  <a:srgbClr val="3D4F5F"/>
                </a:solidFill>
                <a:latin typeface="Calibri" pitchFamily="34" charset="0"/>
                <a:ea typeface="Calibri" pitchFamily="34" charset="-122"/>
                <a:cs typeface="Calibri" pitchFamily="34" charset="-120"/>
              </a:rPr>
              <a:t>The critical failure point. Every major motivational indicator has fallen to record lows: enthusiasm (66.32%), looking forward to work (52.32%), feeling valued (42.95%). AMO predicts that motivation deficits neutralise ability investments. Pyhäjärvi (2024) found psychological contract breach was the 'tipping point' triggering occupational exit, not just job change.</a:t>
            </a:r>
            <a:endParaRPr lang="en-US" sz="850" dirty="0"/>
          </a:p>
        </p:txBody>
      </p:sp>
      <p:sp>
        <p:nvSpPr>
          <p:cNvPr id="18" name="Shape 16"/>
          <p:cNvSpPr/>
          <p:nvPr/>
        </p:nvSpPr>
        <p:spPr>
          <a:xfrm>
            <a:off x="457200" y="35204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19" name="Shape 17"/>
          <p:cNvSpPr/>
          <p:nvPr/>
        </p:nvSpPr>
        <p:spPr>
          <a:xfrm>
            <a:off x="640080" y="3794760"/>
            <a:ext cx="594360" cy="594360"/>
          </a:xfrm>
          <a:prstGeom prst="ellipse">
            <a:avLst/>
          </a:prstGeom>
          <a:solidFill>
            <a:srgbClr val="ED8B00"/>
          </a:solidFill>
          <a:ln/>
        </p:spPr>
      </p:sp>
      <p:sp>
        <p:nvSpPr>
          <p:cNvPr id="20" name="Text 18"/>
          <p:cNvSpPr/>
          <p:nvPr/>
        </p:nvSpPr>
        <p:spPr>
          <a:xfrm>
            <a:off x="640080" y="3794760"/>
            <a:ext cx="594360" cy="594360"/>
          </a:xfrm>
          <a:prstGeom prst="rect">
            <a:avLst/>
          </a:prstGeom>
          <a:noFill/>
          <a:ln/>
        </p:spPr>
        <p:txBody>
          <a:bodyPr wrap="square" lIns="0" tIns="0" rIns="0" bIns="0" rtlCol="0" anchor="ctr"/>
          <a:lstStyle/>
          <a:p>
            <a:pPr marL="0" indent="0" algn="ctr">
              <a:buNone/>
            </a:pPr>
            <a:r>
              <a:rPr lang="en-US" sz="2400" b="1" dirty="0">
                <a:solidFill>
                  <a:srgbClr val="FFFFFF"/>
                </a:solidFill>
                <a:latin typeface="Georgia" pitchFamily="34" charset="0"/>
                <a:ea typeface="Georgia" pitchFamily="34" charset="-122"/>
                <a:cs typeface="Georgia" pitchFamily="34" charset="-120"/>
              </a:rPr>
              <a:t>O</a:t>
            </a:r>
            <a:endParaRPr lang="en-US" sz="2400" dirty="0"/>
          </a:p>
        </p:txBody>
      </p:sp>
      <p:sp>
        <p:nvSpPr>
          <p:cNvPr id="21" name="Text 19"/>
          <p:cNvSpPr/>
          <p:nvPr/>
        </p:nvSpPr>
        <p:spPr>
          <a:xfrm>
            <a:off x="1417320" y="3593592"/>
            <a:ext cx="1828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Opportunity</a:t>
            </a:r>
            <a:endParaRPr lang="en-US" sz="1300" dirty="0"/>
          </a:p>
        </p:txBody>
      </p:sp>
      <p:sp>
        <p:nvSpPr>
          <p:cNvPr id="22" name="Text 20"/>
          <p:cNvSpPr/>
          <p:nvPr/>
        </p:nvSpPr>
        <p:spPr>
          <a:xfrm>
            <a:off x="1417320" y="3794760"/>
            <a:ext cx="1828800" cy="164592"/>
          </a:xfrm>
          <a:prstGeom prst="rect">
            <a:avLst/>
          </a:prstGeom>
          <a:noFill/>
          <a:ln/>
        </p:spPr>
        <p:txBody>
          <a:bodyPr wrap="square" lIns="0" tIns="0" rIns="0" bIns="0"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Structures to Participate</a:t>
            </a:r>
            <a:endParaRPr lang="en-US" sz="900" dirty="0"/>
          </a:p>
        </p:txBody>
      </p:sp>
      <p:sp>
        <p:nvSpPr>
          <p:cNvPr id="23" name="Text 21"/>
          <p:cNvSpPr/>
          <p:nvPr/>
        </p:nvSpPr>
        <p:spPr>
          <a:xfrm>
            <a:off x="1417320" y="3995928"/>
            <a:ext cx="7040880" cy="685800"/>
          </a:xfrm>
          <a:prstGeom prst="rect">
            <a:avLst/>
          </a:prstGeom>
          <a:noFill/>
          <a:ln/>
        </p:spPr>
        <p:txBody>
          <a:bodyPr wrap="square" lIns="0" tIns="0" rIns="0" bIns="0" rtlCol="0" anchor="ctr"/>
          <a:lstStyle/>
          <a:p>
            <a:pPr marL="0" indent="0">
              <a:buNone/>
            </a:pPr>
            <a:r>
              <a:rPr lang="en-US" sz="850" dirty="0">
                <a:solidFill>
                  <a:srgbClr val="3D4F5F"/>
                </a:solidFill>
                <a:latin typeface="Calibri" pitchFamily="34" charset="0"/>
                <a:ea typeface="Calibri" pitchFamily="34" charset="-122"/>
                <a:cs typeface="Calibri" pitchFamily="34" charset="-120"/>
              </a:rPr>
              <a:t>Manifested in declining voice metrics: 54.16% able to make improvements, 47.59% trust response mechanisms, 48.63% involved in decisions (all record lows). Boxall and Purcell (2016) argue that without structural participation opportunities, ability and motivation remain unrealised. The policy-practice gap in the People Promise reveals implementation failure.</a:t>
            </a:r>
            <a:endParaRPr lang="en-US" sz="8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Psychological Contract Breach in the NHS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22</a:t>
            </a:r>
            <a:endParaRPr lang="en-US" sz="900" dirty="0"/>
          </a:p>
        </p:txBody>
      </p:sp>
      <p:sp>
        <p:nvSpPr>
          <p:cNvPr id="6" name="Text 4"/>
          <p:cNvSpPr/>
          <p:nvPr/>
        </p:nvSpPr>
        <p:spPr>
          <a:xfrm>
            <a:off x="457200" y="777240"/>
            <a:ext cx="8229600" cy="4572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Rousseau (1995) defines the psychological contract as unwritten employment expectations. Breach triggers attitudinal withdrawal and turnover intention.</a:t>
            </a:r>
            <a:endParaRPr lang="en-US" sz="1050" dirty="0"/>
          </a:p>
        </p:txBody>
      </p:sp>
      <p:graphicFrame>
        <p:nvGraphicFramePr>
          <p:cNvPr id="23" name="Table 0"/>
          <p:cNvGraphicFramePr>
            <a:graphicFrameLocks noGrp="1"/>
          </p:cNvGraphicFramePr>
          <p:nvPr>
            <p:extLst>
              <p:ext uri="{D42A27DB-BD31-4B8C-83A1-F6EECF244321}">
                <p14:modId xmlns:p14="http://schemas.microsoft.com/office/powerpoint/2010/main" val="1579011935"/>
              </p:ext>
            </p:extLst>
          </p:nvPr>
        </p:nvGraphicFramePr>
        <p:xfrm>
          <a:off x="457200" y="1325880"/>
          <a:ext cx="8229600" cy="1379220"/>
        </p:xfrm>
        <a:graphic>
          <a:graphicData uri="http://schemas.openxmlformats.org/drawingml/2006/table">
            <a:tbl>
              <a:tblPr/>
              <a:tblGrid>
                <a:gridCol w="2011680">
                  <a:extLst>
                    <a:ext uri="{9D8B030D-6E8A-4147-A177-3AD203B41FA5}">
                      <a16:colId xmlns:a16="http://schemas.microsoft.com/office/drawing/2014/main" val="20000"/>
                    </a:ext>
                  </a:extLst>
                </a:gridCol>
                <a:gridCol w="4754880">
                  <a:extLst>
                    <a:ext uri="{9D8B030D-6E8A-4147-A177-3AD203B41FA5}">
                      <a16:colId xmlns:a16="http://schemas.microsoft.com/office/drawing/2014/main" val="20001"/>
                    </a:ext>
                  </a:extLst>
                </a:gridCol>
                <a:gridCol w="1463040">
                  <a:extLst>
                    <a:ext uri="{9D8B030D-6E8A-4147-A177-3AD203B41FA5}">
                      <a16:colId xmlns:a16="http://schemas.microsoft.com/office/drawing/2014/main" val="20002"/>
                    </a:ext>
                  </a:extLst>
                </a:gridCol>
              </a:tblGrid>
              <a:tr h="0">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Implicit Promise</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NHS Evidence (2024–2025)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950" b="1" dirty="0">
                          <a:solidFill>
                            <a:srgbClr val="FFFFFF"/>
                          </a:solidFill>
                          <a:latin typeface="Calibri" pitchFamily="34" charset="0"/>
                          <a:ea typeface="Calibri" pitchFamily="34" charset="-122"/>
                          <a:cs typeface="Calibri" pitchFamily="34" charset="-120"/>
                        </a:rPr>
                        <a:t>Breach</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Safe Working Environment</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42.36% stress illness; 1 in 3 burnt out; 25%+ harassment</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b="1" dirty="0">
                          <a:solidFill>
                            <a:srgbClr val="DA291C"/>
                          </a:solidFill>
                          <a:latin typeface="Calibri" pitchFamily="34" charset="0"/>
                          <a:ea typeface="Calibri" pitchFamily="34" charset="-122"/>
                          <a:cs typeface="Calibri" pitchFamily="34" charset="-120"/>
                        </a:rPr>
                        <a:t>HIGH</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Career Progression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64% Band 5 nurses remain same level after 2 years vs 8% midwives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b="1" dirty="0">
                          <a:solidFill>
                            <a:srgbClr val="DA291C"/>
                          </a:solidFill>
                          <a:latin typeface="Calibri" pitchFamily="34" charset="0"/>
                          <a:ea typeface="Calibri" pitchFamily="34" charset="-122"/>
                          <a:cs typeface="Calibri" pitchFamily="34" charset="-120"/>
                        </a:rPr>
                        <a:t>HIGH</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Voice &amp; Influence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47.59% trust action on concerns; 48.63% involved in changes — both record lows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b="1" dirty="0">
                          <a:solidFill>
                            <a:srgbClr val="DA291C"/>
                          </a:solidFill>
                          <a:latin typeface="Calibri" pitchFamily="34" charset="0"/>
                          <a:ea typeface="Calibri" pitchFamily="34" charset="-122"/>
                          <a:cs typeface="Calibri" pitchFamily="34" charset="-120"/>
                        </a:rPr>
                        <a:t>HIGH</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Organisational Valuation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42.95% feel valued; 58.05% recommend NHS — declining trajectory</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b="1" dirty="0">
                          <a:solidFill>
                            <a:srgbClr val="ED8B00"/>
                          </a:solidFill>
                          <a:latin typeface="Calibri" pitchFamily="34" charset="0"/>
                          <a:ea typeface="Calibri" pitchFamily="34" charset="-122"/>
                          <a:cs typeface="Calibri" pitchFamily="34" charset="-120"/>
                        </a:rPr>
                        <a:t>MOD-HIGH</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Fair Compensation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Pay stabilised at 5.82/10 but 48% dissatisfied (UK-REACH, 2025)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00" b="1" dirty="0">
                          <a:solidFill>
                            <a:srgbClr val="D4A843"/>
                          </a:solidFill>
                          <a:latin typeface="Calibri" pitchFamily="34" charset="0"/>
                          <a:ea typeface="Calibri" pitchFamily="34" charset="-122"/>
                          <a:cs typeface="Calibri" pitchFamily="34" charset="-120"/>
                        </a:rPr>
                        <a:t>MODERATE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8" name="Text 5"/>
          <p:cNvSpPr/>
          <p:nvPr/>
        </p:nvSpPr>
        <p:spPr>
          <a:xfrm>
            <a:off x="457200" y="3749040"/>
            <a:ext cx="8229600" cy="640080"/>
          </a:xfrm>
          <a:prstGeom prst="rect">
            <a:avLst/>
          </a:prstGeom>
          <a:noFill/>
          <a:ln/>
        </p:spPr>
        <p:txBody>
          <a:bodyPr wrap="square" lIns="0" tIns="0" rIns="0" bIns="0" rtlCol="0" anchor="ctr"/>
          <a:lstStyle/>
          <a:p>
            <a:pPr marL="0" indent="0">
              <a:buNone/>
            </a:pPr>
            <a:r>
              <a:rPr lang="en-US" sz="950" i="1" dirty="0">
                <a:solidFill>
                  <a:srgbClr val="003087"/>
                </a:solidFill>
                <a:latin typeface="Calibri" pitchFamily="34" charset="0"/>
                <a:ea typeface="Calibri" pitchFamily="34" charset="-122"/>
                <a:cs typeface="Calibri" pitchFamily="34" charset="-120"/>
              </a:rPr>
              <a:t>Pyhäjärvi (2024) found nurses who left the profession entirely described cumulative breach patterns — multiple broken promises converging at a 'tipping point'. This is directly observable in the NHS data: simultaneous breaches across safety, progression, voice, and value create compound dissatisfaction that no single intervention can address.</a:t>
            </a:r>
            <a:endParaRPr lang="en-US" sz="9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Self-Determination Theory: Three Frustrated Needs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23</a:t>
            </a:r>
            <a:endParaRPr lang="en-US" sz="900" dirty="0"/>
          </a:p>
        </p:txBody>
      </p:sp>
      <p:sp>
        <p:nvSpPr>
          <p:cNvPr id="6" name="Shape 4"/>
          <p:cNvSpPr/>
          <p:nvPr/>
        </p:nvSpPr>
        <p:spPr>
          <a:xfrm>
            <a:off x="457200" y="777240"/>
            <a:ext cx="8229600" cy="1234440"/>
          </a:xfrm>
          <a:prstGeom prst="rect">
            <a:avLst/>
          </a:prstGeom>
          <a:solidFill>
            <a:srgbClr val="FFFFFF"/>
          </a:solidFill>
          <a:ln/>
          <a:effectLst>
            <a:outerShdw blurRad="76200" dist="25400" dir="8100000" algn="bl" rotWithShape="0">
              <a:srgbClr val="000000">
                <a:alpha val="12000"/>
              </a:srgbClr>
            </a:outerShdw>
          </a:effectLst>
        </p:spPr>
      </p:sp>
      <p:pic>
        <p:nvPicPr>
          <p:cNvPr id="7" name="Image 0" descr="preencoded.png"/>
          <p:cNvPicPr>
            <a:picLocks noChangeAspect="1"/>
          </p:cNvPicPr>
          <p:nvPr/>
        </p:nvPicPr>
        <p:blipFill>
          <a:blip r:embed="rId3"/>
          <a:stretch>
            <a:fillRect/>
          </a:stretch>
        </p:blipFill>
        <p:spPr>
          <a:xfrm>
            <a:off x="640080" y="914400"/>
            <a:ext cx="411480" cy="411480"/>
          </a:xfrm>
          <a:prstGeom prst="rect">
            <a:avLst/>
          </a:prstGeom>
        </p:spPr>
      </p:pic>
      <p:sp>
        <p:nvSpPr>
          <p:cNvPr id="8" name="Text 5"/>
          <p:cNvSpPr/>
          <p:nvPr/>
        </p:nvSpPr>
        <p:spPr>
          <a:xfrm>
            <a:off x="1188720" y="850392"/>
            <a:ext cx="2286000" cy="228600"/>
          </a:xfrm>
          <a:prstGeom prst="rect">
            <a:avLst/>
          </a:prstGeom>
          <a:noFill/>
          <a:ln/>
        </p:spPr>
        <p:txBody>
          <a:bodyPr wrap="square" lIns="0" tIns="0" rIns="0" bIns="0" rtlCol="0" anchor="ctr"/>
          <a:lstStyle/>
          <a:p>
            <a:pPr marL="0" indent="0">
              <a:buNone/>
            </a:pPr>
            <a:r>
              <a:rPr lang="en-US" sz="1400" b="1" dirty="0">
                <a:solidFill>
                  <a:srgbClr val="003087"/>
                </a:solidFill>
                <a:latin typeface="Calibri" pitchFamily="34" charset="0"/>
                <a:ea typeface="Calibri" pitchFamily="34" charset="-122"/>
                <a:cs typeface="Calibri" pitchFamily="34" charset="-120"/>
              </a:rPr>
              <a:t>Autonomy</a:t>
            </a:r>
            <a:endParaRPr lang="en-US" sz="1400" dirty="0"/>
          </a:p>
        </p:txBody>
      </p:sp>
      <p:sp>
        <p:nvSpPr>
          <p:cNvPr id="9" name="Text 6"/>
          <p:cNvSpPr/>
          <p:nvPr/>
        </p:nvSpPr>
        <p:spPr>
          <a:xfrm>
            <a:off x="1188720" y="1097280"/>
            <a:ext cx="1371600" cy="182880"/>
          </a:xfrm>
          <a:prstGeom prst="rect">
            <a:avLst/>
          </a:prstGeom>
          <a:noFill/>
          <a:ln/>
        </p:spPr>
        <p:txBody>
          <a:bodyPr wrap="square" lIns="0" tIns="0" rIns="0" bIns="0" rtlCol="0" anchor="ctr"/>
          <a:lstStyle/>
          <a:p>
            <a:pPr marL="0" indent="0">
              <a:buNone/>
            </a:pPr>
            <a:r>
              <a:rPr lang="en-US" sz="1100" b="1" dirty="0">
                <a:solidFill>
                  <a:srgbClr val="DA291C"/>
                </a:solidFill>
                <a:latin typeface="Georgia" pitchFamily="34" charset="0"/>
                <a:ea typeface="Georgia" pitchFamily="34" charset="-122"/>
                <a:cs typeface="Georgia" pitchFamily="34" charset="-120"/>
              </a:rPr>
              <a:t>54.16%</a:t>
            </a:r>
            <a:endParaRPr lang="en-US" sz="1100" dirty="0"/>
          </a:p>
        </p:txBody>
      </p:sp>
      <p:sp>
        <p:nvSpPr>
          <p:cNvPr id="10" name="Text 7"/>
          <p:cNvSpPr/>
          <p:nvPr/>
        </p:nvSpPr>
        <p:spPr>
          <a:xfrm>
            <a:off x="1188720" y="1307592"/>
            <a:ext cx="365760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feel able to make improvements (near record low). Only 48.63% involved in decisions. Centralised targets and bureaucratic restructuring systematically undermine clinical autonomy. Staff report being 'managed' rather than 'led'.</a:t>
            </a:r>
            <a:endParaRPr lang="en-US" sz="900" dirty="0"/>
          </a:p>
        </p:txBody>
      </p:sp>
      <p:sp>
        <p:nvSpPr>
          <p:cNvPr id="11" name="Text 8"/>
          <p:cNvSpPr/>
          <p:nvPr/>
        </p:nvSpPr>
        <p:spPr>
          <a:xfrm>
            <a:off x="5029200" y="868680"/>
            <a:ext cx="3474720" cy="1051560"/>
          </a:xfrm>
          <a:prstGeom prst="rect">
            <a:avLst/>
          </a:prstGeom>
          <a:noFill/>
          <a:ln/>
        </p:spPr>
        <p:txBody>
          <a:bodyPr wrap="square" lIns="0" tIns="0" rIns="0" bIns="0" rtlCol="0" anchor="ctr"/>
          <a:lstStyle/>
          <a:p>
            <a:pPr marL="0" indent="0">
              <a:buNone/>
            </a:pPr>
            <a:r>
              <a:rPr lang="en-US" sz="900" i="1" dirty="0">
                <a:solidFill>
                  <a:srgbClr val="3D4F5F"/>
                </a:solidFill>
                <a:latin typeface="Calibri Light" pitchFamily="34" charset="0"/>
                <a:ea typeface="Calibri Light" pitchFamily="34" charset="-122"/>
                <a:cs typeface="Calibri Light" pitchFamily="34" charset="-120"/>
              </a:rPr>
              <a:t>Trust to do job declining year-on-year: 90.46% (2021) → 89.38% (2025). Subtle but persistent erosion of professional autonomy.</a:t>
            </a:r>
            <a:endParaRPr lang="en-US" sz="900" dirty="0"/>
          </a:p>
        </p:txBody>
      </p:sp>
      <p:sp>
        <p:nvSpPr>
          <p:cNvPr id="12" name="Shape 9"/>
          <p:cNvSpPr/>
          <p:nvPr/>
        </p:nvSpPr>
        <p:spPr>
          <a:xfrm>
            <a:off x="457200" y="2148840"/>
            <a:ext cx="8229600" cy="1234440"/>
          </a:xfrm>
          <a:prstGeom prst="rect">
            <a:avLst/>
          </a:prstGeom>
          <a:solidFill>
            <a:srgbClr val="FFFFFF"/>
          </a:solidFill>
          <a:ln/>
          <a:effectLst>
            <a:outerShdw blurRad="76200" dist="25400" dir="8100000" algn="bl" rotWithShape="0">
              <a:srgbClr val="000000">
                <a:alpha val="12000"/>
              </a:srgbClr>
            </a:outerShdw>
          </a:effectLst>
        </p:spPr>
      </p:sp>
      <p:pic>
        <p:nvPicPr>
          <p:cNvPr id="13" name="Image 1" descr="preencoded.png"/>
          <p:cNvPicPr>
            <a:picLocks noChangeAspect="1"/>
          </p:cNvPicPr>
          <p:nvPr/>
        </p:nvPicPr>
        <p:blipFill>
          <a:blip r:embed="rId4"/>
          <a:stretch>
            <a:fillRect/>
          </a:stretch>
        </p:blipFill>
        <p:spPr>
          <a:xfrm>
            <a:off x="640080" y="2286000"/>
            <a:ext cx="411480" cy="411480"/>
          </a:xfrm>
          <a:prstGeom prst="rect">
            <a:avLst/>
          </a:prstGeom>
        </p:spPr>
      </p:pic>
      <p:sp>
        <p:nvSpPr>
          <p:cNvPr id="14" name="Text 10"/>
          <p:cNvSpPr/>
          <p:nvPr/>
        </p:nvSpPr>
        <p:spPr>
          <a:xfrm>
            <a:off x="1188720" y="2221992"/>
            <a:ext cx="2286000" cy="228600"/>
          </a:xfrm>
          <a:prstGeom prst="rect">
            <a:avLst/>
          </a:prstGeom>
          <a:noFill/>
          <a:ln/>
        </p:spPr>
        <p:txBody>
          <a:bodyPr wrap="square" lIns="0" tIns="0" rIns="0" bIns="0" rtlCol="0" anchor="ctr"/>
          <a:lstStyle/>
          <a:p>
            <a:pPr marL="0" indent="0">
              <a:buNone/>
            </a:pPr>
            <a:r>
              <a:rPr lang="en-US" sz="1400" b="1" dirty="0">
                <a:solidFill>
                  <a:srgbClr val="003087"/>
                </a:solidFill>
                <a:latin typeface="Calibri" pitchFamily="34" charset="0"/>
                <a:ea typeface="Calibri" pitchFamily="34" charset="-122"/>
                <a:cs typeface="Calibri" pitchFamily="34" charset="-120"/>
              </a:rPr>
              <a:t>Competence</a:t>
            </a:r>
            <a:endParaRPr lang="en-US" sz="1400" dirty="0"/>
          </a:p>
        </p:txBody>
      </p:sp>
      <p:sp>
        <p:nvSpPr>
          <p:cNvPr id="15" name="Text 11"/>
          <p:cNvSpPr/>
          <p:nvPr/>
        </p:nvSpPr>
        <p:spPr>
          <a:xfrm>
            <a:off x="1188720" y="2468880"/>
            <a:ext cx="1371600" cy="182880"/>
          </a:xfrm>
          <a:prstGeom prst="rect">
            <a:avLst/>
          </a:prstGeom>
          <a:noFill/>
          <a:ln/>
        </p:spPr>
        <p:txBody>
          <a:bodyPr wrap="square" lIns="0" tIns="0" rIns="0" bIns="0" rtlCol="0" anchor="ctr"/>
          <a:lstStyle/>
          <a:p>
            <a:pPr marL="0" indent="0">
              <a:buNone/>
            </a:pPr>
            <a:r>
              <a:rPr lang="en-US" sz="1100" b="1" dirty="0">
                <a:solidFill>
                  <a:srgbClr val="DA291C"/>
                </a:solidFill>
                <a:latin typeface="Georgia" pitchFamily="34" charset="0"/>
                <a:ea typeface="Georgia" pitchFamily="34" charset="-122"/>
                <a:cs typeface="Georgia" pitchFamily="34" charset="-120"/>
              </a:rPr>
              <a:t>34%</a:t>
            </a:r>
            <a:endParaRPr lang="en-US" sz="1100" dirty="0"/>
          </a:p>
        </p:txBody>
      </p:sp>
      <p:sp>
        <p:nvSpPr>
          <p:cNvPr id="16" name="Text 12"/>
          <p:cNvSpPr/>
          <p:nvPr/>
        </p:nvSpPr>
        <p:spPr>
          <a:xfrm>
            <a:off x="1188720" y="2679192"/>
            <a:ext cx="365760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feel adequately staffed. When professionals cannot deliver care to standards they consider acceptable, competence is threatened. 64.28% would be happy with care if relative needed treatment — meaning over a third would not.</a:t>
            </a:r>
            <a:endParaRPr lang="en-US" sz="900" dirty="0"/>
          </a:p>
        </p:txBody>
      </p:sp>
      <p:sp>
        <p:nvSpPr>
          <p:cNvPr id="17" name="Text 13"/>
          <p:cNvSpPr/>
          <p:nvPr/>
        </p:nvSpPr>
        <p:spPr>
          <a:xfrm>
            <a:off x="5029200" y="2240280"/>
            <a:ext cx="3474720" cy="1051560"/>
          </a:xfrm>
          <a:prstGeom prst="rect">
            <a:avLst/>
          </a:prstGeom>
          <a:noFill/>
          <a:ln/>
        </p:spPr>
        <p:txBody>
          <a:bodyPr wrap="square" lIns="0" tIns="0" rIns="0" bIns="0" rtlCol="0" anchor="ctr"/>
          <a:lstStyle/>
          <a:p>
            <a:pPr marL="0" indent="0">
              <a:buNone/>
            </a:pPr>
            <a:r>
              <a:rPr lang="en-US" sz="900" i="1" dirty="0">
                <a:solidFill>
                  <a:srgbClr val="3D4F5F"/>
                </a:solidFill>
                <a:latin typeface="Calibri Light" pitchFamily="34" charset="0"/>
                <a:ea typeface="Calibri Light" pitchFamily="34" charset="-122"/>
                <a:cs typeface="Calibri Light" pitchFamily="34" charset="-120"/>
              </a:rPr>
              <a:t>Dean et al. (2022) identify this as moral injury — distinct from burnout. It is distress of knowing what good care requires but being unable to deliver it.</a:t>
            </a:r>
            <a:endParaRPr lang="en-US" sz="900" dirty="0"/>
          </a:p>
        </p:txBody>
      </p:sp>
      <p:sp>
        <p:nvSpPr>
          <p:cNvPr id="18" name="Shape 14"/>
          <p:cNvSpPr/>
          <p:nvPr/>
        </p:nvSpPr>
        <p:spPr>
          <a:xfrm>
            <a:off x="457200" y="3520440"/>
            <a:ext cx="8229600" cy="1234440"/>
          </a:xfrm>
          <a:prstGeom prst="rect">
            <a:avLst/>
          </a:prstGeom>
          <a:solidFill>
            <a:srgbClr val="FFFFFF"/>
          </a:solidFill>
          <a:ln/>
          <a:effectLst>
            <a:outerShdw blurRad="76200" dist="25400" dir="8100000" algn="bl" rotWithShape="0">
              <a:srgbClr val="000000">
                <a:alpha val="12000"/>
              </a:srgbClr>
            </a:outerShdw>
          </a:effectLst>
        </p:spPr>
      </p:sp>
      <p:pic>
        <p:nvPicPr>
          <p:cNvPr id="19" name="Image 2" descr="preencoded.png"/>
          <p:cNvPicPr>
            <a:picLocks noChangeAspect="1"/>
          </p:cNvPicPr>
          <p:nvPr/>
        </p:nvPicPr>
        <p:blipFill>
          <a:blip r:embed="rId5"/>
          <a:stretch>
            <a:fillRect/>
          </a:stretch>
        </p:blipFill>
        <p:spPr>
          <a:xfrm>
            <a:off x="640080" y="3657600"/>
            <a:ext cx="411480" cy="411480"/>
          </a:xfrm>
          <a:prstGeom prst="rect">
            <a:avLst/>
          </a:prstGeom>
        </p:spPr>
      </p:pic>
      <p:sp>
        <p:nvSpPr>
          <p:cNvPr id="20" name="Text 15"/>
          <p:cNvSpPr/>
          <p:nvPr/>
        </p:nvSpPr>
        <p:spPr>
          <a:xfrm>
            <a:off x="1188720" y="3593592"/>
            <a:ext cx="2286000" cy="228600"/>
          </a:xfrm>
          <a:prstGeom prst="rect">
            <a:avLst/>
          </a:prstGeom>
          <a:noFill/>
          <a:ln/>
        </p:spPr>
        <p:txBody>
          <a:bodyPr wrap="square" lIns="0" tIns="0" rIns="0" bIns="0" rtlCol="0" anchor="ctr"/>
          <a:lstStyle/>
          <a:p>
            <a:pPr marL="0" indent="0">
              <a:buNone/>
            </a:pPr>
            <a:r>
              <a:rPr lang="en-US" sz="1400" b="1" dirty="0">
                <a:solidFill>
                  <a:srgbClr val="003087"/>
                </a:solidFill>
                <a:latin typeface="Calibri" pitchFamily="34" charset="0"/>
                <a:ea typeface="Calibri" pitchFamily="34" charset="-122"/>
                <a:cs typeface="Calibri" pitchFamily="34" charset="-120"/>
              </a:rPr>
              <a:t>Relatedness</a:t>
            </a:r>
            <a:endParaRPr lang="en-US" sz="1400" dirty="0"/>
          </a:p>
        </p:txBody>
      </p:sp>
      <p:sp>
        <p:nvSpPr>
          <p:cNvPr id="21" name="Text 16"/>
          <p:cNvSpPr/>
          <p:nvPr/>
        </p:nvSpPr>
        <p:spPr>
          <a:xfrm>
            <a:off x="1188720" y="3840480"/>
            <a:ext cx="1371600" cy="182880"/>
          </a:xfrm>
          <a:prstGeom prst="rect">
            <a:avLst/>
          </a:prstGeom>
          <a:noFill/>
          <a:ln/>
        </p:spPr>
        <p:txBody>
          <a:bodyPr wrap="square" lIns="0" tIns="0" rIns="0" bIns="0" rtlCol="0" anchor="ctr"/>
          <a:lstStyle/>
          <a:p>
            <a:pPr marL="0" indent="0">
              <a:buNone/>
            </a:pPr>
            <a:r>
              <a:rPr lang="en-US" sz="1100" b="1" dirty="0">
                <a:solidFill>
                  <a:srgbClr val="DA291C"/>
                </a:solidFill>
                <a:latin typeface="Georgia" pitchFamily="34" charset="0"/>
                <a:ea typeface="Georgia" pitchFamily="34" charset="-122"/>
                <a:cs typeface="Georgia" pitchFamily="34" charset="-120"/>
              </a:rPr>
              <a:t>8.77%</a:t>
            </a:r>
            <a:endParaRPr lang="en-US" sz="1100" dirty="0"/>
          </a:p>
        </p:txBody>
      </p:sp>
      <p:sp>
        <p:nvSpPr>
          <p:cNvPr id="22" name="Text 17"/>
          <p:cNvSpPr/>
          <p:nvPr/>
        </p:nvSpPr>
        <p:spPr>
          <a:xfrm>
            <a:off x="1188720" y="4050792"/>
            <a:ext cx="365760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still experience discrimination from colleagues. Over 25% face harassment. Team score (6.56/10) masks variation by trust type. Black and global majority staff report worse relational experiences (King's Fund, 2025).</a:t>
            </a:r>
            <a:endParaRPr lang="en-US" sz="900" dirty="0"/>
          </a:p>
        </p:txBody>
      </p:sp>
      <p:sp>
        <p:nvSpPr>
          <p:cNvPr id="23" name="Text 18"/>
          <p:cNvSpPr/>
          <p:nvPr/>
        </p:nvSpPr>
        <p:spPr>
          <a:xfrm>
            <a:off x="5029200" y="3611880"/>
            <a:ext cx="3474720" cy="1051560"/>
          </a:xfrm>
          <a:prstGeom prst="rect">
            <a:avLst/>
          </a:prstGeom>
          <a:noFill/>
          <a:ln/>
        </p:spPr>
        <p:txBody>
          <a:bodyPr wrap="square" lIns="0" tIns="0" rIns="0" bIns="0" rtlCol="0" anchor="ctr"/>
          <a:lstStyle/>
          <a:p>
            <a:pPr marL="0" indent="0">
              <a:buNone/>
            </a:pPr>
            <a:r>
              <a:rPr lang="en-US" sz="900" i="1" dirty="0">
                <a:solidFill>
                  <a:srgbClr val="3D4F5F"/>
                </a:solidFill>
                <a:latin typeface="Calibri Light" pitchFamily="34" charset="0"/>
                <a:ea typeface="Calibri Light" pitchFamily="34" charset="-122"/>
                <a:cs typeface="Calibri Light" pitchFamily="34" charset="-120"/>
              </a:rPr>
              <a:t>Relatedness needs are unequally met across the workforce, creating differential satisfaction that aggregate data obscures.</a:t>
            </a:r>
            <a:endParaRPr lang="en-US"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Structural Root Causes: Beyond Individual Factors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24</a:t>
            </a:r>
            <a:endParaRPr lang="en-US" sz="900" dirty="0"/>
          </a:p>
        </p:txBody>
      </p:sp>
      <p:sp>
        <p:nvSpPr>
          <p:cNvPr id="6" name="Shape 4"/>
          <p:cNvSpPr/>
          <p:nvPr/>
        </p:nvSpPr>
        <p:spPr>
          <a:xfrm>
            <a:off x="457200" y="77724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594360" y="868680"/>
            <a:ext cx="1371600" cy="182880"/>
          </a:xfrm>
          <a:prstGeom prst="rect">
            <a:avLst/>
          </a:prstGeom>
          <a:noFill/>
          <a:ln/>
        </p:spPr>
        <p:txBody>
          <a:bodyPr wrap="square" lIns="0" tIns="0" rIns="0" bIns="0" rtlCol="0" anchor="ctr"/>
          <a:lstStyle/>
          <a:p>
            <a:pPr marL="0" indent="0">
              <a:buNone/>
            </a:pPr>
            <a:r>
              <a:rPr lang="en-US" sz="850" b="1" dirty="0">
                <a:solidFill>
                  <a:srgbClr val="005EB8"/>
                </a:solidFill>
                <a:latin typeface="Calibri" pitchFamily="34" charset="0"/>
                <a:ea typeface="Calibri" pitchFamily="34" charset="-122"/>
                <a:cs typeface="Calibri" pitchFamily="34" charset="-120"/>
              </a:rPr>
              <a:t>Policy</a:t>
            </a:r>
            <a:endParaRPr lang="en-US" sz="850" dirty="0"/>
          </a:p>
        </p:txBody>
      </p:sp>
      <p:sp>
        <p:nvSpPr>
          <p:cNvPr id="8" name="Text 6"/>
          <p:cNvSpPr/>
          <p:nvPr/>
        </p:nvSpPr>
        <p:spPr>
          <a:xfrm>
            <a:off x="594360" y="1069848"/>
            <a:ext cx="36576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Policy-Practice Disconnect</a:t>
            </a:r>
            <a:endParaRPr lang="en-US" sz="1200" dirty="0"/>
          </a:p>
        </p:txBody>
      </p:sp>
      <p:sp>
        <p:nvSpPr>
          <p:cNvPr id="9" name="Text 7"/>
          <p:cNvSpPr/>
          <p:nvPr/>
        </p:nvSpPr>
        <p:spPr>
          <a:xfrm>
            <a:off x="594360" y="1344168"/>
            <a:ext cx="3657600" cy="109728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The People Promise articulates aspirational standards but implementation varies across 238 organisations. None of 21 sub-scores improved in 2025 despite three years — suggesting structural barriers to translating policy into practice.</a:t>
            </a:r>
            <a:endParaRPr lang="en-US" sz="950" dirty="0"/>
          </a:p>
        </p:txBody>
      </p:sp>
      <p:sp>
        <p:nvSpPr>
          <p:cNvPr id="10" name="Shape 8"/>
          <p:cNvSpPr/>
          <p:nvPr/>
        </p:nvSpPr>
        <p:spPr>
          <a:xfrm>
            <a:off x="4663440" y="77724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11" name="Text 9"/>
          <p:cNvSpPr/>
          <p:nvPr/>
        </p:nvSpPr>
        <p:spPr>
          <a:xfrm>
            <a:off x="4800600" y="868680"/>
            <a:ext cx="1371600" cy="182880"/>
          </a:xfrm>
          <a:prstGeom prst="rect">
            <a:avLst/>
          </a:prstGeom>
          <a:noFill/>
          <a:ln/>
        </p:spPr>
        <p:txBody>
          <a:bodyPr wrap="square" lIns="0" tIns="0" rIns="0" bIns="0" rtlCol="0" anchor="ctr"/>
          <a:lstStyle/>
          <a:p>
            <a:pPr marL="0" indent="0">
              <a:buNone/>
            </a:pPr>
            <a:r>
              <a:rPr lang="en-US" sz="850" b="1" dirty="0">
                <a:solidFill>
                  <a:srgbClr val="005EB8"/>
                </a:solidFill>
                <a:latin typeface="Calibri" pitchFamily="34" charset="0"/>
                <a:ea typeface="Calibri" pitchFamily="34" charset="-122"/>
                <a:cs typeface="Calibri" pitchFamily="34" charset="-120"/>
              </a:rPr>
              <a:t>Structural</a:t>
            </a:r>
            <a:endParaRPr lang="en-US" sz="850" dirty="0"/>
          </a:p>
        </p:txBody>
      </p:sp>
      <p:sp>
        <p:nvSpPr>
          <p:cNvPr id="12" name="Text 10"/>
          <p:cNvSpPr/>
          <p:nvPr/>
        </p:nvSpPr>
        <p:spPr>
          <a:xfrm>
            <a:off x="4800600" y="1069848"/>
            <a:ext cx="36576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Chronic Workforce Pipeline Failure</a:t>
            </a:r>
            <a:endParaRPr lang="en-US" sz="1200" dirty="0"/>
          </a:p>
        </p:txBody>
      </p:sp>
      <p:sp>
        <p:nvSpPr>
          <p:cNvPr id="13" name="Text 11"/>
          <p:cNvSpPr/>
          <p:nvPr/>
        </p:nvSpPr>
        <p:spPr>
          <a:xfrm>
            <a:off x="4800600" y="1344168"/>
            <a:ext cx="3657600" cy="109728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Decades of underinvestment created the vacancy crisis. The 10 Year Health Plan described predecessor growth targets as 'fiction' (Nuffield Trust, 2025). The NHS grew 20% (2019–2024) yet 90% of managers still report recruitment challenges (Bain, 2024).</a:t>
            </a:r>
            <a:endParaRPr lang="en-US" sz="950" dirty="0"/>
          </a:p>
        </p:txBody>
      </p:sp>
      <p:sp>
        <p:nvSpPr>
          <p:cNvPr id="14" name="Shape 12"/>
          <p:cNvSpPr/>
          <p:nvPr/>
        </p:nvSpPr>
        <p:spPr>
          <a:xfrm>
            <a:off x="457200" y="274320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15" name="Text 13"/>
          <p:cNvSpPr/>
          <p:nvPr/>
        </p:nvSpPr>
        <p:spPr>
          <a:xfrm>
            <a:off x="594360" y="2834640"/>
            <a:ext cx="1371600" cy="182880"/>
          </a:xfrm>
          <a:prstGeom prst="rect">
            <a:avLst/>
          </a:prstGeom>
          <a:noFill/>
          <a:ln/>
        </p:spPr>
        <p:txBody>
          <a:bodyPr wrap="square" lIns="0" tIns="0" rIns="0" bIns="0" rtlCol="0" anchor="ctr"/>
          <a:lstStyle/>
          <a:p>
            <a:pPr marL="0" indent="0">
              <a:buNone/>
            </a:pPr>
            <a:r>
              <a:rPr lang="en-US" sz="850" b="1" dirty="0">
                <a:solidFill>
                  <a:srgbClr val="005EB8"/>
                </a:solidFill>
                <a:latin typeface="Calibri" pitchFamily="34" charset="0"/>
                <a:ea typeface="Calibri" pitchFamily="34" charset="-122"/>
                <a:cs typeface="Calibri" pitchFamily="34" charset="-120"/>
              </a:rPr>
              <a:t>Cultural</a:t>
            </a:r>
            <a:endParaRPr lang="en-US" sz="850" dirty="0"/>
          </a:p>
        </p:txBody>
      </p:sp>
      <p:sp>
        <p:nvSpPr>
          <p:cNvPr id="16" name="Text 14"/>
          <p:cNvSpPr/>
          <p:nvPr/>
        </p:nvSpPr>
        <p:spPr>
          <a:xfrm>
            <a:off x="594360" y="3035808"/>
            <a:ext cx="36576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Hierarchical Culture &amp; Bureaucracy</a:t>
            </a:r>
            <a:endParaRPr lang="en-US" sz="1200" dirty="0"/>
          </a:p>
        </p:txBody>
      </p:sp>
      <p:sp>
        <p:nvSpPr>
          <p:cNvPr id="17" name="Text 15"/>
          <p:cNvSpPr/>
          <p:nvPr/>
        </p:nvSpPr>
        <p:spPr>
          <a:xfrm>
            <a:off x="594360" y="3310128"/>
            <a:ext cx="3657600" cy="109728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Despite rhetoric about voice and empowerment, the NHS remains characterised by hierarchical decision-making that limits frontline autonomy. The 12.7pp speak-up/action gap reveals a structural trust deficit.</a:t>
            </a:r>
            <a:endParaRPr lang="en-US" sz="950" dirty="0"/>
          </a:p>
        </p:txBody>
      </p:sp>
      <p:sp>
        <p:nvSpPr>
          <p:cNvPr id="18" name="Shape 16"/>
          <p:cNvSpPr/>
          <p:nvPr/>
        </p:nvSpPr>
        <p:spPr>
          <a:xfrm>
            <a:off x="4663440" y="2743200"/>
            <a:ext cx="3977640" cy="1783080"/>
          </a:xfrm>
          <a:prstGeom prst="rect">
            <a:avLst/>
          </a:prstGeom>
          <a:solidFill>
            <a:srgbClr val="FFFFFF"/>
          </a:solidFill>
          <a:ln/>
          <a:effectLst>
            <a:outerShdw blurRad="76200" dist="25400" dir="8100000" algn="bl" rotWithShape="0">
              <a:srgbClr val="000000">
                <a:alpha val="12000"/>
              </a:srgbClr>
            </a:outerShdw>
          </a:effectLst>
        </p:spPr>
      </p:sp>
      <p:sp>
        <p:nvSpPr>
          <p:cNvPr id="19" name="Text 17"/>
          <p:cNvSpPr/>
          <p:nvPr/>
        </p:nvSpPr>
        <p:spPr>
          <a:xfrm>
            <a:off x="4800600" y="2834640"/>
            <a:ext cx="1371600" cy="182880"/>
          </a:xfrm>
          <a:prstGeom prst="rect">
            <a:avLst/>
          </a:prstGeom>
          <a:noFill/>
          <a:ln/>
        </p:spPr>
        <p:txBody>
          <a:bodyPr wrap="square" lIns="0" tIns="0" rIns="0" bIns="0" rtlCol="0" anchor="ctr"/>
          <a:lstStyle/>
          <a:p>
            <a:pPr marL="0" indent="0">
              <a:buNone/>
            </a:pPr>
            <a:r>
              <a:rPr lang="en-US" sz="850" b="1" dirty="0">
                <a:solidFill>
                  <a:srgbClr val="005EB8"/>
                </a:solidFill>
                <a:latin typeface="Calibri" pitchFamily="34" charset="0"/>
                <a:ea typeface="Calibri" pitchFamily="34" charset="-122"/>
                <a:cs typeface="Calibri" pitchFamily="34" charset="-120"/>
              </a:rPr>
              <a:t>Leadership</a:t>
            </a:r>
            <a:endParaRPr lang="en-US" sz="850" dirty="0"/>
          </a:p>
        </p:txBody>
      </p:sp>
      <p:sp>
        <p:nvSpPr>
          <p:cNvPr id="20" name="Text 18"/>
          <p:cNvSpPr/>
          <p:nvPr/>
        </p:nvSpPr>
        <p:spPr>
          <a:xfrm>
            <a:off x="4800600" y="3035808"/>
            <a:ext cx="3657600" cy="22860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Inadequate Managerial Capability</a:t>
            </a:r>
            <a:endParaRPr lang="en-US" sz="1200" dirty="0"/>
          </a:p>
        </p:txBody>
      </p:sp>
      <p:sp>
        <p:nvSpPr>
          <p:cNvPr id="21" name="Text 19"/>
          <p:cNvSpPr/>
          <p:nvPr/>
        </p:nvSpPr>
        <p:spPr>
          <a:xfrm>
            <a:off x="4800600" y="3310128"/>
            <a:ext cx="3657600" cy="109728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While line management scores are stable, many first-line managers are promoted based on clinical expertise rather than people management capability. This creates a gap between stable management scores and declining staff experience.</a:t>
            </a:r>
            <a:endParaRPr lang="en-US" sz="9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Longitudinal Trend Analysis: The Deterioration Trajectory</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25</a:t>
            </a:r>
            <a:endParaRPr lang="en-US" sz="900" dirty="0"/>
          </a:p>
        </p:txBody>
      </p:sp>
      <p:graphicFrame>
        <p:nvGraphicFramePr>
          <p:cNvPr id="6" name="Chart 0"/>
          <p:cNvGraphicFramePr/>
          <p:nvPr/>
        </p:nvGraphicFramePr>
        <p:xfrm>
          <a:off x="457200" y="777240"/>
          <a:ext cx="82296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457200" y="3657600"/>
            <a:ext cx="8229600" cy="82296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The data reveals a U-shaped trajectory: post-pandemic recovery in 2023 followed by renewed decline through 2024–2025. Initial gains from pay deals and pandemic solidarity were temporary. The underlying structural drivers — understaffing, limited autonomy, inadequate recognition — have reasserted themselves. 2025 marks simultaneous record lows on multiple indicators, indicating a new phase of workforce disengagement attributable to systemic rather than single causes.</a:t>
            </a:r>
            <a:endParaRPr lang="en-US" sz="1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International Comparisons &amp; Lessons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Amit Jikadra | 2526285</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26</a:t>
            </a:r>
            <a:endParaRPr lang="en-US" sz="900" dirty="0"/>
          </a:p>
        </p:txBody>
      </p:sp>
      <p:sp>
        <p:nvSpPr>
          <p:cNvPr id="6" name="Shape 4"/>
          <p:cNvSpPr/>
          <p:nvPr/>
        </p:nvSpPr>
        <p:spPr>
          <a:xfrm>
            <a:off x="457200" y="777240"/>
            <a:ext cx="8229600" cy="347472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640080" y="868680"/>
            <a:ext cx="7863840" cy="27432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The NHS does not exist in isolation. International evidence informs both diagnosis and solutions:</a:t>
            </a:r>
            <a:endParaRPr lang="en-US" sz="1100" dirty="0"/>
          </a:p>
        </p:txBody>
      </p:sp>
      <p:sp>
        <p:nvSpPr>
          <p:cNvPr id="8" name="Text 6"/>
          <p:cNvSpPr/>
          <p:nvPr/>
        </p:nvSpPr>
        <p:spPr>
          <a:xfrm>
            <a:off x="640080" y="1234440"/>
            <a:ext cx="7680960" cy="182880"/>
          </a:xfrm>
          <a:prstGeom prst="rect">
            <a:avLst/>
          </a:prstGeom>
          <a:noFill/>
          <a:ln/>
        </p:spPr>
        <p:txBody>
          <a:bodyPr wrap="square" lIns="0" tIns="0" rIns="0" bIns="0" rtlCol="0" anchor="ctr"/>
          <a:lstStyle/>
          <a:p>
            <a:pPr marL="0" indent="0">
              <a:buNone/>
            </a:pPr>
            <a:r>
              <a:rPr lang="en-US" sz="1100" b="1" dirty="0">
                <a:solidFill>
                  <a:srgbClr val="003087"/>
                </a:solidFill>
                <a:latin typeface="Calibri" pitchFamily="34" charset="0"/>
                <a:ea typeface="Calibri" pitchFamily="34" charset="-122"/>
                <a:cs typeface="Calibri" pitchFamily="34" charset="-120"/>
              </a:rPr>
              <a:t>Retention vs Recruitment</a:t>
            </a:r>
            <a:endParaRPr lang="en-US" sz="1100" dirty="0"/>
          </a:p>
        </p:txBody>
      </p:sp>
      <p:sp>
        <p:nvSpPr>
          <p:cNvPr id="9" name="Text 7"/>
          <p:cNvSpPr/>
          <p:nvPr/>
        </p:nvSpPr>
        <p:spPr>
          <a:xfrm>
            <a:off x="640080" y="1444752"/>
            <a:ext cx="768096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Anderson et al. (2021, Lancet) argued that securing a sustainable UK health workforce requires balancing recruitment expansion with fundamental retention improvements. The NHS's historical bias towards 'filling the leaking bucket' has proven insufficient — 170,000 workers left NHS hospitals in 2022 alone. International evidence shows that countries investing in retention (Scandinavia, New Zealand) achieve better workforce stability than those relying primarily on training pipeline expansion.</a:t>
            </a:r>
            <a:endParaRPr lang="en-US" sz="900" dirty="0"/>
          </a:p>
        </p:txBody>
      </p:sp>
      <p:sp>
        <p:nvSpPr>
          <p:cNvPr id="10" name="Text 8"/>
          <p:cNvSpPr/>
          <p:nvPr/>
        </p:nvSpPr>
        <p:spPr>
          <a:xfrm>
            <a:off x="640080" y="2103120"/>
            <a:ext cx="7680960" cy="182880"/>
          </a:xfrm>
          <a:prstGeom prst="rect">
            <a:avLst/>
          </a:prstGeom>
          <a:noFill/>
          <a:ln/>
        </p:spPr>
        <p:txBody>
          <a:bodyPr wrap="square" lIns="0" tIns="0" rIns="0" bIns="0" rtlCol="0" anchor="ctr"/>
          <a:lstStyle/>
          <a:p>
            <a:pPr marL="0" indent="0">
              <a:buNone/>
            </a:pPr>
            <a:r>
              <a:rPr lang="en-US" sz="1100" b="1" dirty="0">
                <a:solidFill>
                  <a:srgbClr val="003087"/>
                </a:solidFill>
                <a:latin typeface="Calibri" pitchFamily="34" charset="0"/>
                <a:ea typeface="Calibri" pitchFamily="34" charset="-122"/>
                <a:cs typeface="Calibri" pitchFamily="34" charset="-120"/>
              </a:rPr>
              <a:t>Pay-Satisfaction Disconnect</a:t>
            </a:r>
            <a:endParaRPr lang="en-US" sz="1100" dirty="0"/>
          </a:p>
        </p:txBody>
      </p:sp>
      <p:sp>
        <p:nvSpPr>
          <p:cNvPr id="11" name="Text 9"/>
          <p:cNvSpPr/>
          <p:nvPr/>
        </p:nvSpPr>
        <p:spPr>
          <a:xfrm>
            <a:off x="640080" y="2313432"/>
            <a:ext cx="768096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The UK-REACH cohort study (PMC, 2025) found that pay dissatisfaction predicts attrition differently across occupational groups: odds ratios of 1.40 for junior doctors vs 1.26 for other staff. This mirrors international findings that pay satisfaction interacts with other factors — career progression, work-life balance, and professional autonomy — rather than operating as an independent retention lever.</a:t>
            </a:r>
            <a:endParaRPr lang="en-US" sz="900" dirty="0"/>
          </a:p>
        </p:txBody>
      </p:sp>
      <p:sp>
        <p:nvSpPr>
          <p:cNvPr id="12" name="Text 10"/>
          <p:cNvSpPr/>
          <p:nvPr/>
        </p:nvSpPr>
        <p:spPr>
          <a:xfrm>
            <a:off x="640080" y="2971800"/>
            <a:ext cx="7680960" cy="182880"/>
          </a:xfrm>
          <a:prstGeom prst="rect">
            <a:avLst/>
          </a:prstGeom>
          <a:noFill/>
          <a:ln/>
        </p:spPr>
        <p:txBody>
          <a:bodyPr wrap="square" lIns="0" tIns="0" rIns="0" bIns="0" rtlCol="0" anchor="ctr"/>
          <a:lstStyle/>
          <a:p>
            <a:pPr marL="0" indent="0">
              <a:buNone/>
            </a:pPr>
            <a:r>
              <a:rPr lang="en-US" sz="1100" b="1" dirty="0">
                <a:solidFill>
                  <a:srgbClr val="003087"/>
                </a:solidFill>
                <a:latin typeface="Calibri" pitchFamily="34" charset="0"/>
                <a:ea typeface="Calibri" pitchFamily="34" charset="-122"/>
                <a:cs typeface="Calibri" pitchFamily="34" charset="-120"/>
              </a:rPr>
              <a:t>Moral Injury as a Global Phenomenon</a:t>
            </a:r>
            <a:endParaRPr lang="en-US" sz="1100" dirty="0"/>
          </a:p>
        </p:txBody>
      </p:sp>
      <p:sp>
        <p:nvSpPr>
          <p:cNvPr id="13" name="Text 11"/>
          <p:cNvSpPr/>
          <p:nvPr/>
        </p:nvSpPr>
        <p:spPr>
          <a:xfrm>
            <a:off x="640080" y="3182112"/>
            <a:ext cx="7680960" cy="640080"/>
          </a:xfrm>
          <a:prstGeom prst="rect">
            <a:avLst/>
          </a:prstGeom>
          <a:noFill/>
          <a:ln/>
        </p:spPr>
        <p:txBody>
          <a:bodyPr wrap="square" lIns="0" tIns="0" rIns="0" bIns="0" rtlCol="0" anchor="ctr"/>
          <a:lstStyle/>
          <a:p>
            <a:pPr marL="0" indent="0">
              <a:buNone/>
            </a:pPr>
            <a:r>
              <a:rPr lang="en-US" sz="900" dirty="0">
                <a:solidFill>
                  <a:srgbClr val="3D4F5F"/>
                </a:solidFill>
                <a:latin typeface="Calibri" pitchFamily="34" charset="0"/>
                <a:ea typeface="Calibri" pitchFamily="34" charset="-122"/>
                <a:cs typeface="Calibri" pitchFamily="34" charset="-120"/>
              </a:rPr>
              <a:t>Dean et al. (2022) established moral injury as distinct from burnout across healthcare systems globally. The NHS data — where over a third of staff would not recommend their own care standards — aligns with international patterns where resource-constrained clinicians experience distress fundamentally different from workload stress. Solutions must address the moral dimension, not just the operational one.</a:t>
            </a:r>
            <a:endParaRPr lang="en-US" sz="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Evidence-Based Recommendations: An Integrated Approach</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27</a:t>
            </a:r>
            <a:endParaRPr lang="en-US" sz="900" dirty="0"/>
          </a:p>
        </p:txBody>
      </p:sp>
      <p:sp>
        <p:nvSpPr>
          <p:cNvPr id="6" name="Text 4"/>
          <p:cNvSpPr/>
          <p:nvPr/>
        </p:nvSpPr>
        <p:spPr>
          <a:xfrm>
            <a:off x="457200" y="777240"/>
            <a:ext cx="8229600" cy="45720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Our recommendations are structured around the AMO framework, targeting Ability, Motivation, and Opportunity simultaneously. Each solution is grounded in theoretical analysis and calibrated against NHS Staff Survey data.</a:t>
            </a:r>
            <a:endParaRPr lang="en-US" sz="1050" dirty="0"/>
          </a:p>
        </p:txBody>
      </p:sp>
      <p:sp>
        <p:nvSpPr>
          <p:cNvPr id="7" name="Shape 5"/>
          <p:cNvSpPr/>
          <p:nvPr/>
        </p:nvSpPr>
        <p:spPr>
          <a:xfrm>
            <a:off x="457200" y="1371600"/>
            <a:ext cx="8229600" cy="1005840"/>
          </a:xfrm>
          <a:prstGeom prst="rect">
            <a:avLst/>
          </a:prstGeom>
          <a:solidFill>
            <a:srgbClr val="FFFFFF"/>
          </a:solidFill>
          <a:ln/>
          <a:effectLst>
            <a:outerShdw blurRad="76200" dist="25400" dir="8100000" algn="bl" rotWithShape="0">
              <a:srgbClr val="000000">
                <a:alpha val="12000"/>
              </a:srgbClr>
            </a:outerShdw>
          </a:effectLst>
        </p:spPr>
      </p:sp>
      <p:sp>
        <p:nvSpPr>
          <p:cNvPr id="8" name="Shape 6"/>
          <p:cNvSpPr/>
          <p:nvPr/>
        </p:nvSpPr>
        <p:spPr>
          <a:xfrm>
            <a:off x="457200" y="1371600"/>
            <a:ext cx="54864" cy="1005840"/>
          </a:xfrm>
          <a:prstGeom prst="rect">
            <a:avLst/>
          </a:prstGeom>
          <a:solidFill>
            <a:srgbClr val="005EB8"/>
          </a:solidFill>
          <a:ln/>
        </p:spPr>
      </p:sp>
      <p:pic>
        <p:nvPicPr>
          <p:cNvPr id="9" name="Image 0" descr="preencoded.png"/>
          <p:cNvPicPr>
            <a:picLocks noChangeAspect="1"/>
          </p:cNvPicPr>
          <p:nvPr/>
        </p:nvPicPr>
        <p:blipFill>
          <a:blip r:embed="rId3"/>
          <a:stretch>
            <a:fillRect/>
          </a:stretch>
        </p:blipFill>
        <p:spPr>
          <a:xfrm>
            <a:off x="640080" y="1600200"/>
            <a:ext cx="411480" cy="411480"/>
          </a:xfrm>
          <a:prstGeom prst="rect">
            <a:avLst/>
          </a:prstGeom>
        </p:spPr>
      </p:pic>
      <p:sp>
        <p:nvSpPr>
          <p:cNvPr id="10" name="Text 7"/>
          <p:cNvSpPr/>
          <p:nvPr/>
        </p:nvSpPr>
        <p:spPr>
          <a:xfrm>
            <a:off x="1188720" y="1463040"/>
            <a:ext cx="1463040" cy="82296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Ability Enhancement</a:t>
            </a:r>
            <a:endParaRPr lang="en-US" sz="1200" dirty="0"/>
          </a:p>
        </p:txBody>
      </p:sp>
      <p:sp>
        <p:nvSpPr>
          <p:cNvPr id="11" name="Text 8"/>
          <p:cNvSpPr/>
          <p:nvPr/>
        </p:nvSpPr>
        <p:spPr>
          <a:xfrm>
            <a:off x="2743200" y="1463040"/>
            <a:ext cx="3657600" cy="82296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Accelerated career pathways, competency-based progression, preceptorship strengthening, managerial capability investment</a:t>
            </a:r>
            <a:endParaRPr lang="en-US" sz="1000" dirty="0"/>
          </a:p>
        </p:txBody>
      </p:sp>
      <p:sp>
        <p:nvSpPr>
          <p:cNvPr id="12" name="Text 9"/>
          <p:cNvSpPr/>
          <p:nvPr/>
        </p:nvSpPr>
        <p:spPr>
          <a:xfrm>
            <a:off x="6583680" y="1463040"/>
            <a:ext cx="1920240" cy="822960"/>
          </a:xfrm>
          <a:prstGeom prst="rect">
            <a:avLst/>
          </a:prstGeom>
          <a:noFill/>
          <a:ln/>
        </p:spPr>
        <p:txBody>
          <a:bodyPr wrap="square" lIns="0" tIns="0" rIns="0" bIns="0" rtlCol="0" anchor="ctr"/>
          <a:lstStyle/>
          <a:p>
            <a:pPr marL="0" indent="0">
              <a:buNone/>
            </a:pPr>
            <a:r>
              <a:rPr lang="en-US" sz="850" i="1" dirty="0">
                <a:solidFill>
                  <a:srgbClr val="005EB8"/>
                </a:solidFill>
                <a:latin typeface="Calibri Light" pitchFamily="34" charset="0"/>
                <a:ea typeface="Calibri Light" pitchFamily="34" charset="-122"/>
                <a:cs typeface="Calibri Light" pitchFamily="34" charset="-120"/>
              </a:rPr>
              <a:t>AMO (Ability), SDT (Competence)</a:t>
            </a:r>
            <a:endParaRPr lang="en-US" sz="850" dirty="0"/>
          </a:p>
        </p:txBody>
      </p:sp>
      <p:sp>
        <p:nvSpPr>
          <p:cNvPr id="13" name="Shape 10"/>
          <p:cNvSpPr/>
          <p:nvPr/>
        </p:nvSpPr>
        <p:spPr>
          <a:xfrm>
            <a:off x="457200" y="2514600"/>
            <a:ext cx="8229600" cy="1005840"/>
          </a:xfrm>
          <a:prstGeom prst="rect">
            <a:avLst/>
          </a:prstGeom>
          <a:solidFill>
            <a:srgbClr val="FFFFFF"/>
          </a:solidFill>
          <a:ln/>
          <a:effectLst>
            <a:outerShdw blurRad="76200" dist="25400" dir="8100000" algn="bl" rotWithShape="0">
              <a:srgbClr val="000000">
                <a:alpha val="12000"/>
              </a:srgbClr>
            </a:outerShdw>
          </a:effectLst>
        </p:spPr>
      </p:sp>
      <p:sp>
        <p:nvSpPr>
          <p:cNvPr id="14" name="Shape 11"/>
          <p:cNvSpPr/>
          <p:nvPr/>
        </p:nvSpPr>
        <p:spPr>
          <a:xfrm>
            <a:off x="457200" y="2514600"/>
            <a:ext cx="54864" cy="1005840"/>
          </a:xfrm>
          <a:prstGeom prst="rect">
            <a:avLst/>
          </a:prstGeom>
          <a:solidFill>
            <a:srgbClr val="DA291C"/>
          </a:solidFill>
          <a:ln/>
        </p:spPr>
      </p:sp>
      <p:pic>
        <p:nvPicPr>
          <p:cNvPr id="15" name="Image 1" descr="preencoded.png"/>
          <p:cNvPicPr>
            <a:picLocks noChangeAspect="1"/>
          </p:cNvPicPr>
          <p:nvPr/>
        </p:nvPicPr>
        <p:blipFill>
          <a:blip r:embed="rId4"/>
          <a:stretch>
            <a:fillRect/>
          </a:stretch>
        </p:blipFill>
        <p:spPr>
          <a:xfrm>
            <a:off x="640080" y="2743200"/>
            <a:ext cx="411480" cy="411480"/>
          </a:xfrm>
          <a:prstGeom prst="rect">
            <a:avLst/>
          </a:prstGeom>
        </p:spPr>
      </p:pic>
      <p:sp>
        <p:nvSpPr>
          <p:cNvPr id="16" name="Text 12"/>
          <p:cNvSpPr/>
          <p:nvPr/>
        </p:nvSpPr>
        <p:spPr>
          <a:xfrm>
            <a:off x="1188720" y="2606040"/>
            <a:ext cx="1463040" cy="82296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Motivation Restoration</a:t>
            </a:r>
            <a:endParaRPr lang="en-US" sz="1200" dirty="0"/>
          </a:p>
        </p:txBody>
      </p:sp>
      <p:sp>
        <p:nvSpPr>
          <p:cNvPr id="17" name="Text 13"/>
          <p:cNvSpPr/>
          <p:nvPr/>
        </p:nvSpPr>
        <p:spPr>
          <a:xfrm>
            <a:off x="2743200" y="2606040"/>
            <a:ext cx="3657600" cy="82296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Meaningful recognition systems, autonomy restoration through team governance, moral injury support, psychological safety programmes</a:t>
            </a:r>
            <a:endParaRPr lang="en-US" sz="1000" dirty="0"/>
          </a:p>
        </p:txBody>
      </p:sp>
      <p:sp>
        <p:nvSpPr>
          <p:cNvPr id="18" name="Text 14"/>
          <p:cNvSpPr/>
          <p:nvPr/>
        </p:nvSpPr>
        <p:spPr>
          <a:xfrm>
            <a:off x="6583680" y="2606040"/>
            <a:ext cx="1920240" cy="822960"/>
          </a:xfrm>
          <a:prstGeom prst="rect">
            <a:avLst/>
          </a:prstGeom>
          <a:noFill/>
          <a:ln/>
        </p:spPr>
        <p:txBody>
          <a:bodyPr wrap="square" lIns="0" tIns="0" rIns="0" bIns="0" rtlCol="0" anchor="ctr"/>
          <a:lstStyle/>
          <a:p>
            <a:pPr marL="0" indent="0">
              <a:buNone/>
            </a:pPr>
            <a:r>
              <a:rPr lang="en-US" sz="850" i="1" dirty="0">
                <a:solidFill>
                  <a:srgbClr val="005EB8"/>
                </a:solidFill>
                <a:latin typeface="Calibri Light" pitchFamily="34" charset="0"/>
                <a:ea typeface="Calibri Light" pitchFamily="34" charset="-122"/>
                <a:cs typeface="Calibri Light" pitchFamily="34" charset="-120"/>
              </a:rPr>
              <a:t>Herzberg, SDT, Psych. Contract</a:t>
            </a:r>
            <a:endParaRPr lang="en-US" sz="850" dirty="0"/>
          </a:p>
        </p:txBody>
      </p:sp>
      <p:sp>
        <p:nvSpPr>
          <p:cNvPr id="19" name="Shape 15"/>
          <p:cNvSpPr/>
          <p:nvPr/>
        </p:nvSpPr>
        <p:spPr>
          <a:xfrm>
            <a:off x="457200" y="3657600"/>
            <a:ext cx="8229600" cy="1005840"/>
          </a:xfrm>
          <a:prstGeom prst="rect">
            <a:avLst/>
          </a:prstGeom>
          <a:solidFill>
            <a:srgbClr val="FFFFFF"/>
          </a:solidFill>
          <a:ln/>
          <a:effectLst>
            <a:outerShdw blurRad="76200" dist="25400" dir="8100000" algn="bl" rotWithShape="0">
              <a:srgbClr val="000000">
                <a:alpha val="12000"/>
              </a:srgbClr>
            </a:outerShdw>
          </a:effectLst>
        </p:spPr>
      </p:sp>
      <p:sp>
        <p:nvSpPr>
          <p:cNvPr id="20" name="Shape 16"/>
          <p:cNvSpPr/>
          <p:nvPr/>
        </p:nvSpPr>
        <p:spPr>
          <a:xfrm>
            <a:off x="457200" y="3657600"/>
            <a:ext cx="54864" cy="1005840"/>
          </a:xfrm>
          <a:prstGeom prst="rect">
            <a:avLst/>
          </a:prstGeom>
          <a:solidFill>
            <a:srgbClr val="009639"/>
          </a:solidFill>
          <a:ln/>
        </p:spPr>
      </p:sp>
      <p:pic>
        <p:nvPicPr>
          <p:cNvPr id="21" name="Image 2" descr="preencoded.png"/>
          <p:cNvPicPr>
            <a:picLocks noChangeAspect="1"/>
          </p:cNvPicPr>
          <p:nvPr/>
        </p:nvPicPr>
        <p:blipFill>
          <a:blip r:embed="rId5"/>
          <a:stretch>
            <a:fillRect/>
          </a:stretch>
        </p:blipFill>
        <p:spPr>
          <a:xfrm>
            <a:off x="640080" y="3886200"/>
            <a:ext cx="411480" cy="411480"/>
          </a:xfrm>
          <a:prstGeom prst="rect">
            <a:avLst/>
          </a:prstGeom>
        </p:spPr>
      </p:pic>
      <p:sp>
        <p:nvSpPr>
          <p:cNvPr id="22" name="Text 17"/>
          <p:cNvSpPr/>
          <p:nvPr/>
        </p:nvSpPr>
        <p:spPr>
          <a:xfrm>
            <a:off x="1188720" y="3749040"/>
            <a:ext cx="1463040" cy="822960"/>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Opportunity Expansion</a:t>
            </a:r>
            <a:endParaRPr lang="en-US" sz="1200" dirty="0"/>
          </a:p>
        </p:txBody>
      </p:sp>
      <p:sp>
        <p:nvSpPr>
          <p:cNvPr id="23" name="Text 18"/>
          <p:cNvSpPr/>
          <p:nvPr/>
        </p:nvSpPr>
        <p:spPr>
          <a:xfrm>
            <a:off x="2743200" y="3749040"/>
            <a:ext cx="3657600" cy="82296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Staff voice infrastructure, shared governance, sector-specific flexible working, career portfolio options</a:t>
            </a:r>
            <a:endParaRPr lang="en-US" sz="1000" dirty="0"/>
          </a:p>
        </p:txBody>
      </p:sp>
      <p:sp>
        <p:nvSpPr>
          <p:cNvPr id="24" name="Text 19"/>
          <p:cNvSpPr/>
          <p:nvPr/>
        </p:nvSpPr>
        <p:spPr>
          <a:xfrm>
            <a:off x="6583680" y="3749040"/>
            <a:ext cx="1920240" cy="822960"/>
          </a:xfrm>
          <a:prstGeom prst="rect">
            <a:avLst/>
          </a:prstGeom>
          <a:noFill/>
          <a:ln/>
        </p:spPr>
        <p:txBody>
          <a:bodyPr wrap="square" lIns="0" tIns="0" rIns="0" bIns="0" rtlCol="0" anchor="ctr"/>
          <a:lstStyle/>
          <a:p>
            <a:pPr marL="0" indent="0">
              <a:buNone/>
            </a:pPr>
            <a:r>
              <a:rPr lang="en-US" sz="850" i="1" dirty="0">
                <a:solidFill>
                  <a:srgbClr val="005EB8"/>
                </a:solidFill>
                <a:latin typeface="Calibri Light" pitchFamily="34" charset="0"/>
                <a:ea typeface="Calibri Light" pitchFamily="34" charset="-122"/>
                <a:cs typeface="Calibri Light" pitchFamily="34" charset="-120"/>
              </a:rPr>
              <a:t>AMO (Opportunity), SDT, People Promise</a:t>
            </a:r>
            <a:endParaRPr lang="en-US" sz="8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Solution 1: Accelerated Career Pathways &amp; Progression</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28</a:t>
            </a:r>
            <a:endParaRPr lang="en-US" sz="900" dirty="0"/>
          </a:p>
        </p:txBody>
      </p:sp>
      <p:sp>
        <p:nvSpPr>
          <p:cNvPr id="6" name="Shape 4"/>
          <p:cNvSpPr/>
          <p:nvPr/>
        </p:nvSpPr>
        <p:spPr>
          <a:xfrm>
            <a:off x="457200" y="777240"/>
            <a:ext cx="8229600" cy="731520"/>
          </a:xfrm>
          <a:prstGeom prst="rect">
            <a:avLst/>
          </a:prstGeom>
          <a:solidFill>
            <a:srgbClr val="E8F4FD"/>
          </a:solidFill>
          <a:ln/>
        </p:spPr>
      </p:sp>
      <p:sp>
        <p:nvSpPr>
          <p:cNvPr id="7" name="Text 5"/>
          <p:cNvSpPr/>
          <p:nvPr/>
        </p:nvSpPr>
        <p:spPr>
          <a:xfrm>
            <a:off x="640080" y="822960"/>
            <a:ext cx="7863840" cy="640080"/>
          </a:xfrm>
          <a:prstGeom prst="rect">
            <a:avLst/>
          </a:prstGeom>
          <a:noFill/>
          <a:ln/>
        </p:spPr>
        <p:txBody>
          <a:bodyPr wrap="square" lIns="0" tIns="0" rIns="0" bIns="0" rtlCol="0" anchor="ctr"/>
          <a:lstStyle/>
          <a:p>
            <a:pPr marL="0" indent="0">
              <a:buNone/>
            </a:pPr>
            <a:r>
              <a:rPr lang="en-US" sz="1050" b="1" dirty="0">
                <a:solidFill>
                  <a:srgbClr val="DA291C"/>
                </a:solidFill>
                <a:latin typeface="Calibri" pitchFamily="34" charset="0"/>
                <a:ea typeface="Calibri" pitchFamily="34" charset="-122"/>
                <a:cs typeface="Calibri" pitchFamily="34" charset="-120"/>
              </a:rPr>
              <a:t>Problem: </a:t>
            </a:r>
            <a:r>
              <a:rPr lang="en-US" sz="1050" dirty="0">
                <a:solidFill>
                  <a:srgbClr val="3D4F5F"/>
                </a:solidFill>
                <a:latin typeface="Calibri" pitchFamily="34" charset="0"/>
                <a:ea typeface="Calibri" pitchFamily="34" charset="-122"/>
                <a:cs typeface="Calibri" pitchFamily="34" charset="-120"/>
              </a:rPr>
              <a:t>64% of Band 5 nurses remain at same level after 2 years vs 8% of midwives. One in five nurses leave within 2 years vs one in ten midwives (Nuffield Trust, 2025).</a:t>
            </a:r>
            <a:endParaRPr lang="en-US" sz="1050" dirty="0"/>
          </a:p>
        </p:txBody>
      </p:sp>
      <p:sp>
        <p:nvSpPr>
          <p:cNvPr id="8" name="Shape 6"/>
          <p:cNvSpPr/>
          <p:nvPr/>
        </p:nvSpPr>
        <p:spPr>
          <a:xfrm>
            <a:off x="457200" y="169164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9" name="Shape 7"/>
          <p:cNvSpPr/>
          <p:nvPr/>
        </p:nvSpPr>
        <p:spPr>
          <a:xfrm>
            <a:off x="457200" y="1691640"/>
            <a:ext cx="54864" cy="822960"/>
          </a:xfrm>
          <a:prstGeom prst="rect">
            <a:avLst/>
          </a:prstGeom>
          <a:solidFill>
            <a:srgbClr val="009639"/>
          </a:solidFill>
          <a:ln/>
        </p:spPr>
      </p:sp>
      <p:sp>
        <p:nvSpPr>
          <p:cNvPr id="10" name="Text 8"/>
          <p:cNvSpPr/>
          <p:nvPr/>
        </p:nvSpPr>
        <p:spPr>
          <a:xfrm>
            <a:off x="685800" y="173736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Competency-Based Progression</a:t>
            </a:r>
            <a:endParaRPr lang="en-US" sz="1100" dirty="0"/>
          </a:p>
        </p:txBody>
      </p:sp>
      <p:sp>
        <p:nvSpPr>
          <p:cNvPr id="11" name="Text 9"/>
          <p:cNvSpPr/>
          <p:nvPr/>
        </p:nvSpPr>
        <p:spPr>
          <a:xfrm>
            <a:off x="685800" y="194767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Replace time-served with competency portfolios enabling faster advancement. Adopt the nursing associate model across all clinical bands — skill demonstration, not tenure, determines progression. Directly addresses SDT competence needs.</a:t>
            </a:r>
            <a:endParaRPr lang="en-US" sz="950" dirty="0"/>
          </a:p>
        </p:txBody>
      </p:sp>
      <p:sp>
        <p:nvSpPr>
          <p:cNvPr id="12" name="Shape 10"/>
          <p:cNvSpPr/>
          <p:nvPr/>
        </p:nvSpPr>
        <p:spPr>
          <a:xfrm>
            <a:off x="457200" y="265176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457200" y="2651760"/>
            <a:ext cx="54864" cy="822960"/>
          </a:xfrm>
          <a:prstGeom prst="rect">
            <a:avLst/>
          </a:prstGeom>
          <a:solidFill>
            <a:srgbClr val="009639"/>
          </a:solidFill>
          <a:ln/>
        </p:spPr>
      </p:sp>
      <p:sp>
        <p:nvSpPr>
          <p:cNvPr id="14" name="Text 12"/>
          <p:cNvSpPr/>
          <p:nvPr/>
        </p:nvSpPr>
        <p:spPr>
          <a:xfrm>
            <a:off x="685800" y="269748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Structured 24-Month Preceptorship</a:t>
            </a:r>
            <a:endParaRPr lang="en-US" sz="1100" dirty="0"/>
          </a:p>
        </p:txBody>
      </p:sp>
      <p:sp>
        <p:nvSpPr>
          <p:cNvPr id="15" name="Text 13"/>
          <p:cNvSpPr/>
          <p:nvPr/>
        </p:nvSpPr>
        <p:spPr>
          <a:xfrm>
            <a:off x="685800" y="290779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Extend preceptorship to a structured development programme with milestones, mentorship, and rotational exposure. The Nuffield Trust recommended considering preceptorships as paid employment during training with progression linked to service commitment.</a:t>
            </a:r>
            <a:endParaRPr lang="en-US" sz="950" dirty="0"/>
          </a:p>
        </p:txBody>
      </p:sp>
      <p:sp>
        <p:nvSpPr>
          <p:cNvPr id="16" name="Shape 14"/>
          <p:cNvSpPr/>
          <p:nvPr/>
        </p:nvSpPr>
        <p:spPr>
          <a:xfrm>
            <a:off x="457200" y="361188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7" name="Shape 15"/>
          <p:cNvSpPr/>
          <p:nvPr/>
        </p:nvSpPr>
        <p:spPr>
          <a:xfrm>
            <a:off x="457200" y="3611880"/>
            <a:ext cx="54864" cy="822960"/>
          </a:xfrm>
          <a:prstGeom prst="rect">
            <a:avLst/>
          </a:prstGeom>
          <a:solidFill>
            <a:srgbClr val="009639"/>
          </a:solidFill>
          <a:ln/>
        </p:spPr>
      </p:sp>
      <p:sp>
        <p:nvSpPr>
          <p:cNvPr id="18" name="Text 16"/>
          <p:cNvSpPr/>
          <p:nvPr/>
        </p:nvSpPr>
        <p:spPr>
          <a:xfrm>
            <a:off x="685800" y="365760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Student Loan Forgiveness Scheme</a:t>
            </a:r>
            <a:endParaRPr lang="en-US" sz="1100" dirty="0"/>
          </a:p>
        </p:txBody>
      </p:sp>
      <p:sp>
        <p:nvSpPr>
          <p:cNvPr id="19" name="Text 17"/>
          <p:cNvSpPr/>
          <p:nvPr/>
        </p:nvSpPr>
        <p:spPr>
          <a:xfrm>
            <a:off x="685800" y="386791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The Nuffield Trust (2025) specifically advocated for fees being written off in return for years of NHS service. Wales's bursary tie-in scheme provides a precedent. This converts financial burden into a retention incentive, directly strengthening the psychological contract.</a:t>
            </a:r>
            <a:endParaRPr lang="en-US" sz="9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Solution 2: Meaningful Recognition &amp; Restoring Value</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29</a:t>
            </a:r>
            <a:endParaRPr lang="en-US" sz="900" dirty="0"/>
          </a:p>
        </p:txBody>
      </p:sp>
      <p:sp>
        <p:nvSpPr>
          <p:cNvPr id="6" name="Shape 4"/>
          <p:cNvSpPr/>
          <p:nvPr/>
        </p:nvSpPr>
        <p:spPr>
          <a:xfrm>
            <a:off x="457200" y="777240"/>
            <a:ext cx="8229600" cy="731520"/>
          </a:xfrm>
          <a:prstGeom prst="rect">
            <a:avLst/>
          </a:prstGeom>
          <a:solidFill>
            <a:srgbClr val="E8F4FD"/>
          </a:solidFill>
          <a:ln/>
        </p:spPr>
      </p:sp>
      <p:sp>
        <p:nvSpPr>
          <p:cNvPr id="7" name="Text 5"/>
          <p:cNvSpPr/>
          <p:nvPr/>
        </p:nvSpPr>
        <p:spPr>
          <a:xfrm>
            <a:off x="640080" y="822960"/>
            <a:ext cx="7863840" cy="640080"/>
          </a:xfrm>
          <a:prstGeom prst="rect">
            <a:avLst/>
          </a:prstGeom>
          <a:noFill/>
          <a:ln/>
        </p:spPr>
        <p:txBody>
          <a:bodyPr wrap="square" lIns="0" tIns="0" rIns="0" bIns="0" rtlCol="0" anchor="ctr"/>
          <a:lstStyle/>
          <a:p>
            <a:pPr marL="0" indent="0">
              <a:buNone/>
            </a:pPr>
            <a:r>
              <a:rPr lang="en-US" sz="1050" b="1" dirty="0">
                <a:solidFill>
                  <a:srgbClr val="DA291C"/>
                </a:solidFill>
                <a:latin typeface="Calibri" pitchFamily="34" charset="0"/>
                <a:ea typeface="Calibri" pitchFamily="34" charset="-122"/>
                <a:cs typeface="Calibri" pitchFamily="34" charset="-120"/>
              </a:rPr>
              <a:t>Problem: </a:t>
            </a:r>
            <a:r>
              <a:rPr lang="en-US" sz="1050" dirty="0">
                <a:solidFill>
                  <a:srgbClr val="3D4F5F"/>
                </a:solidFill>
                <a:latin typeface="Calibri" pitchFamily="34" charset="0"/>
                <a:ea typeface="Calibri" pitchFamily="34" charset="-122"/>
                <a:cs typeface="Calibri" pitchFamily="34" charset="-120"/>
              </a:rPr>
              <a:t>Only 42.95% feel valued — lowest ever. Herzberg identifies recognition as a true motivator. Current NHS recognition is sporadic, inconsistent, and perceived as tokenistic.</a:t>
            </a:r>
            <a:endParaRPr lang="en-US" sz="1050" dirty="0"/>
          </a:p>
        </p:txBody>
      </p:sp>
      <p:sp>
        <p:nvSpPr>
          <p:cNvPr id="8" name="Shape 6"/>
          <p:cNvSpPr/>
          <p:nvPr/>
        </p:nvSpPr>
        <p:spPr>
          <a:xfrm>
            <a:off x="457200" y="169164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9" name="Shape 7"/>
          <p:cNvSpPr/>
          <p:nvPr/>
        </p:nvSpPr>
        <p:spPr>
          <a:xfrm>
            <a:off x="457200" y="1691640"/>
            <a:ext cx="54864" cy="822960"/>
          </a:xfrm>
          <a:prstGeom prst="rect">
            <a:avLst/>
          </a:prstGeom>
          <a:solidFill>
            <a:srgbClr val="009639"/>
          </a:solidFill>
          <a:ln/>
        </p:spPr>
      </p:sp>
      <p:sp>
        <p:nvSpPr>
          <p:cNvPr id="10" name="Text 8"/>
          <p:cNvSpPr/>
          <p:nvPr/>
        </p:nvSpPr>
        <p:spPr>
          <a:xfrm>
            <a:off x="685800" y="173736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Trust-Level 'Contribution Visibility' Systems</a:t>
            </a:r>
            <a:endParaRPr lang="en-US" sz="1100" dirty="0"/>
          </a:p>
        </p:txBody>
      </p:sp>
      <p:sp>
        <p:nvSpPr>
          <p:cNvPr id="11" name="Text 9"/>
          <p:cNvSpPr/>
          <p:nvPr/>
        </p:nvSpPr>
        <p:spPr>
          <a:xfrm>
            <a:off x="685800" y="194767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Implement structured peer and patient recognition platforms integrated into digital systems. Regular, specific recognition from peers is more impactful than annual awards. Tie recognition to observable People Promise behaviours.</a:t>
            </a:r>
            <a:endParaRPr lang="en-US" sz="950" dirty="0"/>
          </a:p>
        </p:txBody>
      </p:sp>
      <p:sp>
        <p:nvSpPr>
          <p:cNvPr id="12" name="Shape 10"/>
          <p:cNvSpPr/>
          <p:nvPr/>
        </p:nvSpPr>
        <p:spPr>
          <a:xfrm>
            <a:off x="457200" y="265176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457200" y="2651760"/>
            <a:ext cx="54864" cy="822960"/>
          </a:xfrm>
          <a:prstGeom prst="rect">
            <a:avLst/>
          </a:prstGeom>
          <a:solidFill>
            <a:srgbClr val="009639"/>
          </a:solidFill>
          <a:ln/>
        </p:spPr>
      </p:sp>
      <p:sp>
        <p:nvSpPr>
          <p:cNvPr id="14" name="Text 12"/>
          <p:cNvSpPr/>
          <p:nvPr/>
        </p:nvSpPr>
        <p:spPr>
          <a:xfrm>
            <a:off x="685800" y="269748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Managerial Recognition Training</a:t>
            </a:r>
            <a:endParaRPr lang="en-US" sz="1100" dirty="0"/>
          </a:p>
        </p:txBody>
      </p:sp>
      <p:sp>
        <p:nvSpPr>
          <p:cNvPr id="15" name="Text 13"/>
          <p:cNvSpPr/>
          <p:nvPr/>
        </p:nvSpPr>
        <p:spPr>
          <a:xfrm>
            <a:off x="685800" y="290779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Line management is the NHS's strongest metric. Leverage this by investing in recognition-focused development: training managers in timely, specific, personal acknowledgement to translate stable management scores into improved value perceptions.</a:t>
            </a:r>
            <a:endParaRPr lang="en-US" sz="950" dirty="0"/>
          </a:p>
        </p:txBody>
      </p:sp>
      <p:sp>
        <p:nvSpPr>
          <p:cNvPr id="16" name="Shape 14"/>
          <p:cNvSpPr/>
          <p:nvPr/>
        </p:nvSpPr>
        <p:spPr>
          <a:xfrm>
            <a:off x="457200" y="361188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7" name="Shape 15"/>
          <p:cNvSpPr/>
          <p:nvPr/>
        </p:nvSpPr>
        <p:spPr>
          <a:xfrm>
            <a:off x="457200" y="3611880"/>
            <a:ext cx="54864" cy="822960"/>
          </a:xfrm>
          <a:prstGeom prst="rect">
            <a:avLst/>
          </a:prstGeom>
          <a:solidFill>
            <a:srgbClr val="009639"/>
          </a:solidFill>
          <a:ln/>
        </p:spPr>
      </p:sp>
      <p:sp>
        <p:nvSpPr>
          <p:cNvPr id="18" name="Text 16"/>
          <p:cNvSpPr/>
          <p:nvPr/>
        </p:nvSpPr>
        <p:spPr>
          <a:xfrm>
            <a:off x="685800" y="365760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Ward-Level Improvement Circles</a:t>
            </a:r>
            <a:endParaRPr lang="en-US" sz="1100" dirty="0"/>
          </a:p>
        </p:txBody>
      </p:sp>
      <p:sp>
        <p:nvSpPr>
          <p:cNvPr id="19" name="Text 17"/>
          <p:cNvSpPr/>
          <p:nvPr/>
        </p:nvSpPr>
        <p:spPr>
          <a:xfrm>
            <a:off x="685800" y="386791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Create team-level improvement groups with delegated authority and ring-fenced time. Simultaneously addresses autonomy (SDT), voice (AMO), and creates visible mechanisms where contributions lead to tangible change — closing the speak-up/action gap.</a:t>
            </a:r>
            <a:endParaRPr lang="en-US" sz="9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Solution 3: Targeted Wellbeing &amp; Burnout Interventions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30</a:t>
            </a:r>
            <a:endParaRPr lang="en-US" sz="900" dirty="0"/>
          </a:p>
        </p:txBody>
      </p:sp>
      <p:sp>
        <p:nvSpPr>
          <p:cNvPr id="6" name="Shape 4"/>
          <p:cNvSpPr/>
          <p:nvPr/>
        </p:nvSpPr>
        <p:spPr>
          <a:xfrm>
            <a:off x="457200" y="777240"/>
            <a:ext cx="8229600" cy="731520"/>
          </a:xfrm>
          <a:prstGeom prst="rect">
            <a:avLst/>
          </a:prstGeom>
          <a:solidFill>
            <a:srgbClr val="E8F4FD"/>
          </a:solidFill>
          <a:ln/>
        </p:spPr>
      </p:sp>
      <p:sp>
        <p:nvSpPr>
          <p:cNvPr id="7" name="Text 5"/>
          <p:cNvSpPr/>
          <p:nvPr/>
        </p:nvSpPr>
        <p:spPr>
          <a:xfrm>
            <a:off x="640080" y="822960"/>
            <a:ext cx="7863840" cy="640080"/>
          </a:xfrm>
          <a:prstGeom prst="rect">
            <a:avLst/>
          </a:prstGeom>
          <a:noFill/>
          <a:ln/>
        </p:spPr>
        <p:txBody>
          <a:bodyPr wrap="square" lIns="0" tIns="0" rIns="0" bIns="0" rtlCol="0" anchor="ctr"/>
          <a:lstStyle/>
          <a:p>
            <a:pPr marL="0" indent="0">
              <a:buNone/>
            </a:pPr>
            <a:r>
              <a:rPr lang="en-US" sz="1050" b="1" dirty="0">
                <a:solidFill>
                  <a:srgbClr val="DA291C"/>
                </a:solidFill>
                <a:latin typeface="Calibri" pitchFamily="34" charset="0"/>
                <a:ea typeface="Calibri" pitchFamily="34" charset="-122"/>
                <a:cs typeface="Calibri" pitchFamily="34" charset="-120"/>
              </a:rPr>
              <a:t>Problem: </a:t>
            </a:r>
            <a:r>
              <a:rPr lang="en-US" sz="1050" dirty="0">
                <a:solidFill>
                  <a:srgbClr val="3D4F5F"/>
                </a:solidFill>
                <a:latin typeface="Calibri" pitchFamily="34" charset="0"/>
                <a:ea typeface="Calibri" pitchFamily="34" charset="-122"/>
                <a:cs typeface="Calibri" pitchFamily="34" charset="-120"/>
              </a:rPr>
              <a:t>42.36% report stress illness; 1 in 3 burnt out; employer wellbeing action at record low (54.80%). £2.4M wellbeing transformation funding distributed across 29 projects.</a:t>
            </a:r>
            <a:endParaRPr lang="en-US" sz="1050" dirty="0"/>
          </a:p>
        </p:txBody>
      </p:sp>
      <p:sp>
        <p:nvSpPr>
          <p:cNvPr id="8" name="Shape 6"/>
          <p:cNvSpPr/>
          <p:nvPr/>
        </p:nvSpPr>
        <p:spPr>
          <a:xfrm>
            <a:off x="457200" y="169164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9" name="Shape 7"/>
          <p:cNvSpPr/>
          <p:nvPr/>
        </p:nvSpPr>
        <p:spPr>
          <a:xfrm>
            <a:off x="457200" y="1691640"/>
            <a:ext cx="54864" cy="822960"/>
          </a:xfrm>
          <a:prstGeom prst="rect">
            <a:avLst/>
          </a:prstGeom>
          <a:solidFill>
            <a:srgbClr val="009639"/>
          </a:solidFill>
          <a:ln/>
        </p:spPr>
      </p:sp>
      <p:sp>
        <p:nvSpPr>
          <p:cNvPr id="10" name="Text 8"/>
          <p:cNvSpPr/>
          <p:nvPr/>
        </p:nvSpPr>
        <p:spPr>
          <a:xfrm>
            <a:off x="685800" y="173736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Sector-Specific Stress Interventions</a:t>
            </a:r>
            <a:endParaRPr lang="en-US" sz="1100" dirty="0"/>
          </a:p>
        </p:txBody>
      </p:sp>
      <p:sp>
        <p:nvSpPr>
          <p:cNvPr id="11" name="Text 9"/>
          <p:cNvSpPr/>
          <p:nvPr/>
        </p:nvSpPr>
        <p:spPr>
          <a:xfrm>
            <a:off x="685800" y="194767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Abandon one-size-fits-all approaches. Ambulance staff (31% sexual harassment), A&amp;E (highest burnout), and community staff face fundamentally different stressors. Scale evidence-based interventions from the 29 pilot projects based on sector-specific outcomes.</a:t>
            </a:r>
            <a:endParaRPr lang="en-US" sz="950" dirty="0"/>
          </a:p>
        </p:txBody>
      </p:sp>
      <p:sp>
        <p:nvSpPr>
          <p:cNvPr id="12" name="Shape 10"/>
          <p:cNvSpPr/>
          <p:nvPr/>
        </p:nvSpPr>
        <p:spPr>
          <a:xfrm>
            <a:off x="457200" y="265176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457200" y="2651760"/>
            <a:ext cx="54864" cy="822960"/>
          </a:xfrm>
          <a:prstGeom prst="rect">
            <a:avLst/>
          </a:prstGeom>
          <a:solidFill>
            <a:srgbClr val="009639"/>
          </a:solidFill>
          <a:ln/>
        </p:spPr>
      </p:sp>
      <p:sp>
        <p:nvSpPr>
          <p:cNvPr id="14" name="Text 12"/>
          <p:cNvSpPr/>
          <p:nvPr/>
        </p:nvSpPr>
        <p:spPr>
          <a:xfrm>
            <a:off x="685800" y="269748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Moral Injury-Informed Supervision</a:t>
            </a:r>
            <a:endParaRPr lang="en-US" sz="1100" dirty="0"/>
          </a:p>
        </p:txBody>
      </p:sp>
      <p:sp>
        <p:nvSpPr>
          <p:cNvPr id="15" name="Text 13"/>
          <p:cNvSpPr/>
          <p:nvPr/>
        </p:nvSpPr>
        <p:spPr>
          <a:xfrm>
            <a:off x="685800" y="290779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Distinct from burnout, moral injury occurs when staff act against professional values due to resource constraints. With over a third unhappy with care standards, implement supervision creating spaces to process ethical distress without individual pathologisation.</a:t>
            </a:r>
            <a:endParaRPr lang="en-US" sz="950" dirty="0"/>
          </a:p>
        </p:txBody>
      </p:sp>
      <p:sp>
        <p:nvSpPr>
          <p:cNvPr id="16" name="Shape 14"/>
          <p:cNvSpPr/>
          <p:nvPr/>
        </p:nvSpPr>
        <p:spPr>
          <a:xfrm>
            <a:off x="457200" y="3611880"/>
            <a:ext cx="8229600" cy="822960"/>
          </a:xfrm>
          <a:prstGeom prst="rect">
            <a:avLst/>
          </a:prstGeom>
          <a:solidFill>
            <a:srgbClr val="FFFFFF"/>
          </a:solidFill>
          <a:ln/>
          <a:effectLst>
            <a:outerShdw blurRad="76200" dist="25400" dir="8100000" algn="bl" rotWithShape="0">
              <a:srgbClr val="000000">
                <a:alpha val="12000"/>
              </a:srgbClr>
            </a:outerShdw>
          </a:effectLst>
        </p:spPr>
      </p:sp>
      <p:sp>
        <p:nvSpPr>
          <p:cNvPr id="17" name="Shape 15"/>
          <p:cNvSpPr/>
          <p:nvPr/>
        </p:nvSpPr>
        <p:spPr>
          <a:xfrm>
            <a:off x="457200" y="3611880"/>
            <a:ext cx="54864" cy="822960"/>
          </a:xfrm>
          <a:prstGeom prst="rect">
            <a:avLst/>
          </a:prstGeom>
          <a:solidFill>
            <a:srgbClr val="009639"/>
          </a:solidFill>
          <a:ln/>
        </p:spPr>
      </p:sp>
      <p:sp>
        <p:nvSpPr>
          <p:cNvPr id="18" name="Text 16"/>
          <p:cNvSpPr/>
          <p:nvPr/>
        </p:nvSpPr>
        <p:spPr>
          <a:xfrm>
            <a:off x="685800" y="3657600"/>
            <a:ext cx="7772400" cy="18288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Proactive Response Commitment Protocols</a:t>
            </a:r>
            <a:endParaRPr lang="en-US" sz="1100" dirty="0"/>
          </a:p>
        </p:txBody>
      </p:sp>
      <p:sp>
        <p:nvSpPr>
          <p:cNvPr id="19" name="Text 17"/>
          <p:cNvSpPr/>
          <p:nvPr/>
        </p:nvSpPr>
        <p:spPr>
          <a:xfrm>
            <a:off x="685800" y="3867912"/>
            <a:ext cx="7772400" cy="50292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Close the 12.7pp speak-up/action gap. When staff raise concerns, trusts commit to defined response timelines with written feedback. Imperial College Healthcare NHS Trust's three-pronged approach to violence prevention demonstrates effective localised practice (IOSH, 2026).</a:t>
            </a:r>
            <a:endParaRPr lang="en-US" sz="9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Solution 4: Sector-Specific Flexible Working Models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31</a:t>
            </a:r>
            <a:endParaRPr lang="en-US" sz="900" dirty="0"/>
          </a:p>
        </p:txBody>
      </p:sp>
      <p:sp>
        <p:nvSpPr>
          <p:cNvPr id="6" name="Text 4"/>
          <p:cNvSpPr/>
          <p:nvPr/>
        </p:nvSpPr>
        <p:spPr>
          <a:xfrm>
            <a:off x="457200" y="777240"/>
            <a:ext cx="8229600" cy="365760"/>
          </a:xfrm>
          <a:prstGeom prst="rect">
            <a:avLst/>
          </a:prstGeom>
          <a:noFill/>
          <a:ln/>
        </p:spPr>
        <p:txBody>
          <a:bodyPr wrap="square" lIns="0" tIns="0" rIns="0" bIns="0" rtlCol="0" anchor="ctr"/>
          <a:lstStyle/>
          <a:p>
            <a:pPr marL="0" indent="0">
              <a:buNone/>
            </a:pPr>
            <a:r>
              <a:rPr lang="en-US" sz="1050" dirty="0">
                <a:solidFill>
                  <a:srgbClr val="3D4F5F"/>
                </a:solidFill>
                <a:latin typeface="Calibri" pitchFamily="34" charset="0"/>
                <a:ea typeface="Calibri" pitchFamily="34" charset="-122"/>
                <a:cs typeface="Calibri" pitchFamily="34" charset="-120"/>
              </a:rPr>
              <a:t>Current satisfaction stagnant at 57%. Universal policies fail clinical roles. We propose differentiated approaches:</a:t>
            </a:r>
            <a:endParaRPr lang="en-US" sz="1050" dirty="0"/>
          </a:p>
        </p:txBody>
      </p:sp>
      <p:sp>
        <p:nvSpPr>
          <p:cNvPr id="7" name="Shape 5"/>
          <p:cNvSpPr/>
          <p:nvPr/>
        </p:nvSpPr>
        <p:spPr>
          <a:xfrm>
            <a:off x="457200" y="1280160"/>
            <a:ext cx="3977640" cy="1234440"/>
          </a:xfrm>
          <a:prstGeom prst="rect">
            <a:avLst/>
          </a:prstGeom>
          <a:solidFill>
            <a:srgbClr val="FFFFFF"/>
          </a:solidFill>
          <a:ln/>
          <a:effectLst>
            <a:outerShdw blurRad="76200" dist="25400" dir="8100000" algn="bl" rotWithShape="0">
              <a:srgbClr val="000000">
                <a:alpha val="12000"/>
              </a:srgbClr>
            </a:outerShdw>
          </a:effectLst>
        </p:spPr>
      </p:sp>
      <p:sp>
        <p:nvSpPr>
          <p:cNvPr id="8" name="Shape 6"/>
          <p:cNvSpPr/>
          <p:nvPr/>
        </p:nvSpPr>
        <p:spPr>
          <a:xfrm>
            <a:off x="457200" y="1280160"/>
            <a:ext cx="54864" cy="1234440"/>
          </a:xfrm>
          <a:prstGeom prst="rect">
            <a:avLst/>
          </a:prstGeom>
          <a:solidFill>
            <a:srgbClr val="41B6E6"/>
          </a:solidFill>
          <a:ln/>
        </p:spPr>
      </p:sp>
      <p:sp>
        <p:nvSpPr>
          <p:cNvPr id="9" name="Text 7"/>
          <p:cNvSpPr/>
          <p:nvPr/>
        </p:nvSpPr>
        <p:spPr>
          <a:xfrm>
            <a:off x="640080" y="1353312"/>
            <a:ext cx="3657600" cy="201168"/>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Annualised Hours</a:t>
            </a:r>
            <a:endParaRPr lang="en-US" sz="1100" dirty="0"/>
          </a:p>
        </p:txBody>
      </p:sp>
      <p:sp>
        <p:nvSpPr>
          <p:cNvPr id="10" name="Text 8"/>
          <p:cNvSpPr/>
          <p:nvPr/>
        </p:nvSpPr>
        <p:spPr>
          <a:xfrm>
            <a:off x="640080" y="1600200"/>
            <a:ext cx="36576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Variable hours across the year within operational constraints. Successfully piloted in several acute trusts.</a:t>
            </a:r>
            <a:endParaRPr lang="en-US" sz="950" dirty="0"/>
          </a:p>
        </p:txBody>
      </p:sp>
      <p:sp>
        <p:nvSpPr>
          <p:cNvPr id="11" name="Shape 9"/>
          <p:cNvSpPr/>
          <p:nvPr/>
        </p:nvSpPr>
        <p:spPr>
          <a:xfrm>
            <a:off x="4663440" y="1280160"/>
            <a:ext cx="3977640" cy="1234440"/>
          </a:xfrm>
          <a:prstGeom prst="rect">
            <a:avLst/>
          </a:prstGeom>
          <a:solidFill>
            <a:srgbClr val="FFFFFF"/>
          </a:solidFill>
          <a:ln/>
          <a:effectLst>
            <a:outerShdw blurRad="76200" dist="25400" dir="8100000" algn="bl" rotWithShape="0">
              <a:srgbClr val="000000">
                <a:alpha val="12000"/>
              </a:srgbClr>
            </a:outerShdw>
          </a:effectLst>
        </p:spPr>
      </p:sp>
      <p:sp>
        <p:nvSpPr>
          <p:cNvPr id="12" name="Shape 10"/>
          <p:cNvSpPr/>
          <p:nvPr/>
        </p:nvSpPr>
        <p:spPr>
          <a:xfrm>
            <a:off x="4663440" y="1280160"/>
            <a:ext cx="54864" cy="1234440"/>
          </a:xfrm>
          <a:prstGeom prst="rect">
            <a:avLst/>
          </a:prstGeom>
          <a:solidFill>
            <a:srgbClr val="41B6E6"/>
          </a:solidFill>
          <a:ln/>
        </p:spPr>
      </p:sp>
      <p:sp>
        <p:nvSpPr>
          <p:cNvPr id="13" name="Text 11"/>
          <p:cNvSpPr/>
          <p:nvPr/>
        </p:nvSpPr>
        <p:spPr>
          <a:xfrm>
            <a:off x="4846320" y="1353312"/>
            <a:ext cx="3657600" cy="201168"/>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Self-Rostering Systems</a:t>
            </a:r>
            <a:endParaRPr lang="en-US" sz="1100" dirty="0"/>
          </a:p>
        </p:txBody>
      </p:sp>
      <p:sp>
        <p:nvSpPr>
          <p:cNvPr id="14" name="Text 12"/>
          <p:cNvSpPr/>
          <p:nvPr/>
        </p:nvSpPr>
        <p:spPr>
          <a:xfrm>
            <a:off x="4846320" y="1600200"/>
            <a:ext cx="36576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Digital platforms where teams collectively manage shift allocation within parameters. Restores autonomy at team level — directly addressing SDT.</a:t>
            </a:r>
            <a:endParaRPr lang="en-US" sz="950" dirty="0"/>
          </a:p>
        </p:txBody>
      </p:sp>
      <p:sp>
        <p:nvSpPr>
          <p:cNvPr id="15" name="Shape 13"/>
          <p:cNvSpPr/>
          <p:nvPr/>
        </p:nvSpPr>
        <p:spPr>
          <a:xfrm>
            <a:off x="457200" y="2697480"/>
            <a:ext cx="3977640" cy="1234440"/>
          </a:xfrm>
          <a:prstGeom prst="rect">
            <a:avLst/>
          </a:prstGeom>
          <a:solidFill>
            <a:srgbClr val="FFFFFF"/>
          </a:solidFill>
          <a:ln/>
          <a:effectLst>
            <a:outerShdw blurRad="76200" dist="25400" dir="8100000" algn="bl" rotWithShape="0">
              <a:srgbClr val="000000">
                <a:alpha val="12000"/>
              </a:srgbClr>
            </a:outerShdw>
          </a:effectLst>
        </p:spPr>
      </p:sp>
      <p:sp>
        <p:nvSpPr>
          <p:cNvPr id="16" name="Shape 14"/>
          <p:cNvSpPr/>
          <p:nvPr/>
        </p:nvSpPr>
        <p:spPr>
          <a:xfrm>
            <a:off x="457200" y="2697480"/>
            <a:ext cx="54864" cy="1234440"/>
          </a:xfrm>
          <a:prstGeom prst="rect">
            <a:avLst/>
          </a:prstGeom>
          <a:solidFill>
            <a:srgbClr val="41B6E6"/>
          </a:solidFill>
          <a:ln/>
        </p:spPr>
      </p:sp>
      <p:sp>
        <p:nvSpPr>
          <p:cNvPr id="17" name="Text 15"/>
          <p:cNvSpPr/>
          <p:nvPr/>
        </p:nvSpPr>
        <p:spPr>
          <a:xfrm>
            <a:off x="640080" y="2770632"/>
            <a:ext cx="3657600" cy="201168"/>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Career Portfolio Working</a:t>
            </a:r>
            <a:endParaRPr lang="en-US" sz="1100" dirty="0"/>
          </a:p>
        </p:txBody>
      </p:sp>
      <p:sp>
        <p:nvSpPr>
          <p:cNvPr id="18" name="Text 16"/>
          <p:cNvSpPr/>
          <p:nvPr/>
        </p:nvSpPr>
        <p:spPr>
          <a:xfrm>
            <a:off x="640080" y="3017520"/>
            <a:ext cx="36576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Combine clinical work with teaching, research, or QI roles. Addresses variety and progression needs.</a:t>
            </a:r>
            <a:endParaRPr lang="en-US" sz="950" dirty="0"/>
          </a:p>
        </p:txBody>
      </p:sp>
      <p:sp>
        <p:nvSpPr>
          <p:cNvPr id="19" name="Shape 17"/>
          <p:cNvSpPr/>
          <p:nvPr/>
        </p:nvSpPr>
        <p:spPr>
          <a:xfrm>
            <a:off x="4663440" y="2697480"/>
            <a:ext cx="3977640" cy="1234440"/>
          </a:xfrm>
          <a:prstGeom prst="rect">
            <a:avLst/>
          </a:prstGeom>
          <a:solidFill>
            <a:srgbClr val="FFFFFF"/>
          </a:solidFill>
          <a:ln/>
          <a:effectLst>
            <a:outerShdw blurRad="76200" dist="25400" dir="8100000" algn="bl" rotWithShape="0">
              <a:srgbClr val="000000">
                <a:alpha val="12000"/>
              </a:srgbClr>
            </a:outerShdw>
          </a:effectLst>
        </p:spPr>
      </p:sp>
      <p:sp>
        <p:nvSpPr>
          <p:cNvPr id="20" name="Shape 18"/>
          <p:cNvSpPr/>
          <p:nvPr/>
        </p:nvSpPr>
        <p:spPr>
          <a:xfrm>
            <a:off x="4663440" y="2697480"/>
            <a:ext cx="54864" cy="1234440"/>
          </a:xfrm>
          <a:prstGeom prst="rect">
            <a:avLst/>
          </a:prstGeom>
          <a:solidFill>
            <a:srgbClr val="41B6E6"/>
          </a:solidFill>
          <a:ln/>
        </p:spPr>
      </p:sp>
      <p:sp>
        <p:nvSpPr>
          <p:cNvPr id="21" name="Text 19"/>
          <p:cNvSpPr/>
          <p:nvPr/>
        </p:nvSpPr>
        <p:spPr>
          <a:xfrm>
            <a:off x="4846320" y="2770632"/>
            <a:ext cx="3657600" cy="201168"/>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Equitable Access Monitoring</a:t>
            </a:r>
            <a:endParaRPr lang="en-US" sz="1100" dirty="0"/>
          </a:p>
        </p:txBody>
      </p:sp>
      <p:sp>
        <p:nvSpPr>
          <p:cNvPr id="22" name="Text 20"/>
          <p:cNvSpPr/>
          <p:nvPr/>
        </p:nvSpPr>
        <p:spPr>
          <a:xfrm>
            <a:off x="4846320" y="3017520"/>
            <a:ext cx="36576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Trust-level monitoring by staff group and protected characteristic. Address 'flexibility penalty' for clinical staff through transparent data.</a:t>
            </a:r>
            <a:endParaRPr lang="en-US" sz="9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Implementation Roadmap: Phased Approach</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32</a:t>
            </a:r>
            <a:endParaRPr lang="en-US" sz="900" dirty="0"/>
          </a:p>
        </p:txBody>
      </p:sp>
      <p:sp>
        <p:nvSpPr>
          <p:cNvPr id="6" name="Shape 4"/>
          <p:cNvSpPr/>
          <p:nvPr/>
        </p:nvSpPr>
        <p:spPr>
          <a:xfrm>
            <a:off x="457200" y="7772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1234440"/>
          </a:xfrm>
          <a:prstGeom prst="rect">
            <a:avLst/>
          </a:prstGeom>
          <a:solidFill>
            <a:srgbClr val="009639"/>
          </a:solidFill>
          <a:ln/>
        </p:spPr>
      </p:sp>
      <p:sp>
        <p:nvSpPr>
          <p:cNvPr id="8" name="Shape 6"/>
          <p:cNvSpPr/>
          <p:nvPr/>
        </p:nvSpPr>
        <p:spPr>
          <a:xfrm>
            <a:off x="640080" y="868680"/>
            <a:ext cx="1188720" cy="594360"/>
          </a:xfrm>
          <a:prstGeom prst="rect">
            <a:avLst/>
          </a:prstGeom>
          <a:solidFill>
            <a:srgbClr val="009639"/>
          </a:solidFill>
          <a:ln/>
        </p:spPr>
      </p:sp>
      <p:sp>
        <p:nvSpPr>
          <p:cNvPr id="9" name="Text 7"/>
          <p:cNvSpPr/>
          <p:nvPr/>
        </p:nvSpPr>
        <p:spPr>
          <a:xfrm>
            <a:off x="640080" y="868680"/>
            <a:ext cx="1188720"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Phase 1</a:t>
            </a:r>
            <a:endParaRPr lang="en-US" sz="1400" dirty="0"/>
          </a:p>
        </p:txBody>
      </p:sp>
      <p:sp>
        <p:nvSpPr>
          <p:cNvPr id="10" name="Text 8"/>
          <p:cNvSpPr/>
          <p:nvPr/>
        </p:nvSpPr>
        <p:spPr>
          <a:xfrm>
            <a:off x="640080" y="1143000"/>
            <a:ext cx="1188720" cy="274320"/>
          </a:xfrm>
          <a:prstGeom prst="rect">
            <a:avLst/>
          </a:prstGeom>
          <a:noFill/>
          <a:ln/>
        </p:spPr>
        <p:txBody>
          <a:bodyPr wrap="square" lIns="0" tIns="0" rIns="0" bIns="0" rtlCol="0" anchor="ctr"/>
          <a:lstStyle/>
          <a:p>
            <a:pPr marL="0" indent="0" algn="ctr">
              <a:buNone/>
            </a:pPr>
            <a:r>
              <a:rPr lang="en-US" sz="900" dirty="0">
                <a:solidFill>
                  <a:srgbClr val="FFFFFF"/>
                </a:solidFill>
                <a:latin typeface="Calibri Light" pitchFamily="34" charset="0"/>
                <a:ea typeface="Calibri Light" pitchFamily="34" charset="-122"/>
                <a:cs typeface="Calibri Light" pitchFamily="34" charset="-120"/>
              </a:rPr>
              <a:t>0–6 Months</a:t>
            </a:r>
            <a:endParaRPr lang="en-US" sz="900" dirty="0"/>
          </a:p>
        </p:txBody>
      </p:sp>
      <p:sp>
        <p:nvSpPr>
          <p:cNvPr id="11" name="Text 9"/>
          <p:cNvSpPr/>
          <p:nvPr/>
        </p:nvSpPr>
        <p:spPr>
          <a:xfrm>
            <a:off x="2011680" y="850392"/>
            <a:ext cx="6400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Quick Wins</a:t>
            </a:r>
            <a:endParaRPr lang="en-US" sz="1300" dirty="0"/>
          </a:p>
        </p:txBody>
      </p:sp>
      <p:sp>
        <p:nvSpPr>
          <p:cNvPr id="12" name="Text 10"/>
          <p:cNvSpPr/>
          <p:nvPr/>
        </p:nvSpPr>
        <p:spPr>
          <a:xfrm>
            <a:off x="2011680" y="1097280"/>
            <a:ext cx="64008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Deploy peer recognition platforms. Introduce mandatory response commitment for concerns. Launch managerial recognition training. Pilot self-rostering in 20 acute trusts. Implement sector-specific wellbeing triage.</a:t>
            </a:r>
            <a:endParaRPr lang="en-US" sz="950" dirty="0"/>
          </a:p>
        </p:txBody>
      </p:sp>
      <p:sp>
        <p:nvSpPr>
          <p:cNvPr id="13" name="Shape 11"/>
          <p:cNvSpPr/>
          <p:nvPr/>
        </p:nvSpPr>
        <p:spPr>
          <a:xfrm>
            <a:off x="457200" y="21488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14" name="Shape 12"/>
          <p:cNvSpPr/>
          <p:nvPr/>
        </p:nvSpPr>
        <p:spPr>
          <a:xfrm>
            <a:off x="457200" y="2148840"/>
            <a:ext cx="54864" cy="1234440"/>
          </a:xfrm>
          <a:prstGeom prst="rect">
            <a:avLst/>
          </a:prstGeom>
          <a:solidFill>
            <a:srgbClr val="005EB8"/>
          </a:solidFill>
          <a:ln/>
        </p:spPr>
      </p:sp>
      <p:sp>
        <p:nvSpPr>
          <p:cNvPr id="15" name="Shape 13"/>
          <p:cNvSpPr/>
          <p:nvPr/>
        </p:nvSpPr>
        <p:spPr>
          <a:xfrm>
            <a:off x="640080" y="2240280"/>
            <a:ext cx="1188720" cy="594360"/>
          </a:xfrm>
          <a:prstGeom prst="rect">
            <a:avLst/>
          </a:prstGeom>
          <a:solidFill>
            <a:srgbClr val="005EB8"/>
          </a:solidFill>
          <a:ln/>
        </p:spPr>
      </p:sp>
      <p:sp>
        <p:nvSpPr>
          <p:cNvPr id="16" name="Text 14"/>
          <p:cNvSpPr/>
          <p:nvPr/>
        </p:nvSpPr>
        <p:spPr>
          <a:xfrm>
            <a:off x="640080" y="2240280"/>
            <a:ext cx="1188720"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Phase 2</a:t>
            </a:r>
            <a:endParaRPr lang="en-US" sz="1400" dirty="0"/>
          </a:p>
        </p:txBody>
      </p:sp>
      <p:sp>
        <p:nvSpPr>
          <p:cNvPr id="17" name="Text 15"/>
          <p:cNvSpPr/>
          <p:nvPr/>
        </p:nvSpPr>
        <p:spPr>
          <a:xfrm>
            <a:off x="640080" y="2514600"/>
            <a:ext cx="1188720" cy="274320"/>
          </a:xfrm>
          <a:prstGeom prst="rect">
            <a:avLst/>
          </a:prstGeom>
          <a:noFill/>
          <a:ln/>
        </p:spPr>
        <p:txBody>
          <a:bodyPr wrap="square" lIns="0" tIns="0" rIns="0" bIns="0" rtlCol="0" anchor="ctr"/>
          <a:lstStyle/>
          <a:p>
            <a:pPr marL="0" indent="0" algn="ctr">
              <a:buNone/>
            </a:pPr>
            <a:r>
              <a:rPr lang="en-US" sz="900" dirty="0">
                <a:solidFill>
                  <a:srgbClr val="FFFFFF"/>
                </a:solidFill>
                <a:latin typeface="Calibri Light" pitchFamily="34" charset="0"/>
                <a:ea typeface="Calibri Light" pitchFamily="34" charset="-122"/>
                <a:cs typeface="Calibri Light" pitchFamily="34" charset="-120"/>
              </a:rPr>
              <a:t>6–18 Months</a:t>
            </a:r>
            <a:endParaRPr lang="en-US" sz="900" dirty="0"/>
          </a:p>
        </p:txBody>
      </p:sp>
      <p:sp>
        <p:nvSpPr>
          <p:cNvPr id="18" name="Text 16"/>
          <p:cNvSpPr/>
          <p:nvPr/>
        </p:nvSpPr>
        <p:spPr>
          <a:xfrm>
            <a:off x="2011680" y="2221992"/>
            <a:ext cx="6400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Structural Changes</a:t>
            </a:r>
            <a:endParaRPr lang="en-US" sz="1300" dirty="0"/>
          </a:p>
        </p:txBody>
      </p:sp>
      <p:sp>
        <p:nvSpPr>
          <p:cNvPr id="19" name="Text 17"/>
          <p:cNvSpPr/>
          <p:nvPr/>
        </p:nvSpPr>
        <p:spPr>
          <a:xfrm>
            <a:off x="2011680" y="2468880"/>
            <a:ext cx="64008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Implement competency-based progression pilots for Band 5–7. Scale wellbeing interventions from 29 pilot projects. Introduce annualised hours in emergency/acute settings. Establish ward-level improvement circles. Deploy moral injury supervision in mental health trusts.</a:t>
            </a:r>
            <a:endParaRPr lang="en-US" sz="950" dirty="0"/>
          </a:p>
        </p:txBody>
      </p:sp>
      <p:sp>
        <p:nvSpPr>
          <p:cNvPr id="20" name="Shape 18"/>
          <p:cNvSpPr/>
          <p:nvPr/>
        </p:nvSpPr>
        <p:spPr>
          <a:xfrm>
            <a:off x="457200" y="3520440"/>
            <a:ext cx="8229600" cy="1234440"/>
          </a:xfrm>
          <a:prstGeom prst="rect">
            <a:avLst/>
          </a:prstGeom>
          <a:solidFill>
            <a:srgbClr val="FFFFFF"/>
          </a:solidFill>
          <a:ln/>
          <a:effectLst>
            <a:outerShdw blurRad="76200" dist="25400" dir="8100000" algn="bl" rotWithShape="0">
              <a:srgbClr val="000000">
                <a:alpha val="12000"/>
              </a:srgbClr>
            </a:outerShdw>
          </a:effectLst>
        </p:spPr>
      </p:sp>
      <p:sp>
        <p:nvSpPr>
          <p:cNvPr id="21" name="Shape 19"/>
          <p:cNvSpPr/>
          <p:nvPr/>
        </p:nvSpPr>
        <p:spPr>
          <a:xfrm>
            <a:off x="457200" y="3520440"/>
            <a:ext cx="54864" cy="1234440"/>
          </a:xfrm>
          <a:prstGeom prst="rect">
            <a:avLst/>
          </a:prstGeom>
          <a:solidFill>
            <a:srgbClr val="003087"/>
          </a:solidFill>
          <a:ln/>
        </p:spPr>
      </p:sp>
      <p:sp>
        <p:nvSpPr>
          <p:cNvPr id="22" name="Shape 20"/>
          <p:cNvSpPr/>
          <p:nvPr/>
        </p:nvSpPr>
        <p:spPr>
          <a:xfrm>
            <a:off x="640080" y="3611880"/>
            <a:ext cx="1188720" cy="594360"/>
          </a:xfrm>
          <a:prstGeom prst="rect">
            <a:avLst/>
          </a:prstGeom>
          <a:solidFill>
            <a:srgbClr val="003087"/>
          </a:solidFill>
          <a:ln/>
        </p:spPr>
      </p:sp>
      <p:sp>
        <p:nvSpPr>
          <p:cNvPr id="23" name="Text 21"/>
          <p:cNvSpPr/>
          <p:nvPr/>
        </p:nvSpPr>
        <p:spPr>
          <a:xfrm>
            <a:off x="640080" y="3611880"/>
            <a:ext cx="1188720"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Phase 3</a:t>
            </a:r>
            <a:endParaRPr lang="en-US" sz="1400" dirty="0"/>
          </a:p>
        </p:txBody>
      </p:sp>
      <p:sp>
        <p:nvSpPr>
          <p:cNvPr id="24" name="Text 22"/>
          <p:cNvSpPr/>
          <p:nvPr/>
        </p:nvSpPr>
        <p:spPr>
          <a:xfrm>
            <a:off x="640080" y="3886200"/>
            <a:ext cx="1188720" cy="274320"/>
          </a:xfrm>
          <a:prstGeom prst="rect">
            <a:avLst/>
          </a:prstGeom>
          <a:noFill/>
          <a:ln/>
        </p:spPr>
        <p:txBody>
          <a:bodyPr wrap="square" lIns="0" tIns="0" rIns="0" bIns="0" rtlCol="0" anchor="ctr"/>
          <a:lstStyle/>
          <a:p>
            <a:pPr marL="0" indent="0" algn="ctr">
              <a:buNone/>
            </a:pPr>
            <a:r>
              <a:rPr lang="en-US" sz="900" dirty="0">
                <a:solidFill>
                  <a:srgbClr val="FFFFFF"/>
                </a:solidFill>
                <a:latin typeface="Calibri Light" pitchFamily="34" charset="0"/>
                <a:ea typeface="Calibri Light" pitchFamily="34" charset="-122"/>
                <a:cs typeface="Calibri Light" pitchFamily="34" charset="-120"/>
              </a:rPr>
              <a:t>18–36 Months</a:t>
            </a:r>
            <a:endParaRPr lang="en-US" sz="900" dirty="0"/>
          </a:p>
        </p:txBody>
      </p:sp>
      <p:sp>
        <p:nvSpPr>
          <p:cNvPr id="25" name="Text 23"/>
          <p:cNvSpPr/>
          <p:nvPr/>
        </p:nvSpPr>
        <p:spPr>
          <a:xfrm>
            <a:off x="2011680" y="3593592"/>
            <a:ext cx="6400800" cy="201168"/>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Systemic Transformation</a:t>
            </a:r>
            <a:endParaRPr lang="en-US" sz="1300" dirty="0"/>
          </a:p>
        </p:txBody>
      </p:sp>
      <p:sp>
        <p:nvSpPr>
          <p:cNvPr id="26" name="Text 24"/>
          <p:cNvSpPr/>
          <p:nvPr/>
        </p:nvSpPr>
        <p:spPr>
          <a:xfrm>
            <a:off x="2011680" y="3840480"/>
            <a:ext cx="6400800" cy="822960"/>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Roll out student loan forgiveness scheme. Embed moral injury supervision across all trust types. Achieve equitable flexible working monitored by staff group. Integrate satisfaction metrics into trust performance frameworks. Career portfolio working across all clinical settings.</a:t>
            </a:r>
            <a:endParaRPr lang="en-US" sz="9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Measuring Impact: KPIs and Success Criteria</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33</a:t>
            </a:r>
            <a:endParaRPr lang="en-US" sz="900" dirty="0"/>
          </a:p>
        </p:txBody>
      </p:sp>
      <p:graphicFrame>
        <p:nvGraphicFramePr>
          <p:cNvPr id="34" name="Table 0"/>
          <p:cNvGraphicFramePr>
            <a:graphicFrameLocks noGrp="1"/>
          </p:cNvGraphicFramePr>
          <p:nvPr>
            <p:extLst>
              <p:ext uri="{D42A27DB-BD31-4B8C-83A1-F6EECF244321}">
                <p14:modId xmlns:p14="http://schemas.microsoft.com/office/powerpoint/2010/main" val="1579011935"/>
              </p:ext>
            </p:extLst>
          </p:nvPr>
        </p:nvGraphicFramePr>
        <p:xfrm>
          <a:off x="457200" y="777240"/>
          <a:ext cx="8229600" cy="2362200"/>
        </p:xfrm>
        <a:graphic>
          <a:graphicData uri="http://schemas.openxmlformats.org/drawingml/2006/table">
            <a:tbl>
              <a:tblPr/>
              <a:tblGrid>
                <a:gridCol w="292608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173736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0">
                <a:tc>
                  <a:txBody>
                    <a:bodyPr/>
                    <a:lstStyle/>
                    <a:p>
                      <a:pPr marL="0" indent="0" algn="ctr">
                        <a:buNone/>
                      </a:pPr>
                      <a:r>
                        <a:rPr lang="en-US" sz="950" b="1" dirty="0">
                          <a:solidFill>
                            <a:srgbClr val="FFFFFF"/>
                          </a:solidFill>
                          <a:latin typeface="Calibri" pitchFamily="34" charset="0"/>
                          <a:ea typeface="Calibri" pitchFamily="34" charset="-122"/>
                          <a:cs typeface="Calibri" pitchFamily="34" charset="-120"/>
                        </a:rPr>
                        <a:t>Metric</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950" b="1" dirty="0">
                          <a:solidFill>
                            <a:srgbClr val="FFFFFF"/>
                          </a:solidFill>
                          <a:latin typeface="Calibri" pitchFamily="34" charset="0"/>
                          <a:ea typeface="Calibri" pitchFamily="34" charset="-122"/>
                          <a:cs typeface="Calibri" pitchFamily="34" charset="-120"/>
                        </a:rPr>
                        <a:t>Current (2025)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950" b="1" dirty="0">
                          <a:solidFill>
                            <a:srgbClr val="FFFFFF"/>
                          </a:solidFill>
                          <a:latin typeface="Calibri" pitchFamily="34" charset="0"/>
                          <a:ea typeface="Calibri" pitchFamily="34" charset="-122"/>
                          <a:cs typeface="Calibri" pitchFamily="34" charset="-120"/>
                        </a:rPr>
                        <a:t>12-Month</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950" b="1" dirty="0">
                          <a:solidFill>
                            <a:srgbClr val="FFFFFF"/>
                          </a:solidFill>
                          <a:latin typeface="Calibri" pitchFamily="34" charset="0"/>
                          <a:ea typeface="Calibri" pitchFamily="34" charset="-122"/>
                          <a:cs typeface="Calibri" pitchFamily="34" charset="-120"/>
                        </a:rPr>
                        <a:t>36-Month</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Staff looking forward to work</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52.32%</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60%</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Feel valued by organisation</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42.95%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47%</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Recommend NHS as workplace</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58.05%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62%</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68%</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Work-related stress illness</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42.36%</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39%</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35%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Confident concerns addressed</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47.59%</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62%</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5"/>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Flexible working satisfaction</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57%</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62%</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68%</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6"/>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Band 5 nurse 2-year retention</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80%</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85%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90%</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7"/>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Annual turnover rate</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9.9%</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8.5%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7%</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8"/>
                  </a:ext>
                </a:extLst>
              </a:tr>
              <a:tr h="0">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Often think about leaving</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29.55%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25%</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lgn="ctr">
                        <a:buNone/>
                      </a:pPr>
                      <a:r>
                        <a:rPr lang="en-US" sz="950" dirty="0">
                          <a:solidFill>
                            <a:srgbClr val="3D4F5F"/>
                          </a:solidFill>
                          <a:latin typeface="Calibri" pitchFamily="34" charset="0"/>
                          <a:ea typeface="Calibri" pitchFamily="34" charset="-122"/>
                          <a:cs typeface="Calibri" pitchFamily="34" charset="-120"/>
                        </a:rPr>
                        <a:t>20%</a:t>
                      </a:r>
                      <a:endParaRPr lang="en-US" sz="95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7" name="Text 4"/>
          <p:cNvSpPr/>
          <p:nvPr/>
        </p:nvSpPr>
        <p:spPr>
          <a:xfrm>
            <a:off x="457200" y="4114800"/>
            <a:ext cx="8229600" cy="457200"/>
          </a:xfrm>
          <a:prstGeom prst="rect">
            <a:avLst/>
          </a:prstGeom>
          <a:noFill/>
          <a:ln/>
        </p:spPr>
        <p:txBody>
          <a:bodyPr wrap="square" lIns="0" tIns="0" rIns="0" bIns="0" rtlCol="0" anchor="ctr"/>
          <a:lstStyle/>
          <a:p>
            <a:pPr marL="0" indent="0">
              <a:buNone/>
            </a:pPr>
            <a:r>
              <a:rPr lang="en-US" sz="900" i="1" dirty="0">
                <a:solidFill>
                  <a:srgbClr val="3D4F5F"/>
                </a:solidFill>
                <a:latin typeface="Calibri Light" pitchFamily="34" charset="0"/>
                <a:ea typeface="Calibri Light" pitchFamily="34" charset="-122"/>
                <a:cs typeface="Calibri Light" pitchFamily="34" charset="-120"/>
              </a:rPr>
              <a:t>Targets are calibrated against historical NHS Staff Survey trends, international healthcare benchmarks, and People Promise ambitions. Achievement should be monitored quarterly at trust level with annual reporting to NHS England.</a:t>
            </a:r>
            <a:endParaRPr lang="en-US" sz="9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Cost-Benefit Analysis &amp; Return on Investment</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Kuldip Bhuva | 2517333</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34</a:t>
            </a:r>
            <a:endParaRPr lang="en-US" sz="900" dirty="0"/>
          </a:p>
        </p:txBody>
      </p:sp>
      <p:sp>
        <p:nvSpPr>
          <p:cNvPr id="6" name="Shape 4"/>
          <p:cNvSpPr/>
          <p:nvPr/>
        </p:nvSpPr>
        <p:spPr>
          <a:xfrm>
            <a:off x="457200" y="777240"/>
            <a:ext cx="8229600" cy="109728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640080" y="868680"/>
            <a:ext cx="7863840" cy="228600"/>
          </a:xfrm>
          <a:prstGeom prst="rect">
            <a:avLst/>
          </a:prstGeom>
          <a:noFill/>
          <a:ln/>
        </p:spPr>
        <p:txBody>
          <a:bodyPr wrap="square" lIns="0" tIns="0" rIns="0" bIns="0" rtlCol="0" anchor="ctr"/>
          <a:lstStyle/>
          <a:p>
            <a:pPr marL="0" indent="0">
              <a:buNone/>
            </a:pPr>
            <a:r>
              <a:rPr lang="en-US" sz="1400" b="1" dirty="0">
                <a:solidFill>
                  <a:srgbClr val="1A1A2E"/>
                </a:solidFill>
                <a:latin typeface="Calibri" pitchFamily="34" charset="0"/>
                <a:ea typeface="Calibri" pitchFamily="34" charset="-122"/>
                <a:cs typeface="Calibri" pitchFamily="34" charset="-120"/>
              </a:rPr>
              <a:t>The Business Case for Job Satisfaction Investment</a:t>
            </a:r>
            <a:endParaRPr lang="en-US" sz="1400" dirty="0"/>
          </a:p>
        </p:txBody>
      </p:sp>
      <p:sp>
        <p:nvSpPr>
          <p:cNvPr id="8" name="Text 6"/>
          <p:cNvSpPr/>
          <p:nvPr/>
        </p:nvSpPr>
        <p:spPr>
          <a:xfrm>
            <a:off x="640080" y="1143000"/>
            <a:ext cx="7863840" cy="640080"/>
          </a:xfrm>
          <a:prstGeom prst="rect">
            <a:avLst/>
          </a:prstGeom>
          <a:noFill/>
          <a:ln/>
        </p:spPr>
        <p:txBody>
          <a:bodyPr wrap="square" lIns="0" tIns="0" rIns="0" bIns="0" rtlCol="0" anchor="ctr"/>
          <a:lstStyle/>
          <a:p>
            <a:pPr marL="0" indent="0">
              <a:buNone/>
            </a:pPr>
            <a:r>
              <a:rPr lang="en-US" sz="1000" dirty="0">
                <a:solidFill>
                  <a:srgbClr val="3D4F5F"/>
                </a:solidFill>
                <a:latin typeface="Calibri" pitchFamily="34" charset="0"/>
                <a:ea typeface="Calibri" pitchFamily="34" charset="-122"/>
                <a:cs typeface="Calibri" pitchFamily="34" charset="-120"/>
              </a:rPr>
              <a:t>Staff turnover costs the NHS an estimated £1.6 billion annually. Even modest improvements in retention generate significant savings. The King's Fund (2025) argues that improving workplace conditions is not just ethically necessary but economically imperative: every percentage point reduction in turnover saves approximately £160 million, while improving patient outcomes and reducing agency spend.</a:t>
            </a:r>
            <a:endParaRPr lang="en-US" sz="1000" dirty="0"/>
          </a:p>
        </p:txBody>
      </p:sp>
      <p:graphicFrame>
        <p:nvGraphicFramePr>
          <p:cNvPr id="35" name="Table 0"/>
          <p:cNvGraphicFramePr>
            <a:graphicFrameLocks noGrp="1"/>
          </p:cNvGraphicFramePr>
          <p:nvPr>
            <p:extLst>
              <p:ext uri="{D42A27DB-BD31-4B8C-83A1-F6EECF244321}">
                <p14:modId xmlns:p14="http://schemas.microsoft.com/office/powerpoint/2010/main" val="1579011935"/>
              </p:ext>
            </p:extLst>
          </p:nvPr>
        </p:nvGraphicFramePr>
        <p:xfrm>
          <a:off x="457200" y="2057400"/>
          <a:ext cx="8229600" cy="1386840"/>
        </p:xfrm>
        <a:graphic>
          <a:graphicData uri="http://schemas.openxmlformats.org/drawingml/2006/table">
            <a:tbl>
              <a:tblPr/>
              <a:tblGrid>
                <a:gridCol w="22860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2560320">
                  <a:extLst>
                    <a:ext uri="{9D8B030D-6E8A-4147-A177-3AD203B41FA5}">
                      <a16:colId xmlns:a16="http://schemas.microsoft.com/office/drawing/2014/main" val="20002"/>
                    </a:ext>
                  </a:extLst>
                </a:gridCol>
                <a:gridCol w="1554480">
                  <a:extLst>
                    <a:ext uri="{9D8B030D-6E8A-4147-A177-3AD203B41FA5}">
                      <a16:colId xmlns:a16="http://schemas.microsoft.com/office/drawing/2014/main" val="20003"/>
                    </a:ext>
                  </a:extLst>
                </a:gridCol>
              </a:tblGrid>
              <a:tr h="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Investment Area</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Cost</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Expected Return</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ROI Ratio</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Recognition platforms &amp; training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£15M across all trusts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 turnover reduction = £160M saving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1:10+</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Career pathway restructuring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£50M over 3 years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20% improvement in 2-year retention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1:8</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Sector-specific wellbeing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£25M (scaling from £2.4M pilots)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5% reduction in stress-related absence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1:6</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Flexible working infrastructure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£20M digital rostering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5% improvement in satisfaction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Moral injury supervision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£10M training &amp; delivery</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Reduced occupational exit (not just job change)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Qualitative</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10" name="Text 7"/>
          <p:cNvSpPr/>
          <p:nvPr/>
        </p:nvSpPr>
        <p:spPr>
          <a:xfrm>
            <a:off x="457200" y="4297680"/>
            <a:ext cx="8229600" cy="274320"/>
          </a:xfrm>
          <a:prstGeom prst="rect">
            <a:avLst/>
          </a:prstGeom>
          <a:noFill/>
          <a:ln/>
        </p:spPr>
        <p:txBody>
          <a:bodyPr wrap="square" lIns="0" tIns="0" rIns="0" bIns="0" rtlCol="0" anchor="ctr"/>
          <a:lstStyle/>
          <a:p>
            <a:pPr marL="0" indent="0">
              <a:buNone/>
            </a:pPr>
            <a:r>
              <a:rPr lang="en-US" sz="800" i="1" dirty="0">
                <a:solidFill>
                  <a:srgbClr val="8B9DAF"/>
                </a:solidFill>
                <a:latin typeface="Calibri Light" pitchFamily="34" charset="0"/>
                <a:ea typeface="Calibri Light" pitchFamily="34" charset="-122"/>
                <a:cs typeface="Calibri Light" pitchFamily="34" charset="-120"/>
              </a:rPr>
              <a:t>Note: Figures are indicative estimates based on NHS workforce data and academic cost-effectiveness literature. Actual ROI will vary by trust context and implementation quality.</a:t>
            </a:r>
            <a:endParaRPr lang="en-US" sz="8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0A2540"/>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41B6E6"/>
          </a:solidFill>
          <a:ln/>
        </p:spPr>
      </p:sp>
      <p:sp>
        <p:nvSpPr>
          <p:cNvPr id="3" name="Text 1"/>
          <p:cNvSpPr/>
          <p:nvPr/>
        </p:nvSpPr>
        <p:spPr>
          <a:xfrm>
            <a:off x="457200" y="228600"/>
            <a:ext cx="8229600" cy="548640"/>
          </a:xfrm>
          <a:prstGeom prst="rect">
            <a:avLst/>
          </a:prstGeom>
          <a:noFill/>
          <a:ln/>
        </p:spPr>
        <p:txBody>
          <a:bodyPr wrap="square" lIns="0" tIns="0" rIns="0" bIns="0" rtlCol="0" anchor="ctr"/>
          <a:lstStyle/>
          <a:p>
            <a:pPr marL="0" indent="0">
              <a:buNone/>
            </a:pPr>
            <a:r>
              <a:rPr lang="en-US" sz="2000" b="1" dirty="0">
                <a:solidFill>
                  <a:srgbClr val="FFFFFF"/>
                </a:solidFill>
                <a:latin typeface="Georgia" pitchFamily="34" charset="0"/>
                <a:ea typeface="Georgia" pitchFamily="34" charset="-122"/>
                <a:cs typeface="Georgia" pitchFamily="34" charset="-120"/>
              </a:rPr>
              <a:t>Conclusion: An Integrated HRM Strategy for NHS Job Satisfaction</a:t>
            </a:r>
            <a:endParaRPr lang="en-US" sz="2000" dirty="0"/>
          </a:p>
        </p:txBody>
      </p:sp>
      <p:sp>
        <p:nvSpPr>
          <p:cNvPr id="4" name="Text 2"/>
          <p:cNvSpPr/>
          <p:nvPr/>
        </p:nvSpPr>
        <p:spPr>
          <a:xfrm>
            <a:off x="457200" y="822960"/>
            <a:ext cx="8229600" cy="548640"/>
          </a:xfrm>
          <a:prstGeom prst="rect">
            <a:avLst/>
          </a:prstGeom>
          <a:noFill/>
          <a:ln/>
        </p:spPr>
        <p:txBody>
          <a:bodyPr wrap="square" lIns="0" tIns="0" rIns="0" bIns="0" rtlCol="0" anchor="ctr"/>
          <a:lstStyle/>
          <a:p>
            <a:pPr marL="0" indent="0">
              <a:buNone/>
            </a:pPr>
            <a:r>
              <a:rPr lang="en-US" sz="1050" dirty="0">
                <a:solidFill>
                  <a:srgbClr val="FFFFFF"/>
                </a:solidFill>
                <a:latin typeface="Calibri" pitchFamily="34" charset="0"/>
                <a:ea typeface="Calibri" pitchFamily="34" charset="-122"/>
                <a:cs typeface="Calibri" pitchFamily="34" charset="-120"/>
              </a:rPr>
              <a:t>Our analysis demonstrates that the NHS's job satisfaction crisis is not a single-factor problem amenable to single-factor solutions. The simultaneous decline of engagement, motivation, voice, and wellbeing indicators to record lows signals a systemic failure demanding an integrated HRM response.</a:t>
            </a:r>
            <a:endParaRPr lang="en-US" sz="1050" dirty="0"/>
          </a:p>
        </p:txBody>
      </p:sp>
      <p:sp>
        <p:nvSpPr>
          <p:cNvPr id="5" name="Shape 3"/>
          <p:cNvSpPr/>
          <p:nvPr/>
        </p:nvSpPr>
        <p:spPr>
          <a:xfrm>
            <a:off x="457200" y="1554480"/>
            <a:ext cx="8229600" cy="914400"/>
          </a:xfrm>
          <a:prstGeom prst="rect">
            <a:avLst/>
          </a:prstGeom>
          <a:solidFill>
            <a:srgbClr val="005EB8">
              <a:alpha val="75000"/>
            </a:srgbClr>
          </a:solidFill>
          <a:ln/>
        </p:spPr>
      </p:sp>
      <p:pic>
        <p:nvPicPr>
          <p:cNvPr id="6" name="Image 0" descr="preencoded.png"/>
          <p:cNvPicPr>
            <a:picLocks noChangeAspect="1"/>
          </p:cNvPicPr>
          <p:nvPr/>
        </p:nvPicPr>
        <p:blipFill>
          <a:blip r:embed="rId3"/>
          <a:stretch>
            <a:fillRect/>
          </a:stretch>
        </p:blipFill>
        <p:spPr>
          <a:xfrm>
            <a:off x="640080" y="1737360"/>
            <a:ext cx="411480" cy="411480"/>
          </a:xfrm>
          <a:prstGeom prst="rect">
            <a:avLst/>
          </a:prstGeom>
        </p:spPr>
      </p:pic>
      <p:sp>
        <p:nvSpPr>
          <p:cNvPr id="7" name="Text 4"/>
          <p:cNvSpPr/>
          <p:nvPr/>
        </p:nvSpPr>
        <p:spPr>
          <a:xfrm>
            <a:off x="1188720" y="1600200"/>
            <a:ext cx="7315200" cy="228600"/>
          </a:xfrm>
          <a:prstGeom prst="rect">
            <a:avLst/>
          </a:prstGeom>
          <a:noFill/>
          <a:ln/>
        </p:spPr>
        <p:txBody>
          <a:bodyPr wrap="square" lIns="0" tIns="0" rIns="0" bIns="0" rtlCol="0" anchor="ctr"/>
          <a:lstStyle/>
          <a:p>
            <a:pPr marL="0" indent="0">
              <a:buNone/>
            </a:pPr>
            <a:r>
              <a:rPr lang="en-US" sz="1200" b="1" dirty="0">
                <a:solidFill>
                  <a:srgbClr val="41B6E6"/>
                </a:solidFill>
                <a:latin typeface="Calibri" pitchFamily="34" charset="0"/>
                <a:ea typeface="Calibri" pitchFamily="34" charset="-122"/>
                <a:cs typeface="Calibri" pitchFamily="34" charset="-120"/>
              </a:rPr>
              <a:t>Herzberg's Paradox Confirmed</a:t>
            </a:r>
            <a:endParaRPr lang="en-US" sz="1200" dirty="0"/>
          </a:p>
        </p:txBody>
      </p:sp>
      <p:sp>
        <p:nvSpPr>
          <p:cNvPr id="8" name="Text 5"/>
          <p:cNvSpPr/>
          <p:nvPr/>
        </p:nvSpPr>
        <p:spPr>
          <a:xfrm>
            <a:off x="1188720" y="1874520"/>
            <a:ext cx="7315200" cy="548640"/>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Pay improvements have not translated to satisfaction gains. The NHS must pivot from hygiene-factor investment to systematic motivator enhancement: recognition, autonomy, career growth, and meaningful participation.</a:t>
            </a:r>
            <a:endParaRPr lang="en-US" sz="1000" dirty="0"/>
          </a:p>
        </p:txBody>
      </p:sp>
      <p:sp>
        <p:nvSpPr>
          <p:cNvPr id="9" name="Shape 6"/>
          <p:cNvSpPr/>
          <p:nvPr/>
        </p:nvSpPr>
        <p:spPr>
          <a:xfrm>
            <a:off x="457200" y="2606040"/>
            <a:ext cx="8229600" cy="914400"/>
          </a:xfrm>
          <a:prstGeom prst="rect">
            <a:avLst/>
          </a:prstGeom>
          <a:solidFill>
            <a:srgbClr val="005EB8">
              <a:alpha val="75000"/>
            </a:srgbClr>
          </a:solidFill>
          <a:ln/>
        </p:spPr>
      </p:sp>
      <p:pic>
        <p:nvPicPr>
          <p:cNvPr id="10" name="Image 1" descr="preencoded.png"/>
          <p:cNvPicPr>
            <a:picLocks noChangeAspect="1"/>
          </p:cNvPicPr>
          <p:nvPr/>
        </p:nvPicPr>
        <p:blipFill>
          <a:blip r:embed="rId4"/>
          <a:stretch>
            <a:fillRect/>
          </a:stretch>
        </p:blipFill>
        <p:spPr>
          <a:xfrm>
            <a:off x="640080" y="2788920"/>
            <a:ext cx="411480" cy="411480"/>
          </a:xfrm>
          <a:prstGeom prst="rect">
            <a:avLst/>
          </a:prstGeom>
        </p:spPr>
      </p:pic>
      <p:sp>
        <p:nvSpPr>
          <p:cNvPr id="11" name="Text 7"/>
          <p:cNvSpPr/>
          <p:nvPr/>
        </p:nvSpPr>
        <p:spPr>
          <a:xfrm>
            <a:off x="1188720" y="2651760"/>
            <a:ext cx="7315200" cy="228600"/>
          </a:xfrm>
          <a:prstGeom prst="rect">
            <a:avLst/>
          </a:prstGeom>
          <a:noFill/>
          <a:ln/>
        </p:spPr>
        <p:txBody>
          <a:bodyPr wrap="square" lIns="0" tIns="0" rIns="0" bIns="0" rtlCol="0" anchor="ctr"/>
          <a:lstStyle/>
          <a:p>
            <a:pPr marL="0" indent="0">
              <a:buNone/>
            </a:pPr>
            <a:r>
              <a:rPr lang="en-US" sz="1200" b="1" dirty="0">
                <a:solidFill>
                  <a:srgbClr val="41B6E6"/>
                </a:solidFill>
                <a:latin typeface="Calibri" pitchFamily="34" charset="0"/>
                <a:ea typeface="Calibri" pitchFamily="34" charset="-122"/>
                <a:cs typeface="Calibri" pitchFamily="34" charset="-120"/>
              </a:rPr>
              <a:t>AMO Integration is Critical</a:t>
            </a:r>
            <a:endParaRPr lang="en-US" sz="1200" dirty="0"/>
          </a:p>
        </p:txBody>
      </p:sp>
      <p:sp>
        <p:nvSpPr>
          <p:cNvPr id="12" name="Text 8"/>
          <p:cNvSpPr/>
          <p:nvPr/>
        </p:nvSpPr>
        <p:spPr>
          <a:xfrm>
            <a:off x="1188720" y="2926080"/>
            <a:ext cx="7315200" cy="548640"/>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Investing in Ability (training) without addressing Motivation (recognition, value) and Opportunity (voice, autonomy) produces diminishing returns. The 'train-retain-reform' model must weigh retention equally with recruitment.</a:t>
            </a:r>
            <a:endParaRPr lang="en-US" sz="1000" dirty="0"/>
          </a:p>
        </p:txBody>
      </p:sp>
      <p:sp>
        <p:nvSpPr>
          <p:cNvPr id="13" name="Shape 9"/>
          <p:cNvSpPr/>
          <p:nvPr/>
        </p:nvSpPr>
        <p:spPr>
          <a:xfrm>
            <a:off x="457200" y="3657600"/>
            <a:ext cx="8229600" cy="914400"/>
          </a:xfrm>
          <a:prstGeom prst="rect">
            <a:avLst/>
          </a:prstGeom>
          <a:solidFill>
            <a:srgbClr val="005EB8">
              <a:alpha val="75000"/>
            </a:srgbClr>
          </a:solidFill>
          <a:ln/>
        </p:spPr>
      </p:sp>
      <p:pic>
        <p:nvPicPr>
          <p:cNvPr id="14" name="Image 2" descr="preencoded.png"/>
          <p:cNvPicPr>
            <a:picLocks noChangeAspect="1"/>
          </p:cNvPicPr>
          <p:nvPr/>
        </p:nvPicPr>
        <p:blipFill>
          <a:blip r:embed="rId5"/>
          <a:stretch>
            <a:fillRect/>
          </a:stretch>
        </p:blipFill>
        <p:spPr>
          <a:xfrm>
            <a:off x="640080" y="3840480"/>
            <a:ext cx="411480" cy="411480"/>
          </a:xfrm>
          <a:prstGeom prst="rect">
            <a:avLst/>
          </a:prstGeom>
        </p:spPr>
      </p:pic>
      <p:sp>
        <p:nvSpPr>
          <p:cNvPr id="15" name="Text 10"/>
          <p:cNvSpPr/>
          <p:nvPr/>
        </p:nvSpPr>
        <p:spPr>
          <a:xfrm>
            <a:off x="1188720" y="3703320"/>
            <a:ext cx="7315200" cy="228600"/>
          </a:xfrm>
          <a:prstGeom prst="rect">
            <a:avLst/>
          </a:prstGeom>
          <a:noFill/>
          <a:ln/>
        </p:spPr>
        <p:txBody>
          <a:bodyPr wrap="square" lIns="0" tIns="0" rIns="0" bIns="0" rtlCol="0" anchor="ctr"/>
          <a:lstStyle/>
          <a:p>
            <a:pPr marL="0" indent="0">
              <a:buNone/>
            </a:pPr>
            <a:r>
              <a:rPr lang="en-US" sz="1200" b="1" dirty="0">
                <a:solidFill>
                  <a:srgbClr val="41B6E6"/>
                </a:solidFill>
                <a:latin typeface="Calibri" pitchFamily="34" charset="0"/>
                <a:ea typeface="Calibri" pitchFamily="34" charset="-122"/>
                <a:cs typeface="Calibri" pitchFamily="34" charset="-120"/>
              </a:rPr>
              <a:t>Local Implementation, Not National Policy</a:t>
            </a:r>
            <a:endParaRPr lang="en-US" sz="1200" dirty="0"/>
          </a:p>
        </p:txBody>
      </p:sp>
      <p:sp>
        <p:nvSpPr>
          <p:cNvPr id="16" name="Text 11"/>
          <p:cNvSpPr/>
          <p:nvPr/>
        </p:nvSpPr>
        <p:spPr>
          <a:xfrm>
            <a:off x="1188720" y="3977640"/>
            <a:ext cx="7315200" cy="548640"/>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Three years of the People Promise framework produced zero sub-score improvements. The gap is not in policy design but in trust-level implementation capability, managerial capacity, and sector-specific adaptation.</a:t>
            </a:r>
            <a:endParaRPr lang="en-US" sz="1000" dirty="0"/>
          </a:p>
        </p:txBody>
      </p:sp>
      <p:sp>
        <p:nvSpPr>
          <p:cNvPr id="17" name="Text 12"/>
          <p:cNvSpPr/>
          <p:nvPr/>
        </p:nvSpPr>
        <p:spPr>
          <a:xfrm>
            <a:off x="457200" y="4709160"/>
            <a:ext cx="5486400" cy="320040"/>
          </a:xfrm>
          <a:prstGeom prst="rect">
            <a:avLst/>
          </a:prstGeom>
          <a:noFill/>
          <a:ln/>
        </p:spPr>
        <p:txBody>
          <a:bodyPr wrap="square" rtlCol="0" anchor="ctr"/>
          <a:lstStyle/>
          <a:p>
            <a:pPr marL="0" indent="0">
              <a:buNone/>
            </a:pPr>
            <a:r>
              <a:rPr lang="en-US" sz="900" dirty="0">
                <a:solidFill>
                  <a:srgbClr val="8B9DAF"/>
                </a:solidFill>
                <a:latin typeface="Calibri Light" pitchFamily="34" charset="0"/>
                <a:ea typeface="Calibri Light" pitchFamily="34" charset="-122"/>
                <a:cs typeface="Calibri Light" pitchFamily="34" charset="-120"/>
              </a:rPr>
              <a:t>Ronak Devani (Group Leader) | 2531597</a:t>
            </a:r>
            <a:endParaRPr lang="en-US" sz="900" dirty="0"/>
          </a:p>
        </p:txBody>
      </p:sp>
      <p:sp>
        <p:nvSpPr>
          <p:cNvPr id="18" name="Text 1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35</a:t>
            </a:r>
            <a:endParaRPr lang="en-US" sz="9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Theoretical Integration: Key Findings Synthesis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(Group Leader)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36</a:t>
            </a:r>
            <a:endParaRPr lang="en-US" sz="900" dirty="0"/>
          </a:p>
        </p:txBody>
      </p:sp>
      <p:graphicFrame>
        <p:nvGraphicFramePr>
          <p:cNvPr id="37" name="Table 0"/>
          <p:cNvGraphicFramePr>
            <a:graphicFrameLocks noGrp="1"/>
          </p:cNvGraphicFramePr>
          <p:nvPr>
            <p:extLst>
              <p:ext uri="{D42A27DB-BD31-4B8C-83A1-F6EECF244321}">
                <p14:modId xmlns:p14="http://schemas.microsoft.com/office/powerpoint/2010/main" val="1579011935"/>
              </p:ext>
            </p:extLst>
          </p:nvPr>
        </p:nvGraphicFramePr>
        <p:xfrm>
          <a:off x="457200" y="777240"/>
          <a:ext cx="8229600" cy="2118360"/>
        </p:xfrm>
        <a:graphic>
          <a:graphicData uri="http://schemas.openxmlformats.org/drawingml/2006/table">
            <a:tbl>
              <a:tblPr/>
              <a:tblGrid>
                <a:gridCol w="18288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Framework</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Key Finding for NHS</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Implication for HRM Strategy</a:t>
                      </a:r>
                      <a:endParaRPr lang="en-US" sz="10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Herzberg (1959)</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Pay improvements (hygiene) have not improved engagement (motivators). All motivator indicators at record lows.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Redirect investment from compensation packages to recognition systems, autonomy restoration, and career development pathways.</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AMO (Boxall &amp; Purcell, 2016)</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Motivation is the critical failure point. Ability investment is lost through retention failures. Opportunity structures declining.</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Align all three AMO dimensions simultaneously. Training alone is 'filling a leaking bucket' without motivation and opportunity reform.</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Psychological Contract (Rousseau, 1995)</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Multiple simultaneous breaches across safety, progression, voice, and value create compound dissatisfaction.</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Address highest-breach areas first (safety, progression). Single fixes insufficient — integrated response needed.</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SDT (Deci &amp; Ryan, 2000)</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Autonomy, competence, and relatedness needs all systematically frustrated. Moral injury distinct from burnout.</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tc>
                  <a:txBody>
                    <a:bodyPr/>
                    <a:lstStyle/>
                    <a:p>
                      <a:pPr marL="0" indent="0">
                        <a:buNone/>
                      </a:pPr>
                      <a:r>
                        <a:rPr lang="en-US" sz="900" dirty="0">
                          <a:solidFill>
                            <a:srgbClr val="3D4F5F"/>
                          </a:solidFill>
                          <a:latin typeface="Calibri" pitchFamily="34" charset="0"/>
                          <a:ea typeface="Calibri" pitchFamily="34" charset="-122"/>
                          <a:cs typeface="Calibri" pitchFamily="34" charset="-120"/>
                        </a:rPr>
                        <a:t>Restore clinical autonomy through team governance. Address competence through adequate staffing. Build relatedness through equity.</a:t>
                      </a:r>
                      <a:endParaRPr lang="en-US" sz="900" dirty="0">
                        <a:latin typeface="Calibri" charset="0"/>
                        <a:ea typeface="Calibri" charset="0"/>
                        <a:cs typeface="Calibri" charset="0"/>
                      </a:endParaRPr>
                    </a:p>
                  </a:txBody>
                  <a:tcPr>
                    <a:lnL w="6350" cap="flat" cmpd="sng" algn="ctr">
                      <a:solidFill>
                        <a:srgbClr val="E0E0E0"/>
                      </a:solidFill>
                      <a:prstDash val="solid"/>
                      <a:round/>
                      <a:headEnd type="none" w="med" len="med"/>
                      <a:tailEnd type="none" w="med" len="med"/>
                    </a:lnL>
                    <a:lnR w="6350" cap="flat" cmpd="sng" algn="ctr">
                      <a:solidFill>
                        <a:srgbClr val="E0E0E0"/>
                      </a:solidFill>
                      <a:prstDash val="solid"/>
                      <a:round/>
                      <a:headEnd type="none" w="med" len="med"/>
                      <a:tailEnd type="none" w="med" len="med"/>
                    </a:lnR>
                    <a:lnT w="6350" cap="flat" cmpd="sng" algn="ctr">
                      <a:solidFill>
                        <a:srgbClr val="E0E0E0"/>
                      </a:solidFill>
                      <a:prstDash val="solid"/>
                      <a:round/>
                      <a:headEnd type="none" w="med" len="med"/>
                      <a:tailEnd type="none" w="med" len="med"/>
                    </a:lnT>
                    <a:lnB w="6350" cap="flat" cmpd="sng" algn="ctr">
                      <a:solidFill>
                        <a:srgbClr val="E0E0E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Strategic Recommendations: Summary</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(Group Leader)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37</a:t>
            </a:r>
            <a:endParaRPr lang="en-US" sz="900" dirty="0"/>
          </a:p>
        </p:txBody>
      </p:sp>
      <p:sp>
        <p:nvSpPr>
          <p:cNvPr id="6" name="Shape 4"/>
          <p:cNvSpPr/>
          <p:nvPr/>
        </p:nvSpPr>
        <p:spPr>
          <a:xfrm>
            <a:off x="457200" y="777240"/>
            <a:ext cx="8229600" cy="713232"/>
          </a:xfrm>
          <a:prstGeom prst="rect">
            <a:avLst/>
          </a:prstGeom>
          <a:solidFill>
            <a:srgbClr val="FFFFFF"/>
          </a:solidFill>
          <a:ln/>
          <a:effectLst>
            <a:outerShdw blurRad="76200" dist="25400" dir="8100000" algn="bl" rotWithShape="0">
              <a:srgbClr val="000000">
                <a:alpha val="12000"/>
              </a:srgbClr>
            </a:outerShdw>
          </a:effectLst>
        </p:spPr>
      </p:sp>
      <p:sp>
        <p:nvSpPr>
          <p:cNvPr id="7" name="Shape 5"/>
          <p:cNvSpPr/>
          <p:nvPr/>
        </p:nvSpPr>
        <p:spPr>
          <a:xfrm>
            <a:off x="457200" y="777240"/>
            <a:ext cx="54864" cy="713232"/>
          </a:xfrm>
          <a:prstGeom prst="rect">
            <a:avLst/>
          </a:prstGeom>
          <a:solidFill>
            <a:srgbClr val="005EB8"/>
          </a:solidFill>
          <a:ln/>
        </p:spPr>
      </p:sp>
      <p:sp>
        <p:nvSpPr>
          <p:cNvPr id="8" name="Shape 6"/>
          <p:cNvSpPr/>
          <p:nvPr/>
        </p:nvSpPr>
        <p:spPr>
          <a:xfrm>
            <a:off x="640080" y="914400"/>
            <a:ext cx="438912" cy="438912"/>
          </a:xfrm>
          <a:prstGeom prst="ellipse">
            <a:avLst/>
          </a:prstGeom>
          <a:solidFill>
            <a:srgbClr val="005EB8"/>
          </a:solidFill>
          <a:ln/>
        </p:spPr>
      </p:sp>
      <p:sp>
        <p:nvSpPr>
          <p:cNvPr id="9" name="Text 7"/>
          <p:cNvSpPr/>
          <p:nvPr/>
        </p:nvSpPr>
        <p:spPr>
          <a:xfrm>
            <a:off x="640080" y="914400"/>
            <a:ext cx="438912"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1</a:t>
            </a:r>
            <a:endParaRPr lang="en-US" sz="1600" dirty="0"/>
          </a:p>
        </p:txBody>
      </p:sp>
      <p:sp>
        <p:nvSpPr>
          <p:cNvPr id="10" name="Text 8"/>
          <p:cNvSpPr/>
          <p:nvPr/>
        </p:nvSpPr>
        <p:spPr>
          <a:xfrm>
            <a:off x="1234440" y="850392"/>
            <a:ext cx="7315200" cy="201168"/>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Accelerate Career Pathways</a:t>
            </a:r>
            <a:endParaRPr lang="en-US" sz="1200" dirty="0"/>
          </a:p>
        </p:txBody>
      </p:sp>
      <p:sp>
        <p:nvSpPr>
          <p:cNvPr id="11" name="Text 9"/>
          <p:cNvSpPr/>
          <p:nvPr/>
        </p:nvSpPr>
        <p:spPr>
          <a:xfrm>
            <a:off x="1234440" y="1078992"/>
            <a:ext cx="7315200" cy="347472"/>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Competency-based progression, 24-month preceptorships, student loan forgiveness. Target: improve Band 5 nurse 2-year retention from 80% to 90%.</a:t>
            </a:r>
            <a:endParaRPr lang="en-US" sz="950" dirty="0"/>
          </a:p>
        </p:txBody>
      </p:sp>
      <p:sp>
        <p:nvSpPr>
          <p:cNvPr id="12" name="Shape 10"/>
          <p:cNvSpPr/>
          <p:nvPr/>
        </p:nvSpPr>
        <p:spPr>
          <a:xfrm>
            <a:off x="457200" y="1581912"/>
            <a:ext cx="8229600" cy="713232"/>
          </a:xfrm>
          <a:prstGeom prst="rect">
            <a:avLst/>
          </a:prstGeom>
          <a:solidFill>
            <a:srgbClr val="FFFFFF"/>
          </a:solidFill>
          <a:ln/>
          <a:effectLst>
            <a:outerShdw blurRad="76200" dist="25400" dir="8100000" algn="bl" rotWithShape="0">
              <a:srgbClr val="000000">
                <a:alpha val="12000"/>
              </a:srgbClr>
            </a:outerShdw>
          </a:effectLst>
        </p:spPr>
      </p:sp>
      <p:sp>
        <p:nvSpPr>
          <p:cNvPr id="13" name="Shape 11"/>
          <p:cNvSpPr/>
          <p:nvPr/>
        </p:nvSpPr>
        <p:spPr>
          <a:xfrm>
            <a:off x="457200" y="1581912"/>
            <a:ext cx="54864" cy="713232"/>
          </a:xfrm>
          <a:prstGeom prst="rect">
            <a:avLst/>
          </a:prstGeom>
          <a:solidFill>
            <a:srgbClr val="009639"/>
          </a:solidFill>
          <a:ln/>
        </p:spPr>
      </p:sp>
      <p:sp>
        <p:nvSpPr>
          <p:cNvPr id="14" name="Shape 12"/>
          <p:cNvSpPr/>
          <p:nvPr/>
        </p:nvSpPr>
        <p:spPr>
          <a:xfrm>
            <a:off x="640080" y="1719072"/>
            <a:ext cx="438912" cy="438912"/>
          </a:xfrm>
          <a:prstGeom prst="ellipse">
            <a:avLst/>
          </a:prstGeom>
          <a:solidFill>
            <a:srgbClr val="009639"/>
          </a:solidFill>
          <a:ln/>
        </p:spPr>
      </p:sp>
      <p:sp>
        <p:nvSpPr>
          <p:cNvPr id="15" name="Text 13"/>
          <p:cNvSpPr/>
          <p:nvPr/>
        </p:nvSpPr>
        <p:spPr>
          <a:xfrm>
            <a:off x="640080" y="1719072"/>
            <a:ext cx="438912"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2</a:t>
            </a:r>
            <a:endParaRPr lang="en-US" sz="1600" dirty="0"/>
          </a:p>
        </p:txBody>
      </p:sp>
      <p:sp>
        <p:nvSpPr>
          <p:cNvPr id="16" name="Text 14"/>
          <p:cNvSpPr/>
          <p:nvPr/>
        </p:nvSpPr>
        <p:spPr>
          <a:xfrm>
            <a:off x="1234440" y="1655064"/>
            <a:ext cx="7315200" cy="201168"/>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Restore Meaningful Recognition</a:t>
            </a:r>
            <a:endParaRPr lang="en-US" sz="1200" dirty="0"/>
          </a:p>
        </p:txBody>
      </p:sp>
      <p:sp>
        <p:nvSpPr>
          <p:cNvPr id="17" name="Text 15"/>
          <p:cNvSpPr/>
          <p:nvPr/>
        </p:nvSpPr>
        <p:spPr>
          <a:xfrm>
            <a:off x="1234440" y="1883664"/>
            <a:ext cx="7315200" cy="347472"/>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Peer recognition platforms, managerial recognition training, ward-level improvement circles. Target: increase 'feel valued' from 42.95% to 55%.</a:t>
            </a:r>
            <a:endParaRPr lang="en-US" sz="950" dirty="0"/>
          </a:p>
        </p:txBody>
      </p:sp>
      <p:sp>
        <p:nvSpPr>
          <p:cNvPr id="18" name="Shape 16"/>
          <p:cNvSpPr/>
          <p:nvPr/>
        </p:nvSpPr>
        <p:spPr>
          <a:xfrm>
            <a:off x="457200" y="2386584"/>
            <a:ext cx="8229600" cy="713232"/>
          </a:xfrm>
          <a:prstGeom prst="rect">
            <a:avLst/>
          </a:prstGeom>
          <a:solidFill>
            <a:srgbClr val="FFFFFF"/>
          </a:solidFill>
          <a:ln/>
          <a:effectLst>
            <a:outerShdw blurRad="76200" dist="25400" dir="8100000" algn="bl" rotWithShape="0">
              <a:srgbClr val="000000">
                <a:alpha val="12000"/>
              </a:srgbClr>
            </a:outerShdw>
          </a:effectLst>
        </p:spPr>
      </p:sp>
      <p:sp>
        <p:nvSpPr>
          <p:cNvPr id="19" name="Shape 17"/>
          <p:cNvSpPr/>
          <p:nvPr/>
        </p:nvSpPr>
        <p:spPr>
          <a:xfrm>
            <a:off x="457200" y="2386584"/>
            <a:ext cx="54864" cy="713232"/>
          </a:xfrm>
          <a:prstGeom prst="rect">
            <a:avLst/>
          </a:prstGeom>
          <a:solidFill>
            <a:srgbClr val="ED8B00"/>
          </a:solidFill>
          <a:ln/>
        </p:spPr>
      </p:sp>
      <p:sp>
        <p:nvSpPr>
          <p:cNvPr id="20" name="Shape 18"/>
          <p:cNvSpPr/>
          <p:nvPr/>
        </p:nvSpPr>
        <p:spPr>
          <a:xfrm>
            <a:off x="640080" y="2523744"/>
            <a:ext cx="438912" cy="438912"/>
          </a:xfrm>
          <a:prstGeom prst="ellipse">
            <a:avLst/>
          </a:prstGeom>
          <a:solidFill>
            <a:srgbClr val="ED8B00"/>
          </a:solidFill>
          <a:ln/>
        </p:spPr>
      </p:sp>
      <p:sp>
        <p:nvSpPr>
          <p:cNvPr id="21" name="Text 19"/>
          <p:cNvSpPr/>
          <p:nvPr/>
        </p:nvSpPr>
        <p:spPr>
          <a:xfrm>
            <a:off x="640080" y="2523744"/>
            <a:ext cx="438912"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3</a:t>
            </a:r>
            <a:endParaRPr lang="en-US" sz="1600" dirty="0"/>
          </a:p>
        </p:txBody>
      </p:sp>
      <p:sp>
        <p:nvSpPr>
          <p:cNvPr id="22" name="Text 20"/>
          <p:cNvSpPr/>
          <p:nvPr/>
        </p:nvSpPr>
        <p:spPr>
          <a:xfrm>
            <a:off x="1234440" y="2459736"/>
            <a:ext cx="7315200" cy="201168"/>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Target Wellbeing by Sector</a:t>
            </a:r>
            <a:endParaRPr lang="en-US" sz="1200" dirty="0"/>
          </a:p>
        </p:txBody>
      </p:sp>
      <p:sp>
        <p:nvSpPr>
          <p:cNvPr id="23" name="Text 21"/>
          <p:cNvSpPr/>
          <p:nvPr/>
        </p:nvSpPr>
        <p:spPr>
          <a:xfrm>
            <a:off x="1234440" y="2688336"/>
            <a:ext cx="7315200" cy="347472"/>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Sector-specific stress interventions, moral injury supervision, response commitment protocols. Target: reduce stress illness from 42.36% to 35%.</a:t>
            </a:r>
            <a:endParaRPr lang="en-US" sz="950" dirty="0"/>
          </a:p>
        </p:txBody>
      </p:sp>
      <p:sp>
        <p:nvSpPr>
          <p:cNvPr id="24" name="Shape 22"/>
          <p:cNvSpPr/>
          <p:nvPr/>
        </p:nvSpPr>
        <p:spPr>
          <a:xfrm>
            <a:off x="457200" y="3191256"/>
            <a:ext cx="8229600" cy="713232"/>
          </a:xfrm>
          <a:prstGeom prst="rect">
            <a:avLst/>
          </a:prstGeom>
          <a:solidFill>
            <a:srgbClr val="FFFFFF"/>
          </a:solidFill>
          <a:ln/>
          <a:effectLst>
            <a:outerShdw blurRad="76200" dist="25400" dir="8100000" algn="bl" rotWithShape="0">
              <a:srgbClr val="000000">
                <a:alpha val="12000"/>
              </a:srgbClr>
            </a:outerShdw>
          </a:effectLst>
        </p:spPr>
      </p:sp>
      <p:sp>
        <p:nvSpPr>
          <p:cNvPr id="25" name="Shape 23"/>
          <p:cNvSpPr/>
          <p:nvPr/>
        </p:nvSpPr>
        <p:spPr>
          <a:xfrm>
            <a:off x="457200" y="3191256"/>
            <a:ext cx="54864" cy="713232"/>
          </a:xfrm>
          <a:prstGeom prst="rect">
            <a:avLst/>
          </a:prstGeom>
          <a:solidFill>
            <a:srgbClr val="41B6E6"/>
          </a:solidFill>
          <a:ln/>
        </p:spPr>
      </p:sp>
      <p:sp>
        <p:nvSpPr>
          <p:cNvPr id="26" name="Shape 24"/>
          <p:cNvSpPr/>
          <p:nvPr/>
        </p:nvSpPr>
        <p:spPr>
          <a:xfrm>
            <a:off x="640080" y="3328416"/>
            <a:ext cx="438912" cy="438912"/>
          </a:xfrm>
          <a:prstGeom prst="ellipse">
            <a:avLst/>
          </a:prstGeom>
          <a:solidFill>
            <a:srgbClr val="41B6E6"/>
          </a:solidFill>
          <a:ln/>
        </p:spPr>
      </p:sp>
      <p:sp>
        <p:nvSpPr>
          <p:cNvPr id="27" name="Text 25"/>
          <p:cNvSpPr/>
          <p:nvPr/>
        </p:nvSpPr>
        <p:spPr>
          <a:xfrm>
            <a:off x="640080" y="3328416"/>
            <a:ext cx="438912"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4</a:t>
            </a:r>
            <a:endParaRPr lang="en-US" sz="1600" dirty="0"/>
          </a:p>
        </p:txBody>
      </p:sp>
      <p:sp>
        <p:nvSpPr>
          <p:cNvPr id="28" name="Text 26"/>
          <p:cNvSpPr/>
          <p:nvPr/>
        </p:nvSpPr>
        <p:spPr>
          <a:xfrm>
            <a:off x="1234440" y="3264408"/>
            <a:ext cx="7315200" cy="201168"/>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Enable Sector-Specific Flexibility</a:t>
            </a:r>
            <a:endParaRPr lang="en-US" sz="1200" dirty="0"/>
          </a:p>
        </p:txBody>
      </p:sp>
      <p:sp>
        <p:nvSpPr>
          <p:cNvPr id="29" name="Text 27"/>
          <p:cNvSpPr/>
          <p:nvPr/>
        </p:nvSpPr>
        <p:spPr>
          <a:xfrm>
            <a:off x="1234440" y="3493008"/>
            <a:ext cx="7315200" cy="347472"/>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Annualised hours, self-rostering, career portfolio working, equitable access monitoring. Target: increase flexible working satisfaction from 57% to 68%.</a:t>
            </a:r>
            <a:endParaRPr lang="en-US" sz="950" dirty="0"/>
          </a:p>
        </p:txBody>
      </p:sp>
      <p:sp>
        <p:nvSpPr>
          <p:cNvPr id="30" name="Shape 28"/>
          <p:cNvSpPr/>
          <p:nvPr/>
        </p:nvSpPr>
        <p:spPr>
          <a:xfrm>
            <a:off x="457200" y="3995928"/>
            <a:ext cx="8229600" cy="713232"/>
          </a:xfrm>
          <a:prstGeom prst="rect">
            <a:avLst/>
          </a:prstGeom>
          <a:solidFill>
            <a:srgbClr val="FFFFFF"/>
          </a:solidFill>
          <a:ln/>
          <a:effectLst>
            <a:outerShdw blurRad="76200" dist="25400" dir="8100000" algn="bl" rotWithShape="0">
              <a:srgbClr val="000000">
                <a:alpha val="12000"/>
              </a:srgbClr>
            </a:outerShdw>
          </a:effectLst>
        </p:spPr>
      </p:sp>
      <p:sp>
        <p:nvSpPr>
          <p:cNvPr id="31" name="Shape 29"/>
          <p:cNvSpPr/>
          <p:nvPr/>
        </p:nvSpPr>
        <p:spPr>
          <a:xfrm>
            <a:off x="457200" y="3995928"/>
            <a:ext cx="54864" cy="713232"/>
          </a:xfrm>
          <a:prstGeom prst="rect">
            <a:avLst/>
          </a:prstGeom>
          <a:solidFill>
            <a:srgbClr val="DA291C"/>
          </a:solidFill>
          <a:ln/>
        </p:spPr>
      </p:sp>
      <p:sp>
        <p:nvSpPr>
          <p:cNvPr id="32" name="Shape 30"/>
          <p:cNvSpPr/>
          <p:nvPr/>
        </p:nvSpPr>
        <p:spPr>
          <a:xfrm>
            <a:off x="640080" y="4133088"/>
            <a:ext cx="438912" cy="438912"/>
          </a:xfrm>
          <a:prstGeom prst="ellipse">
            <a:avLst/>
          </a:prstGeom>
          <a:solidFill>
            <a:srgbClr val="DA291C"/>
          </a:solidFill>
          <a:ln/>
        </p:spPr>
      </p:sp>
      <p:sp>
        <p:nvSpPr>
          <p:cNvPr id="33" name="Text 31"/>
          <p:cNvSpPr/>
          <p:nvPr/>
        </p:nvSpPr>
        <p:spPr>
          <a:xfrm>
            <a:off x="640080" y="4133088"/>
            <a:ext cx="438912"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5</a:t>
            </a:r>
            <a:endParaRPr lang="en-US" sz="1600" dirty="0"/>
          </a:p>
        </p:txBody>
      </p:sp>
      <p:sp>
        <p:nvSpPr>
          <p:cNvPr id="34" name="Text 32"/>
          <p:cNvSpPr/>
          <p:nvPr/>
        </p:nvSpPr>
        <p:spPr>
          <a:xfrm>
            <a:off x="1234440" y="4069080"/>
            <a:ext cx="7315200" cy="201168"/>
          </a:xfrm>
          <a:prstGeom prst="rect">
            <a:avLst/>
          </a:prstGeom>
          <a:noFill/>
          <a:ln/>
        </p:spPr>
        <p:txBody>
          <a:bodyPr wrap="square" lIns="0" tIns="0" rIns="0" bIns="0" rtlCol="0" anchor="ctr"/>
          <a:lstStyle/>
          <a:p>
            <a:pPr marL="0" indent="0">
              <a:buNone/>
            </a:pPr>
            <a:r>
              <a:rPr lang="en-US" sz="1200" b="1" dirty="0">
                <a:solidFill>
                  <a:srgbClr val="1A1A2E"/>
                </a:solidFill>
                <a:latin typeface="Calibri" pitchFamily="34" charset="0"/>
                <a:ea typeface="Calibri" pitchFamily="34" charset="-122"/>
                <a:cs typeface="Calibri" pitchFamily="34" charset="-120"/>
              </a:rPr>
              <a:t>Close the Implementation Gap</a:t>
            </a:r>
            <a:endParaRPr lang="en-US" sz="1200" dirty="0"/>
          </a:p>
        </p:txBody>
      </p:sp>
      <p:sp>
        <p:nvSpPr>
          <p:cNvPr id="35" name="Text 33"/>
          <p:cNvSpPr/>
          <p:nvPr/>
        </p:nvSpPr>
        <p:spPr>
          <a:xfrm>
            <a:off x="1234440" y="4297680"/>
            <a:ext cx="7315200" cy="347472"/>
          </a:xfrm>
          <a:prstGeom prst="rect">
            <a:avLst/>
          </a:prstGeom>
          <a:noFill/>
          <a:ln/>
        </p:spPr>
        <p:txBody>
          <a:bodyPr wrap="square" lIns="0" tIns="0" rIns="0" bIns="0" rtlCol="0" anchor="ctr"/>
          <a:lstStyle/>
          <a:p>
            <a:pPr marL="0" indent="0">
              <a:buNone/>
            </a:pPr>
            <a:r>
              <a:rPr lang="en-US" sz="950" dirty="0">
                <a:solidFill>
                  <a:srgbClr val="3D4F5F"/>
                </a:solidFill>
                <a:latin typeface="Calibri" pitchFamily="34" charset="0"/>
                <a:ea typeface="Calibri" pitchFamily="34" charset="-122"/>
                <a:cs typeface="Calibri" pitchFamily="34" charset="-120"/>
              </a:rPr>
              <a:t>Trust-level accountability, managerial capability investment, quarterly KPI monitoring, staff-led governance. Target: zero sub-score declines within 18 months.</a:t>
            </a:r>
            <a:endParaRPr lang="en-US" sz="9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Future Directions &amp; Final Remarks</a:t>
            </a:r>
            <a:endParaRPr lang="en-US" sz="1800" dirty="0"/>
          </a:p>
        </p:txBody>
      </p:sp>
      <p:sp>
        <p:nvSpPr>
          <p:cNvPr id="4" name="Text 2"/>
          <p:cNvSpPr/>
          <p:nvPr/>
        </p:nvSpPr>
        <p:spPr>
          <a:xfrm>
            <a:off x="457200" y="4709160"/>
            <a:ext cx="5486400" cy="320040"/>
          </a:xfrm>
          <a:prstGeom prst="rect">
            <a:avLst/>
          </a:prstGeom>
          <a:noFill/>
          <a:ln/>
        </p:spPr>
        <p:txBody>
          <a:bodyPr wrap="square" rtlCol="0" anchor="ctr"/>
          <a:lstStyle/>
          <a:p>
            <a:r>
              <a:rPr lang="en-US" sz="900" dirty="0">
                <a:solidFill>
                  <a:srgbClr val="8B9DAF"/>
                </a:solidFill>
                <a:latin typeface="Calibri Light" pitchFamily="34" charset="0"/>
                <a:ea typeface="Calibri Light" pitchFamily="34" charset="-122"/>
                <a:cs typeface="Calibri Light" pitchFamily="34" charset="-120"/>
              </a:rPr>
              <a:t>Ronak Devani (Group Leader) | 2531597</a:t>
            </a:r>
            <a:endParaRPr lang="en-US" sz="900" dirty="0"/>
          </a:p>
        </p:txBody>
      </p:sp>
      <p:sp>
        <p:nvSpPr>
          <p:cNvPr id="5" name="Text 3"/>
          <p:cNvSpPr/>
          <p:nvPr/>
        </p:nvSpPr>
        <p:spPr>
          <a:xfrm>
            <a:off x="5943600" y="4709160"/>
            <a:ext cx="2743200" cy="320040"/>
          </a:xfrm>
          <a:prstGeom prst="rect">
            <a:avLst/>
          </a:prstGeom>
          <a:noFill/>
          <a:ln/>
        </p:spPr>
        <p:txBody>
          <a:bodyPr wrap="square" rtlCol="0" anchor="ctr"/>
          <a:lstStyle/>
          <a:p>
            <a:pPr marL="0" indent="0" algn="r">
              <a:buNone/>
            </a:pPr>
            <a:r>
              <a:rPr lang="en-US" sz="900" dirty="0">
                <a:solidFill>
                  <a:srgbClr val="8B9DAF"/>
                </a:solidFill>
                <a:latin typeface="Calibri Light" pitchFamily="34" charset="0"/>
                <a:ea typeface="Calibri Light" pitchFamily="34" charset="-122"/>
                <a:cs typeface="Calibri Light" pitchFamily="34" charset="-120"/>
              </a:rPr>
              <a:t>Slide 38</a:t>
            </a:r>
            <a:endParaRPr lang="en-US" sz="900" dirty="0"/>
          </a:p>
        </p:txBody>
      </p:sp>
      <p:sp>
        <p:nvSpPr>
          <p:cNvPr id="6" name="Shape 4"/>
          <p:cNvSpPr/>
          <p:nvPr/>
        </p:nvSpPr>
        <p:spPr>
          <a:xfrm>
            <a:off x="457200" y="777240"/>
            <a:ext cx="8229600" cy="3931920"/>
          </a:xfrm>
          <a:prstGeom prst="rect">
            <a:avLst/>
          </a:prstGeom>
          <a:solidFill>
            <a:srgbClr val="FFFFFF"/>
          </a:solidFill>
          <a:ln/>
          <a:effectLst>
            <a:outerShdw blurRad="76200" dist="25400" dir="8100000" algn="bl" rotWithShape="0">
              <a:srgbClr val="000000">
                <a:alpha val="12000"/>
              </a:srgbClr>
            </a:outerShdw>
          </a:effectLst>
        </p:spPr>
      </p:sp>
      <p:sp>
        <p:nvSpPr>
          <p:cNvPr id="7" name="Text 5"/>
          <p:cNvSpPr/>
          <p:nvPr/>
        </p:nvSpPr>
        <p:spPr>
          <a:xfrm>
            <a:off x="640080" y="868680"/>
            <a:ext cx="7863840" cy="274320"/>
          </a:xfrm>
          <a:prstGeom prst="rect">
            <a:avLst/>
          </a:prstGeom>
          <a:noFill/>
          <a:ln/>
        </p:spPr>
        <p:txBody>
          <a:bodyPr wrap="square" lIns="0" tIns="0" rIns="0" bIns="0" rtlCol="0" anchor="ctr"/>
          <a:lstStyle/>
          <a:p>
            <a:pPr marL="0" indent="0">
              <a:buNone/>
            </a:pPr>
            <a:r>
              <a:rPr lang="en-US" sz="1400" b="1" dirty="0">
                <a:solidFill>
                  <a:srgbClr val="1A1A2E"/>
                </a:solidFill>
                <a:latin typeface="Calibri" pitchFamily="34" charset="0"/>
                <a:ea typeface="Calibri" pitchFamily="34" charset="-122"/>
                <a:cs typeface="Calibri" pitchFamily="34" charset="-120"/>
              </a:rPr>
              <a:t>Future Research Directions</a:t>
            </a:r>
            <a:endParaRPr lang="en-US" sz="1400" dirty="0"/>
          </a:p>
        </p:txBody>
      </p:sp>
      <p:sp>
        <p:nvSpPr>
          <p:cNvPr id="8" name="Text 6"/>
          <p:cNvSpPr/>
          <p:nvPr/>
        </p:nvSpPr>
        <p:spPr>
          <a:xfrm>
            <a:off x="640080" y="1234440"/>
            <a:ext cx="7680960" cy="438912"/>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Longitudinal tracking of satisfaction-retention-patient outcome correlations at trust level to establish causal pathways</a:t>
            </a:r>
            <a:endParaRPr lang="en-US" sz="950" dirty="0"/>
          </a:p>
        </p:txBody>
      </p:sp>
      <p:sp>
        <p:nvSpPr>
          <p:cNvPr id="9" name="Text 7"/>
          <p:cNvSpPr/>
          <p:nvPr/>
        </p:nvSpPr>
        <p:spPr>
          <a:xfrm>
            <a:off x="640080" y="1709928"/>
            <a:ext cx="7680960" cy="438912"/>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Comparative analysis of sector-specific interventions (acute vs community vs ambulance vs mental health) to identify differential effectiveness</a:t>
            </a:r>
            <a:endParaRPr lang="en-US" sz="950" dirty="0"/>
          </a:p>
        </p:txBody>
      </p:sp>
      <p:sp>
        <p:nvSpPr>
          <p:cNvPr id="10" name="Text 8"/>
          <p:cNvSpPr/>
          <p:nvPr/>
        </p:nvSpPr>
        <p:spPr>
          <a:xfrm>
            <a:off x="640080" y="2185416"/>
            <a:ext cx="7680960" cy="438912"/>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Evaluation of competency-based progression pilots against traditional time-served progression in terms of retention, satisfaction, and care quality outcomes</a:t>
            </a:r>
            <a:endParaRPr lang="en-US" sz="950" dirty="0"/>
          </a:p>
        </p:txBody>
      </p:sp>
      <p:sp>
        <p:nvSpPr>
          <p:cNvPr id="11" name="Text 9"/>
          <p:cNvSpPr/>
          <p:nvPr/>
        </p:nvSpPr>
        <p:spPr>
          <a:xfrm>
            <a:off x="640080" y="2660904"/>
            <a:ext cx="7680960" cy="438912"/>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Investigation of the relationship between moral injury (Dean et al., 2022) and occupational exit in UK healthcare contexts, extending Pyhäjärvi's (2024) Finnish findings</a:t>
            </a:r>
            <a:endParaRPr lang="en-US" sz="950" dirty="0"/>
          </a:p>
        </p:txBody>
      </p:sp>
      <p:sp>
        <p:nvSpPr>
          <p:cNvPr id="12" name="Text 10"/>
          <p:cNvSpPr/>
          <p:nvPr/>
        </p:nvSpPr>
        <p:spPr>
          <a:xfrm>
            <a:off x="640080" y="3136392"/>
            <a:ext cx="7680960" cy="438912"/>
          </a:xfrm>
          <a:prstGeom prst="rect">
            <a:avLst/>
          </a:prstGeom>
          <a:noFill/>
          <a:ln/>
        </p:spPr>
        <p:txBody>
          <a:bodyPr wrap="square" lIns="0" tIns="0" rIns="0" bIns="0" rtlCol="0" anchor="ctr"/>
          <a:lstStyle/>
          <a:p>
            <a:pPr marL="342900" indent="-342900">
              <a:buSzPct val="100000"/>
              <a:buChar char="•"/>
            </a:pPr>
            <a:r>
              <a:rPr lang="en-US" sz="950" dirty="0">
                <a:solidFill>
                  <a:srgbClr val="3D4F5F"/>
                </a:solidFill>
                <a:latin typeface="Calibri" pitchFamily="34" charset="0"/>
                <a:ea typeface="Calibri" pitchFamily="34" charset="-122"/>
                <a:cs typeface="Calibri" pitchFamily="34" charset="-120"/>
              </a:rPr>
              <a:t>Assessment of AI and digital technologies' impact on clinician workload, satisfaction, and the AMO framework's 'Opportunity' dimension as the NHS implements its digital transformation agenda</a:t>
            </a:r>
            <a:endParaRPr lang="en-US" sz="950" dirty="0"/>
          </a:p>
        </p:txBody>
      </p:sp>
      <p:sp>
        <p:nvSpPr>
          <p:cNvPr id="13" name="Text 11"/>
          <p:cNvSpPr/>
          <p:nvPr/>
        </p:nvSpPr>
        <p:spPr>
          <a:xfrm>
            <a:off x="640080" y="3657600"/>
            <a:ext cx="7863840" cy="228600"/>
          </a:xfrm>
          <a:prstGeom prst="rect">
            <a:avLst/>
          </a:prstGeom>
          <a:noFill/>
          <a:ln/>
        </p:spPr>
        <p:txBody>
          <a:bodyPr wrap="square" lIns="0" tIns="0" rIns="0" bIns="0" rtlCol="0" anchor="ctr"/>
          <a:lstStyle/>
          <a:p>
            <a:pPr marL="0" indent="0">
              <a:buNone/>
            </a:pPr>
            <a:r>
              <a:rPr lang="en-US" sz="1300" b="1" dirty="0">
                <a:solidFill>
                  <a:srgbClr val="003087"/>
                </a:solidFill>
                <a:latin typeface="Calibri" pitchFamily="34" charset="0"/>
                <a:ea typeface="Calibri" pitchFamily="34" charset="-122"/>
                <a:cs typeface="Calibri" pitchFamily="34" charset="-120"/>
              </a:rPr>
              <a:t>Final Reflection</a:t>
            </a:r>
            <a:endParaRPr lang="en-US" sz="1300" dirty="0"/>
          </a:p>
        </p:txBody>
      </p:sp>
      <p:sp>
        <p:nvSpPr>
          <p:cNvPr id="14" name="Text 12"/>
          <p:cNvSpPr/>
          <p:nvPr/>
        </p:nvSpPr>
        <p:spPr>
          <a:xfrm>
            <a:off x="640080" y="3931920"/>
            <a:ext cx="7680960" cy="640080"/>
          </a:xfrm>
          <a:prstGeom prst="rect">
            <a:avLst/>
          </a:prstGeom>
          <a:noFill/>
          <a:ln/>
        </p:spPr>
        <p:txBody>
          <a:bodyPr wrap="square" lIns="0" tIns="0" rIns="0" bIns="0" rtlCol="0" anchor="ctr"/>
          <a:lstStyle/>
          <a:p>
            <a:pPr marL="0" indent="0">
              <a:buNone/>
            </a:pPr>
            <a:r>
              <a:rPr lang="en-US" sz="1000" i="1" dirty="0">
                <a:solidFill>
                  <a:srgbClr val="3D4F5F"/>
                </a:solidFill>
                <a:latin typeface="Calibri" pitchFamily="34" charset="0"/>
                <a:ea typeface="Calibri" pitchFamily="34" charset="-122"/>
                <a:cs typeface="Calibri" pitchFamily="34" charset="-120"/>
              </a:rPr>
              <a:t>The NHS's workforce is its greatest asset and its greatest vulnerability. The 2025 Staff Survey data presents an uncomfortable truth: despite the People Promise, the Long Term Workforce Plan, and significant pay investments, staff satisfaction has reached its lowest recorded levels. Our analysis demonstrates that the solution lies not in more policy but in better implementation — at trust level, at team level, and in the daily interactions between managers and staff that shape the lived experience of working in the NHS.</a:t>
            </a:r>
            <a:endParaRPr lang="en-US" sz="10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References — Ronak Devani</a:t>
            </a:r>
            <a:endParaRPr lang="en-US" sz="1800" dirty="0"/>
          </a:p>
        </p:txBody>
      </p:sp>
      <p:sp>
        <p:nvSpPr>
          <p:cNvPr id="4" name="Text 2"/>
          <p:cNvSpPr/>
          <p:nvPr/>
        </p:nvSpPr>
        <p:spPr>
          <a:xfrm>
            <a:off x="457200" y="777240"/>
            <a:ext cx="8229600" cy="3931920"/>
          </a:xfrm>
          <a:prstGeom prst="rect">
            <a:avLst/>
          </a:prstGeom>
          <a:noFill/>
          <a:ln/>
        </p:spPr>
        <p:txBody>
          <a:bodyPr wrap="square" lIns="0" tIns="0" rIns="0" bIns="0" rtlCol="0" anchor="t"/>
          <a:lstStyle/>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Anderson, M., O'Neill, C., Macleod Clark, J. et al. (2021) 'Securing a sustainable and fit-for-purpose UK health and care workforce', The Lancet, 397(10288), pp. 1992–2011. </a:t>
            </a:r>
            <a:r>
              <a:rPr lang="en-US" sz="850" dirty="0">
                <a:solidFill>
                  <a:srgbClr val="3D4F5F"/>
                </a:solidFill>
                <a:latin typeface="Calibri" pitchFamily="34" charset="0"/>
                <a:ea typeface="Calibri" pitchFamily="34" charset="-122"/>
                <a:cs typeface="Calibri" pitchFamily="34" charset="-120"/>
                <a:hlinkClick r:id="rId3"/>
              </a:rPr>
              <a:t>https://doi.org/10.1016/S0140-6736(21)00231-2</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Bain &amp; Company (2024) Addressing the NHS's Productivity Crisis Through Improved Clinician Satisfaction. Available at: </a:t>
            </a:r>
            <a:r>
              <a:rPr lang="en-US" sz="850" dirty="0">
                <a:solidFill>
                  <a:srgbClr val="3D4F5F"/>
                </a:solidFill>
                <a:latin typeface="Calibri" pitchFamily="34" charset="0"/>
                <a:ea typeface="Calibri" pitchFamily="34" charset="-122"/>
                <a:cs typeface="Calibri" pitchFamily="34" charset="-120"/>
                <a:hlinkClick r:id="rId4"/>
              </a:rPr>
              <a:t>https://www.bain.com/insights/addressing-the-nhs-productivity-crisis-through-improved-clinician-satisfaction/</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King's Fund (2025) Securing the NHS Workforce for the Future. Available at: </a:t>
            </a:r>
            <a:r>
              <a:rPr lang="en-US" sz="850" dirty="0">
                <a:solidFill>
                  <a:srgbClr val="3D4F5F"/>
                </a:solidFill>
                <a:latin typeface="Calibri" pitchFamily="34" charset="0"/>
                <a:ea typeface="Calibri" pitchFamily="34" charset="-122"/>
                <a:cs typeface="Calibri" pitchFamily="34" charset="-120"/>
                <a:hlinkClick r:id="rId5"/>
              </a:rPr>
              <a:t>https://www.kingsfund.org.uk/insight-and-analysis/long-reads/securing-nhs-workforce-future-recommendations-action</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Locke, E.A. (1976) 'The nature and causes of job satisfaction', in Dunnette, M.D. (ed.) Handbook of Industrial and Organizational Psychology. Chicago: Rand McNally, pp. 1297–1349. </a:t>
            </a:r>
            <a:r>
              <a:rPr lang="en-US" sz="850" dirty="0">
                <a:solidFill>
                  <a:srgbClr val="3D4F5F"/>
                </a:solidFill>
                <a:latin typeface="Calibri" pitchFamily="34" charset="0"/>
                <a:ea typeface="Calibri" pitchFamily="34" charset="-122"/>
                <a:cs typeface="Calibri" pitchFamily="34" charset="-120"/>
                <a:hlinkClick r:id="rId6"/>
              </a:rPr>
              <a:t>https://www.researchgate.net/publication/238742406_The_Nature_and_Causes_of_Job_Satisfaction</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Confederation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7"/>
              </a:rPr>
              <a:t>https://www.nhsconfed.org/publications/nhs-staff-survey-results-2025-what-you-need-know</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England (2023) NHS Long Term Workforce Plan. Available at: </a:t>
            </a:r>
            <a:r>
              <a:rPr lang="en-US" sz="850" dirty="0">
                <a:solidFill>
                  <a:srgbClr val="3D4F5F"/>
                </a:solidFill>
                <a:latin typeface="Calibri" pitchFamily="34" charset="0"/>
                <a:ea typeface="Calibri" pitchFamily="34" charset="-122"/>
                <a:cs typeface="Calibri" pitchFamily="34" charset="-120"/>
                <a:hlinkClick r:id="rId8"/>
              </a:rPr>
              <a:t>https://www.england.nhs.uk/publication/nhs-long-term-workforce-plan/</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Providers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9"/>
              </a:rPr>
              <a:t>https://nhsproviders.org/resources/nhs-staff-survey-results-2025-what-you-need-to-know</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Nuffield Trust (2025) Plan B: What the Forthcoming NHS Workforce Strategy Should Not Ignore. Available at: </a:t>
            </a:r>
            <a:r>
              <a:rPr lang="en-US" sz="850" dirty="0">
                <a:solidFill>
                  <a:srgbClr val="3D4F5F"/>
                </a:solidFill>
                <a:latin typeface="Calibri" pitchFamily="34" charset="0"/>
                <a:ea typeface="Calibri" pitchFamily="34" charset="-122"/>
                <a:cs typeface="Calibri" pitchFamily="34" charset="-120"/>
                <a:hlinkClick r:id="rId10"/>
              </a:rPr>
              <a:t>https://www.nuffieldtrust.org.uk/news-item/plan-b-what-the-forthcoming-nhs-workforce-strategy-should-not-ignore</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Ocean, N. and Meyer, C. (2023) 'Satisfaction and attrition in the UK healthcare sector over the past decade', PLoS ONE, 18(4), e0284516. </a:t>
            </a:r>
            <a:r>
              <a:rPr lang="en-US" sz="850" dirty="0">
                <a:solidFill>
                  <a:srgbClr val="3D4F5F"/>
                </a:solidFill>
                <a:latin typeface="Calibri" pitchFamily="34" charset="0"/>
                <a:ea typeface="Calibri" pitchFamily="34" charset="-122"/>
                <a:cs typeface="Calibri" pitchFamily="34" charset="-120"/>
                <a:hlinkClick r:id="rId11"/>
              </a:rPr>
              <a:t>https://doi.org/10.1371/journal.pone.0284516</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Spector, P.E. (1997) Job Satisfaction: Application, Assessment, Causes, and Consequences. Thousand Oaks: SAGE Publications. </a:t>
            </a:r>
            <a:r>
              <a:rPr lang="en-US" sz="850" dirty="0">
                <a:solidFill>
                  <a:srgbClr val="3D4F5F"/>
                </a:solidFill>
                <a:latin typeface="Calibri" pitchFamily="34" charset="0"/>
                <a:ea typeface="Calibri" pitchFamily="34" charset="-122"/>
                <a:cs typeface="Calibri" pitchFamily="34" charset="-120"/>
                <a:hlinkClick r:id="rId12"/>
              </a:rPr>
              <a:t>https://digitalcommons.usf.edu/psy_facpub/554/</a:t>
            </a:r>
            <a:r>
              <a:rPr lang="en-US" sz="850" dirty="0">
                <a:solidFill>
                  <a:srgbClr val="3D4F5F"/>
                </a:solidFill>
                <a:latin typeface="Calibri" pitchFamily="34" charset="0"/>
                <a:ea typeface="Calibri" pitchFamily="34" charset="-122"/>
                <a:cs typeface="Calibri" pitchFamily="34" charset="-120"/>
              </a:rPr>
              <a:t> </a:t>
            </a:r>
            <a:endParaRPr lang="en-US" sz="8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References — Ronak Sojitra</a:t>
            </a:r>
            <a:endParaRPr lang="en-US" sz="1800" dirty="0"/>
          </a:p>
        </p:txBody>
      </p:sp>
      <p:sp>
        <p:nvSpPr>
          <p:cNvPr id="4" name="Text 2"/>
          <p:cNvSpPr/>
          <p:nvPr/>
        </p:nvSpPr>
        <p:spPr>
          <a:xfrm>
            <a:off x="457200" y="777240"/>
            <a:ext cx="8229600" cy="3931920"/>
          </a:xfrm>
          <a:prstGeom prst="rect">
            <a:avLst/>
          </a:prstGeom>
          <a:noFill/>
          <a:ln/>
        </p:spPr>
        <p:txBody>
          <a:bodyPr wrap="square" lIns="0" tIns="0" rIns="0" bIns="0" rtlCol="0" anchor="t"/>
          <a:lstStyle/>
          <a:p>
            <a:pPr>
              <a:spcAft>
                <a:spcPts val="400"/>
              </a:spcAft>
            </a:pPr>
            <a:r>
              <a:rPr lang="en-US" sz="850" dirty="0">
                <a:solidFill>
                  <a:srgbClr val="3D4F5F"/>
                </a:solidFill>
                <a:latin typeface="Calibri" pitchFamily="34" charset="0"/>
                <a:ea typeface="Calibri" pitchFamily="34" charset="-122"/>
                <a:cs typeface="Calibri" pitchFamily="34" charset="-120"/>
              </a:rPr>
              <a:t>Dean, W., Talbot, S. and Dean, A. (2024) 'Moral injury in healthcare', Journal of Interprofessional Education &amp; Practice, 28, 100535. </a:t>
            </a:r>
            <a:r>
              <a:rPr lang="en-US" sz="850" dirty="0">
                <a:solidFill>
                  <a:srgbClr val="3D4F5F"/>
                </a:solidFill>
                <a:latin typeface="Calibri" pitchFamily="34" charset="0"/>
                <a:ea typeface="Calibri" pitchFamily="34" charset="-122"/>
                <a:cs typeface="Calibri" pitchFamily="34" charset="-120"/>
                <a:hlinkClick r:id="rId3"/>
              </a:rPr>
              <a:t>https://pmc.ncbi.nlm.nih.gov/articles/PMC11468615/</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Deci, E.L. and Ryan, R.M. (2000) 'Self-Determination Theory and the facilitation of intrinsic motivation', American Psychologist, 55(1), pp. 68–78. </a:t>
            </a:r>
            <a:r>
              <a:rPr lang="en-US" sz="850" dirty="0">
                <a:solidFill>
                  <a:srgbClr val="3D4F5F"/>
                </a:solidFill>
                <a:latin typeface="Calibri" pitchFamily="34" charset="0"/>
                <a:ea typeface="Calibri" pitchFamily="34" charset="-122"/>
                <a:cs typeface="Calibri" pitchFamily="34" charset="-120"/>
                <a:hlinkClick r:id="rId4"/>
              </a:rPr>
              <a:t>https://selfdeterminationtheory.org/SDT/documents/2000_RyanDeci_SDT.pdf</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Herzberg, F. (1959) The Motivation to Work. New York: John Wiley &amp; Sons. </a:t>
            </a:r>
            <a:r>
              <a:rPr lang="en-US" sz="850" dirty="0">
                <a:solidFill>
                  <a:srgbClr val="3D4F5F"/>
                </a:solidFill>
                <a:latin typeface="Calibri" pitchFamily="34" charset="0"/>
                <a:ea typeface="Calibri" pitchFamily="34" charset="-122"/>
                <a:cs typeface="Calibri" pitchFamily="34" charset="-120"/>
                <a:hlinkClick r:id="rId5"/>
              </a:rPr>
              <a:t>https://api.pageplace.de/preview/DT0400.9781351504430_A30546568/preview-9781351504430_A30546568.pdf</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Morrison, E.W. (2014) 'Employee voice and silence', Annual Review of Organizational Psychology, 1(1), pp. 173–197. </a:t>
            </a:r>
            <a:r>
              <a:rPr lang="en-US" sz="850" dirty="0">
                <a:solidFill>
                  <a:srgbClr val="3D4F5F"/>
                </a:solidFill>
                <a:latin typeface="Calibri" pitchFamily="34" charset="0"/>
                <a:ea typeface="Calibri" pitchFamily="34" charset="-122"/>
                <a:cs typeface="Calibri" pitchFamily="34" charset="-120"/>
                <a:hlinkClick r:id="rId6"/>
              </a:rPr>
              <a:t>https://doi.org/10.1146/annurev-orgpsych-031413-091328</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Confederation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7"/>
              </a:rPr>
              <a:t>https://www.nhsconfed.org/publications/nhs-staff-survey-results-2025-what-you-need-know</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Employers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8"/>
              </a:rPr>
              <a:t>https://www.nhsemployers.org/news/nhs-staff-survey-results-2025</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Staff Survey Centre (2026) National Results 2025. Available at: </a:t>
            </a:r>
            <a:r>
              <a:rPr lang="en-US" sz="850" dirty="0">
                <a:solidFill>
                  <a:srgbClr val="3D4F5F"/>
                </a:solidFill>
                <a:latin typeface="Calibri" pitchFamily="34" charset="0"/>
                <a:ea typeface="Calibri" pitchFamily="34" charset="-122"/>
                <a:cs typeface="Calibri" pitchFamily="34" charset="-120"/>
                <a:hlinkClick r:id="rId9"/>
              </a:rPr>
              <a:t>https://www.nhsstaffsurveys.com/results/national-results/</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Nuffield Trust (2025) Plan B. What the forthcoming NHS workforce strategy should not ignore Available at: </a:t>
            </a:r>
            <a:r>
              <a:rPr lang="en-US" sz="850" dirty="0">
                <a:solidFill>
                  <a:srgbClr val="3D4F5F"/>
                </a:solidFill>
                <a:latin typeface="Calibri" pitchFamily="34" charset="0"/>
                <a:ea typeface="Calibri" pitchFamily="34" charset="-122"/>
                <a:cs typeface="Calibri" pitchFamily="34" charset="-120"/>
                <a:hlinkClick r:id="rId10"/>
              </a:rPr>
              <a:t>https://www.nuffieldtrust.org.uk/news-item/plan-b-what-the-forthcoming-nhs-workforce-strategy-should-not-ignore</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Personnel Today (2026) 'NHS staff survey reveals stability, not improvement'. Available at: </a:t>
            </a:r>
            <a:r>
              <a:rPr lang="en-US" sz="850" dirty="0">
                <a:solidFill>
                  <a:srgbClr val="3D4F5F"/>
                </a:solidFill>
                <a:latin typeface="Calibri" pitchFamily="34" charset="0"/>
                <a:ea typeface="Calibri" pitchFamily="34" charset="-122"/>
                <a:cs typeface="Calibri" pitchFamily="34" charset="-120"/>
                <a:hlinkClick r:id="rId11"/>
              </a:rPr>
              <a:t>https://www.personneltoday.com/hr/nhs-staff-survey-reveals-stability-not-improvement/</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PMC (2025) 'Pay satisfaction and intentions to leave the NHS: a UK-based cohort study'. Available at: </a:t>
            </a:r>
            <a:r>
              <a:rPr lang="en-US" sz="850" dirty="0">
                <a:solidFill>
                  <a:srgbClr val="3D4F5F"/>
                </a:solidFill>
                <a:latin typeface="Calibri" pitchFamily="34" charset="0"/>
                <a:ea typeface="Calibri" pitchFamily="34" charset="-122"/>
                <a:cs typeface="Calibri" pitchFamily="34" charset="-120"/>
                <a:hlinkClick r:id="rId12"/>
              </a:rPr>
              <a:t>https://pmc.ncbi.nlm.nih.gov/articles/PMC12541634/</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Public Accounts Committee (2023) NHS Workforce Report. London: House of Commons. </a:t>
            </a:r>
            <a:r>
              <a:rPr lang="en-US" sz="850" dirty="0">
                <a:solidFill>
                  <a:srgbClr val="3D4F5F"/>
                </a:solidFill>
                <a:latin typeface="Calibri" pitchFamily="34" charset="0"/>
                <a:ea typeface="Calibri" pitchFamily="34" charset="-122"/>
                <a:cs typeface="Calibri" pitchFamily="34" charset="-120"/>
                <a:hlinkClick r:id="rId13"/>
              </a:rPr>
              <a:t>https://researchbriefings.files.parliament.uk/documents/CBP-9731/CBP-9731.pdf</a:t>
            </a:r>
            <a:r>
              <a:rPr lang="en-US" sz="850" dirty="0">
                <a:solidFill>
                  <a:srgbClr val="3D4F5F"/>
                </a:solidFill>
                <a:latin typeface="Calibri" pitchFamily="34" charset="0"/>
                <a:ea typeface="Calibri" pitchFamily="34" charset="-122"/>
                <a:cs typeface="Calibri" pitchFamily="34" charset="-120"/>
              </a:rPr>
              <a:t> </a:t>
            </a:r>
            <a:endParaRPr lang="en-US" sz="8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References — Amit Jikadra</a:t>
            </a:r>
            <a:endParaRPr lang="en-US" sz="1800" dirty="0"/>
          </a:p>
        </p:txBody>
      </p:sp>
      <p:sp>
        <p:nvSpPr>
          <p:cNvPr id="4" name="Text 2"/>
          <p:cNvSpPr/>
          <p:nvPr/>
        </p:nvSpPr>
        <p:spPr>
          <a:xfrm>
            <a:off x="457200" y="777240"/>
            <a:ext cx="8229600" cy="3931920"/>
          </a:xfrm>
          <a:prstGeom prst="rect">
            <a:avLst/>
          </a:prstGeom>
          <a:noFill/>
          <a:ln/>
        </p:spPr>
        <p:txBody>
          <a:bodyPr wrap="square" lIns="0" tIns="0" rIns="0" bIns="0" rtlCol="0" anchor="t"/>
          <a:lstStyle/>
          <a:p>
            <a:pPr>
              <a:spcAft>
                <a:spcPts val="400"/>
              </a:spcAft>
            </a:pPr>
            <a:r>
              <a:rPr lang="en-US" sz="850" dirty="0">
                <a:solidFill>
                  <a:srgbClr val="3D4F5F"/>
                </a:solidFill>
                <a:latin typeface="Calibri" pitchFamily="34" charset="0"/>
                <a:ea typeface="Calibri" pitchFamily="34" charset="-122"/>
                <a:cs typeface="Calibri" pitchFamily="34" charset="-120"/>
              </a:rPr>
              <a:t>Anderson, M., O'Neill, C. et al. (2021) 'Securing a sustainable UK health workforce', The Lancet, 397(10288), pp. 1992–2011. </a:t>
            </a:r>
            <a:r>
              <a:rPr lang="en-US" sz="850" dirty="0">
                <a:solidFill>
                  <a:srgbClr val="3D4F5F"/>
                </a:solidFill>
                <a:latin typeface="Calibri" pitchFamily="34" charset="0"/>
                <a:ea typeface="Calibri" pitchFamily="34" charset="-122"/>
                <a:cs typeface="Calibri" pitchFamily="34" charset="-120"/>
                <a:hlinkClick r:id="rId3"/>
              </a:rPr>
              <a:t>https://doi.org/10.1016/s0140-6736(21)00231-2</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Bain &amp; Company (2018) UK Front Line of Healthcare Survey. Available at: </a:t>
            </a:r>
            <a:r>
              <a:rPr lang="en-US" sz="850" dirty="0">
                <a:solidFill>
                  <a:srgbClr val="3D4F5F"/>
                </a:solidFill>
                <a:latin typeface="Calibri" pitchFamily="34" charset="0"/>
                <a:ea typeface="Calibri" pitchFamily="34" charset="-122"/>
                <a:cs typeface="Calibri" pitchFamily="34" charset="-120"/>
                <a:hlinkClick r:id="rId4"/>
              </a:rPr>
              <a:t>https://www.bain.com/contentassets/79183506c2b94a398fc1bbd60f07c8a3/bain_brief_uk_front_line_of_healthcare_2018.pdf</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Boxall, P. and Purcell, J. (2016) Strategy and Human Resource Management. 4th edn. London: Palgrave Macmillan. </a:t>
            </a:r>
            <a:r>
              <a:rPr lang="en-US" sz="850" dirty="0">
                <a:solidFill>
                  <a:srgbClr val="3D4F5F"/>
                </a:solidFill>
                <a:latin typeface="Calibri" pitchFamily="34" charset="0"/>
                <a:ea typeface="Calibri" pitchFamily="34" charset="-122"/>
                <a:cs typeface="Calibri" pitchFamily="34" charset="-120"/>
                <a:hlinkClick r:id="rId5"/>
              </a:rPr>
              <a:t>https://books.google.co.in/books/about/Strategy_and_Human_Resource_Management.html?id=oCVHEAAAQBAJ&amp;redir_esc=y</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Dean, W., Talbot, S. and Dean, A. (2022) 'Moral injury in healthcare', Journal of Interprofessional Education &amp; Practice, 28, 100535. </a:t>
            </a:r>
            <a:r>
              <a:rPr lang="en-US" sz="850" dirty="0">
                <a:solidFill>
                  <a:srgbClr val="3D4F5F"/>
                </a:solidFill>
                <a:latin typeface="Calibri" pitchFamily="34" charset="0"/>
                <a:ea typeface="Calibri" pitchFamily="34" charset="-122"/>
                <a:cs typeface="Calibri" pitchFamily="34" charset="-120"/>
                <a:hlinkClick r:id="rId6"/>
              </a:rPr>
              <a:t>https://doi.org/10.12788/fp.0467</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Deci, E.L. and Ryan, R.M. (2000) 'Self-Determination Theory', American Psychologist, 55(1), pp. 68–78. </a:t>
            </a:r>
            <a:r>
              <a:rPr lang="en-US" sz="850" dirty="0">
                <a:solidFill>
                  <a:srgbClr val="3D4F5F"/>
                </a:solidFill>
                <a:latin typeface="Calibri" pitchFamily="34" charset="0"/>
                <a:ea typeface="Calibri" pitchFamily="34" charset="-122"/>
                <a:cs typeface="Calibri" pitchFamily="34" charset="-120"/>
                <a:hlinkClick r:id="rId7"/>
              </a:rPr>
              <a:t>https://selfdeterminationtheory.org/SDT/documents/2000_RyanDeci_SDT.pdf</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Herzberg, F. (1959) The Motivation to Work. New York: John Wiley &amp; Sons. </a:t>
            </a:r>
            <a:r>
              <a:rPr lang="en-US" sz="850" dirty="0">
                <a:solidFill>
                  <a:srgbClr val="3D4F5F"/>
                </a:solidFill>
                <a:latin typeface="Calibri" pitchFamily="34" charset="0"/>
                <a:ea typeface="Calibri" pitchFamily="34" charset="-122"/>
                <a:cs typeface="Calibri" pitchFamily="34" charset="-120"/>
                <a:hlinkClick r:id="rId8"/>
              </a:rPr>
              <a:t>https://api.pageplace.de/preview/DT0400.9781351504430_A30546568/preview-9781351504430_A30546568.pdf</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King's Fund (2025) Securing the NHS Workforce for the Future. Available at: </a:t>
            </a:r>
            <a:r>
              <a:rPr lang="en-US" sz="850" dirty="0">
                <a:solidFill>
                  <a:srgbClr val="3D4F5F"/>
                </a:solidFill>
                <a:latin typeface="Calibri" pitchFamily="34" charset="0"/>
                <a:ea typeface="Calibri" pitchFamily="34" charset="-122"/>
                <a:cs typeface="Calibri" pitchFamily="34" charset="-120"/>
                <a:hlinkClick r:id="rId9"/>
              </a:rPr>
              <a:t>https://www.kingsfund.org.uk/insight-and-analysis/long-reads/securing-nhs-workforce-future-recommendations-action</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Morrison, E.W. (2014) 'Employee voice and silence', Annual Review of Organizational Psychology, 1(1), pp. 173–197. </a:t>
            </a:r>
            <a:r>
              <a:rPr lang="en-US" sz="850" dirty="0">
                <a:solidFill>
                  <a:srgbClr val="3D4F5F"/>
                </a:solidFill>
                <a:latin typeface="Calibri" pitchFamily="34" charset="0"/>
                <a:ea typeface="Calibri" pitchFamily="34" charset="-122"/>
                <a:cs typeface="Calibri" pitchFamily="34" charset="-120"/>
                <a:hlinkClick r:id="rId10"/>
              </a:rPr>
              <a:t>https://psycnet.apa.org/doi/10.1146/annurev-orgpsych-031413-091328</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Confederation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11"/>
              </a:rPr>
              <a:t>https://www.nhsconfed.org/publications/nhs-staff-survey-results-2025-what-you-need-know</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Nuffield Trust (2025) Plan B. What the forthcoming NHS workforce strategy should not ignore Available at: </a:t>
            </a:r>
            <a:r>
              <a:rPr lang="en-US" sz="850" dirty="0">
                <a:solidFill>
                  <a:srgbClr val="3D4F5F"/>
                </a:solidFill>
                <a:latin typeface="Calibri" pitchFamily="34" charset="0"/>
                <a:ea typeface="Calibri" pitchFamily="34" charset="-122"/>
                <a:cs typeface="Calibri" pitchFamily="34" charset="-120"/>
                <a:hlinkClick r:id="rId12"/>
              </a:rPr>
              <a:t>https://www.nuffieldtrust.org.uk/news-item/plan-b-what-the-forthcoming-nhs-workforce-strategy-should-not-ignore</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Pyhäjärvi, M. (2024) 'The straw that broke the nurse's back', Journal of Advanced Nursing, 80(8), pp. 3280–3291. </a:t>
            </a:r>
            <a:r>
              <a:rPr lang="en-US" sz="850" dirty="0">
                <a:solidFill>
                  <a:srgbClr val="3D4F5F"/>
                </a:solidFill>
                <a:latin typeface="Calibri" pitchFamily="34" charset="0"/>
                <a:ea typeface="Calibri" pitchFamily="34" charset="-122"/>
                <a:cs typeface="Calibri" pitchFamily="34" charset="-120"/>
                <a:hlinkClick r:id="rId13"/>
              </a:rPr>
              <a:t>https://doi.org/10.1111/jan.16143</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Rousseau, D.M. (1995) Psychological Contracts in Organizations. Thousand Oaks: SAGE Publications. </a:t>
            </a:r>
            <a:r>
              <a:rPr lang="en-US" sz="850" dirty="0">
                <a:solidFill>
                  <a:srgbClr val="3D4F5F"/>
                </a:solidFill>
                <a:latin typeface="Calibri" pitchFamily="34" charset="0"/>
                <a:ea typeface="Calibri" pitchFamily="34" charset="-122"/>
                <a:cs typeface="Calibri" pitchFamily="34" charset="-120"/>
                <a:hlinkClick r:id="rId14"/>
              </a:rPr>
              <a:t>https://doi.org/10.1002/9781118785317.weom110075</a:t>
            </a:r>
            <a:r>
              <a:rPr lang="en-US" sz="850" dirty="0">
                <a:solidFill>
                  <a:srgbClr val="3D4F5F"/>
                </a:solidFill>
                <a:latin typeface="Calibri" pitchFamily="34" charset="0"/>
                <a:ea typeface="Calibri" pitchFamily="34" charset="-122"/>
                <a:cs typeface="Calibri" pitchFamily="34" charset="-120"/>
              </a:rPr>
              <a:t> </a:t>
            </a:r>
            <a:endParaRPr lang="en-US" sz="8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594360"/>
          </a:xfrm>
          <a:prstGeom prst="rect">
            <a:avLst/>
          </a:prstGeom>
          <a:solidFill>
            <a:srgbClr val="005EB8"/>
          </a:solidFill>
          <a:ln/>
        </p:spPr>
      </p:sp>
      <p:sp>
        <p:nvSpPr>
          <p:cNvPr id="3" name="Text 1"/>
          <p:cNvSpPr/>
          <p:nvPr/>
        </p:nvSpPr>
        <p:spPr>
          <a:xfrm>
            <a:off x="457200" y="45720"/>
            <a:ext cx="8229600" cy="502920"/>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References — Kuldip Bhuva</a:t>
            </a:r>
            <a:endParaRPr lang="en-US" sz="1800" dirty="0"/>
          </a:p>
        </p:txBody>
      </p:sp>
      <p:sp>
        <p:nvSpPr>
          <p:cNvPr id="4" name="Text 2"/>
          <p:cNvSpPr/>
          <p:nvPr/>
        </p:nvSpPr>
        <p:spPr>
          <a:xfrm>
            <a:off x="457200" y="777240"/>
            <a:ext cx="8229600" cy="3931920"/>
          </a:xfrm>
          <a:prstGeom prst="rect">
            <a:avLst/>
          </a:prstGeom>
          <a:noFill/>
          <a:ln/>
        </p:spPr>
        <p:txBody>
          <a:bodyPr wrap="square" lIns="0" tIns="0" rIns="0" bIns="0" rtlCol="0" anchor="t"/>
          <a:lstStyle/>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IOSH Magazine (2026) 'Under pressure: ensuring the psychological safety of NHS staff'. Available at: </a:t>
            </a:r>
            <a:r>
              <a:rPr lang="en-US" sz="850" dirty="0">
                <a:solidFill>
                  <a:srgbClr val="3D4F5F"/>
                </a:solidFill>
                <a:latin typeface="Calibri" pitchFamily="34" charset="0"/>
                <a:ea typeface="Calibri" pitchFamily="34" charset="-122"/>
                <a:cs typeface="Calibri" pitchFamily="34" charset="-120"/>
                <a:hlinkClick r:id="rId3"/>
              </a:rPr>
              <a:t>https://www.ioshmagazine.com/2025/12/22/under-pressure-ensuring-psychological-safety-nhs-staff</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King's Fund (2025) Securing the NHS Workforce for the Future. Available at: </a:t>
            </a:r>
            <a:r>
              <a:rPr lang="en-US" sz="850" dirty="0">
                <a:solidFill>
                  <a:srgbClr val="3D4F5F"/>
                </a:solidFill>
                <a:latin typeface="Calibri" pitchFamily="34" charset="0"/>
                <a:ea typeface="Calibri" pitchFamily="34" charset="-122"/>
                <a:cs typeface="Calibri" pitchFamily="34" charset="-120"/>
                <a:hlinkClick r:id="rId4"/>
              </a:rPr>
              <a:t>https://www.kingsfund.org.uk/insight-and-analysis/long-reads/securing-nhs-workforce-future-recommendations-action</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Employers (2026) NHS Staff Survey Results 2025. Available at: </a:t>
            </a:r>
            <a:r>
              <a:rPr lang="en-US" sz="850" dirty="0">
                <a:solidFill>
                  <a:srgbClr val="3D4F5F"/>
                </a:solidFill>
                <a:latin typeface="Calibri" pitchFamily="34" charset="0"/>
                <a:ea typeface="Calibri" pitchFamily="34" charset="-122"/>
                <a:cs typeface="Calibri" pitchFamily="34" charset="-120"/>
                <a:hlinkClick r:id="rId5"/>
              </a:rPr>
              <a:t>https://www.nhsemployers.org/news/nhs-staff-survey-results-2025</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England (2023) NHS Long Term Workforce Plan. Available at: </a:t>
            </a:r>
            <a:r>
              <a:rPr lang="en-US" sz="850" dirty="0">
                <a:solidFill>
                  <a:srgbClr val="3D4F5F"/>
                </a:solidFill>
                <a:latin typeface="Calibri" pitchFamily="34" charset="0"/>
                <a:ea typeface="Calibri" pitchFamily="34" charset="-122"/>
                <a:cs typeface="Calibri" pitchFamily="34" charset="-120"/>
                <a:hlinkClick r:id="rId6"/>
              </a:rPr>
              <a:t>https://www.england.nhs.uk/publication/nhs-long-term-workforce-plan/</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NHS Staff Survey Centre (2026) National Results 2025. Available at: </a:t>
            </a:r>
            <a:r>
              <a:rPr lang="en-US" sz="850" dirty="0">
                <a:solidFill>
                  <a:srgbClr val="3D4F5F"/>
                </a:solidFill>
                <a:latin typeface="Calibri" pitchFamily="34" charset="0"/>
                <a:ea typeface="Calibri" pitchFamily="34" charset="-122"/>
                <a:cs typeface="Calibri" pitchFamily="34" charset="-120"/>
                <a:hlinkClick r:id="rId7"/>
              </a:rPr>
              <a:t>https://www.nhsstaffsurveys.com/results/national-results/</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Nuffield Trust (2025) Plan B. Available at: </a:t>
            </a:r>
            <a:r>
              <a:rPr lang="en-US" sz="850" dirty="0">
                <a:solidFill>
                  <a:srgbClr val="3D4F5F"/>
                </a:solidFill>
                <a:latin typeface="Calibri" pitchFamily="34" charset="0"/>
                <a:ea typeface="Calibri" pitchFamily="34" charset="-122"/>
                <a:cs typeface="Calibri" pitchFamily="34" charset="-120"/>
                <a:hlinkClick r:id="rId8"/>
              </a:rPr>
              <a:t>https://www.nuffieldtrust.org.uk/news-item/plan-b-what-the-forthcoming-nhs-workforce-strategy-should-not-ignore</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Ocean, N. and Meyer, C. (2023) 'Satisfaction and attrition in the UK healthcare sector', PLoS ONE, 18(4), e0284516. </a:t>
            </a:r>
            <a:r>
              <a:rPr lang="en-US" sz="850" dirty="0">
                <a:solidFill>
                  <a:srgbClr val="3D4F5F"/>
                </a:solidFill>
                <a:latin typeface="Calibri" pitchFamily="34" charset="0"/>
                <a:ea typeface="Calibri" pitchFamily="34" charset="-122"/>
                <a:cs typeface="Calibri" pitchFamily="34" charset="-120"/>
                <a:hlinkClick r:id="rId9"/>
              </a:rPr>
              <a:t>https://doi.org/10.1371/journal.pone.0284516</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Personnel Today (2026) 'NHS staff survey reveals stability, not improvement'. Available at: </a:t>
            </a:r>
            <a:r>
              <a:rPr lang="en-US" sz="850" dirty="0">
                <a:solidFill>
                  <a:srgbClr val="3D4F5F"/>
                </a:solidFill>
                <a:latin typeface="Calibri" pitchFamily="34" charset="0"/>
                <a:ea typeface="Calibri" pitchFamily="34" charset="-122"/>
                <a:cs typeface="Calibri" pitchFamily="34" charset="-120"/>
                <a:hlinkClick r:id="rId10"/>
              </a:rPr>
              <a:t>https://www.personneltoday.com/hr/nhs-staff-survey-reveals-stability-not-improvement/</a:t>
            </a:r>
            <a:r>
              <a:rPr lang="en-US" sz="850" dirty="0">
                <a:solidFill>
                  <a:srgbClr val="3D4F5F"/>
                </a:solidFill>
                <a:latin typeface="Calibri" pitchFamily="34" charset="0"/>
                <a:ea typeface="Calibri" pitchFamily="34" charset="-122"/>
                <a:cs typeface="Calibri" pitchFamily="34" charset="-120"/>
              </a:rPr>
              <a:t> </a:t>
            </a:r>
            <a:endParaRPr lang="en-US" sz="850" dirty="0"/>
          </a:p>
          <a:p>
            <a:pPr marL="0" indent="0">
              <a:spcAft>
                <a:spcPts val="400"/>
              </a:spcAft>
              <a:buNone/>
            </a:pPr>
            <a:r>
              <a:rPr lang="en-US" sz="850" dirty="0">
                <a:solidFill>
                  <a:srgbClr val="3D4F5F"/>
                </a:solidFill>
                <a:latin typeface="Calibri" pitchFamily="34" charset="0"/>
                <a:ea typeface="Calibri" pitchFamily="34" charset="-122"/>
                <a:cs typeface="Calibri" pitchFamily="34" charset="-120"/>
              </a:rPr>
              <a:t>PMC (2025) 'Pay satisfaction and intentions to leave the NHS', UK-REACH cohort study. Available at: </a:t>
            </a:r>
            <a:r>
              <a:rPr lang="en-US" sz="850" dirty="0">
                <a:solidFill>
                  <a:srgbClr val="3D4F5F"/>
                </a:solidFill>
                <a:latin typeface="Calibri" pitchFamily="34" charset="0"/>
                <a:ea typeface="Calibri" pitchFamily="34" charset="-122"/>
                <a:cs typeface="Calibri" pitchFamily="34" charset="-120"/>
                <a:hlinkClick r:id="rId11"/>
              </a:rPr>
              <a:t>https://pmc.ncbi.nlm.nih.gov/articles/PMC12541634/</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Public Accounts Committee (2023) NHS Workforce Report. London: House of Commons. </a:t>
            </a:r>
            <a:r>
              <a:rPr lang="en-US" sz="850" dirty="0">
                <a:solidFill>
                  <a:srgbClr val="3D4F5F"/>
                </a:solidFill>
                <a:latin typeface="Calibri" pitchFamily="34" charset="0"/>
                <a:ea typeface="Calibri" pitchFamily="34" charset="-122"/>
                <a:cs typeface="Calibri" pitchFamily="34" charset="-120"/>
                <a:hlinkClick r:id="rId12"/>
              </a:rPr>
              <a:t>https://researchbriefings.files.parliament.uk/documents/CBP-9731/CBP-9731.pdf</a:t>
            </a:r>
            <a:r>
              <a:rPr lang="en-US" sz="850" dirty="0">
                <a:solidFill>
                  <a:srgbClr val="3D4F5F"/>
                </a:solidFill>
                <a:latin typeface="Calibri" pitchFamily="34" charset="0"/>
                <a:ea typeface="Calibri" pitchFamily="34" charset="-122"/>
                <a:cs typeface="Calibri" pitchFamily="34" charset="-120"/>
              </a:rPr>
              <a:t> </a:t>
            </a:r>
            <a:endParaRPr lang="en-US" sz="850" dirty="0"/>
          </a:p>
          <a:p>
            <a:pPr>
              <a:spcAft>
                <a:spcPts val="400"/>
              </a:spcAft>
            </a:pPr>
            <a:r>
              <a:rPr lang="en-US" sz="850" dirty="0">
                <a:solidFill>
                  <a:srgbClr val="3D4F5F"/>
                </a:solidFill>
                <a:latin typeface="Calibri" pitchFamily="34" charset="0"/>
                <a:ea typeface="Calibri" pitchFamily="34" charset="-122"/>
                <a:cs typeface="Calibri" pitchFamily="34" charset="-120"/>
              </a:rPr>
              <a:t>Spector, P.E. (1997) Job Satisfaction: Application, Assessment, Causes. Thousand Oaks: SAGE Publications. </a:t>
            </a:r>
            <a:r>
              <a:rPr lang="en-US" sz="850" dirty="0">
                <a:solidFill>
                  <a:srgbClr val="3D4F5F"/>
                </a:solidFill>
                <a:latin typeface="Calibri" pitchFamily="34" charset="0"/>
                <a:ea typeface="Calibri" pitchFamily="34" charset="-122"/>
                <a:cs typeface="Calibri" pitchFamily="34" charset="-120"/>
                <a:hlinkClick r:id="rId13"/>
              </a:rPr>
              <a:t>https://books.google.co.in/books/about/Job_Satisfaction.html?id=nCkXMZjs0XcC&amp;redir_esc=y</a:t>
            </a:r>
            <a:r>
              <a:rPr lang="en-US" sz="850" dirty="0">
                <a:solidFill>
                  <a:srgbClr val="3D4F5F"/>
                </a:solidFill>
                <a:latin typeface="Calibri" pitchFamily="34" charset="0"/>
                <a:ea typeface="Calibri" pitchFamily="34" charset="-122"/>
                <a:cs typeface="Calibri" pitchFamily="34" charset="-120"/>
              </a:rPr>
              <a:t> </a:t>
            </a:r>
            <a:endParaRPr lang="en-US" sz="8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bg>
      <p:bgPr>
        <a:solidFill>
          <a:srgbClr val="0A2540"/>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41B6E6"/>
          </a:solidFill>
          <a:ln/>
        </p:spPr>
      </p:sp>
      <p:sp>
        <p:nvSpPr>
          <p:cNvPr id="3" name="Shape 1"/>
          <p:cNvSpPr/>
          <p:nvPr/>
        </p:nvSpPr>
        <p:spPr>
          <a:xfrm>
            <a:off x="0" y="5070348"/>
            <a:ext cx="9144000" cy="73152"/>
          </a:xfrm>
          <a:prstGeom prst="rect">
            <a:avLst/>
          </a:prstGeom>
          <a:solidFill>
            <a:srgbClr val="41B6E6"/>
          </a:solidFill>
          <a:ln/>
        </p:spPr>
      </p:sp>
      <p:pic>
        <p:nvPicPr>
          <p:cNvPr id="4" name="Image 0" descr="preencoded.png"/>
          <p:cNvPicPr>
            <a:picLocks noChangeAspect="1"/>
          </p:cNvPicPr>
          <p:nvPr/>
        </p:nvPicPr>
        <p:blipFill>
          <a:blip r:embed="rId3"/>
          <a:stretch>
            <a:fillRect/>
          </a:stretch>
        </p:blipFill>
        <p:spPr>
          <a:xfrm>
            <a:off x="4114800" y="1097280"/>
            <a:ext cx="914400" cy="914400"/>
          </a:xfrm>
          <a:prstGeom prst="rect">
            <a:avLst/>
          </a:prstGeom>
        </p:spPr>
      </p:pic>
      <p:sp>
        <p:nvSpPr>
          <p:cNvPr id="5" name="Text 2"/>
          <p:cNvSpPr/>
          <p:nvPr/>
        </p:nvSpPr>
        <p:spPr>
          <a:xfrm>
            <a:off x="457200" y="2103120"/>
            <a:ext cx="8229600" cy="548640"/>
          </a:xfrm>
          <a:prstGeom prst="rect">
            <a:avLst/>
          </a:prstGeom>
          <a:noFill/>
          <a:ln/>
        </p:spPr>
        <p:txBody>
          <a:bodyPr wrap="square" lIns="0" tIns="0" rIns="0" bIns="0" rtlCol="0" anchor="ctr"/>
          <a:lstStyle/>
          <a:p>
            <a:pPr marL="0" indent="0" algn="ctr">
              <a:buNone/>
            </a:pPr>
            <a:r>
              <a:rPr lang="en-US" sz="3600" b="1" dirty="0">
                <a:solidFill>
                  <a:srgbClr val="FFFFFF"/>
                </a:solidFill>
                <a:latin typeface="Georgia" pitchFamily="34" charset="0"/>
                <a:ea typeface="Georgia" pitchFamily="34" charset="-122"/>
                <a:cs typeface="Georgia" pitchFamily="34" charset="-120"/>
              </a:rPr>
              <a:t>Thank You</a:t>
            </a:r>
            <a:endParaRPr lang="en-US" sz="3600" dirty="0"/>
          </a:p>
        </p:txBody>
      </p:sp>
      <p:sp>
        <p:nvSpPr>
          <p:cNvPr id="6" name="Text 3"/>
          <p:cNvSpPr/>
          <p:nvPr/>
        </p:nvSpPr>
        <p:spPr>
          <a:xfrm>
            <a:off x="457200" y="2651760"/>
            <a:ext cx="8229600" cy="365760"/>
          </a:xfrm>
          <a:prstGeom prst="rect">
            <a:avLst/>
          </a:prstGeom>
          <a:noFill/>
          <a:ln/>
        </p:spPr>
        <p:txBody>
          <a:bodyPr wrap="square" lIns="0" tIns="0" rIns="0" bIns="0" rtlCol="0" anchor="ctr"/>
          <a:lstStyle/>
          <a:p>
            <a:pPr marL="0" indent="0" algn="ctr">
              <a:buNone/>
            </a:pPr>
            <a:r>
              <a:rPr lang="en-US" sz="1800" dirty="0">
                <a:solidFill>
                  <a:srgbClr val="41B6E6"/>
                </a:solidFill>
                <a:latin typeface="Calibri Light" pitchFamily="34" charset="0"/>
                <a:ea typeface="Calibri Light" pitchFamily="34" charset="-122"/>
                <a:cs typeface="Calibri Light" pitchFamily="34" charset="-120"/>
              </a:rPr>
              <a:t>Questions &amp; Discussion</a:t>
            </a:r>
            <a:endParaRPr lang="en-US" sz="1800" dirty="0"/>
          </a:p>
        </p:txBody>
      </p:sp>
      <p:sp>
        <p:nvSpPr>
          <p:cNvPr id="7" name="Text 4"/>
          <p:cNvSpPr/>
          <p:nvPr/>
        </p:nvSpPr>
        <p:spPr>
          <a:xfrm>
            <a:off x="457200" y="3291840"/>
            <a:ext cx="8229600" cy="274320"/>
          </a:xfrm>
          <a:prstGeom prst="rect">
            <a:avLst/>
          </a:prstGeom>
          <a:noFill/>
          <a:ln/>
        </p:spPr>
        <p:txBody>
          <a:bodyPr wrap="square" lIns="0" tIns="0" rIns="0" bIns="0" rtlCol="0" anchor="ctr"/>
          <a:lstStyle/>
          <a:p>
            <a:pPr marL="0" indent="0" algn="ctr">
              <a:buNone/>
            </a:pPr>
            <a:r>
              <a:rPr lang="en-US" sz="1000" dirty="0">
                <a:solidFill>
                  <a:srgbClr val="8B9DAF"/>
                </a:solidFill>
                <a:latin typeface="Calibri Light" pitchFamily="34" charset="0"/>
                <a:ea typeface="Calibri Light" pitchFamily="34" charset="-122"/>
                <a:cs typeface="Calibri Light" pitchFamily="34" charset="-120"/>
              </a:rPr>
              <a:t>LCMB7023 – Human Capital Management | Group 5 | Job Satisfaction in the NHS</a:t>
            </a:r>
            <a:endParaRPr lang="en-US" sz="1000" dirty="0"/>
          </a:p>
        </p:txBody>
      </p:sp>
      <p:sp>
        <p:nvSpPr>
          <p:cNvPr id="8" name="Text 5"/>
          <p:cNvSpPr/>
          <p:nvPr/>
        </p:nvSpPr>
        <p:spPr>
          <a:xfrm>
            <a:off x="457200" y="3749040"/>
            <a:ext cx="8229600" cy="274320"/>
          </a:xfrm>
          <a:prstGeom prst="rect">
            <a:avLst/>
          </a:prstGeom>
          <a:noFill/>
          <a:ln/>
        </p:spPr>
        <p:txBody>
          <a:bodyPr wrap="square" lIns="0" tIns="0" rIns="0" bIns="0"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Ronak Devani  •  Ronak Sojitra  •  Amit Jikadra  •  Kuldip Bhuva</a:t>
            </a:r>
            <a:endParaRPr lang="en-US" sz="1100" dirty="0"/>
          </a:p>
        </p:txBody>
      </p:sp>
      <p:sp>
        <p:nvSpPr>
          <p:cNvPr id="9" name="Text 6"/>
          <p:cNvSpPr/>
          <p:nvPr/>
        </p:nvSpPr>
        <p:spPr>
          <a:xfrm>
            <a:off x="457200" y="4114800"/>
            <a:ext cx="8229600" cy="274320"/>
          </a:xfrm>
          <a:prstGeom prst="rect">
            <a:avLst/>
          </a:prstGeom>
          <a:noFill/>
          <a:ln/>
        </p:spPr>
        <p:txBody>
          <a:bodyPr wrap="square" lIns="0" tIns="0" rIns="0" bIns="0" rtlCol="0" anchor="ctr"/>
          <a:lstStyle/>
          <a:p>
            <a:pPr marL="0" indent="0" algn="ctr">
              <a:buNone/>
            </a:pPr>
            <a:r>
              <a:rPr lang="en-US" sz="900" dirty="0">
                <a:solidFill>
                  <a:srgbClr val="8B9DAF"/>
                </a:solidFill>
                <a:latin typeface="Calibri Light" pitchFamily="34" charset="0"/>
                <a:ea typeface="Calibri Light" pitchFamily="34" charset="-122"/>
                <a:cs typeface="Calibri Light" pitchFamily="34" charset="-120"/>
              </a:rPr>
              <a:t>University of Wales Trinity Saint David | April 2026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7849</Words>
  <Application>Microsoft Office PowerPoint</Application>
  <PresentationFormat>On-screen Show (16:9)</PresentationFormat>
  <Paragraphs>734</Paragraphs>
  <Slides>43</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Capital Challenges in the NHS: Job Satisfaction</dc:title>
  <dc:subject>PptxGenJS Presentation</dc:subject>
  <dc:creator>Group 5</dc:creator>
  <cp:lastModifiedBy>ronak devani</cp:lastModifiedBy>
  <cp:revision>6</cp:revision>
  <dcterms:created xsi:type="dcterms:W3CDTF">2026-04-05T04:41:30Z</dcterms:created>
  <dcterms:modified xsi:type="dcterms:W3CDTF">2026-04-05T09:46:51Z</dcterms:modified>
</cp:coreProperties>
</file>