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87" r:id="rId2"/>
    <p:sldId id="324" r:id="rId3"/>
    <p:sldId id="337" r:id="rId4"/>
    <p:sldId id="326" r:id="rId5"/>
    <p:sldId id="327" r:id="rId6"/>
    <p:sldId id="336" r:id="rId7"/>
    <p:sldId id="334" r:id="rId8"/>
    <p:sldId id="329" r:id="rId9"/>
    <p:sldId id="330" r:id="rId10"/>
    <p:sldId id="335" r:id="rId11"/>
    <p:sldId id="338" r:id="rId12"/>
    <p:sldId id="28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5EFF"/>
    <a:srgbClr val="FF61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316"/>
    <p:restoredTop sz="67241"/>
  </p:normalViewPr>
  <p:slideViewPr>
    <p:cSldViewPr snapToGrid="0" snapToObjects="1">
      <p:cViewPr varScale="1">
        <p:scale>
          <a:sx n="79" d="100"/>
          <a:sy n="79" d="100"/>
        </p:scale>
        <p:origin x="336"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p:scale>
          <a:sx n="95" d="100"/>
          <a:sy n="95" d="100"/>
        </p:scale>
        <p:origin x="3080" y="-14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FA2B9C-BEE2-7B42-9B56-80310C2C4460}" type="doc">
      <dgm:prSet loTypeId="urn:microsoft.com/office/officeart/2005/8/layout/venn3" loCatId="matrix" qsTypeId="urn:microsoft.com/office/officeart/2005/8/quickstyle/simple4" qsCatId="simple" csTypeId="urn:microsoft.com/office/officeart/2005/8/colors/colorful4" csCatId="colorful" phldr="1"/>
      <dgm:spPr/>
      <dgm:t>
        <a:bodyPr/>
        <a:lstStyle/>
        <a:p>
          <a:endParaRPr lang="en-US"/>
        </a:p>
      </dgm:t>
    </dgm:pt>
    <dgm:pt modelId="{7258F23C-CA07-904C-8F25-E6201B119D13}">
      <dgm:prSet phldrT="[Text]"/>
      <dgm:spPr/>
      <dgm:t>
        <a:bodyPr/>
        <a:lstStyle/>
        <a:p>
          <a:r>
            <a:rPr lang="en-US" b="1" dirty="0" smtClean="0">
              <a:latin typeface="Century Gothic" charset="0"/>
              <a:ea typeface="Century Gothic" charset="0"/>
              <a:cs typeface="Century Gothic" charset="0"/>
            </a:rPr>
            <a:t>Intelligent</a:t>
          </a:r>
          <a:r>
            <a:rPr lang="en-US" b="1" baseline="0" dirty="0" smtClean="0">
              <a:latin typeface="Century Gothic" charset="0"/>
              <a:ea typeface="Century Gothic" charset="0"/>
              <a:cs typeface="Century Gothic" charset="0"/>
            </a:rPr>
            <a:t> </a:t>
          </a:r>
          <a:r>
            <a:rPr lang="en-US" b="1" dirty="0" smtClean="0">
              <a:latin typeface="Century Gothic" charset="0"/>
              <a:ea typeface="Century Gothic" charset="0"/>
              <a:cs typeface="Century Gothic" charset="0"/>
            </a:rPr>
            <a:t>Asset Management</a:t>
          </a:r>
          <a:endParaRPr lang="en-US" b="1" dirty="0">
            <a:latin typeface="Century Gothic" charset="0"/>
            <a:ea typeface="Century Gothic" charset="0"/>
            <a:cs typeface="Century Gothic" charset="0"/>
          </a:endParaRPr>
        </a:p>
      </dgm:t>
    </dgm:pt>
    <dgm:pt modelId="{97EF5B0E-F68D-C645-AC81-1233E88668E9}" type="parTrans" cxnId="{B6D2AC38-AE1D-C049-9B1D-7D3FB1B36381}">
      <dgm:prSet/>
      <dgm:spPr/>
      <dgm:t>
        <a:bodyPr/>
        <a:lstStyle/>
        <a:p>
          <a:endParaRPr lang="en-US" b="1">
            <a:latin typeface="Century Gothic" charset="0"/>
            <a:ea typeface="Century Gothic" charset="0"/>
            <a:cs typeface="Century Gothic" charset="0"/>
          </a:endParaRPr>
        </a:p>
      </dgm:t>
    </dgm:pt>
    <dgm:pt modelId="{9A2172EB-66DD-3645-9678-AE7FE915AE96}" type="sibTrans" cxnId="{B6D2AC38-AE1D-C049-9B1D-7D3FB1B36381}">
      <dgm:prSet/>
      <dgm:spPr/>
      <dgm:t>
        <a:bodyPr/>
        <a:lstStyle/>
        <a:p>
          <a:endParaRPr lang="en-US" b="1">
            <a:latin typeface="Century Gothic" charset="0"/>
            <a:ea typeface="Century Gothic" charset="0"/>
            <a:cs typeface="Century Gothic" charset="0"/>
          </a:endParaRPr>
        </a:p>
      </dgm:t>
    </dgm:pt>
    <dgm:pt modelId="{A55E8FBC-887F-B44B-906E-8E9007E96EA0}">
      <dgm:prSet phldrT="[Text]"/>
      <dgm:spPr/>
      <dgm:t>
        <a:bodyPr/>
        <a:lstStyle/>
        <a:p>
          <a:r>
            <a:rPr lang="en-US" b="1" dirty="0" smtClean="0">
              <a:latin typeface="Century Gothic" charset="0"/>
              <a:ea typeface="Century Gothic" charset="0"/>
              <a:cs typeface="Century Gothic" charset="0"/>
            </a:rPr>
            <a:t>Smart Grids </a:t>
          </a:r>
        </a:p>
        <a:p>
          <a:r>
            <a:rPr lang="en-US" b="1" dirty="0" smtClean="0">
              <a:latin typeface="Century Gothic" charset="0"/>
              <a:ea typeface="Century Gothic" charset="0"/>
              <a:cs typeface="Century Gothic" charset="0"/>
            </a:rPr>
            <a:t>&amp; </a:t>
          </a:r>
        </a:p>
        <a:p>
          <a:r>
            <a:rPr lang="en-US" b="1" dirty="0" smtClean="0">
              <a:latin typeface="Century Gothic" charset="0"/>
              <a:ea typeface="Century Gothic" charset="0"/>
              <a:cs typeface="Century Gothic" charset="0"/>
            </a:rPr>
            <a:t>Energy Management</a:t>
          </a:r>
          <a:endParaRPr lang="en-US" b="1" dirty="0">
            <a:latin typeface="Century Gothic" charset="0"/>
            <a:ea typeface="Century Gothic" charset="0"/>
            <a:cs typeface="Century Gothic" charset="0"/>
          </a:endParaRPr>
        </a:p>
      </dgm:t>
    </dgm:pt>
    <dgm:pt modelId="{6B1374D5-AB9B-F245-B977-A5EBFDD27F9A}" type="parTrans" cxnId="{A726A135-3332-2241-A0F7-F1A12953839B}">
      <dgm:prSet/>
      <dgm:spPr/>
      <dgm:t>
        <a:bodyPr/>
        <a:lstStyle/>
        <a:p>
          <a:endParaRPr lang="en-US" b="1">
            <a:latin typeface="Century Gothic" charset="0"/>
            <a:ea typeface="Century Gothic" charset="0"/>
            <a:cs typeface="Century Gothic" charset="0"/>
          </a:endParaRPr>
        </a:p>
      </dgm:t>
    </dgm:pt>
    <dgm:pt modelId="{4FAD28D2-CEF0-E94E-A189-6A6BA1E88222}" type="sibTrans" cxnId="{A726A135-3332-2241-A0F7-F1A12953839B}">
      <dgm:prSet/>
      <dgm:spPr/>
      <dgm:t>
        <a:bodyPr/>
        <a:lstStyle/>
        <a:p>
          <a:endParaRPr lang="en-US" b="1">
            <a:latin typeface="Century Gothic" charset="0"/>
            <a:ea typeface="Century Gothic" charset="0"/>
            <a:cs typeface="Century Gothic" charset="0"/>
          </a:endParaRPr>
        </a:p>
      </dgm:t>
    </dgm:pt>
    <dgm:pt modelId="{4462A271-F5C0-754C-9DDF-57D6E5370BD9}">
      <dgm:prSet phldrT="[Text]"/>
      <dgm:spPr/>
      <dgm:t>
        <a:bodyPr/>
        <a:lstStyle/>
        <a:p>
          <a:r>
            <a:rPr lang="en-US" b="1" dirty="0" smtClean="0">
              <a:latin typeface="Century Gothic" charset="0"/>
              <a:ea typeface="Century Gothic" charset="0"/>
              <a:cs typeface="Century Gothic" charset="0"/>
            </a:rPr>
            <a:t>EVs</a:t>
          </a:r>
        </a:p>
        <a:p>
          <a:r>
            <a:rPr lang="en-US" b="1" dirty="0" smtClean="0">
              <a:latin typeface="Century Gothic" charset="0"/>
              <a:ea typeface="Century Gothic" charset="0"/>
              <a:cs typeface="Century Gothic" charset="0"/>
            </a:rPr>
            <a:t>&amp;</a:t>
          </a:r>
        </a:p>
        <a:p>
          <a:r>
            <a:rPr lang="en-US" b="1" dirty="0" smtClean="0">
              <a:latin typeface="Century Gothic" charset="0"/>
              <a:ea typeface="Century Gothic" charset="0"/>
              <a:cs typeface="Century Gothic" charset="0"/>
            </a:rPr>
            <a:t>Connected Vehicles</a:t>
          </a:r>
          <a:endParaRPr lang="en-US" b="1" dirty="0">
            <a:latin typeface="Century Gothic" charset="0"/>
            <a:ea typeface="Century Gothic" charset="0"/>
            <a:cs typeface="Century Gothic" charset="0"/>
          </a:endParaRPr>
        </a:p>
      </dgm:t>
    </dgm:pt>
    <dgm:pt modelId="{10E98752-66FE-164A-AD98-4CFE2D6BBE61}" type="parTrans" cxnId="{94296E4F-CFC5-8046-BB01-59D78A29FCAE}">
      <dgm:prSet/>
      <dgm:spPr/>
      <dgm:t>
        <a:bodyPr/>
        <a:lstStyle/>
        <a:p>
          <a:endParaRPr lang="en-US" b="1">
            <a:latin typeface="Century Gothic" charset="0"/>
            <a:ea typeface="Century Gothic" charset="0"/>
            <a:cs typeface="Century Gothic" charset="0"/>
          </a:endParaRPr>
        </a:p>
      </dgm:t>
    </dgm:pt>
    <dgm:pt modelId="{51077708-D39B-F948-AAC2-068E4EF19590}" type="sibTrans" cxnId="{94296E4F-CFC5-8046-BB01-59D78A29FCAE}">
      <dgm:prSet/>
      <dgm:spPr/>
      <dgm:t>
        <a:bodyPr/>
        <a:lstStyle/>
        <a:p>
          <a:endParaRPr lang="en-US" b="1">
            <a:latin typeface="Century Gothic" charset="0"/>
            <a:ea typeface="Century Gothic" charset="0"/>
            <a:cs typeface="Century Gothic" charset="0"/>
          </a:endParaRPr>
        </a:p>
      </dgm:t>
    </dgm:pt>
    <dgm:pt modelId="{7E1B3483-5999-1A43-A18A-1ED6F4A86798}">
      <dgm:prSet phldrT="[Text]"/>
      <dgm:spPr/>
      <dgm:t>
        <a:bodyPr/>
        <a:lstStyle/>
        <a:p>
          <a:r>
            <a:rPr lang="en-US" b="1" dirty="0" smtClean="0">
              <a:latin typeface="Century Gothic" charset="0"/>
              <a:ea typeface="Century Gothic" charset="0"/>
              <a:cs typeface="Century Gothic" charset="0"/>
            </a:rPr>
            <a:t>Water  Metering &amp; </a:t>
          </a:r>
        </a:p>
        <a:p>
          <a:r>
            <a:rPr lang="en-US" b="1" dirty="0" smtClean="0">
              <a:latin typeface="Century Gothic" charset="0"/>
              <a:ea typeface="Century Gothic" charset="0"/>
              <a:cs typeface="Century Gothic" charset="0"/>
            </a:rPr>
            <a:t>Management</a:t>
          </a:r>
          <a:endParaRPr lang="en-US" b="1" dirty="0">
            <a:latin typeface="Century Gothic" charset="0"/>
            <a:ea typeface="Century Gothic" charset="0"/>
            <a:cs typeface="Century Gothic" charset="0"/>
          </a:endParaRPr>
        </a:p>
      </dgm:t>
    </dgm:pt>
    <dgm:pt modelId="{03114752-940C-5F47-8189-A1A619620086}" type="parTrans" cxnId="{8235779C-564D-BD46-AD0A-4AFE9152BA4A}">
      <dgm:prSet/>
      <dgm:spPr/>
      <dgm:t>
        <a:bodyPr/>
        <a:lstStyle/>
        <a:p>
          <a:endParaRPr lang="en-US" b="1">
            <a:latin typeface="Century Gothic" charset="0"/>
            <a:ea typeface="Century Gothic" charset="0"/>
            <a:cs typeface="Century Gothic" charset="0"/>
          </a:endParaRPr>
        </a:p>
      </dgm:t>
    </dgm:pt>
    <dgm:pt modelId="{4F81A090-90EE-CF45-92FD-7C90B242CD0C}" type="sibTrans" cxnId="{8235779C-564D-BD46-AD0A-4AFE9152BA4A}">
      <dgm:prSet/>
      <dgm:spPr/>
      <dgm:t>
        <a:bodyPr/>
        <a:lstStyle/>
        <a:p>
          <a:endParaRPr lang="en-US" b="1">
            <a:latin typeface="Century Gothic" charset="0"/>
            <a:ea typeface="Century Gothic" charset="0"/>
            <a:cs typeface="Century Gothic" charset="0"/>
          </a:endParaRPr>
        </a:p>
      </dgm:t>
    </dgm:pt>
    <dgm:pt modelId="{8542439C-FC69-A141-905D-02C51F1D7A2F}">
      <dgm:prSet/>
      <dgm:spPr/>
      <dgm:t>
        <a:bodyPr/>
        <a:lstStyle/>
        <a:p>
          <a:r>
            <a:rPr lang="en-US" b="1" dirty="0" smtClean="0">
              <a:latin typeface="Century Gothic" charset="0"/>
              <a:ea typeface="Century Gothic" charset="0"/>
              <a:cs typeface="Century Gothic" charset="0"/>
            </a:rPr>
            <a:t>Smart Living </a:t>
          </a:r>
        </a:p>
        <a:p>
          <a:r>
            <a:rPr lang="en-US" b="1" dirty="0" smtClean="0">
              <a:latin typeface="Century Gothic" charset="0"/>
              <a:ea typeface="Century Gothic" charset="0"/>
              <a:cs typeface="Century Gothic" charset="0"/>
            </a:rPr>
            <a:t>&amp;</a:t>
          </a:r>
        </a:p>
        <a:p>
          <a:r>
            <a:rPr lang="en-US" b="1" dirty="0" smtClean="0">
              <a:latin typeface="Century Gothic" charset="0"/>
              <a:ea typeface="Century Gothic" charset="0"/>
              <a:cs typeface="Century Gothic" charset="0"/>
            </a:rPr>
            <a:t>Building Automation</a:t>
          </a:r>
          <a:endParaRPr lang="en-US" b="1" dirty="0">
            <a:latin typeface="Century Gothic" charset="0"/>
            <a:ea typeface="Century Gothic" charset="0"/>
            <a:cs typeface="Century Gothic" charset="0"/>
          </a:endParaRPr>
        </a:p>
      </dgm:t>
    </dgm:pt>
    <dgm:pt modelId="{1C7504CF-7A0B-A442-A202-5CEE2B35F5A3}" type="parTrans" cxnId="{EC367ED3-3F4B-1848-B435-E0F2583E14FD}">
      <dgm:prSet/>
      <dgm:spPr/>
      <dgm:t>
        <a:bodyPr/>
        <a:lstStyle/>
        <a:p>
          <a:endParaRPr lang="en-US" b="1">
            <a:latin typeface="Century Gothic" charset="0"/>
            <a:ea typeface="Century Gothic" charset="0"/>
            <a:cs typeface="Century Gothic" charset="0"/>
          </a:endParaRPr>
        </a:p>
      </dgm:t>
    </dgm:pt>
    <dgm:pt modelId="{7AA6069E-0875-784B-9283-C41A2DCCF865}" type="sibTrans" cxnId="{EC367ED3-3F4B-1848-B435-E0F2583E14FD}">
      <dgm:prSet/>
      <dgm:spPr/>
      <dgm:t>
        <a:bodyPr/>
        <a:lstStyle/>
        <a:p>
          <a:endParaRPr lang="en-US" b="1">
            <a:latin typeface="Century Gothic" charset="0"/>
            <a:ea typeface="Century Gothic" charset="0"/>
            <a:cs typeface="Century Gothic" charset="0"/>
          </a:endParaRPr>
        </a:p>
      </dgm:t>
    </dgm:pt>
    <dgm:pt modelId="{151071DA-CC2E-FE46-923E-31D5DA1B608F}" type="pres">
      <dgm:prSet presAssocID="{5EFA2B9C-BEE2-7B42-9B56-80310C2C4460}" presName="Name0" presStyleCnt="0">
        <dgm:presLayoutVars>
          <dgm:dir/>
          <dgm:resizeHandles val="exact"/>
        </dgm:presLayoutVars>
      </dgm:prSet>
      <dgm:spPr/>
      <dgm:t>
        <a:bodyPr/>
        <a:lstStyle/>
        <a:p>
          <a:endParaRPr lang="en-US"/>
        </a:p>
      </dgm:t>
    </dgm:pt>
    <dgm:pt modelId="{6DE0EFAA-9B6B-A648-9066-DAF076CDA237}" type="pres">
      <dgm:prSet presAssocID="{7258F23C-CA07-904C-8F25-E6201B119D13}" presName="Name5" presStyleLbl="vennNode1" presStyleIdx="0" presStyleCnt="5">
        <dgm:presLayoutVars>
          <dgm:bulletEnabled val="1"/>
        </dgm:presLayoutVars>
      </dgm:prSet>
      <dgm:spPr/>
      <dgm:t>
        <a:bodyPr/>
        <a:lstStyle/>
        <a:p>
          <a:endParaRPr lang="en-US"/>
        </a:p>
      </dgm:t>
    </dgm:pt>
    <dgm:pt modelId="{6B4D07FC-91FD-3E43-977C-C194649FB029}" type="pres">
      <dgm:prSet presAssocID="{9A2172EB-66DD-3645-9678-AE7FE915AE96}" presName="space" presStyleCnt="0"/>
      <dgm:spPr/>
      <dgm:t>
        <a:bodyPr/>
        <a:lstStyle/>
        <a:p>
          <a:endParaRPr lang="en-US"/>
        </a:p>
      </dgm:t>
    </dgm:pt>
    <dgm:pt modelId="{AFA7F01F-FBB4-3749-888E-166586072A77}" type="pres">
      <dgm:prSet presAssocID="{A55E8FBC-887F-B44B-906E-8E9007E96EA0}" presName="Name5" presStyleLbl="vennNode1" presStyleIdx="1" presStyleCnt="5">
        <dgm:presLayoutVars>
          <dgm:bulletEnabled val="1"/>
        </dgm:presLayoutVars>
      </dgm:prSet>
      <dgm:spPr/>
      <dgm:t>
        <a:bodyPr/>
        <a:lstStyle/>
        <a:p>
          <a:endParaRPr lang="en-US"/>
        </a:p>
      </dgm:t>
    </dgm:pt>
    <dgm:pt modelId="{178A1A88-2DB0-FF4A-AD2A-52AF127B13CD}" type="pres">
      <dgm:prSet presAssocID="{4FAD28D2-CEF0-E94E-A189-6A6BA1E88222}" presName="space" presStyleCnt="0"/>
      <dgm:spPr/>
      <dgm:t>
        <a:bodyPr/>
        <a:lstStyle/>
        <a:p>
          <a:endParaRPr lang="en-US"/>
        </a:p>
      </dgm:t>
    </dgm:pt>
    <dgm:pt modelId="{7510A82A-3A16-1B46-A4C0-66BBEBAA09A3}" type="pres">
      <dgm:prSet presAssocID="{4462A271-F5C0-754C-9DDF-57D6E5370BD9}" presName="Name5" presStyleLbl="vennNode1" presStyleIdx="2" presStyleCnt="5">
        <dgm:presLayoutVars>
          <dgm:bulletEnabled val="1"/>
        </dgm:presLayoutVars>
      </dgm:prSet>
      <dgm:spPr/>
      <dgm:t>
        <a:bodyPr/>
        <a:lstStyle/>
        <a:p>
          <a:endParaRPr lang="en-US"/>
        </a:p>
      </dgm:t>
    </dgm:pt>
    <dgm:pt modelId="{C47F415D-E556-9147-9B24-333BFF56DAAF}" type="pres">
      <dgm:prSet presAssocID="{51077708-D39B-F948-AAC2-068E4EF19590}" presName="space" presStyleCnt="0"/>
      <dgm:spPr/>
      <dgm:t>
        <a:bodyPr/>
        <a:lstStyle/>
        <a:p>
          <a:endParaRPr lang="en-US"/>
        </a:p>
      </dgm:t>
    </dgm:pt>
    <dgm:pt modelId="{CD549240-1330-BF4E-896B-FE90157B0EBF}" type="pres">
      <dgm:prSet presAssocID="{7E1B3483-5999-1A43-A18A-1ED6F4A86798}" presName="Name5" presStyleLbl="vennNode1" presStyleIdx="3" presStyleCnt="5">
        <dgm:presLayoutVars>
          <dgm:bulletEnabled val="1"/>
        </dgm:presLayoutVars>
      </dgm:prSet>
      <dgm:spPr/>
      <dgm:t>
        <a:bodyPr/>
        <a:lstStyle/>
        <a:p>
          <a:endParaRPr lang="en-US"/>
        </a:p>
      </dgm:t>
    </dgm:pt>
    <dgm:pt modelId="{8B81B618-2ECB-9342-8C17-F22074B69E94}" type="pres">
      <dgm:prSet presAssocID="{4F81A090-90EE-CF45-92FD-7C90B242CD0C}" presName="space" presStyleCnt="0"/>
      <dgm:spPr/>
      <dgm:t>
        <a:bodyPr/>
        <a:lstStyle/>
        <a:p>
          <a:endParaRPr lang="en-US"/>
        </a:p>
      </dgm:t>
    </dgm:pt>
    <dgm:pt modelId="{F81272DE-EDEB-3746-82B8-44867248E625}" type="pres">
      <dgm:prSet presAssocID="{8542439C-FC69-A141-905D-02C51F1D7A2F}" presName="Name5" presStyleLbl="vennNode1" presStyleIdx="4" presStyleCnt="5">
        <dgm:presLayoutVars>
          <dgm:bulletEnabled val="1"/>
        </dgm:presLayoutVars>
      </dgm:prSet>
      <dgm:spPr/>
      <dgm:t>
        <a:bodyPr/>
        <a:lstStyle/>
        <a:p>
          <a:endParaRPr lang="en-US"/>
        </a:p>
      </dgm:t>
    </dgm:pt>
  </dgm:ptLst>
  <dgm:cxnLst>
    <dgm:cxn modelId="{94296E4F-CFC5-8046-BB01-59D78A29FCAE}" srcId="{5EFA2B9C-BEE2-7B42-9B56-80310C2C4460}" destId="{4462A271-F5C0-754C-9DDF-57D6E5370BD9}" srcOrd="2" destOrd="0" parTransId="{10E98752-66FE-164A-AD98-4CFE2D6BBE61}" sibTransId="{51077708-D39B-F948-AAC2-068E4EF19590}"/>
    <dgm:cxn modelId="{163AB5DD-6F10-794E-962C-ECC99F9FE435}" type="presOf" srcId="{7E1B3483-5999-1A43-A18A-1ED6F4A86798}" destId="{CD549240-1330-BF4E-896B-FE90157B0EBF}" srcOrd="0" destOrd="0" presId="urn:microsoft.com/office/officeart/2005/8/layout/venn3"/>
    <dgm:cxn modelId="{EC367ED3-3F4B-1848-B435-E0F2583E14FD}" srcId="{5EFA2B9C-BEE2-7B42-9B56-80310C2C4460}" destId="{8542439C-FC69-A141-905D-02C51F1D7A2F}" srcOrd="4" destOrd="0" parTransId="{1C7504CF-7A0B-A442-A202-5CEE2B35F5A3}" sibTransId="{7AA6069E-0875-784B-9283-C41A2DCCF865}"/>
    <dgm:cxn modelId="{A726A135-3332-2241-A0F7-F1A12953839B}" srcId="{5EFA2B9C-BEE2-7B42-9B56-80310C2C4460}" destId="{A55E8FBC-887F-B44B-906E-8E9007E96EA0}" srcOrd="1" destOrd="0" parTransId="{6B1374D5-AB9B-F245-B977-A5EBFDD27F9A}" sibTransId="{4FAD28D2-CEF0-E94E-A189-6A6BA1E88222}"/>
    <dgm:cxn modelId="{FFB62394-9498-1940-95E0-671B3D3242DC}" type="presOf" srcId="{8542439C-FC69-A141-905D-02C51F1D7A2F}" destId="{F81272DE-EDEB-3746-82B8-44867248E625}" srcOrd="0" destOrd="0" presId="urn:microsoft.com/office/officeart/2005/8/layout/venn3"/>
    <dgm:cxn modelId="{40649EB8-D17F-D641-BA08-96CA4BEFD8F1}" type="presOf" srcId="{5EFA2B9C-BEE2-7B42-9B56-80310C2C4460}" destId="{151071DA-CC2E-FE46-923E-31D5DA1B608F}" srcOrd="0" destOrd="0" presId="urn:microsoft.com/office/officeart/2005/8/layout/venn3"/>
    <dgm:cxn modelId="{FDBAC26B-5C32-364D-A7A1-02C3A42495C2}" type="presOf" srcId="{A55E8FBC-887F-B44B-906E-8E9007E96EA0}" destId="{AFA7F01F-FBB4-3749-888E-166586072A77}" srcOrd="0" destOrd="0" presId="urn:microsoft.com/office/officeart/2005/8/layout/venn3"/>
    <dgm:cxn modelId="{8235779C-564D-BD46-AD0A-4AFE9152BA4A}" srcId="{5EFA2B9C-BEE2-7B42-9B56-80310C2C4460}" destId="{7E1B3483-5999-1A43-A18A-1ED6F4A86798}" srcOrd="3" destOrd="0" parTransId="{03114752-940C-5F47-8189-A1A619620086}" sibTransId="{4F81A090-90EE-CF45-92FD-7C90B242CD0C}"/>
    <dgm:cxn modelId="{5AE3A532-777A-E64E-8ADF-6B8192C204E5}" type="presOf" srcId="{4462A271-F5C0-754C-9DDF-57D6E5370BD9}" destId="{7510A82A-3A16-1B46-A4C0-66BBEBAA09A3}" srcOrd="0" destOrd="0" presId="urn:microsoft.com/office/officeart/2005/8/layout/venn3"/>
    <dgm:cxn modelId="{79A3716C-4990-F841-BBAF-03E7309879EC}" type="presOf" srcId="{7258F23C-CA07-904C-8F25-E6201B119D13}" destId="{6DE0EFAA-9B6B-A648-9066-DAF076CDA237}" srcOrd="0" destOrd="0" presId="urn:microsoft.com/office/officeart/2005/8/layout/venn3"/>
    <dgm:cxn modelId="{B6D2AC38-AE1D-C049-9B1D-7D3FB1B36381}" srcId="{5EFA2B9C-BEE2-7B42-9B56-80310C2C4460}" destId="{7258F23C-CA07-904C-8F25-E6201B119D13}" srcOrd="0" destOrd="0" parTransId="{97EF5B0E-F68D-C645-AC81-1233E88668E9}" sibTransId="{9A2172EB-66DD-3645-9678-AE7FE915AE96}"/>
    <dgm:cxn modelId="{9A0D9823-949F-A84A-A212-9406E0E81993}" type="presParOf" srcId="{151071DA-CC2E-FE46-923E-31D5DA1B608F}" destId="{6DE0EFAA-9B6B-A648-9066-DAF076CDA237}" srcOrd="0" destOrd="0" presId="urn:microsoft.com/office/officeart/2005/8/layout/venn3"/>
    <dgm:cxn modelId="{A603D916-7F3D-2B43-99EE-FD3CE77DA591}" type="presParOf" srcId="{151071DA-CC2E-FE46-923E-31D5DA1B608F}" destId="{6B4D07FC-91FD-3E43-977C-C194649FB029}" srcOrd="1" destOrd="0" presId="urn:microsoft.com/office/officeart/2005/8/layout/venn3"/>
    <dgm:cxn modelId="{D3C6507D-06F8-C541-B772-DDD58D2C8A69}" type="presParOf" srcId="{151071DA-CC2E-FE46-923E-31D5DA1B608F}" destId="{AFA7F01F-FBB4-3749-888E-166586072A77}" srcOrd="2" destOrd="0" presId="urn:microsoft.com/office/officeart/2005/8/layout/venn3"/>
    <dgm:cxn modelId="{02485B24-C508-564D-A39F-FE290F2BF851}" type="presParOf" srcId="{151071DA-CC2E-FE46-923E-31D5DA1B608F}" destId="{178A1A88-2DB0-FF4A-AD2A-52AF127B13CD}" srcOrd="3" destOrd="0" presId="urn:microsoft.com/office/officeart/2005/8/layout/venn3"/>
    <dgm:cxn modelId="{BB3AB6CA-763F-8545-A414-A33DE6F8E865}" type="presParOf" srcId="{151071DA-CC2E-FE46-923E-31D5DA1B608F}" destId="{7510A82A-3A16-1B46-A4C0-66BBEBAA09A3}" srcOrd="4" destOrd="0" presId="urn:microsoft.com/office/officeart/2005/8/layout/venn3"/>
    <dgm:cxn modelId="{B2A5CB84-086E-624D-97E1-8B72E9F97F35}" type="presParOf" srcId="{151071DA-CC2E-FE46-923E-31D5DA1B608F}" destId="{C47F415D-E556-9147-9B24-333BFF56DAAF}" srcOrd="5" destOrd="0" presId="urn:microsoft.com/office/officeart/2005/8/layout/venn3"/>
    <dgm:cxn modelId="{B2A034F4-3128-CC49-91C7-BD7778A040E3}" type="presParOf" srcId="{151071DA-CC2E-FE46-923E-31D5DA1B608F}" destId="{CD549240-1330-BF4E-896B-FE90157B0EBF}" srcOrd="6" destOrd="0" presId="urn:microsoft.com/office/officeart/2005/8/layout/venn3"/>
    <dgm:cxn modelId="{9D49C133-11F5-0A4C-9C8E-C23803F5194D}" type="presParOf" srcId="{151071DA-CC2E-FE46-923E-31D5DA1B608F}" destId="{8B81B618-2ECB-9342-8C17-F22074B69E94}" srcOrd="7" destOrd="0" presId="urn:microsoft.com/office/officeart/2005/8/layout/venn3"/>
    <dgm:cxn modelId="{BABACB80-16DC-1E44-8329-E28073C50A9C}" type="presParOf" srcId="{151071DA-CC2E-FE46-923E-31D5DA1B608F}" destId="{F81272DE-EDEB-3746-82B8-44867248E625}" srcOrd="8"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E8BD6B-0CCA-3349-A97E-52400A769B54}" type="doc">
      <dgm:prSet loTypeId="urn:microsoft.com/office/officeart/2005/8/layout/matrix3" loCatId="matrix" qsTypeId="urn:microsoft.com/office/officeart/2005/8/quickstyle/simple4" qsCatId="simple" csTypeId="urn:microsoft.com/office/officeart/2005/8/colors/accent0_3" csCatId="mainScheme" phldr="1"/>
      <dgm:spPr/>
      <dgm:t>
        <a:bodyPr/>
        <a:lstStyle/>
        <a:p>
          <a:endParaRPr lang="en-US"/>
        </a:p>
      </dgm:t>
    </dgm:pt>
    <dgm:pt modelId="{0D9D5630-3D55-7D46-A494-BD260EAC4696}">
      <dgm:prSet phldrT="[Text]"/>
      <dgm:spPr/>
      <dgm:t>
        <a:bodyPr/>
        <a:lstStyle/>
        <a:p>
          <a:r>
            <a:rPr lang="en-US" b="1" dirty="0" smtClean="0">
              <a:latin typeface="Century Gothic" charset="0"/>
              <a:ea typeface="Century Gothic" charset="0"/>
              <a:cs typeface="Century Gothic" charset="0"/>
            </a:rPr>
            <a:t>Spectrum Allocation</a:t>
          </a:r>
          <a:endParaRPr lang="en-US" b="1" dirty="0">
            <a:latin typeface="Century Gothic" charset="0"/>
            <a:ea typeface="Century Gothic" charset="0"/>
            <a:cs typeface="Century Gothic" charset="0"/>
          </a:endParaRPr>
        </a:p>
      </dgm:t>
    </dgm:pt>
    <dgm:pt modelId="{CBE4DDCD-4FF9-104D-95FE-668013AC7F46}" type="parTrans" cxnId="{87FF4F81-D183-9649-A5EB-464833BCF59B}">
      <dgm:prSet/>
      <dgm:spPr/>
      <dgm:t>
        <a:bodyPr/>
        <a:lstStyle/>
        <a:p>
          <a:endParaRPr lang="en-US" b="1">
            <a:latin typeface="Century Gothic" charset="0"/>
            <a:ea typeface="Century Gothic" charset="0"/>
            <a:cs typeface="Century Gothic" charset="0"/>
          </a:endParaRPr>
        </a:p>
      </dgm:t>
    </dgm:pt>
    <dgm:pt modelId="{FDC2B02B-0189-794A-AF2C-0617B9D7CCEA}" type="sibTrans" cxnId="{87FF4F81-D183-9649-A5EB-464833BCF59B}">
      <dgm:prSet/>
      <dgm:spPr/>
      <dgm:t>
        <a:bodyPr/>
        <a:lstStyle/>
        <a:p>
          <a:endParaRPr lang="en-US" b="1">
            <a:latin typeface="Century Gothic" charset="0"/>
            <a:ea typeface="Century Gothic" charset="0"/>
            <a:cs typeface="Century Gothic" charset="0"/>
          </a:endParaRPr>
        </a:p>
      </dgm:t>
    </dgm:pt>
    <dgm:pt modelId="{12B51D5D-C997-0D47-99F6-81ADF968BE7F}">
      <dgm:prSet phldrT="[Text]"/>
      <dgm:spPr/>
      <dgm:t>
        <a:bodyPr/>
        <a:lstStyle/>
        <a:p>
          <a:r>
            <a:rPr lang="en-US" b="1" dirty="0" err="1" smtClean="0">
              <a:latin typeface="Century Gothic" charset="0"/>
              <a:ea typeface="Century Gothic" charset="0"/>
              <a:cs typeface="Century Gothic" charset="0"/>
            </a:rPr>
            <a:t>Harmonisation</a:t>
          </a:r>
          <a:r>
            <a:rPr lang="en-US" b="1" dirty="0" smtClean="0">
              <a:latin typeface="Century Gothic" charset="0"/>
              <a:ea typeface="Century Gothic" charset="0"/>
              <a:cs typeface="Century Gothic" charset="0"/>
            </a:rPr>
            <a:t> of standards</a:t>
          </a:r>
          <a:endParaRPr lang="en-US" b="1" dirty="0">
            <a:latin typeface="Century Gothic" charset="0"/>
            <a:ea typeface="Century Gothic" charset="0"/>
            <a:cs typeface="Century Gothic" charset="0"/>
          </a:endParaRPr>
        </a:p>
      </dgm:t>
    </dgm:pt>
    <dgm:pt modelId="{BDBAA957-A370-5540-B86A-CC4F72D2AD72}" type="parTrans" cxnId="{2616FBF0-C68D-F74E-B262-F80E569AF886}">
      <dgm:prSet/>
      <dgm:spPr/>
      <dgm:t>
        <a:bodyPr/>
        <a:lstStyle/>
        <a:p>
          <a:endParaRPr lang="en-US" b="1">
            <a:latin typeface="Century Gothic" charset="0"/>
            <a:ea typeface="Century Gothic" charset="0"/>
            <a:cs typeface="Century Gothic" charset="0"/>
          </a:endParaRPr>
        </a:p>
      </dgm:t>
    </dgm:pt>
    <dgm:pt modelId="{1306D4DE-ACF7-DE4D-9CBB-1DE757A31CD0}" type="sibTrans" cxnId="{2616FBF0-C68D-F74E-B262-F80E569AF886}">
      <dgm:prSet/>
      <dgm:spPr/>
      <dgm:t>
        <a:bodyPr/>
        <a:lstStyle/>
        <a:p>
          <a:endParaRPr lang="en-US" b="1">
            <a:latin typeface="Century Gothic" charset="0"/>
            <a:ea typeface="Century Gothic" charset="0"/>
            <a:cs typeface="Century Gothic" charset="0"/>
          </a:endParaRPr>
        </a:p>
      </dgm:t>
    </dgm:pt>
    <dgm:pt modelId="{D7A316EB-1760-7E4D-95A3-5374882F5ACA}">
      <dgm:prSet phldrT="[Text]"/>
      <dgm:spPr/>
      <dgm:t>
        <a:bodyPr/>
        <a:lstStyle/>
        <a:p>
          <a:r>
            <a:rPr lang="en-US" b="1" dirty="0" smtClean="0">
              <a:latin typeface="Century Gothic" charset="0"/>
              <a:ea typeface="Century Gothic" charset="0"/>
              <a:cs typeface="Century Gothic" charset="0"/>
            </a:rPr>
            <a:t>Open v Proprietary</a:t>
          </a:r>
          <a:endParaRPr lang="en-US" b="1" dirty="0">
            <a:latin typeface="Century Gothic" charset="0"/>
            <a:ea typeface="Century Gothic" charset="0"/>
            <a:cs typeface="Century Gothic" charset="0"/>
          </a:endParaRPr>
        </a:p>
      </dgm:t>
    </dgm:pt>
    <dgm:pt modelId="{66FE6DD0-9A1D-0F49-8FFC-AA1AF817BB2B}" type="parTrans" cxnId="{A8D30D03-588D-E34C-8377-62AA1A3D6C39}">
      <dgm:prSet/>
      <dgm:spPr/>
      <dgm:t>
        <a:bodyPr/>
        <a:lstStyle/>
        <a:p>
          <a:endParaRPr lang="en-US" b="1">
            <a:latin typeface="Century Gothic" charset="0"/>
            <a:ea typeface="Century Gothic" charset="0"/>
            <a:cs typeface="Century Gothic" charset="0"/>
          </a:endParaRPr>
        </a:p>
      </dgm:t>
    </dgm:pt>
    <dgm:pt modelId="{088A74BD-2B29-FE4C-819A-B15CC197A631}" type="sibTrans" cxnId="{A8D30D03-588D-E34C-8377-62AA1A3D6C39}">
      <dgm:prSet/>
      <dgm:spPr/>
      <dgm:t>
        <a:bodyPr/>
        <a:lstStyle/>
        <a:p>
          <a:endParaRPr lang="en-US" b="1">
            <a:latin typeface="Century Gothic" charset="0"/>
            <a:ea typeface="Century Gothic" charset="0"/>
            <a:cs typeface="Century Gothic" charset="0"/>
          </a:endParaRPr>
        </a:p>
      </dgm:t>
    </dgm:pt>
    <dgm:pt modelId="{8B3E5D2C-84B6-DB45-B57E-350471C6BC07}">
      <dgm:prSet phldrT="[Text]"/>
      <dgm:spPr/>
      <dgm:t>
        <a:bodyPr/>
        <a:lstStyle/>
        <a:p>
          <a:r>
            <a:rPr lang="en-US" b="1" dirty="0" smtClean="0">
              <a:latin typeface="Century Gothic" charset="0"/>
              <a:ea typeface="Century Gothic" charset="0"/>
              <a:cs typeface="Century Gothic" charset="0"/>
            </a:rPr>
            <a:t>Privacy</a:t>
          </a:r>
          <a:r>
            <a:rPr lang="en-US" b="1" baseline="0" dirty="0" smtClean="0">
              <a:latin typeface="Century Gothic" charset="0"/>
              <a:ea typeface="Century Gothic" charset="0"/>
              <a:cs typeface="Century Gothic" charset="0"/>
            </a:rPr>
            <a:t> &amp;</a:t>
          </a:r>
          <a:r>
            <a:rPr lang="en-US" b="1" dirty="0" smtClean="0">
              <a:latin typeface="Century Gothic" charset="0"/>
              <a:ea typeface="Century Gothic" charset="0"/>
              <a:cs typeface="Century Gothic" charset="0"/>
            </a:rPr>
            <a:t> Security</a:t>
          </a:r>
          <a:endParaRPr lang="en-US" b="1" dirty="0">
            <a:latin typeface="Century Gothic" charset="0"/>
            <a:ea typeface="Century Gothic" charset="0"/>
            <a:cs typeface="Century Gothic" charset="0"/>
          </a:endParaRPr>
        </a:p>
      </dgm:t>
    </dgm:pt>
    <dgm:pt modelId="{8B36764D-6980-014A-A671-C2E07FFB5E84}" type="parTrans" cxnId="{E4B3D3B9-55DB-AD4E-AC6D-884DEB22017F}">
      <dgm:prSet/>
      <dgm:spPr/>
      <dgm:t>
        <a:bodyPr/>
        <a:lstStyle/>
        <a:p>
          <a:endParaRPr lang="en-US" b="1">
            <a:latin typeface="Century Gothic" charset="0"/>
            <a:ea typeface="Century Gothic" charset="0"/>
            <a:cs typeface="Century Gothic" charset="0"/>
          </a:endParaRPr>
        </a:p>
      </dgm:t>
    </dgm:pt>
    <dgm:pt modelId="{89EA416C-A857-CF40-81E0-06A9E18B9035}" type="sibTrans" cxnId="{E4B3D3B9-55DB-AD4E-AC6D-884DEB22017F}">
      <dgm:prSet/>
      <dgm:spPr/>
      <dgm:t>
        <a:bodyPr/>
        <a:lstStyle/>
        <a:p>
          <a:endParaRPr lang="en-US" b="1">
            <a:latin typeface="Century Gothic" charset="0"/>
            <a:ea typeface="Century Gothic" charset="0"/>
            <a:cs typeface="Century Gothic" charset="0"/>
          </a:endParaRPr>
        </a:p>
      </dgm:t>
    </dgm:pt>
    <dgm:pt modelId="{BE70F483-1AE8-E849-A644-73645BE8094C}">
      <dgm:prSet phldrT="[Text]"/>
      <dgm:spPr/>
      <dgm:t>
        <a:bodyPr/>
        <a:lstStyle/>
        <a:p>
          <a:endParaRPr lang="en-AU"/>
        </a:p>
      </dgm:t>
    </dgm:pt>
    <dgm:pt modelId="{68C1672A-21C5-6242-8C6D-9C3BCE09D014}" type="parTrans" cxnId="{4FDBFBC3-DE9D-5747-9566-2D601F92E3C1}">
      <dgm:prSet/>
      <dgm:spPr/>
      <dgm:t>
        <a:bodyPr/>
        <a:lstStyle/>
        <a:p>
          <a:endParaRPr lang="en-US" b="1">
            <a:latin typeface="Century Gothic" charset="0"/>
            <a:ea typeface="Century Gothic" charset="0"/>
            <a:cs typeface="Century Gothic" charset="0"/>
          </a:endParaRPr>
        </a:p>
      </dgm:t>
    </dgm:pt>
    <dgm:pt modelId="{DE0BA7B5-F9C9-0C43-AF68-A34FF29C467F}" type="sibTrans" cxnId="{4FDBFBC3-DE9D-5747-9566-2D601F92E3C1}">
      <dgm:prSet/>
      <dgm:spPr/>
      <dgm:t>
        <a:bodyPr/>
        <a:lstStyle/>
        <a:p>
          <a:endParaRPr lang="en-US" b="1">
            <a:latin typeface="Century Gothic" charset="0"/>
            <a:ea typeface="Century Gothic" charset="0"/>
            <a:cs typeface="Century Gothic" charset="0"/>
          </a:endParaRPr>
        </a:p>
      </dgm:t>
    </dgm:pt>
    <dgm:pt modelId="{BB73E74E-5FD5-CA4A-A99A-89A62432CAAA}" type="pres">
      <dgm:prSet presAssocID="{2DE8BD6B-0CCA-3349-A97E-52400A769B54}" presName="matrix" presStyleCnt="0">
        <dgm:presLayoutVars>
          <dgm:chMax val="1"/>
          <dgm:dir/>
          <dgm:resizeHandles val="exact"/>
        </dgm:presLayoutVars>
      </dgm:prSet>
      <dgm:spPr/>
      <dgm:t>
        <a:bodyPr/>
        <a:lstStyle/>
        <a:p>
          <a:endParaRPr lang="en-AU"/>
        </a:p>
      </dgm:t>
    </dgm:pt>
    <dgm:pt modelId="{05FD8D0B-D825-4640-B9D0-2555F901B8B2}" type="pres">
      <dgm:prSet presAssocID="{2DE8BD6B-0CCA-3349-A97E-52400A769B54}" presName="diamond" presStyleLbl="bgShp" presStyleIdx="0" presStyleCnt="1"/>
      <dgm:spPr/>
    </dgm:pt>
    <dgm:pt modelId="{D8FD39B3-5695-A54A-8714-74AEAE18EC33}" type="pres">
      <dgm:prSet presAssocID="{2DE8BD6B-0CCA-3349-A97E-52400A769B54}" presName="quad1" presStyleLbl="node1" presStyleIdx="0" presStyleCnt="4">
        <dgm:presLayoutVars>
          <dgm:chMax val="0"/>
          <dgm:chPref val="0"/>
          <dgm:bulletEnabled val="1"/>
        </dgm:presLayoutVars>
      </dgm:prSet>
      <dgm:spPr/>
      <dgm:t>
        <a:bodyPr/>
        <a:lstStyle/>
        <a:p>
          <a:endParaRPr lang="en-AU"/>
        </a:p>
      </dgm:t>
    </dgm:pt>
    <dgm:pt modelId="{07F1EF01-995F-B74B-8F46-C100498F9728}" type="pres">
      <dgm:prSet presAssocID="{2DE8BD6B-0CCA-3349-A97E-52400A769B54}" presName="quad2" presStyleLbl="node1" presStyleIdx="1" presStyleCnt="4">
        <dgm:presLayoutVars>
          <dgm:chMax val="0"/>
          <dgm:chPref val="0"/>
          <dgm:bulletEnabled val="1"/>
        </dgm:presLayoutVars>
      </dgm:prSet>
      <dgm:spPr/>
      <dgm:t>
        <a:bodyPr/>
        <a:lstStyle/>
        <a:p>
          <a:endParaRPr lang="en-US"/>
        </a:p>
      </dgm:t>
    </dgm:pt>
    <dgm:pt modelId="{72DD7B6E-3EED-F24B-A089-6D86DDDB9D17}" type="pres">
      <dgm:prSet presAssocID="{2DE8BD6B-0CCA-3349-A97E-52400A769B54}" presName="quad3" presStyleLbl="node1" presStyleIdx="2" presStyleCnt="4">
        <dgm:presLayoutVars>
          <dgm:chMax val="0"/>
          <dgm:chPref val="0"/>
          <dgm:bulletEnabled val="1"/>
        </dgm:presLayoutVars>
      </dgm:prSet>
      <dgm:spPr/>
      <dgm:t>
        <a:bodyPr/>
        <a:lstStyle/>
        <a:p>
          <a:endParaRPr lang="en-US"/>
        </a:p>
      </dgm:t>
    </dgm:pt>
    <dgm:pt modelId="{2A8491B2-E1DF-EA4A-B5B0-813A24F4DE9B}" type="pres">
      <dgm:prSet presAssocID="{2DE8BD6B-0CCA-3349-A97E-52400A769B54}" presName="quad4" presStyleLbl="node1" presStyleIdx="3" presStyleCnt="4">
        <dgm:presLayoutVars>
          <dgm:chMax val="0"/>
          <dgm:chPref val="0"/>
          <dgm:bulletEnabled val="1"/>
        </dgm:presLayoutVars>
      </dgm:prSet>
      <dgm:spPr/>
      <dgm:t>
        <a:bodyPr/>
        <a:lstStyle/>
        <a:p>
          <a:endParaRPr lang="en-AU"/>
        </a:p>
      </dgm:t>
    </dgm:pt>
  </dgm:ptLst>
  <dgm:cxnLst>
    <dgm:cxn modelId="{79A7C207-8399-EF4B-BEF3-DE6371D98277}" type="presOf" srcId="{12B51D5D-C997-0D47-99F6-81ADF968BE7F}" destId="{07F1EF01-995F-B74B-8F46-C100498F9728}" srcOrd="0" destOrd="0" presId="urn:microsoft.com/office/officeart/2005/8/layout/matrix3"/>
    <dgm:cxn modelId="{0B116107-968E-564F-8E4E-83CC6250D966}" type="presOf" srcId="{2DE8BD6B-0CCA-3349-A97E-52400A769B54}" destId="{BB73E74E-5FD5-CA4A-A99A-89A62432CAAA}" srcOrd="0" destOrd="0" presId="urn:microsoft.com/office/officeart/2005/8/layout/matrix3"/>
    <dgm:cxn modelId="{C15D80EE-CBB1-1242-8165-F0C0F19CB791}" type="presOf" srcId="{0D9D5630-3D55-7D46-A494-BD260EAC4696}" destId="{D8FD39B3-5695-A54A-8714-74AEAE18EC33}" srcOrd="0" destOrd="0" presId="urn:microsoft.com/office/officeart/2005/8/layout/matrix3"/>
    <dgm:cxn modelId="{6870973E-835D-AE48-BE70-87681B5D1C7A}" type="presOf" srcId="{8B3E5D2C-84B6-DB45-B57E-350471C6BC07}" destId="{2A8491B2-E1DF-EA4A-B5B0-813A24F4DE9B}" srcOrd="0" destOrd="0" presId="urn:microsoft.com/office/officeart/2005/8/layout/matrix3"/>
    <dgm:cxn modelId="{4FDBFBC3-DE9D-5747-9566-2D601F92E3C1}" srcId="{2DE8BD6B-0CCA-3349-A97E-52400A769B54}" destId="{BE70F483-1AE8-E849-A644-73645BE8094C}" srcOrd="4" destOrd="0" parTransId="{68C1672A-21C5-6242-8C6D-9C3BCE09D014}" sibTransId="{DE0BA7B5-F9C9-0C43-AF68-A34FF29C467F}"/>
    <dgm:cxn modelId="{845547F4-A72F-6D4B-A07F-A12A93D02B4E}" type="presOf" srcId="{D7A316EB-1760-7E4D-95A3-5374882F5ACA}" destId="{72DD7B6E-3EED-F24B-A089-6D86DDDB9D17}" srcOrd="0" destOrd="0" presId="urn:microsoft.com/office/officeart/2005/8/layout/matrix3"/>
    <dgm:cxn modelId="{E4B3D3B9-55DB-AD4E-AC6D-884DEB22017F}" srcId="{2DE8BD6B-0CCA-3349-A97E-52400A769B54}" destId="{8B3E5D2C-84B6-DB45-B57E-350471C6BC07}" srcOrd="3" destOrd="0" parTransId="{8B36764D-6980-014A-A671-C2E07FFB5E84}" sibTransId="{89EA416C-A857-CF40-81E0-06A9E18B9035}"/>
    <dgm:cxn modelId="{A8D30D03-588D-E34C-8377-62AA1A3D6C39}" srcId="{2DE8BD6B-0CCA-3349-A97E-52400A769B54}" destId="{D7A316EB-1760-7E4D-95A3-5374882F5ACA}" srcOrd="2" destOrd="0" parTransId="{66FE6DD0-9A1D-0F49-8FFC-AA1AF817BB2B}" sibTransId="{088A74BD-2B29-FE4C-819A-B15CC197A631}"/>
    <dgm:cxn modelId="{2616FBF0-C68D-F74E-B262-F80E569AF886}" srcId="{2DE8BD6B-0CCA-3349-A97E-52400A769B54}" destId="{12B51D5D-C997-0D47-99F6-81ADF968BE7F}" srcOrd="1" destOrd="0" parTransId="{BDBAA957-A370-5540-B86A-CC4F72D2AD72}" sibTransId="{1306D4DE-ACF7-DE4D-9CBB-1DE757A31CD0}"/>
    <dgm:cxn modelId="{87FF4F81-D183-9649-A5EB-464833BCF59B}" srcId="{2DE8BD6B-0CCA-3349-A97E-52400A769B54}" destId="{0D9D5630-3D55-7D46-A494-BD260EAC4696}" srcOrd="0" destOrd="0" parTransId="{CBE4DDCD-4FF9-104D-95FE-668013AC7F46}" sibTransId="{FDC2B02B-0189-794A-AF2C-0617B9D7CCEA}"/>
    <dgm:cxn modelId="{0C356822-1F3A-8D49-B3E3-719B38DABEDF}" type="presParOf" srcId="{BB73E74E-5FD5-CA4A-A99A-89A62432CAAA}" destId="{05FD8D0B-D825-4640-B9D0-2555F901B8B2}" srcOrd="0" destOrd="0" presId="urn:microsoft.com/office/officeart/2005/8/layout/matrix3"/>
    <dgm:cxn modelId="{8959C8F3-CFCD-344B-9BC9-AB4A5FB8CB74}" type="presParOf" srcId="{BB73E74E-5FD5-CA4A-A99A-89A62432CAAA}" destId="{D8FD39B3-5695-A54A-8714-74AEAE18EC33}" srcOrd="1" destOrd="0" presId="urn:microsoft.com/office/officeart/2005/8/layout/matrix3"/>
    <dgm:cxn modelId="{C6F89DA6-3D75-B241-856C-217D710040D6}" type="presParOf" srcId="{BB73E74E-5FD5-CA4A-A99A-89A62432CAAA}" destId="{07F1EF01-995F-B74B-8F46-C100498F9728}" srcOrd="2" destOrd="0" presId="urn:microsoft.com/office/officeart/2005/8/layout/matrix3"/>
    <dgm:cxn modelId="{BEF9F52D-EE25-BB4C-82B4-26AD67BA2754}" type="presParOf" srcId="{BB73E74E-5FD5-CA4A-A99A-89A62432CAAA}" destId="{72DD7B6E-3EED-F24B-A089-6D86DDDB9D17}" srcOrd="3" destOrd="0" presId="urn:microsoft.com/office/officeart/2005/8/layout/matrix3"/>
    <dgm:cxn modelId="{37273767-C4F1-C14D-81A9-6E1E6F57D12F}" type="presParOf" srcId="{BB73E74E-5FD5-CA4A-A99A-89A62432CAAA}" destId="{2A8491B2-E1DF-EA4A-B5B0-813A24F4DE9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0EFAA-9B6B-A648-9066-DAF076CDA237}">
      <dsp:nvSpPr>
        <dsp:cNvPr id="0" name=""/>
        <dsp:cNvSpPr/>
      </dsp:nvSpPr>
      <dsp:spPr>
        <a:xfrm>
          <a:off x="1315" y="1341622"/>
          <a:ext cx="2564616" cy="2564616"/>
        </a:xfrm>
        <a:prstGeom prst="ellipse">
          <a:avLst/>
        </a:prstGeom>
        <a:gradFill rotWithShape="0">
          <a:gsLst>
            <a:gs pos="0">
              <a:schemeClr val="accent4">
                <a:alpha val="50000"/>
                <a:hueOff val="0"/>
                <a:satOff val="0"/>
                <a:lumOff val="0"/>
                <a:alphaOff val="0"/>
                <a:satMod val="103000"/>
                <a:lumMod val="102000"/>
                <a:tint val="94000"/>
              </a:schemeClr>
            </a:gs>
            <a:gs pos="50000">
              <a:schemeClr val="accent4">
                <a:alpha val="50000"/>
                <a:hueOff val="0"/>
                <a:satOff val="0"/>
                <a:lumOff val="0"/>
                <a:alphaOff val="0"/>
                <a:satMod val="110000"/>
                <a:lumMod val="100000"/>
                <a:shade val="100000"/>
              </a:schemeClr>
            </a:gs>
            <a:gs pos="100000">
              <a:schemeClr val="accent4">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141139" tIns="22860" rIns="141139" bIns="22860" numCol="1" spcCol="1270" anchor="ctr" anchorCtr="0">
          <a:noAutofit/>
        </a:bodyPr>
        <a:lstStyle/>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Intelligent</a:t>
          </a:r>
          <a:r>
            <a:rPr lang="en-US" sz="1800" b="1" kern="1200" baseline="0" dirty="0" smtClean="0">
              <a:latin typeface="Century Gothic" charset="0"/>
              <a:ea typeface="Century Gothic" charset="0"/>
              <a:cs typeface="Century Gothic" charset="0"/>
            </a:rPr>
            <a:t> </a:t>
          </a:r>
          <a:r>
            <a:rPr lang="en-US" sz="1800" b="1" kern="1200" dirty="0" smtClean="0">
              <a:latin typeface="Century Gothic" charset="0"/>
              <a:ea typeface="Century Gothic" charset="0"/>
              <a:cs typeface="Century Gothic" charset="0"/>
            </a:rPr>
            <a:t>Asset Management</a:t>
          </a:r>
          <a:endParaRPr lang="en-US" sz="1800" b="1" kern="1200" dirty="0">
            <a:latin typeface="Century Gothic" charset="0"/>
            <a:ea typeface="Century Gothic" charset="0"/>
            <a:cs typeface="Century Gothic" charset="0"/>
          </a:endParaRPr>
        </a:p>
      </dsp:txBody>
      <dsp:txXfrm>
        <a:off x="376894" y="1717201"/>
        <a:ext cx="1813458" cy="1813458"/>
      </dsp:txXfrm>
    </dsp:sp>
    <dsp:sp modelId="{AFA7F01F-FBB4-3749-888E-166586072A77}">
      <dsp:nvSpPr>
        <dsp:cNvPr id="0" name=""/>
        <dsp:cNvSpPr/>
      </dsp:nvSpPr>
      <dsp:spPr>
        <a:xfrm>
          <a:off x="2053008" y="1341622"/>
          <a:ext cx="2564616" cy="2564616"/>
        </a:xfrm>
        <a:prstGeom prst="ellipse">
          <a:avLst/>
        </a:prstGeom>
        <a:gradFill rotWithShape="0">
          <a:gsLst>
            <a:gs pos="0">
              <a:schemeClr val="accent4">
                <a:alpha val="50000"/>
                <a:hueOff val="2598923"/>
                <a:satOff val="-11992"/>
                <a:lumOff val="441"/>
                <a:alphaOff val="0"/>
                <a:satMod val="103000"/>
                <a:lumMod val="102000"/>
                <a:tint val="94000"/>
              </a:schemeClr>
            </a:gs>
            <a:gs pos="50000">
              <a:schemeClr val="accent4">
                <a:alpha val="50000"/>
                <a:hueOff val="2598923"/>
                <a:satOff val="-11992"/>
                <a:lumOff val="441"/>
                <a:alphaOff val="0"/>
                <a:satMod val="110000"/>
                <a:lumMod val="100000"/>
                <a:shade val="100000"/>
              </a:schemeClr>
            </a:gs>
            <a:gs pos="100000">
              <a:schemeClr val="accent4">
                <a:alpha val="50000"/>
                <a:hueOff val="2598923"/>
                <a:satOff val="-11992"/>
                <a:lumOff val="441"/>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141139" tIns="22860" rIns="141139" bIns="22860" numCol="1" spcCol="1270" anchor="ctr" anchorCtr="0">
          <a:noAutofit/>
        </a:bodyPr>
        <a:lstStyle/>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Smart Grids </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&amp; </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Energy Management</a:t>
          </a:r>
          <a:endParaRPr lang="en-US" sz="1800" b="1" kern="1200" dirty="0">
            <a:latin typeface="Century Gothic" charset="0"/>
            <a:ea typeface="Century Gothic" charset="0"/>
            <a:cs typeface="Century Gothic" charset="0"/>
          </a:endParaRPr>
        </a:p>
      </dsp:txBody>
      <dsp:txXfrm>
        <a:off x="2428587" y="1717201"/>
        <a:ext cx="1813458" cy="1813458"/>
      </dsp:txXfrm>
    </dsp:sp>
    <dsp:sp modelId="{7510A82A-3A16-1B46-A4C0-66BBEBAA09A3}">
      <dsp:nvSpPr>
        <dsp:cNvPr id="0" name=""/>
        <dsp:cNvSpPr/>
      </dsp:nvSpPr>
      <dsp:spPr>
        <a:xfrm>
          <a:off x="4104700" y="1341622"/>
          <a:ext cx="2564616" cy="2564616"/>
        </a:xfrm>
        <a:prstGeom prst="ellipse">
          <a:avLst/>
        </a:prstGeom>
        <a:gradFill rotWithShape="0">
          <a:gsLst>
            <a:gs pos="0">
              <a:schemeClr val="accent4">
                <a:alpha val="50000"/>
                <a:hueOff val="5197846"/>
                <a:satOff val="-23984"/>
                <a:lumOff val="883"/>
                <a:alphaOff val="0"/>
                <a:satMod val="103000"/>
                <a:lumMod val="102000"/>
                <a:tint val="94000"/>
              </a:schemeClr>
            </a:gs>
            <a:gs pos="50000">
              <a:schemeClr val="accent4">
                <a:alpha val="50000"/>
                <a:hueOff val="5197846"/>
                <a:satOff val="-23984"/>
                <a:lumOff val="883"/>
                <a:alphaOff val="0"/>
                <a:satMod val="110000"/>
                <a:lumMod val="100000"/>
                <a:shade val="100000"/>
              </a:schemeClr>
            </a:gs>
            <a:gs pos="100000">
              <a:schemeClr val="accent4">
                <a:alpha val="50000"/>
                <a:hueOff val="5197846"/>
                <a:satOff val="-23984"/>
                <a:lumOff val="883"/>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141139" tIns="22860" rIns="141139" bIns="22860" numCol="1" spcCol="1270" anchor="ctr" anchorCtr="0">
          <a:noAutofit/>
        </a:bodyPr>
        <a:lstStyle/>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EVs</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&amp;</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Connected Vehicles</a:t>
          </a:r>
          <a:endParaRPr lang="en-US" sz="1800" b="1" kern="1200" dirty="0">
            <a:latin typeface="Century Gothic" charset="0"/>
            <a:ea typeface="Century Gothic" charset="0"/>
            <a:cs typeface="Century Gothic" charset="0"/>
          </a:endParaRPr>
        </a:p>
      </dsp:txBody>
      <dsp:txXfrm>
        <a:off x="4480279" y="1717201"/>
        <a:ext cx="1813458" cy="1813458"/>
      </dsp:txXfrm>
    </dsp:sp>
    <dsp:sp modelId="{CD549240-1330-BF4E-896B-FE90157B0EBF}">
      <dsp:nvSpPr>
        <dsp:cNvPr id="0" name=""/>
        <dsp:cNvSpPr/>
      </dsp:nvSpPr>
      <dsp:spPr>
        <a:xfrm>
          <a:off x="6156393" y="1341622"/>
          <a:ext cx="2564616" cy="2564616"/>
        </a:xfrm>
        <a:prstGeom prst="ellipse">
          <a:avLst/>
        </a:prstGeom>
        <a:gradFill rotWithShape="0">
          <a:gsLst>
            <a:gs pos="0">
              <a:schemeClr val="accent4">
                <a:alpha val="50000"/>
                <a:hueOff val="7796769"/>
                <a:satOff val="-35976"/>
                <a:lumOff val="1324"/>
                <a:alphaOff val="0"/>
                <a:satMod val="103000"/>
                <a:lumMod val="102000"/>
                <a:tint val="94000"/>
              </a:schemeClr>
            </a:gs>
            <a:gs pos="50000">
              <a:schemeClr val="accent4">
                <a:alpha val="50000"/>
                <a:hueOff val="7796769"/>
                <a:satOff val="-35976"/>
                <a:lumOff val="1324"/>
                <a:alphaOff val="0"/>
                <a:satMod val="110000"/>
                <a:lumMod val="100000"/>
                <a:shade val="100000"/>
              </a:schemeClr>
            </a:gs>
            <a:gs pos="100000">
              <a:schemeClr val="accent4">
                <a:alpha val="50000"/>
                <a:hueOff val="7796769"/>
                <a:satOff val="-35976"/>
                <a:lumOff val="1324"/>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141139" tIns="22860" rIns="141139" bIns="22860" numCol="1" spcCol="1270" anchor="ctr" anchorCtr="0">
          <a:noAutofit/>
        </a:bodyPr>
        <a:lstStyle/>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Water  Metering &amp; </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Management</a:t>
          </a:r>
          <a:endParaRPr lang="en-US" sz="1800" b="1" kern="1200" dirty="0">
            <a:latin typeface="Century Gothic" charset="0"/>
            <a:ea typeface="Century Gothic" charset="0"/>
            <a:cs typeface="Century Gothic" charset="0"/>
          </a:endParaRPr>
        </a:p>
      </dsp:txBody>
      <dsp:txXfrm>
        <a:off x="6531972" y="1717201"/>
        <a:ext cx="1813458" cy="1813458"/>
      </dsp:txXfrm>
    </dsp:sp>
    <dsp:sp modelId="{F81272DE-EDEB-3746-82B8-44867248E625}">
      <dsp:nvSpPr>
        <dsp:cNvPr id="0" name=""/>
        <dsp:cNvSpPr/>
      </dsp:nvSpPr>
      <dsp:spPr>
        <a:xfrm>
          <a:off x="8208086" y="1341622"/>
          <a:ext cx="2564616" cy="2564616"/>
        </a:xfrm>
        <a:prstGeom prst="ellipse">
          <a:avLst/>
        </a:prstGeom>
        <a:gradFill rotWithShape="0">
          <a:gsLst>
            <a:gs pos="0">
              <a:schemeClr val="accent4">
                <a:alpha val="50000"/>
                <a:hueOff val="10395692"/>
                <a:satOff val="-47968"/>
                <a:lumOff val="1765"/>
                <a:alphaOff val="0"/>
                <a:satMod val="103000"/>
                <a:lumMod val="102000"/>
                <a:tint val="94000"/>
              </a:schemeClr>
            </a:gs>
            <a:gs pos="50000">
              <a:schemeClr val="accent4">
                <a:alpha val="50000"/>
                <a:hueOff val="10395692"/>
                <a:satOff val="-47968"/>
                <a:lumOff val="1765"/>
                <a:alphaOff val="0"/>
                <a:satMod val="110000"/>
                <a:lumMod val="100000"/>
                <a:shade val="100000"/>
              </a:schemeClr>
            </a:gs>
            <a:gs pos="100000">
              <a:schemeClr val="accent4">
                <a:alpha val="50000"/>
                <a:hueOff val="10395692"/>
                <a:satOff val="-47968"/>
                <a:lumOff val="176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141139" tIns="22860" rIns="141139" bIns="22860" numCol="1" spcCol="1270" anchor="ctr" anchorCtr="0">
          <a:noAutofit/>
        </a:bodyPr>
        <a:lstStyle/>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Smart Living </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&amp;</a:t>
          </a:r>
        </a:p>
        <a:p>
          <a:pPr lvl="0" algn="ctr" defTabSz="800100">
            <a:lnSpc>
              <a:spcPct val="90000"/>
            </a:lnSpc>
            <a:spcBef>
              <a:spcPct val="0"/>
            </a:spcBef>
            <a:spcAft>
              <a:spcPct val="35000"/>
            </a:spcAft>
          </a:pPr>
          <a:r>
            <a:rPr lang="en-US" sz="1800" b="1" kern="1200" dirty="0" smtClean="0">
              <a:latin typeface="Century Gothic" charset="0"/>
              <a:ea typeface="Century Gothic" charset="0"/>
              <a:cs typeface="Century Gothic" charset="0"/>
            </a:rPr>
            <a:t>Building Automation</a:t>
          </a:r>
          <a:endParaRPr lang="en-US" sz="1800" b="1" kern="1200" dirty="0">
            <a:latin typeface="Century Gothic" charset="0"/>
            <a:ea typeface="Century Gothic" charset="0"/>
            <a:cs typeface="Century Gothic" charset="0"/>
          </a:endParaRPr>
        </a:p>
      </dsp:txBody>
      <dsp:txXfrm>
        <a:off x="8583665" y="1717201"/>
        <a:ext cx="1813458" cy="18134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33B7E7-7E3F-1A4E-AA14-6BB7D7E8124F}" type="datetimeFigureOut">
              <a:rPr lang="en-US" smtClean="0"/>
              <a:t>3/7/2016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0968BC-5113-4848-9FEF-CB6EFC465E7F}" type="slidenum">
              <a:rPr lang="en-US" smtClean="0"/>
              <a:t>‹#›</a:t>
            </a:fld>
            <a:endParaRPr lang="en-US"/>
          </a:p>
        </p:txBody>
      </p:sp>
    </p:spTree>
    <p:extLst>
      <p:ext uri="{BB962C8B-B14F-4D97-AF65-F5344CB8AC3E}">
        <p14:creationId xmlns:p14="http://schemas.microsoft.com/office/powerpoint/2010/main" val="406133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ntelligence.businessinsider.com/the-internet-of-things-is-rising-examining-the-internet-of-things-2014-9?utm_source=House&amp;utm_medium=Edit&amp;utm_term=I-HUGEIoT-2014-10-14&amp;utm_content=link&amp;utm_campaign=BIIMobil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0968BC-5113-4848-9FEF-CB6EFC465E7F}" type="slidenum">
              <a:rPr lang="en-US" smtClean="0"/>
              <a:t>1</a:t>
            </a:fld>
            <a:endParaRPr lang="en-US"/>
          </a:p>
        </p:txBody>
      </p:sp>
    </p:spTree>
    <p:extLst>
      <p:ext uri="{BB962C8B-B14F-4D97-AF65-F5344CB8AC3E}">
        <p14:creationId xmlns:p14="http://schemas.microsoft.com/office/powerpoint/2010/main" val="192201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ctr">
              <a:buNone/>
            </a:pPr>
            <a:r>
              <a:rPr lang="en-US" sz="1200" dirty="0" smtClean="0">
                <a:latin typeface="Century Schoolbook" charset="0"/>
                <a:ea typeface="Century Schoolbook" charset="0"/>
                <a:cs typeface="Century Schoolbook" charset="0"/>
              </a:rPr>
              <a:t>Proliferation of connected devices, systems &amp;  services that goes beyond machine-to-machine (M2M) communications including robotics &amp; automation &amp; covers a variety of</a:t>
            </a:r>
          </a:p>
          <a:p>
            <a:pPr marL="0" indent="0" algn="ctr">
              <a:buNone/>
            </a:pPr>
            <a:r>
              <a:rPr lang="en-US" sz="1200" dirty="0" smtClean="0">
                <a:latin typeface="Century Schoolbook" charset="0"/>
                <a:ea typeface="Century Schoolbook" charset="0"/>
                <a:cs typeface="Century Schoolbook" charset="0"/>
              </a:rPr>
              <a:t>protocols, domains, and applications.</a:t>
            </a:r>
          </a:p>
          <a:p>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McKinsey &amp; Company report estimating a potential global economic impact of </a:t>
            </a:r>
            <a:r>
              <a:rPr lang="en-US" dirty="0" err="1" smtClean="0"/>
              <a:t>IoT</a:t>
            </a:r>
            <a:r>
              <a:rPr lang="en-US" dirty="0" smtClean="0"/>
              <a:t> applications of $11.1 trillion (USD) per year in 2025. 1</a:t>
            </a:r>
          </a:p>
          <a:p>
            <a:endParaRPr lang="en-US" dirty="0" smtClean="0"/>
          </a:p>
          <a:p>
            <a:r>
              <a:rPr lang="en-US" sz="1200" b="0" i="0" kern="1200" dirty="0" smtClean="0">
                <a:solidFill>
                  <a:schemeClr val="tx1"/>
                </a:solidFill>
                <a:effectLst/>
                <a:latin typeface="+mn-lt"/>
                <a:ea typeface="+mn-ea"/>
                <a:cs typeface="+mn-cs"/>
              </a:rPr>
              <a:t>Gartner, Inc. forecasts that 6.4 billion connected things will be in use worldwide in 2016, up 30 percent from 2015, and will reach 20.8 billion by 2020. In 2016, 5.5 million new things will get connected every day.</a:t>
            </a:r>
          </a:p>
          <a:p>
            <a:endParaRPr lang="en-US" sz="1200" b="1" i="0" kern="1200" dirty="0" smtClean="0">
              <a:solidFill>
                <a:schemeClr val="tx1"/>
              </a:solidFill>
              <a:effectLst/>
              <a:latin typeface="+mn-lt"/>
              <a:ea typeface="+mn-ea"/>
              <a:cs typeface="+mn-cs"/>
            </a:endParaRPr>
          </a:p>
          <a:p>
            <a:pPr algn="l"/>
            <a:r>
              <a:rPr lang="en-US" sz="2000" b="1" dirty="0" smtClean="0">
                <a:solidFill>
                  <a:srgbClr val="00B0F0"/>
                </a:solidFill>
                <a:latin typeface="Arial" charset="0"/>
                <a:ea typeface="Arial" charset="0"/>
                <a:cs typeface="Arial" charset="0"/>
              </a:rPr>
              <a:t>According to the Australian </a:t>
            </a:r>
            <a:r>
              <a:rPr lang="en-US" sz="2000" b="1" dirty="0" err="1" smtClean="0">
                <a:solidFill>
                  <a:srgbClr val="00B0F0"/>
                </a:solidFill>
                <a:latin typeface="Arial" charset="0"/>
                <a:ea typeface="Arial" charset="0"/>
                <a:cs typeface="Arial" charset="0"/>
              </a:rPr>
              <a:t>IoT</a:t>
            </a:r>
            <a:r>
              <a:rPr lang="en-US" sz="2000" b="1" dirty="0" smtClean="0">
                <a:solidFill>
                  <a:srgbClr val="00B0F0"/>
                </a:solidFill>
                <a:latin typeface="Arial" charset="0"/>
                <a:ea typeface="Arial" charset="0"/>
                <a:cs typeface="Arial" charset="0"/>
              </a:rPr>
              <a:t> Alliance – 2015 Report - $116 billion </a:t>
            </a:r>
            <a:r>
              <a:rPr lang="en-US" b="1" dirty="0" smtClean="0">
                <a:latin typeface="Arial" charset="0"/>
                <a:ea typeface="Arial" charset="0"/>
                <a:cs typeface="Arial" charset="0"/>
              </a:rPr>
              <a:t>of potential upside to the Australian economy by 2025.</a:t>
            </a:r>
          </a:p>
          <a:p>
            <a:pPr algn="l"/>
            <a:endParaRPr lang="en-US" b="1" dirty="0" smtClean="0">
              <a:latin typeface="Arial" charset="0"/>
              <a:ea typeface="Arial" charset="0"/>
              <a:cs typeface="Arial" charset="0"/>
            </a:endParaRPr>
          </a:p>
          <a:p>
            <a:pPr algn="l"/>
            <a:r>
              <a:rPr lang="en-US" dirty="0" smtClean="0"/>
              <a:t>In Australia in 2014, the figure was 115.7 million networked devices, which is expected to grow to 219.6 million networked devices within five years.</a:t>
            </a:r>
            <a:endParaRPr lang="en-US" b="1" dirty="0" smtClean="0">
              <a:latin typeface="Arial" charset="0"/>
              <a:ea typeface="Arial" charset="0"/>
              <a:cs typeface="Arial" charset="0"/>
            </a:endParaRPr>
          </a:p>
          <a:p>
            <a:pPr algn="l"/>
            <a:endParaRPr lang="en-US" b="1" dirty="0" smtClean="0">
              <a:latin typeface="Arial" charset="0"/>
              <a:ea typeface="Arial" charset="0"/>
              <a:cs typeface="Arial" charset="0"/>
            </a:endParaRPr>
          </a:p>
          <a:p>
            <a:pPr algn="l"/>
            <a:r>
              <a:rPr lang="en-US" dirty="0" smtClean="0"/>
              <a:t>The growing reach of the </a:t>
            </a:r>
            <a:r>
              <a:rPr lang="en-US" dirty="0" err="1" smtClean="0"/>
              <a:t>IoT</a:t>
            </a:r>
            <a:r>
              <a:rPr lang="en-US" dirty="0" smtClean="0"/>
              <a:t> and the emerging Internet of Everything (</a:t>
            </a:r>
            <a:r>
              <a:rPr lang="en-US" dirty="0" err="1" smtClean="0"/>
              <a:t>IoE</a:t>
            </a:r>
            <a:r>
              <a:rPr lang="en-US" dirty="0" smtClean="0"/>
              <a:t>) is likely to involve a step-change not only for industry and innovation, but is also equally likely to drive significant </a:t>
            </a:r>
            <a:r>
              <a:rPr lang="en-US" dirty="0" err="1" smtClean="0"/>
              <a:t>behavioural</a:t>
            </a:r>
            <a:r>
              <a:rPr lang="en-US" dirty="0" smtClean="0"/>
              <a:t> changes in the way Australians interact with each other</a:t>
            </a:r>
          </a:p>
          <a:p>
            <a:pPr algn="l"/>
            <a:endParaRPr lang="en-US" dirty="0" smtClean="0"/>
          </a:p>
          <a:p>
            <a:pPr algn="l"/>
            <a:endParaRPr lang="en-US" dirty="0" smtClean="0"/>
          </a:p>
        </p:txBody>
      </p:sp>
      <p:sp>
        <p:nvSpPr>
          <p:cNvPr id="4" name="Slide Number Placeholder 3"/>
          <p:cNvSpPr>
            <a:spLocks noGrp="1"/>
          </p:cNvSpPr>
          <p:nvPr>
            <p:ph type="sldNum" sz="quarter" idx="10"/>
          </p:nvPr>
        </p:nvSpPr>
        <p:spPr/>
        <p:txBody>
          <a:bodyPr/>
          <a:lstStyle/>
          <a:p>
            <a:fld id="{4F0968BC-5113-4848-9FEF-CB6EFC465E7F}" type="slidenum">
              <a:rPr lang="en-US" smtClean="0"/>
              <a:t>2</a:t>
            </a:fld>
            <a:endParaRPr lang="en-US"/>
          </a:p>
        </p:txBody>
      </p:sp>
    </p:spTree>
    <p:extLst>
      <p:ext uri="{BB962C8B-B14F-4D97-AF65-F5344CB8AC3E}">
        <p14:creationId xmlns:p14="http://schemas.microsoft.com/office/powerpoint/2010/main" val="1476153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hlinkClick r:id="rId3"/>
              </a:rPr>
              <a:t>The cost of internet-connected sensors is coming down:</a:t>
            </a:r>
            <a:r>
              <a:rPr lang="en-US" sz="1200" dirty="0" smtClean="0"/>
              <a:t> Many </a:t>
            </a:r>
            <a:r>
              <a:rPr lang="en-US" sz="1200" dirty="0" err="1" smtClean="0"/>
              <a:t>IoT</a:t>
            </a:r>
            <a:r>
              <a:rPr lang="en-US" sz="1200" dirty="0" smtClean="0"/>
              <a:t> devices rely on multiple sensors to monitor the environment around them. The cost of these sensors declined 50% in the past decade, according to Goldman Sachs. We expect prices to continue dropping at a steady rate, leading to an even more cost-effective sensor.</a:t>
            </a:r>
          </a:p>
          <a:p>
            <a:r>
              <a:rPr lang="en-US" sz="1200" b="1" dirty="0" smtClean="0">
                <a:hlinkClick r:id="rId3"/>
              </a:rPr>
              <a:t>A lot more money is being poured into the IoT:</a:t>
            </a:r>
            <a:r>
              <a:rPr lang="en-US" sz="1200" dirty="0" smtClean="0"/>
              <a:t> Large companies like Dell have begun to aggressively open </a:t>
            </a:r>
            <a:r>
              <a:rPr lang="en-US" sz="1200" dirty="0" err="1" smtClean="0"/>
              <a:t>IoT</a:t>
            </a:r>
            <a:r>
              <a:rPr lang="en-US" sz="1200" dirty="0" smtClean="0"/>
              <a:t> divisions and innovation labs. There have also been a range of </a:t>
            </a:r>
            <a:r>
              <a:rPr lang="en-US" sz="1200" dirty="0" err="1" smtClean="0"/>
              <a:t>IoT</a:t>
            </a:r>
            <a:r>
              <a:rPr lang="en-US" sz="1200" dirty="0" smtClean="0"/>
              <a:t> acquisitions including Google acquiring Nest and Intel acquiring Basis. In addition, innovative </a:t>
            </a:r>
            <a:r>
              <a:rPr lang="en-US" sz="1200" dirty="0" err="1" smtClean="0"/>
              <a:t>IoT</a:t>
            </a:r>
            <a:r>
              <a:rPr lang="en-US" sz="1200" dirty="0" smtClean="0"/>
              <a:t> startups, such as </a:t>
            </a:r>
            <a:r>
              <a:rPr lang="en-US" sz="1200" dirty="0" err="1" smtClean="0"/>
              <a:t>IoT</a:t>
            </a:r>
            <a:r>
              <a:rPr lang="en-US" sz="1200" dirty="0" smtClean="0"/>
              <a:t> cloud-platform provider Electric Imp and smart plug maker </a:t>
            </a:r>
            <a:r>
              <a:rPr lang="en-US" sz="1200" dirty="0" err="1" smtClean="0"/>
              <a:t>Zuli</a:t>
            </a:r>
            <a:r>
              <a:rPr lang="en-US" sz="1200" dirty="0" smtClean="0"/>
              <a:t>, have received a combined $US70 million in funding just this summer.</a:t>
            </a:r>
          </a:p>
          <a:p>
            <a:r>
              <a:rPr lang="en-US" sz="1200" b="1" dirty="0" smtClean="0">
                <a:hlinkClick r:id="rId3"/>
              </a:rPr>
              <a:t>Expanded internet connectivity:</a:t>
            </a:r>
            <a:r>
              <a:rPr lang="en-US" sz="1200" dirty="0" smtClean="0"/>
              <a:t> The International Telecommunication Union (ITU) estimates that currently 40% of the global population is connected to the internet and by 2019, roughly 57% will be connected. This increase in connectivity will lead to a larger base of individuals interested in purchasing </a:t>
            </a:r>
            <a:r>
              <a:rPr lang="en-US" sz="1200" dirty="0" err="1" smtClean="0"/>
              <a:t>IoT</a:t>
            </a:r>
            <a:r>
              <a:rPr lang="en-US" sz="1200" dirty="0" smtClean="0"/>
              <a:t> devices.</a:t>
            </a:r>
          </a:p>
          <a:p>
            <a:r>
              <a:rPr lang="en-US" sz="1200" b="1" dirty="0" smtClean="0">
                <a:hlinkClick r:id="rId3"/>
              </a:rPr>
              <a:t>High adoption of “remotes,” especially smartphones, phablets and tablets:</a:t>
            </a:r>
            <a:r>
              <a:rPr lang="en-US" sz="1200" dirty="0" smtClean="0"/>
              <a:t> The </a:t>
            </a:r>
            <a:r>
              <a:rPr lang="en-US" sz="1200" dirty="0" err="1" smtClean="0"/>
              <a:t>IoT</a:t>
            </a:r>
            <a:r>
              <a:rPr lang="en-US" sz="1200" dirty="0" smtClean="0"/>
              <a:t> is heavily reliant on “remotes,” primarily smartphones and tablets that can manage the </a:t>
            </a:r>
            <a:r>
              <a:rPr lang="en-US" sz="1200" dirty="0" err="1" smtClean="0"/>
              <a:t>IoT</a:t>
            </a:r>
            <a:r>
              <a:rPr lang="en-US" sz="1200" dirty="0" smtClean="0"/>
              <a:t>. Today, smartphones account for 69% of mobile phones sold globally, and their share is still rising as developing nations introduce better wireless infrastructure.</a:t>
            </a:r>
          </a:p>
          <a:p>
            <a:pPr marL="0" indent="0" algn="ctr">
              <a:buNone/>
            </a:pPr>
            <a:r>
              <a:rPr lang="en-US" sz="1200" dirty="0" smtClean="0">
                <a:latin typeface="Apple LiGothic" charset="0"/>
                <a:ea typeface="Apple LiGothic" charset="0"/>
                <a:cs typeface="Apple LiGothic" charset="0"/>
              </a:rPr>
              <a:t>. </a:t>
            </a:r>
          </a:p>
          <a:p>
            <a:pPr marL="0" indent="0" algn="ctr">
              <a:buNone/>
            </a:pPr>
            <a:endParaRPr lang="en-US" sz="1200" dirty="0" smtClean="0">
              <a:latin typeface="Apple LiGothic" charset="0"/>
              <a:ea typeface="Apple LiGothic" charset="0"/>
              <a:cs typeface="Apple LiGothic" charset="0"/>
            </a:endParaRPr>
          </a:p>
          <a:p>
            <a:pPr marL="0" indent="0" algn="ctr">
              <a:buNone/>
            </a:pPr>
            <a:endParaRPr lang="en-US" sz="1200" dirty="0" smtClean="0">
              <a:latin typeface="Apple LiGothic" charset="0"/>
              <a:ea typeface="Apple LiGothic" charset="0"/>
              <a:cs typeface="Apple LiGothic" charset="0"/>
            </a:endParaRPr>
          </a:p>
          <a:p>
            <a:endParaRPr lang="en-US" dirty="0" smtClean="0"/>
          </a:p>
          <a:p>
            <a:r>
              <a:rPr lang="en-US" dirty="0" smtClean="0"/>
              <a:t>Connected citizen (digital, sensors)</a:t>
            </a:r>
          </a:p>
          <a:p>
            <a:endParaRPr lang="en-US" dirty="0" smtClean="0"/>
          </a:p>
          <a:p>
            <a:r>
              <a:rPr lang="en-US" dirty="0" smtClean="0"/>
              <a:t>Connected devices are the lynchpin of the M2M and </a:t>
            </a:r>
            <a:r>
              <a:rPr lang="en-US" dirty="0" err="1" smtClean="0"/>
              <a:t>IoT</a:t>
            </a:r>
            <a:r>
              <a:rPr lang="en-US" dirty="0" smtClean="0"/>
              <a:t> environment, linking people and machines with each other and with information.</a:t>
            </a:r>
          </a:p>
          <a:p>
            <a:endParaRPr lang="en-US" dirty="0" smtClean="0"/>
          </a:p>
          <a:p>
            <a:r>
              <a:rPr lang="en-US" sz="1200" b="0" i="0" kern="1200" dirty="0" smtClean="0">
                <a:solidFill>
                  <a:schemeClr val="tx1"/>
                </a:solidFill>
                <a:effectLst/>
                <a:latin typeface="+mn-lt"/>
                <a:ea typeface="+mn-ea"/>
                <a:cs typeface="+mn-cs"/>
              </a:rPr>
              <a:t>The Internet of Things (</a:t>
            </a:r>
            <a:r>
              <a:rPr lang="en-US" sz="1200" b="0" i="0" kern="1200" dirty="0" err="1" smtClean="0">
                <a:solidFill>
                  <a:schemeClr val="tx1"/>
                </a:solidFill>
                <a:effectLst/>
                <a:latin typeface="+mn-lt"/>
                <a:ea typeface="+mn-ea"/>
                <a:cs typeface="+mn-cs"/>
              </a:rPr>
              <a:t>IoT</a:t>
            </a:r>
            <a:r>
              <a:rPr lang="en-US" sz="1200" b="0" i="0" kern="1200" dirty="0" smtClean="0">
                <a:solidFill>
                  <a:schemeClr val="tx1"/>
                </a:solidFill>
                <a:effectLst/>
                <a:latin typeface="+mn-lt"/>
                <a:ea typeface="+mn-ea"/>
                <a:cs typeface="+mn-cs"/>
              </a:rPr>
              <a:t>) connects networks of sensors, actuators and smart objects with physical 'things' (including everyday and industrial objects) in such a way as to make them intelligent, programmable and more capable of interacting with humans and each other.</a:t>
            </a:r>
            <a:endParaRPr lang="en-US" dirty="0" smtClean="0"/>
          </a:p>
          <a:p>
            <a:endParaRPr lang="en-US" dirty="0" smtClean="0"/>
          </a:p>
          <a:p>
            <a:r>
              <a:rPr lang="en-US" dirty="0" smtClean="0"/>
              <a:t>Citizen as creators, sharers and curators of content (online, social, mobile)</a:t>
            </a:r>
          </a:p>
          <a:p>
            <a:pPr lvl="1"/>
            <a:r>
              <a:rPr lang="en-US" dirty="0" smtClean="0"/>
              <a:t>Mass connectivity environment</a:t>
            </a:r>
          </a:p>
          <a:p>
            <a:pPr lvl="1"/>
            <a:r>
              <a:rPr lang="en-US" dirty="0" smtClean="0"/>
              <a:t>Anywhere, anytime, anyhow</a:t>
            </a:r>
          </a:p>
          <a:p>
            <a:pPr lvl="1"/>
            <a:r>
              <a:rPr lang="en-US" dirty="0" smtClean="0"/>
              <a:t>Smart devices, </a:t>
            </a:r>
            <a:r>
              <a:rPr lang="en-US" dirty="0" err="1" smtClean="0"/>
              <a:t>IoT</a:t>
            </a:r>
            <a:r>
              <a:rPr lang="en-US" dirty="0" smtClean="0"/>
              <a:t> &amp; Mesh networks (interconnected &amp; </a:t>
            </a:r>
            <a:r>
              <a:rPr lang="en-US" dirty="0" err="1" smtClean="0"/>
              <a:t>virtualised</a:t>
            </a:r>
            <a:r>
              <a:rPr lang="en-US" dirty="0" smtClean="0"/>
              <a:t>)</a:t>
            </a:r>
          </a:p>
          <a:p>
            <a:pPr lvl="1"/>
            <a:endParaRPr lang="en-US" dirty="0" smtClean="0"/>
          </a:p>
          <a:p>
            <a:r>
              <a:rPr lang="en-US" dirty="0" smtClean="0"/>
              <a:t>Digital Government </a:t>
            </a:r>
            <a:endParaRPr lang="en-US" baseline="0" dirty="0" smtClean="0"/>
          </a:p>
          <a:p>
            <a:pPr lvl="1"/>
            <a:r>
              <a:rPr lang="en-US" dirty="0" smtClean="0"/>
              <a:t>Open Government</a:t>
            </a:r>
          </a:p>
          <a:p>
            <a:pPr lvl="1"/>
            <a:r>
              <a:rPr lang="en-US" dirty="0" smtClean="0"/>
              <a:t>New</a:t>
            </a:r>
            <a:r>
              <a:rPr lang="en-US" baseline="0" dirty="0" smtClean="0"/>
              <a:t> engagement models</a:t>
            </a:r>
          </a:p>
          <a:p>
            <a:pPr lvl="1"/>
            <a:r>
              <a:rPr lang="en-US" baseline="0" dirty="0" smtClean="0"/>
              <a:t>Digital information management </a:t>
            </a:r>
          </a:p>
          <a:p>
            <a:pPr lvl="1"/>
            <a:r>
              <a:rPr lang="en-US" baseline="0" dirty="0" smtClean="0"/>
              <a:t>Open standards, interoperability </a:t>
            </a:r>
          </a:p>
          <a:p>
            <a:pPr lvl="1"/>
            <a:r>
              <a:rPr lang="en-US" baseline="0" dirty="0" smtClean="0"/>
              <a:t>Privacy, security, safety, online anonymity</a:t>
            </a:r>
            <a:endParaRPr lang="en-US" dirty="0" smtClean="0"/>
          </a:p>
          <a:p>
            <a:endParaRPr lang="en-US" dirty="0"/>
          </a:p>
        </p:txBody>
      </p:sp>
      <p:sp>
        <p:nvSpPr>
          <p:cNvPr id="4" name="Slide Number Placeholder 3"/>
          <p:cNvSpPr>
            <a:spLocks noGrp="1"/>
          </p:cNvSpPr>
          <p:nvPr>
            <p:ph type="sldNum" sz="quarter" idx="10"/>
          </p:nvPr>
        </p:nvSpPr>
        <p:spPr/>
        <p:txBody>
          <a:bodyPr/>
          <a:lstStyle/>
          <a:p>
            <a:fld id="{4F0968BC-5113-4848-9FEF-CB6EFC465E7F}" type="slidenum">
              <a:rPr lang="en-US" smtClean="0"/>
              <a:t>3</a:t>
            </a:fld>
            <a:endParaRPr lang="en-US"/>
          </a:p>
        </p:txBody>
      </p:sp>
    </p:spTree>
    <p:extLst>
      <p:ext uri="{BB962C8B-B14F-4D97-AF65-F5344CB8AC3E}">
        <p14:creationId xmlns:p14="http://schemas.microsoft.com/office/powerpoint/2010/main" val="495842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a:t>
            </a:r>
            <a:r>
              <a:rPr lang="en-US" dirty="0" err="1" smtClean="0"/>
              <a:t>www.gartner.com</a:t>
            </a:r>
            <a:r>
              <a:rPr lang="en-US" dirty="0" smtClean="0"/>
              <a:t>/newsroom/id/3165317</a:t>
            </a:r>
          </a:p>
          <a:p>
            <a:pPr algn="l"/>
            <a:endParaRPr lang="en-US" dirty="0" smtClean="0"/>
          </a:p>
          <a:p>
            <a:pPr algn="l"/>
            <a:r>
              <a:rPr lang="en-US" dirty="0" smtClean="0"/>
              <a:t>Connected</a:t>
            </a:r>
            <a:r>
              <a:rPr lang="en-US" baseline="0" dirty="0" smtClean="0"/>
              <a:t> cars and consumer uses account for the greatest number of connected things – that is because appliances and cars are being manufactured with embedded M2M devices.</a:t>
            </a:r>
          </a:p>
          <a:p>
            <a:pPr algn="l"/>
            <a:endParaRPr lang="en-US" b="1" dirty="0" smtClean="0">
              <a:latin typeface="Arial" charset="0"/>
              <a:ea typeface="Arial" charset="0"/>
              <a:cs typeface="Arial" charset="0"/>
            </a:endParaRPr>
          </a:p>
          <a:p>
            <a:pPr algn="l"/>
            <a:r>
              <a:rPr lang="en-US" sz="1200" b="0" i="0" kern="1200" dirty="0" smtClean="0">
                <a:solidFill>
                  <a:schemeClr val="tx1"/>
                </a:solidFill>
                <a:effectLst/>
                <a:latin typeface="+mn-lt"/>
                <a:ea typeface="+mn-ea"/>
                <a:cs typeface="+mn-cs"/>
              </a:rPr>
              <a:t>Gartner estimates that 4 billion connected things will be in use in the consumer sector in 2016, and will reach 13.5 billion in 2020.</a:t>
            </a:r>
            <a:r>
              <a:rPr lang="en-US" sz="1200" b="0" i="0" kern="1200" baseline="0" dirty="0" smtClean="0">
                <a:solidFill>
                  <a:schemeClr val="tx1"/>
                </a:solidFill>
                <a:effectLst/>
                <a:latin typeface="+mn-lt"/>
                <a:ea typeface="+mn-ea"/>
                <a:cs typeface="+mn-cs"/>
              </a:rPr>
              <a:t> </a:t>
            </a:r>
          </a:p>
          <a:p>
            <a:pPr algn="l"/>
            <a:r>
              <a:rPr lang="en-US" dirty="0" smtClean="0"/>
              <a:t>As at May 2015, approximately half of all Australian homes had more than five devices connected to the internet via a home network. 26 Forecasts predict an increase in this figure to nearly nine networked devices per person by 2019. </a:t>
            </a:r>
            <a:endParaRPr lang="en-US" sz="1200" b="0" i="0" kern="1200" baseline="0" dirty="0" smtClean="0">
              <a:solidFill>
                <a:schemeClr val="tx1"/>
              </a:solidFill>
              <a:effectLst/>
              <a:latin typeface="+mn-lt"/>
              <a:ea typeface="+mn-ea"/>
              <a:cs typeface="+mn-cs"/>
            </a:endParaRPr>
          </a:p>
          <a:p>
            <a:pPr algn="l"/>
            <a:endParaRPr lang="en-US" sz="1200" b="0" i="0" kern="1200" baseline="0" dirty="0" smtClean="0">
              <a:solidFill>
                <a:schemeClr val="tx1"/>
              </a:solidFill>
              <a:effectLst/>
              <a:latin typeface="+mn-lt"/>
              <a:ea typeface="+mn-ea"/>
              <a:cs typeface="+mn-cs"/>
            </a:endParaRPr>
          </a:p>
          <a:p>
            <a:pPr algn="l"/>
            <a:r>
              <a:rPr lang="en-US" sz="1200" b="0" i="0" kern="1200" dirty="0" smtClean="0">
                <a:solidFill>
                  <a:schemeClr val="tx1"/>
                </a:solidFill>
                <a:effectLst/>
                <a:latin typeface="+mn-lt"/>
                <a:ea typeface="+mn-ea"/>
                <a:cs typeface="+mn-cs"/>
              </a:rPr>
              <a:t> </a:t>
            </a:r>
            <a:r>
              <a:rPr lang="en-US" sz="1200" b="1" i="0" kern="1200" dirty="0" smtClean="0">
                <a:solidFill>
                  <a:schemeClr val="tx1"/>
                </a:solidFill>
                <a:effectLst/>
                <a:latin typeface="+mn-lt"/>
                <a:ea typeface="+mn-ea"/>
                <a:cs typeface="+mn-cs"/>
              </a:rPr>
              <a:t>"Internet of things (</a:t>
            </a:r>
            <a:r>
              <a:rPr lang="en-US" sz="1200" b="1" i="0" kern="1200" dirty="0" err="1" smtClean="0">
                <a:solidFill>
                  <a:schemeClr val="tx1"/>
                </a:solidFill>
                <a:effectLst/>
                <a:latin typeface="+mn-lt"/>
                <a:ea typeface="+mn-ea"/>
                <a:cs typeface="+mn-cs"/>
              </a:rPr>
              <a:t>IoT</a:t>
            </a:r>
            <a:r>
              <a:rPr lang="en-US" sz="1200" b="1" i="0" kern="1200" dirty="0" smtClean="0">
                <a:solidFill>
                  <a:schemeClr val="tx1"/>
                </a:solidFill>
                <a:effectLst/>
                <a:latin typeface="+mn-lt"/>
                <a:ea typeface="+mn-ea"/>
                <a:cs typeface="+mn-cs"/>
              </a:rPr>
              <a:t>) in smart cities market</a:t>
            </a:r>
            <a:r>
              <a:rPr lang="en-US" sz="1200" b="0" i="0" kern="1200" dirty="0" smtClean="0">
                <a:solidFill>
                  <a:schemeClr val="tx1"/>
                </a:solidFill>
                <a:effectLst/>
                <a:latin typeface="+mn-lt"/>
                <a:ea typeface="+mn-ea"/>
                <a:cs typeface="+mn-cs"/>
              </a:rPr>
              <a:t> </a:t>
            </a:r>
            <a:r>
              <a:rPr lang="en-US" sz="1200" b="1" i="0" kern="1200" dirty="0" smtClean="0">
                <a:solidFill>
                  <a:schemeClr val="tx1"/>
                </a:solidFill>
                <a:effectLst/>
                <a:latin typeface="+mn-lt"/>
                <a:ea typeface="+mn-ea"/>
                <a:cs typeface="+mn-cs"/>
              </a:rPr>
              <a:t>by Solutions (Remote Monitoring, Data Management) Platform (Application &amp; Device Management) Application (Building Automation, Energy Management, Transportation) - Global Forecast to 2020"</a:t>
            </a:r>
            <a:r>
              <a:rPr lang="en-US" sz="1200" b="0" i="0" kern="1200" dirty="0" smtClean="0">
                <a:solidFill>
                  <a:schemeClr val="tx1"/>
                </a:solidFill>
                <a:effectLst/>
                <a:latin typeface="+mn-lt"/>
                <a:ea typeface="+mn-ea"/>
                <a:cs typeface="+mn-cs"/>
              </a:rPr>
              <a:t>, published by </a:t>
            </a:r>
            <a:r>
              <a:rPr lang="en-US" sz="1200" b="0" i="0" kern="1200" dirty="0" err="1" smtClean="0">
                <a:solidFill>
                  <a:schemeClr val="tx1"/>
                </a:solidFill>
                <a:effectLst/>
                <a:latin typeface="+mn-lt"/>
                <a:ea typeface="+mn-ea"/>
                <a:cs typeface="+mn-cs"/>
              </a:rPr>
              <a:t>MarketsandMarkets</a:t>
            </a:r>
            <a:r>
              <a:rPr lang="en-US" sz="1200" b="0" i="0" kern="1200" dirty="0" smtClean="0">
                <a:solidFill>
                  <a:schemeClr val="tx1"/>
                </a:solidFill>
                <a:effectLst/>
                <a:latin typeface="+mn-lt"/>
                <a:ea typeface="+mn-ea"/>
                <a:cs typeface="+mn-cs"/>
              </a:rPr>
              <a:t>, The market size is estimated to grow from USD 51.96 Billion in 2015 to USD 147.51 Billion by 2020, at an estimated Compound Annual Growth Rate (CAGR) of 23.2% during the forecast period.</a:t>
            </a:r>
          </a:p>
          <a:p>
            <a:pPr algn="l"/>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ontserrat" charset="0"/>
                <a:ea typeface="Montserrat" charset="0"/>
                <a:cs typeface="Montserrat" charset="0"/>
              </a:rPr>
              <a:t>Intelligent Asset Management - Monitoring and managing the location, condition, and usage of industrial equipment and machinery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ontserrat" charset="0"/>
                <a:ea typeface="Montserrat" charset="0"/>
                <a:cs typeface="Montserrat" charset="0"/>
              </a:rPr>
              <a:t>EVs</a:t>
            </a:r>
            <a:r>
              <a:rPr lang="en-US" baseline="0" dirty="0" smtClean="0">
                <a:latin typeface="Montserrat" charset="0"/>
                <a:ea typeface="Montserrat" charset="0"/>
                <a:cs typeface="Montserrat" charset="0"/>
              </a:rPr>
              <a:t> &amp; Connected Vehicles - </a:t>
            </a:r>
            <a:r>
              <a:rPr lang="en-US" dirty="0" smtClean="0">
                <a:latin typeface="Montserrat" charset="0"/>
                <a:ea typeface="Montserrat" charset="0"/>
                <a:cs typeface="Montserrat" charset="0"/>
              </a:rPr>
              <a:t>Monitoring and managing the condition, location &amp; usage of cars and vehicle fleets (e.g., taxis, buses, trucks)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ontserrat" charset="0"/>
                <a:ea typeface="Montserrat" charset="0"/>
                <a:cs typeface="Montserrat" charset="0"/>
              </a:rPr>
              <a:t>Water</a:t>
            </a:r>
            <a:r>
              <a:rPr lang="en-US" baseline="0" dirty="0" smtClean="0">
                <a:latin typeface="Montserrat" charset="0"/>
                <a:ea typeface="Montserrat" charset="0"/>
                <a:cs typeface="Montserrat" charset="0"/>
              </a:rPr>
              <a:t> Management - </a:t>
            </a:r>
            <a:r>
              <a:rPr lang="en-US" dirty="0" smtClean="0">
                <a:latin typeface="Montserrat" charset="0"/>
                <a:ea typeface="Montserrat" charset="0"/>
                <a:cs typeface="Montserrat" charset="0"/>
              </a:rPr>
              <a:t>Deployment, monitoring, managing, and reporting of water and waste systems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ontserrat" charset="0"/>
                <a:ea typeface="Montserrat" charset="0"/>
                <a:cs typeface="Montserrat" charset="0"/>
              </a:rPr>
              <a:t>Smart Grids &amp; Energy Productivity - Deployment, monitoring, managing and usage of energy grids and renewables.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Montserrat" charset="0"/>
                <a:ea typeface="Montserrat" charset="0"/>
                <a:cs typeface="Montserrat" charset="0"/>
              </a:rPr>
              <a:t>Building Automation &amp; Smart Homes -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Montserrat" charset="0"/>
              <a:ea typeface="Montserrat" charset="0"/>
              <a:cs typeface="Montserrat"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Examples of existing and potential M2M applications include: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vending machines and parking meters (to signal that a particular product is depleted or the machine requires service)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monitoring of smart meters by electricity, gas and water utilities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automatic notification by vehicles to emergency service </a:t>
            </a:r>
            <a:r>
              <a:rPr lang="en-US" dirty="0" err="1" smtClean="0"/>
              <a:t>organisations</a:t>
            </a:r>
            <a:r>
              <a:rPr lang="en-US" dirty="0" smtClean="0"/>
              <a:t> of serious road accident</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 tracking of assets such as fleet vehicles, trucks, ships, trailers, containers and </a:t>
            </a:r>
          </a:p>
          <a:p>
            <a:pPr marL="228600" marR="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dirty="0" smtClean="0"/>
              <a:t>expensive medical equipment security alarms supervision and surveillance systems.</a:t>
            </a:r>
            <a:endParaRPr lang="en-US" dirty="0" smtClean="0">
              <a:latin typeface="Montserrat" charset="0"/>
              <a:ea typeface="Montserrat" charset="0"/>
              <a:cs typeface="Montserrat"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Montserrat" charset="0"/>
              <a:ea typeface="Montserrat" charset="0"/>
              <a:cs typeface="Montserrat" charset="0"/>
            </a:endParaRPr>
          </a:p>
          <a:p>
            <a:pPr algn="l"/>
            <a:endParaRPr lang="en-US" b="1" dirty="0" smtClean="0">
              <a:latin typeface="Arial" charset="0"/>
              <a:ea typeface="Arial" charset="0"/>
              <a:cs typeface="Arial" charset="0"/>
            </a:endParaRPr>
          </a:p>
          <a:p>
            <a:pPr algn="l"/>
            <a:endParaRPr lang="en-US" b="1" dirty="0" smtClean="0"/>
          </a:p>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4F0968BC-5113-4848-9FEF-CB6EFC465E7F}" type="slidenum">
              <a:rPr lang="en-US" smtClean="0"/>
              <a:t>4</a:t>
            </a:fld>
            <a:endParaRPr lang="en-US"/>
          </a:p>
        </p:txBody>
      </p:sp>
    </p:spTree>
    <p:extLst>
      <p:ext uri="{BB962C8B-B14F-4D97-AF65-F5344CB8AC3E}">
        <p14:creationId xmlns:p14="http://schemas.microsoft.com/office/powerpoint/2010/main" val="620529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Intelligent</a:t>
            </a:r>
            <a:r>
              <a:rPr lang="en-US" baseline="0" dirty="0" smtClean="0"/>
              <a:t> mobility and telematics</a:t>
            </a:r>
          </a:p>
          <a:p>
            <a:endParaRPr lang="en-US" baseline="0" dirty="0" smtClean="0"/>
          </a:p>
          <a:p>
            <a:r>
              <a:rPr lang="en-US" baseline="0" dirty="0" smtClean="0"/>
              <a:t>World wide s</a:t>
            </a:r>
            <a:r>
              <a:rPr lang="en-US" dirty="0" smtClean="0"/>
              <a:t>ales of self driving</a:t>
            </a:r>
            <a:r>
              <a:rPr lang="en-US" baseline="0" dirty="0" smtClean="0"/>
              <a:t> cars </a:t>
            </a:r>
            <a:r>
              <a:rPr lang="en-US" dirty="0" smtClean="0"/>
              <a:t>increase from 230,000 in 2025 to 11.8 million by 2035, says IHS Automotive, with a cumulative total of 54 million self-driving cars in use worldwide. </a:t>
            </a:r>
          </a:p>
          <a:p>
            <a:r>
              <a:rPr lang="en-US" dirty="0" smtClean="0"/>
              <a:t>By 2050, nearly all vehicles — private and commercial — will be self-driving cars, and the roads will be safer. </a:t>
            </a:r>
            <a:r>
              <a:rPr lang="en-US" dirty="0" err="1" smtClean="0"/>
              <a:t>Trac</a:t>
            </a:r>
            <a:r>
              <a:rPr lang="en-US" dirty="0" smtClean="0"/>
              <a:t> congestion and air pollution per car will also decline, because cars can be programmed to be more </a:t>
            </a:r>
            <a:r>
              <a:rPr lang="en-US" dirty="0" err="1" smtClean="0"/>
              <a:t>ecient</a:t>
            </a:r>
            <a:r>
              <a:rPr lang="en-US" dirty="0" smtClean="0"/>
              <a:t> in their driving patterns. </a:t>
            </a:r>
          </a:p>
          <a:p>
            <a:r>
              <a:rPr lang="en-US" dirty="0" smtClean="0"/>
              <a:t>Tesla</a:t>
            </a:r>
            <a:r>
              <a:rPr lang="en-US" baseline="0" dirty="0" smtClean="0"/>
              <a:t> - </a:t>
            </a:r>
            <a:r>
              <a:rPr lang="en-US" dirty="0" smtClean="0"/>
              <a:t>A third of all global sales in 2035 will be in North America. Many cars already have the technologies needed for </a:t>
            </a:r>
            <a:r>
              <a:rPr lang="en-US" dirty="0" err="1" smtClean="0"/>
              <a:t>selfdriving</a:t>
            </a:r>
            <a:r>
              <a:rPr lang="en-US" dirty="0" smtClean="0"/>
              <a:t>, such as lane-keeping assist and automated braking. But self-driving cars will add $7,000 to $10,000 to a car’s price in 2025, dropping to $5,000 in 2030 and $3,000 in 2035. The two big barriers to development are software reliability and cyber security. Governments will play a key role, setting the rules for deployment</a:t>
            </a:r>
            <a:endParaRPr lang="en-US" dirty="0"/>
          </a:p>
        </p:txBody>
      </p:sp>
      <p:sp>
        <p:nvSpPr>
          <p:cNvPr id="4" name="Slide Number Placeholder 3"/>
          <p:cNvSpPr>
            <a:spLocks noGrp="1"/>
          </p:cNvSpPr>
          <p:nvPr>
            <p:ph type="sldNum" sz="quarter" idx="10"/>
          </p:nvPr>
        </p:nvSpPr>
        <p:spPr/>
        <p:txBody>
          <a:bodyPr/>
          <a:lstStyle/>
          <a:p>
            <a:fld id="{4F0968BC-5113-4848-9FEF-CB6EFC465E7F}" type="slidenum">
              <a:rPr lang="en-US" smtClean="0"/>
              <a:t>6</a:t>
            </a:fld>
            <a:endParaRPr lang="en-US"/>
          </a:p>
        </p:txBody>
      </p:sp>
    </p:spTree>
    <p:extLst>
      <p:ext uri="{BB962C8B-B14F-4D97-AF65-F5344CB8AC3E}">
        <p14:creationId xmlns:p14="http://schemas.microsoft.com/office/powerpoint/2010/main" val="289924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0968BC-5113-4848-9FEF-CB6EFC465E7F}" type="slidenum">
              <a:rPr lang="en-US" smtClean="0"/>
              <a:t>8</a:t>
            </a:fld>
            <a:endParaRPr lang="en-US"/>
          </a:p>
        </p:txBody>
      </p:sp>
    </p:spTree>
    <p:extLst>
      <p:ext uri="{BB962C8B-B14F-4D97-AF65-F5344CB8AC3E}">
        <p14:creationId xmlns:p14="http://schemas.microsoft.com/office/powerpoint/2010/main" val="1375179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32517078-320F-4F46-993F-B12E9D786906}" type="slidenum">
              <a:rPr lang="en-US" smtClean="0"/>
              <a:t>9</a:t>
            </a:fld>
            <a:endParaRPr lang="en-US"/>
          </a:p>
        </p:txBody>
      </p:sp>
    </p:spTree>
    <p:extLst>
      <p:ext uri="{BB962C8B-B14F-4D97-AF65-F5344CB8AC3E}">
        <p14:creationId xmlns:p14="http://schemas.microsoft.com/office/powerpoint/2010/main" val="987987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algn="l"/>
            <a:r>
              <a:rPr lang="en-US" dirty="0" smtClean="0"/>
              <a:t>In Australia, Cisco estimates that 35 per cent of all networked devices will be mobile connected by 2019. Leading to greater Industry and consumer demand for connected</a:t>
            </a:r>
            <a:r>
              <a:rPr lang="en-US" baseline="0" dirty="0" smtClean="0"/>
              <a:t> services and this will increase mobile traffic.</a:t>
            </a:r>
          </a:p>
          <a:p>
            <a:pPr algn="l"/>
            <a:endParaRPr lang="en-US" dirty="0" smtClean="0"/>
          </a:p>
          <a:p>
            <a:pPr algn="l"/>
            <a:r>
              <a:rPr lang="en-US" dirty="0" smtClean="0"/>
              <a:t>Planning is required now to forecast spectrum allocation</a:t>
            </a:r>
            <a:r>
              <a:rPr lang="en-US" baseline="0" dirty="0" smtClean="0"/>
              <a:t> and standards for </a:t>
            </a:r>
            <a:r>
              <a:rPr lang="en-US" dirty="0" smtClean="0"/>
              <a:t>spectrally efficient technologies.</a:t>
            </a:r>
          </a:p>
          <a:p>
            <a:pPr algn="l"/>
            <a:endParaRPr lang="en-US" dirty="0" smtClean="0"/>
          </a:p>
          <a:p>
            <a:pPr algn="l"/>
            <a:r>
              <a:rPr lang="en-US" dirty="0" smtClean="0"/>
              <a:t>We will need to deploy</a:t>
            </a:r>
            <a:r>
              <a:rPr lang="en-US" baseline="0" dirty="0" smtClean="0"/>
              <a:t> </a:t>
            </a:r>
            <a:r>
              <a:rPr lang="en-US" dirty="0" smtClean="0"/>
              <a:t>additional network infrastructure</a:t>
            </a:r>
            <a:r>
              <a:rPr lang="en-US" baseline="0" dirty="0" smtClean="0"/>
              <a:t> and/or</a:t>
            </a:r>
            <a:r>
              <a:rPr lang="en-US" dirty="0" smtClean="0"/>
              <a:t> acquire</a:t>
            </a:r>
            <a:r>
              <a:rPr lang="en-US" baseline="0" dirty="0" smtClean="0"/>
              <a:t> </a:t>
            </a:r>
            <a:r>
              <a:rPr lang="en-US" dirty="0" smtClean="0"/>
              <a:t>more spectrum, including</a:t>
            </a:r>
            <a:r>
              <a:rPr lang="en-US" baseline="0" dirty="0" smtClean="0"/>
              <a:t> designating </a:t>
            </a:r>
            <a:r>
              <a:rPr lang="en-US" dirty="0" smtClean="0"/>
              <a:t>particular spectrum bands for particular types of </a:t>
            </a:r>
            <a:r>
              <a:rPr lang="en-US" dirty="0" err="1" smtClean="0"/>
              <a:t>IoT</a:t>
            </a:r>
            <a:r>
              <a:rPr lang="en-US" dirty="0" smtClean="0"/>
              <a:t> applications, such as intelligent transport systems, infrastructure and environmental monitoring, building automation.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sz="1200" dirty="0" smtClean="0">
                <a:latin typeface="Arial" charset="0"/>
                <a:ea typeface="Arial" charset="0"/>
                <a:cs typeface="Arial" charset="0"/>
              </a:rPr>
              <a:t>Currently, </a:t>
            </a:r>
            <a:r>
              <a:rPr lang="en-US" sz="1200" dirty="0" err="1" smtClean="0">
                <a:latin typeface="Arial" charset="0"/>
                <a:ea typeface="Arial" charset="0"/>
                <a:cs typeface="Arial" charset="0"/>
              </a:rPr>
              <a:t>IoT</a:t>
            </a:r>
            <a:r>
              <a:rPr lang="en-US" sz="1200" dirty="0" smtClean="0">
                <a:latin typeface="Arial" charset="0"/>
                <a:ea typeface="Arial" charset="0"/>
                <a:cs typeface="Arial" charset="0"/>
              </a:rPr>
              <a:t> uses “unlicensed” class </a:t>
            </a:r>
            <a:r>
              <a:rPr lang="en-US" sz="1200" dirty="0" err="1" smtClean="0">
                <a:latin typeface="Arial" charset="0"/>
                <a:ea typeface="Arial" charset="0"/>
                <a:cs typeface="Arial" charset="0"/>
              </a:rPr>
              <a:t>licence</a:t>
            </a:r>
            <a:r>
              <a:rPr lang="en-US" sz="1200" dirty="0" smtClean="0">
                <a:latin typeface="Arial" charset="0"/>
                <a:ea typeface="Arial" charset="0"/>
                <a:cs typeface="Arial" charset="0"/>
              </a:rPr>
              <a:t> spectrum – aka as “commons”</a:t>
            </a:r>
          </a:p>
          <a:p>
            <a:r>
              <a:rPr lang="en-US" sz="1200" dirty="0" smtClean="0">
                <a:latin typeface="Arial" charset="0"/>
                <a:ea typeface="Arial" charset="0"/>
                <a:cs typeface="Arial" charset="0"/>
              </a:rPr>
              <a:t>LPWAN uses the ISM band, </a:t>
            </a:r>
            <a:r>
              <a:rPr lang="fi-FI" sz="1200" dirty="0" smtClean="0">
                <a:latin typeface="Arial" charset="0"/>
                <a:ea typeface="Arial" charset="0"/>
                <a:cs typeface="Arial" charset="0"/>
              </a:rPr>
              <a:t>915-928 MHz</a:t>
            </a:r>
            <a:endParaRPr lang="en-US" sz="1200" dirty="0" smtClean="0">
              <a:latin typeface="Arial" charset="0"/>
              <a:ea typeface="Arial" charset="0"/>
              <a:cs typeface="Arial" charset="0"/>
            </a:endParaRPr>
          </a:p>
          <a:p>
            <a:r>
              <a:rPr lang="en-US" sz="1200" dirty="0" smtClean="0">
                <a:latin typeface="Arial" charset="0"/>
                <a:ea typeface="Arial" charset="0"/>
                <a:cs typeface="Arial" charset="0"/>
              </a:rPr>
              <a:t>Shared basis, no </a:t>
            </a:r>
            <a:r>
              <a:rPr lang="en-US" sz="1200" dirty="0" err="1" smtClean="0">
                <a:latin typeface="Arial" charset="0"/>
                <a:ea typeface="Arial" charset="0"/>
                <a:cs typeface="Arial" charset="0"/>
              </a:rPr>
              <a:t>licence</a:t>
            </a:r>
            <a:r>
              <a:rPr lang="en-US" sz="1200" dirty="0" smtClean="0">
                <a:latin typeface="Arial" charset="0"/>
                <a:ea typeface="Arial" charset="0"/>
                <a:cs typeface="Arial" charset="0"/>
              </a:rPr>
              <a:t> fees</a:t>
            </a:r>
          </a:p>
          <a:p>
            <a:r>
              <a:rPr lang="en-US" sz="1200" dirty="0" smtClean="0">
                <a:latin typeface="Arial" charset="0"/>
                <a:ea typeface="Arial" charset="0"/>
                <a:cs typeface="Arial" charset="0"/>
              </a:rPr>
              <a:t>Interference from </a:t>
            </a:r>
            <a:r>
              <a:rPr lang="en-US" sz="1200" dirty="0" err="1" smtClean="0">
                <a:latin typeface="Arial" charset="0"/>
                <a:ea typeface="Arial" charset="0"/>
                <a:cs typeface="Arial" charset="0"/>
              </a:rPr>
              <a:t>proprietery</a:t>
            </a:r>
            <a:r>
              <a:rPr lang="en-US" sz="1200" dirty="0" smtClean="0">
                <a:latin typeface="Arial" charset="0"/>
                <a:ea typeface="Arial" charset="0"/>
                <a:cs typeface="Arial" charset="0"/>
              </a:rPr>
              <a:t> </a:t>
            </a:r>
            <a:r>
              <a:rPr lang="en-US" sz="1200" dirty="0" err="1" smtClean="0">
                <a:latin typeface="Arial" charset="0"/>
                <a:ea typeface="Arial" charset="0"/>
                <a:cs typeface="Arial" charset="0"/>
              </a:rPr>
              <a:t>IoT</a:t>
            </a:r>
            <a:r>
              <a:rPr lang="en-US" sz="1200" dirty="0" smtClean="0">
                <a:latin typeface="Arial" charset="0"/>
                <a:ea typeface="Arial" charset="0"/>
                <a:cs typeface="Arial" charset="0"/>
              </a:rPr>
              <a:t> solutions is still a major issue </a:t>
            </a:r>
            <a:r>
              <a:rPr lang="en-US" sz="1200" dirty="0" err="1" smtClean="0">
                <a:latin typeface="Arial" charset="0"/>
                <a:ea typeface="Arial" charset="0"/>
                <a:cs typeface="Arial" charset="0"/>
              </a:rPr>
              <a:t>e.g</a:t>
            </a:r>
            <a:r>
              <a:rPr lang="en-US" sz="1200" dirty="0" smtClean="0">
                <a:latin typeface="Arial" charset="0"/>
                <a:ea typeface="Arial" charset="0"/>
                <a:cs typeface="Arial" charset="0"/>
              </a:rPr>
              <a:t> Victoria</a:t>
            </a:r>
          </a:p>
          <a:p>
            <a:r>
              <a:rPr lang="en-US" sz="1200" dirty="0" err="1" smtClean="0">
                <a:latin typeface="Arial" charset="0"/>
                <a:ea typeface="Arial" charset="0"/>
                <a:cs typeface="Arial" charset="0"/>
              </a:rPr>
              <a:t>Harmonisation</a:t>
            </a:r>
            <a:r>
              <a:rPr lang="en-US" sz="1200" dirty="0" smtClean="0">
                <a:latin typeface="Arial" charset="0"/>
                <a:ea typeface="Arial" charset="0"/>
                <a:cs typeface="Arial" charset="0"/>
              </a:rPr>
              <a:t> </a:t>
            </a:r>
          </a:p>
          <a:p>
            <a:r>
              <a:rPr lang="en-US" sz="1200" dirty="0" smtClean="0">
                <a:latin typeface="Arial" charset="0"/>
                <a:ea typeface="Arial" charset="0"/>
                <a:cs typeface="Arial" charset="0"/>
              </a:rPr>
              <a:t>Privacy, Security &amp; Interoperability</a:t>
            </a:r>
          </a:p>
          <a:p>
            <a:r>
              <a:rPr lang="en-US" sz="1200" dirty="0" smtClean="0">
                <a:latin typeface="Arial" charset="0"/>
                <a:ea typeface="Arial" charset="0"/>
                <a:cs typeface="Arial" charset="0"/>
              </a:rPr>
              <a:t>Open standards &amp; sharing of data</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r>
              <a:rPr lang="en-US" sz="2000" dirty="0" err="1" smtClean="0">
                <a:latin typeface="Arial" charset="0"/>
                <a:ea typeface="Arial" charset="0"/>
                <a:cs typeface="Arial" charset="0"/>
              </a:rPr>
              <a:t>IoT</a:t>
            </a:r>
            <a:r>
              <a:rPr lang="en-US" sz="2000" dirty="0" smtClean="0">
                <a:latin typeface="Arial" charset="0"/>
                <a:ea typeface="Arial" charset="0"/>
                <a:cs typeface="Arial" charset="0"/>
              </a:rPr>
              <a:t> will be the foundation for a </a:t>
            </a:r>
            <a:r>
              <a:rPr lang="en-US" sz="2000" b="1" dirty="0" smtClean="0">
                <a:solidFill>
                  <a:srgbClr val="FFC000"/>
                </a:solidFill>
                <a:latin typeface="Arial" charset="0"/>
                <a:ea typeface="Arial" charset="0"/>
                <a:cs typeface="Arial" charset="0"/>
              </a:rPr>
              <a:t>Smarter Australia</a:t>
            </a:r>
          </a:p>
          <a:p>
            <a:pPr lvl="1"/>
            <a:r>
              <a:rPr lang="en-US" sz="2000" dirty="0" smtClean="0">
                <a:latin typeface="Arial" charset="0"/>
                <a:ea typeface="Arial" charset="0"/>
                <a:cs typeface="Arial" charset="0"/>
              </a:rPr>
              <a:t>new jobs in new industries </a:t>
            </a:r>
          </a:p>
          <a:p>
            <a:pPr lvl="1"/>
            <a:r>
              <a:rPr lang="en-US" sz="2000" dirty="0" smtClean="0">
                <a:latin typeface="Arial" charset="0"/>
                <a:ea typeface="Arial" charset="0"/>
                <a:cs typeface="Arial" charset="0"/>
              </a:rPr>
              <a:t>increased productivity &amp; GDP growth</a:t>
            </a:r>
          </a:p>
          <a:p>
            <a:pPr lvl="1"/>
            <a:r>
              <a:rPr lang="en-US" sz="2000" dirty="0" smtClean="0">
                <a:latin typeface="Arial" charset="0"/>
                <a:ea typeface="Arial" charset="0"/>
                <a:cs typeface="Arial" charset="0"/>
              </a:rPr>
              <a:t>IP development &amp; exports </a:t>
            </a:r>
          </a:p>
          <a:p>
            <a:r>
              <a:rPr lang="en-US" sz="2000" dirty="0" smtClean="0">
                <a:latin typeface="Arial" charset="0"/>
                <a:ea typeface="Arial" charset="0"/>
                <a:cs typeface="Arial" charset="0"/>
              </a:rPr>
              <a:t>Key to “unlock” the economic potential &amp; environmental &amp; social outcomes for  regional cities &amp; rural towns</a:t>
            </a:r>
          </a:p>
          <a:p>
            <a:r>
              <a:rPr lang="en-US" sz="2000" dirty="0" smtClean="0">
                <a:latin typeface="Arial" charset="0"/>
                <a:ea typeface="Arial" charset="0"/>
                <a:cs typeface="Arial" charset="0"/>
              </a:rPr>
              <a:t>Help “cash strapped” local councils to better manage their assets (roads, energy, water, emergency management)</a:t>
            </a:r>
          </a:p>
          <a:p>
            <a:r>
              <a:rPr lang="en-US" sz="2000" dirty="0" smtClean="0">
                <a:latin typeface="Arial" charset="0"/>
                <a:ea typeface="Arial" charset="0"/>
                <a:cs typeface="Arial" charset="0"/>
              </a:rPr>
              <a:t>Support “crowd-sourced”  innovation, </a:t>
            </a:r>
          </a:p>
          <a:p>
            <a:r>
              <a:rPr lang="en-US" sz="2000" dirty="0" smtClean="0">
                <a:latin typeface="Arial" charset="0"/>
                <a:ea typeface="Arial" charset="0"/>
                <a:cs typeface="Arial" charset="0"/>
              </a:rPr>
              <a:t>“</a:t>
            </a:r>
            <a:r>
              <a:rPr lang="en-US" sz="2000" dirty="0" err="1" smtClean="0">
                <a:latin typeface="Arial" charset="0"/>
                <a:ea typeface="Arial" charset="0"/>
                <a:cs typeface="Arial" charset="0"/>
              </a:rPr>
              <a:t>Democratising</a:t>
            </a:r>
            <a:r>
              <a:rPr lang="en-US" sz="2000" dirty="0" smtClean="0">
                <a:latin typeface="Arial" charset="0"/>
                <a:ea typeface="Arial" charset="0"/>
                <a:cs typeface="Arial" charset="0"/>
              </a:rPr>
              <a:t> the internet” – not just the big end of town </a:t>
            </a:r>
            <a:r>
              <a:rPr lang="en-US" sz="2000" dirty="0" err="1" smtClean="0">
                <a:latin typeface="Arial" charset="0"/>
                <a:ea typeface="Arial" charset="0"/>
                <a:cs typeface="Arial" charset="0"/>
              </a:rPr>
              <a:t>e.g</a:t>
            </a:r>
            <a:r>
              <a:rPr lang="en-US" sz="2000" dirty="0" smtClean="0">
                <a:latin typeface="Arial" charset="0"/>
                <a:ea typeface="Arial" charset="0"/>
                <a:cs typeface="Arial" charset="0"/>
              </a:rPr>
              <a:t>  Community Wi-Fi</a:t>
            </a:r>
          </a:p>
          <a:p>
            <a:r>
              <a:rPr lang="en-US" sz="2000" dirty="0" smtClean="0">
                <a:latin typeface="Arial" charset="0"/>
                <a:ea typeface="Arial" charset="0"/>
                <a:cs typeface="Arial" charset="0"/>
              </a:rPr>
              <a:t>Open standards versus </a:t>
            </a:r>
            <a:r>
              <a:rPr lang="en-US" sz="2000" dirty="0" err="1" smtClean="0">
                <a:latin typeface="Arial" charset="0"/>
                <a:ea typeface="Arial" charset="0"/>
                <a:cs typeface="Arial" charset="0"/>
              </a:rPr>
              <a:t>proprieaery</a:t>
            </a:r>
            <a:r>
              <a:rPr lang="en-US" sz="2000" dirty="0" smtClean="0">
                <a:latin typeface="Arial" charset="0"/>
                <a:ea typeface="Arial" charset="0"/>
                <a:cs typeface="Arial" charset="0"/>
              </a:rPr>
              <a:t> – remember Linux!</a:t>
            </a: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To some extent, M2M and </a:t>
            </a:r>
            <a:r>
              <a:rPr lang="en-US" dirty="0" err="1" smtClean="0"/>
              <a:t>IoT</a:t>
            </a:r>
            <a:r>
              <a:rPr lang="en-US" dirty="0" smtClean="0"/>
              <a:t> applications may </a:t>
            </a:r>
            <a:r>
              <a:rPr lang="en-US" dirty="0" err="1" smtClean="0"/>
              <a:t>utilise</a:t>
            </a:r>
            <a:r>
              <a:rPr lang="en-US" dirty="0" smtClean="0"/>
              <a:t> existing class licensed spectrum (that is, spectrum ‘commons). Class </a:t>
            </a:r>
            <a:r>
              <a:rPr lang="en-US" dirty="0" err="1" smtClean="0"/>
              <a:t>licences</a:t>
            </a:r>
            <a:r>
              <a:rPr lang="en-US" dirty="0" smtClean="0"/>
              <a:t> </a:t>
            </a:r>
            <a:r>
              <a:rPr lang="en-US" dirty="0" err="1" smtClean="0"/>
              <a:t>authorise</a:t>
            </a:r>
            <a:r>
              <a:rPr lang="en-US" dirty="0" smtClean="0"/>
              <a:t> users of designated segments of spectrum to operate on a shared basis. A class </a:t>
            </a:r>
            <a:r>
              <a:rPr lang="en-US" dirty="0" err="1" smtClean="0"/>
              <a:t>licence</a:t>
            </a:r>
            <a:r>
              <a:rPr lang="en-US" dirty="0" smtClean="0"/>
              <a:t> is not issued to an individual user and does not incur </a:t>
            </a:r>
            <a:r>
              <a:rPr lang="en-US" dirty="0" err="1" smtClean="0"/>
              <a:t>licence</a:t>
            </a:r>
            <a:r>
              <a:rPr lang="en-US" dirty="0" smtClean="0"/>
              <a:t> fees. Unlike other forms of spectrum licensing (namely, apparatus and spectrum </a:t>
            </a:r>
            <a:r>
              <a:rPr lang="en-US" dirty="0" err="1" smtClean="0"/>
              <a:t>licences</a:t>
            </a:r>
            <a:r>
              <a:rPr lang="en-US" dirty="0" smtClean="0"/>
              <a:t>) that are issued and used on an individual basis, use of this type of ‘unlicensed’ spectrum does, however, come with the cost of a higher likelihood of interference.</a:t>
            </a:r>
          </a:p>
          <a:p>
            <a:endParaRPr lang="en-US" dirty="0" smtClean="0"/>
          </a:p>
          <a:p>
            <a:endParaRPr lang="en-US" dirty="0" smtClean="0"/>
          </a:p>
          <a:p>
            <a:r>
              <a:rPr lang="en-US" dirty="0" smtClean="0"/>
              <a:t>Currently, spectrum that is globally available at a low cost (or free as class licensed spectrum) is in the Industrial Scientific Medical (ISM) bands, which include the 900 MHz band, the 2.4 GHz band and the 5.6 GHz band. In relation to other specific spectrum bands under review during 2015–16: the scheduled review of the 803–960 MHz band will explore future opportunities as a candidate band for mobile broadband and M2M the review of the 5.9 GHz band for intelligent transport systems applications is also relevant as intelligent transport systems represent one of many </a:t>
            </a:r>
            <a:r>
              <a:rPr lang="en-US" dirty="0" err="1" smtClean="0"/>
              <a:t>IoT</a:t>
            </a:r>
            <a:r>
              <a:rPr lang="en-US" dirty="0" smtClean="0"/>
              <a:t> applications.</a:t>
            </a:r>
            <a:endParaRPr lang="en-US" dirty="0"/>
          </a:p>
        </p:txBody>
      </p:sp>
      <p:sp>
        <p:nvSpPr>
          <p:cNvPr id="4" name="Slide Number Placeholder 3"/>
          <p:cNvSpPr>
            <a:spLocks noGrp="1"/>
          </p:cNvSpPr>
          <p:nvPr>
            <p:ph type="sldNum" sz="quarter" idx="10"/>
          </p:nvPr>
        </p:nvSpPr>
        <p:spPr/>
        <p:txBody>
          <a:bodyPr/>
          <a:lstStyle/>
          <a:p>
            <a:fld id="{4F0968BC-5113-4848-9FEF-CB6EFC465E7F}" type="slidenum">
              <a:rPr lang="en-US" smtClean="0"/>
              <a:t>10</a:t>
            </a:fld>
            <a:endParaRPr lang="en-US"/>
          </a:p>
        </p:txBody>
      </p:sp>
    </p:spTree>
    <p:extLst>
      <p:ext uri="{BB962C8B-B14F-4D97-AF65-F5344CB8AC3E}">
        <p14:creationId xmlns:p14="http://schemas.microsoft.com/office/powerpoint/2010/main" val="563436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0968BC-5113-4848-9FEF-CB6EFC465E7F}" type="slidenum">
              <a:rPr lang="en-US" smtClean="0"/>
              <a:t>12</a:t>
            </a:fld>
            <a:endParaRPr lang="en-US"/>
          </a:p>
        </p:txBody>
      </p:sp>
    </p:spTree>
    <p:extLst>
      <p:ext uri="{BB962C8B-B14F-4D97-AF65-F5344CB8AC3E}">
        <p14:creationId xmlns:p14="http://schemas.microsoft.com/office/powerpoint/2010/main" val="162403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AU"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smtClean="0"/>
              <a:t>Click to edit Master subtitle style</a:t>
            </a:r>
            <a:endParaRPr lang="en-US"/>
          </a:p>
        </p:txBody>
      </p:sp>
      <p:sp>
        <p:nvSpPr>
          <p:cNvPr id="4" name="Date Placeholder 3"/>
          <p:cNvSpPr>
            <a:spLocks noGrp="1"/>
          </p:cNvSpPr>
          <p:nvPr>
            <p:ph type="dt" sz="half" idx="10"/>
          </p:nvPr>
        </p:nvSpPr>
        <p:spPr/>
        <p:txBody>
          <a:bodyPr/>
          <a:lstStyle/>
          <a:p>
            <a:fld id="{F48582AA-F594-0244-B97B-A11EB8DE6F33}" type="datetimeFigureOut">
              <a:rPr lang="en-US" smtClean="0"/>
              <a:t>3/7/2016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441664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rotWithShape="1">
          <a:gsLst>
            <a:gs pos="0">
              <a:schemeClr val="accent3"/>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Rounded MT Bold" charset="0"/>
                <a:ea typeface="Arial Rounded MT Bold" charset="0"/>
                <a:cs typeface="Arial Rounded MT Bold" charset="0"/>
              </a:defRPr>
            </a:lvl1pPr>
          </a:lstStyle>
          <a:p>
            <a:r>
              <a:rPr lang="en-AU" smtClean="0"/>
              <a:t>Click to edit Master title style</a:t>
            </a:r>
            <a:endParaRPr lang="en-US" dirty="0"/>
          </a:p>
        </p:txBody>
      </p:sp>
      <p:sp>
        <p:nvSpPr>
          <p:cNvPr id="3" name="Content Placeholder 2"/>
          <p:cNvSpPr>
            <a:spLocks noGrp="1"/>
          </p:cNvSpPr>
          <p:nvPr>
            <p:ph idx="1"/>
          </p:nvPr>
        </p:nvSpPr>
        <p:spPr/>
        <p:txBody>
          <a:body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4" name="Date Placeholder 3"/>
          <p:cNvSpPr>
            <a:spLocks noGrp="1"/>
          </p:cNvSpPr>
          <p:nvPr>
            <p:ph type="dt" sz="half" idx="10"/>
          </p:nvPr>
        </p:nvSpPr>
        <p:spPr/>
        <p:txBody>
          <a:bodyPr/>
          <a:lstStyle/>
          <a:p>
            <a:fld id="{F48582AA-F594-0244-B97B-A11EB8DE6F33}" type="datetimeFigureOut">
              <a:rPr lang="en-US" smtClean="0"/>
              <a:t>3/7/2016</a:t>
            </a:fld>
            <a:endParaRPr lang="en-US"/>
          </a:p>
        </p:txBody>
      </p:sp>
      <p:sp>
        <p:nvSpPr>
          <p:cNvPr id="5" name="Footer Placeholder 4"/>
          <p:cNvSpPr>
            <a:spLocks noGrp="1"/>
          </p:cNvSpPr>
          <p:nvPr>
            <p:ph type="ftr" sz="quarter" idx="11"/>
          </p:nvPr>
        </p:nvSpPr>
        <p:spPr>
          <a:xfrm>
            <a:off x="3904488" y="6356350"/>
            <a:ext cx="4114800" cy="365125"/>
          </a:xfrm>
        </p:spPr>
        <p:txBody>
          <a:bodyPr/>
          <a:lstStyle/>
          <a:p>
            <a:r>
              <a:rPr lang="en-US" dirty="0" smtClean="0"/>
              <a:t>Giant Ideas Pty Ltd 2015 </a:t>
            </a:r>
            <a:endParaRPr lang="en-US" dirty="0"/>
          </a:p>
        </p:txBody>
      </p:sp>
      <p:sp>
        <p:nvSpPr>
          <p:cNvPr id="6" name="Slide Number Placeholder 5"/>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723938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AU"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fld id="{F48582AA-F594-0244-B97B-A11EB8DE6F33}" type="datetimeFigureOut">
              <a:rPr lang="en-US" smtClean="0"/>
              <a:t>3/7/2016</a:t>
            </a:fld>
            <a:endParaRPr lang="en-US"/>
          </a:p>
        </p:txBody>
      </p:sp>
      <p:sp>
        <p:nvSpPr>
          <p:cNvPr id="5" name="Footer Placeholder 4"/>
          <p:cNvSpPr>
            <a:spLocks noGrp="1"/>
          </p:cNvSpPr>
          <p:nvPr>
            <p:ph type="ftr" sz="quarter" idx="11"/>
          </p:nvPr>
        </p:nvSpPr>
        <p:spPr/>
        <p:txBody>
          <a:bodyPr/>
          <a:lstStyle/>
          <a:p>
            <a:r>
              <a:rPr lang="en-US" dirty="0" smtClean="0"/>
              <a:t>Giant Ideas Pty Ltd</a:t>
            </a:r>
            <a:endParaRPr lang="en-US" dirty="0"/>
          </a:p>
        </p:txBody>
      </p:sp>
      <p:sp>
        <p:nvSpPr>
          <p:cNvPr id="6" name="Slide Number Placeholder 5"/>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24473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p:txBody>
          <a:bodyPr/>
          <a:lstStyle/>
          <a:p>
            <a:fld id="{F48582AA-F594-0244-B97B-A11EB8DE6F33}" type="datetimeFigureOut">
              <a:rPr lang="en-US" smtClean="0"/>
              <a:t>3/7/2016</a:t>
            </a:fld>
            <a:endParaRPr lang="en-US"/>
          </a:p>
        </p:txBody>
      </p:sp>
      <p:sp>
        <p:nvSpPr>
          <p:cNvPr id="6" name="Footer Placeholder 5"/>
          <p:cNvSpPr>
            <a:spLocks noGrp="1"/>
          </p:cNvSpPr>
          <p:nvPr>
            <p:ph type="ftr" sz="quarter" idx="11"/>
          </p:nvPr>
        </p:nvSpPr>
        <p:spPr/>
        <p:txBody>
          <a:bodyPr/>
          <a:lstStyle/>
          <a:p>
            <a:r>
              <a:rPr lang="en-US" dirty="0" smtClean="0"/>
              <a:t>Giant Ideas Pty Ltd</a:t>
            </a:r>
            <a:endParaRPr lang="en-US" dirty="0"/>
          </a:p>
        </p:txBody>
      </p:sp>
      <p:sp>
        <p:nvSpPr>
          <p:cNvPr id="7" name="Slide Number Placeholder 6"/>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455634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AU"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p:txBody>
          <a:bodyPr/>
          <a:lstStyle/>
          <a:p>
            <a:fld id="{F48582AA-F594-0244-B97B-A11EB8DE6F33}" type="datetimeFigureOut">
              <a:rPr lang="en-US" smtClean="0"/>
              <a:t>3/7/2016</a:t>
            </a:fld>
            <a:endParaRPr lang="en-US"/>
          </a:p>
        </p:txBody>
      </p:sp>
      <p:sp>
        <p:nvSpPr>
          <p:cNvPr id="8" name="Footer Placeholder 7"/>
          <p:cNvSpPr>
            <a:spLocks noGrp="1"/>
          </p:cNvSpPr>
          <p:nvPr>
            <p:ph type="ftr" sz="quarter" idx="11"/>
          </p:nvPr>
        </p:nvSpPr>
        <p:spPr/>
        <p:txBody>
          <a:bodyPr/>
          <a:lstStyle/>
          <a:p>
            <a:r>
              <a:rPr lang="en-US" dirty="0" smtClean="0"/>
              <a:t>Giant Ideas Pty Ltd</a:t>
            </a:r>
            <a:endParaRPr lang="en-US" dirty="0"/>
          </a:p>
        </p:txBody>
      </p:sp>
      <p:sp>
        <p:nvSpPr>
          <p:cNvPr id="9" name="Slide Number Placeholder 8"/>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1976217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Rounded MT Bold" charset="0"/>
                <a:ea typeface="Arial Rounded MT Bold" charset="0"/>
                <a:cs typeface="Arial Rounded MT Bold" charset="0"/>
              </a:defRPr>
            </a:lvl1pPr>
          </a:lstStyle>
          <a:p>
            <a:r>
              <a:rPr lang="en-AU" smtClean="0"/>
              <a:t>Click to edit Master title style</a:t>
            </a:r>
            <a:endParaRPr lang="en-US"/>
          </a:p>
        </p:txBody>
      </p:sp>
      <p:sp>
        <p:nvSpPr>
          <p:cNvPr id="3" name="Date Placeholder 2"/>
          <p:cNvSpPr>
            <a:spLocks noGrp="1"/>
          </p:cNvSpPr>
          <p:nvPr>
            <p:ph type="dt" sz="half" idx="10"/>
          </p:nvPr>
        </p:nvSpPr>
        <p:spPr/>
        <p:txBody>
          <a:bodyPr/>
          <a:lstStyle/>
          <a:p>
            <a:fld id="{F48582AA-F594-0244-B97B-A11EB8DE6F33}" type="datetimeFigureOut">
              <a:rPr lang="en-US" smtClean="0"/>
              <a:t>3/7/2016</a:t>
            </a:fld>
            <a:endParaRPr lang="en-US"/>
          </a:p>
        </p:txBody>
      </p:sp>
      <p:sp>
        <p:nvSpPr>
          <p:cNvPr id="4" name="Footer Placeholder 3"/>
          <p:cNvSpPr>
            <a:spLocks noGrp="1"/>
          </p:cNvSpPr>
          <p:nvPr>
            <p:ph type="ftr" sz="quarter" idx="11"/>
          </p:nvPr>
        </p:nvSpPr>
        <p:spPr/>
        <p:txBody>
          <a:bodyPr/>
          <a:lstStyle/>
          <a:p>
            <a:r>
              <a:rPr lang="en-US" dirty="0" smtClean="0"/>
              <a:t>Giant Ideas Pty Ltd</a:t>
            </a:r>
            <a:endParaRPr lang="en-US" dirty="0"/>
          </a:p>
        </p:txBody>
      </p:sp>
      <p:sp>
        <p:nvSpPr>
          <p:cNvPr id="5" name="Slide Number Placeholder 4"/>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183934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8582AA-F594-0244-B97B-A11EB8DE6F33}" type="datetimeFigureOut">
              <a:rPr lang="en-US" smtClean="0"/>
              <a:t>3/7/2016</a:t>
            </a:fld>
            <a:endParaRPr lang="en-US"/>
          </a:p>
        </p:txBody>
      </p:sp>
      <p:sp>
        <p:nvSpPr>
          <p:cNvPr id="3" name="Footer Placeholder 2"/>
          <p:cNvSpPr>
            <a:spLocks noGrp="1"/>
          </p:cNvSpPr>
          <p:nvPr>
            <p:ph type="ftr" sz="quarter" idx="11"/>
          </p:nvPr>
        </p:nvSpPr>
        <p:spPr/>
        <p:txBody>
          <a:bodyPr/>
          <a:lstStyle/>
          <a:p>
            <a:r>
              <a:rPr lang="en-US" dirty="0" smtClean="0"/>
              <a:t>Giant Ideas Pty Ltd</a:t>
            </a:r>
            <a:endParaRPr lang="en-US" dirty="0"/>
          </a:p>
        </p:txBody>
      </p:sp>
      <p:sp>
        <p:nvSpPr>
          <p:cNvPr id="4" name="Slide Number Placeholder 3"/>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1971964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AU"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AU" smtClean="0"/>
              <a:t>Click to edit Master text styles</a:t>
            </a:r>
          </a:p>
        </p:txBody>
      </p:sp>
      <p:sp>
        <p:nvSpPr>
          <p:cNvPr id="5" name="Date Placeholder 4"/>
          <p:cNvSpPr>
            <a:spLocks noGrp="1"/>
          </p:cNvSpPr>
          <p:nvPr>
            <p:ph type="dt" sz="half" idx="10"/>
          </p:nvPr>
        </p:nvSpPr>
        <p:spPr/>
        <p:txBody>
          <a:bodyPr/>
          <a:lstStyle/>
          <a:p>
            <a:fld id="{F48582AA-F594-0244-B97B-A11EB8DE6F33}" type="datetimeFigureOut">
              <a:rPr lang="en-US" smtClean="0"/>
              <a:t>3/7/2016</a:t>
            </a:fld>
            <a:endParaRPr lang="en-US"/>
          </a:p>
        </p:txBody>
      </p:sp>
      <p:sp>
        <p:nvSpPr>
          <p:cNvPr id="6" name="Footer Placeholder 5"/>
          <p:cNvSpPr>
            <a:spLocks noGrp="1"/>
          </p:cNvSpPr>
          <p:nvPr>
            <p:ph type="ftr" sz="quarter" idx="11"/>
          </p:nvPr>
        </p:nvSpPr>
        <p:spPr/>
        <p:txBody>
          <a:bodyPr/>
          <a:lstStyle/>
          <a:p>
            <a:r>
              <a:rPr lang="en-US" dirty="0" smtClean="0"/>
              <a:t>Giant Ideas Pty Ltd</a:t>
            </a:r>
            <a:endParaRPr lang="en-US" dirty="0"/>
          </a:p>
        </p:txBody>
      </p:sp>
      <p:sp>
        <p:nvSpPr>
          <p:cNvPr id="7" name="Slide Number Placeholder 6"/>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779845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AU"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AU" smtClean="0"/>
              <a:t>Click to edit Master text styles</a:t>
            </a:r>
          </a:p>
        </p:txBody>
      </p:sp>
      <p:sp>
        <p:nvSpPr>
          <p:cNvPr id="5" name="Date Placeholder 4"/>
          <p:cNvSpPr>
            <a:spLocks noGrp="1"/>
          </p:cNvSpPr>
          <p:nvPr>
            <p:ph type="dt" sz="half" idx="10"/>
          </p:nvPr>
        </p:nvSpPr>
        <p:spPr/>
        <p:txBody>
          <a:bodyPr/>
          <a:lstStyle/>
          <a:p>
            <a:fld id="{F48582AA-F594-0244-B97B-A11EB8DE6F33}" type="datetimeFigureOut">
              <a:rPr lang="en-US" smtClean="0"/>
              <a:t>3/7/2016</a:t>
            </a:fld>
            <a:endParaRPr lang="en-US"/>
          </a:p>
        </p:txBody>
      </p:sp>
      <p:sp>
        <p:nvSpPr>
          <p:cNvPr id="6" name="Footer Placeholder 5"/>
          <p:cNvSpPr>
            <a:spLocks noGrp="1"/>
          </p:cNvSpPr>
          <p:nvPr>
            <p:ph type="ftr" sz="quarter" idx="11"/>
          </p:nvPr>
        </p:nvSpPr>
        <p:spPr/>
        <p:txBody>
          <a:bodyPr/>
          <a:lstStyle/>
          <a:p>
            <a:r>
              <a:rPr lang="en-US" dirty="0" smtClean="0"/>
              <a:t>Giant Ideas Pty Ltd</a:t>
            </a:r>
            <a:endParaRPr lang="en-US" dirty="0"/>
          </a:p>
        </p:txBody>
      </p:sp>
      <p:sp>
        <p:nvSpPr>
          <p:cNvPr id="7" name="Slide Number Placeholder 6"/>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1987246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fld id="{F48582AA-F594-0244-B97B-A11EB8DE6F33}" type="datetimeFigureOut">
              <a:rPr lang="en-US" smtClean="0"/>
              <a:t>3/7/2016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2080390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fld id="{F48582AA-F594-0244-B97B-A11EB8DE6F33}" type="datetimeFigureOut">
              <a:rPr lang="en-US" smtClean="0"/>
              <a:t>3/7/2016</a:t>
            </a:fld>
            <a:endParaRPr lang="en-US"/>
          </a:p>
        </p:txBody>
      </p:sp>
      <p:sp>
        <p:nvSpPr>
          <p:cNvPr id="5" name="Footer Placeholder 4"/>
          <p:cNvSpPr>
            <a:spLocks noGrp="1"/>
          </p:cNvSpPr>
          <p:nvPr>
            <p:ph type="ftr" sz="quarter" idx="11"/>
          </p:nvPr>
        </p:nvSpPr>
        <p:spPr/>
        <p:txBody>
          <a:bodyPr/>
          <a:lstStyle/>
          <a:p>
            <a:r>
              <a:rPr lang="en-US" dirty="0" smtClean="0"/>
              <a:t>Giant Ideas Pty Ltd</a:t>
            </a:r>
            <a:endParaRPr lang="en-US" dirty="0"/>
          </a:p>
        </p:txBody>
      </p:sp>
      <p:sp>
        <p:nvSpPr>
          <p:cNvPr id="6" name="Slide Number Placeholder 5"/>
          <p:cNvSpPr>
            <a:spLocks noGrp="1"/>
          </p:cNvSpPr>
          <p:nvPr>
            <p:ph type="sldNum" sz="quarter" idx="12"/>
          </p:nvPr>
        </p:nvSpPr>
        <p:spPr/>
        <p:txBody>
          <a:bodyPr/>
          <a:lstStyle/>
          <a:p>
            <a:fld id="{9FAC58EF-CD8D-254C-B51A-AC223291095C}" type="slidenum">
              <a:rPr lang="en-US" smtClean="0"/>
              <a:t>‹#›</a:t>
            </a:fld>
            <a:endParaRPr lang="en-US"/>
          </a:p>
        </p:txBody>
      </p:sp>
    </p:spTree>
    <p:extLst>
      <p:ext uri="{BB962C8B-B14F-4D97-AF65-F5344CB8AC3E}">
        <p14:creationId xmlns:p14="http://schemas.microsoft.com/office/powerpoint/2010/main" val="2045558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accent3"/>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AU"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8582AA-F594-0244-B97B-A11EB8DE6F33}" type="datetimeFigureOut">
              <a:rPr lang="en-US" smtClean="0"/>
              <a:t>3/7/2016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AC58EF-CD8D-254C-B51A-AC223291095C}" type="slidenum">
              <a:rPr lang="en-US" smtClean="0"/>
              <a:t>‹#›</a:t>
            </a:fld>
            <a:endParaRPr lang="en-US"/>
          </a:p>
        </p:txBody>
      </p:sp>
      <p:pic>
        <p:nvPicPr>
          <p:cNvPr id="9" name="Picture 8"/>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662160" y="59740"/>
            <a:ext cx="2448406" cy="540164"/>
          </a:xfrm>
          <a:prstGeom prst="rect">
            <a:avLst/>
          </a:prstGeom>
        </p:spPr>
      </p:pic>
    </p:spTree>
    <p:extLst>
      <p:ext uri="{BB962C8B-B14F-4D97-AF65-F5344CB8AC3E}">
        <p14:creationId xmlns:p14="http://schemas.microsoft.com/office/powerpoint/2010/main" val="130456418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0.tiff"/></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927653" y="2036763"/>
            <a:ext cx="10337800" cy="2387600"/>
          </a:xfrm>
        </p:spPr>
        <p:txBody>
          <a:bodyPr>
            <a:normAutofit/>
          </a:bodyPr>
          <a:lstStyle/>
          <a:p>
            <a:r>
              <a:rPr lang="en-US" dirty="0" err="1" smtClean="0">
                <a:solidFill>
                  <a:srgbClr val="FFFF00"/>
                </a:solidFill>
                <a:latin typeface="Arial Rounded MT Bold" charset="0"/>
                <a:ea typeface="Arial Rounded MT Bold" charset="0"/>
                <a:cs typeface="Arial Rounded MT Bold" charset="0"/>
              </a:rPr>
              <a:t>IoT</a:t>
            </a:r>
            <a:r>
              <a:rPr lang="en-US" dirty="0" smtClean="0">
                <a:solidFill>
                  <a:srgbClr val="FFFF00"/>
                </a:solidFill>
                <a:latin typeface="Arial Rounded MT Bold" charset="0"/>
                <a:ea typeface="Arial Rounded MT Bold" charset="0"/>
                <a:cs typeface="Arial Rounded MT Bold" charset="0"/>
              </a:rPr>
              <a:t> in Smart Cities </a:t>
            </a:r>
            <a:br>
              <a:rPr lang="en-US" dirty="0" smtClean="0">
                <a:solidFill>
                  <a:srgbClr val="FFFF00"/>
                </a:solidFill>
                <a:latin typeface="Arial Rounded MT Bold" charset="0"/>
                <a:ea typeface="Arial Rounded MT Bold" charset="0"/>
                <a:cs typeface="Arial Rounded MT Bold" charset="0"/>
              </a:rPr>
            </a:br>
            <a:endParaRPr lang="en-US" dirty="0">
              <a:latin typeface="Arial Rounded MT Bold" charset="0"/>
              <a:ea typeface="Arial Rounded MT Bold" charset="0"/>
              <a:cs typeface="Arial Rounded MT Bold" charset="0"/>
            </a:endParaRPr>
          </a:p>
        </p:txBody>
      </p:sp>
      <p:sp>
        <p:nvSpPr>
          <p:cNvPr id="5" name="Subtitle 4"/>
          <p:cNvSpPr>
            <a:spLocks noGrp="1"/>
          </p:cNvSpPr>
          <p:nvPr>
            <p:ph type="subTitle" idx="1"/>
          </p:nvPr>
        </p:nvSpPr>
        <p:spPr>
          <a:xfrm>
            <a:off x="1524000" y="5075238"/>
            <a:ext cx="9144000" cy="1655762"/>
          </a:xfrm>
        </p:spPr>
        <p:txBody>
          <a:bodyPr>
            <a:normAutofit/>
          </a:bodyPr>
          <a:lstStyle/>
          <a:p>
            <a:r>
              <a:rPr lang="en-US" dirty="0" smtClean="0">
                <a:latin typeface="Montserrat" charset="0"/>
                <a:ea typeface="Montserrat" charset="0"/>
                <a:cs typeface="Montserrat" charset="0"/>
              </a:rPr>
              <a:t>Catherine </a:t>
            </a:r>
            <a:r>
              <a:rPr lang="en-US" dirty="0" err="1" smtClean="0">
                <a:latin typeface="Montserrat" charset="0"/>
                <a:ea typeface="Montserrat" charset="0"/>
                <a:cs typeface="Montserrat" charset="0"/>
              </a:rPr>
              <a:t>Caruana</a:t>
            </a:r>
            <a:r>
              <a:rPr lang="en-US" dirty="0" smtClean="0">
                <a:latin typeface="Montserrat" charset="0"/>
                <a:ea typeface="Montserrat" charset="0"/>
                <a:cs typeface="Montserrat" charset="0"/>
              </a:rPr>
              <a:t>-McManus</a:t>
            </a:r>
          </a:p>
          <a:p>
            <a:r>
              <a:rPr lang="en-US" sz="1800" dirty="0" err="1" smtClean="0">
                <a:latin typeface="Montserrat" charset="0"/>
                <a:ea typeface="Montserrat" charset="0"/>
                <a:cs typeface="Montserrat" charset="0"/>
              </a:rPr>
              <a:t>catherine@giantideas.com.au</a:t>
            </a:r>
            <a:endParaRPr lang="en-US" sz="1800" dirty="0" smtClean="0">
              <a:latin typeface="Montserrat" charset="0"/>
              <a:ea typeface="Montserrat" charset="0"/>
              <a:cs typeface="Montserrat" charset="0"/>
            </a:endParaRPr>
          </a:p>
        </p:txBody>
      </p:sp>
    </p:spTree>
    <p:extLst>
      <p:ext uri="{BB962C8B-B14F-4D97-AF65-F5344CB8AC3E}">
        <p14:creationId xmlns:p14="http://schemas.microsoft.com/office/powerpoint/2010/main" val="6995518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err="1" smtClean="0"/>
              <a:t>IoT</a:t>
            </a:r>
            <a:r>
              <a:rPr lang="en-US" dirty="0" smtClean="0"/>
              <a:t> opportunity</a:t>
            </a:r>
            <a:endParaRPr lang="en-US" dirty="0"/>
          </a:p>
        </p:txBody>
      </p:sp>
      <p:sp>
        <p:nvSpPr>
          <p:cNvPr id="3" name="TextBox 2"/>
          <p:cNvSpPr txBox="1"/>
          <p:nvPr/>
        </p:nvSpPr>
        <p:spPr>
          <a:xfrm>
            <a:off x="4471101" y="4212420"/>
            <a:ext cx="3600980" cy="1969770"/>
          </a:xfrm>
          <a:prstGeom prst="rect">
            <a:avLst/>
          </a:prstGeom>
          <a:noFill/>
        </p:spPr>
        <p:txBody>
          <a:bodyPr wrap="square" rtlCol="0">
            <a:spAutoFit/>
          </a:bodyPr>
          <a:lstStyle/>
          <a:p>
            <a:r>
              <a:rPr lang="en-US" b="1" dirty="0">
                <a:latin typeface="Arial" charset="0"/>
                <a:ea typeface="Arial" charset="0"/>
                <a:cs typeface="Arial" charset="0"/>
              </a:rPr>
              <a:t>P</a:t>
            </a:r>
            <a:r>
              <a:rPr lang="en-US" b="1" dirty="0" smtClean="0">
                <a:latin typeface="Arial" charset="0"/>
                <a:ea typeface="Arial" charset="0"/>
                <a:cs typeface="Arial" charset="0"/>
              </a:rPr>
              <a:t>otential </a:t>
            </a:r>
            <a:r>
              <a:rPr lang="en-US" b="1" dirty="0">
                <a:latin typeface="Arial" charset="0"/>
                <a:ea typeface="Arial" charset="0"/>
                <a:cs typeface="Arial" charset="0"/>
              </a:rPr>
              <a:t>global economic impact of </a:t>
            </a:r>
            <a:r>
              <a:rPr lang="en-US" b="1" dirty="0" err="1">
                <a:latin typeface="Arial" charset="0"/>
                <a:ea typeface="Arial" charset="0"/>
                <a:cs typeface="Arial" charset="0"/>
              </a:rPr>
              <a:t>IoT</a:t>
            </a:r>
            <a:r>
              <a:rPr lang="en-US" b="1" dirty="0">
                <a:latin typeface="Arial" charset="0"/>
                <a:ea typeface="Arial" charset="0"/>
                <a:cs typeface="Arial" charset="0"/>
              </a:rPr>
              <a:t> applications of </a:t>
            </a:r>
            <a:r>
              <a:rPr lang="en-US" sz="3200" b="1" dirty="0">
                <a:solidFill>
                  <a:srgbClr val="F35EFF"/>
                </a:solidFill>
                <a:latin typeface="Arial" charset="0"/>
                <a:ea typeface="Arial" charset="0"/>
                <a:cs typeface="Arial" charset="0"/>
              </a:rPr>
              <a:t>$11.1 trillion </a:t>
            </a:r>
            <a:r>
              <a:rPr lang="en-US" b="1" dirty="0">
                <a:latin typeface="Arial" charset="0"/>
                <a:ea typeface="Arial" charset="0"/>
                <a:cs typeface="Arial" charset="0"/>
              </a:rPr>
              <a:t>(USD) per year in 2025. </a:t>
            </a:r>
            <a:endParaRPr lang="en-US" b="1" dirty="0" smtClean="0">
              <a:latin typeface="Arial" charset="0"/>
              <a:ea typeface="Arial" charset="0"/>
              <a:cs typeface="Arial" charset="0"/>
            </a:endParaRPr>
          </a:p>
          <a:p>
            <a:r>
              <a:rPr lang="en-US" dirty="0" smtClean="0">
                <a:latin typeface="Arial" charset="0"/>
                <a:ea typeface="Arial" charset="0"/>
                <a:cs typeface="Arial" charset="0"/>
              </a:rPr>
              <a:t>(McKinsey &amp; Company 2015)</a:t>
            </a:r>
            <a:endParaRPr lang="en-US" dirty="0">
              <a:latin typeface="Arial" charset="0"/>
              <a:ea typeface="Arial" charset="0"/>
              <a:cs typeface="Arial" charset="0"/>
            </a:endParaRPr>
          </a:p>
          <a:p>
            <a:endParaRPr lang="en-US" b="1" dirty="0">
              <a:latin typeface="Arial" charset="0"/>
              <a:ea typeface="Arial" charset="0"/>
              <a:cs typeface="Arial" charset="0"/>
            </a:endParaRPr>
          </a:p>
        </p:txBody>
      </p:sp>
      <p:sp>
        <p:nvSpPr>
          <p:cNvPr id="4" name="TextBox 3"/>
          <p:cNvSpPr txBox="1"/>
          <p:nvPr/>
        </p:nvSpPr>
        <p:spPr>
          <a:xfrm>
            <a:off x="8925336" y="4212420"/>
            <a:ext cx="3147791" cy="1415772"/>
          </a:xfrm>
          <a:prstGeom prst="rect">
            <a:avLst/>
          </a:prstGeom>
          <a:noFill/>
        </p:spPr>
        <p:txBody>
          <a:bodyPr wrap="square" rtlCol="0">
            <a:spAutoFit/>
          </a:bodyPr>
          <a:lstStyle/>
          <a:p>
            <a:pPr algn="ctr"/>
            <a:r>
              <a:rPr lang="en-US" sz="3200" b="1" dirty="0" smtClean="0">
                <a:solidFill>
                  <a:srgbClr val="00B0F0"/>
                </a:solidFill>
                <a:latin typeface="Arial" charset="0"/>
                <a:ea typeface="Arial" charset="0"/>
                <a:cs typeface="Arial" charset="0"/>
              </a:rPr>
              <a:t>$</a:t>
            </a:r>
            <a:r>
              <a:rPr lang="en-US" sz="3200" b="1" dirty="0">
                <a:solidFill>
                  <a:srgbClr val="00B0F0"/>
                </a:solidFill>
                <a:latin typeface="Arial" charset="0"/>
                <a:ea typeface="Arial" charset="0"/>
                <a:cs typeface="Arial" charset="0"/>
              </a:rPr>
              <a:t>116 billion </a:t>
            </a:r>
            <a:endParaRPr lang="en-US" sz="3200" b="1" dirty="0" smtClean="0">
              <a:solidFill>
                <a:srgbClr val="00B0F0"/>
              </a:solidFill>
              <a:latin typeface="Arial" charset="0"/>
              <a:ea typeface="Arial" charset="0"/>
              <a:cs typeface="Arial" charset="0"/>
            </a:endParaRPr>
          </a:p>
          <a:p>
            <a:pPr algn="ctr"/>
            <a:r>
              <a:rPr lang="en-US" b="1" dirty="0" smtClean="0">
                <a:latin typeface="Arial" charset="0"/>
                <a:ea typeface="Arial" charset="0"/>
                <a:cs typeface="Arial" charset="0"/>
              </a:rPr>
              <a:t>of potential upside to </a:t>
            </a:r>
            <a:r>
              <a:rPr lang="en-US" b="1" dirty="0">
                <a:latin typeface="Arial" charset="0"/>
                <a:ea typeface="Arial" charset="0"/>
                <a:cs typeface="Arial" charset="0"/>
              </a:rPr>
              <a:t>the Australian economy by </a:t>
            </a:r>
            <a:r>
              <a:rPr lang="en-US" b="1" dirty="0" smtClean="0">
                <a:latin typeface="Arial" charset="0"/>
                <a:ea typeface="Arial" charset="0"/>
                <a:cs typeface="Arial" charset="0"/>
              </a:rPr>
              <a:t>2025</a:t>
            </a:r>
          </a:p>
        </p:txBody>
      </p:sp>
      <p:sp>
        <p:nvSpPr>
          <p:cNvPr id="5" name="TextBox 4"/>
          <p:cNvSpPr txBox="1"/>
          <p:nvPr/>
        </p:nvSpPr>
        <p:spPr>
          <a:xfrm>
            <a:off x="831377" y="4212420"/>
            <a:ext cx="2627444" cy="2246769"/>
          </a:xfrm>
          <a:prstGeom prst="rect">
            <a:avLst/>
          </a:prstGeom>
          <a:noFill/>
        </p:spPr>
        <p:txBody>
          <a:bodyPr wrap="square" rtlCol="0">
            <a:spAutoFit/>
          </a:bodyPr>
          <a:lstStyle/>
          <a:p>
            <a:r>
              <a:rPr lang="en-US" sz="3200" b="1" dirty="0" smtClean="0">
                <a:solidFill>
                  <a:srgbClr val="FF6146"/>
                </a:solidFill>
                <a:latin typeface="Arial" charset="0"/>
                <a:ea typeface="Arial" charset="0"/>
                <a:cs typeface="Arial" charset="0"/>
              </a:rPr>
              <a:t>6.4 billion </a:t>
            </a:r>
            <a:r>
              <a:rPr lang="en-US" b="1" dirty="0">
                <a:latin typeface="Arial" charset="0"/>
                <a:ea typeface="Arial" charset="0"/>
                <a:cs typeface="Arial" charset="0"/>
              </a:rPr>
              <a:t>internet-connected devices in </a:t>
            </a:r>
            <a:r>
              <a:rPr lang="en-US" b="1" dirty="0" smtClean="0">
                <a:latin typeface="Arial" charset="0"/>
                <a:ea typeface="Arial" charset="0"/>
                <a:cs typeface="Arial" charset="0"/>
              </a:rPr>
              <a:t>2016</a:t>
            </a:r>
          </a:p>
          <a:p>
            <a:r>
              <a:rPr lang="en-US" sz="3200" b="1" dirty="0" smtClean="0">
                <a:solidFill>
                  <a:srgbClr val="FFFF00"/>
                </a:solidFill>
                <a:latin typeface="Arial" charset="0"/>
                <a:ea typeface="Arial" charset="0"/>
                <a:cs typeface="Arial" charset="0"/>
              </a:rPr>
              <a:t>20.8 billion </a:t>
            </a:r>
            <a:r>
              <a:rPr lang="en-US" b="1" dirty="0" smtClean="0">
                <a:latin typeface="Arial" charset="0"/>
                <a:ea typeface="Arial" charset="0"/>
                <a:cs typeface="Arial" charset="0"/>
              </a:rPr>
              <a:t>by 2020.</a:t>
            </a:r>
            <a:endParaRPr lang="en-US" b="1" dirty="0">
              <a:latin typeface="Arial" charset="0"/>
              <a:ea typeface="Arial" charset="0"/>
              <a:cs typeface="Arial" charset="0"/>
            </a:endParaRPr>
          </a:p>
          <a:p>
            <a:endParaRPr lang="en-US" b="1" dirty="0">
              <a:latin typeface="Arial" charset="0"/>
              <a:ea typeface="Arial" charset="0"/>
              <a:cs typeface="Arial"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712" y="2585210"/>
            <a:ext cx="1419639" cy="141963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3904" y="2585210"/>
            <a:ext cx="1905000" cy="1752600"/>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4093" y="2585210"/>
            <a:ext cx="1449065" cy="1362121"/>
          </a:xfrm>
          <a:prstGeom prst="rect">
            <a:avLst/>
          </a:prstGeom>
        </p:spPr>
      </p:pic>
    </p:spTree>
    <p:extLst>
      <p:ext uri="{BB962C8B-B14F-4D97-AF65-F5344CB8AC3E}">
        <p14:creationId xmlns:p14="http://schemas.microsoft.com/office/powerpoint/2010/main" val="971899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Rounded MT Bold" charset="0"/>
                <a:ea typeface="Arial Rounded MT Bold" charset="0"/>
                <a:cs typeface="Arial Rounded MT Bold" charset="0"/>
              </a:rPr>
              <a:t>Drivers of </a:t>
            </a:r>
            <a:r>
              <a:rPr lang="en-US" dirty="0" err="1" smtClean="0">
                <a:latin typeface="Arial Rounded MT Bold" charset="0"/>
                <a:ea typeface="Arial Rounded MT Bold" charset="0"/>
                <a:cs typeface="Arial Rounded MT Bold" charset="0"/>
              </a:rPr>
              <a:t>IoT</a:t>
            </a:r>
            <a:endParaRPr lang="en-US" dirty="0">
              <a:latin typeface="Arial Rounded MT Bold" charset="0"/>
              <a:ea typeface="Arial Rounded MT Bold" charset="0"/>
              <a:cs typeface="Arial Rounded MT Bold" charset="0"/>
            </a:endParaRPr>
          </a:p>
        </p:txBody>
      </p:sp>
      <p:sp>
        <p:nvSpPr>
          <p:cNvPr id="4" name="Content Placeholder 3"/>
          <p:cNvSpPr>
            <a:spLocks noGrp="1"/>
          </p:cNvSpPr>
          <p:nvPr>
            <p:ph sz="half" idx="1"/>
          </p:nvPr>
        </p:nvSpPr>
        <p:spPr/>
        <p:txBody>
          <a:bodyPr>
            <a:noAutofit/>
          </a:bodyPr>
          <a:lstStyle/>
          <a:p>
            <a:r>
              <a:rPr lang="en-US" sz="2000" dirty="0" smtClean="0">
                <a:latin typeface="Apple LiGothic" charset="0"/>
                <a:ea typeface="Apple LiGothic" charset="0"/>
                <a:cs typeface="Apple LiGothic" charset="0"/>
              </a:rPr>
              <a:t>Cost of internet-connected sensors is coming down</a:t>
            </a:r>
          </a:p>
          <a:p>
            <a:r>
              <a:rPr lang="en-US" sz="2000" dirty="0" smtClean="0">
                <a:latin typeface="Apple LiGothic" charset="0"/>
                <a:ea typeface="Apple LiGothic" charset="0"/>
                <a:cs typeface="Apple LiGothic" charset="0"/>
              </a:rPr>
              <a:t>Significant investment into </a:t>
            </a:r>
            <a:r>
              <a:rPr lang="en-US" sz="2000" dirty="0" err="1" smtClean="0">
                <a:latin typeface="Apple LiGothic" charset="0"/>
                <a:ea typeface="Apple LiGothic" charset="0"/>
                <a:cs typeface="Apple LiGothic" charset="0"/>
              </a:rPr>
              <a:t>IoT</a:t>
            </a:r>
            <a:r>
              <a:rPr lang="en-US" sz="2000" dirty="0" smtClean="0">
                <a:latin typeface="Apple LiGothic" charset="0"/>
                <a:ea typeface="Apple LiGothic" charset="0"/>
                <a:cs typeface="Apple LiGothic" charset="0"/>
              </a:rPr>
              <a:t> by vendors </a:t>
            </a:r>
          </a:p>
          <a:p>
            <a:r>
              <a:rPr lang="en-US" sz="2000" dirty="0">
                <a:latin typeface="Apple LiGothic" charset="0"/>
                <a:ea typeface="Apple LiGothic" charset="0"/>
                <a:cs typeface="Apple LiGothic" charset="0"/>
              </a:rPr>
              <a:t>M</a:t>
            </a:r>
            <a:r>
              <a:rPr lang="en-US" sz="2000" dirty="0" smtClean="0">
                <a:latin typeface="Apple LiGothic" charset="0"/>
                <a:ea typeface="Apple LiGothic" charset="0"/>
                <a:cs typeface="Apple LiGothic" charset="0"/>
              </a:rPr>
              <a:t>ajor acquisitions </a:t>
            </a:r>
            <a:r>
              <a:rPr lang="en-US" sz="2000" dirty="0" err="1" smtClean="0">
                <a:latin typeface="Apple LiGothic" charset="0"/>
                <a:ea typeface="Apple LiGothic" charset="0"/>
                <a:cs typeface="Apple LiGothic" charset="0"/>
              </a:rPr>
              <a:t>e.g</a:t>
            </a:r>
            <a:r>
              <a:rPr lang="en-US" sz="2000" dirty="0" smtClean="0">
                <a:latin typeface="Apple LiGothic" charset="0"/>
                <a:ea typeface="Apple LiGothic" charset="0"/>
                <a:cs typeface="Apple LiGothic" charset="0"/>
              </a:rPr>
              <a:t> Google buys Nest Intel acquiring Basis</a:t>
            </a:r>
          </a:p>
          <a:p>
            <a:r>
              <a:rPr lang="en-US" sz="2000" dirty="0" smtClean="0">
                <a:latin typeface="Apple LiGothic" charset="0"/>
                <a:ea typeface="Apple LiGothic" charset="0"/>
                <a:cs typeface="Apple LiGothic" charset="0"/>
              </a:rPr>
              <a:t>Expanded internet connectivity</a:t>
            </a:r>
          </a:p>
          <a:p>
            <a:r>
              <a:rPr lang="en-US" sz="2000" dirty="0" smtClean="0">
                <a:latin typeface="Apple LiGothic" charset="0"/>
                <a:ea typeface="Apple LiGothic" charset="0"/>
                <a:cs typeface="Apple LiGothic" charset="0"/>
              </a:rPr>
              <a:t>High adoption of smartphones, tablets &amp; “remotes”</a:t>
            </a:r>
          </a:p>
          <a:p>
            <a:r>
              <a:rPr lang="en-US" sz="2000" dirty="0" smtClean="0">
                <a:latin typeface="Apple LiGothic" charset="0"/>
                <a:ea typeface="Apple LiGothic" charset="0"/>
                <a:cs typeface="Apple LiGothic" charset="0"/>
              </a:rPr>
              <a:t>Stronger community awareness through </a:t>
            </a:r>
            <a:r>
              <a:rPr lang="en-US" sz="2000" dirty="0" err="1" smtClean="0">
                <a:latin typeface="Apple LiGothic" charset="0"/>
                <a:ea typeface="Apple LiGothic" charset="0"/>
                <a:cs typeface="Apple LiGothic" charset="0"/>
              </a:rPr>
              <a:t>wearables</a:t>
            </a:r>
            <a:endParaRPr lang="en-US" sz="2000" dirty="0">
              <a:latin typeface="Apple LiGothic" charset="0"/>
              <a:ea typeface="Apple LiGothic" charset="0"/>
              <a:cs typeface="Apple LiGothic" charset="0"/>
            </a:endParaRPr>
          </a:p>
          <a:p>
            <a:r>
              <a:rPr lang="en-US" sz="2000" dirty="0" smtClean="0">
                <a:latin typeface="Apple LiGothic" charset="0"/>
                <a:ea typeface="Apple LiGothic" charset="0"/>
                <a:cs typeface="Apple LiGothic" charset="0"/>
              </a:rPr>
              <a:t>In Australia, Telstra LPWAN trial with City of Melbourne</a:t>
            </a:r>
          </a:p>
        </p:txBody>
      </p:sp>
      <p:sp>
        <p:nvSpPr>
          <p:cNvPr id="3" name="Content Placeholder 2"/>
          <p:cNvSpPr>
            <a:spLocks noGrp="1"/>
          </p:cNvSpPr>
          <p:nvPr>
            <p:ph sz="half" idx="2"/>
          </p:nvPr>
        </p:nvSpPr>
        <p:spPr>
          <a:xfrm>
            <a:off x="6172200" y="1825625"/>
            <a:ext cx="5555974" cy="4351338"/>
          </a:xfrm>
        </p:spPr>
        <p:txBody>
          <a:bodyPr/>
          <a:lstStyle/>
          <a:p>
            <a:pPr marL="0" indent="0" algn="ctr">
              <a:buNone/>
            </a:pPr>
            <a:r>
              <a:rPr lang="en-US" b="1" dirty="0" smtClean="0">
                <a:solidFill>
                  <a:srgbClr val="F35EFF"/>
                </a:solidFill>
                <a:latin typeface="Arial" charset="0"/>
                <a:ea typeface="Arial" charset="0"/>
                <a:cs typeface="Arial" charset="0"/>
              </a:rPr>
              <a:t>The global &amp; connected citizen</a:t>
            </a:r>
          </a:p>
          <a:p>
            <a:pPr marL="0" indent="0" algn="ctr">
              <a:buNone/>
            </a:pPr>
            <a:r>
              <a:rPr lang="en-US" sz="2000" i="1" dirty="0">
                <a:latin typeface="Arial" charset="0"/>
                <a:ea typeface="Arial" charset="0"/>
                <a:cs typeface="Arial" charset="0"/>
              </a:rPr>
              <a:t>A global citizen is being part of a digitally connected world community &amp; whose actions contribute to building this community’s values &amp;  practices</a:t>
            </a:r>
            <a:r>
              <a:rPr lang="en-US" i="1" dirty="0">
                <a:latin typeface="Arial" charset="0"/>
                <a:ea typeface="Arial" charset="0"/>
                <a:cs typeface="Arial" charset="0"/>
              </a:rPr>
              <a:t>.</a:t>
            </a:r>
            <a:r>
              <a:rPr lang="en-US" dirty="0">
                <a:latin typeface="Arial" charset="0"/>
                <a:ea typeface="Arial" charset="0"/>
                <a:cs typeface="Arial" charset="0"/>
              </a:rPr>
              <a:t> </a:t>
            </a:r>
          </a:p>
          <a:p>
            <a:endParaRPr lang="en-US" dirty="0">
              <a:latin typeface="Arial" charset="0"/>
              <a:ea typeface="Arial" charset="0"/>
              <a:cs typeface="Arial" charset="0"/>
            </a:endParaRPr>
          </a:p>
        </p:txBody>
      </p:sp>
      <p:pic>
        <p:nvPicPr>
          <p:cNvPr id="7" name="Picture 6"/>
          <p:cNvPicPr>
            <a:picLocks noChangeAspect="1"/>
          </p:cNvPicPr>
          <p:nvPr/>
        </p:nvPicPr>
        <p:blipFill>
          <a:blip r:embed="rId3"/>
          <a:stretch>
            <a:fillRect/>
          </a:stretch>
        </p:blipFill>
        <p:spPr>
          <a:xfrm>
            <a:off x="6877878" y="3876262"/>
            <a:ext cx="4658325" cy="2620308"/>
          </a:xfrm>
          <a:prstGeom prst="rect">
            <a:avLst/>
          </a:prstGeom>
        </p:spPr>
      </p:pic>
    </p:spTree>
    <p:extLst>
      <p:ext uri="{BB962C8B-B14F-4D97-AF65-F5344CB8AC3E}">
        <p14:creationId xmlns:p14="http://schemas.microsoft.com/office/powerpoint/2010/main" val="16576173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815320763"/>
              </p:ext>
            </p:extLst>
          </p:nvPr>
        </p:nvGraphicFramePr>
        <p:xfrm>
          <a:off x="815007" y="1630019"/>
          <a:ext cx="10774018" cy="52478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879138" y="1653195"/>
            <a:ext cx="10411714" cy="830997"/>
          </a:xfrm>
          <a:prstGeom prst="rect">
            <a:avLst/>
          </a:prstGeom>
        </p:spPr>
        <p:txBody>
          <a:bodyPr wrap="square">
            <a:spAutoFit/>
          </a:bodyPr>
          <a:lstStyle/>
          <a:p>
            <a:r>
              <a:rPr lang="en-US" sz="2400" dirty="0" smtClean="0">
                <a:latin typeface="Arial Rounded MT Bold" charset="0"/>
                <a:ea typeface="Arial Rounded MT Bold" charset="0"/>
                <a:cs typeface="Arial Rounded MT Bold" charset="0"/>
              </a:rPr>
              <a:t>“You want to be able to monitor, measure, and control your assets…</a:t>
            </a:r>
          </a:p>
          <a:p>
            <a:r>
              <a:rPr lang="en-US" sz="2400" dirty="0" smtClean="0">
                <a:latin typeface="Arial Rounded MT Bold" charset="0"/>
                <a:ea typeface="Arial Rounded MT Bold" charset="0"/>
                <a:cs typeface="Arial Rounded MT Bold" charset="0"/>
              </a:rPr>
              <a:t>to gain better outcomes.”</a:t>
            </a:r>
          </a:p>
        </p:txBody>
      </p:sp>
      <p:sp>
        <p:nvSpPr>
          <p:cNvPr id="9" name="Title 1"/>
          <p:cNvSpPr>
            <a:spLocks noGrp="1"/>
          </p:cNvSpPr>
          <p:nvPr>
            <p:ph type="title"/>
          </p:nvPr>
        </p:nvSpPr>
        <p:spPr>
          <a:xfrm>
            <a:off x="838200" y="365125"/>
            <a:ext cx="10515600" cy="1325563"/>
          </a:xfrm>
        </p:spPr>
        <p:txBody>
          <a:bodyPr/>
          <a:lstStyle/>
          <a:p>
            <a:r>
              <a:rPr lang="en-US" dirty="0" err="1" smtClean="0"/>
              <a:t>IoT</a:t>
            </a:r>
            <a:r>
              <a:rPr lang="en-US" dirty="0" smtClean="0"/>
              <a:t> in smart cities </a:t>
            </a:r>
            <a:endParaRPr lang="en-US" dirty="0"/>
          </a:p>
        </p:txBody>
      </p:sp>
    </p:spTree>
    <p:extLst>
      <p:ext uri="{BB962C8B-B14F-4D97-AF65-F5344CB8AC3E}">
        <p14:creationId xmlns:p14="http://schemas.microsoft.com/office/powerpoint/2010/main" val="6954661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160" y="684628"/>
            <a:ext cx="9616440" cy="1293028"/>
          </a:xfrm>
        </p:spPr>
        <p:txBody>
          <a:bodyPr>
            <a:noAutofit/>
          </a:bodyPr>
          <a:lstStyle/>
          <a:p>
            <a:pPr algn="l"/>
            <a:r>
              <a:rPr lang="en-US" dirty="0" smtClean="0">
                <a:latin typeface="Arial Rounded MT Bold" charset="0"/>
                <a:ea typeface="Arial Rounded MT Bold" charset="0"/>
                <a:cs typeface="Arial Rounded MT Bold" charset="0"/>
              </a:rPr>
              <a:t>Intelligent asset management</a:t>
            </a:r>
            <a:br>
              <a:rPr lang="en-US" dirty="0" smtClean="0">
                <a:latin typeface="Arial Rounded MT Bold" charset="0"/>
                <a:ea typeface="Arial Rounded MT Bold" charset="0"/>
                <a:cs typeface="Arial Rounded MT Bold" charset="0"/>
              </a:rPr>
            </a:br>
            <a:endParaRPr lang="en-US" dirty="0">
              <a:latin typeface="Arial Rounded MT Bold" charset="0"/>
              <a:ea typeface="Arial Rounded MT Bold" charset="0"/>
              <a:cs typeface="Arial Rounded MT Bold" charset="0"/>
            </a:endParaRPr>
          </a:p>
        </p:txBody>
      </p:sp>
      <p:sp>
        <p:nvSpPr>
          <p:cNvPr id="4" name="Content Placeholder 3"/>
          <p:cNvSpPr>
            <a:spLocks noGrp="1"/>
          </p:cNvSpPr>
          <p:nvPr>
            <p:ph sz="half" idx="1"/>
          </p:nvPr>
        </p:nvSpPr>
        <p:spPr>
          <a:xfrm>
            <a:off x="685800" y="2194559"/>
            <a:ext cx="5974080" cy="4024125"/>
          </a:xfrm>
        </p:spPr>
        <p:txBody>
          <a:bodyPr>
            <a:noAutofit/>
          </a:bodyPr>
          <a:lstStyle/>
          <a:p>
            <a:r>
              <a:rPr lang="en-US" sz="2000" b="1" dirty="0" smtClean="0">
                <a:latin typeface="Arial" charset="0"/>
                <a:ea typeface="Arial" charset="0"/>
                <a:cs typeface="Arial" charset="0"/>
              </a:rPr>
              <a:t>Fact: </a:t>
            </a:r>
            <a:r>
              <a:rPr lang="en-US" sz="2000" b="1" dirty="0" err="1" smtClean="0">
                <a:latin typeface="Arial" charset="0"/>
                <a:ea typeface="Arial" charset="0"/>
                <a:cs typeface="Arial" charset="0"/>
              </a:rPr>
              <a:t>IoT</a:t>
            </a:r>
            <a:r>
              <a:rPr lang="en-US" sz="2000" b="1" dirty="0" smtClean="0">
                <a:latin typeface="Arial" charset="0"/>
                <a:ea typeface="Arial" charset="0"/>
                <a:cs typeface="Arial" charset="0"/>
              </a:rPr>
              <a:t> is being deployed in one of the Australia’s largest maintenance services companies</a:t>
            </a:r>
          </a:p>
          <a:p>
            <a:r>
              <a:rPr lang="en-US" sz="1600" dirty="0" smtClean="0">
                <a:latin typeface="Arial" charset="0"/>
                <a:ea typeface="Arial" charset="0"/>
                <a:cs typeface="Arial" charset="0"/>
              </a:rPr>
              <a:t>Remote </a:t>
            </a:r>
            <a:r>
              <a:rPr lang="en-US" sz="1600" dirty="0">
                <a:latin typeface="Arial" charset="0"/>
                <a:ea typeface="Arial" charset="0"/>
                <a:cs typeface="Arial" charset="0"/>
              </a:rPr>
              <a:t>condition monitoring  </a:t>
            </a:r>
            <a:r>
              <a:rPr lang="en-US" sz="1600" dirty="0" smtClean="0">
                <a:latin typeface="Arial" charset="0"/>
                <a:ea typeface="Arial" charset="0"/>
                <a:cs typeface="Arial" charset="0"/>
              </a:rPr>
              <a:t>&amp; predictive maintenance in outback locations</a:t>
            </a:r>
          </a:p>
          <a:p>
            <a:r>
              <a:rPr lang="en-US" sz="1600" dirty="0" smtClean="0">
                <a:latin typeface="Arial" charset="0"/>
                <a:ea typeface="Arial" charset="0"/>
                <a:cs typeface="Arial" charset="0"/>
              </a:rPr>
              <a:t>Use Cases</a:t>
            </a:r>
          </a:p>
          <a:p>
            <a:pPr lvl="1"/>
            <a:r>
              <a:rPr lang="en-US" sz="1600" dirty="0" smtClean="0">
                <a:latin typeface="Arial" charset="0"/>
                <a:ea typeface="Arial" charset="0"/>
                <a:cs typeface="Arial" charset="0"/>
              </a:rPr>
              <a:t>Water pipe leak detection</a:t>
            </a:r>
          </a:p>
          <a:p>
            <a:pPr lvl="1"/>
            <a:r>
              <a:rPr lang="en-US" sz="1600" dirty="0" smtClean="0">
                <a:latin typeface="Arial" charset="0"/>
                <a:ea typeface="Arial" charset="0"/>
                <a:cs typeface="Arial" charset="0"/>
              </a:rPr>
              <a:t>Security fence monitoring</a:t>
            </a:r>
          </a:p>
          <a:p>
            <a:pPr lvl="1"/>
            <a:r>
              <a:rPr lang="en-US" sz="1600" dirty="0" smtClean="0">
                <a:latin typeface="Arial" charset="0"/>
                <a:ea typeface="Arial" charset="0"/>
                <a:cs typeface="Arial" charset="0"/>
              </a:rPr>
              <a:t>Environmental condition monitoring </a:t>
            </a:r>
          </a:p>
          <a:p>
            <a:pPr lvl="1"/>
            <a:r>
              <a:rPr lang="en-US" sz="1600" dirty="0" smtClean="0">
                <a:latin typeface="Arial" charset="0"/>
                <a:ea typeface="Arial" charset="0"/>
                <a:cs typeface="Arial" charset="0"/>
              </a:rPr>
              <a:t>Water tank level monitoring</a:t>
            </a:r>
          </a:p>
          <a:p>
            <a:r>
              <a:rPr lang="en-US" sz="1600" dirty="0" smtClean="0">
                <a:latin typeface="Arial" charset="0"/>
                <a:ea typeface="Arial" charset="0"/>
                <a:cs typeface="Arial" charset="0"/>
              </a:rPr>
              <a:t>Deployment of </a:t>
            </a:r>
            <a:r>
              <a:rPr lang="en-US" sz="1600" dirty="0">
                <a:latin typeface="Arial" charset="0"/>
                <a:ea typeface="Arial" charset="0"/>
                <a:cs typeface="Arial" charset="0"/>
              </a:rPr>
              <a:t>the latest </a:t>
            </a:r>
            <a:r>
              <a:rPr lang="en-US" sz="1600" dirty="0" err="1" smtClean="0">
                <a:latin typeface="Arial" charset="0"/>
                <a:ea typeface="Arial" charset="0"/>
                <a:cs typeface="Arial" charset="0"/>
              </a:rPr>
              <a:t>IoT</a:t>
            </a:r>
            <a:r>
              <a:rPr lang="en-US" sz="1600" dirty="0" smtClean="0">
                <a:latin typeface="Arial" charset="0"/>
                <a:ea typeface="Arial" charset="0"/>
                <a:cs typeface="Arial" charset="0"/>
              </a:rPr>
              <a:t> technology achieved:</a:t>
            </a:r>
          </a:p>
          <a:p>
            <a:pPr lvl="1"/>
            <a:r>
              <a:rPr lang="en-US" sz="1600" dirty="0" smtClean="0">
                <a:latin typeface="Arial" charset="0"/>
                <a:ea typeface="Arial" charset="0"/>
                <a:cs typeface="Arial" charset="0"/>
              </a:rPr>
              <a:t>higher reliability (happier customers)</a:t>
            </a:r>
          </a:p>
          <a:p>
            <a:pPr lvl="1"/>
            <a:r>
              <a:rPr lang="en-US" sz="1600" dirty="0">
                <a:latin typeface="Arial" charset="0"/>
                <a:ea typeface="Arial" charset="0"/>
                <a:cs typeface="Arial" charset="0"/>
              </a:rPr>
              <a:t>m</a:t>
            </a:r>
            <a:r>
              <a:rPr lang="en-US" sz="1600" dirty="0" smtClean="0">
                <a:latin typeface="Arial" charset="0"/>
                <a:ea typeface="Arial" charset="0"/>
                <a:cs typeface="Arial" charset="0"/>
              </a:rPr>
              <a:t>ore timely &amp; efficient maintenance interventions</a:t>
            </a:r>
          </a:p>
          <a:p>
            <a:pPr lvl="1"/>
            <a:r>
              <a:rPr lang="en-US" sz="1600" dirty="0" smtClean="0">
                <a:latin typeface="Arial" charset="0"/>
                <a:ea typeface="Arial" charset="0"/>
                <a:cs typeface="Arial" charset="0"/>
              </a:rPr>
              <a:t>improved </a:t>
            </a:r>
            <a:r>
              <a:rPr lang="en-US" sz="1600" dirty="0">
                <a:latin typeface="Arial" charset="0"/>
                <a:ea typeface="Arial" charset="0"/>
                <a:cs typeface="Arial" charset="0"/>
              </a:rPr>
              <a:t>plant visibility </a:t>
            </a:r>
            <a:r>
              <a:rPr lang="en-US" sz="1600" dirty="0" smtClean="0">
                <a:latin typeface="Arial" charset="0"/>
                <a:ea typeface="Arial" charset="0"/>
                <a:cs typeface="Arial" charset="0"/>
              </a:rPr>
              <a:t>&amp;  </a:t>
            </a:r>
            <a:r>
              <a:rPr lang="en-US" sz="1600" dirty="0">
                <a:latin typeface="Arial" charset="0"/>
                <a:ea typeface="Arial" charset="0"/>
                <a:cs typeface="Arial" charset="0"/>
              </a:rPr>
              <a:t>information transfer for </a:t>
            </a:r>
            <a:r>
              <a:rPr lang="en-US" sz="1600" dirty="0" err="1">
                <a:latin typeface="Arial" charset="0"/>
                <a:ea typeface="Arial" charset="0"/>
                <a:cs typeface="Arial" charset="0"/>
              </a:rPr>
              <a:t>centralised</a:t>
            </a:r>
            <a:r>
              <a:rPr lang="en-US" sz="1600" dirty="0">
                <a:latin typeface="Arial" charset="0"/>
                <a:ea typeface="Arial" charset="0"/>
                <a:cs typeface="Arial" charset="0"/>
              </a:rPr>
              <a:t> decision making.</a:t>
            </a:r>
          </a:p>
        </p:txBody>
      </p:sp>
      <p:pic>
        <p:nvPicPr>
          <p:cNvPr id="6" name="Picture 5"/>
          <p:cNvPicPr>
            <a:picLocks noChangeAspect="1"/>
          </p:cNvPicPr>
          <p:nvPr/>
        </p:nvPicPr>
        <p:blipFill>
          <a:blip r:embed="rId2"/>
          <a:stretch>
            <a:fillRect/>
          </a:stretch>
        </p:blipFill>
        <p:spPr>
          <a:xfrm>
            <a:off x="6408852" y="2172447"/>
            <a:ext cx="5569127" cy="3870544"/>
          </a:xfrm>
          <a:prstGeom prst="rect">
            <a:avLst/>
          </a:prstGeom>
        </p:spPr>
      </p:pic>
    </p:spTree>
    <p:extLst>
      <p:ext uri="{BB962C8B-B14F-4D97-AF65-F5344CB8AC3E}">
        <p14:creationId xmlns:p14="http://schemas.microsoft.com/office/powerpoint/2010/main" val="745598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847529" y="1484784"/>
            <a:ext cx="7553999" cy="5168294"/>
          </a:xfrm>
          <a:prstGeom prst="rect">
            <a:avLst/>
          </a:prstGeom>
        </p:spPr>
      </p:pic>
      <p:sp>
        <p:nvSpPr>
          <p:cNvPr id="2" name="Title 1"/>
          <p:cNvSpPr>
            <a:spLocks noGrp="1"/>
          </p:cNvSpPr>
          <p:nvPr>
            <p:ph type="title"/>
          </p:nvPr>
        </p:nvSpPr>
        <p:spPr>
          <a:xfrm>
            <a:off x="419160" y="116632"/>
            <a:ext cx="8507288" cy="1143000"/>
          </a:xfrm>
        </p:spPr>
        <p:txBody>
          <a:bodyPr>
            <a:noAutofit/>
          </a:bodyPr>
          <a:lstStyle/>
          <a:p>
            <a:pPr algn="l"/>
            <a:r>
              <a:rPr lang="en-US" sz="4000" dirty="0">
                <a:latin typeface="Arial Rounded MT Bold" charset="0"/>
                <a:ea typeface="Arial Rounded MT Bold" charset="0"/>
                <a:cs typeface="Arial Rounded MT Bold" charset="0"/>
              </a:rPr>
              <a:t>Driverless cars in Adelaide</a:t>
            </a:r>
          </a:p>
        </p:txBody>
      </p:sp>
      <p:sp>
        <p:nvSpPr>
          <p:cNvPr id="5" name="Rectangle 4"/>
          <p:cNvSpPr/>
          <p:nvPr/>
        </p:nvSpPr>
        <p:spPr>
          <a:xfrm>
            <a:off x="6366128" y="5061486"/>
            <a:ext cx="4176464" cy="1384995"/>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p:spPr>
        <p:txBody>
          <a:bodyPr wrap="square">
            <a:spAutoFit/>
          </a:bodyPr>
          <a:lstStyle/>
          <a:p>
            <a:r>
              <a:rPr lang="en-US" sz="1400" b="1" dirty="0">
                <a:solidFill>
                  <a:srgbClr val="222222"/>
                </a:solidFill>
                <a:latin typeface="Helvetica Neue" charset="0"/>
                <a:ea typeface="Helvetica Neue" charset="0"/>
                <a:cs typeface="Helvetica Neue" charset="0"/>
              </a:rPr>
              <a:t>Australian Driverless Vehicle Initiative </a:t>
            </a:r>
          </a:p>
          <a:p>
            <a:r>
              <a:rPr lang="en-US" sz="1400" dirty="0" smtClean="0">
                <a:solidFill>
                  <a:srgbClr val="222222"/>
                </a:solidFill>
                <a:latin typeface="Helvetica Neue" charset="0"/>
                <a:ea typeface="Helvetica Neue" charset="0"/>
                <a:cs typeface="Helvetica Neue" charset="0"/>
              </a:rPr>
              <a:t>Commenced November </a:t>
            </a:r>
            <a:r>
              <a:rPr lang="en-US" sz="1400" dirty="0">
                <a:solidFill>
                  <a:srgbClr val="222222"/>
                </a:solidFill>
                <a:latin typeface="Helvetica Neue" charset="0"/>
                <a:ea typeface="Helvetica Neue" charset="0"/>
                <a:cs typeface="Helvetica Neue" charset="0"/>
              </a:rPr>
              <a:t>2015</a:t>
            </a:r>
          </a:p>
          <a:p>
            <a:r>
              <a:rPr lang="en-US" sz="1400" dirty="0">
                <a:solidFill>
                  <a:srgbClr val="222222"/>
                </a:solidFill>
                <a:latin typeface="Helvetica Neue" charset="0"/>
                <a:ea typeface="Helvetica Neue" charset="0"/>
                <a:cs typeface="Helvetica Neue" charset="0"/>
              </a:rPr>
              <a:t>Consortia includes: ARRB Group, South Australian Government, Volvo, Bosch, Flinders &amp; Carnegie Mellon Universities, Telstra &amp; </a:t>
            </a:r>
            <a:r>
              <a:rPr lang="en-US" sz="1400" dirty="0" err="1">
                <a:solidFill>
                  <a:srgbClr val="222222"/>
                </a:solidFill>
                <a:latin typeface="Helvetica Neue" charset="0"/>
                <a:ea typeface="Helvetica Neue" charset="0"/>
                <a:cs typeface="Helvetica Neue" charset="0"/>
              </a:rPr>
              <a:t>Cohda</a:t>
            </a:r>
            <a:r>
              <a:rPr lang="en-US" sz="1400" dirty="0">
                <a:solidFill>
                  <a:srgbClr val="222222"/>
                </a:solidFill>
                <a:latin typeface="Helvetica Neue" charset="0"/>
                <a:ea typeface="Helvetica Neue" charset="0"/>
                <a:cs typeface="Helvetica Neue" charset="0"/>
              </a:rPr>
              <a:t> Wireless.</a:t>
            </a:r>
          </a:p>
        </p:txBody>
      </p:sp>
    </p:spTree>
    <p:extLst>
      <p:ext uri="{BB962C8B-B14F-4D97-AF65-F5344CB8AC3E}">
        <p14:creationId xmlns:p14="http://schemas.microsoft.com/office/powerpoint/2010/main" val="16711571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Rounded MT Bold" charset="0"/>
                <a:ea typeface="Arial Rounded MT Bold" charset="0"/>
                <a:cs typeface="Arial Rounded MT Bold" charset="0"/>
              </a:rPr>
              <a:t>Digital urban farming</a:t>
            </a:r>
            <a:endParaRPr lang="en-US" dirty="0">
              <a:latin typeface="Arial Rounded MT Bold" charset="0"/>
              <a:ea typeface="Arial Rounded MT Bold" charset="0"/>
              <a:cs typeface="Arial Rounded MT Bold" charset="0"/>
            </a:endParaRPr>
          </a:p>
        </p:txBody>
      </p:sp>
      <p:sp>
        <p:nvSpPr>
          <p:cNvPr id="4" name="Content Placeholder 3"/>
          <p:cNvSpPr>
            <a:spLocks noGrp="1"/>
          </p:cNvSpPr>
          <p:nvPr>
            <p:ph sz="half" idx="1"/>
          </p:nvPr>
        </p:nvSpPr>
        <p:spPr>
          <a:xfrm>
            <a:off x="838200" y="2024405"/>
            <a:ext cx="4250635" cy="4351338"/>
          </a:xfrm>
        </p:spPr>
        <p:txBody>
          <a:bodyPr>
            <a:noAutofit/>
          </a:bodyPr>
          <a:lstStyle/>
          <a:p>
            <a:r>
              <a:rPr lang="en-US" sz="2000" dirty="0" smtClean="0">
                <a:latin typeface="Arial" charset="0"/>
                <a:ea typeface="Arial" charset="0"/>
                <a:cs typeface="Arial" charset="0"/>
              </a:rPr>
              <a:t>Driven by costs, safety &amp; security of food</a:t>
            </a:r>
          </a:p>
          <a:p>
            <a:r>
              <a:rPr lang="en-US" sz="2000" dirty="0" smtClean="0">
                <a:latin typeface="Arial" charset="0"/>
                <a:ea typeface="Arial" charset="0"/>
                <a:cs typeface="Arial" charset="0"/>
              </a:rPr>
              <a:t>Smart living, clean &amp; green</a:t>
            </a:r>
          </a:p>
          <a:p>
            <a:r>
              <a:rPr lang="en-US" sz="2000" dirty="0" smtClean="0">
                <a:latin typeface="Arial" charset="0"/>
                <a:ea typeface="Arial" charset="0"/>
                <a:cs typeface="Arial" charset="0"/>
              </a:rPr>
              <a:t>Near real-time sensor data directly from the “field” </a:t>
            </a:r>
          </a:p>
          <a:p>
            <a:r>
              <a:rPr lang="en-US" sz="2000" dirty="0">
                <a:latin typeface="Arial" charset="0"/>
                <a:ea typeface="Arial" charset="0"/>
                <a:cs typeface="Arial" charset="0"/>
              </a:rPr>
              <a:t>I</a:t>
            </a:r>
            <a:r>
              <a:rPr lang="en-US" sz="2000" dirty="0" smtClean="0">
                <a:latin typeface="Arial" charset="0"/>
                <a:ea typeface="Arial" charset="0"/>
                <a:cs typeface="Arial" charset="0"/>
              </a:rPr>
              <a:t>ncrease </a:t>
            </a:r>
            <a:r>
              <a:rPr lang="en-US" sz="2000" dirty="0">
                <a:latin typeface="Arial" charset="0"/>
                <a:ea typeface="Arial" charset="0"/>
                <a:cs typeface="Arial" charset="0"/>
              </a:rPr>
              <a:t>yield </a:t>
            </a:r>
            <a:r>
              <a:rPr lang="en-US" sz="2000" dirty="0" smtClean="0">
                <a:latin typeface="Arial" charset="0"/>
                <a:ea typeface="Arial" charset="0"/>
                <a:cs typeface="Arial" charset="0"/>
              </a:rPr>
              <a:t>efficiency &amp; transparency of food origin, genetics &amp; “shelf-life”</a:t>
            </a:r>
          </a:p>
          <a:p>
            <a:r>
              <a:rPr lang="en-US" sz="2000" dirty="0" smtClean="0">
                <a:latin typeface="Arial" charset="0"/>
                <a:ea typeface="Arial" charset="0"/>
                <a:cs typeface="Arial" charset="0"/>
              </a:rPr>
              <a:t>Hydroponics &amp; LED lighting for leafy greens that can be grown in buildings, greenhouses or shipping containers </a:t>
            </a:r>
            <a:r>
              <a:rPr lang="en-US" sz="2000" dirty="0" err="1" smtClean="0">
                <a:latin typeface="Arial" charset="0"/>
                <a:ea typeface="Arial" charset="0"/>
                <a:cs typeface="Arial" charset="0"/>
              </a:rPr>
              <a:t>e.g</a:t>
            </a:r>
            <a:r>
              <a:rPr lang="en-US" sz="2000" dirty="0" smtClean="0">
                <a:latin typeface="Arial" charset="0"/>
                <a:ea typeface="Arial" charset="0"/>
                <a:cs typeface="Arial" charset="0"/>
              </a:rPr>
              <a:t> freight farms</a:t>
            </a:r>
            <a:endParaRPr lang="en-US" sz="2000" dirty="0">
              <a:latin typeface="Arial" charset="0"/>
              <a:ea typeface="Arial" charset="0"/>
              <a:cs typeface="Arial" charset="0"/>
            </a:endParaRPr>
          </a:p>
        </p:txBody>
      </p:sp>
      <p:pic>
        <p:nvPicPr>
          <p:cNvPr id="3" name="Picture 2"/>
          <p:cNvPicPr>
            <a:picLocks noChangeAspect="1"/>
          </p:cNvPicPr>
          <p:nvPr/>
        </p:nvPicPr>
        <p:blipFill>
          <a:blip r:embed="rId2"/>
          <a:stretch>
            <a:fillRect/>
          </a:stretch>
        </p:blipFill>
        <p:spPr>
          <a:xfrm>
            <a:off x="5431179" y="1998716"/>
            <a:ext cx="6475895" cy="4320636"/>
          </a:xfrm>
          <a:prstGeom prst="rect">
            <a:avLst/>
          </a:prstGeom>
        </p:spPr>
      </p:pic>
    </p:spTree>
    <p:extLst>
      <p:ext uri="{BB962C8B-B14F-4D97-AF65-F5344CB8AC3E}">
        <p14:creationId xmlns:p14="http://schemas.microsoft.com/office/powerpoint/2010/main" val="574620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516834" y="1825624"/>
            <a:ext cx="5287618" cy="4395295"/>
          </a:xfrm>
          <a:prstGeom prst="rect">
            <a:avLst/>
          </a:prstGeom>
        </p:spPr>
      </p:pic>
      <p:sp>
        <p:nvSpPr>
          <p:cNvPr id="7" name="Title 6"/>
          <p:cNvSpPr>
            <a:spLocks noGrp="1"/>
          </p:cNvSpPr>
          <p:nvPr>
            <p:ph type="title"/>
          </p:nvPr>
        </p:nvSpPr>
        <p:spPr>
          <a:xfrm>
            <a:off x="510614" y="365125"/>
            <a:ext cx="10843186" cy="1325563"/>
          </a:xfrm>
        </p:spPr>
        <p:txBody>
          <a:bodyPr/>
          <a:lstStyle/>
          <a:p>
            <a:r>
              <a:rPr lang="en-US" dirty="0" smtClean="0">
                <a:latin typeface="Arial Rounded MT Bold" charset="0"/>
                <a:ea typeface="Arial Rounded MT Bold" charset="0"/>
                <a:cs typeface="Arial Rounded MT Bold" charset="0"/>
              </a:rPr>
              <a:t>Public </a:t>
            </a:r>
            <a:r>
              <a:rPr lang="en-US" dirty="0" err="1" smtClean="0">
                <a:latin typeface="Arial Rounded MT Bold" charset="0"/>
                <a:ea typeface="Arial Rounded MT Bold" charset="0"/>
                <a:cs typeface="Arial Rounded MT Bold" charset="0"/>
              </a:rPr>
              <a:t>IoT</a:t>
            </a:r>
            <a:r>
              <a:rPr lang="en-US" dirty="0" smtClean="0">
                <a:latin typeface="Arial Rounded MT Bold" charset="0"/>
                <a:ea typeface="Arial Rounded MT Bold" charset="0"/>
                <a:cs typeface="Arial Rounded MT Bold" charset="0"/>
              </a:rPr>
              <a:t> networks</a:t>
            </a:r>
            <a:endParaRPr lang="en-US" dirty="0">
              <a:latin typeface="Arial Rounded MT Bold" charset="0"/>
              <a:ea typeface="Arial Rounded MT Bold" charset="0"/>
              <a:cs typeface="Arial Rounded MT Bold" charset="0"/>
            </a:endParaRPr>
          </a:p>
        </p:txBody>
      </p:sp>
      <p:sp>
        <p:nvSpPr>
          <p:cNvPr id="2" name="Content Placeholder 1"/>
          <p:cNvSpPr>
            <a:spLocks noGrp="1"/>
          </p:cNvSpPr>
          <p:nvPr>
            <p:ph sz="half" idx="2"/>
          </p:nvPr>
        </p:nvSpPr>
        <p:spPr>
          <a:xfrm>
            <a:off x="6172200" y="1746113"/>
            <a:ext cx="5874026" cy="4351338"/>
          </a:xfrm>
        </p:spPr>
        <p:txBody>
          <a:bodyPr>
            <a:noAutofit/>
          </a:bodyPr>
          <a:lstStyle/>
          <a:p>
            <a:pPr marL="0" indent="0">
              <a:lnSpc>
                <a:spcPct val="100000"/>
              </a:lnSpc>
              <a:spcBef>
                <a:spcPts val="0"/>
              </a:spcBef>
              <a:buNone/>
            </a:pPr>
            <a:r>
              <a:rPr lang="en-US" sz="2000" b="1" dirty="0">
                <a:solidFill>
                  <a:schemeClr val="accent1">
                    <a:lumMod val="60000"/>
                    <a:lumOff val="40000"/>
                  </a:schemeClr>
                </a:solidFill>
                <a:latin typeface="Arial" charset="0"/>
                <a:ea typeface="Arial" charset="0"/>
                <a:cs typeface="Arial" charset="0"/>
              </a:rPr>
              <a:t>The Things Network – Amsterdam</a:t>
            </a:r>
          </a:p>
          <a:p>
            <a:pPr marL="0" indent="0">
              <a:lnSpc>
                <a:spcPct val="100000"/>
              </a:lnSpc>
              <a:spcBef>
                <a:spcPts val="0"/>
              </a:spcBef>
              <a:buNone/>
            </a:pPr>
            <a:r>
              <a:rPr lang="en-US" sz="2000" dirty="0">
                <a:latin typeface="Arial" charset="0"/>
                <a:ea typeface="Arial" charset="0"/>
                <a:cs typeface="Arial" charset="0"/>
              </a:rPr>
              <a:t>People can connect their “things” without the use of Wi-Fi, 3G or Bluetooth</a:t>
            </a:r>
          </a:p>
          <a:p>
            <a:pPr marL="0" indent="0">
              <a:lnSpc>
                <a:spcPct val="100000"/>
              </a:lnSpc>
              <a:spcBef>
                <a:spcPts val="0"/>
              </a:spcBef>
              <a:buNone/>
            </a:pPr>
            <a:r>
              <a:rPr lang="en-US" sz="2000" dirty="0">
                <a:latin typeface="Arial" charset="0"/>
                <a:ea typeface="Arial" charset="0"/>
                <a:cs typeface="Arial" charset="0"/>
              </a:rPr>
              <a:t>Low power, long range connectivity using radio/wireless </a:t>
            </a:r>
            <a:r>
              <a:rPr lang="en-US" sz="2000" dirty="0" smtClean="0">
                <a:latin typeface="Arial" charset="0"/>
                <a:ea typeface="Arial" charset="0"/>
                <a:cs typeface="Arial" charset="0"/>
              </a:rPr>
              <a:t>spectrum</a:t>
            </a:r>
          </a:p>
          <a:p>
            <a:pPr marL="0" indent="0">
              <a:lnSpc>
                <a:spcPct val="100000"/>
              </a:lnSpc>
              <a:spcBef>
                <a:spcPts val="0"/>
              </a:spcBef>
              <a:buNone/>
            </a:pPr>
            <a:endParaRPr lang="en-US" sz="2000" dirty="0">
              <a:solidFill>
                <a:schemeClr val="accent1">
                  <a:lumMod val="60000"/>
                  <a:lumOff val="40000"/>
                </a:schemeClr>
              </a:solidFill>
              <a:latin typeface="Arial" charset="0"/>
              <a:ea typeface="Arial" charset="0"/>
              <a:cs typeface="Arial" charset="0"/>
            </a:endParaRPr>
          </a:p>
          <a:p>
            <a:pPr marL="0" indent="0">
              <a:lnSpc>
                <a:spcPct val="100000"/>
              </a:lnSpc>
              <a:spcBef>
                <a:spcPts val="0"/>
              </a:spcBef>
              <a:buNone/>
            </a:pPr>
            <a:r>
              <a:rPr lang="en-US" sz="2000" b="1" dirty="0" smtClean="0">
                <a:solidFill>
                  <a:schemeClr val="accent1">
                    <a:lumMod val="60000"/>
                    <a:lumOff val="40000"/>
                  </a:schemeClr>
                </a:solidFill>
                <a:latin typeface="Arial" charset="0"/>
                <a:ea typeface="Arial" charset="0"/>
                <a:cs typeface="Arial" charset="0"/>
              </a:rPr>
              <a:t>Crowd-sourced use </a:t>
            </a:r>
            <a:r>
              <a:rPr lang="en-US" sz="2000" b="1" dirty="0">
                <a:solidFill>
                  <a:schemeClr val="accent1">
                    <a:lumMod val="60000"/>
                    <a:lumOff val="40000"/>
                  </a:schemeClr>
                </a:solidFill>
                <a:latin typeface="Arial" charset="0"/>
                <a:ea typeface="Arial" charset="0"/>
                <a:cs typeface="Arial" charset="0"/>
              </a:rPr>
              <a:t>cases</a:t>
            </a:r>
          </a:p>
          <a:p>
            <a:pPr lvl="1">
              <a:lnSpc>
                <a:spcPct val="100000"/>
              </a:lnSpc>
              <a:spcBef>
                <a:spcPts val="0"/>
              </a:spcBef>
            </a:pPr>
            <a:r>
              <a:rPr lang="en-US" sz="2000" dirty="0">
                <a:latin typeface="Arial" charset="0"/>
                <a:ea typeface="Arial" charset="0"/>
                <a:cs typeface="Arial" charset="0"/>
              </a:rPr>
              <a:t>Boat water leak &amp; sinking </a:t>
            </a:r>
          </a:p>
          <a:p>
            <a:pPr lvl="1">
              <a:lnSpc>
                <a:spcPct val="100000"/>
              </a:lnSpc>
              <a:spcBef>
                <a:spcPts val="0"/>
              </a:spcBef>
            </a:pPr>
            <a:r>
              <a:rPr lang="en-US" sz="2000" dirty="0" err="1">
                <a:latin typeface="Arial" charset="0"/>
                <a:ea typeface="Arial" charset="0"/>
                <a:cs typeface="Arial" charset="0"/>
              </a:rPr>
              <a:t>WeShareSolar</a:t>
            </a:r>
            <a:endParaRPr lang="en-US" sz="2000" dirty="0">
              <a:latin typeface="Arial" charset="0"/>
              <a:ea typeface="Arial" charset="0"/>
              <a:cs typeface="Arial" charset="0"/>
            </a:endParaRPr>
          </a:p>
          <a:p>
            <a:pPr lvl="1">
              <a:lnSpc>
                <a:spcPct val="100000"/>
              </a:lnSpc>
              <a:spcBef>
                <a:spcPts val="0"/>
              </a:spcBef>
            </a:pPr>
            <a:r>
              <a:rPr lang="en-US" sz="2000" dirty="0">
                <a:latin typeface="Arial" charset="0"/>
                <a:ea typeface="Arial" charset="0"/>
                <a:cs typeface="Arial" charset="0"/>
              </a:rPr>
              <a:t>Bicycle tracking </a:t>
            </a:r>
            <a:endParaRPr lang="en-US" sz="2000" dirty="0" smtClean="0">
              <a:latin typeface="Arial" charset="0"/>
              <a:ea typeface="Arial" charset="0"/>
              <a:cs typeface="Arial" charset="0"/>
            </a:endParaRPr>
          </a:p>
          <a:p>
            <a:pPr lvl="1">
              <a:lnSpc>
                <a:spcPct val="100000"/>
              </a:lnSpc>
              <a:spcBef>
                <a:spcPts val="0"/>
              </a:spcBef>
            </a:pPr>
            <a:endParaRPr lang="en-US" sz="2000" dirty="0" smtClean="0">
              <a:solidFill>
                <a:schemeClr val="accent1">
                  <a:lumMod val="60000"/>
                  <a:lumOff val="40000"/>
                </a:schemeClr>
              </a:solidFill>
              <a:latin typeface="Arial" charset="0"/>
              <a:ea typeface="Arial" charset="0"/>
              <a:cs typeface="Arial" charset="0"/>
            </a:endParaRPr>
          </a:p>
          <a:p>
            <a:pPr marL="0" indent="0">
              <a:lnSpc>
                <a:spcPct val="100000"/>
              </a:lnSpc>
              <a:spcBef>
                <a:spcPts val="0"/>
              </a:spcBef>
              <a:buNone/>
            </a:pPr>
            <a:r>
              <a:rPr lang="en-US" sz="2000" b="1" dirty="0" err="1" smtClean="0">
                <a:solidFill>
                  <a:schemeClr val="accent1">
                    <a:lumMod val="60000"/>
                    <a:lumOff val="40000"/>
                  </a:schemeClr>
                </a:solidFill>
                <a:latin typeface="Arial" charset="0"/>
                <a:ea typeface="Arial" charset="0"/>
                <a:cs typeface="Arial" charset="0"/>
              </a:rPr>
              <a:t>LoRaWAN</a:t>
            </a:r>
            <a:r>
              <a:rPr lang="en-US" sz="2000" b="1" dirty="0" smtClean="0">
                <a:solidFill>
                  <a:schemeClr val="accent1">
                    <a:lumMod val="60000"/>
                    <a:lumOff val="40000"/>
                  </a:schemeClr>
                </a:solidFill>
                <a:latin typeface="Arial" charset="0"/>
                <a:ea typeface="Arial" charset="0"/>
                <a:cs typeface="Arial" charset="0"/>
              </a:rPr>
              <a:t> technology </a:t>
            </a:r>
          </a:p>
          <a:p>
            <a:pPr lvl="1">
              <a:lnSpc>
                <a:spcPct val="100000"/>
              </a:lnSpc>
              <a:spcBef>
                <a:spcPts val="0"/>
              </a:spcBef>
            </a:pPr>
            <a:r>
              <a:rPr lang="en-US" sz="2000" dirty="0" smtClean="0">
                <a:latin typeface="Arial" charset="0"/>
                <a:ea typeface="Arial" charset="0"/>
                <a:cs typeface="Arial" charset="0"/>
              </a:rPr>
              <a:t>Two-way communication</a:t>
            </a:r>
          </a:p>
          <a:p>
            <a:pPr lvl="1">
              <a:lnSpc>
                <a:spcPct val="100000"/>
              </a:lnSpc>
              <a:spcBef>
                <a:spcPts val="0"/>
              </a:spcBef>
            </a:pPr>
            <a:r>
              <a:rPr lang="en-US" sz="2000" dirty="0">
                <a:latin typeface="Arial" charset="0"/>
                <a:ea typeface="Arial" charset="0"/>
                <a:cs typeface="Arial" charset="0"/>
              </a:rPr>
              <a:t>G</a:t>
            </a:r>
            <a:r>
              <a:rPr lang="en-US" sz="2000" dirty="0" smtClean="0">
                <a:latin typeface="Arial" charset="0"/>
                <a:ea typeface="Arial" charset="0"/>
                <a:cs typeface="Arial" charset="0"/>
              </a:rPr>
              <a:t>lobal open standard</a:t>
            </a:r>
          </a:p>
          <a:p>
            <a:pPr lvl="1">
              <a:lnSpc>
                <a:spcPct val="100000"/>
              </a:lnSpc>
              <a:spcBef>
                <a:spcPts val="0"/>
              </a:spcBef>
            </a:pPr>
            <a:r>
              <a:rPr lang="en-US" sz="2000" dirty="0" smtClean="0">
                <a:latin typeface="Arial" charset="0"/>
                <a:ea typeface="Arial" charset="0"/>
                <a:cs typeface="Arial" charset="0"/>
              </a:rPr>
              <a:t>Encryption at the node, gateway &amp; application layers</a:t>
            </a:r>
            <a:endParaRPr lang="en-US" sz="2000" dirty="0">
              <a:latin typeface="Arial" charset="0"/>
              <a:ea typeface="Arial" charset="0"/>
              <a:cs typeface="Arial" charset="0"/>
            </a:endParaRPr>
          </a:p>
          <a:p>
            <a:pPr marL="0" indent="0">
              <a:lnSpc>
                <a:spcPct val="100000"/>
              </a:lnSpc>
              <a:spcBef>
                <a:spcPts val="0"/>
              </a:spcBef>
              <a:buNone/>
            </a:pPr>
            <a:endParaRPr lang="en-US" sz="2000" dirty="0">
              <a:solidFill>
                <a:srgbClr val="00B0F0"/>
              </a:solidFill>
              <a:latin typeface="Arial" charset="0"/>
              <a:ea typeface="Arial" charset="0"/>
              <a:cs typeface="Arial" charset="0"/>
            </a:endParaRPr>
          </a:p>
        </p:txBody>
      </p:sp>
      <p:pic>
        <p:nvPicPr>
          <p:cNvPr id="3" name="Picture 2"/>
          <p:cNvPicPr>
            <a:picLocks noChangeAspect="1"/>
          </p:cNvPicPr>
          <p:nvPr/>
        </p:nvPicPr>
        <p:blipFill>
          <a:blip r:embed="rId4"/>
          <a:stretch>
            <a:fillRect/>
          </a:stretch>
        </p:blipFill>
        <p:spPr>
          <a:xfrm>
            <a:off x="510614" y="4890056"/>
            <a:ext cx="1492821" cy="1329740"/>
          </a:xfrm>
          <a:prstGeom prst="rect">
            <a:avLst/>
          </a:prstGeom>
        </p:spPr>
      </p:pic>
    </p:spTree>
    <p:extLst>
      <p:ext uri="{BB962C8B-B14F-4D97-AF65-F5344CB8AC3E}">
        <p14:creationId xmlns:p14="http://schemas.microsoft.com/office/powerpoint/2010/main" val="9819146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 y="325369"/>
            <a:ext cx="11049000" cy="1325563"/>
          </a:xfrm>
        </p:spPr>
        <p:txBody>
          <a:bodyPr>
            <a:noAutofit/>
          </a:bodyPr>
          <a:lstStyle/>
          <a:p>
            <a:pPr algn="l"/>
            <a:r>
              <a:rPr lang="en-US" dirty="0">
                <a:latin typeface="Arial Rounded MT Bold" charset="0"/>
                <a:ea typeface="Arial Rounded MT Bold" charset="0"/>
                <a:cs typeface="Arial Rounded MT Bold" charset="0"/>
              </a:rPr>
              <a:t>C</a:t>
            </a:r>
            <a:r>
              <a:rPr lang="en-US" dirty="0" smtClean="0">
                <a:latin typeface="Arial Rounded MT Bold" charset="0"/>
                <a:ea typeface="Arial Rounded MT Bold" charset="0"/>
                <a:cs typeface="Arial Rounded MT Bold" charset="0"/>
              </a:rPr>
              <a:t>ommunity networks</a:t>
            </a:r>
            <a:br>
              <a:rPr lang="en-US" dirty="0" smtClean="0">
                <a:latin typeface="Arial Rounded MT Bold" charset="0"/>
                <a:ea typeface="Arial Rounded MT Bold" charset="0"/>
                <a:cs typeface="Arial Rounded MT Bold" charset="0"/>
              </a:rPr>
            </a:br>
            <a:endParaRPr lang="en-US" dirty="0">
              <a:latin typeface="Arial Rounded MT Bold" charset="0"/>
              <a:ea typeface="Arial Rounded MT Bold" charset="0"/>
              <a:cs typeface="Arial Rounded MT Bold" charset="0"/>
            </a:endParaRPr>
          </a:p>
        </p:txBody>
      </p:sp>
      <p:sp>
        <p:nvSpPr>
          <p:cNvPr id="9" name="Content Placeholder 8"/>
          <p:cNvSpPr>
            <a:spLocks noGrp="1"/>
          </p:cNvSpPr>
          <p:nvPr>
            <p:ph sz="half" idx="2"/>
          </p:nvPr>
        </p:nvSpPr>
        <p:spPr>
          <a:xfrm>
            <a:off x="6527800" y="1520447"/>
            <a:ext cx="5181600" cy="4351338"/>
          </a:xfrm>
        </p:spPr>
        <p:txBody>
          <a:bodyPr>
            <a:normAutofit/>
          </a:bodyPr>
          <a:lstStyle/>
          <a:p>
            <a:r>
              <a:rPr lang="en-US" sz="2000" b="1" dirty="0">
                <a:solidFill>
                  <a:schemeClr val="accent1">
                    <a:lumMod val="60000"/>
                    <a:lumOff val="40000"/>
                  </a:schemeClr>
                </a:solidFill>
                <a:latin typeface="Arial" charset="0"/>
                <a:ea typeface="Arial" charset="0"/>
                <a:cs typeface="Arial" charset="0"/>
              </a:rPr>
              <a:t>Key Meshed partnerships </a:t>
            </a:r>
          </a:p>
          <a:p>
            <a:pPr marL="742950" lvl="1" indent="-285750"/>
            <a:r>
              <a:rPr lang="en-US" sz="2000" dirty="0" err="1">
                <a:latin typeface="Arial" charset="0"/>
                <a:ea typeface="Arial" charset="0"/>
                <a:cs typeface="Arial" charset="0"/>
              </a:rPr>
              <a:t>thethingsnetwork.org</a:t>
            </a:r>
            <a:r>
              <a:rPr lang="en-US" sz="2000" dirty="0">
                <a:latin typeface="Arial" charset="0"/>
                <a:ea typeface="Arial" charset="0"/>
                <a:cs typeface="Arial" charset="0"/>
              </a:rPr>
              <a:t> </a:t>
            </a:r>
            <a:r>
              <a:rPr lang="en-US" sz="2000" dirty="0" smtClean="0">
                <a:latin typeface="Arial" charset="0"/>
                <a:ea typeface="Arial" charset="0"/>
                <a:cs typeface="Arial" charset="0"/>
              </a:rPr>
              <a:t> </a:t>
            </a:r>
            <a:endParaRPr lang="en-US" sz="2000" dirty="0">
              <a:latin typeface="Arial" charset="0"/>
              <a:ea typeface="Arial" charset="0"/>
              <a:cs typeface="Arial" charset="0"/>
            </a:endParaRPr>
          </a:p>
          <a:p>
            <a:pPr marL="742950" lvl="1" indent="-285750"/>
            <a:r>
              <a:rPr lang="en-US" sz="2000" dirty="0">
                <a:latin typeface="Arial" charset="0"/>
                <a:ea typeface="Arial" charset="0"/>
                <a:cs typeface="Arial" charset="0"/>
              </a:rPr>
              <a:t>Amsterdam Smart </a:t>
            </a:r>
            <a:r>
              <a:rPr lang="en-US" sz="2000" dirty="0" smtClean="0">
                <a:latin typeface="Arial" charset="0"/>
                <a:ea typeface="Arial" charset="0"/>
                <a:cs typeface="Arial" charset="0"/>
              </a:rPr>
              <a:t>Cities</a:t>
            </a:r>
          </a:p>
          <a:p>
            <a:pPr marL="742950" lvl="1" indent="-285750"/>
            <a:r>
              <a:rPr lang="en-US" sz="2000" dirty="0" smtClean="0">
                <a:latin typeface="Arial" charset="0"/>
                <a:ea typeface="Arial" charset="0"/>
                <a:cs typeface="Arial" charset="0"/>
              </a:rPr>
              <a:t>University of Wollongong</a:t>
            </a:r>
            <a:endParaRPr lang="en-US" sz="2000" dirty="0">
              <a:latin typeface="Arial" charset="0"/>
              <a:ea typeface="Arial" charset="0"/>
              <a:cs typeface="Arial" charset="0"/>
            </a:endParaRPr>
          </a:p>
          <a:p>
            <a:endParaRPr lang="en-US" sz="2000" dirty="0"/>
          </a:p>
        </p:txBody>
      </p:sp>
      <p:sp>
        <p:nvSpPr>
          <p:cNvPr id="8" name="Content Placeholder 2"/>
          <p:cNvSpPr txBox="1">
            <a:spLocks/>
          </p:cNvSpPr>
          <p:nvPr/>
        </p:nvSpPr>
        <p:spPr>
          <a:xfrm>
            <a:off x="304800" y="1306147"/>
            <a:ext cx="5941106" cy="49778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a:lnSpc>
                <a:spcPct val="120000"/>
              </a:lnSpc>
            </a:pPr>
            <a:r>
              <a:rPr lang="en-US" sz="2000" b="1" dirty="0" smtClean="0">
                <a:solidFill>
                  <a:schemeClr val="accent1">
                    <a:lumMod val="60000"/>
                    <a:lumOff val="40000"/>
                  </a:schemeClr>
                </a:solidFill>
                <a:latin typeface="Arial" charset="0"/>
                <a:ea typeface="Arial" charset="0"/>
                <a:cs typeface="Arial" charset="0"/>
              </a:rPr>
              <a:t>Universities</a:t>
            </a:r>
            <a:r>
              <a:rPr lang="en-US" sz="2000" dirty="0" smtClean="0">
                <a:latin typeface="Arial" charset="0"/>
                <a:ea typeface="Arial" charset="0"/>
                <a:cs typeface="Arial" charset="0"/>
              </a:rPr>
              <a:t/>
            </a:r>
            <a:br>
              <a:rPr lang="en-US" sz="2000" dirty="0" smtClean="0">
                <a:latin typeface="Arial" charset="0"/>
                <a:ea typeface="Arial" charset="0"/>
                <a:cs typeface="Arial" charset="0"/>
              </a:rPr>
            </a:br>
            <a:r>
              <a:rPr lang="en-US" sz="2000" dirty="0" smtClean="0">
                <a:latin typeface="Arial" charset="0"/>
                <a:ea typeface="Arial" charset="0"/>
                <a:cs typeface="Arial" charset="0"/>
              </a:rPr>
              <a:t>need to provide low cost, low power, long range internet connectivity for</a:t>
            </a:r>
          </a:p>
          <a:p>
            <a:pPr lvl="1">
              <a:lnSpc>
                <a:spcPct val="120000"/>
              </a:lnSpc>
            </a:pPr>
            <a:r>
              <a:rPr lang="en-US" dirty="0" smtClean="0">
                <a:latin typeface="Arial" charset="0"/>
                <a:ea typeface="Arial" charset="0"/>
                <a:cs typeface="Arial" charset="0"/>
              </a:rPr>
              <a:t>students &amp; researchers </a:t>
            </a:r>
            <a:r>
              <a:rPr lang="en-US" dirty="0" err="1" smtClean="0">
                <a:latin typeface="Arial" charset="0"/>
                <a:ea typeface="Arial" charset="0"/>
                <a:cs typeface="Arial" charset="0"/>
              </a:rPr>
              <a:t>IoT</a:t>
            </a:r>
            <a:r>
              <a:rPr lang="en-US" dirty="0" smtClean="0">
                <a:latin typeface="Arial" charset="0"/>
                <a:ea typeface="Arial" charset="0"/>
                <a:cs typeface="Arial" charset="0"/>
              </a:rPr>
              <a:t> app development </a:t>
            </a:r>
          </a:p>
          <a:p>
            <a:pPr lvl="1">
              <a:lnSpc>
                <a:spcPct val="120000"/>
              </a:lnSpc>
            </a:pPr>
            <a:r>
              <a:rPr lang="en-US" dirty="0" smtClean="0">
                <a:latin typeface="Arial" charset="0"/>
                <a:ea typeface="Arial" charset="0"/>
                <a:cs typeface="Arial" charset="0"/>
              </a:rPr>
              <a:t>smart campus &amp; asset management</a:t>
            </a:r>
          </a:p>
          <a:p>
            <a:pPr>
              <a:lnSpc>
                <a:spcPct val="120000"/>
              </a:lnSpc>
            </a:pPr>
            <a:r>
              <a:rPr lang="en-US" sz="2000" b="1" dirty="0" smtClean="0">
                <a:solidFill>
                  <a:schemeClr val="accent1">
                    <a:lumMod val="60000"/>
                    <a:lumOff val="40000"/>
                  </a:schemeClr>
                </a:solidFill>
                <a:latin typeface="Arial" charset="0"/>
                <a:ea typeface="Arial" charset="0"/>
                <a:cs typeface="Arial" charset="0"/>
              </a:rPr>
              <a:t>Local Government Authorities</a:t>
            </a:r>
            <a:r>
              <a:rPr lang="en-US" sz="2000" b="1" dirty="0" smtClean="0">
                <a:latin typeface="Arial" charset="0"/>
                <a:ea typeface="Arial" charset="0"/>
                <a:cs typeface="Arial" charset="0"/>
              </a:rPr>
              <a:t/>
            </a:r>
            <a:br>
              <a:rPr lang="en-US" sz="2000" b="1" dirty="0" smtClean="0">
                <a:latin typeface="Arial" charset="0"/>
                <a:ea typeface="Arial" charset="0"/>
                <a:cs typeface="Arial" charset="0"/>
              </a:rPr>
            </a:br>
            <a:r>
              <a:rPr lang="en-US" sz="2000" dirty="0" smtClean="0">
                <a:latin typeface="Arial" charset="0"/>
                <a:ea typeface="Arial" charset="0"/>
                <a:cs typeface="Arial" charset="0"/>
              </a:rPr>
              <a:t>need to provide low cost, low power, long range internet connectivity for</a:t>
            </a:r>
          </a:p>
          <a:p>
            <a:pPr lvl="1">
              <a:lnSpc>
                <a:spcPct val="120000"/>
              </a:lnSpc>
            </a:pPr>
            <a:r>
              <a:rPr lang="en-US" dirty="0" smtClean="0">
                <a:latin typeface="Arial" charset="0"/>
                <a:ea typeface="Arial" charset="0"/>
                <a:cs typeface="Arial" charset="0"/>
              </a:rPr>
              <a:t>Smart asset management</a:t>
            </a:r>
          </a:p>
          <a:p>
            <a:pPr lvl="1">
              <a:lnSpc>
                <a:spcPct val="120000"/>
              </a:lnSpc>
            </a:pPr>
            <a:r>
              <a:rPr lang="en-US" dirty="0" smtClean="0">
                <a:latin typeface="Arial" charset="0"/>
                <a:ea typeface="Arial" charset="0"/>
                <a:cs typeface="Arial" charset="0"/>
              </a:rPr>
              <a:t>Monitoring parks, gardens, streets, marinas, LED </a:t>
            </a:r>
            <a:r>
              <a:rPr lang="en-US" dirty="0">
                <a:latin typeface="Arial" charset="0"/>
                <a:ea typeface="Arial" charset="0"/>
                <a:cs typeface="Arial" charset="0"/>
              </a:rPr>
              <a:t>s</a:t>
            </a:r>
            <a:r>
              <a:rPr lang="en-US" dirty="0" smtClean="0">
                <a:latin typeface="Arial" charset="0"/>
                <a:ea typeface="Arial" charset="0"/>
                <a:cs typeface="Arial" charset="0"/>
              </a:rPr>
              <a:t>treet lighting, smart parking</a:t>
            </a:r>
          </a:p>
          <a:p>
            <a:pPr lvl="1">
              <a:lnSpc>
                <a:spcPct val="120000"/>
              </a:lnSpc>
            </a:pPr>
            <a:r>
              <a:rPr lang="en-US" dirty="0" smtClean="0">
                <a:latin typeface="Arial" charset="0"/>
                <a:ea typeface="Arial" charset="0"/>
                <a:cs typeface="Arial" charset="0"/>
              </a:rPr>
              <a:t>Rate payer app development &amp; community engagement</a:t>
            </a:r>
          </a:p>
          <a:p>
            <a:pPr lvl="1"/>
            <a:endParaRPr lang="en-US" dirty="0" smtClean="0">
              <a:latin typeface="Arial" charset="0"/>
              <a:ea typeface="Arial" charset="0"/>
              <a:cs typeface="Arial" charset="0"/>
            </a:endParaRPr>
          </a:p>
          <a:p>
            <a:endParaRPr lang="en-US" sz="2000" dirty="0">
              <a:latin typeface="Arial" charset="0"/>
              <a:ea typeface="Arial" charset="0"/>
              <a:cs typeface="Arial" charset="0"/>
            </a:endParaRPr>
          </a:p>
        </p:txBody>
      </p:sp>
      <p:pic>
        <p:nvPicPr>
          <p:cNvPr id="1028" name="Picture 4" descr="http://www.thevantage.com.au/wp-content/uploads/2013/06/Uni-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800" y="3312287"/>
            <a:ext cx="5211989" cy="27362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encrypted-tbn2.gstatic.com/images?q=tbn:ANd9GcQYqq3XrJWBijfAwj_jcUB0gUCNB1XvgpUeZLIensCHYGkKioR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33794" y="5059017"/>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6527800" y="6289885"/>
            <a:ext cx="1706621" cy="369332"/>
          </a:xfrm>
          <a:prstGeom prst="rect">
            <a:avLst/>
          </a:prstGeom>
          <a:noFill/>
        </p:spPr>
        <p:txBody>
          <a:bodyPr wrap="none" rtlCol="0">
            <a:spAutoFit/>
          </a:bodyPr>
          <a:lstStyle/>
          <a:p>
            <a:r>
              <a:rPr lang="en-US" b="1" dirty="0" err="1"/>
              <a:t>m</a:t>
            </a:r>
            <a:r>
              <a:rPr lang="en-US" b="1" dirty="0" err="1" smtClean="0"/>
              <a:t>eshed.com.au</a:t>
            </a:r>
            <a:endParaRPr lang="en-US" b="1" dirty="0"/>
          </a:p>
        </p:txBody>
      </p:sp>
    </p:spTree>
    <p:extLst>
      <p:ext uri="{BB962C8B-B14F-4D97-AF65-F5344CB8AC3E}">
        <p14:creationId xmlns:p14="http://schemas.microsoft.com/office/powerpoint/2010/main" val="15399424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Rounded MT Bold" charset="0"/>
                <a:ea typeface="Arial Rounded MT Bold" charset="0"/>
                <a:cs typeface="Arial Rounded MT Bold" charset="0"/>
              </a:rPr>
              <a:t>IoT</a:t>
            </a:r>
            <a:r>
              <a:rPr lang="en-US" dirty="0" smtClean="0">
                <a:latin typeface="Arial Rounded MT Bold" charset="0"/>
                <a:ea typeface="Arial Rounded MT Bold" charset="0"/>
                <a:cs typeface="Arial Rounded MT Bold" charset="0"/>
              </a:rPr>
              <a:t> for smart cities is critical</a:t>
            </a:r>
            <a:r>
              <a:rPr lang="is-IS" dirty="0" smtClean="0">
                <a:latin typeface="Arial Rounded MT Bold" charset="0"/>
                <a:ea typeface="Arial Rounded MT Bold" charset="0"/>
                <a:cs typeface="Arial Rounded MT Bold" charset="0"/>
              </a:rPr>
              <a:t>…..</a:t>
            </a:r>
            <a:endParaRPr lang="en-US" dirty="0">
              <a:latin typeface="Arial Rounded MT Bold" charset="0"/>
              <a:ea typeface="Arial Rounded MT Bold" charset="0"/>
              <a:cs typeface="Arial Rounded MT Bold" charset="0"/>
            </a:endParaRPr>
          </a:p>
        </p:txBody>
      </p:sp>
      <p:sp>
        <p:nvSpPr>
          <p:cNvPr id="6" name="Content Placeholder 5"/>
          <p:cNvSpPr>
            <a:spLocks noGrp="1"/>
          </p:cNvSpPr>
          <p:nvPr>
            <p:ph sz="half" idx="2"/>
          </p:nvPr>
        </p:nvSpPr>
        <p:spPr>
          <a:xfrm>
            <a:off x="838200" y="1709556"/>
            <a:ext cx="5960164" cy="4351338"/>
          </a:xfrm>
        </p:spPr>
        <p:txBody>
          <a:bodyPr>
            <a:noAutofit/>
          </a:bodyPr>
          <a:lstStyle/>
          <a:p>
            <a:r>
              <a:rPr lang="en-US" sz="2000" b="1" dirty="0" err="1" smtClean="0">
                <a:latin typeface="Arial" charset="0"/>
                <a:ea typeface="Arial" charset="0"/>
                <a:cs typeface="Arial" charset="0"/>
              </a:rPr>
              <a:t>IoT</a:t>
            </a:r>
            <a:r>
              <a:rPr lang="en-US" sz="2000" b="1" dirty="0" smtClean="0">
                <a:latin typeface="Arial" charset="0"/>
                <a:ea typeface="Arial" charset="0"/>
                <a:cs typeface="Arial" charset="0"/>
              </a:rPr>
              <a:t> </a:t>
            </a:r>
            <a:r>
              <a:rPr lang="en-US" sz="2000" dirty="0" smtClean="0">
                <a:latin typeface="Arial" charset="0"/>
                <a:ea typeface="Arial" charset="0"/>
                <a:cs typeface="Arial" charset="0"/>
              </a:rPr>
              <a:t>will be the foundation for a </a:t>
            </a:r>
            <a:r>
              <a:rPr lang="en-US" sz="2000" b="1" dirty="0" smtClean="0">
                <a:solidFill>
                  <a:srgbClr val="FFC000"/>
                </a:solidFill>
                <a:latin typeface="Arial" charset="0"/>
                <a:ea typeface="Arial" charset="0"/>
                <a:cs typeface="Arial" charset="0"/>
              </a:rPr>
              <a:t>Smarter Australia</a:t>
            </a:r>
          </a:p>
          <a:p>
            <a:pPr lvl="1"/>
            <a:r>
              <a:rPr lang="en-US" sz="2000" dirty="0">
                <a:latin typeface="Arial" charset="0"/>
                <a:ea typeface="Arial" charset="0"/>
                <a:cs typeface="Arial" charset="0"/>
              </a:rPr>
              <a:t>n</a:t>
            </a:r>
            <a:r>
              <a:rPr lang="en-US" sz="2000" dirty="0" smtClean="0">
                <a:latin typeface="Arial" charset="0"/>
                <a:ea typeface="Arial" charset="0"/>
                <a:cs typeface="Arial" charset="0"/>
              </a:rPr>
              <a:t>ew jobs in new industries </a:t>
            </a:r>
          </a:p>
          <a:p>
            <a:pPr lvl="1"/>
            <a:r>
              <a:rPr lang="en-US" sz="2000" dirty="0">
                <a:latin typeface="Arial" charset="0"/>
                <a:ea typeface="Arial" charset="0"/>
                <a:cs typeface="Arial" charset="0"/>
              </a:rPr>
              <a:t>i</a:t>
            </a:r>
            <a:r>
              <a:rPr lang="en-US" sz="2000" dirty="0" smtClean="0">
                <a:latin typeface="Arial" charset="0"/>
                <a:ea typeface="Arial" charset="0"/>
                <a:cs typeface="Arial" charset="0"/>
              </a:rPr>
              <a:t>ncreased </a:t>
            </a:r>
            <a:r>
              <a:rPr lang="en-US" sz="2000" dirty="0">
                <a:latin typeface="Arial" charset="0"/>
                <a:ea typeface="Arial" charset="0"/>
                <a:cs typeface="Arial" charset="0"/>
              </a:rPr>
              <a:t>p</a:t>
            </a:r>
            <a:r>
              <a:rPr lang="en-US" sz="2000" dirty="0" smtClean="0">
                <a:latin typeface="Arial" charset="0"/>
                <a:ea typeface="Arial" charset="0"/>
                <a:cs typeface="Arial" charset="0"/>
              </a:rPr>
              <a:t>roductivity &amp; GDP growth</a:t>
            </a:r>
          </a:p>
          <a:p>
            <a:pPr lvl="1"/>
            <a:r>
              <a:rPr lang="en-US" sz="2000" dirty="0" smtClean="0">
                <a:latin typeface="Arial" charset="0"/>
                <a:ea typeface="Arial" charset="0"/>
                <a:cs typeface="Arial" charset="0"/>
              </a:rPr>
              <a:t>IP development &amp; exports </a:t>
            </a:r>
          </a:p>
          <a:p>
            <a:r>
              <a:rPr lang="en-US" sz="2000" dirty="0" smtClean="0">
                <a:latin typeface="Arial" charset="0"/>
                <a:ea typeface="Arial" charset="0"/>
                <a:cs typeface="Arial" charset="0"/>
              </a:rPr>
              <a:t>Key to “unlock” the economic potential &amp; environmental &amp; social outcomes for  regional cities &amp; rural towns</a:t>
            </a:r>
          </a:p>
          <a:p>
            <a:r>
              <a:rPr lang="en-US" sz="2000" dirty="0" smtClean="0">
                <a:latin typeface="Arial" charset="0"/>
                <a:ea typeface="Arial" charset="0"/>
                <a:cs typeface="Arial" charset="0"/>
              </a:rPr>
              <a:t>Help “cash strapped” local councils to better manage their assets (roads, energy, water, emergency management)</a:t>
            </a:r>
          </a:p>
          <a:p>
            <a:r>
              <a:rPr lang="en-US" sz="2000" dirty="0">
                <a:latin typeface="Arial" charset="0"/>
                <a:ea typeface="Arial" charset="0"/>
                <a:cs typeface="Arial" charset="0"/>
              </a:rPr>
              <a:t>S</a:t>
            </a:r>
            <a:r>
              <a:rPr lang="en-US" sz="2000" dirty="0" smtClean="0">
                <a:latin typeface="Arial" charset="0"/>
                <a:ea typeface="Arial" charset="0"/>
                <a:cs typeface="Arial" charset="0"/>
              </a:rPr>
              <a:t>upport </a:t>
            </a:r>
            <a:r>
              <a:rPr lang="en-US" sz="2000" dirty="0">
                <a:latin typeface="Arial" charset="0"/>
                <a:ea typeface="Arial" charset="0"/>
                <a:cs typeface="Arial" charset="0"/>
              </a:rPr>
              <a:t>“crowd-sourced</a:t>
            </a:r>
            <a:r>
              <a:rPr lang="en-US" sz="2000" dirty="0" smtClean="0">
                <a:latin typeface="Arial" charset="0"/>
                <a:ea typeface="Arial" charset="0"/>
                <a:cs typeface="Arial" charset="0"/>
              </a:rPr>
              <a:t>” innovation, not just the big end of town.</a:t>
            </a:r>
          </a:p>
          <a:p>
            <a:r>
              <a:rPr lang="en-US" sz="2000" b="1" dirty="0" smtClean="0">
                <a:solidFill>
                  <a:srgbClr val="FFC000"/>
                </a:solidFill>
                <a:latin typeface="Arial" charset="0"/>
                <a:ea typeface="Arial" charset="0"/>
                <a:cs typeface="Arial" charset="0"/>
              </a:rPr>
              <a:t>915Mhz band will be as important as 2.4Ghz was for </a:t>
            </a:r>
            <a:r>
              <a:rPr lang="en-US" sz="2000" b="1" dirty="0" err="1" smtClean="0">
                <a:solidFill>
                  <a:srgbClr val="FFC000"/>
                </a:solidFill>
                <a:latin typeface="Arial" charset="0"/>
                <a:ea typeface="Arial" charset="0"/>
                <a:cs typeface="Arial" charset="0"/>
              </a:rPr>
              <a:t>WiFi</a:t>
            </a:r>
            <a:endParaRPr lang="en-US" sz="2000" b="1" dirty="0" smtClean="0">
              <a:solidFill>
                <a:srgbClr val="FFC000"/>
              </a:solidFill>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a:latin typeface="Arial" charset="0"/>
              <a:ea typeface="Arial" charset="0"/>
              <a:cs typeface="Arial" charset="0"/>
            </a:endParaRPr>
          </a:p>
          <a:p>
            <a:endParaRPr lang="en-US" sz="2000" dirty="0">
              <a:latin typeface="Arial" charset="0"/>
              <a:ea typeface="Arial" charset="0"/>
              <a:cs typeface="Arial" charset="0"/>
            </a:endParaRPr>
          </a:p>
        </p:txBody>
      </p:sp>
      <p:graphicFrame>
        <p:nvGraphicFramePr>
          <p:cNvPr id="8" name="Diagram 7"/>
          <p:cNvGraphicFramePr/>
          <p:nvPr>
            <p:extLst>
              <p:ext uri="{D42A27DB-BD31-4B8C-83A1-F6EECF244321}">
                <p14:modId xmlns:p14="http://schemas.microsoft.com/office/powerpoint/2010/main" val="722838461"/>
              </p:ext>
            </p:extLst>
          </p:nvPr>
        </p:nvGraphicFramePr>
        <p:xfrm>
          <a:off x="6552096" y="1491905"/>
          <a:ext cx="6515652" cy="48860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8410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rial Rounded MT Bold" charset="0"/>
                <a:ea typeface="Arial Rounded MT Bold" charset="0"/>
                <a:cs typeface="Arial Rounded MT Bold" charset="0"/>
              </a:rPr>
              <a:t>IoT</a:t>
            </a:r>
            <a:r>
              <a:rPr lang="en-US" dirty="0" smtClean="0">
                <a:latin typeface="Arial Rounded MT Bold" charset="0"/>
                <a:ea typeface="Arial Rounded MT Bold" charset="0"/>
                <a:cs typeface="Arial Rounded MT Bold" charset="0"/>
              </a:rPr>
              <a:t> Alliance</a:t>
            </a:r>
            <a:endParaRPr lang="en-US" dirty="0">
              <a:latin typeface="Arial Rounded MT Bold" charset="0"/>
              <a:ea typeface="Arial Rounded MT Bold" charset="0"/>
              <a:cs typeface="Arial Rounded MT Bold" charset="0"/>
            </a:endParaRPr>
          </a:p>
        </p:txBody>
      </p:sp>
      <p:sp>
        <p:nvSpPr>
          <p:cNvPr id="3" name="Content Placeholder 2"/>
          <p:cNvSpPr>
            <a:spLocks noGrp="1"/>
          </p:cNvSpPr>
          <p:nvPr>
            <p:ph sz="half" idx="1"/>
          </p:nvPr>
        </p:nvSpPr>
        <p:spPr/>
        <p:txBody>
          <a:bodyPr>
            <a:noAutofit/>
          </a:bodyPr>
          <a:lstStyle/>
          <a:p>
            <a:r>
              <a:rPr lang="en-US" sz="2000" dirty="0" err="1">
                <a:latin typeface="Arial" charset="0"/>
                <a:ea typeface="Arial" charset="0"/>
                <a:cs typeface="Arial" charset="0"/>
              </a:rPr>
              <a:t>Sectoral</a:t>
            </a:r>
            <a:r>
              <a:rPr lang="en-US" sz="2000" dirty="0">
                <a:latin typeface="Arial" charset="0"/>
                <a:ea typeface="Arial" charset="0"/>
                <a:cs typeface="Arial" charset="0"/>
              </a:rPr>
              <a:t> Engagement </a:t>
            </a:r>
            <a:r>
              <a:rPr lang="en-US" sz="2000" dirty="0" err="1">
                <a:latin typeface="Arial" charset="0"/>
                <a:ea typeface="Arial" charset="0"/>
                <a:cs typeface="Arial" charset="0"/>
              </a:rPr>
              <a:t>Workstream</a:t>
            </a:r>
            <a:endParaRPr lang="en-US" sz="2000" dirty="0">
              <a:latin typeface="Arial" charset="0"/>
              <a:ea typeface="Arial" charset="0"/>
              <a:cs typeface="Arial" charset="0"/>
            </a:endParaRPr>
          </a:p>
          <a:p>
            <a:pPr lvl="1"/>
            <a:r>
              <a:rPr lang="en-US" sz="2000" dirty="0" smtClean="0">
                <a:latin typeface="Arial" charset="0"/>
                <a:ea typeface="Arial" charset="0"/>
                <a:cs typeface="Arial" charset="0"/>
              </a:rPr>
              <a:t>Develop </a:t>
            </a:r>
            <a:r>
              <a:rPr lang="en-US" sz="2000" dirty="0" err="1">
                <a:latin typeface="Arial" charset="0"/>
                <a:ea typeface="Arial" charset="0"/>
                <a:cs typeface="Arial" charset="0"/>
              </a:rPr>
              <a:t>sectoral</a:t>
            </a:r>
            <a:r>
              <a:rPr lang="en-US" sz="2000" dirty="0">
                <a:latin typeface="Arial" charset="0"/>
                <a:ea typeface="Arial" charset="0"/>
                <a:cs typeface="Arial" charset="0"/>
              </a:rPr>
              <a:t> </a:t>
            </a:r>
            <a:r>
              <a:rPr lang="en-US" sz="2000" dirty="0" err="1">
                <a:latin typeface="Arial" charset="0"/>
                <a:ea typeface="Arial" charset="0"/>
                <a:cs typeface="Arial" charset="0"/>
              </a:rPr>
              <a:t>IoT</a:t>
            </a:r>
            <a:r>
              <a:rPr lang="en-US" sz="2000" dirty="0">
                <a:latin typeface="Arial" charset="0"/>
                <a:ea typeface="Arial" charset="0"/>
                <a:cs typeface="Arial" charset="0"/>
              </a:rPr>
              <a:t> advancement &amp; alignment with key </a:t>
            </a:r>
            <a:r>
              <a:rPr lang="en-US" sz="2000" dirty="0" smtClean="0">
                <a:latin typeface="Arial" charset="0"/>
                <a:ea typeface="Arial" charset="0"/>
                <a:cs typeface="Arial" charset="0"/>
              </a:rPr>
              <a:t>sectors:</a:t>
            </a:r>
          </a:p>
          <a:p>
            <a:pPr lvl="2"/>
            <a:r>
              <a:rPr lang="en-US" b="1" dirty="0" smtClean="0">
                <a:solidFill>
                  <a:srgbClr val="F35EFF"/>
                </a:solidFill>
                <a:latin typeface="Arial" charset="0"/>
                <a:ea typeface="Arial" charset="0"/>
                <a:cs typeface="Arial" charset="0"/>
              </a:rPr>
              <a:t>Energy</a:t>
            </a:r>
            <a:r>
              <a:rPr lang="en-US" b="1" dirty="0">
                <a:solidFill>
                  <a:srgbClr val="F35EFF"/>
                </a:solidFill>
                <a:latin typeface="Arial" charset="0"/>
                <a:ea typeface="Arial" charset="0"/>
                <a:cs typeface="Arial" charset="0"/>
              </a:rPr>
              <a:t>, Water, Transport, </a:t>
            </a:r>
            <a:r>
              <a:rPr lang="en-US" b="1" dirty="0" smtClean="0">
                <a:solidFill>
                  <a:srgbClr val="F35EFF"/>
                </a:solidFill>
                <a:latin typeface="Arial" charset="0"/>
                <a:ea typeface="Arial" charset="0"/>
                <a:cs typeface="Arial" charset="0"/>
              </a:rPr>
              <a:t>Agriculture &amp; Smart </a:t>
            </a:r>
            <a:r>
              <a:rPr lang="en-US" b="1" dirty="0">
                <a:solidFill>
                  <a:srgbClr val="F35EFF"/>
                </a:solidFill>
                <a:latin typeface="Arial" charset="0"/>
                <a:ea typeface="Arial" charset="0"/>
                <a:cs typeface="Arial" charset="0"/>
              </a:rPr>
              <a:t>Cities </a:t>
            </a:r>
            <a:endParaRPr lang="en-US" b="1" dirty="0" smtClean="0">
              <a:solidFill>
                <a:srgbClr val="F35EFF"/>
              </a:solidFill>
              <a:latin typeface="Arial" charset="0"/>
              <a:ea typeface="Arial" charset="0"/>
              <a:cs typeface="Arial" charset="0"/>
            </a:endParaRPr>
          </a:p>
          <a:p>
            <a:pPr lvl="1"/>
            <a:r>
              <a:rPr lang="en-US" sz="2000" dirty="0">
                <a:latin typeface="Arial" charset="0"/>
                <a:ea typeface="Arial" charset="0"/>
                <a:cs typeface="Arial" charset="0"/>
              </a:rPr>
              <a:t>Strong involvement from supply side but keen to engage with industry bodies &amp; demand side.  </a:t>
            </a:r>
            <a:endParaRPr lang="en-US" sz="2000" b="1" dirty="0">
              <a:solidFill>
                <a:srgbClr val="F35EFF"/>
              </a:solidFill>
              <a:latin typeface="Arial" charset="0"/>
              <a:ea typeface="Arial" charset="0"/>
              <a:cs typeface="Arial" charset="0"/>
            </a:endParaRPr>
          </a:p>
          <a:p>
            <a:pPr lvl="2"/>
            <a:r>
              <a:rPr lang="en-US" dirty="0">
                <a:latin typeface="Arial" charset="0"/>
                <a:ea typeface="Arial" charset="0"/>
                <a:cs typeface="Arial" charset="0"/>
              </a:rPr>
              <a:t>Government Industry Growth </a:t>
            </a:r>
            <a:r>
              <a:rPr lang="en-US" dirty="0" err="1">
                <a:latin typeface="Arial" charset="0"/>
                <a:ea typeface="Arial" charset="0"/>
                <a:cs typeface="Arial" charset="0"/>
              </a:rPr>
              <a:t>Centres</a:t>
            </a:r>
            <a:endParaRPr lang="en-US" dirty="0">
              <a:latin typeface="Arial" charset="0"/>
              <a:ea typeface="Arial" charset="0"/>
              <a:cs typeface="Arial" charset="0"/>
            </a:endParaRPr>
          </a:p>
          <a:p>
            <a:pPr lvl="2"/>
            <a:r>
              <a:rPr lang="en-US" dirty="0">
                <a:latin typeface="Arial" charset="0"/>
                <a:ea typeface="Arial" charset="0"/>
                <a:cs typeface="Arial" charset="0"/>
              </a:rPr>
              <a:t>Infrastructure Australia</a:t>
            </a:r>
          </a:p>
          <a:p>
            <a:pPr lvl="2"/>
            <a:r>
              <a:rPr lang="en-US" dirty="0">
                <a:latin typeface="Arial" charset="0"/>
                <a:ea typeface="Arial" charset="0"/>
                <a:cs typeface="Arial" charset="0"/>
              </a:rPr>
              <a:t>Peak Industry </a:t>
            </a:r>
            <a:r>
              <a:rPr lang="en-US" dirty="0" smtClean="0">
                <a:latin typeface="Arial" charset="0"/>
                <a:ea typeface="Arial" charset="0"/>
                <a:cs typeface="Arial" charset="0"/>
              </a:rPr>
              <a:t>bodies</a:t>
            </a:r>
          </a:p>
          <a:p>
            <a:pPr lvl="2"/>
            <a:r>
              <a:rPr lang="en-US" dirty="0" smtClean="0">
                <a:latin typeface="Arial" charset="0"/>
                <a:ea typeface="Arial" charset="0"/>
                <a:cs typeface="Arial" charset="0"/>
              </a:rPr>
              <a:t>Utilities, transport &amp; logistics, food supply chain</a:t>
            </a:r>
          </a:p>
          <a:p>
            <a:pPr lvl="2"/>
            <a:endParaRPr lang="en-US" dirty="0">
              <a:latin typeface="Arial" charset="0"/>
              <a:ea typeface="Arial" charset="0"/>
              <a:cs typeface="Arial" charset="0"/>
            </a:endParaRPr>
          </a:p>
          <a:p>
            <a:endParaRPr lang="en-US" sz="2000" dirty="0">
              <a:latin typeface="Arial" charset="0"/>
              <a:ea typeface="Arial" charset="0"/>
              <a:cs typeface="Arial" charset="0"/>
            </a:endParaRPr>
          </a:p>
        </p:txBody>
      </p:sp>
      <p:sp>
        <p:nvSpPr>
          <p:cNvPr id="4" name="Content Placeholder 3"/>
          <p:cNvSpPr>
            <a:spLocks noGrp="1"/>
          </p:cNvSpPr>
          <p:nvPr>
            <p:ph sz="half" idx="2"/>
          </p:nvPr>
        </p:nvSpPr>
        <p:spPr/>
        <p:txBody>
          <a:bodyPr>
            <a:normAutofit/>
          </a:bodyPr>
          <a:lstStyle/>
          <a:p>
            <a:pPr marL="0" indent="0">
              <a:buNone/>
            </a:pPr>
            <a:r>
              <a:rPr lang="en-US" sz="2000" dirty="0">
                <a:latin typeface="Arial" charset="0"/>
                <a:ea typeface="Arial" charset="0"/>
                <a:cs typeface="Arial" charset="0"/>
              </a:rPr>
              <a:t>Other workgroups include:</a:t>
            </a:r>
          </a:p>
          <a:p>
            <a:r>
              <a:rPr lang="en-US" sz="2000" dirty="0">
                <a:latin typeface="Arial" charset="0"/>
                <a:ea typeface="Arial" charset="0"/>
                <a:cs typeface="Arial" charset="0"/>
              </a:rPr>
              <a:t>Open Data</a:t>
            </a:r>
          </a:p>
          <a:p>
            <a:r>
              <a:rPr lang="en-US" sz="2000" dirty="0">
                <a:latin typeface="Arial" charset="0"/>
                <a:ea typeface="Arial" charset="0"/>
                <a:cs typeface="Arial" charset="0"/>
              </a:rPr>
              <a:t>Spectrum</a:t>
            </a:r>
          </a:p>
          <a:p>
            <a:r>
              <a:rPr lang="en-US" sz="2000" dirty="0">
                <a:latin typeface="Arial" charset="0"/>
                <a:ea typeface="Arial" charset="0"/>
                <a:cs typeface="Arial" charset="0"/>
              </a:rPr>
              <a:t>Security</a:t>
            </a:r>
          </a:p>
          <a:p>
            <a:r>
              <a:rPr lang="en-US" sz="2000" dirty="0" err="1">
                <a:latin typeface="Arial" charset="0"/>
                <a:ea typeface="Arial" charset="0"/>
                <a:cs typeface="Arial" charset="0"/>
              </a:rPr>
              <a:t>IoT</a:t>
            </a:r>
            <a:r>
              <a:rPr lang="en-US" sz="2000" dirty="0">
                <a:latin typeface="Arial" charset="0"/>
                <a:ea typeface="Arial" charset="0"/>
                <a:cs typeface="Arial" charset="0"/>
              </a:rPr>
              <a:t> Start-Up &amp; Innovation</a:t>
            </a:r>
          </a:p>
          <a:p>
            <a:r>
              <a:rPr lang="en-US" sz="2000" dirty="0">
                <a:latin typeface="Arial" charset="0"/>
                <a:ea typeface="Arial" charset="0"/>
                <a:cs typeface="Arial" charset="0"/>
              </a:rPr>
              <a:t>Collaborative Australian </a:t>
            </a:r>
            <a:r>
              <a:rPr lang="en-US" sz="2000" dirty="0" err="1">
                <a:latin typeface="Arial" charset="0"/>
                <a:ea typeface="Arial" charset="0"/>
                <a:cs typeface="Arial" charset="0"/>
              </a:rPr>
              <a:t>IoT</a:t>
            </a:r>
            <a:r>
              <a:rPr lang="en-US" sz="2000" dirty="0">
                <a:latin typeface="Arial" charset="0"/>
                <a:ea typeface="Arial" charset="0"/>
                <a:cs typeface="Arial" charset="0"/>
              </a:rPr>
              <a:t> Industry </a:t>
            </a:r>
          </a:p>
          <a:p>
            <a:endParaRPr lang="en-US" sz="2000" dirty="0">
              <a:latin typeface="Arial" charset="0"/>
              <a:ea typeface="Arial" charset="0"/>
              <a:cs typeface="Arial" charset="0"/>
            </a:endParaRPr>
          </a:p>
          <a:p>
            <a:r>
              <a:rPr lang="en-US" sz="2000" b="1" dirty="0">
                <a:solidFill>
                  <a:srgbClr val="FFFF00"/>
                </a:solidFill>
                <a:latin typeface="Arial" charset="0"/>
                <a:ea typeface="Arial" charset="0"/>
                <a:cs typeface="Arial" charset="0"/>
              </a:rPr>
              <a:t>New members are most welcome!</a:t>
            </a:r>
            <a:r>
              <a:rPr lang="en-US" sz="2000" dirty="0">
                <a:latin typeface="Arial" charset="0"/>
                <a:ea typeface="Arial" charset="0"/>
                <a:cs typeface="Arial" charset="0"/>
              </a:rPr>
              <a:t/>
            </a:r>
            <a:br>
              <a:rPr lang="en-US" sz="2000" dirty="0">
                <a:latin typeface="Arial" charset="0"/>
                <a:ea typeface="Arial" charset="0"/>
                <a:cs typeface="Arial" charset="0"/>
              </a:rPr>
            </a:br>
            <a:endParaRPr lang="en-US" sz="2000" dirty="0">
              <a:latin typeface="Arial" charset="0"/>
              <a:ea typeface="Arial" charset="0"/>
              <a:cs typeface="Arial" charset="0"/>
            </a:endParaRPr>
          </a:p>
          <a:p>
            <a:endParaRPr lang="en-US" sz="2000" dirty="0">
              <a:latin typeface="Arial" charset="0"/>
              <a:ea typeface="Arial" charset="0"/>
              <a:cs typeface="Arial" charset="0"/>
            </a:endParaRPr>
          </a:p>
        </p:txBody>
      </p:sp>
    </p:spTree>
    <p:extLst>
      <p:ext uri="{BB962C8B-B14F-4D97-AF65-F5344CB8AC3E}">
        <p14:creationId xmlns:p14="http://schemas.microsoft.com/office/powerpoint/2010/main" val="9215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27120" y="2453640"/>
            <a:ext cx="4903907" cy="1569660"/>
          </a:xfrm>
          <a:prstGeom prst="rect">
            <a:avLst/>
          </a:prstGeom>
          <a:noFill/>
        </p:spPr>
        <p:txBody>
          <a:bodyPr wrap="none" rtlCol="0">
            <a:spAutoFit/>
          </a:bodyPr>
          <a:lstStyle/>
          <a:p>
            <a:r>
              <a:rPr lang="en-US" sz="9600" b="1" dirty="0" smtClean="0">
                <a:solidFill>
                  <a:srgbClr val="F35EFF"/>
                </a:solidFill>
                <a:latin typeface="Montserrat" charset="0"/>
                <a:ea typeface="Montserrat" charset="0"/>
                <a:cs typeface="Montserrat" charset="0"/>
              </a:rPr>
              <a:t>Thanks!</a:t>
            </a:r>
            <a:endParaRPr lang="en-US" sz="9600" b="1" dirty="0">
              <a:solidFill>
                <a:srgbClr val="F35EFF"/>
              </a:solidFill>
              <a:latin typeface="Montserrat" charset="0"/>
              <a:ea typeface="Montserrat" charset="0"/>
              <a:cs typeface="Montserrat" charset="0"/>
            </a:endParaRPr>
          </a:p>
        </p:txBody>
      </p:sp>
      <p:sp>
        <p:nvSpPr>
          <p:cNvPr id="2" name="Rectangle 1"/>
          <p:cNvSpPr/>
          <p:nvPr/>
        </p:nvSpPr>
        <p:spPr>
          <a:xfrm>
            <a:off x="4334339" y="4576178"/>
            <a:ext cx="4196688" cy="1015663"/>
          </a:xfrm>
          <a:prstGeom prst="rect">
            <a:avLst/>
          </a:prstGeom>
        </p:spPr>
        <p:txBody>
          <a:bodyPr wrap="square">
            <a:spAutoFit/>
          </a:bodyPr>
          <a:lstStyle/>
          <a:p>
            <a:pPr algn="ctr"/>
            <a:r>
              <a:rPr lang="en-US" sz="2000" dirty="0" smtClean="0">
                <a:latin typeface="Montserrat" charset="0"/>
                <a:ea typeface="Montserrat" charset="0"/>
                <a:cs typeface="Montserrat" charset="0"/>
              </a:rPr>
              <a:t>catherine@giantideas.com.au</a:t>
            </a:r>
          </a:p>
          <a:p>
            <a:pPr algn="ctr"/>
            <a:r>
              <a:rPr lang="en-US" sz="2000" dirty="0" err="1">
                <a:latin typeface="Montserrat" charset="0"/>
                <a:ea typeface="Montserrat" charset="0"/>
                <a:cs typeface="Montserrat" charset="0"/>
              </a:rPr>
              <a:t>m</a:t>
            </a:r>
            <a:r>
              <a:rPr lang="en-US" sz="2000" dirty="0" err="1" smtClean="0">
                <a:latin typeface="Montserrat" charset="0"/>
                <a:ea typeface="Montserrat" charset="0"/>
                <a:cs typeface="Montserrat" charset="0"/>
              </a:rPr>
              <a:t>eshed.com.au</a:t>
            </a:r>
            <a:endParaRPr lang="en-US" sz="2000" dirty="0" smtClean="0">
              <a:latin typeface="Montserrat" charset="0"/>
              <a:ea typeface="Montserrat" charset="0"/>
              <a:cs typeface="Montserrat" charset="0"/>
            </a:endParaRPr>
          </a:p>
          <a:p>
            <a:pPr algn="ctr"/>
            <a:r>
              <a:rPr lang="en-US" sz="2000" dirty="0" err="1">
                <a:latin typeface="Montserrat" charset="0"/>
                <a:ea typeface="Montserrat" charset="0"/>
                <a:cs typeface="Montserrat" charset="0"/>
              </a:rPr>
              <a:t>f</a:t>
            </a:r>
            <a:r>
              <a:rPr lang="en-US" sz="2000" dirty="0" err="1" smtClean="0">
                <a:latin typeface="Montserrat" charset="0"/>
                <a:ea typeface="Montserrat" charset="0"/>
                <a:cs typeface="Montserrat" charset="0"/>
              </a:rPr>
              <a:t>acebook.com</a:t>
            </a:r>
            <a:r>
              <a:rPr lang="en-US" sz="2000" dirty="0" smtClean="0">
                <a:latin typeface="Montserrat" charset="0"/>
                <a:ea typeface="Montserrat" charset="0"/>
                <a:cs typeface="Montserrat" charset="0"/>
              </a:rPr>
              <a:t>/</a:t>
            </a:r>
            <a:r>
              <a:rPr lang="en-US" sz="2000" dirty="0" err="1" smtClean="0">
                <a:latin typeface="Montserrat" charset="0"/>
                <a:ea typeface="Montserrat" charset="0"/>
                <a:cs typeface="Montserrat" charset="0"/>
              </a:rPr>
              <a:t>smartcitiesIoT</a:t>
            </a:r>
            <a:endParaRPr lang="en-US" sz="2000" dirty="0">
              <a:latin typeface="Montserrat" charset="0"/>
              <a:ea typeface="Montserrat" charset="0"/>
              <a:cs typeface="Montserrat" charset="0"/>
            </a:endParaRPr>
          </a:p>
        </p:txBody>
      </p:sp>
    </p:spTree>
    <p:extLst>
      <p:ext uri="{BB962C8B-B14F-4D97-AF65-F5344CB8AC3E}">
        <p14:creationId xmlns:p14="http://schemas.microsoft.com/office/powerpoint/2010/main" val="14844200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3376</TotalTime>
  <Words>1570</Words>
  <Application>Microsoft Office PowerPoint</Application>
  <PresentationFormat>Widescreen</PresentationFormat>
  <Paragraphs>228</Paragraphs>
  <Slides>12</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Apple LiGothic</vt:lpstr>
      <vt:lpstr>Arial</vt:lpstr>
      <vt:lpstr>Arial Rounded MT Bold</vt:lpstr>
      <vt:lpstr>Calibri</vt:lpstr>
      <vt:lpstr>Calibri Light</vt:lpstr>
      <vt:lpstr>Century Gothic</vt:lpstr>
      <vt:lpstr>Century Schoolbook</vt:lpstr>
      <vt:lpstr>Helvetica Neue</vt:lpstr>
      <vt:lpstr>Montserrat</vt:lpstr>
      <vt:lpstr>Office Theme</vt:lpstr>
      <vt:lpstr>IoT in Smart Cities  </vt:lpstr>
      <vt:lpstr>The IoT opportunity</vt:lpstr>
      <vt:lpstr>Drivers of IoT</vt:lpstr>
      <vt:lpstr>IoT in smart cities </vt:lpstr>
      <vt:lpstr>Intelligent asset management </vt:lpstr>
      <vt:lpstr>Driverless cars in Adelaide</vt:lpstr>
      <vt:lpstr>Digital urban farming</vt:lpstr>
      <vt:lpstr>Public IoT networks</vt:lpstr>
      <vt:lpstr>Community networks </vt:lpstr>
      <vt:lpstr>IoT for smart cities is critical…..</vt:lpstr>
      <vt:lpstr>IoT Alliance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Mary Stavropoulos</cp:lastModifiedBy>
  <cp:revision>138</cp:revision>
  <dcterms:created xsi:type="dcterms:W3CDTF">2015-10-07T09:19:11Z</dcterms:created>
  <dcterms:modified xsi:type="dcterms:W3CDTF">2016-03-07T05:22:35Z</dcterms:modified>
</cp:coreProperties>
</file>