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sldIdLst>
    <p:sldId id="437" r:id="rId5"/>
    <p:sldId id="400" r:id="rId6"/>
    <p:sldId id="420" r:id="rId7"/>
    <p:sldId id="421" r:id="rId8"/>
    <p:sldId id="422" r:id="rId9"/>
    <p:sldId id="436" r:id="rId10"/>
    <p:sldId id="423" r:id="rId11"/>
    <p:sldId id="275" r:id="rId12"/>
    <p:sldId id="432" r:id="rId13"/>
    <p:sldId id="433" r:id="rId14"/>
    <p:sldId id="385" r:id="rId15"/>
    <p:sldId id="425" r:id="rId16"/>
    <p:sldId id="284" r:id="rId17"/>
    <p:sldId id="279" r:id="rId18"/>
    <p:sldId id="440" r:id="rId19"/>
    <p:sldId id="438" r:id="rId20"/>
    <p:sldId id="344" r:id="rId21"/>
    <p:sldId id="439" r:id="rId22"/>
    <p:sldId id="320" r:id="rId23"/>
    <p:sldId id="304" r:id="rId24"/>
    <p:sldId id="323" r:id="rId25"/>
    <p:sldId id="269" r:id="rId26"/>
    <p:sldId id="347" r:id="rId27"/>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CC60B0-1693-40C8-8F23-C073E511F9FF}" v="126" dt="2024-10-11T11:02:57.9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8731" autoAdjust="0"/>
  </p:normalViewPr>
  <p:slideViewPr>
    <p:cSldViewPr snapToGrid="0" showGuides="1">
      <p:cViewPr varScale="1">
        <p:scale>
          <a:sx n="70" d="100"/>
          <a:sy n="70" d="100"/>
        </p:scale>
        <p:origin x="244" y="6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gs" Target="tags/tag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469829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B2DA61-0F58-4F1D-83BC-0C336D7071F4}" type="slidenum">
              <a:rPr lang="en-GB" smtClean="0"/>
              <a:t>2</a:t>
            </a:fld>
            <a:endParaRPr lang="en-GB"/>
          </a:p>
        </p:txBody>
      </p:sp>
    </p:spTree>
    <p:extLst>
      <p:ext uri="{BB962C8B-B14F-4D97-AF65-F5344CB8AC3E}">
        <p14:creationId xmlns:p14="http://schemas.microsoft.com/office/powerpoint/2010/main" val="902790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B2DA61-0F58-4F1D-83BC-0C336D7071F4}" type="slidenum">
              <a:rPr lang="en-GB" smtClean="0"/>
              <a:t>3</a:t>
            </a:fld>
            <a:endParaRPr lang="en-GB"/>
          </a:p>
        </p:txBody>
      </p:sp>
    </p:spTree>
    <p:extLst>
      <p:ext uri="{BB962C8B-B14F-4D97-AF65-F5344CB8AC3E}">
        <p14:creationId xmlns:p14="http://schemas.microsoft.com/office/powerpoint/2010/main" val="1314408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Doesn’t matter if you don’t know your complete topic yet, start</a:t>
            </a:r>
            <a:r>
              <a:rPr lang="en-GB" sz="1200" baseline="0" dirty="0"/>
              <a:t> with what you’ve got. </a:t>
            </a:r>
          </a:p>
          <a:p>
            <a:r>
              <a:rPr lang="en-GB" sz="1200" baseline="0" dirty="0"/>
              <a:t>The research process is not a one off that you do at the beginning of your project, it’s a cycle, you need to repeat and make decisions as you read and form your project, reacting to the information you find. I will say this a lot! </a:t>
            </a:r>
          </a:p>
          <a:p>
            <a:r>
              <a:rPr lang="en-GB" sz="1200" baseline="0" dirty="0"/>
              <a:t>So not being sure, is not a reason not to search for information, but a reason to search. </a:t>
            </a:r>
          </a:p>
          <a:p>
            <a:endParaRPr lang="en-GB" sz="1200" baseline="0" dirty="0"/>
          </a:p>
          <a:p>
            <a:r>
              <a:rPr lang="en-GB" sz="1200" baseline="0" dirty="0"/>
              <a:t>We’re going to need to pick apart the concepts in your idea in order to be able to search for information on them successfully. </a:t>
            </a:r>
          </a:p>
          <a:p>
            <a:endParaRPr lang="en-GB" sz="1200" baseline="0" dirty="0"/>
          </a:p>
          <a:p>
            <a:endParaRPr lang="en-GB" dirty="0"/>
          </a:p>
        </p:txBody>
      </p:sp>
      <p:sp>
        <p:nvSpPr>
          <p:cNvPr id="4" name="Slide Number Placeholder 3"/>
          <p:cNvSpPr>
            <a:spLocks noGrp="1"/>
          </p:cNvSpPr>
          <p:nvPr>
            <p:ph type="sldNum" sz="quarter" idx="5"/>
          </p:nvPr>
        </p:nvSpPr>
        <p:spPr/>
        <p:txBody>
          <a:bodyPr/>
          <a:lstStyle/>
          <a:p>
            <a:fld id="{07B2DA61-0F58-4F1D-83BC-0C336D7071F4}" type="slidenum">
              <a:rPr lang="en-GB" smtClean="0"/>
              <a:t>4</a:t>
            </a:fld>
            <a:endParaRPr lang="en-GB"/>
          </a:p>
        </p:txBody>
      </p:sp>
    </p:spTree>
    <p:extLst>
      <p:ext uri="{BB962C8B-B14F-4D97-AF65-F5344CB8AC3E}">
        <p14:creationId xmlns:p14="http://schemas.microsoft.com/office/powerpoint/2010/main" val="2116872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First thing we want to do is take out the words that make the sentence readable but don’t mean anything without context (a computer has not context to interpret these words and they will bring up lots of irrelevant results). We just want the words</a:t>
            </a:r>
            <a:r>
              <a:rPr lang="en-GB" baseline="0" dirty="0"/>
              <a:t> that represent the key ideas in our question. </a:t>
            </a:r>
            <a:r>
              <a:rPr lang="en-US" dirty="0"/>
              <a:t>Separating out the concepts momentarily is really important to being able to search efficiently and do the Boolean searching we’re going to learn today.</a:t>
            </a:r>
          </a:p>
          <a:p>
            <a:br>
              <a:rPr lang="en-GB" baseline="0" dirty="0"/>
            </a:br>
            <a:endParaRPr lang="en-GB" dirty="0"/>
          </a:p>
          <a:p>
            <a:r>
              <a:rPr lang="en-GB" dirty="0"/>
              <a:t>How information works – very general or value laden terms don’t help – </a:t>
            </a:r>
            <a:r>
              <a:rPr lang="en-GB" i="1" dirty="0"/>
              <a:t>add, value, explain</a:t>
            </a:r>
            <a:r>
              <a:rPr lang="en-GB" i="1" baseline="0" dirty="0"/>
              <a:t> </a:t>
            </a:r>
            <a:r>
              <a:rPr lang="en-GB" baseline="0" dirty="0"/>
              <a:t>– these words won’t find you many articles or too many! </a:t>
            </a:r>
          </a:p>
          <a:p>
            <a:r>
              <a:rPr lang="en-GB" baseline="0" dirty="0"/>
              <a:t>Future or change are bad search words unless qualified or made more specific…. </a:t>
            </a:r>
          </a:p>
          <a:p>
            <a:endParaRPr lang="en-GB" dirty="0"/>
          </a:p>
        </p:txBody>
      </p:sp>
      <p:sp>
        <p:nvSpPr>
          <p:cNvPr id="4" name="Slide Number Placeholder 3"/>
          <p:cNvSpPr>
            <a:spLocks noGrp="1"/>
          </p:cNvSpPr>
          <p:nvPr>
            <p:ph type="sldNum" sz="quarter" idx="5"/>
          </p:nvPr>
        </p:nvSpPr>
        <p:spPr/>
        <p:txBody>
          <a:bodyPr/>
          <a:lstStyle/>
          <a:p>
            <a:fld id="{07B2DA61-0F58-4F1D-83BC-0C336D7071F4}" type="slidenum">
              <a:rPr lang="en-GB" smtClean="0"/>
              <a:t>5</a:t>
            </a:fld>
            <a:endParaRPr lang="en-GB"/>
          </a:p>
        </p:txBody>
      </p:sp>
    </p:spTree>
    <p:extLst>
      <p:ext uri="{BB962C8B-B14F-4D97-AF65-F5344CB8AC3E}">
        <p14:creationId xmlns:p14="http://schemas.microsoft.com/office/powerpoint/2010/main" val="3783944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Computers don’t know either the context or meaning of what you type, or that when you say one thing you also mean other words used to describe that idea.</a:t>
            </a:r>
          </a:p>
          <a:p>
            <a:endParaRPr lang="en-GB" dirty="0"/>
          </a:p>
          <a:p>
            <a:endParaRPr lang="en-GB" baseline="0" dirty="0"/>
          </a:p>
          <a:p>
            <a:r>
              <a:rPr lang="en-GB" baseline="0" dirty="0"/>
              <a:t>All of this means you are a prepared agile researcher, and instead of spending time staring at few/irrelevant results, you spend the time preparing at the beginning so when you don’t get the desired results you have other word combinations to try. </a:t>
            </a:r>
            <a:endParaRPr lang="en-GB" dirty="0"/>
          </a:p>
          <a:p>
            <a:endParaRPr lang="en-GB" dirty="0"/>
          </a:p>
        </p:txBody>
      </p:sp>
      <p:sp>
        <p:nvSpPr>
          <p:cNvPr id="4" name="Slide Number Placeholder 3"/>
          <p:cNvSpPr>
            <a:spLocks noGrp="1"/>
          </p:cNvSpPr>
          <p:nvPr>
            <p:ph type="sldNum" sz="quarter" idx="5"/>
          </p:nvPr>
        </p:nvSpPr>
        <p:spPr/>
        <p:txBody>
          <a:bodyPr/>
          <a:lstStyle/>
          <a:p>
            <a:fld id="{07B2DA61-0F58-4F1D-83BC-0C336D7071F4}" type="slidenum">
              <a:rPr lang="en-GB" smtClean="0"/>
              <a:t>7</a:t>
            </a:fld>
            <a:endParaRPr lang="en-GB"/>
          </a:p>
        </p:txBody>
      </p:sp>
    </p:spTree>
    <p:extLst>
      <p:ext uri="{BB962C8B-B14F-4D97-AF65-F5344CB8AC3E}">
        <p14:creationId xmlns:p14="http://schemas.microsoft.com/office/powerpoint/2010/main" val="10753542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Create a table like this for your search (you can add another column if you have another concept)</a:t>
            </a:r>
          </a:p>
        </p:txBody>
      </p:sp>
      <p:sp>
        <p:nvSpPr>
          <p:cNvPr id="4" name="Slide Number Placeholder 3"/>
          <p:cNvSpPr>
            <a:spLocks noGrp="1"/>
          </p:cNvSpPr>
          <p:nvPr>
            <p:ph type="sldNum" sz="quarter" idx="5"/>
          </p:nvPr>
        </p:nvSpPr>
        <p:spPr/>
        <p:txBody>
          <a:bodyPr/>
          <a:lstStyle/>
          <a:p>
            <a:fld id="{07B2DA61-0F58-4F1D-83BC-0C336D7071F4}" type="slidenum">
              <a:rPr lang="en-GB" smtClean="0"/>
              <a:t>8</a:t>
            </a:fld>
            <a:endParaRPr lang="en-GB"/>
          </a:p>
        </p:txBody>
      </p:sp>
    </p:spTree>
    <p:extLst>
      <p:ext uri="{BB962C8B-B14F-4D97-AF65-F5344CB8AC3E}">
        <p14:creationId xmlns:p14="http://schemas.microsoft.com/office/powerpoint/2010/main" val="9126212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Create some key words and search terms for your topic, or use this and add some more.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Its important for the Boolean searching technique we are going to do to keep these lists separate and a bit ’tidier’ than a </a:t>
            </a:r>
            <a:r>
              <a:rPr lang="en-GB" baseline="0" dirty="0" err="1"/>
              <a:t>mindmap</a:t>
            </a:r>
            <a:r>
              <a:rPr lang="en-GB" baseline="0" dirty="0"/>
              <a:t>. </a:t>
            </a:r>
          </a:p>
          <a:p>
            <a:endParaRPr lang="en-GB" dirty="0"/>
          </a:p>
        </p:txBody>
      </p:sp>
      <p:sp>
        <p:nvSpPr>
          <p:cNvPr id="4" name="Slide Number Placeholder 3"/>
          <p:cNvSpPr>
            <a:spLocks noGrp="1"/>
          </p:cNvSpPr>
          <p:nvPr>
            <p:ph type="sldNum" sz="quarter" idx="5"/>
          </p:nvPr>
        </p:nvSpPr>
        <p:spPr/>
        <p:txBody>
          <a:bodyPr/>
          <a:lstStyle/>
          <a:p>
            <a:fld id="{07B2DA61-0F58-4F1D-83BC-0C336D7071F4}" type="slidenum">
              <a:rPr lang="en-GB" smtClean="0"/>
              <a:t>9</a:t>
            </a:fld>
            <a:endParaRPr lang="en-GB"/>
          </a:p>
        </p:txBody>
      </p:sp>
    </p:spTree>
    <p:extLst>
      <p:ext uri="{BB962C8B-B14F-4D97-AF65-F5344CB8AC3E}">
        <p14:creationId xmlns:p14="http://schemas.microsoft.com/office/powerpoint/2010/main" val="6183956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Basic idea AND narrows results (adding stipulation)</a:t>
            </a:r>
          </a:p>
          <a:p>
            <a:r>
              <a:rPr lang="en-GB" baseline="0" dirty="0"/>
              <a:t>OR increases results (increasing possible results) </a:t>
            </a:r>
          </a:p>
          <a:p>
            <a:endParaRPr lang="en-GB" baseline="0" dirty="0"/>
          </a:p>
          <a:p>
            <a:r>
              <a:rPr lang="en-GB" baseline="0" dirty="0"/>
              <a:t>Boolean is very much about mapping the terrain to see what’s out there. – So you may have to scale back your combinations if there isn’t much on your topic at all. And use just 3 different combinations of 2 sets of brackets rather than all 3 at once for instance. </a:t>
            </a:r>
          </a:p>
          <a:p>
            <a:r>
              <a:rPr lang="en-GB" baseline="0" dirty="0"/>
              <a:t>I will talk about being ‘open’ as well as ‘focused’ in this lesson and to do research well you need to be both! </a:t>
            </a:r>
          </a:p>
          <a:p>
            <a:endParaRPr lang="en-GB" dirty="0"/>
          </a:p>
        </p:txBody>
      </p:sp>
      <p:sp>
        <p:nvSpPr>
          <p:cNvPr id="4" name="Slide Number Placeholder 3"/>
          <p:cNvSpPr>
            <a:spLocks noGrp="1"/>
          </p:cNvSpPr>
          <p:nvPr>
            <p:ph type="sldNum" sz="quarter" idx="5"/>
          </p:nvPr>
        </p:nvSpPr>
        <p:spPr/>
        <p:txBody>
          <a:bodyPr/>
          <a:lstStyle/>
          <a:p>
            <a:fld id="{07B2DA61-0F58-4F1D-83BC-0C336D7071F4}" type="slidenum">
              <a:rPr lang="en-GB" smtClean="0"/>
              <a:t>10</a:t>
            </a:fld>
            <a:endParaRPr lang="en-GB"/>
          </a:p>
        </p:txBody>
      </p:sp>
    </p:spTree>
    <p:extLst>
      <p:ext uri="{BB962C8B-B14F-4D97-AF65-F5344CB8AC3E}">
        <p14:creationId xmlns:p14="http://schemas.microsoft.com/office/powerpoint/2010/main" val="15032915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10230798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different combinations to narrow your search results to resources more specific to your needs</a:t>
            </a:r>
          </a:p>
        </p:txBody>
      </p:sp>
      <p:sp>
        <p:nvSpPr>
          <p:cNvPr id="4" name="Slide Number Placeholder 3"/>
          <p:cNvSpPr>
            <a:spLocks noGrp="1"/>
          </p:cNvSpPr>
          <p:nvPr>
            <p:ph type="sldNum" sz="quarter" idx="5"/>
          </p:nvPr>
        </p:nvSpPr>
        <p:spPr/>
        <p:txBody>
          <a:bodyPr/>
          <a:lstStyle/>
          <a:p>
            <a:fld id="{07B2DA61-0F58-4F1D-83BC-0C336D7071F4}" type="slidenum">
              <a:rPr lang="en-GB" smtClean="0"/>
              <a:t>12</a:t>
            </a:fld>
            <a:endParaRPr lang="en-GB"/>
          </a:p>
        </p:txBody>
      </p:sp>
    </p:spTree>
    <p:extLst>
      <p:ext uri="{BB962C8B-B14F-4D97-AF65-F5344CB8AC3E}">
        <p14:creationId xmlns:p14="http://schemas.microsoft.com/office/powerpoint/2010/main" val="3717043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E-commerce and Consumer </a:t>
            </a:r>
            <a:r>
              <a:rPr lang="en-GB" dirty="0" err="1"/>
              <a:t>behavior</a:t>
            </a:r>
            <a:r>
              <a:rPr lang="en-GB" dirty="0"/>
              <a:t> (OR buying habits,) decision making) (3,817)</a:t>
            </a:r>
          </a:p>
          <a:p>
            <a:pPr marL="0" indent="0">
              <a:buNone/>
            </a:pPr>
            <a:r>
              <a:rPr lang="en-GB" dirty="0"/>
              <a:t>Then,</a:t>
            </a:r>
          </a:p>
          <a:p>
            <a:pPr marL="0" indent="0">
              <a:buNone/>
            </a:pPr>
            <a:r>
              <a:rPr lang="en-GB" dirty="0"/>
              <a:t>Change </a:t>
            </a:r>
            <a:r>
              <a:rPr lang="en-GB" dirty="0" err="1"/>
              <a:t>behavior</a:t>
            </a:r>
            <a:r>
              <a:rPr lang="en-GB" dirty="0"/>
              <a:t> to </a:t>
            </a:r>
            <a:r>
              <a:rPr lang="en-GB" dirty="0" err="1"/>
              <a:t>behavi</a:t>
            </a:r>
            <a:r>
              <a:rPr lang="en-GB" dirty="0"/>
              <a:t>* (3837, must picked up behaviour as well as </a:t>
            </a:r>
            <a:r>
              <a:rPr lang="en-GB" dirty="0" err="1"/>
              <a:t>behavior</a:t>
            </a:r>
            <a:r>
              <a:rPr lang="en-GB" dirty="0"/>
              <a:t>)</a:t>
            </a:r>
          </a:p>
          <a:p>
            <a:pPr marL="0" indent="0">
              <a:buNone/>
            </a:pPr>
            <a:endParaRPr lang="en-GB" dirty="0"/>
          </a:p>
          <a:p>
            <a:pPr marL="0" indent="0">
              <a:buNone/>
            </a:pPr>
            <a:r>
              <a:rPr lang="en-GB" dirty="0"/>
              <a:t>Add,</a:t>
            </a:r>
          </a:p>
          <a:p>
            <a:pPr marL="0" indent="0">
              <a:buNone/>
            </a:pPr>
            <a:r>
              <a:rPr lang="en-GB" dirty="0"/>
              <a:t>AND decision making</a:t>
            </a:r>
          </a:p>
          <a:p>
            <a:pPr marL="0" indent="0">
              <a:buNone/>
            </a:pPr>
            <a:r>
              <a:rPr lang="en-GB" dirty="0"/>
              <a:t>NOT </a:t>
            </a:r>
          </a:p>
          <a:p>
            <a:pPr marL="0" indent="0">
              <a:buNone/>
            </a:pPr>
            <a:endParaRPr lang="en-GB" dirty="0"/>
          </a:p>
          <a:p>
            <a:pPr marL="0" indent="0">
              <a:buNone/>
            </a:pPr>
            <a:r>
              <a:rPr lang="en-GB" dirty="0"/>
              <a:t>Use ‘subject’ headings to narrow down the results further. </a:t>
            </a: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12823789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9933651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31483771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13924395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257739035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F687F-D37D-3D43-BD17-67E1BED6A1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6C3232A-8D4D-8445-A1F3-D734E48ADD6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EA9860-81A3-B34A-A1FC-97D99E4F3EC0}"/>
              </a:ext>
            </a:extLst>
          </p:cNvPr>
          <p:cNvSpPr>
            <a:spLocks noGrp="1"/>
          </p:cNvSpPr>
          <p:nvPr>
            <p:ph type="dt" sz="half" idx="10"/>
          </p:nvPr>
        </p:nvSpPr>
        <p:spPr/>
        <p:txBody>
          <a:bodyPr/>
          <a:lstStyle/>
          <a:p>
            <a:fld id="{48A87A34-81AB-432B-8DAE-1953F412C126}" type="datetimeFigureOut">
              <a:rPr lang="en-US" smtClean="0"/>
              <a:t>10/18/2024</a:t>
            </a:fld>
            <a:endParaRPr lang="en-US"/>
          </a:p>
        </p:txBody>
      </p:sp>
      <p:sp>
        <p:nvSpPr>
          <p:cNvPr id="5" name="Footer Placeholder 4">
            <a:extLst>
              <a:ext uri="{FF2B5EF4-FFF2-40B4-BE49-F238E27FC236}">
                <a16:creationId xmlns:a16="http://schemas.microsoft.com/office/drawing/2014/main" id="{CB39A9CE-A2AD-3D46-9210-900350044E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09A0D-D5F6-CC4A-844F-FD484CDE7350}"/>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7027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664" r:id="rId13"/>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0.xml"/><Relationship Id="rId1" Type="http://schemas.openxmlformats.org/officeDocument/2006/relationships/video" Target="https://www.youtube.com/embed/LTJygQwYV84?feature=oembed" TargetMode="External"/><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librarysearch.uwtsd.ac.uk/discovery/dbsearch?query=any,contains,Business%20source%20complete%20(EBSCOhost)&amp;tab=jsearch_slot&amp;vid=44WHELF_UWTSD:44WHELF_UWTSD_VU1&amp;offset=0&amp;databases=any,Business%20source%20complete%20(EBSCOhost)" TargetMode="External"/><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hyperlink" Target="https://www.uwtsd.ac.uk/media/uwtsd-website/content-assets/documents/library-and-learning-resources/infoskills/apa-eng_v.1.3.pdf"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16.JPG"/><Relationship Id="rId5" Type="http://schemas.openxmlformats.org/officeDocument/2006/relationships/hyperlink" Target="https://www-citethemrightonline-com.ezproxy.uwtsd.ac.uk/" TargetMode="External"/><Relationship Id="rId4" Type="http://schemas.openxmlformats.org/officeDocument/2006/relationships/image" Target="../media/image15.jpeg"/></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hyperlink" Target="https://uwtsd.ac.uk/library/student-essentials/refworks/" TargetMode="External"/><Relationship Id="rId7"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s://www.youtube.com/channel/UCzmTj_AGeY59VoNv-0SvcCg" TargetMode="External"/><Relationship Id="rId5" Type="http://schemas.openxmlformats.org/officeDocument/2006/relationships/hyperlink" Target="https://youtu.be/BgY9IFpQgS8" TargetMode="External"/><Relationship Id="rId4" Type="http://schemas.openxmlformats.org/officeDocument/2006/relationships/hyperlink" Target="https://youtu.be/3CVzQsAoajY&#8203;"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2" Type="http://schemas.openxmlformats.org/officeDocument/2006/relationships/notesSlide" Target="../notesSlides/notesSlide19.xml"/><Relationship Id="rId1" Type="http://schemas.openxmlformats.org/officeDocument/2006/relationships/slideLayout" Target="../slideLayouts/slideLayout10.xml"/><Relationship Id="rId6" Type="http://schemas.openxmlformats.org/officeDocument/2006/relationships/image" Target="../media/image20.jpeg"/><Relationship Id="rId5" Type="http://schemas.openxmlformats.org/officeDocument/2006/relationships/hyperlink" Target="https://uwtsd.ac.uk/library/help-and-support/accessing-libraries-outside-uwtsd/" TargetMode="External"/><Relationship Id="rId4" Type="http://schemas.openxmlformats.org/officeDocument/2006/relationships/hyperlink" Target="https://uwtsd.ac.uk/library/need-more/"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Closeup of adult hands writing">
            <a:extLst>
              <a:ext uri="{FF2B5EF4-FFF2-40B4-BE49-F238E27FC236}">
                <a16:creationId xmlns:a16="http://schemas.microsoft.com/office/drawing/2014/main" id="{72B689C8-DAFB-A7CC-D6BB-F624193DA43B}"/>
              </a:ext>
            </a:extLst>
          </p:cNvPr>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698064"/>
            <a:ext cx="5435249" cy="1467786"/>
          </a:xfrm>
        </p:spPr>
        <p:txBody>
          <a:bodyPr>
            <a:normAutofit/>
          </a:bodyPr>
          <a:lstStyle/>
          <a:p>
            <a:r>
              <a:rPr lang="en-GB" dirty="0"/>
              <a:t>IMH – Business, Carmarthen</a:t>
            </a:r>
          </a:p>
          <a:p>
            <a:r>
              <a:rPr lang="en-GB" dirty="0"/>
              <a:t>Connie Davage</a:t>
            </a:r>
          </a:p>
          <a:p>
            <a:endParaRPr lang="en-GB" dirty="0"/>
          </a:p>
        </p:txBody>
      </p:sp>
      <p:sp>
        <p:nvSpPr>
          <p:cNvPr id="4" name="Title 3"/>
          <p:cNvSpPr>
            <a:spLocks noGrp="1"/>
          </p:cNvSpPr>
          <p:nvPr>
            <p:ph type="title"/>
          </p:nvPr>
        </p:nvSpPr>
        <p:spPr/>
        <p:txBody>
          <a:bodyPr/>
          <a:lstStyle/>
          <a:p>
            <a:r>
              <a:rPr lang="en-GB" dirty="0"/>
              <a:t>Three Steps to Effective Research</a:t>
            </a:r>
          </a:p>
        </p:txBody>
      </p:sp>
    </p:spTree>
    <p:extLst>
      <p:ext uri="{BB962C8B-B14F-4D97-AF65-F5344CB8AC3E}">
        <p14:creationId xmlns:p14="http://schemas.microsoft.com/office/powerpoint/2010/main" val="2560745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DF117-B88A-C445-B61F-2E1EE6B26B1A}"/>
              </a:ext>
            </a:extLst>
          </p:cNvPr>
          <p:cNvSpPr>
            <a:spLocks noGrp="1"/>
          </p:cNvSpPr>
          <p:nvPr>
            <p:ph type="title"/>
          </p:nvPr>
        </p:nvSpPr>
        <p:spPr>
          <a:xfrm>
            <a:off x="409432" y="360159"/>
            <a:ext cx="10515600" cy="900502"/>
          </a:xfrm>
        </p:spPr>
        <p:txBody>
          <a:bodyPr>
            <a:normAutofit/>
          </a:bodyPr>
          <a:lstStyle/>
          <a:p>
            <a:r>
              <a:rPr lang="en-US" b="1" dirty="0">
                <a:latin typeface="+mn-lt"/>
                <a:ea typeface="Helvetica Neue" panose="02000503000000020004" pitchFamily="2" charset="0"/>
                <a:cs typeface="Arial" panose="020B0604020202020204" pitchFamily="34" charset="0"/>
              </a:rPr>
              <a:t>Learning</a:t>
            </a:r>
            <a:r>
              <a:rPr lang="en-US" sz="3800" b="1" dirty="0">
                <a:latin typeface="Arial" panose="020B0604020202020204" pitchFamily="34" charset="0"/>
                <a:ea typeface="Helvetica Neue" panose="02000503000000020004" pitchFamily="2" charset="0"/>
                <a:cs typeface="Arial" panose="020B0604020202020204" pitchFamily="34" charset="0"/>
              </a:rPr>
              <a:t> outcomes</a:t>
            </a:r>
            <a:endParaRPr lang="en-US" sz="3800" dirty="0"/>
          </a:p>
        </p:txBody>
      </p:sp>
      <p:sp>
        <p:nvSpPr>
          <p:cNvPr id="3" name="Content Placeholder 2">
            <a:extLst>
              <a:ext uri="{FF2B5EF4-FFF2-40B4-BE49-F238E27FC236}">
                <a16:creationId xmlns:a16="http://schemas.microsoft.com/office/drawing/2014/main" id="{9DBFF2AD-1015-0146-B226-111E1584185C}"/>
              </a:ext>
            </a:extLst>
          </p:cNvPr>
          <p:cNvSpPr>
            <a:spLocks noGrp="1"/>
          </p:cNvSpPr>
          <p:nvPr>
            <p:ph idx="1"/>
          </p:nvPr>
        </p:nvSpPr>
        <p:spPr>
          <a:xfrm>
            <a:off x="255188" y="1519470"/>
            <a:ext cx="10669843" cy="4360589"/>
          </a:xfrm>
        </p:spPr>
        <p:txBody>
          <a:bodyPr vert="horz" lIns="91440" tIns="45720" rIns="91440" bIns="45720" rtlCol="0" anchor="t">
            <a:noAutofit/>
          </a:bodyPr>
          <a:lstStyle/>
          <a:p>
            <a:pPr marL="0" indent="0">
              <a:lnSpc>
                <a:spcPct val="150000"/>
              </a:lnSpc>
              <a:buClr>
                <a:schemeClr val="tx1"/>
              </a:buClr>
              <a:buSzPct val="150000"/>
              <a:buNone/>
            </a:pPr>
            <a:r>
              <a:rPr lang="en-US" sz="2000" b="1" dirty="0">
                <a:latin typeface="Arial"/>
                <a:ea typeface="Helvetica Neue" panose="02000503000000020004" pitchFamily="2" charset="0"/>
                <a:cs typeface="Arial"/>
              </a:rPr>
              <a:t>After this session you should be able to:</a:t>
            </a:r>
          </a:p>
          <a:p>
            <a:pPr marL="0" indent="0">
              <a:lnSpc>
                <a:spcPct val="150000"/>
              </a:lnSpc>
              <a:buClr>
                <a:schemeClr val="tx1"/>
              </a:buClr>
              <a:buSzPct val="150000"/>
              <a:buNone/>
            </a:pPr>
            <a:endParaRPr lang="en-US" sz="1800" dirty="0">
              <a:latin typeface="Arial"/>
              <a:ea typeface="Helvetica Neue" panose="02000503000000020004" pitchFamily="2" charset="0"/>
              <a:cs typeface="Arial"/>
            </a:endParaRPr>
          </a:p>
          <a:p>
            <a:pPr marL="342900" indent="-342900">
              <a:lnSpc>
                <a:spcPct val="150000"/>
              </a:lnSpc>
              <a:buClr>
                <a:schemeClr val="tx1"/>
              </a:buClr>
              <a:buSzPct val="150000"/>
              <a:buFont typeface="+mj-lt"/>
              <a:buAutoNum type="arabicPeriod"/>
            </a:pPr>
            <a:r>
              <a:rPr lang="en-US" sz="1800" dirty="0">
                <a:latin typeface="Arial"/>
                <a:ea typeface="Helvetica Neue" panose="02000503000000020004" pitchFamily="2" charset="0"/>
                <a:cs typeface="Arial"/>
              </a:rPr>
              <a:t>Break down your topic/title into </a:t>
            </a:r>
            <a:r>
              <a:rPr lang="en-US" sz="1800" b="1" dirty="0">
                <a:latin typeface="Arial"/>
                <a:ea typeface="Helvetica Neue" panose="02000503000000020004" pitchFamily="2" charset="0"/>
                <a:cs typeface="Arial"/>
              </a:rPr>
              <a:t>key concepts</a:t>
            </a:r>
          </a:p>
          <a:p>
            <a:pPr marL="342900" indent="-342900">
              <a:lnSpc>
                <a:spcPct val="150000"/>
              </a:lnSpc>
              <a:buClr>
                <a:schemeClr val="tx1"/>
              </a:buClr>
              <a:buSzPct val="150000"/>
              <a:buFont typeface="+mj-lt"/>
              <a:buAutoNum type="arabicPeriod"/>
            </a:pPr>
            <a:r>
              <a:rPr lang="en-US" sz="1800" dirty="0">
                <a:latin typeface="Arial"/>
                <a:ea typeface="Helvetica Neue" panose="02000503000000020004" pitchFamily="2" charset="0"/>
                <a:cs typeface="Arial"/>
              </a:rPr>
              <a:t>Create an appropriate </a:t>
            </a:r>
            <a:r>
              <a:rPr lang="en-US" sz="1800" b="1" dirty="0">
                <a:latin typeface="Arial"/>
                <a:ea typeface="Helvetica Neue" panose="02000503000000020004" pitchFamily="2" charset="0"/>
                <a:cs typeface="Arial"/>
              </a:rPr>
              <a:t>search vocabulary</a:t>
            </a:r>
          </a:p>
          <a:p>
            <a:pPr marL="342900" indent="-342900">
              <a:lnSpc>
                <a:spcPct val="150000"/>
              </a:lnSpc>
              <a:buClr>
                <a:schemeClr val="tx1"/>
              </a:buClr>
              <a:buSzPct val="150000"/>
              <a:buFont typeface="+mj-lt"/>
              <a:buAutoNum type="arabicPeriod"/>
            </a:pPr>
            <a:r>
              <a:rPr lang="en-US" sz="1800" dirty="0">
                <a:latin typeface="Arial"/>
                <a:ea typeface="Helvetica Neue" panose="02000503000000020004" pitchFamily="2" charset="0"/>
                <a:cs typeface="Arial"/>
              </a:rPr>
              <a:t>Use </a:t>
            </a:r>
            <a:r>
              <a:rPr lang="en-US" sz="1800" b="1" dirty="0">
                <a:latin typeface="Arial"/>
                <a:ea typeface="Helvetica Neue" panose="02000503000000020004" pitchFamily="2" charset="0"/>
                <a:cs typeface="Arial"/>
              </a:rPr>
              <a:t>Boolean operators </a:t>
            </a:r>
            <a:r>
              <a:rPr lang="en-US" sz="1800" dirty="0">
                <a:latin typeface="Arial"/>
                <a:ea typeface="Helvetica Neue" panose="02000503000000020004" pitchFamily="2" charset="0"/>
                <a:cs typeface="Arial"/>
              </a:rPr>
              <a:t>with your search vocabulary </a:t>
            </a:r>
          </a:p>
          <a:p>
            <a:pPr>
              <a:lnSpc>
                <a:spcPct val="150000"/>
              </a:lnSpc>
              <a:buClr>
                <a:schemeClr val="tx1"/>
              </a:buClr>
              <a:buSzPct val="150000"/>
            </a:pPr>
            <a:endParaRPr lang="en-US" sz="1800" dirty="0">
              <a:latin typeface="Arial"/>
              <a:ea typeface="Helvetica Neue" panose="02000503000000020004" pitchFamily="2" charset="0"/>
              <a:cs typeface="Arial"/>
            </a:endParaRPr>
          </a:p>
          <a:p>
            <a:pPr marL="0" indent="0">
              <a:lnSpc>
                <a:spcPct val="150000"/>
              </a:lnSpc>
              <a:buClr>
                <a:schemeClr val="tx1"/>
              </a:buClr>
              <a:buSzPct val="150000"/>
              <a:buNone/>
            </a:pPr>
            <a:r>
              <a:rPr lang="en-US" sz="1800" dirty="0">
                <a:latin typeface="Arial"/>
                <a:ea typeface="Helvetica Neue" panose="02000503000000020004" pitchFamily="2" charset="0"/>
                <a:cs typeface="Arial"/>
              </a:rPr>
              <a:t>to build an </a:t>
            </a:r>
            <a:r>
              <a:rPr lang="en-US" sz="1800" b="1" dirty="0">
                <a:latin typeface="Arial"/>
                <a:ea typeface="Helvetica Neue" panose="02000503000000020004" pitchFamily="2" charset="0"/>
                <a:cs typeface="Arial"/>
              </a:rPr>
              <a:t>effective research plan. </a:t>
            </a:r>
          </a:p>
          <a:p>
            <a:pPr marL="0" indent="0">
              <a:lnSpc>
                <a:spcPct val="150000"/>
              </a:lnSpc>
              <a:buClr>
                <a:schemeClr val="tx1"/>
              </a:buClr>
              <a:buSzPct val="150000"/>
              <a:buNone/>
            </a:pPr>
            <a:endParaRPr lang="en-US" sz="1800" dirty="0">
              <a:latin typeface="Arial"/>
              <a:ea typeface="Helvetica Neue" panose="02000503000000020004" pitchFamily="2" charset="0"/>
              <a:cs typeface="Arial"/>
            </a:endParaRPr>
          </a:p>
          <a:p>
            <a:pPr marL="0" indent="0">
              <a:lnSpc>
                <a:spcPct val="150000"/>
              </a:lnSpc>
              <a:buClr>
                <a:schemeClr val="tx1"/>
              </a:buClr>
              <a:buSzPct val="150000"/>
              <a:buNone/>
            </a:pPr>
            <a:endParaRPr lang="en-US" sz="1800" dirty="0">
              <a:latin typeface="Arial"/>
              <a:ea typeface="Helvetica Neue" panose="02000503000000020004" pitchFamily="2" charset="0"/>
              <a:cs typeface="Arial"/>
            </a:endParaRPr>
          </a:p>
        </p:txBody>
      </p:sp>
      <p:cxnSp>
        <p:nvCxnSpPr>
          <p:cNvPr id="6" name="Straight Connector 5">
            <a:extLst>
              <a:ext uri="{FF2B5EF4-FFF2-40B4-BE49-F238E27FC236}">
                <a16:creationId xmlns:a16="http://schemas.microsoft.com/office/drawing/2014/main" id="{3FB4EDC7-EC87-9C42-9143-AF9D1801646F}"/>
              </a:ext>
            </a:extLst>
          </p:cNvPr>
          <p:cNvCxnSpPr>
            <a:cxnSpLocks/>
          </p:cNvCxnSpPr>
          <p:nvPr/>
        </p:nvCxnSpPr>
        <p:spPr>
          <a:xfrm>
            <a:off x="513641" y="6138870"/>
            <a:ext cx="1110209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738BB40-92B0-5842-B3C7-E6974BC842E5}"/>
              </a:ext>
            </a:extLst>
          </p:cNvPr>
          <p:cNvCxnSpPr>
            <a:cxnSpLocks/>
          </p:cNvCxnSpPr>
          <p:nvPr/>
        </p:nvCxnSpPr>
        <p:spPr>
          <a:xfrm>
            <a:off x="523732" y="1260661"/>
            <a:ext cx="11102096"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0716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5E5EF-FB61-4D45-9F2F-FDAEF89B0988}"/>
              </a:ext>
            </a:extLst>
          </p:cNvPr>
          <p:cNvSpPr>
            <a:spLocks noGrp="1"/>
          </p:cNvSpPr>
          <p:nvPr>
            <p:ph type="title"/>
          </p:nvPr>
        </p:nvSpPr>
        <p:spPr/>
        <p:txBody>
          <a:bodyPr/>
          <a:lstStyle/>
          <a:p>
            <a:r>
              <a:rPr lang="en-GB" b="1" dirty="0">
                <a:latin typeface="+mn-lt"/>
              </a:rPr>
              <a:t>Tools you need to access the deep web</a:t>
            </a:r>
          </a:p>
        </p:txBody>
      </p:sp>
      <p:sp>
        <p:nvSpPr>
          <p:cNvPr id="3" name="Content Placeholder 2">
            <a:extLst>
              <a:ext uri="{FF2B5EF4-FFF2-40B4-BE49-F238E27FC236}">
                <a16:creationId xmlns:a16="http://schemas.microsoft.com/office/drawing/2014/main" id="{14E2CD9D-3716-419E-89C4-BA5F80A6C927}"/>
              </a:ext>
            </a:extLst>
          </p:cNvPr>
          <p:cNvSpPr>
            <a:spLocks noGrp="1"/>
          </p:cNvSpPr>
          <p:nvPr>
            <p:ph idx="1"/>
          </p:nvPr>
        </p:nvSpPr>
        <p:spPr/>
        <p:txBody>
          <a:bodyPr/>
          <a:lstStyle/>
          <a:p>
            <a:pPr marL="0" indent="0">
              <a:buNone/>
            </a:pPr>
            <a:endParaRPr lang="en-GB" dirty="0"/>
          </a:p>
          <a:p>
            <a:r>
              <a:rPr lang="en-GB" sz="3200" dirty="0"/>
              <a:t>Access to the platforms, journals, databases etc where you can access the resources you need – with your UWTSD login details </a:t>
            </a:r>
          </a:p>
          <a:p>
            <a:pPr marL="0" indent="0">
              <a:buNone/>
            </a:pPr>
            <a:endParaRPr lang="en-GB" sz="3200" dirty="0"/>
          </a:p>
          <a:p>
            <a:pPr marL="0" indent="0">
              <a:buNone/>
            </a:pPr>
            <a:r>
              <a:rPr lang="en-GB" sz="3200" dirty="0"/>
              <a:t>AND</a:t>
            </a:r>
          </a:p>
          <a:p>
            <a:pPr marL="0" indent="0">
              <a:buNone/>
            </a:pPr>
            <a:endParaRPr lang="en-GB" sz="3200" dirty="0"/>
          </a:p>
          <a:p>
            <a:r>
              <a:rPr lang="en-GB" sz="3200" dirty="0"/>
              <a:t>The right search vocabulary</a:t>
            </a:r>
          </a:p>
        </p:txBody>
      </p:sp>
    </p:spTree>
    <p:extLst>
      <p:ext uri="{BB962C8B-B14F-4D97-AF65-F5344CB8AC3E}">
        <p14:creationId xmlns:p14="http://schemas.microsoft.com/office/powerpoint/2010/main" val="1699973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28254-C541-4AB6-9464-5776F1A6A70A}"/>
              </a:ext>
            </a:extLst>
          </p:cNvPr>
          <p:cNvSpPr>
            <a:spLocks noGrp="1"/>
          </p:cNvSpPr>
          <p:nvPr>
            <p:ph type="title"/>
          </p:nvPr>
        </p:nvSpPr>
        <p:spPr/>
        <p:txBody>
          <a:bodyPr>
            <a:normAutofit/>
          </a:bodyPr>
          <a:lstStyle/>
          <a:p>
            <a:r>
              <a:rPr lang="en-GB" sz="4000" b="1" dirty="0">
                <a:latin typeface="+mn-lt"/>
              </a:rPr>
              <a:t>1. Identify key concepts</a:t>
            </a:r>
          </a:p>
        </p:txBody>
      </p:sp>
      <p:sp>
        <p:nvSpPr>
          <p:cNvPr id="3" name="Content Placeholder 2">
            <a:extLst>
              <a:ext uri="{FF2B5EF4-FFF2-40B4-BE49-F238E27FC236}">
                <a16:creationId xmlns:a16="http://schemas.microsoft.com/office/drawing/2014/main" id="{249BAC0F-DE54-4260-8E4C-2B6E2AD1D930}"/>
              </a:ext>
            </a:extLst>
          </p:cNvPr>
          <p:cNvSpPr>
            <a:spLocks noGrp="1"/>
          </p:cNvSpPr>
          <p:nvPr>
            <p:ph idx="1"/>
          </p:nvPr>
        </p:nvSpPr>
        <p:spPr/>
        <p:txBody>
          <a:bodyPr/>
          <a:lstStyle/>
          <a:p>
            <a:pPr marL="0" indent="0">
              <a:lnSpc>
                <a:spcPct val="107000"/>
              </a:lnSpc>
              <a:spcAft>
                <a:spcPts val="800"/>
              </a:spcAft>
              <a:buNone/>
            </a:pPr>
            <a:endParaRPr lang="en-GB" sz="4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6600" dirty="0">
                <a:effectLst/>
                <a:latin typeface="Calibri" panose="020F0502020204030204" pitchFamily="34" charset="0"/>
                <a:ea typeface="Calibri" panose="020F0502020204030204" pitchFamily="34" charset="0"/>
                <a:cs typeface="Times New Roman" panose="02020603050405020304" pitchFamily="18" charset="0"/>
              </a:rPr>
              <a:t>Do business organisations have moral responsibilities?</a:t>
            </a:r>
            <a:endParaRPr lang="en-GB" sz="4400" b="1" dirty="0"/>
          </a:p>
          <a:p>
            <a:pPr marL="0" indent="0">
              <a:buNone/>
            </a:pPr>
            <a:endParaRPr lang="en-GB" dirty="0"/>
          </a:p>
        </p:txBody>
      </p:sp>
    </p:spTree>
    <p:extLst>
      <p:ext uri="{BB962C8B-B14F-4D97-AF65-F5344CB8AC3E}">
        <p14:creationId xmlns:p14="http://schemas.microsoft.com/office/powerpoint/2010/main" val="3918064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C7998E-DB6A-4927-81F4-D771E58849C7}"/>
              </a:ext>
            </a:extLst>
          </p:cNvPr>
          <p:cNvSpPr>
            <a:spLocks noGrp="1"/>
          </p:cNvSpPr>
          <p:nvPr>
            <p:ph idx="1"/>
          </p:nvPr>
        </p:nvSpPr>
        <p:spPr>
          <a:xfrm>
            <a:off x="287867" y="1825625"/>
            <a:ext cx="12022665" cy="4351338"/>
          </a:xfrm>
        </p:spPr>
        <p:txBody>
          <a:bodyPr>
            <a:normAutofit/>
          </a:bodyPr>
          <a:lstStyle/>
          <a:p>
            <a:pPr marL="0" indent="0">
              <a:lnSpc>
                <a:spcPct val="107000"/>
              </a:lnSpc>
              <a:spcAft>
                <a:spcPts val="800"/>
              </a:spcAft>
              <a:buNone/>
            </a:pPr>
            <a:r>
              <a:rPr lang="en-GB" sz="8000" strike="sngStrike" dirty="0">
                <a:effectLst/>
                <a:latin typeface="Calibri" panose="020F0502020204030204" pitchFamily="34" charset="0"/>
                <a:ea typeface="Calibri" panose="020F0502020204030204" pitchFamily="34" charset="0"/>
                <a:cs typeface="Times New Roman" panose="02020603050405020304" pitchFamily="18" charset="0"/>
              </a:rPr>
              <a:t>Do</a:t>
            </a:r>
            <a:r>
              <a:rPr lang="en-GB" sz="8000" dirty="0">
                <a:effectLst/>
                <a:latin typeface="Calibri" panose="020F0502020204030204" pitchFamily="34" charset="0"/>
                <a:ea typeface="Calibri" panose="020F0502020204030204" pitchFamily="34" charset="0"/>
                <a:cs typeface="Times New Roman" panose="02020603050405020304" pitchFamily="18" charset="0"/>
              </a:rPr>
              <a:t> business organisations </a:t>
            </a:r>
            <a:r>
              <a:rPr lang="en-GB" sz="8000" strike="sngStrike" dirty="0">
                <a:effectLst/>
                <a:latin typeface="Calibri" panose="020F0502020204030204" pitchFamily="34" charset="0"/>
                <a:ea typeface="Calibri" panose="020F0502020204030204" pitchFamily="34" charset="0"/>
                <a:cs typeface="Times New Roman" panose="02020603050405020304" pitchFamily="18" charset="0"/>
              </a:rPr>
              <a:t>have</a:t>
            </a:r>
            <a:r>
              <a:rPr lang="en-GB" sz="8000" dirty="0">
                <a:effectLst/>
                <a:latin typeface="Calibri" panose="020F0502020204030204" pitchFamily="34" charset="0"/>
                <a:ea typeface="Calibri" panose="020F0502020204030204" pitchFamily="34" charset="0"/>
                <a:cs typeface="Times New Roman" panose="02020603050405020304" pitchFamily="18" charset="0"/>
              </a:rPr>
              <a:t> moral  responsibilities?</a:t>
            </a:r>
            <a:endParaRPr lang="en-GB" sz="8000" b="1" dirty="0"/>
          </a:p>
          <a:p>
            <a:pPr marL="0" indent="0">
              <a:buNone/>
            </a:pPr>
            <a:endParaRPr lang="en-GB" dirty="0"/>
          </a:p>
        </p:txBody>
      </p:sp>
      <p:sp>
        <p:nvSpPr>
          <p:cNvPr id="4" name="Rectangle: Rounded Corners 3">
            <a:extLst>
              <a:ext uri="{FF2B5EF4-FFF2-40B4-BE49-F238E27FC236}">
                <a16:creationId xmlns:a16="http://schemas.microsoft.com/office/drawing/2014/main" id="{8C44C208-09BE-4B6F-80AE-D0FFB4C7D0FC}"/>
              </a:ext>
            </a:extLst>
          </p:cNvPr>
          <p:cNvSpPr/>
          <p:nvPr/>
        </p:nvSpPr>
        <p:spPr>
          <a:xfrm>
            <a:off x="2556933" y="3429000"/>
            <a:ext cx="9076267" cy="999066"/>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5" name="Rectangle: Rounded Corners 4">
            <a:extLst>
              <a:ext uri="{FF2B5EF4-FFF2-40B4-BE49-F238E27FC236}">
                <a16:creationId xmlns:a16="http://schemas.microsoft.com/office/drawing/2014/main" id="{DCA915BD-0A68-4345-91C5-6292B91EF91F}"/>
              </a:ext>
            </a:extLst>
          </p:cNvPr>
          <p:cNvSpPr/>
          <p:nvPr/>
        </p:nvSpPr>
        <p:spPr>
          <a:xfrm>
            <a:off x="1667933" y="1991783"/>
            <a:ext cx="9609667" cy="1081882"/>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96618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B00BC-38E6-1CB6-973E-F6E0069A25CF}"/>
              </a:ext>
            </a:extLst>
          </p:cNvPr>
          <p:cNvSpPr>
            <a:spLocks noGrp="1"/>
          </p:cNvSpPr>
          <p:nvPr>
            <p:ph type="title"/>
          </p:nvPr>
        </p:nvSpPr>
        <p:spPr/>
        <p:txBody>
          <a:bodyPr/>
          <a:lstStyle/>
          <a:p>
            <a:r>
              <a:rPr lang="en-GB" dirty="0"/>
              <a:t>Let’s try some more…</a:t>
            </a:r>
          </a:p>
        </p:txBody>
      </p:sp>
      <p:sp>
        <p:nvSpPr>
          <p:cNvPr id="3" name="Content Placeholder 2">
            <a:extLst>
              <a:ext uri="{FF2B5EF4-FFF2-40B4-BE49-F238E27FC236}">
                <a16:creationId xmlns:a16="http://schemas.microsoft.com/office/drawing/2014/main" id="{3D511A49-BF83-E016-BE58-738D0C7B5F37}"/>
              </a:ext>
            </a:extLst>
          </p:cNvPr>
          <p:cNvSpPr>
            <a:spLocks noGrp="1"/>
          </p:cNvSpPr>
          <p:nvPr>
            <p:ph idx="1"/>
          </p:nvPr>
        </p:nvSpPr>
        <p:spPr/>
        <p:txBody>
          <a:bodyPr/>
          <a:lstStyle/>
          <a:p>
            <a:pPr marL="0" indent="0">
              <a:buNone/>
            </a:pPr>
            <a:r>
              <a:rPr lang="en-GB" dirty="0"/>
              <a:t>The impact of social media on consumer purchasing behaviour.</a:t>
            </a:r>
          </a:p>
          <a:p>
            <a:endParaRPr lang="en-GB" dirty="0"/>
          </a:p>
          <a:p>
            <a:pPr marL="0" indent="0">
              <a:buNone/>
            </a:pPr>
            <a:r>
              <a:rPr lang="en-GB" dirty="0"/>
              <a:t>Employee motivation and customer satisfaction in UK business: a case study of Selfridges.</a:t>
            </a:r>
          </a:p>
          <a:p>
            <a:pPr marL="0" indent="0">
              <a:buNone/>
            </a:pPr>
            <a:endParaRPr lang="en-GB" dirty="0"/>
          </a:p>
          <a:p>
            <a:pPr marL="0" indent="0">
              <a:buNone/>
            </a:pPr>
            <a:r>
              <a:rPr lang="en-GB" dirty="0"/>
              <a:t>Gender inequality among senior management in the UK retail sector: a case study of Tesco.</a:t>
            </a:r>
          </a:p>
          <a:p>
            <a:endParaRPr lang="en-GB" dirty="0"/>
          </a:p>
        </p:txBody>
      </p:sp>
    </p:spTree>
    <p:extLst>
      <p:ext uri="{BB962C8B-B14F-4D97-AF65-F5344CB8AC3E}">
        <p14:creationId xmlns:p14="http://schemas.microsoft.com/office/powerpoint/2010/main" val="1020002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8FB7E-9BEF-45AC-8671-194D5547C78E}"/>
              </a:ext>
            </a:extLst>
          </p:cNvPr>
          <p:cNvSpPr>
            <a:spLocks noGrp="1"/>
          </p:cNvSpPr>
          <p:nvPr>
            <p:ph type="title"/>
          </p:nvPr>
        </p:nvSpPr>
        <p:spPr/>
        <p:txBody>
          <a:bodyPr>
            <a:normAutofit/>
          </a:bodyPr>
          <a:lstStyle/>
          <a:p>
            <a:r>
              <a:rPr lang="en-US" sz="4000" b="1" dirty="0">
                <a:latin typeface="+mn-lt"/>
              </a:rPr>
              <a:t>2. Create your vocabulary</a:t>
            </a:r>
            <a:endParaRPr lang="en-GB" sz="4000" b="1" dirty="0">
              <a:latin typeface="+mn-lt"/>
            </a:endParaRPr>
          </a:p>
        </p:txBody>
      </p:sp>
      <p:sp>
        <p:nvSpPr>
          <p:cNvPr id="3" name="Content Placeholder 2">
            <a:extLst>
              <a:ext uri="{FF2B5EF4-FFF2-40B4-BE49-F238E27FC236}">
                <a16:creationId xmlns:a16="http://schemas.microsoft.com/office/drawing/2014/main" id="{1D787A14-E753-41BC-9540-88E20D0B3C1C}"/>
              </a:ext>
            </a:extLst>
          </p:cNvPr>
          <p:cNvSpPr>
            <a:spLocks noGrp="1"/>
          </p:cNvSpPr>
          <p:nvPr>
            <p:ph idx="1"/>
          </p:nvPr>
        </p:nvSpPr>
        <p:spPr>
          <a:xfrm>
            <a:off x="838200" y="1825625"/>
            <a:ext cx="10515600" cy="4913842"/>
          </a:xfrm>
        </p:spPr>
        <p:txBody>
          <a:bodyPr>
            <a:normAutofit/>
          </a:bodyPr>
          <a:lstStyle/>
          <a:p>
            <a:pPr marL="0" indent="0">
              <a:buNone/>
            </a:pPr>
            <a:endParaRPr lang="en-GB" sz="2800" dirty="0"/>
          </a:p>
          <a:p>
            <a:pPr marL="285750" indent="-285750"/>
            <a:r>
              <a:rPr lang="en-GB" sz="2800" dirty="0"/>
              <a:t>Synonyms, different spellings</a:t>
            </a:r>
          </a:p>
          <a:p>
            <a:pPr marL="0" indent="0">
              <a:buNone/>
            </a:pPr>
            <a:endParaRPr lang="en-GB" sz="2800" dirty="0"/>
          </a:p>
          <a:p>
            <a:pPr marL="285750" indent="-285750">
              <a:buFont typeface="Arial" panose="020B0604020202020204" pitchFamily="34" charset="0"/>
              <a:buChar char="•"/>
            </a:pPr>
            <a:r>
              <a:rPr lang="en-GB" sz="2800" dirty="0"/>
              <a:t>Narrower terms (niche, specific to your topic)</a:t>
            </a:r>
          </a:p>
          <a:p>
            <a:pPr marL="0" indent="0">
              <a:buNone/>
            </a:pPr>
            <a:endParaRPr lang="en-GB" sz="2800" dirty="0"/>
          </a:p>
          <a:p>
            <a:pPr marL="285750" indent="-285750">
              <a:buFont typeface="Arial" panose="020B0604020202020204" pitchFamily="34" charset="0"/>
              <a:buChar char="•"/>
            </a:pPr>
            <a:r>
              <a:rPr lang="en-GB" sz="2800" dirty="0"/>
              <a:t>Broader terms / related concepts </a:t>
            </a:r>
            <a:endParaRPr lang="en-GB" dirty="0"/>
          </a:p>
          <a:p>
            <a:endParaRPr lang="en-GB" dirty="0"/>
          </a:p>
        </p:txBody>
      </p:sp>
    </p:spTree>
    <p:extLst>
      <p:ext uri="{BB962C8B-B14F-4D97-AF65-F5344CB8AC3E}">
        <p14:creationId xmlns:p14="http://schemas.microsoft.com/office/powerpoint/2010/main" val="2747784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86F96-CF69-4D61-BE68-D7D5147F0332}"/>
              </a:ext>
            </a:extLst>
          </p:cNvPr>
          <p:cNvSpPr>
            <a:spLocks noGrp="1"/>
          </p:cNvSpPr>
          <p:nvPr>
            <p:ph type="title"/>
          </p:nvPr>
        </p:nvSpPr>
        <p:spPr>
          <a:xfrm>
            <a:off x="0" y="0"/>
            <a:ext cx="10515600" cy="1325563"/>
          </a:xfrm>
        </p:spPr>
        <p:txBody>
          <a:bodyPr/>
          <a:lstStyle/>
          <a:p>
            <a:r>
              <a:rPr lang="en-GB" b="1" dirty="0"/>
              <a:t>Search vocabulary</a:t>
            </a:r>
          </a:p>
        </p:txBody>
      </p:sp>
      <p:sp>
        <p:nvSpPr>
          <p:cNvPr id="5" name="Content Placeholder 4">
            <a:extLst>
              <a:ext uri="{FF2B5EF4-FFF2-40B4-BE49-F238E27FC236}">
                <a16:creationId xmlns:a16="http://schemas.microsoft.com/office/drawing/2014/main" id="{1F9B0229-2479-4F9B-A06D-AEA2A7031665}"/>
              </a:ext>
            </a:extLst>
          </p:cNvPr>
          <p:cNvSpPr>
            <a:spLocks noGrp="1"/>
          </p:cNvSpPr>
          <p:nvPr>
            <p:ph idx="1"/>
          </p:nvPr>
        </p:nvSpPr>
        <p:spPr>
          <a:xfrm>
            <a:off x="3303271" y="1313393"/>
            <a:ext cx="3563196" cy="5109104"/>
          </a:xfrm>
        </p:spPr>
        <p:txBody>
          <a:bodyPr numCol="1"/>
          <a:lstStyle/>
          <a:p>
            <a:pPr marL="0" indent="0">
              <a:buNone/>
            </a:pPr>
            <a:r>
              <a:rPr lang="en-GB" b="1" dirty="0"/>
              <a:t>Concept 1</a:t>
            </a:r>
          </a:p>
          <a:p>
            <a:pPr marL="0" indent="0">
              <a:buNone/>
            </a:pPr>
            <a:r>
              <a:rPr lang="en-GB" b="1" dirty="0"/>
              <a:t>Business organisations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82DA0E5D-CC29-4869-8816-469065A863AA}"/>
              </a:ext>
            </a:extLst>
          </p:cNvPr>
          <p:cNvSpPr txBox="1"/>
          <p:nvPr/>
        </p:nvSpPr>
        <p:spPr>
          <a:xfrm>
            <a:off x="495300" y="2091903"/>
            <a:ext cx="2658534" cy="3785652"/>
          </a:xfrm>
          <a:prstGeom prst="rect">
            <a:avLst/>
          </a:prstGeom>
          <a:noFill/>
        </p:spPr>
        <p:txBody>
          <a:bodyPr wrap="square" rtlCol="0">
            <a:spAutoFit/>
          </a:bodyPr>
          <a:lstStyle/>
          <a:p>
            <a:r>
              <a:rPr lang="en-GB" sz="2400" b="1" dirty="0"/>
              <a:t>Synonyms</a:t>
            </a:r>
          </a:p>
          <a:p>
            <a:endParaRPr lang="en-GB" sz="2400" b="1" dirty="0"/>
          </a:p>
          <a:p>
            <a:endParaRPr lang="en-GB" sz="2400" b="1" dirty="0"/>
          </a:p>
          <a:p>
            <a:endParaRPr lang="en-GB" sz="2400" b="1" dirty="0"/>
          </a:p>
          <a:p>
            <a:r>
              <a:rPr lang="en-GB" sz="2400" b="1" dirty="0"/>
              <a:t>Narrower Terms</a:t>
            </a:r>
          </a:p>
          <a:p>
            <a:endParaRPr lang="en-GB" sz="2400" b="1" dirty="0"/>
          </a:p>
          <a:p>
            <a:endParaRPr lang="en-GB" sz="2400" b="1" dirty="0"/>
          </a:p>
          <a:p>
            <a:endParaRPr lang="en-GB" sz="2400" b="1" dirty="0"/>
          </a:p>
          <a:p>
            <a:r>
              <a:rPr lang="en-GB" sz="2400" b="1" dirty="0"/>
              <a:t>Broader/Related Terms/Concepts </a:t>
            </a:r>
          </a:p>
        </p:txBody>
      </p:sp>
      <p:sp>
        <p:nvSpPr>
          <p:cNvPr id="7" name="Content Placeholder 4">
            <a:extLst>
              <a:ext uri="{FF2B5EF4-FFF2-40B4-BE49-F238E27FC236}">
                <a16:creationId xmlns:a16="http://schemas.microsoft.com/office/drawing/2014/main" id="{DD238337-8777-47D5-91C6-1175F760C56B}"/>
              </a:ext>
            </a:extLst>
          </p:cNvPr>
          <p:cNvSpPr txBox="1">
            <a:spLocks/>
          </p:cNvSpPr>
          <p:nvPr/>
        </p:nvSpPr>
        <p:spPr>
          <a:xfrm>
            <a:off x="7666566" y="1382186"/>
            <a:ext cx="3217333" cy="5109104"/>
          </a:xfrm>
          <a:prstGeom prst="rect">
            <a:avLst/>
          </a:prstGeom>
        </p:spPr>
        <p:txBody>
          <a:bodyPr vert="horz" lIns="91440" tIns="45720" rIns="91440" bIns="45720" numCol="1"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a:t>Concept 2</a:t>
            </a:r>
          </a:p>
          <a:p>
            <a:pPr marL="0" indent="0">
              <a:buNone/>
            </a:pPr>
            <a:r>
              <a:rPr lang="en-GB" sz="2800" b="1" dirty="0"/>
              <a:t>Moral responsibilities</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3416918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86F96-CF69-4D61-BE68-D7D5147F0332}"/>
              </a:ext>
            </a:extLst>
          </p:cNvPr>
          <p:cNvSpPr>
            <a:spLocks noGrp="1"/>
          </p:cNvSpPr>
          <p:nvPr>
            <p:ph type="title"/>
          </p:nvPr>
        </p:nvSpPr>
        <p:spPr>
          <a:xfrm>
            <a:off x="0" y="0"/>
            <a:ext cx="10515600" cy="1325563"/>
          </a:xfrm>
        </p:spPr>
        <p:txBody>
          <a:bodyPr/>
          <a:lstStyle/>
          <a:p>
            <a:r>
              <a:rPr lang="en-GB" b="1" dirty="0"/>
              <a:t>Search vocabulary</a:t>
            </a:r>
          </a:p>
        </p:txBody>
      </p:sp>
      <p:sp>
        <p:nvSpPr>
          <p:cNvPr id="5" name="Content Placeholder 4">
            <a:extLst>
              <a:ext uri="{FF2B5EF4-FFF2-40B4-BE49-F238E27FC236}">
                <a16:creationId xmlns:a16="http://schemas.microsoft.com/office/drawing/2014/main" id="{1F9B0229-2479-4F9B-A06D-AEA2A7031665}"/>
              </a:ext>
            </a:extLst>
          </p:cNvPr>
          <p:cNvSpPr>
            <a:spLocks noGrp="1"/>
          </p:cNvSpPr>
          <p:nvPr>
            <p:ph idx="1"/>
          </p:nvPr>
        </p:nvSpPr>
        <p:spPr>
          <a:xfrm>
            <a:off x="3149602" y="1276905"/>
            <a:ext cx="3742266" cy="5581095"/>
          </a:xfrm>
        </p:spPr>
        <p:txBody>
          <a:bodyPr numCol="1">
            <a:normAutofit/>
          </a:bodyPr>
          <a:lstStyle/>
          <a:p>
            <a:pPr marL="0" indent="0">
              <a:lnSpc>
                <a:spcPct val="100000"/>
              </a:lnSpc>
              <a:spcBef>
                <a:spcPts val="0"/>
              </a:spcBef>
              <a:buNone/>
            </a:pPr>
            <a:r>
              <a:rPr lang="en-GB" b="1" dirty="0">
                <a:solidFill>
                  <a:srgbClr val="FF0000"/>
                </a:solidFill>
              </a:rPr>
              <a:t>Concept 1</a:t>
            </a:r>
          </a:p>
          <a:p>
            <a:pPr marL="0" indent="0">
              <a:lnSpc>
                <a:spcPct val="100000"/>
              </a:lnSpc>
              <a:spcBef>
                <a:spcPts val="0"/>
              </a:spcBef>
              <a:buNone/>
            </a:pPr>
            <a:r>
              <a:rPr lang="en-GB" sz="2400" b="1" dirty="0"/>
              <a:t>Business organisations</a:t>
            </a:r>
          </a:p>
          <a:p>
            <a:pPr marL="0" indent="0">
              <a:lnSpc>
                <a:spcPct val="100000"/>
              </a:lnSpc>
              <a:spcBef>
                <a:spcPts val="0"/>
              </a:spcBef>
              <a:buNone/>
            </a:pPr>
            <a:endParaRPr lang="en-GB" sz="2400" dirty="0"/>
          </a:p>
          <a:p>
            <a:pPr marL="0" indent="0">
              <a:lnSpc>
                <a:spcPct val="100000"/>
              </a:lnSpc>
              <a:spcBef>
                <a:spcPts val="0"/>
              </a:spcBef>
              <a:buNone/>
            </a:pPr>
            <a:r>
              <a:rPr lang="en-GB" sz="2400" dirty="0"/>
              <a:t>companies, firm, operation,  </a:t>
            </a:r>
          </a:p>
          <a:p>
            <a:pPr marL="0" indent="0">
              <a:lnSpc>
                <a:spcPct val="100000"/>
              </a:lnSpc>
              <a:spcBef>
                <a:spcPts val="0"/>
              </a:spcBef>
              <a:buNone/>
            </a:pPr>
            <a:endParaRPr lang="en-GB" sz="2400" dirty="0"/>
          </a:p>
          <a:p>
            <a:pPr marL="0" indent="0">
              <a:lnSpc>
                <a:spcPct val="100000"/>
              </a:lnSpc>
              <a:spcBef>
                <a:spcPts val="0"/>
              </a:spcBef>
              <a:buNone/>
            </a:pPr>
            <a:endParaRPr lang="en-GB" sz="2400" dirty="0"/>
          </a:p>
          <a:p>
            <a:pPr marL="0" indent="0">
              <a:lnSpc>
                <a:spcPct val="100000"/>
              </a:lnSpc>
              <a:spcBef>
                <a:spcPts val="0"/>
              </a:spcBef>
              <a:buNone/>
            </a:pPr>
            <a:r>
              <a:rPr lang="en-GB" sz="2400" dirty="0"/>
              <a:t>Start-up, online business, service business, </a:t>
            </a:r>
          </a:p>
          <a:p>
            <a:pPr marL="0" indent="0">
              <a:lnSpc>
                <a:spcPct val="100000"/>
              </a:lnSpc>
              <a:spcBef>
                <a:spcPts val="0"/>
              </a:spcBef>
              <a:buNone/>
            </a:pPr>
            <a:endParaRPr lang="en-GB" sz="2400" dirty="0"/>
          </a:p>
          <a:p>
            <a:pPr marL="0" indent="0">
              <a:lnSpc>
                <a:spcPct val="100000"/>
              </a:lnSpc>
              <a:spcBef>
                <a:spcPts val="0"/>
              </a:spcBef>
              <a:buNone/>
            </a:pPr>
            <a:endParaRPr lang="en-GB" sz="2400" dirty="0"/>
          </a:p>
          <a:p>
            <a:pPr marL="0" indent="0">
              <a:lnSpc>
                <a:spcPct val="100000"/>
              </a:lnSpc>
              <a:spcBef>
                <a:spcPts val="0"/>
              </a:spcBef>
              <a:buNone/>
            </a:pPr>
            <a:endParaRPr lang="en-GB" sz="2400" dirty="0"/>
          </a:p>
          <a:p>
            <a:pPr marL="0" indent="0">
              <a:lnSpc>
                <a:spcPct val="100000"/>
              </a:lnSpc>
              <a:spcBef>
                <a:spcPts val="0"/>
              </a:spcBef>
              <a:buNone/>
            </a:pPr>
            <a:r>
              <a:rPr lang="en-GB" sz="2400" dirty="0"/>
              <a:t> Economy, commerce, industry, </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b="1" dirty="0">
              <a:solidFill>
                <a:srgbClr val="CC0066"/>
              </a:solidFill>
            </a:endParaRPr>
          </a:p>
        </p:txBody>
      </p:sp>
      <p:sp>
        <p:nvSpPr>
          <p:cNvPr id="6" name="TextBox 5">
            <a:extLst>
              <a:ext uri="{FF2B5EF4-FFF2-40B4-BE49-F238E27FC236}">
                <a16:creationId xmlns:a16="http://schemas.microsoft.com/office/drawing/2014/main" id="{82DA0E5D-CC29-4869-8816-469065A863AA}"/>
              </a:ext>
            </a:extLst>
          </p:cNvPr>
          <p:cNvSpPr txBox="1"/>
          <p:nvPr/>
        </p:nvSpPr>
        <p:spPr>
          <a:xfrm>
            <a:off x="313268" y="2380198"/>
            <a:ext cx="2523067" cy="3785652"/>
          </a:xfrm>
          <a:prstGeom prst="rect">
            <a:avLst/>
          </a:prstGeom>
          <a:noFill/>
        </p:spPr>
        <p:txBody>
          <a:bodyPr wrap="square" rtlCol="0">
            <a:spAutoFit/>
          </a:bodyPr>
          <a:lstStyle/>
          <a:p>
            <a:r>
              <a:rPr lang="en-GB" sz="2400" b="1" dirty="0"/>
              <a:t>Synonyms</a:t>
            </a:r>
          </a:p>
          <a:p>
            <a:endParaRPr lang="en-GB" sz="2400" b="1" dirty="0"/>
          </a:p>
          <a:p>
            <a:endParaRPr lang="en-GB" sz="2400" b="1" dirty="0"/>
          </a:p>
          <a:p>
            <a:endParaRPr lang="en-GB" sz="2400" b="1" dirty="0"/>
          </a:p>
          <a:p>
            <a:r>
              <a:rPr lang="en-GB" sz="2400" b="1" dirty="0"/>
              <a:t>Narrower Terms</a:t>
            </a:r>
          </a:p>
          <a:p>
            <a:endParaRPr lang="en-GB" sz="2400" b="1" dirty="0"/>
          </a:p>
          <a:p>
            <a:endParaRPr lang="en-GB" sz="2400" b="1" dirty="0"/>
          </a:p>
          <a:p>
            <a:endParaRPr lang="en-GB" sz="2400" b="1" dirty="0"/>
          </a:p>
          <a:p>
            <a:r>
              <a:rPr lang="en-GB" sz="2400" b="1" dirty="0"/>
              <a:t>Broader/Related Terms/Concepts </a:t>
            </a:r>
          </a:p>
        </p:txBody>
      </p:sp>
      <p:sp>
        <p:nvSpPr>
          <p:cNvPr id="7" name="Content Placeholder 4">
            <a:extLst>
              <a:ext uri="{FF2B5EF4-FFF2-40B4-BE49-F238E27FC236}">
                <a16:creationId xmlns:a16="http://schemas.microsoft.com/office/drawing/2014/main" id="{59D8CBB0-16B6-44F5-B539-61EC03FBE78D}"/>
              </a:ext>
            </a:extLst>
          </p:cNvPr>
          <p:cNvSpPr txBox="1">
            <a:spLocks/>
          </p:cNvSpPr>
          <p:nvPr/>
        </p:nvSpPr>
        <p:spPr>
          <a:xfrm>
            <a:off x="7747001" y="1276905"/>
            <a:ext cx="3217333" cy="5109104"/>
          </a:xfrm>
          <a:prstGeom prst="rect">
            <a:avLst/>
          </a:prstGeom>
        </p:spPr>
        <p:txBody>
          <a:bodyPr vert="horz" lIns="91440" tIns="45720" rIns="91440" bIns="45720" numCol="1"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0"/>
              </a:spcBef>
              <a:buFont typeface="Arial" panose="020B0604020202020204" pitchFamily="34" charset="0"/>
              <a:buNone/>
            </a:pPr>
            <a:r>
              <a:rPr lang="en-GB" sz="3000" b="1" dirty="0">
                <a:solidFill>
                  <a:srgbClr val="FF0000"/>
                </a:solidFill>
              </a:rPr>
              <a:t>Concept 2</a:t>
            </a:r>
          </a:p>
          <a:p>
            <a:pPr marL="0" indent="0">
              <a:lnSpc>
                <a:spcPct val="120000"/>
              </a:lnSpc>
              <a:spcBef>
                <a:spcPts val="0"/>
              </a:spcBef>
              <a:buFont typeface="Arial" panose="020B0604020202020204" pitchFamily="34" charset="0"/>
              <a:buNone/>
            </a:pPr>
            <a:r>
              <a:rPr lang="en-GB" sz="2600" b="1" dirty="0"/>
              <a:t>Moral responsibilities</a:t>
            </a:r>
          </a:p>
          <a:p>
            <a:pPr marL="0" indent="0">
              <a:lnSpc>
                <a:spcPct val="100000"/>
              </a:lnSpc>
              <a:spcBef>
                <a:spcPts val="0"/>
              </a:spcBef>
              <a:buFont typeface="Arial" panose="020B0604020202020204" pitchFamily="34" charset="0"/>
              <a:buNone/>
            </a:pPr>
            <a:endParaRPr lang="en-GB" sz="2400" dirty="0"/>
          </a:p>
          <a:p>
            <a:pPr marL="0" indent="0">
              <a:lnSpc>
                <a:spcPct val="100000"/>
              </a:lnSpc>
              <a:spcBef>
                <a:spcPts val="0"/>
              </a:spcBef>
              <a:buFont typeface="Arial" panose="020B0604020202020204" pitchFamily="34" charset="0"/>
              <a:buNone/>
            </a:pPr>
            <a:endParaRPr lang="en-GB" sz="2400" dirty="0"/>
          </a:p>
          <a:p>
            <a:pPr marL="0" indent="0">
              <a:lnSpc>
                <a:spcPct val="100000"/>
              </a:lnSpc>
              <a:spcBef>
                <a:spcPts val="0"/>
              </a:spcBef>
              <a:buFont typeface="Arial" panose="020B0604020202020204" pitchFamily="34" charset="0"/>
              <a:buNone/>
            </a:pPr>
            <a:r>
              <a:rPr lang="en-GB" sz="2400" dirty="0"/>
              <a:t>Ethical, moral, responsible, </a:t>
            </a:r>
          </a:p>
          <a:p>
            <a:pPr marL="0" indent="0">
              <a:lnSpc>
                <a:spcPct val="100000"/>
              </a:lnSpc>
              <a:spcBef>
                <a:spcPts val="0"/>
              </a:spcBef>
              <a:buFont typeface="Arial" panose="020B0604020202020204" pitchFamily="34" charset="0"/>
              <a:buNone/>
            </a:pPr>
            <a:endParaRPr lang="en-GB" sz="2400" dirty="0"/>
          </a:p>
          <a:p>
            <a:pPr marL="0" indent="0">
              <a:lnSpc>
                <a:spcPct val="100000"/>
              </a:lnSpc>
              <a:spcBef>
                <a:spcPts val="0"/>
              </a:spcBef>
              <a:buFont typeface="Arial" panose="020B0604020202020204" pitchFamily="34" charset="0"/>
              <a:buNone/>
            </a:pPr>
            <a:endParaRPr lang="en-GB" sz="2400" dirty="0"/>
          </a:p>
          <a:p>
            <a:pPr marL="0" indent="0">
              <a:lnSpc>
                <a:spcPct val="100000"/>
              </a:lnSpc>
              <a:spcBef>
                <a:spcPts val="0"/>
              </a:spcBef>
              <a:buFont typeface="Arial" panose="020B0604020202020204" pitchFamily="34" charset="0"/>
              <a:buNone/>
            </a:pPr>
            <a:endParaRPr lang="en-GB" sz="2400" dirty="0"/>
          </a:p>
          <a:p>
            <a:pPr marL="0" indent="0">
              <a:lnSpc>
                <a:spcPct val="100000"/>
              </a:lnSpc>
              <a:spcBef>
                <a:spcPts val="0"/>
              </a:spcBef>
              <a:buFont typeface="Arial" panose="020B0604020202020204" pitchFamily="34" charset="0"/>
              <a:buNone/>
            </a:pPr>
            <a:r>
              <a:rPr lang="en-GB" sz="2400" dirty="0"/>
              <a:t>Sustainable practices, modern slavery, anti-racism,</a:t>
            </a:r>
          </a:p>
          <a:p>
            <a:pPr marL="0" indent="0">
              <a:lnSpc>
                <a:spcPct val="100000"/>
              </a:lnSpc>
              <a:spcBef>
                <a:spcPts val="0"/>
              </a:spcBef>
              <a:buFont typeface="Arial" panose="020B0604020202020204" pitchFamily="34" charset="0"/>
              <a:buNone/>
            </a:pPr>
            <a:endParaRPr lang="en-GB" sz="2400" dirty="0"/>
          </a:p>
          <a:p>
            <a:pPr marL="0" indent="0">
              <a:lnSpc>
                <a:spcPct val="100000"/>
              </a:lnSpc>
              <a:spcBef>
                <a:spcPts val="0"/>
              </a:spcBef>
              <a:buFont typeface="Arial" panose="020B0604020202020204" pitchFamily="34" charset="0"/>
              <a:buNone/>
            </a:pPr>
            <a:endParaRPr lang="en-GB" sz="2400" dirty="0"/>
          </a:p>
          <a:p>
            <a:pPr marL="0" indent="0">
              <a:lnSpc>
                <a:spcPct val="100000"/>
              </a:lnSpc>
              <a:spcBef>
                <a:spcPts val="0"/>
              </a:spcBef>
              <a:buNone/>
            </a:pPr>
            <a:r>
              <a:rPr lang="en-GB" sz="2400" dirty="0"/>
              <a:t>Social responsibility, socially responsible, </a:t>
            </a:r>
          </a:p>
          <a:p>
            <a:pPr marL="0" indent="0">
              <a:lnSpc>
                <a:spcPct val="100000"/>
              </a:lnSpc>
              <a:spcBef>
                <a:spcPts val="0"/>
              </a:spcBef>
              <a:buFont typeface="Arial" panose="020B0604020202020204" pitchFamily="34" charset="0"/>
              <a:buNone/>
            </a:pPr>
            <a:r>
              <a:rPr lang="en-GB" sz="2400" dirty="0"/>
              <a:t>social change</a:t>
            </a:r>
          </a:p>
          <a:p>
            <a:pPr marL="0" indent="0">
              <a:lnSpc>
                <a:spcPct val="100000"/>
              </a:lnSpc>
              <a:spcBef>
                <a:spcPts val="0"/>
              </a:spcBef>
              <a:buFont typeface="Arial" panose="020B0604020202020204" pitchFamily="34" charset="0"/>
              <a:buNone/>
            </a:pPr>
            <a:endParaRPr lang="en-GB" sz="2400" dirty="0"/>
          </a:p>
          <a:p>
            <a:pPr marL="0" indent="0">
              <a:buFont typeface="Arial" panose="020B0604020202020204" pitchFamily="34" charset="0"/>
              <a:buNone/>
            </a:pPr>
            <a:endParaRPr lang="en-GB" sz="2400"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403917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11" end="1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2D2D8-BC9E-44A6-8E8E-A12A33BC1E77}"/>
              </a:ext>
            </a:extLst>
          </p:cNvPr>
          <p:cNvSpPr>
            <a:spLocks noGrp="1"/>
          </p:cNvSpPr>
          <p:nvPr>
            <p:ph type="title"/>
          </p:nvPr>
        </p:nvSpPr>
        <p:spPr>
          <a:xfrm>
            <a:off x="294552" y="159984"/>
            <a:ext cx="12192000" cy="1108075"/>
          </a:xfrm>
        </p:spPr>
        <p:txBody>
          <a:bodyPr>
            <a:noAutofit/>
          </a:bodyPr>
          <a:lstStyle/>
          <a:p>
            <a:r>
              <a:rPr lang="en-GB" sz="4000" b="1" dirty="0">
                <a:latin typeface="+mn-lt"/>
              </a:rPr>
              <a:t>3. Build your search using Boolean Operators </a:t>
            </a:r>
          </a:p>
        </p:txBody>
      </p:sp>
      <p:sp>
        <p:nvSpPr>
          <p:cNvPr id="3" name="Content Placeholder 2">
            <a:extLst>
              <a:ext uri="{FF2B5EF4-FFF2-40B4-BE49-F238E27FC236}">
                <a16:creationId xmlns:a16="http://schemas.microsoft.com/office/drawing/2014/main" id="{47A18EFB-1FC1-4583-A6CE-E096B5C2DAEB}"/>
              </a:ext>
            </a:extLst>
          </p:cNvPr>
          <p:cNvSpPr>
            <a:spLocks noGrp="1"/>
          </p:cNvSpPr>
          <p:nvPr>
            <p:ph idx="1"/>
          </p:nvPr>
        </p:nvSpPr>
        <p:spPr>
          <a:xfrm>
            <a:off x="838200" y="1570467"/>
            <a:ext cx="10515600" cy="4605867"/>
          </a:xfrm>
        </p:spPr>
        <p:txBody>
          <a:bodyPr>
            <a:normAutofit fontScale="85000" lnSpcReduction="20000"/>
          </a:bodyPr>
          <a:lstStyle/>
          <a:p>
            <a:pPr marL="0" indent="0" fontAlgn="base">
              <a:buNone/>
            </a:pPr>
            <a:r>
              <a:rPr lang="en-GB" b="1" dirty="0">
                <a:solidFill>
                  <a:srgbClr val="F56617"/>
                </a:solidFill>
              </a:rPr>
              <a:t>AND</a:t>
            </a:r>
            <a:r>
              <a:rPr lang="en-GB" b="1" dirty="0"/>
              <a:t> 	= 	</a:t>
            </a:r>
            <a:r>
              <a:rPr lang="en-GB" dirty="0"/>
              <a:t>combines two concepts</a:t>
            </a:r>
            <a:r>
              <a:rPr lang="en-GB" b="1" dirty="0"/>
              <a:t> (this narrows your results) </a:t>
            </a:r>
            <a:r>
              <a:rPr lang="en-GB" dirty="0"/>
              <a:t> </a:t>
            </a:r>
          </a:p>
          <a:p>
            <a:pPr marL="0" indent="0" fontAlgn="base">
              <a:buNone/>
            </a:pPr>
            <a:endParaRPr lang="en-GB" dirty="0"/>
          </a:p>
          <a:p>
            <a:pPr marL="0" indent="0" fontAlgn="base">
              <a:buNone/>
            </a:pPr>
            <a:r>
              <a:rPr lang="en-GB" b="1" dirty="0">
                <a:solidFill>
                  <a:srgbClr val="F56617"/>
                </a:solidFill>
              </a:rPr>
              <a:t>OR </a:t>
            </a:r>
            <a:r>
              <a:rPr lang="en-GB" b="1" dirty="0"/>
              <a:t>  	 = 	</a:t>
            </a:r>
            <a:r>
              <a:rPr lang="en-GB" dirty="0"/>
              <a:t>searches for either or concept </a:t>
            </a:r>
            <a:r>
              <a:rPr lang="en-GB" b="1" dirty="0"/>
              <a:t>(this increases your results) </a:t>
            </a:r>
            <a:r>
              <a:rPr lang="en-GB" dirty="0"/>
              <a:t> </a:t>
            </a:r>
          </a:p>
          <a:p>
            <a:pPr marL="0" indent="0" fontAlgn="base">
              <a:buNone/>
            </a:pPr>
            <a:endParaRPr lang="en-GB" dirty="0"/>
          </a:p>
          <a:p>
            <a:pPr marL="0" indent="0" fontAlgn="base">
              <a:buNone/>
            </a:pPr>
            <a:r>
              <a:rPr lang="en-GB" b="1" dirty="0">
                <a:solidFill>
                  <a:srgbClr val="F56617"/>
                </a:solidFill>
              </a:rPr>
              <a:t>NOT 	 </a:t>
            </a:r>
            <a:r>
              <a:rPr lang="en-GB" b="1" dirty="0"/>
              <a:t>= 	</a:t>
            </a:r>
            <a:r>
              <a:rPr lang="en-GB" dirty="0"/>
              <a:t>won’t show you anything including this word</a:t>
            </a:r>
            <a:r>
              <a:rPr lang="en-GB" b="1" dirty="0"/>
              <a:t> </a:t>
            </a:r>
            <a:r>
              <a:rPr lang="en-GB" dirty="0"/>
              <a:t> </a:t>
            </a:r>
            <a:br>
              <a:rPr lang="en-GB" dirty="0"/>
            </a:br>
            <a:r>
              <a:rPr lang="en-GB" dirty="0"/>
              <a:t> </a:t>
            </a:r>
          </a:p>
          <a:p>
            <a:pPr marL="0" indent="0" fontAlgn="base">
              <a:buNone/>
            </a:pPr>
            <a:r>
              <a:rPr lang="en-GB" dirty="0"/>
              <a:t> </a:t>
            </a:r>
          </a:p>
          <a:p>
            <a:pPr marL="0" indent="0" fontAlgn="base">
              <a:buNone/>
            </a:pPr>
            <a:r>
              <a:rPr lang="en-GB" b="1" dirty="0">
                <a:solidFill>
                  <a:srgbClr val="F56617"/>
                </a:solidFill>
              </a:rPr>
              <a:t>“    ” 	</a:t>
            </a:r>
            <a:r>
              <a:rPr lang="en-GB" b="1" dirty="0"/>
              <a:t>= 	</a:t>
            </a:r>
            <a:r>
              <a:rPr lang="en-GB" dirty="0"/>
              <a:t>speech marks allow you to search for a phrase only when the words 		are together – </a:t>
            </a:r>
            <a:br>
              <a:rPr lang="en-GB" dirty="0"/>
            </a:br>
            <a:br>
              <a:rPr lang="en-GB" dirty="0"/>
            </a:br>
            <a:r>
              <a:rPr lang="en-GB" dirty="0"/>
              <a:t>		</a:t>
            </a:r>
            <a:r>
              <a:rPr lang="en-GB" b="1" dirty="0"/>
              <a:t>“social change” </a:t>
            </a:r>
            <a:r>
              <a:rPr lang="en-GB" dirty="0"/>
              <a:t>will find everything with those words together</a:t>
            </a:r>
            <a:br>
              <a:rPr lang="en-GB" dirty="0"/>
            </a:br>
            <a:br>
              <a:rPr lang="en-GB" dirty="0"/>
            </a:br>
            <a:r>
              <a:rPr lang="en-GB" dirty="0"/>
              <a:t>		</a:t>
            </a:r>
            <a:r>
              <a:rPr lang="en-GB" b="1" dirty="0"/>
              <a:t>social change </a:t>
            </a:r>
            <a:r>
              <a:rPr lang="en-GB" dirty="0"/>
              <a:t>will find things with the words separately or just one 			word</a:t>
            </a:r>
            <a:endParaRPr lang="en-US" dirty="0"/>
          </a:p>
          <a:p>
            <a:endParaRPr lang="en-GB" dirty="0"/>
          </a:p>
        </p:txBody>
      </p:sp>
    </p:spTree>
    <p:extLst>
      <p:ext uri="{BB962C8B-B14F-4D97-AF65-F5344CB8AC3E}">
        <p14:creationId xmlns:p14="http://schemas.microsoft.com/office/powerpoint/2010/main" val="1662573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D7CD2-E400-5BDB-4155-5D790438B30A}"/>
              </a:ext>
            </a:extLst>
          </p:cNvPr>
          <p:cNvSpPr>
            <a:spLocks noGrp="1"/>
          </p:cNvSpPr>
          <p:nvPr>
            <p:ph type="title"/>
          </p:nvPr>
        </p:nvSpPr>
        <p:spPr/>
        <p:txBody>
          <a:bodyPr/>
          <a:lstStyle/>
          <a:p>
            <a:r>
              <a:rPr lang="en-GB" dirty="0"/>
              <a:t>Combine your keywords</a:t>
            </a:r>
          </a:p>
        </p:txBody>
      </p:sp>
      <p:sp>
        <p:nvSpPr>
          <p:cNvPr id="3" name="TextBox 2">
            <a:extLst>
              <a:ext uri="{FF2B5EF4-FFF2-40B4-BE49-F238E27FC236}">
                <a16:creationId xmlns:a16="http://schemas.microsoft.com/office/drawing/2014/main" id="{6E9C0F7D-F4FF-8C2F-190A-22E4B230DB72}"/>
              </a:ext>
            </a:extLst>
          </p:cNvPr>
          <p:cNvSpPr txBox="1"/>
          <p:nvPr/>
        </p:nvSpPr>
        <p:spPr>
          <a:xfrm>
            <a:off x="544384" y="1447800"/>
            <a:ext cx="4665792" cy="415498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Broaden or narrow your search and maximise the chances of getting relevant results by using</a:t>
            </a:r>
          </a:p>
          <a:p>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b="1" dirty="0">
                <a:latin typeface="Arial" panose="020B0604020202020204" pitchFamily="34" charset="0"/>
                <a:cs typeface="Arial" panose="020B0604020202020204" pitchFamily="34" charset="0"/>
              </a:rPr>
              <a:t>Boolean operators ( AND, OR, NOT)</a:t>
            </a:r>
          </a:p>
          <a:p>
            <a:pPr marL="457200" indent="-457200">
              <a:buFont typeface="Arial" panose="020B0604020202020204" pitchFamily="34" charset="0"/>
              <a:buChar char="•"/>
            </a:pPr>
            <a:r>
              <a:rPr lang="en-GB" sz="2400" b="1" dirty="0">
                <a:latin typeface="Arial" panose="020B0604020202020204" pitchFamily="34" charset="0"/>
                <a:cs typeface="Arial" panose="020B0604020202020204" pitchFamily="34" charset="0"/>
              </a:rPr>
              <a:t>Quotation marks “   “</a:t>
            </a:r>
          </a:p>
          <a:p>
            <a:pPr marL="457200" indent="-457200">
              <a:buFont typeface="Arial" panose="020B0604020202020204" pitchFamily="34" charset="0"/>
              <a:buChar char="•"/>
            </a:pPr>
            <a:r>
              <a:rPr lang="en-GB" sz="2400" b="1" dirty="0">
                <a:latin typeface="Arial" panose="020B0604020202020204" pitchFamily="34" charset="0"/>
                <a:cs typeface="Arial" panose="020B0604020202020204" pitchFamily="34" charset="0"/>
              </a:rPr>
              <a:t>Asterisk symbol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4" name="Online Media 3" title="Online Research: Tips for Effective Search Strategies">
            <a:hlinkClick r:id="" action="ppaction://media"/>
            <a:extLst>
              <a:ext uri="{FF2B5EF4-FFF2-40B4-BE49-F238E27FC236}">
                <a16:creationId xmlns:a16="http://schemas.microsoft.com/office/drawing/2014/main" id="{DF10C899-7553-891E-7417-D531957886CF}"/>
              </a:ext>
            </a:extLst>
          </p:cNvPr>
          <p:cNvPicPr>
            <a:picLocks noRot="1" noChangeAspect="1"/>
          </p:cNvPicPr>
          <p:nvPr>
            <a:videoFile r:link="rId1"/>
          </p:nvPr>
        </p:nvPicPr>
        <p:blipFill>
          <a:blip r:embed="rId4"/>
          <a:stretch>
            <a:fillRect/>
          </a:stretch>
        </p:blipFill>
        <p:spPr>
          <a:xfrm>
            <a:off x="5710809" y="1772663"/>
            <a:ext cx="6387529" cy="3608962"/>
          </a:xfrm>
          <a:prstGeom prst="rect">
            <a:avLst/>
          </a:prstGeom>
        </p:spPr>
      </p:pic>
    </p:spTree>
    <p:extLst>
      <p:ext uri="{BB962C8B-B14F-4D97-AF65-F5344CB8AC3E}">
        <p14:creationId xmlns:p14="http://schemas.microsoft.com/office/powerpoint/2010/main" val="163211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8C4D2-A72B-4C69-8E67-3DD600C09485}"/>
              </a:ext>
            </a:extLst>
          </p:cNvPr>
          <p:cNvSpPr>
            <a:spLocks noGrp="1"/>
          </p:cNvSpPr>
          <p:nvPr>
            <p:ph type="title"/>
          </p:nvPr>
        </p:nvSpPr>
        <p:spPr/>
        <p:txBody>
          <a:bodyPr/>
          <a:lstStyle/>
          <a:p>
            <a:r>
              <a:rPr lang="en-GB" b="1" dirty="0">
                <a:latin typeface="+mn-lt"/>
              </a:rPr>
              <a:t>Search plan</a:t>
            </a:r>
          </a:p>
        </p:txBody>
      </p:sp>
      <p:sp>
        <p:nvSpPr>
          <p:cNvPr id="3" name="Content Placeholder 2">
            <a:extLst>
              <a:ext uri="{FF2B5EF4-FFF2-40B4-BE49-F238E27FC236}">
                <a16:creationId xmlns:a16="http://schemas.microsoft.com/office/drawing/2014/main" id="{7AB8517C-8CE0-49B1-9872-B954F0077C1E}"/>
              </a:ext>
            </a:extLst>
          </p:cNvPr>
          <p:cNvSpPr>
            <a:spLocks noGrp="1"/>
          </p:cNvSpPr>
          <p:nvPr>
            <p:ph idx="1"/>
          </p:nvPr>
        </p:nvSpPr>
        <p:spPr>
          <a:xfrm>
            <a:off x="838200" y="1567716"/>
            <a:ext cx="10515600" cy="4351338"/>
          </a:xfrm>
        </p:spPr>
        <p:txBody>
          <a:bodyPr>
            <a:normAutofit/>
          </a:bodyPr>
          <a:lstStyle/>
          <a:p>
            <a:pPr marL="0" indent="0">
              <a:buNone/>
            </a:pPr>
            <a:endParaRPr lang="en-GB" dirty="0">
              <a:solidFill>
                <a:srgbClr val="FF0000"/>
              </a:solidFill>
            </a:endParaRPr>
          </a:p>
          <a:p>
            <a:pPr marL="0" indent="0">
              <a:buNone/>
            </a:pPr>
            <a:r>
              <a:rPr lang="en-GB" dirty="0"/>
              <a:t>“business organisations” AND “moral responsibilities”</a:t>
            </a:r>
          </a:p>
          <a:p>
            <a:pPr marL="0" indent="0">
              <a:buNone/>
            </a:pPr>
            <a:endParaRPr lang="en-GB" dirty="0"/>
          </a:p>
          <a:p>
            <a:pPr marL="0" indent="0">
              <a:buNone/>
            </a:pPr>
            <a:r>
              <a:rPr lang="en-GB" dirty="0"/>
              <a:t>(“moral responsibility” OR “social responsibility”) AND businesses</a:t>
            </a:r>
          </a:p>
          <a:p>
            <a:pPr marL="0" indent="0">
              <a:buNone/>
            </a:pPr>
            <a:endParaRPr lang="en-GB" dirty="0"/>
          </a:p>
          <a:p>
            <a:pPr marL="0" indent="0">
              <a:buNone/>
            </a:pPr>
            <a:r>
              <a:rPr lang="en-GB" dirty="0"/>
              <a:t>(start-up OR “online shop”) AND (“moral responsibility” OR “social responsibility” OR “ethical obligation”) AND …</a:t>
            </a:r>
          </a:p>
          <a:p>
            <a:pPr marL="0" indent="0">
              <a:buNone/>
            </a:pPr>
            <a:endParaRPr lang="en-GB" dirty="0"/>
          </a:p>
        </p:txBody>
      </p:sp>
    </p:spTree>
    <p:extLst>
      <p:ext uri="{BB962C8B-B14F-4D97-AF65-F5344CB8AC3E}">
        <p14:creationId xmlns:p14="http://schemas.microsoft.com/office/powerpoint/2010/main" val="2488260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p:txBody>
          <a:bodyPr>
            <a:normAutofit fontScale="90000"/>
          </a:bodyPr>
          <a:lstStyle/>
          <a:p>
            <a:r>
              <a:rPr lang="en-GB" sz="4200"/>
              <a:t>Searching: Library Search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a:latin typeface="Calibri"/>
                <a:cs typeface="Calibri Light"/>
              </a:rPr>
              <a:t>The library catalogue searches most of our databases when it performs a search,   </a:t>
            </a:r>
          </a:p>
          <a:p>
            <a:pPr marL="0" indent="0">
              <a:buNone/>
            </a:pPr>
            <a:r>
              <a:rPr lang="en-GB" sz="2600">
                <a:latin typeface="Calibri"/>
                <a:cs typeface="Calibri Light"/>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981137" y="2964771"/>
            <a:ext cx="3992917"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a:cs typeface="Calibri Light"/>
              </a:rPr>
              <a:t>More specialised content – fewer, more relevant results</a:t>
            </a:r>
          </a:p>
          <a:p>
            <a:pPr marL="342900" indent="-342900">
              <a:buFont typeface="Arial"/>
              <a:buChar char="•"/>
            </a:pPr>
            <a:endParaRPr lang="en-GB" sz="2600">
              <a:latin typeface="Calibri"/>
              <a:cs typeface="Calibri Light"/>
            </a:endParaRPr>
          </a:p>
          <a:p>
            <a:pPr marL="342900" indent="-342900">
              <a:buFont typeface="Arial"/>
              <a:buChar char="•"/>
            </a:pPr>
            <a:r>
              <a:rPr lang="en-GB" sz="2600">
                <a:latin typeface="Calibri"/>
                <a:cs typeface="Calibri"/>
              </a:rPr>
              <a:t>More controlled indexing – filter results in greater detail</a:t>
            </a:r>
            <a:endParaRPr lang="en-GB" sz="2600">
              <a:latin typeface="Calibri"/>
              <a:cs typeface="Calibri Light"/>
            </a:endParaRPr>
          </a:p>
          <a:p>
            <a:pPr marL="342900" indent="-342900">
              <a:buFont typeface="Arial"/>
              <a:buChar char="•"/>
            </a:pPr>
            <a:endParaRPr lang="en-GB" sz="260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5832764" y="2714850"/>
            <a:ext cx="5063835" cy="3396801"/>
          </a:xfrm>
          <a:prstGeom prst="rect">
            <a:avLst/>
          </a:prstGeom>
        </p:spPr>
      </p:pic>
    </p:spTree>
    <p:extLst>
      <p:ext uri="{BB962C8B-B14F-4D97-AF65-F5344CB8AC3E}">
        <p14:creationId xmlns:p14="http://schemas.microsoft.com/office/powerpoint/2010/main" val="3312394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97114" y="1653584"/>
            <a:ext cx="6310152" cy="4478918"/>
          </a:xfrm>
        </p:spPr>
        <p:txBody>
          <a:bodyPr>
            <a:normAutofit/>
          </a:bodyPr>
          <a:lstStyle/>
          <a:p>
            <a:pPr>
              <a:lnSpc>
                <a:spcPct val="160000"/>
              </a:lnSpc>
            </a:pPr>
            <a:r>
              <a:rPr lang="en-GB" sz="1800" b="1" dirty="0"/>
              <a:t>Subject focussed &amp; academically credible</a:t>
            </a:r>
          </a:p>
          <a:p>
            <a:pPr>
              <a:lnSpc>
                <a:spcPct val="160000"/>
              </a:lnSpc>
            </a:pPr>
            <a:r>
              <a:rPr lang="en-GB" sz="1800" b="1" dirty="0"/>
              <a:t>Accessible via our </a:t>
            </a:r>
            <a:r>
              <a:rPr lang="en-GB" sz="1800" b="1" dirty="0">
                <a:hlinkClick r:id="rId2"/>
              </a:rPr>
              <a:t>Database Search </a:t>
            </a:r>
            <a:r>
              <a:rPr lang="en-GB" sz="1800" b="1" dirty="0"/>
              <a:t>and browse by Institute/Subject</a:t>
            </a:r>
          </a:p>
          <a:p>
            <a:pPr>
              <a:lnSpc>
                <a:spcPct val="160000"/>
              </a:lnSpc>
            </a:pPr>
            <a:r>
              <a:rPr lang="en-GB" sz="1800" b="1" dirty="0"/>
              <a:t>Refine your search using filters (date/Language etc.)</a:t>
            </a:r>
          </a:p>
          <a:p>
            <a:pPr>
              <a:lnSpc>
                <a:spcPct val="160000"/>
              </a:lnSpc>
            </a:pPr>
            <a:r>
              <a:rPr lang="en-GB" sz="1800" b="1" dirty="0"/>
              <a:t>Combine multiple keywords (advanced search)</a:t>
            </a:r>
          </a:p>
          <a:p>
            <a:pPr>
              <a:lnSpc>
                <a:spcPct val="160000"/>
              </a:lnSpc>
            </a:pPr>
            <a:r>
              <a:rPr lang="en-GB" sz="1800" b="1" dirty="0"/>
              <a:t>Locate other useful materials by using the ‘breadcrumb trail’ (hyperlinks, reference list etc.)</a:t>
            </a:r>
          </a:p>
          <a:p>
            <a:pPr>
              <a:lnSpc>
                <a:spcPct val="160000"/>
              </a:lnSpc>
            </a:pPr>
            <a:r>
              <a:rPr lang="en-GB" sz="1800" b="1" dirty="0"/>
              <a:t>Create an account to save &amp; organise your favourites</a:t>
            </a:r>
          </a:p>
          <a:p>
            <a:pPr>
              <a:lnSpc>
                <a:spcPct val="160000"/>
              </a:lnSpc>
            </a:pPr>
            <a:endParaRPr lang="en-GB" sz="1800" dirty="0"/>
          </a:p>
        </p:txBody>
      </p:sp>
      <p:sp>
        <p:nvSpPr>
          <p:cNvPr id="3" name="Title 2"/>
          <p:cNvSpPr>
            <a:spLocks noGrp="1"/>
          </p:cNvSpPr>
          <p:nvPr>
            <p:ph type="title"/>
          </p:nvPr>
        </p:nvSpPr>
        <p:spPr/>
        <p:txBody>
          <a:bodyPr>
            <a:normAutofit/>
          </a:bodyPr>
          <a:lstStyle/>
          <a:p>
            <a:r>
              <a:rPr lang="en-GB" dirty="0"/>
              <a:t>Articles via Specialist databases…</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0152" y="1357222"/>
            <a:ext cx="5285475" cy="4914181"/>
          </a:xfrm>
          <a:prstGeom prst="rect">
            <a:avLst/>
          </a:prstGeom>
        </p:spPr>
      </p:pic>
    </p:spTree>
    <p:extLst>
      <p:ext uri="{BB962C8B-B14F-4D97-AF65-F5344CB8AC3E}">
        <p14:creationId xmlns:p14="http://schemas.microsoft.com/office/powerpoint/2010/main" val="120679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85CE4-08B4-DCB2-3A19-AC355D46A698}"/>
              </a:ext>
            </a:extLst>
          </p:cNvPr>
          <p:cNvSpPr>
            <a:spLocks noGrp="1"/>
          </p:cNvSpPr>
          <p:nvPr>
            <p:ph type="title"/>
          </p:nvPr>
        </p:nvSpPr>
        <p:spPr/>
        <p:txBody>
          <a:bodyPr/>
          <a:lstStyle/>
          <a:p>
            <a:r>
              <a:rPr lang="en-GB" dirty="0"/>
              <a:t>You try…</a:t>
            </a:r>
          </a:p>
        </p:txBody>
      </p:sp>
      <p:sp>
        <p:nvSpPr>
          <p:cNvPr id="3" name="TextBox 2">
            <a:extLst>
              <a:ext uri="{FF2B5EF4-FFF2-40B4-BE49-F238E27FC236}">
                <a16:creationId xmlns:a16="http://schemas.microsoft.com/office/drawing/2014/main" id="{E4B272D1-B6DF-8DE4-2742-2E67CDE82B0C}"/>
              </a:ext>
            </a:extLst>
          </p:cNvPr>
          <p:cNvSpPr txBox="1"/>
          <p:nvPr/>
        </p:nvSpPr>
        <p:spPr>
          <a:xfrm>
            <a:off x="3695064" y="5428581"/>
            <a:ext cx="8496936" cy="1077218"/>
          </a:xfrm>
          <a:prstGeom prst="rect">
            <a:avLst/>
          </a:prstGeom>
          <a:noFill/>
        </p:spPr>
        <p:txBody>
          <a:bodyPr wrap="square" rtlCol="0">
            <a:spAutoFit/>
          </a:bodyPr>
          <a:lstStyle/>
          <a:p>
            <a:r>
              <a:rPr lang="en-GB" sz="3200" dirty="0"/>
              <a:t>Using </a:t>
            </a:r>
            <a:r>
              <a:rPr lang="en-GB" sz="3200" dirty="0">
                <a:hlinkClick r:id="rId3"/>
              </a:rPr>
              <a:t>Business Source Complete (EBSCOhost)</a:t>
            </a:r>
            <a:endParaRPr lang="en-GB" sz="3200" dirty="0"/>
          </a:p>
          <a:p>
            <a:endParaRPr lang="en-GB" sz="3200" dirty="0"/>
          </a:p>
        </p:txBody>
      </p:sp>
      <p:sp>
        <p:nvSpPr>
          <p:cNvPr id="4" name="TextBox 3">
            <a:extLst>
              <a:ext uri="{FF2B5EF4-FFF2-40B4-BE49-F238E27FC236}">
                <a16:creationId xmlns:a16="http://schemas.microsoft.com/office/drawing/2014/main" id="{18CFD15A-5505-6B58-1D89-BAC6977DD3A6}"/>
              </a:ext>
            </a:extLst>
          </p:cNvPr>
          <p:cNvSpPr txBox="1"/>
          <p:nvPr/>
        </p:nvSpPr>
        <p:spPr>
          <a:xfrm>
            <a:off x="3511296" y="2975176"/>
            <a:ext cx="3986784" cy="707886"/>
          </a:xfrm>
          <a:prstGeom prst="rect">
            <a:avLst/>
          </a:prstGeom>
          <a:noFill/>
        </p:spPr>
        <p:txBody>
          <a:bodyPr wrap="square" rtlCol="0">
            <a:spAutoFit/>
          </a:bodyPr>
          <a:lstStyle/>
          <a:p>
            <a:r>
              <a:rPr lang="en-GB" sz="4000" dirty="0"/>
              <a:t>Digital   Business</a:t>
            </a:r>
          </a:p>
        </p:txBody>
      </p:sp>
      <p:sp>
        <p:nvSpPr>
          <p:cNvPr id="5" name="Text Box 2">
            <a:extLst>
              <a:ext uri="{FF2B5EF4-FFF2-40B4-BE49-F238E27FC236}">
                <a16:creationId xmlns:a16="http://schemas.microsoft.com/office/drawing/2014/main" id="{E08E01E4-C918-298F-700C-134A9632F6EF}"/>
              </a:ext>
            </a:extLst>
          </p:cNvPr>
          <p:cNvSpPr txBox="1">
            <a:spLocks noChangeArrowheads="1"/>
          </p:cNvSpPr>
          <p:nvPr/>
        </p:nvSpPr>
        <p:spPr bwMode="auto">
          <a:xfrm>
            <a:off x="799681" y="1356828"/>
            <a:ext cx="2269490" cy="1572418"/>
          </a:xfrm>
          <a:prstGeom prst="rect">
            <a:avLst/>
          </a:prstGeom>
          <a:solidFill>
            <a:srgbClr val="FFFFFF"/>
          </a:solidFill>
          <a:ln w="9525">
            <a:solidFill>
              <a:srgbClr val="00B050"/>
            </a:solidFill>
            <a:miter lim="800000"/>
            <a:headEnd/>
            <a:tailEnd/>
          </a:ln>
        </p:spPr>
        <p:txBody>
          <a:bodyPr rot="0" vert="horz" wrap="square" lIns="91440" tIns="45720" rIns="91440" bIns="45720" anchor="t" anchorCtr="0">
            <a:spAutoFit/>
          </a:bodyPr>
          <a:lstStyle/>
          <a:p>
            <a:pPr>
              <a:lnSpc>
                <a:spcPct val="107000"/>
              </a:lnSpc>
              <a:spcAft>
                <a:spcPts val="800"/>
              </a:spcAft>
            </a:pPr>
            <a:r>
              <a:rPr lang="en-GB" kern="100">
                <a:effectLst/>
                <a:latin typeface="Calibri" panose="020F0502020204030204" pitchFamily="34" charset="0"/>
                <a:ea typeface="DengXian" panose="02010600030101010101" pitchFamily="2" charset="-122"/>
                <a:cs typeface="Arial" panose="020B0604020202020204" pitchFamily="34" charset="0"/>
              </a:rPr>
              <a:t>Innovation</a:t>
            </a:r>
          </a:p>
          <a:p>
            <a:pPr>
              <a:lnSpc>
                <a:spcPct val="107000"/>
              </a:lnSpc>
              <a:spcAft>
                <a:spcPts val="800"/>
              </a:spcAft>
            </a:pPr>
            <a:r>
              <a:rPr lang="en-GB" kern="100">
                <a:effectLst/>
                <a:latin typeface="Calibri" panose="020F0502020204030204" pitchFamily="34" charset="0"/>
                <a:ea typeface="DengXian" panose="02010600030101010101" pitchFamily="2" charset="-122"/>
                <a:cs typeface="Arial" panose="020B0604020202020204" pitchFamily="34" charset="0"/>
              </a:rPr>
              <a:t>Transformation</a:t>
            </a:r>
          </a:p>
          <a:p>
            <a:pPr>
              <a:lnSpc>
                <a:spcPct val="107000"/>
              </a:lnSpc>
              <a:spcAft>
                <a:spcPts val="800"/>
              </a:spcAft>
            </a:pPr>
            <a:r>
              <a:rPr lang="en-GB" kern="100">
                <a:effectLst/>
                <a:latin typeface="Calibri" panose="020F0502020204030204" pitchFamily="34" charset="0"/>
                <a:ea typeface="DengXian" panose="02010600030101010101" pitchFamily="2" charset="-122"/>
                <a:cs typeface="Arial" panose="020B0604020202020204" pitchFamily="34" charset="0"/>
              </a:rPr>
              <a:t>Collaboration</a:t>
            </a:r>
          </a:p>
          <a:p>
            <a:pPr>
              <a:lnSpc>
                <a:spcPct val="107000"/>
              </a:lnSpc>
              <a:spcAft>
                <a:spcPts val="800"/>
              </a:spcAft>
            </a:pPr>
            <a:r>
              <a:rPr lang="en-GB" kern="100">
                <a:effectLst/>
                <a:latin typeface="Calibri" panose="020F0502020204030204" pitchFamily="34" charset="0"/>
                <a:ea typeface="DengXian" panose="02010600030101010101" pitchFamily="2" charset="-122"/>
                <a:cs typeface="Arial" panose="020B0604020202020204" pitchFamily="34" charset="0"/>
              </a:rPr>
              <a:t>Communication</a:t>
            </a:r>
          </a:p>
        </p:txBody>
      </p:sp>
      <p:sp>
        <p:nvSpPr>
          <p:cNvPr id="6" name="Text Box 2">
            <a:extLst>
              <a:ext uri="{FF2B5EF4-FFF2-40B4-BE49-F238E27FC236}">
                <a16:creationId xmlns:a16="http://schemas.microsoft.com/office/drawing/2014/main" id="{C0FCF914-959C-1FE0-6202-1F3A077C4CFA}"/>
              </a:ext>
            </a:extLst>
          </p:cNvPr>
          <p:cNvSpPr txBox="1">
            <a:spLocks noChangeArrowheads="1"/>
          </p:cNvSpPr>
          <p:nvPr/>
        </p:nvSpPr>
        <p:spPr bwMode="auto">
          <a:xfrm>
            <a:off x="967156" y="3832534"/>
            <a:ext cx="2269490" cy="2165145"/>
          </a:xfrm>
          <a:prstGeom prst="rect">
            <a:avLst/>
          </a:prstGeom>
          <a:solidFill>
            <a:srgbClr val="FFFFFF"/>
          </a:solidFill>
          <a:ln w="9525">
            <a:solidFill>
              <a:srgbClr val="92D050"/>
            </a:solidFill>
            <a:miter lim="800000"/>
            <a:headEnd/>
            <a:tailEnd/>
          </a:ln>
        </p:spPr>
        <p:txBody>
          <a:bodyPr rot="0" vert="horz" wrap="square" lIns="91440" tIns="45720" rIns="91440" bIns="45720" anchor="t" anchorCtr="0">
            <a:spAutoFit/>
          </a:bodyPr>
          <a:lstStyle/>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Cyber Security</a:t>
            </a:r>
          </a:p>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Technology</a:t>
            </a:r>
          </a:p>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Customer Experience</a:t>
            </a:r>
          </a:p>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E-commerce (selling, service online, digital storefront)</a:t>
            </a:r>
          </a:p>
        </p:txBody>
      </p:sp>
      <p:sp>
        <p:nvSpPr>
          <p:cNvPr id="7" name="Text Box 2">
            <a:extLst>
              <a:ext uri="{FF2B5EF4-FFF2-40B4-BE49-F238E27FC236}">
                <a16:creationId xmlns:a16="http://schemas.microsoft.com/office/drawing/2014/main" id="{526CE28B-C058-0D1D-0FFF-C591EB9EC278}"/>
              </a:ext>
            </a:extLst>
          </p:cNvPr>
          <p:cNvSpPr txBox="1">
            <a:spLocks noChangeArrowheads="1"/>
          </p:cNvSpPr>
          <p:nvPr/>
        </p:nvSpPr>
        <p:spPr bwMode="auto">
          <a:xfrm>
            <a:off x="8404275" y="2377638"/>
            <a:ext cx="2269490" cy="1766189"/>
          </a:xfrm>
          <a:prstGeom prst="rect">
            <a:avLst/>
          </a:prstGeom>
          <a:solidFill>
            <a:srgbClr val="FFFFFF"/>
          </a:solidFill>
          <a:ln w="9525">
            <a:solidFill>
              <a:schemeClr val="accent4">
                <a:lumMod val="75000"/>
              </a:schemeClr>
            </a:solidFill>
            <a:miter lim="800000"/>
            <a:headEnd/>
            <a:tailEnd/>
          </a:ln>
        </p:spPr>
        <p:txBody>
          <a:bodyPr rot="0" vert="horz" wrap="square" lIns="91440" tIns="45720" rIns="91440" bIns="45720" anchor="t" anchorCtr="0">
            <a:spAutoFit/>
          </a:bodyPr>
          <a:lstStyle/>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Organisations (Health Care, Retails, Finance, Manufacturing)</a:t>
            </a:r>
          </a:p>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Entrepreneurship,</a:t>
            </a:r>
          </a:p>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Sustainability</a:t>
            </a:r>
          </a:p>
        </p:txBody>
      </p:sp>
      <p:sp>
        <p:nvSpPr>
          <p:cNvPr id="8" name="Rectangle: Rounded Corners 7">
            <a:extLst>
              <a:ext uri="{FF2B5EF4-FFF2-40B4-BE49-F238E27FC236}">
                <a16:creationId xmlns:a16="http://schemas.microsoft.com/office/drawing/2014/main" id="{F7F90803-A6AF-080F-F50B-97AA5BC9FEDF}"/>
              </a:ext>
            </a:extLst>
          </p:cNvPr>
          <p:cNvSpPr/>
          <p:nvPr/>
        </p:nvSpPr>
        <p:spPr>
          <a:xfrm>
            <a:off x="3437312" y="3036079"/>
            <a:ext cx="1572768" cy="569002"/>
          </a:xfrm>
          <a:prstGeom prst="roundRect">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7FCF47BA-1EE9-F157-A2D3-96F8C57D2452}"/>
              </a:ext>
            </a:extLst>
          </p:cNvPr>
          <p:cNvSpPr/>
          <p:nvPr/>
        </p:nvSpPr>
        <p:spPr>
          <a:xfrm>
            <a:off x="5191241" y="3044618"/>
            <a:ext cx="2004365" cy="569002"/>
          </a:xfrm>
          <a:prstGeom prst="roundRect">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7890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73F30-1B9C-8314-DD84-691F45E23865}"/>
              </a:ext>
            </a:extLst>
          </p:cNvPr>
          <p:cNvSpPr>
            <a:spLocks noGrp="1"/>
          </p:cNvSpPr>
          <p:nvPr>
            <p:ph type="title"/>
          </p:nvPr>
        </p:nvSpPr>
        <p:spPr/>
        <p:txBody>
          <a:bodyPr/>
          <a:lstStyle/>
          <a:p>
            <a:r>
              <a:rPr lang="en-GB" dirty="0"/>
              <a:t>Save what you find</a:t>
            </a:r>
          </a:p>
        </p:txBody>
      </p:sp>
      <p:pic>
        <p:nvPicPr>
          <p:cNvPr id="4" name="Picture 3">
            <a:extLst>
              <a:ext uri="{FF2B5EF4-FFF2-40B4-BE49-F238E27FC236}">
                <a16:creationId xmlns:a16="http://schemas.microsoft.com/office/drawing/2014/main" id="{7058079E-31F1-9ED6-AE01-45769B202974}"/>
              </a:ext>
            </a:extLst>
          </p:cNvPr>
          <p:cNvPicPr>
            <a:picLocks noChangeAspect="1"/>
          </p:cNvPicPr>
          <p:nvPr/>
        </p:nvPicPr>
        <p:blipFill>
          <a:blip r:embed="rId2"/>
          <a:stretch>
            <a:fillRect/>
          </a:stretch>
        </p:blipFill>
        <p:spPr>
          <a:xfrm>
            <a:off x="1370940" y="2181051"/>
            <a:ext cx="9450119" cy="2495898"/>
          </a:xfrm>
          <a:prstGeom prst="rect">
            <a:avLst/>
          </a:prstGeom>
        </p:spPr>
      </p:pic>
    </p:spTree>
    <p:extLst>
      <p:ext uri="{BB962C8B-B14F-4D97-AF65-F5344CB8AC3E}">
        <p14:creationId xmlns:p14="http://schemas.microsoft.com/office/powerpoint/2010/main" val="1657197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00146" y="-189094"/>
            <a:ext cx="11702784" cy="1325563"/>
          </a:xfrm>
        </p:spPr>
        <p:txBody>
          <a:bodyPr>
            <a:normAutofit/>
          </a:bodyPr>
          <a:lstStyle/>
          <a:p>
            <a:r>
              <a:rPr lang="en-GB" dirty="0">
                <a:solidFill>
                  <a:schemeClr val="bg1"/>
                </a:solidFill>
                <a:latin typeface="+mn-lt"/>
                <a:cs typeface="Arial" panose="020B0604020202020204" pitchFamily="34" charset="0"/>
              </a:rPr>
              <a:t>Evaluating</a:t>
            </a:r>
            <a:r>
              <a:rPr lang="en-GB" dirty="0">
                <a:latin typeface="+mn-lt"/>
                <a:cs typeface="Arial" panose="020B0604020202020204" pitchFamily="34" charset="0"/>
              </a:rPr>
              <a:t> </a:t>
            </a:r>
            <a:r>
              <a:rPr lang="en-GB" dirty="0">
                <a:solidFill>
                  <a:schemeClr val="bg1"/>
                </a:solidFill>
                <a:latin typeface="+mn-lt"/>
                <a:cs typeface="Arial" panose="020B0604020202020204" pitchFamily="34" charset="0"/>
              </a:rPr>
              <a:t>articles critically: Things to look out for </a:t>
            </a:r>
          </a:p>
        </p:txBody>
      </p:sp>
      <p:sp>
        <p:nvSpPr>
          <p:cNvPr id="3" name="Content Placeholder 2"/>
          <p:cNvSpPr>
            <a:spLocks noGrp="1"/>
          </p:cNvSpPr>
          <p:nvPr>
            <p:ph idx="4294967295"/>
          </p:nvPr>
        </p:nvSpPr>
        <p:spPr>
          <a:xfrm>
            <a:off x="0" y="1238477"/>
            <a:ext cx="8081555" cy="4483054"/>
          </a:xfrm>
        </p:spPr>
        <p:txBody>
          <a:bodyPr vert="horz" lIns="91440" tIns="45720" rIns="91440" bIns="45720" rtlCol="0" anchor="t">
            <a:noAutofit/>
          </a:bodyPr>
          <a:lstStyle/>
          <a:p>
            <a:pPr>
              <a:buFont typeface="Arial"/>
              <a:buChar char="•"/>
            </a:pPr>
            <a:r>
              <a:rPr lang="en-GB" sz="2200" dirty="0">
                <a:latin typeface="Arial"/>
                <a:cs typeface="Arial"/>
              </a:rPr>
              <a:t>Is it Peer-Reviewed?</a:t>
            </a:r>
            <a:endParaRPr lang="en-US" sz="2600" dirty="0">
              <a:latin typeface="Arial"/>
              <a:cs typeface="Arial"/>
            </a:endParaRPr>
          </a:p>
          <a:p>
            <a:pPr marL="0" indent="0">
              <a:buNone/>
            </a:pPr>
            <a:endParaRPr lang="en-GB" sz="2200">
              <a:latin typeface="Arial" panose="020B0604020202020204" pitchFamily="34" charset="0"/>
              <a:cs typeface="Arial" panose="020B0604020202020204" pitchFamily="34" charset="0"/>
            </a:endParaRPr>
          </a:p>
          <a:p>
            <a:pPr>
              <a:buFont typeface="Arial"/>
              <a:buChar char="•"/>
            </a:pPr>
            <a:r>
              <a:rPr lang="en-GB" sz="2200" dirty="0">
                <a:latin typeface="Arial"/>
                <a:cs typeface="Arial"/>
              </a:rPr>
              <a:t>Does it contain stated research questions?</a:t>
            </a:r>
            <a:endParaRPr lang="en-GB" sz="2600" dirty="0">
              <a:latin typeface="Arial"/>
              <a:cs typeface="Arial"/>
            </a:endParaRPr>
          </a:p>
          <a:p>
            <a:pPr marL="0" indent="0">
              <a:buNone/>
            </a:pPr>
            <a:endParaRPr lang="en-GB" sz="2200">
              <a:latin typeface="Arial"/>
              <a:cs typeface="Arial"/>
            </a:endParaRPr>
          </a:p>
          <a:p>
            <a:pPr>
              <a:buFont typeface="Arial"/>
              <a:buChar char="•"/>
            </a:pPr>
            <a:r>
              <a:rPr lang="en-GB" sz="2200" dirty="0">
                <a:latin typeface="Arial"/>
                <a:cs typeface="Arial"/>
              </a:rPr>
              <a:t>How recent is it? What dates are shown on the references?</a:t>
            </a:r>
            <a:endParaRPr lang="en-GB" sz="2200" dirty="0">
              <a:latin typeface="Arial" panose="020B0604020202020204" pitchFamily="34" charset="0"/>
              <a:cs typeface="Arial" panose="020B0604020202020204" pitchFamily="34" charset="0"/>
            </a:endParaRPr>
          </a:p>
          <a:p>
            <a:pPr>
              <a:buFont typeface="Arial"/>
              <a:buChar char="•"/>
            </a:pPr>
            <a:endParaRPr lang="en-GB" sz="2200">
              <a:latin typeface="Arial" panose="020B0604020202020204" pitchFamily="34" charset="0"/>
              <a:cs typeface="Arial" panose="020B0604020202020204" pitchFamily="34" charset="0"/>
            </a:endParaRPr>
          </a:p>
          <a:p>
            <a:pPr>
              <a:buFont typeface="Arial"/>
              <a:buChar char="•"/>
            </a:pPr>
            <a:r>
              <a:rPr lang="en-GB" sz="2200" dirty="0">
                <a:latin typeface="Arial"/>
                <a:cs typeface="Arial"/>
              </a:rPr>
              <a:t>Does it have a lot of references? </a:t>
            </a:r>
            <a:endParaRPr lang="en-GB" sz="2200" dirty="0">
              <a:latin typeface="Arial" panose="020B0604020202020204" pitchFamily="34" charset="0"/>
              <a:cs typeface="Arial" panose="020B0604020202020204" pitchFamily="34" charset="0"/>
            </a:endParaRPr>
          </a:p>
          <a:p>
            <a:pPr marL="0" indent="0">
              <a:buNone/>
            </a:pPr>
            <a:endParaRPr lang="en-GB" sz="2200">
              <a:latin typeface="Arial" panose="020B0604020202020204" pitchFamily="34" charset="0"/>
              <a:cs typeface="Arial" panose="020B0604020202020204" pitchFamily="34" charset="0"/>
            </a:endParaRPr>
          </a:p>
          <a:p>
            <a:pPr>
              <a:buFont typeface="Arial"/>
              <a:buChar char="•"/>
            </a:pPr>
            <a:r>
              <a:rPr lang="en-GB" sz="2200" dirty="0">
                <a:latin typeface="Arial"/>
                <a:cs typeface="Arial"/>
              </a:rPr>
              <a:t>Some databases will have records of Downloads, Shares, and how often it’s been cited by others e.g. Springer, Science Direct, Google Scholar.</a:t>
            </a:r>
          </a:p>
          <a:p>
            <a:pPr marL="0" indent="0">
              <a:buNone/>
            </a:pPr>
            <a:endParaRPr lang="en-GB" sz="2600">
              <a:latin typeface="Arial" panose="020B0604020202020204" pitchFamily="34" charset="0"/>
              <a:cs typeface="Arial" panose="020B0604020202020204" pitchFamily="34" charset="0"/>
            </a:endParaRPr>
          </a:p>
          <a:p>
            <a:endParaRPr lang="en-GB" sz="2600">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2313" r="17448"/>
          <a:stretch/>
        </p:blipFill>
        <p:spPr>
          <a:xfrm>
            <a:off x="8180410" y="1467992"/>
            <a:ext cx="3750552" cy="3768130"/>
          </a:xfrm>
          <a:prstGeom prst="rect">
            <a:avLst/>
          </a:prstGeom>
        </p:spPr>
      </p:pic>
    </p:spTree>
    <p:extLst>
      <p:ext uri="{BB962C8B-B14F-4D97-AF65-F5344CB8AC3E}">
        <p14:creationId xmlns:p14="http://schemas.microsoft.com/office/powerpoint/2010/main" val="29815123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B940769-6E1A-4F0A-A930-F4AB344E15C4}"/>
              </a:ext>
            </a:extLst>
          </p:cNvPr>
          <p:cNvSpPr>
            <a:spLocks noGrp="1"/>
          </p:cNvSpPr>
          <p:nvPr>
            <p:ph type="title"/>
          </p:nvPr>
        </p:nvSpPr>
        <p:spPr/>
        <p:txBody>
          <a:bodyPr/>
          <a:lstStyle/>
          <a:p>
            <a:r>
              <a:rPr lang="en-GB">
                <a:latin typeface="Calibri"/>
                <a:cs typeface="Calibri"/>
              </a:rPr>
              <a:t>Managing your information</a:t>
            </a:r>
          </a:p>
        </p:txBody>
      </p:sp>
      <p:pic>
        <p:nvPicPr>
          <p:cNvPr id="17" name="Picture 17" descr="A close up of a logo&#10;&#10;Description generated with high confidence">
            <a:extLst>
              <a:ext uri="{FF2B5EF4-FFF2-40B4-BE49-F238E27FC236}">
                <a16:creationId xmlns:a16="http://schemas.microsoft.com/office/drawing/2014/main" id="{3D20AA1D-3F78-4BA3-BEC8-CA6DEB99950B}"/>
              </a:ext>
            </a:extLst>
          </p:cNvPr>
          <p:cNvPicPr>
            <a:picLocks noGrp="1" noChangeAspect="1"/>
          </p:cNvPicPr>
          <p:nvPr>
            <p:ph sz="quarter" idx="10"/>
          </p:nvPr>
        </p:nvPicPr>
        <p:blipFill rotWithShape="1">
          <a:blip r:embed="rId3"/>
          <a:stretch/>
        </p:blipFill>
        <p:spPr>
          <a:xfrm>
            <a:off x="6094412" y="2172494"/>
            <a:ext cx="5257800" cy="3238500"/>
          </a:xfrm>
          <a:prstGeom prst="rect">
            <a:avLst/>
          </a:prstGeom>
        </p:spPr>
      </p:pic>
      <p:sp>
        <p:nvSpPr>
          <p:cNvPr id="4" name="TextBox 3">
            <a:extLst>
              <a:ext uri="{FF2B5EF4-FFF2-40B4-BE49-F238E27FC236}">
                <a16:creationId xmlns:a16="http://schemas.microsoft.com/office/drawing/2014/main" id="{A6D97692-1B2A-4FA9-A59C-083135AA9D0D}"/>
              </a:ext>
            </a:extLst>
          </p:cNvPr>
          <p:cNvSpPr txBox="1"/>
          <p:nvPr/>
        </p:nvSpPr>
        <p:spPr>
          <a:xfrm>
            <a:off x="125579" y="1340814"/>
            <a:ext cx="11644451"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latin typeface="Calibri"/>
                <a:cs typeface="Calibri"/>
              </a:rPr>
              <a:t>Give yourself plenty of time</a:t>
            </a:r>
          </a:p>
          <a:p>
            <a:pPr marL="342900" indent="-342900">
              <a:buFont typeface="Arial"/>
              <a:buChar char="•"/>
            </a:pPr>
            <a:endParaRPr lang="en-US" sz="2400">
              <a:latin typeface="Calibri"/>
              <a:cs typeface="Calibri"/>
            </a:endParaRPr>
          </a:p>
          <a:p>
            <a:pPr marL="342900" indent="-342900">
              <a:buFont typeface="Arial"/>
              <a:buChar char="•"/>
            </a:pPr>
            <a:r>
              <a:rPr lang="en-GB" sz="2400">
                <a:latin typeface="Calibri"/>
                <a:cs typeface="Calibri"/>
              </a:rPr>
              <a:t>Be flexible - plan and amend your search strategy</a:t>
            </a:r>
          </a:p>
          <a:p>
            <a:pPr marL="342900" indent="-342900">
              <a:buFont typeface="Arial"/>
              <a:buChar char="•"/>
            </a:pPr>
            <a:endParaRPr lang="en-GB" sz="2400">
              <a:latin typeface="Calibri"/>
              <a:cs typeface="Calibri"/>
            </a:endParaRPr>
          </a:p>
          <a:p>
            <a:pPr marL="342900" indent="-342900">
              <a:buFont typeface="Arial"/>
              <a:buChar char="•"/>
            </a:pPr>
            <a:r>
              <a:rPr lang="en-US" sz="2400">
                <a:latin typeface="Calibri"/>
                <a:cs typeface="Calibri"/>
              </a:rPr>
              <a:t>Evaluate all results critically</a:t>
            </a:r>
            <a:endParaRPr lang="en-GB" sz="2400">
              <a:latin typeface="Calibri"/>
              <a:cs typeface="Calibri"/>
            </a:endParaRPr>
          </a:p>
          <a:p>
            <a:pPr marL="342900" indent="-342900">
              <a:buFont typeface="Arial"/>
              <a:buChar char="•"/>
            </a:pPr>
            <a:endParaRPr lang="en-US" sz="2400">
              <a:latin typeface="Calibri"/>
              <a:cs typeface="Calibri"/>
            </a:endParaRPr>
          </a:p>
          <a:p>
            <a:pPr marL="342900" indent="-342900">
              <a:buFont typeface="Arial"/>
              <a:buChar char="•"/>
            </a:pPr>
            <a:r>
              <a:rPr lang="en-US" sz="2400">
                <a:latin typeface="Calibri"/>
                <a:cs typeface="Calibri"/>
              </a:rPr>
              <a:t>Keep consistent records from the beginning</a:t>
            </a:r>
          </a:p>
          <a:p>
            <a:pPr marL="342900" indent="-342900">
              <a:buFont typeface="Arial"/>
              <a:buChar char="•"/>
            </a:pPr>
            <a:endParaRPr lang="en-US" sz="2400">
              <a:latin typeface="Calibri"/>
              <a:cs typeface="Calibri"/>
            </a:endParaRPr>
          </a:p>
          <a:p>
            <a:pPr marL="342900" indent="-342900">
              <a:buFont typeface="Arial"/>
              <a:buChar char="•"/>
            </a:pPr>
            <a:r>
              <a:rPr lang="en-US" sz="2400">
                <a:latin typeface="Calibri"/>
                <a:cs typeface="Calibri"/>
              </a:rPr>
              <a:t>Get on top of your referencing</a:t>
            </a:r>
          </a:p>
          <a:p>
            <a:pPr marL="342900" indent="-342900">
              <a:buFont typeface="Arial"/>
              <a:buChar char="•"/>
            </a:pPr>
            <a:endParaRPr lang="en-US" sz="2400">
              <a:latin typeface="Calibri"/>
              <a:cs typeface="Calibri"/>
            </a:endParaRPr>
          </a:p>
          <a:p>
            <a:pPr marL="342900" indent="-342900">
              <a:buFont typeface="Arial"/>
              <a:buChar char="•"/>
            </a:pPr>
            <a:r>
              <a:rPr lang="en-GB" sz="2400">
                <a:latin typeface="Calibri"/>
                <a:cs typeface="Calibri"/>
              </a:rPr>
              <a:t>Organise your results – save them, think about online management tools, </a:t>
            </a:r>
            <a:r>
              <a:rPr lang="en-GB" sz="2400" err="1">
                <a:latin typeface="Calibri"/>
                <a:cs typeface="Calibri"/>
              </a:rPr>
              <a:t>eg.</a:t>
            </a:r>
            <a:r>
              <a:rPr lang="en-GB" sz="2400">
                <a:latin typeface="Calibri"/>
                <a:cs typeface="Calibri"/>
              </a:rPr>
              <a:t> RefWorks</a:t>
            </a:r>
          </a:p>
          <a:p>
            <a:pPr marL="342900" indent="-342900">
              <a:buFont typeface="Arial"/>
              <a:buChar char="•"/>
            </a:pPr>
            <a:endParaRPr lang="en-GB" sz="2400">
              <a:latin typeface="Calibri"/>
              <a:cs typeface="Calibri"/>
            </a:endParaRPr>
          </a:p>
          <a:p>
            <a:pPr marL="342900" indent="-342900">
              <a:buFont typeface="Arial"/>
              <a:buChar char="•"/>
            </a:pPr>
            <a:r>
              <a:rPr lang="en-US" sz="2400">
                <a:latin typeface="Calibri"/>
                <a:cs typeface="Calibri"/>
              </a:rPr>
              <a:t>Ask for help if you need it! </a:t>
            </a:r>
            <a:endParaRPr lang="en-GB" sz="2400">
              <a:latin typeface="Calibri"/>
              <a:cs typeface="Calibri"/>
            </a:endParaRPr>
          </a:p>
        </p:txBody>
      </p:sp>
      <p:sp>
        <p:nvSpPr>
          <p:cNvPr id="8" name="TextBox 7">
            <a:extLst>
              <a:ext uri="{FF2B5EF4-FFF2-40B4-BE49-F238E27FC236}">
                <a16:creationId xmlns:a16="http://schemas.microsoft.com/office/drawing/2014/main" id="{CD08437C-F587-4AD5-9176-E78D3B30A0C7}"/>
              </a:ext>
            </a:extLst>
          </p:cNvPr>
          <p:cNvSpPr txBox="1"/>
          <p:nvPr/>
        </p:nvSpPr>
        <p:spPr>
          <a:xfrm>
            <a:off x="377537" y="198812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GB">
              <a:cs typeface="Calibri Light"/>
            </a:endParaRPr>
          </a:p>
        </p:txBody>
      </p:sp>
    </p:spTree>
    <p:extLst>
      <p:ext uri="{BB962C8B-B14F-4D97-AF65-F5344CB8AC3E}">
        <p14:creationId xmlns:p14="http://schemas.microsoft.com/office/powerpoint/2010/main" val="3521838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ADBE085-EE51-4634-B7E3-725495EE3748}"/>
              </a:ext>
            </a:extLst>
          </p:cNvPr>
          <p:cNvSpPr>
            <a:spLocks noGrp="1"/>
          </p:cNvSpPr>
          <p:nvPr>
            <p:ph type="title"/>
          </p:nvPr>
        </p:nvSpPr>
        <p:spPr>
          <a:xfrm>
            <a:off x="397387" y="58994"/>
            <a:ext cx="5530791" cy="1003916"/>
          </a:xfrm>
        </p:spPr>
        <p:txBody>
          <a:bodyPr>
            <a:normAutofit/>
          </a:bodyPr>
          <a:lstStyle/>
          <a:p>
            <a:r>
              <a:rPr lang="en-GB" dirty="0">
                <a:latin typeface="Calibri"/>
                <a:cs typeface="Calibri"/>
              </a:rPr>
              <a:t>APA Referencing guides</a:t>
            </a:r>
            <a:endParaRPr lang="en-GB" dirty="0">
              <a:ea typeface="+mj-lt"/>
              <a:cs typeface="+mj-lt"/>
            </a:endParaRPr>
          </a:p>
        </p:txBody>
      </p:sp>
      <p:sp>
        <p:nvSpPr>
          <p:cNvPr id="4" name="TextBox 3">
            <a:extLst>
              <a:ext uri="{FF2B5EF4-FFF2-40B4-BE49-F238E27FC236}">
                <a16:creationId xmlns:a16="http://schemas.microsoft.com/office/drawing/2014/main" id="{FE3C6383-91D5-4279-9230-E57F2E5D8E5D}"/>
              </a:ext>
            </a:extLst>
          </p:cNvPr>
          <p:cNvSpPr txBox="1"/>
          <p:nvPr/>
        </p:nvSpPr>
        <p:spPr>
          <a:xfrm>
            <a:off x="6096000" y="4945067"/>
            <a:ext cx="293977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Calibri"/>
              </a:rPr>
              <a:t>7</a:t>
            </a:r>
            <a:r>
              <a:rPr lang="en-GB" sz="2000" baseline="30000" dirty="0">
                <a:latin typeface="Calibri"/>
                <a:ea typeface="+mn-lt"/>
                <a:cs typeface="Calibri"/>
              </a:rPr>
              <a:t>th</a:t>
            </a:r>
            <a:r>
              <a:rPr lang="en-GB" sz="2000" dirty="0">
                <a:latin typeface="Calibri"/>
                <a:ea typeface="+mn-lt"/>
                <a:cs typeface="Calibri"/>
              </a:rPr>
              <a:t> edition (2020)</a:t>
            </a:r>
          </a:p>
          <a:p>
            <a:endParaRPr lang="en-GB" sz="2000" dirty="0">
              <a:latin typeface="Calibri"/>
              <a:ea typeface="+mn-lt"/>
              <a:cs typeface="Calibri"/>
            </a:endParaRPr>
          </a:p>
          <a:p>
            <a:r>
              <a:rPr lang="en-GB" sz="2000" dirty="0">
                <a:latin typeface="Calibri"/>
                <a:ea typeface="+mn-lt"/>
                <a:cs typeface="Calibri"/>
                <a:hlinkClick r:id="" action="ppaction://noaction"/>
              </a:rPr>
              <a:t>Publication Manual: APA </a:t>
            </a:r>
          </a:p>
          <a:p>
            <a:r>
              <a:rPr lang="en-GB" sz="2000" dirty="0">
                <a:latin typeface="Calibri"/>
                <a:ea typeface="+mn-lt"/>
                <a:cs typeface="Calibri"/>
                <a:hlinkClick r:id="" action="ppaction://noaction"/>
              </a:rPr>
              <a:t>print book</a:t>
            </a:r>
            <a:endParaRPr lang="en-GB" sz="2000" dirty="0"/>
          </a:p>
        </p:txBody>
      </p:sp>
      <p:pic>
        <p:nvPicPr>
          <p:cNvPr id="17" name="Picture 17">
            <a:extLst>
              <a:ext uri="{FF2B5EF4-FFF2-40B4-BE49-F238E27FC236}">
                <a16:creationId xmlns:a16="http://schemas.microsoft.com/office/drawing/2014/main" id="{134995D3-0C16-4B12-AE57-44CF1B7ECB0E}"/>
              </a:ext>
            </a:extLst>
          </p:cNvPr>
          <p:cNvPicPr>
            <a:picLocks noGrp="1" noChangeAspect="1"/>
          </p:cNvPicPr>
          <p:nvPr>
            <p:ph type="pic" sz="quarter" idx="13"/>
          </p:nvPr>
        </p:nvPicPr>
        <p:blipFill rotWithShape="1">
          <a:blip r:embed="rId3"/>
          <a:srcRect t="1022" b="1022"/>
          <a:stretch/>
        </p:blipFill>
        <p:spPr>
          <a:xfrm>
            <a:off x="6186762" y="1421350"/>
            <a:ext cx="2374864" cy="3458738"/>
          </a:xfrm>
        </p:spPr>
      </p:pic>
      <p:pic>
        <p:nvPicPr>
          <p:cNvPr id="7" name="Picture 4" descr="Graphical user interface, website&#10;&#10;Description automatically generated">
            <a:extLst>
              <a:ext uri="{FF2B5EF4-FFF2-40B4-BE49-F238E27FC236}">
                <a16:creationId xmlns:a16="http://schemas.microsoft.com/office/drawing/2014/main" id="{9AE97122-F5CC-C805-88A0-83AD6966CF1F}"/>
              </a:ext>
            </a:extLst>
          </p:cNvPr>
          <p:cNvPicPr>
            <a:picLocks noChangeAspect="1"/>
          </p:cNvPicPr>
          <p:nvPr/>
        </p:nvPicPr>
        <p:blipFill>
          <a:blip r:embed="rId4"/>
          <a:stretch>
            <a:fillRect/>
          </a:stretch>
        </p:blipFill>
        <p:spPr>
          <a:xfrm>
            <a:off x="452617" y="2080112"/>
            <a:ext cx="5420329" cy="2945025"/>
          </a:xfrm>
          <a:prstGeom prst="rect">
            <a:avLst/>
          </a:prstGeom>
        </p:spPr>
      </p:pic>
      <p:sp>
        <p:nvSpPr>
          <p:cNvPr id="9" name="Content Placeholder 8">
            <a:extLst>
              <a:ext uri="{FF2B5EF4-FFF2-40B4-BE49-F238E27FC236}">
                <a16:creationId xmlns:a16="http://schemas.microsoft.com/office/drawing/2014/main" id="{48B40B01-7205-34DE-8E35-FE8C5EFFFCC9}"/>
              </a:ext>
            </a:extLst>
          </p:cNvPr>
          <p:cNvSpPr>
            <a:spLocks noGrp="1"/>
          </p:cNvSpPr>
          <p:nvPr>
            <p:ph sz="half" idx="1"/>
          </p:nvPr>
        </p:nvSpPr>
        <p:spPr>
          <a:xfrm>
            <a:off x="536585" y="5025137"/>
            <a:ext cx="5530791" cy="1243369"/>
          </a:xfrm>
        </p:spPr>
        <p:txBody>
          <a:bodyPr>
            <a:normAutofit/>
          </a:bodyPr>
          <a:lstStyle/>
          <a:p>
            <a:pPr marL="0" indent="0">
              <a:buNone/>
            </a:pPr>
            <a:r>
              <a:rPr lang="en-GB" sz="2000" dirty="0">
                <a:latin typeface="Calibri"/>
                <a:ea typeface="+mn-lt"/>
                <a:cs typeface="Calibri"/>
              </a:rPr>
              <a:t>Choose APA 7</a:t>
            </a:r>
            <a:r>
              <a:rPr lang="en-GB" sz="2000" baseline="30000" dirty="0">
                <a:latin typeface="Calibri"/>
                <a:ea typeface="+mn-lt"/>
                <a:cs typeface="Calibri"/>
              </a:rPr>
              <a:t>th</a:t>
            </a:r>
            <a:r>
              <a:rPr lang="en-GB" sz="2000" dirty="0">
                <a:latin typeface="Calibri"/>
                <a:ea typeface="+mn-lt"/>
                <a:cs typeface="Calibri"/>
              </a:rPr>
              <a:t> style.</a:t>
            </a:r>
          </a:p>
          <a:p>
            <a:pPr marL="0" indent="0">
              <a:buNone/>
            </a:pPr>
            <a:endParaRPr lang="en-GB" sz="2000" dirty="0">
              <a:latin typeface="Calibri"/>
              <a:ea typeface="+mn-lt"/>
              <a:cs typeface="Calibri"/>
            </a:endParaRPr>
          </a:p>
          <a:p>
            <a:pPr marL="0" indent="0">
              <a:buNone/>
            </a:pPr>
            <a:r>
              <a:rPr lang="en-GB" sz="2000" dirty="0">
                <a:latin typeface="Calibri"/>
                <a:ea typeface="+mn-lt"/>
                <a:cs typeface="+mn-lt"/>
                <a:hlinkClick r:id="rId5"/>
              </a:rPr>
              <a:t>Cite them Right database</a:t>
            </a:r>
            <a:endParaRPr lang="en-GB" sz="2000" dirty="0">
              <a:cs typeface="Calibri Light"/>
            </a:endParaRPr>
          </a:p>
        </p:txBody>
      </p:sp>
      <p:pic>
        <p:nvPicPr>
          <p:cNvPr id="6" name="Picture 5" descr="A book cover of a library handbook&#10;&#10;Description automatically generated">
            <a:extLst>
              <a:ext uri="{FF2B5EF4-FFF2-40B4-BE49-F238E27FC236}">
                <a16:creationId xmlns:a16="http://schemas.microsoft.com/office/drawing/2014/main" id="{69A284AF-4258-F053-297C-0A2653D4B92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61197" y="1421350"/>
            <a:ext cx="2576277" cy="3390647"/>
          </a:xfrm>
          <a:prstGeom prst="rect">
            <a:avLst/>
          </a:prstGeom>
        </p:spPr>
      </p:pic>
      <p:sp>
        <p:nvSpPr>
          <p:cNvPr id="5" name="TextBox 4">
            <a:extLst>
              <a:ext uri="{FF2B5EF4-FFF2-40B4-BE49-F238E27FC236}">
                <a16:creationId xmlns:a16="http://schemas.microsoft.com/office/drawing/2014/main" id="{CBDD98B8-5F51-4A04-B23D-F35B8A42B169}"/>
              </a:ext>
            </a:extLst>
          </p:cNvPr>
          <p:cNvSpPr txBox="1"/>
          <p:nvPr/>
        </p:nvSpPr>
        <p:spPr>
          <a:xfrm>
            <a:off x="9061197" y="4945067"/>
            <a:ext cx="2767009" cy="1323439"/>
          </a:xfrm>
          <a:prstGeom prst="rect">
            <a:avLst/>
          </a:prstGeom>
          <a:noFill/>
        </p:spPr>
        <p:txBody>
          <a:bodyPr wrap="square" rtlCol="0">
            <a:spAutoFit/>
          </a:bodyPr>
          <a:lstStyle/>
          <a:p>
            <a:r>
              <a:rPr lang="en-GB" sz="2000" dirty="0">
                <a:latin typeface="Calibri "/>
              </a:rPr>
              <a:t>Version 1.3. (2023).</a:t>
            </a:r>
          </a:p>
          <a:p>
            <a:endParaRPr lang="en-GB" sz="2000" dirty="0"/>
          </a:p>
          <a:p>
            <a:r>
              <a:rPr lang="en-GB" sz="2000" dirty="0">
                <a:latin typeface="Calibri "/>
                <a:hlinkClick r:id="rId7"/>
              </a:rPr>
              <a:t>Referencing handbook: APA</a:t>
            </a:r>
            <a:endParaRPr lang="en-GB" sz="2000" dirty="0">
              <a:latin typeface="Calibri "/>
            </a:endParaRPr>
          </a:p>
        </p:txBody>
      </p:sp>
    </p:spTree>
    <p:extLst>
      <p:ext uri="{BB962C8B-B14F-4D97-AF65-F5344CB8AC3E}">
        <p14:creationId xmlns:p14="http://schemas.microsoft.com/office/powerpoint/2010/main" val="2898560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We use referencing to…</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8034543" y="464233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14699801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B07A0-59C1-4E6B-A923-081BF7F3735A}"/>
              </a:ext>
            </a:extLst>
          </p:cNvPr>
          <p:cNvSpPr>
            <a:spLocks noGrp="1"/>
          </p:cNvSpPr>
          <p:nvPr>
            <p:ph type="title"/>
          </p:nvPr>
        </p:nvSpPr>
        <p:spPr/>
        <p:txBody>
          <a:bodyPr vert="horz" lIns="91440" tIns="45720" rIns="91440" bIns="45720" rtlCol="0" anchor="b">
            <a:normAutofit/>
          </a:bodyPr>
          <a:lstStyle/>
          <a:p>
            <a:r>
              <a:rPr lang="en-US" sz="5400" b="1" kern="1200">
                <a:latin typeface="+mj-lt"/>
                <a:ea typeface="+mj-ea"/>
                <a:cs typeface="+mj-cs"/>
              </a:rPr>
              <a:t>RefWorks</a:t>
            </a:r>
            <a:endParaRPr lang="en-US" sz="5400" b="1" kern="1200">
              <a:latin typeface="+mj-lt"/>
            </a:endParaRPr>
          </a:p>
        </p:txBody>
      </p:sp>
      <p:sp>
        <p:nvSpPr>
          <p:cNvPr id="4" name="Content Placeholder 2">
            <a:extLst>
              <a:ext uri="{FF2B5EF4-FFF2-40B4-BE49-F238E27FC236}">
                <a16:creationId xmlns:a16="http://schemas.microsoft.com/office/drawing/2014/main" id="{1625CD02-D188-4963-9EC3-5A00217A4E28}"/>
              </a:ext>
            </a:extLst>
          </p:cNvPr>
          <p:cNvSpPr>
            <a:spLocks noGrp="1"/>
          </p:cNvSpPr>
          <p:nvPr/>
        </p:nvSpPr>
        <p:spPr>
          <a:xfrm>
            <a:off x="486473" y="2009741"/>
            <a:ext cx="5969826" cy="4039997"/>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Char char="•"/>
            </a:pPr>
            <a:r>
              <a:rPr lang="en-US" sz="2400">
                <a:latin typeface="Arial"/>
                <a:cs typeface="Arial"/>
                <a:hlinkClick r:id="rId3"/>
              </a:rPr>
              <a:t>Sign up for RefWorks</a:t>
            </a:r>
            <a:r>
              <a:rPr lang="en-US" sz="2400">
                <a:latin typeface="Arial"/>
                <a:cs typeface="Arial"/>
              </a:rPr>
              <a:t> </a:t>
            </a:r>
          </a:p>
          <a:p>
            <a:pPr>
              <a:buFont typeface="Arial" panose="020B0604020202020204" pitchFamily="34" charset="0"/>
              <a:buChar char="•"/>
            </a:pPr>
            <a:endParaRPr lang="en-US" sz="2400">
              <a:latin typeface="Arial"/>
              <a:cs typeface="Arial"/>
            </a:endParaRPr>
          </a:p>
          <a:p>
            <a:pPr>
              <a:buFont typeface="Arial" panose="020B0604020202020204" pitchFamily="34" charset="0"/>
              <a:buChar char="•"/>
            </a:pPr>
            <a:r>
              <a:rPr lang="en-US" sz="2400">
                <a:latin typeface="Arial"/>
                <a:cs typeface="Arial"/>
                <a:hlinkClick r:id="rId4"/>
              </a:rPr>
              <a:t>Exporting references to Refworks</a:t>
            </a:r>
            <a:endParaRPr lang="en-US" sz="2400">
              <a:latin typeface="Arial"/>
              <a:cs typeface="Arial"/>
            </a:endParaRPr>
          </a:p>
          <a:p>
            <a:pPr>
              <a:buFont typeface="Arial" panose="020B0604020202020204" pitchFamily="34" charset="0"/>
              <a:buChar char="•"/>
            </a:pPr>
            <a:endParaRPr lang="en-US" sz="2400">
              <a:latin typeface="Arial"/>
              <a:cs typeface="Arial"/>
            </a:endParaRPr>
          </a:p>
          <a:p>
            <a:pPr>
              <a:buFont typeface="Arial" panose="020B0604020202020204" pitchFamily="34" charset="0"/>
              <a:buChar char="•"/>
            </a:pPr>
            <a:r>
              <a:rPr lang="en-US" sz="2400">
                <a:latin typeface="Arial"/>
                <a:cs typeface="Arial"/>
                <a:hlinkClick r:id="rId5"/>
              </a:rPr>
              <a:t>Creating and adding documents to Refworks</a:t>
            </a:r>
            <a:endParaRPr lang="en-US" sz="2400">
              <a:latin typeface="Arial"/>
              <a:cs typeface="Arial"/>
            </a:endParaRPr>
          </a:p>
          <a:p>
            <a:pPr>
              <a:buFont typeface="Arial" panose="020B0604020202020204" pitchFamily="34" charset="0"/>
              <a:buChar char="•"/>
            </a:pPr>
            <a:endParaRPr lang="en-US" sz="2400">
              <a:latin typeface="Arial"/>
              <a:cs typeface="Arial"/>
            </a:endParaRPr>
          </a:p>
          <a:p>
            <a:pPr>
              <a:buFont typeface="Arial" panose="020B0604020202020204" pitchFamily="34" charset="0"/>
              <a:buChar char="•"/>
            </a:pPr>
            <a:r>
              <a:rPr lang="en-US" sz="2400">
                <a:latin typeface="Arial"/>
                <a:cs typeface="Arial"/>
                <a:hlinkClick r:id="rId6"/>
              </a:rPr>
              <a:t>RefWorks Tutorials (YouTube)</a:t>
            </a:r>
            <a:endParaRPr lang="en-US" sz="2400">
              <a:latin typeface="Arial"/>
              <a:cs typeface="Arial"/>
            </a:endParaRPr>
          </a:p>
          <a:p>
            <a:pPr>
              <a:buFont typeface="Arial" panose="020B0604020202020204" pitchFamily="34" charset="0"/>
              <a:buChar char="•"/>
            </a:pPr>
            <a:endParaRPr lang="en-US" sz="2400">
              <a:latin typeface="Arial"/>
              <a:cs typeface="Arial"/>
            </a:endParaRPr>
          </a:p>
          <a:p>
            <a:pPr marL="0">
              <a:buFont typeface="Arial" panose="020B0604020202020204" pitchFamily="34" charset="0"/>
              <a:buChar char="•"/>
            </a:pPr>
            <a:endParaRPr lang="en-US" sz="2200"/>
          </a:p>
        </p:txBody>
      </p:sp>
      <p:pic>
        <p:nvPicPr>
          <p:cNvPr id="5" name="Graphic 5" descr="Theatre with solid fill">
            <a:extLst>
              <a:ext uri="{FF2B5EF4-FFF2-40B4-BE49-F238E27FC236}">
                <a16:creationId xmlns:a16="http://schemas.microsoft.com/office/drawing/2014/main" id="{6EE40613-B057-4984-8E60-E8DAA97CA47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686423" y="1069836"/>
            <a:ext cx="5062093" cy="5062093"/>
          </a:xfrm>
          <a:prstGeom prst="rect">
            <a:avLst/>
          </a:prstGeom>
        </p:spPr>
      </p:pic>
    </p:spTree>
    <p:extLst>
      <p:ext uri="{BB962C8B-B14F-4D97-AF65-F5344CB8AC3E}">
        <p14:creationId xmlns:p14="http://schemas.microsoft.com/office/powerpoint/2010/main" val="106493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46649" y="1823145"/>
            <a:ext cx="6474655" cy="3785652"/>
          </a:xfrm>
          <a:prstGeom prst="rect">
            <a:avLst/>
          </a:prstGeom>
          <a:noFill/>
        </p:spPr>
        <p:txBody>
          <a:bodyPr wrap="square" lIns="91440" tIns="45720" rIns="91440" bIns="45720" anchor="t">
            <a:spAutoFit/>
          </a:bodyPr>
          <a:lstStyle/>
          <a:p>
            <a:pPr marL="0" indent="0">
              <a:lnSpc>
                <a:spcPct val="100000"/>
              </a:lnSpc>
              <a:buNone/>
            </a:pPr>
            <a:r>
              <a:rPr lang="en-GB" sz="2400" dirty="0">
                <a:latin typeface="Arial"/>
                <a:cs typeface="Arial"/>
              </a:rPr>
              <a:t>Can’t find what you need? </a:t>
            </a:r>
            <a:r>
              <a:rPr lang="en-GB" sz="2400" dirty="0">
                <a:solidFill>
                  <a:srgbClr val="007F7C"/>
                </a:solidFill>
                <a:latin typeface="Arial"/>
                <a:cs typeface="Arial"/>
                <a:hlinkClick r:id="rId3"/>
              </a:rPr>
              <a:t>Contact us for help</a:t>
            </a:r>
            <a:r>
              <a:rPr lang="en-GB" sz="2400" dirty="0">
                <a:latin typeface="Arial"/>
                <a:cs typeface="Arial"/>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dirty="0">
                <a:latin typeface="Arial"/>
                <a:cs typeface="Arial"/>
              </a:rPr>
              <a:t>If we don’t have what you need, you can request it via our </a:t>
            </a:r>
            <a:r>
              <a:rPr lang="en-GB" sz="2400" dirty="0">
                <a:latin typeface="Arial"/>
                <a:cs typeface="Arial"/>
                <a:hlinkClick r:id="rId4"/>
              </a:rPr>
              <a:t>NeedMore</a:t>
            </a:r>
            <a:r>
              <a:rPr lang="en-GB" sz="2400" dirty="0">
                <a:latin typeface="Arial"/>
                <a:cs typeface="Arial"/>
              </a:rPr>
              <a:t> Service. </a:t>
            </a:r>
            <a:endParaRPr lang="en-GB" sz="2400" dirty="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0" indent="0">
              <a:lnSpc>
                <a:spcPct val="100000"/>
              </a:lnSpc>
              <a:buNone/>
            </a:pPr>
            <a:r>
              <a:rPr lang="en-GB" sz="2400" dirty="0">
                <a:latin typeface="Arial"/>
                <a:cs typeface="Arial"/>
              </a:rPr>
              <a:t>You may also be eligible to join the </a:t>
            </a:r>
            <a:r>
              <a:rPr lang="en-GB" sz="2400" b="1" dirty="0">
                <a:latin typeface="Arial"/>
                <a:cs typeface="Arial"/>
                <a:hlinkClick r:id="rId5"/>
              </a:rPr>
              <a:t>SCONUL Access Scheme </a:t>
            </a:r>
            <a:r>
              <a:rPr lang="en-GB" sz="2400" dirty="0">
                <a:latin typeface="Arial"/>
                <a:cs typeface="Arial"/>
              </a:rPr>
              <a:t>if you would like to use other UK university libraries.</a:t>
            </a: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6" cstate="print">
            <a:extLst>
              <a:ext uri="{28A0092B-C50C-407E-A947-70E740481C1C}">
                <a14:useLocalDpi xmlns:a14="http://schemas.microsoft.com/office/drawing/2010/main" val="0"/>
              </a:ext>
            </a:extLst>
          </a:blip>
          <a:srcRect l="11735" r="11735"/>
          <a:stretch>
            <a:fillRect/>
          </a:stretch>
        </p:blipFill>
        <p:spPr>
          <a:xfrm>
            <a:off x="7356472" y="1913207"/>
            <a:ext cx="4137288" cy="3605529"/>
          </a:xfrm>
          <a:prstGeom prst="rect">
            <a:avLst/>
          </a:prstGeom>
        </p:spPr>
      </p:pic>
    </p:spTree>
    <p:extLst>
      <p:ext uri="{BB962C8B-B14F-4D97-AF65-F5344CB8AC3E}">
        <p14:creationId xmlns:p14="http://schemas.microsoft.com/office/powerpoint/2010/main" val="39025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1"/>
            <a:ext cx="12192000" cy="6899763"/>
          </a:xfrm>
        </p:spPr>
      </p:pic>
    </p:spTree>
    <p:extLst>
      <p:ext uri="{BB962C8B-B14F-4D97-AF65-F5344CB8AC3E}">
        <p14:creationId xmlns:p14="http://schemas.microsoft.com/office/powerpoint/2010/main" val="674065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GUID" val="e8c0d63d-267f-4da7-9a0b-e614a8535cb6"/>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pink" id="{84B748BA-F97E-47E0-B605-89BBBE0EFE97}" vid="{9BD3BB94-3919-4C46-9DBF-1221FF39F5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49C9F01-9963-4D73-8598-B06CEED1F9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a308fc74-0b47-4e21-bbf8-e3a69c4a2084"/>
    <ds:schemaRef ds:uri="0ff53c00-e326-45a7-a061-0f5487e81cfb"/>
    <ds:schemaRef ds:uri="http://www.w3.org/XML/1998/namespace"/>
    <ds:schemaRef ds:uri="http://purl.org/dc/dcmityp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Presentation-pink</Template>
  <TotalTime>0</TotalTime>
  <Words>1451</Words>
  <Application>Microsoft Office PowerPoint</Application>
  <PresentationFormat>Widescreen</PresentationFormat>
  <Paragraphs>271</Paragraphs>
  <Slides>23</Slides>
  <Notes>20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Calibri </vt:lpstr>
      <vt:lpstr>Arial</vt:lpstr>
      <vt:lpstr>Calibri</vt:lpstr>
      <vt:lpstr>Calibri Light</vt:lpstr>
      <vt:lpstr>Lucida Sans</vt:lpstr>
      <vt:lpstr>Wingdings</vt:lpstr>
      <vt:lpstr>Office Theme</vt:lpstr>
      <vt:lpstr>Three Steps to Effective Research</vt:lpstr>
      <vt:lpstr>Learning outcomes</vt:lpstr>
      <vt:lpstr>Tools you need to access the deep web</vt:lpstr>
      <vt:lpstr>1. Identify key concepts</vt:lpstr>
      <vt:lpstr>PowerPoint Presentation</vt:lpstr>
      <vt:lpstr>Let’s try some more…</vt:lpstr>
      <vt:lpstr>2. Create your vocabulary</vt:lpstr>
      <vt:lpstr>Search vocabulary</vt:lpstr>
      <vt:lpstr>Search vocabulary</vt:lpstr>
      <vt:lpstr>3. Build your search using Boolean Operators </vt:lpstr>
      <vt:lpstr>Combine your keywords</vt:lpstr>
      <vt:lpstr>Search plan</vt:lpstr>
      <vt:lpstr>Searching: Library Search or individual databases?</vt:lpstr>
      <vt:lpstr>Articles via Specialist databases…</vt:lpstr>
      <vt:lpstr>You try…</vt:lpstr>
      <vt:lpstr>Save what you find</vt:lpstr>
      <vt:lpstr>Evaluating articles critically: Things to look out for </vt:lpstr>
      <vt:lpstr>Managing your information</vt:lpstr>
      <vt:lpstr>APA Referencing guides</vt:lpstr>
      <vt:lpstr>We use referencing to…</vt:lpstr>
      <vt:lpstr>RefWorks</vt:lpstr>
      <vt:lpstr>Need More?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Roisin Mullins</cp:lastModifiedBy>
  <cp:revision>9</cp:revision>
  <dcterms:created xsi:type="dcterms:W3CDTF">2019-08-13T11:06:35Z</dcterms:created>
  <dcterms:modified xsi:type="dcterms:W3CDTF">2024-10-18T13:01:26Z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