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ebm" ContentType="video/webm"/>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sldIdLst>
    <p:sldId id="256" r:id="rId2"/>
    <p:sldId id="257" r:id="rId3"/>
    <p:sldId id="258" r:id="rId4"/>
    <p:sldId id="260" r:id="rId5"/>
    <p:sldId id="261" r:id="rId6"/>
    <p:sldId id="262" r:id="rId7"/>
    <p:sldId id="263" r:id="rId8"/>
    <p:sldId id="264" r:id="rId9"/>
    <p:sldId id="265" r:id="rId10"/>
    <p:sldId id="266" r:id="rId11"/>
    <p:sldId id="268" r:id="rId12"/>
    <p:sldId id="269" r:id="rId13"/>
    <p:sldId id="270" r:id="rId14"/>
    <p:sldId id="272" r:id="rId15"/>
    <p:sldId id="271" r:id="rId16"/>
    <p:sldId id="273" r:id="rId17"/>
    <p:sldId id="259" r:id="rId18"/>
    <p:sldId id="267"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9" dt="2026-10-24T22:30:59.476"/>
    <p1510:client id="{034A5AAC-F2A9-16BD-AE16-5374A3DA53EA}" v="18" dt="2026-10-24T22:51:33.846"/>
    <p1510:client id="{21378774-737D-D158-4E13-17CFF9349502}" v="3" dt="2026-10-24T21:40:18.647"/>
    <p1510:client id="{8FE05285-2F65-E8EB-1BCA-5F321B131B02}" v="350" dt="2026-10-24T19:26:53.511"/>
    <p1510:client id="{E047B1A9-CBE7-CCD6-C062-D6B3F4B6ADC8}" v="6" dt="2026-10-24T20:12:46.9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5AAAF8-294D-403D-B360-AD713E2350E9}"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B4971AA6-6640-4DD4-88B8-AB281803E0BA}">
      <dgm:prSet/>
      <dgm:spPr/>
      <dgm:t>
        <a:bodyPr/>
        <a:lstStyle/>
        <a:p>
          <a:pPr rtl="0"/>
          <a:r>
            <a:rPr lang="en-US"/>
            <a:t>Older people are diverse, their needs, culture, resources, health and preferences </a:t>
          </a:r>
          <a:r>
            <a:rPr lang="en-US">
              <a:latin typeface="Walbaum Display"/>
            </a:rPr>
            <a:t>vary </a:t>
          </a:r>
          <a:r>
            <a:rPr lang="en-US"/>
            <a:t>(National Institute on Aging, 2023).</a:t>
          </a:r>
        </a:p>
      </dgm:t>
    </dgm:pt>
    <dgm:pt modelId="{5DFF4827-5D4A-4780-9C95-3D1ED6AECD48}" type="parTrans" cxnId="{BF91DC9B-2E92-47C3-AEDD-29BF1E8FF5E3}">
      <dgm:prSet/>
      <dgm:spPr/>
      <dgm:t>
        <a:bodyPr/>
        <a:lstStyle/>
        <a:p>
          <a:endParaRPr lang="en-US"/>
        </a:p>
      </dgm:t>
    </dgm:pt>
    <dgm:pt modelId="{93C41D56-055B-4783-AB44-323252586D4B}" type="sibTrans" cxnId="{BF91DC9B-2E92-47C3-AEDD-29BF1E8FF5E3}">
      <dgm:prSet/>
      <dgm:spPr/>
      <dgm:t>
        <a:bodyPr/>
        <a:lstStyle/>
        <a:p>
          <a:endParaRPr lang="en-US"/>
        </a:p>
      </dgm:t>
    </dgm:pt>
    <dgm:pt modelId="{99B851DD-92D6-4719-9FDF-A86C27A5BB3C}">
      <dgm:prSet/>
      <dgm:spPr/>
      <dgm:t>
        <a:bodyPr/>
        <a:lstStyle/>
        <a:p>
          <a:r>
            <a:rPr lang="en-US"/>
            <a:t>Support can include personal care, managing conditions, mobility, nutrition, emotional wellbeing, relationships and suitable housing(NHS website, 2023).</a:t>
          </a:r>
        </a:p>
      </dgm:t>
    </dgm:pt>
    <dgm:pt modelId="{BD069949-8480-4DE4-B7F5-3C58FF17B2C0}" type="parTrans" cxnId="{BCD60BE7-12A9-4A30-A721-97685184570D}">
      <dgm:prSet/>
      <dgm:spPr/>
      <dgm:t>
        <a:bodyPr/>
        <a:lstStyle/>
        <a:p>
          <a:endParaRPr lang="en-US"/>
        </a:p>
      </dgm:t>
    </dgm:pt>
    <dgm:pt modelId="{B5082C80-7C36-4F31-A3D8-43C25BA9F379}" type="sibTrans" cxnId="{BCD60BE7-12A9-4A30-A721-97685184570D}">
      <dgm:prSet/>
      <dgm:spPr/>
      <dgm:t>
        <a:bodyPr/>
        <a:lstStyle/>
        <a:p>
          <a:endParaRPr lang="en-US"/>
        </a:p>
      </dgm:t>
    </dgm:pt>
    <dgm:pt modelId="{353B0AA3-745B-4638-8AB4-3C2E73BABA17}">
      <dgm:prSet/>
      <dgm:spPr/>
      <dgm:t>
        <a:bodyPr/>
        <a:lstStyle/>
        <a:p>
          <a:r>
            <a:rPr lang="en-US"/>
            <a:t>The aim is not only to extend life or prevent risk, but to enable a life the individual values,</a:t>
          </a:r>
        </a:p>
      </dgm:t>
    </dgm:pt>
    <dgm:pt modelId="{1B5307A0-6A03-43B5-B6A4-69C0BE404393}" type="parTrans" cxnId="{C7AB0D66-872C-49B1-A9F3-030E672A8956}">
      <dgm:prSet/>
      <dgm:spPr/>
      <dgm:t>
        <a:bodyPr/>
        <a:lstStyle/>
        <a:p>
          <a:endParaRPr lang="en-US"/>
        </a:p>
      </dgm:t>
    </dgm:pt>
    <dgm:pt modelId="{E9FCA607-0371-4B18-989C-5D60EF9097B9}" type="sibTrans" cxnId="{C7AB0D66-872C-49B1-A9F3-030E672A8956}">
      <dgm:prSet/>
      <dgm:spPr/>
      <dgm:t>
        <a:bodyPr/>
        <a:lstStyle/>
        <a:p>
          <a:endParaRPr lang="en-US"/>
        </a:p>
      </dgm:t>
    </dgm:pt>
    <dgm:pt modelId="{924AB9C3-66BA-4B4F-ADBB-6CA30648F008}">
      <dgm:prSet/>
      <dgm:spPr/>
      <dgm:t>
        <a:bodyPr/>
        <a:lstStyle/>
        <a:p>
          <a:r>
            <a:rPr lang="en-US"/>
            <a:t>The WHO describes healthy ageing through functional ability, what people can do in interaction with their physical, social and policy environments(World Health </a:t>
          </a:r>
          <a:r>
            <a:rPr lang="en-US" err="1"/>
            <a:t>Organisation</a:t>
          </a:r>
          <a:r>
            <a:rPr lang="en-US"/>
            <a:t>, 2020).</a:t>
          </a:r>
        </a:p>
      </dgm:t>
    </dgm:pt>
    <dgm:pt modelId="{2242AE93-0039-4BA1-ABD9-2E1F4AFD28DD}" type="parTrans" cxnId="{2661456D-EB23-44CF-BF85-7B2C4ABC6FBA}">
      <dgm:prSet/>
      <dgm:spPr/>
      <dgm:t>
        <a:bodyPr/>
        <a:lstStyle/>
        <a:p>
          <a:endParaRPr lang="en-US"/>
        </a:p>
      </dgm:t>
    </dgm:pt>
    <dgm:pt modelId="{D211D3ED-4733-4171-9929-2804EE7BCD3E}" type="sibTrans" cxnId="{2661456D-EB23-44CF-BF85-7B2C4ABC6FBA}">
      <dgm:prSet/>
      <dgm:spPr/>
      <dgm:t>
        <a:bodyPr/>
        <a:lstStyle/>
        <a:p>
          <a:endParaRPr lang="en-US"/>
        </a:p>
      </dgm:t>
    </dgm:pt>
    <dgm:pt modelId="{71EC225D-96AC-4846-AC1B-135997210B3F}" type="pres">
      <dgm:prSet presAssocID="{B75AAAF8-294D-403D-B360-AD713E2350E9}" presName="vert0" presStyleCnt="0">
        <dgm:presLayoutVars>
          <dgm:dir/>
          <dgm:animOne val="branch"/>
          <dgm:animLvl val="lvl"/>
        </dgm:presLayoutVars>
      </dgm:prSet>
      <dgm:spPr/>
    </dgm:pt>
    <dgm:pt modelId="{A84E7877-9631-49DC-934E-F4AC3F1433CD}" type="pres">
      <dgm:prSet presAssocID="{B4971AA6-6640-4DD4-88B8-AB281803E0BA}" presName="thickLine" presStyleLbl="alignNode1" presStyleIdx="0" presStyleCnt="4"/>
      <dgm:spPr/>
    </dgm:pt>
    <dgm:pt modelId="{83B8A43C-A2C7-4DA1-B434-76FADA6FF761}" type="pres">
      <dgm:prSet presAssocID="{B4971AA6-6640-4DD4-88B8-AB281803E0BA}" presName="horz1" presStyleCnt="0"/>
      <dgm:spPr/>
    </dgm:pt>
    <dgm:pt modelId="{3714CEAF-C445-4993-9D4A-227537678E87}" type="pres">
      <dgm:prSet presAssocID="{B4971AA6-6640-4DD4-88B8-AB281803E0BA}" presName="tx1" presStyleLbl="revTx" presStyleIdx="0" presStyleCnt="4"/>
      <dgm:spPr/>
    </dgm:pt>
    <dgm:pt modelId="{453311E7-0C9A-4673-B5C4-F4F1675A5BA2}" type="pres">
      <dgm:prSet presAssocID="{B4971AA6-6640-4DD4-88B8-AB281803E0BA}" presName="vert1" presStyleCnt="0"/>
      <dgm:spPr/>
    </dgm:pt>
    <dgm:pt modelId="{9F2549AA-74C4-47B7-BE51-F9A292F96E59}" type="pres">
      <dgm:prSet presAssocID="{99B851DD-92D6-4719-9FDF-A86C27A5BB3C}" presName="thickLine" presStyleLbl="alignNode1" presStyleIdx="1" presStyleCnt="4"/>
      <dgm:spPr/>
    </dgm:pt>
    <dgm:pt modelId="{A9B514E7-39AE-4521-8BA6-F51ED8C7FC06}" type="pres">
      <dgm:prSet presAssocID="{99B851DD-92D6-4719-9FDF-A86C27A5BB3C}" presName="horz1" presStyleCnt="0"/>
      <dgm:spPr/>
    </dgm:pt>
    <dgm:pt modelId="{12D3FAC5-DA33-41C4-B1A7-798E5FEEE38E}" type="pres">
      <dgm:prSet presAssocID="{99B851DD-92D6-4719-9FDF-A86C27A5BB3C}" presName="tx1" presStyleLbl="revTx" presStyleIdx="1" presStyleCnt="4"/>
      <dgm:spPr/>
    </dgm:pt>
    <dgm:pt modelId="{D8FA5EA3-0F43-4F54-AF70-15DF98837526}" type="pres">
      <dgm:prSet presAssocID="{99B851DD-92D6-4719-9FDF-A86C27A5BB3C}" presName="vert1" presStyleCnt="0"/>
      <dgm:spPr/>
    </dgm:pt>
    <dgm:pt modelId="{F30B7DC4-5F5B-4375-896B-79C94FA92230}" type="pres">
      <dgm:prSet presAssocID="{353B0AA3-745B-4638-8AB4-3C2E73BABA17}" presName="thickLine" presStyleLbl="alignNode1" presStyleIdx="2" presStyleCnt="4"/>
      <dgm:spPr/>
    </dgm:pt>
    <dgm:pt modelId="{52B44A79-5E9C-4675-9E6D-CBA8D08D5FC0}" type="pres">
      <dgm:prSet presAssocID="{353B0AA3-745B-4638-8AB4-3C2E73BABA17}" presName="horz1" presStyleCnt="0"/>
      <dgm:spPr/>
    </dgm:pt>
    <dgm:pt modelId="{6C10960F-3B00-41EE-8ACA-F31A76446605}" type="pres">
      <dgm:prSet presAssocID="{353B0AA3-745B-4638-8AB4-3C2E73BABA17}" presName="tx1" presStyleLbl="revTx" presStyleIdx="2" presStyleCnt="4"/>
      <dgm:spPr/>
    </dgm:pt>
    <dgm:pt modelId="{03B3FFB0-07B6-4BCF-8915-C1BF1876BFC1}" type="pres">
      <dgm:prSet presAssocID="{353B0AA3-745B-4638-8AB4-3C2E73BABA17}" presName="vert1" presStyleCnt="0"/>
      <dgm:spPr/>
    </dgm:pt>
    <dgm:pt modelId="{28D687F2-0FF7-4A31-9D7A-C33F0993E3AA}" type="pres">
      <dgm:prSet presAssocID="{924AB9C3-66BA-4B4F-ADBB-6CA30648F008}" presName="thickLine" presStyleLbl="alignNode1" presStyleIdx="3" presStyleCnt="4"/>
      <dgm:spPr/>
    </dgm:pt>
    <dgm:pt modelId="{28B4FFB6-CF4F-407B-B206-ACD7440528E7}" type="pres">
      <dgm:prSet presAssocID="{924AB9C3-66BA-4B4F-ADBB-6CA30648F008}" presName="horz1" presStyleCnt="0"/>
      <dgm:spPr/>
    </dgm:pt>
    <dgm:pt modelId="{58893353-DB94-41B4-B53C-A492BF6866D9}" type="pres">
      <dgm:prSet presAssocID="{924AB9C3-66BA-4B4F-ADBB-6CA30648F008}" presName="tx1" presStyleLbl="revTx" presStyleIdx="3" presStyleCnt="4"/>
      <dgm:spPr/>
    </dgm:pt>
    <dgm:pt modelId="{CC93F528-8FF4-4925-AAF2-8E05A9E5E6CD}" type="pres">
      <dgm:prSet presAssocID="{924AB9C3-66BA-4B4F-ADBB-6CA30648F008}" presName="vert1" presStyleCnt="0"/>
      <dgm:spPr/>
    </dgm:pt>
  </dgm:ptLst>
  <dgm:cxnLst>
    <dgm:cxn modelId="{A4231143-458B-4C87-BF74-4FA33DAAA8AC}" type="presOf" srcId="{B4971AA6-6640-4DD4-88B8-AB281803E0BA}" destId="{3714CEAF-C445-4993-9D4A-227537678E87}" srcOrd="0" destOrd="0" presId="urn:microsoft.com/office/officeart/2008/layout/LinedList"/>
    <dgm:cxn modelId="{B2BA3664-A757-4DBC-BD3E-F16CFF47CE1F}" type="presOf" srcId="{924AB9C3-66BA-4B4F-ADBB-6CA30648F008}" destId="{58893353-DB94-41B4-B53C-A492BF6866D9}" srcOrd="0" destOrd="0" presId="urn:microsoft.com/office/officeart/2008/layout/LinedList"/>
    <dgm:cxn modelId="{C7AB0D66-872C-49B1-A9F3-030E672A8956}" srcId="{B75AAAF8-294D-403D-B360-AD713E2350E9}" destId="{353B0AA3-745B-4638-8AB4-3C2E73BABA17}" srcOrd="2" destOrd="0" parTransId="{1B5307A0-6A03-43B5-B6A4-69C0BE404393}" sibTransId="{E9FCA607-0371-4B18-989C-5D60EF9097B9}"/>
    <dgm:cxn modelId="{2661456D-EB23-44CF-BF85-7B2C4ABC6FBA}" srcId="{B75AAAF8-294D-403D-B360-AD713E2350E9}" destId="{924AB9C3-66BA-4B4F-ADBB-6CA30648F008}" srcOrd="3" destOrd="0" parTransId="{2242AE93-0039-4BA1-ABD9-2E1F4AFD28DD}" sibTransId="{D211D3ED-4733-4171-9929-2804EE7BCD3E}"/>
    <dgm:cxn modelId="{BF91DC9B-2E92-47C3-AEDD-29BF1E8FF5E3}" srcId="{B75AAAF8-294D-403D-B360-AD713E2350E9}" destId="{B4971AA6-6640-4DD4-88B8-AB281803E0BA}" srcOrd="0" destOrd="0" parTransId="{5DFF4827-5D4A-4780-9C95-3D1ED6AECD48}" sibTransId="{93C41D56-055B-4783-AB44-323252586D4B}"/>
    <dgm:cxn modelId="{78F407BC-0DCE-49DE-8EFF-A2A5ADD81001}" type="presOf" srcId="{B75AAAF8-294D-403D-B360-AD713E2350E9}" destId="{71EC225D-96AC-4846-AC1B-135997210B3F}" srcOrd="0" destOrd="0" presId="urn:microsoft.com/office/officeart/2008/layout/LinedList"/>
    <dgm:cxn modelId="{4C2518D7-67D3-4EC7-9A7C-ED3EAB63DC57}" type="presOf" srcId="{353B0AA3-745B-4638-8AB4-3C2E73BABA17}" destId="{6C10960F-3B00-41EE-8ACA-F31A76446605}" srcOrd="0" destOrd="0" presId="urn:microsoft.com/office/officeart/2008/layout/LinedList"/>
    <dgm:cxn modelId="{9BEF27DA-25B1-4FB8-86FC-0DBD77C6CC47}" type="presOf" srcId="{99B851DD-92D6-4719-9FDF-A86C27A5BB3C}" destId="{12D3FAC5-DA33-41C4-B1A7-798E5FEEE38E}" srcOrd="0" destOrd="0" presId="urn:microsoft.com/office/officeart/2008/layout/LinedList"/>
    <dgm:cxn modelId="{BCD60BE7-12A9-4A30-A721-97685184570D}" srcId="{B75AAAF8-294D-403D-B360-AD713E2350E9}" destId="{99B851DD-92D6-4719-9FDF-A86C27A5BB3C}" srcOrd="1" destOrd="0" parTransId="{BD069949-8480-4DE4-B7F5-3C58FF17B2C0}" sibTransId="{B5082C80-7C36-4F31-A3D8-43C25BA9F379}"/>
    <dgm:cxn modelId="{12CD6763-A600-4B58-805D-0ADF73EFDB5B}" type="presParOf" srcId="{71EC225D-96AC-4846-AC1B-135997210B3F}" destId="{A84E7877-9631-49DC-934E-F4AC3F1433CD}" srcOrd="0" destOrd="0" presId="urn:microsoft.com/office/officeart/2008/layout/LinedList"/>
    <dgm:cxn modelId="{1EF1A322-A2E4-46E0-BD55-FB9885AD3ECF}" type="presParOf" srcId="{71EC225D-96AC-4846-AC1B-135997210B3F}" destId="{83B8A43C-A2C7-4DA1-B434-76FADA6FF761}" srcOrd="1" destOrd="0" presId="urn:microsoft.com/office/officeart/2008/layout/LinedList"/>
    <dgm:cxn modelId="{4E1ED5B2-07B7-4C77-93CE-A8260EEA956B}" type="presParOf" srcId="{83B8A43C-A2C7-4DA1-B434-76FADA6FF761}" destId="{3714CEAF-C445-4993-9D4A-227537678E87}" srcOrd="0" destOrd="0" presId="urn:microsoft.com/office/officeart/2008/layout/LinedList"/>
    <dgm:cxn modelId="{180965F8-AD99-465A-AA09-BBF8D0D67F92}" type="presParOf" srcId="{83B8A43C-A2C7-4DA1-B434-76FADA6FF761}" destId="{453311E7-0C9A-4673-B5C4-F4F1675A5BA2}" srcOrd="1" destOrd="0" presId="urn:microsoft.com/office/officeart/2008/layout/LinedList"/>
    <dgm:cxn modelId="{CD30056A-CFAD-48E9-8C5D-8A60A14F63CB}" type="presParOf" srcId="{71EC225D-96AC-4846-AC1B-135997210B3F}" destId="{9F2549AA-74C4-47B7-BE51-F9A292F96E59}" srcOrd="2" destOrd="0" presId="urn:microsoft.com/office/officeart/2008/layout/LinedList"/>
    <dgm:cxn modelId="{5ED3251D-D10E-49F6-9424-F6E7C8E0BE17}" type="presParOf" srcId="{71EC225D-96AC-4846-AC1B-135997210B3F}" destId="{A9B514E7-39AE-4521-8BA6-F51ED8C7FC06}" srcOrd="3" destOrd="0" presId="urn:microsoft.com/office/officeart/2008/layout/LinedList"/>
    <dgm:cxn modelId="{09DA5994-108B-4D6D-95D2-E6B22A0A37D4}" type="presParOf" srcId="{A9B514E7-39AE-4521-8BA6-F51ED8C7FC06}" destId="{12D3FAC5-DA33-41C4-B1A7-798E5FEEE38E}" srcOrd="0" destOrd="0" presId="urn:microsoft.com/office/officeart/2008/layout/LinedList"/>
    <dgm:cxn modelId="{07A02119-D0A4-4916-9876-9C8569DFC904}" type="presParOf" srcId="{A9B514E7-39AE-4521-8BA6-F51ED8C7FC06}" destId="{D8FA5EA3-0F43-4F54-AF70-15DF98837526}" srcOrd="1" destOrd="0" presId="urn:microsoft.com/office/officeart/2008/layout/LinedList"/>
    <dgm:cxn modelId="{876158CB-C9AA-4247-9A1E-3CFF881A0DAF}" type="presParOf" srcId="{71EC225D-96AC-4846-AC1B-135997210B3F}" destId="{F30B7DC4-5F5B-4375-896B-79C94FA92230}" srcOrd="4" destOrd="0" presId="urn:microsoft.com/office/officeart/2008/layout/LinedList"/>
    <dgm:cxn modelId="{3E7CBC32-B189-4B07-97A1-C691DE340DA6}" type="presParOf" srcId="{71EC225D-96AC-4846-AC1B-135997210B3F}" destId="{52B44A79-5E9C-4675-9E6D-CBA8D08D5FC0}" srcOrd="5" destOrd="0" presId="urn:microsoft.com/office/officeart/2008/layout/LinedList"/>
    <dgm:cxn modelId="{B9E5B60A-14B8-43DD-8E9C-C611B22BF824}" type="presParOf" srcId="{52B44A79-5E9C-4675-9E6D-CBA8D08D5FC0}" destId="{6C10960F-3B00-41EE-8ACA-F31A76446605}" srcOrd="0" destOrd="0" presId="urn:microsoft.com/office/officeart/2008/layout/LinedList"/>
    <dgm:cxn modelId="{030491BA-95DA-4FA4-A637-75454960C0A1}" type="presParOf" srcId="{52B44A79-5E9C-4675-9E6D-CBA8D08D5FC0}" destId="{03B3FFB0-07B6-4BCF-8915-C1BF1876BFC1}" srcOrd="1" destOrd="0" presId="urn:microsoft.com/office/officeart/2008/layout/LinedList"/>
    <dgm:cxn modelId="{0CA55B45-7275-49AF-A34B-934DE7B2CE47}" type="presParOf" srcId="{71EC225D-96AC-4846-AC1B-135997210B3F}" destId="{28D687F2-0FF7-4A31-9D7A-C33F0993E3AA}" srcOrd="6" destOrd="0" presId="urn:microsoft.com/office/officeart/2008/layout/LinedList"/>
    <dgm:cxn modelId="{F1F354EC-89D7-4C6A-81B4-0CB9872426AC}" type="presParOf" srcId="{71EC225D-96AC-4846-AC1B-135997210B3F}" destId="{28B4FFB6-CF4F-407B-B206-ACD7440528E7}" srcOrd="7" destOrd="0" presId="urn:microsoft.com/office/officeart/2008/layout/LinedList"/>
    <dgm:cxn modelId="{A4D5F0F9-6510-4C15-8233-E4A81B35749B}" type="presParOf" srcId="{28B4FFB6-CF4F-407B-B206-ACD7440528E7}" destId="{58893353-DB94-41B4-B53C-A492BF6866D9}" srcOrd="0" destOrd="0" presId="urn:microsoft.com/office/officeart/2008/layout/LinedList"/>
    <dgm:cxn modelId="{5B1739A4-8016-4228-9E86-5CD3D12D265C}" type="presParOf" srcId="{28B4FFB6-CF4F-407B-B206-ACD7440528E7}" destId="{CC93F528-8FF4-4925-AAF2-8E05A9E5E6C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1F7EAB-174D-4526-B364-FCE02E1316F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4A446580-8921-470E-A30C-80E7815F2E1E}">
      <dgm:prSet/>
      <dgm:spPr/>
      <dgm:t>
        <a:bodyPr/>
        <a:lstStyle/>
        <a:p>
          <a:r>
            <a:rPr lang="en-US" b="1">
              <a:solidFill>
                <a:schemeClr val="tx1">
                  <a:lumMod val="95000"/>
                  <a:lumOff val="5000"/>
                </a:schemeClr>
              </a:solidFill>
            </a:rPr>
            <a:t>Physical and Daily Living – Personal care, meals, medication, mobility, continence, pain and home adaptions(Nightingale Homecare, 2026).</a:t>
          </a:r>
        </a:p>
      </dgm:t>
    </dgm:pt>
    <dgm:pt modelId="{0A349EBF-E94C-4AD8-91ED-57834CD1BC6A}" type="parTrans" cxnId="{05A6064D-5A58-4523-976B-4135FB54797E}">
      <dgm:prSet/>
      <dgm:spPr/>
      <dgm:t>
        <a:bodyPr/>
        <a:lstStyle/>
        <a:p>
          <a:endParaRPr lang="en-US"/>
        </a:p>
      </dgm:t>
    </dgm:pt>
    <dgm:pt modelId="{C2D73982-503C-4D1E-B8B3-3C63A2E809B0}" type="sibTrans" cxnId="{05A6064D-5A58-4523-976B-4135FB54797E}">
      <dgm:prSet/>
      <dgm:spPr/>
      <dgm:t>
        <a:bodyPr/>
        <a:lstStyle/>
        <a:p>
          <a:endParaRPr lang="en-US"/>
        </a:p>
      </dgm:t>
    </dgm:pt>
    <dgm:pt modelId="{CFD03A9F-85F8-4EDA-B557-CBF4EEFBE6A9}">
      <dgm:prSet/>
      <dgm:spPr/>
      <dgm:t>
        <a:bodyPr/>
        <a:lstStyle/>
        <a:p>
          <a:r>
            <a:rPr lang="en-US" b="1">
              <a:solidFill>
                <a:schemeClr val="tx1">
                  <a:lumMod val="95000"/>
                  <a:lumOff val="5000"/>
                </a:schemeClr>
              </a:solidFill>
            </a:rPr>
            <a:t>Empowerment – Co-produced plans, informed consent, supported decision-making and genuine options(NICE, 2018).</a:t>
          </a:r>
        </a:p>
      </dgm:t>
    </dgm:pt>
    <dgm:pt modelId="{A113EC7F-1AC6-4D00-B70A-12F7BA94809E}" type="parTrans" cxnId="{376C2F75-92E2-45BA-976B-7BF2934006C2}">
      <dgm:prSet/>
      <dgm:spPr/>
      <dgm:t>
        <a:bodyPr/>
        <a:lstStyle/>
        <a:p>
          <a:endParaRPr lang="en-US"/>
        </a:p>
      </dgm:t>
    </dgm:pt>
    <dgm:pt modelId="{A869361F-8308-4F4A-9BB5-8D2CF73E3A7E}" type="sibTrans" cxnId="{376C2F75-92E2-45BA-976B-7BF2934006C2}">
      <dgm:prSet/>
      <dgm:spPr/>
      <dgm:t>
        <a:bodyPr/>
        <a:lstStyle/>
        <a:p>
          <a:endParaRPr lang="en-US"/>
        </a:p>
      </dgm:t>
    </dgm:pt>
    <dgm:pt modelId="{AA18490E-4B05-4CB3-8E04-9B6F3122767A}">
      <dgm:prSet/>
      <dgm:spPr/>
      <dgm:t>
        <a:bodyPr/>
        <a:lstStyle/>
        <a:p>
          <a:r>
            <a:rPr lang="en-US" b="1">
              <a:solidFill>
                <a:schemeClr val="tx1">
                  <a:lumMod val="95000"/>
                  <a:lumOff val="5000"/>
                </a:schemeClr>
              </a:solidFill>
            </a:rPr>
            <a:t>Critical tensions – Detailed packages may miss personal priorities, e.g. overprotective care can reduce confidence and choice (Ebrahimi et al., 2020).</a:t>
          </a:r>
        </a:p>
      </dgm:t>
    </dgm:pt>
    <dgm:pt modelId="{E8E58E7B-ECD5-4B38-8D88-D079B5CD2DF3}" type="parTrans" cxnId="{FDD11471-7B12-4509-9C8A-6AA5B83BDEC1}">
      <dgm:prSet/>
      <dgm:spPr/>
      <dgm:t>
        <a:bodyPr/>
        <a:lstStyle/>
        <a:p>
          <a:endParaRPr lang="en-US"/>
        </a:p>
      </dgm:t>
    </dgm:pt>
    <dgm:pt modelId="{BD06EE08-1DC1-480D-ACE2-B765B89B5E82}" type="sibTrans" cxnId="{FDD11471-7B12-4509-9C8A-6AA5B83BDEC1}">
      <dgm:prSet/>
      <dgm:spPr/>
      <dgm:t>
        <a:bodyPr/>
        <a:lstStyle/>
        <a:p>
          <a:endParaRPr lang="en-US"/>
        </a:p>
      </dgm:t>
    </dgm:pt>
    <dgm:pt modelId="{73B2A391-F817-4041-AE27-276DB2E5D3F1}">
      <dgm:prSet/>
      <dgm:spPr/>
      <dgm:t>
        <a:bodyPr/>
        <a:lstStyle/>
        <a:p>
          <a:r>
            <a:rPr lang="en-US" b="1">
              <a:solidFill>
                <a:schemeClr val="tx1">
                  <a:lumMod val="95000"/>
                  <a:lumOff val="5000"/>
                </a:schemeClr>
              </a:solidFill>
            </a:rPr>
            <a:t>Right and Access – Accessible information, advocacy, transport, benefits advice and culturally safe care (Department of Health and Social Care, 2022).</a:t>
          </a:r>
        </a:p>
      </dgm:t>
    </dgm:pt>
    <dgm:pt modelId="{C9BC084D-A9BB-4B5D-AF55-B27E5B81092B}" type="parTrans" cxnId="{AAC78C52-5E4B-4154-B48A-9C0593C1C773}">
      <dgm:prSet/>
      <dgm:spPr/>
      <dgm:t>
        <a:bodyPr/>
        <a:lstStyle/>
        <a:p>
          <a:endParaRPr lang="en-US"/>
        </a:p>
      </dgm:t>
    </dgm:pt>
    <dgm:pt modelId="{E08A2858-AE2F-46B7-828C-9EACB9C52439}" type="sibTrans" cxnId="{AAC78C52-5E4B-4154-B48A-9C0593C1C773}">
      <dgm:prSet/>
      <dgm:spPr/>
      <dgm:t>
        <a:bodyPr/>
        <a:lstStyle/>
        <a:p>
          <a:endParaRPr lang="en-US"/>
        </a:p>
      </dgm:t>
    </dgm:pt>
    <dgm:pt modelId="{B2DF0DF6-D39E-4C8E-873E-546BF4F21BF5}">
      <dgm:prSet/>
      <dgm:spPr/>
      <dgm:t>
        <a:bodyPr/>
        <a:lstStyle/>
        <a:p>
          <a:r>
            <a:rPr lang="en-US" b="1">
              <a:solidFill>
                <a:schemeClr val="tx1">
                  <a:lumMod val="95000"/>
                  <a:lumOff val="5000"/>
                </a:schemeClr>
              </a:solidFill>
            </a:rPr>
            <a:t>Psychological and Social – Belonging, grief support, meaningful activity, relationships, identity and loneliness(Davidson and Rossall, 2015).</a:t>
          </a:r>
        </a:p>
      </dgm:t>
    </dgm:pt>
    <dgm:pt modelId="{5F8825B3-48D6-4BE3-BFC5-E0B24B17928F}" type="parTrans" cxnId="{84E4CCA7-D7DE-4E5A-9CC1-83F40C2AE621}">
      <dgm:prSet/>
      <dgm:spPr/>
      <dgm:t>
        <a:bodyPr/>
        <a:lstStyle/>
        <a:p>
          <a:endParaRPr lang="en-US"/>
        </a:p>
      </dgm:t>
    </dgm:pt>
    <dgm:pt modelId="{564B99F8-6DF8-469C-B83E-AC3DE60933EB}" type="sibTrans" cxnId="{84E4CCA7-D7DE-4E5A-9CC1-83F40C2AE621}">
      <dgm:prSet/>
      <dgm:spPr/>
      <dgm:t>
        <a:bodyPr/>
        <a:lstStyle/>
        <a:p>
          <a:endParaRPr lang="en-US"/>
        </a:p>
      </dgm:t>
    </dgm:pt>
    <dgm:pt modelId="{C4FA38D1-B07E-4530-873A-19B45581455B}" type="pres">
      <dgm:prSet presAssocID="{EA1F7EAB-174D-4526-B364-FCE02E1316F4}" presName="outerComposite" presStyleCnt="0">
        <dgm:presLayoutVars>
          <dgm:chMax val="5"/>
          <dgm:dir/>
          <dgm:resizeHandles val="exact"/>
        </dgm:presLayoutVars>
      </dgm:prSet>
      <dgm:spPr/>
    </dgm:pt>
    <dgm:pt modelId="{A3F6BEEF-B928-4C85-96A7-BF9B2977B6CE}" type="pres">
      <dgm:prSet presAssocID="{EA1F7EAB-174D-4526-B364-FCE02E1316F4}" presName="dummyMaxCanvas" presStyleCnt="0">
        <dgm:presLayoutVars/>
      </dgm:prSet>
      <dgm:spPr/>
    </dgm:pt>
    <dgm:pt modelId="{DA51DAD8-D128-40FE-B8FE-C5DDBB5EA904}" type="pres">
      <dgm:prSet presAssocID="{EA1F7EAB-174D-4526-B364-FCE02E1316F4}" presName="FiveNodes_1" presStyleLbl="node1" presStyleIdx="0" presStyleCnt="5">
        <dgm:presLayoutVars>
          <dgm:bulletEnabled val="1"/>
        </dgm:presLayoutVars>
      </dgm:prSet>
      <dgm:spPr/>
    </dgm:pt>
    <dgm:pt modelId="{384D49CF-2001-47DA-973D-A724BF8A2E7B}" type="pres">
      <dgm:prSet presAssocID="{EA1F7EAB-174D-4526-B364-FCE02E1316F4}" presName="FiveNodes_2" presStyleLbl="node1" presStyleIdx="1" presStyleCnt="5">
        <dgm:presLayoutVars>
          <dgm:bulletEnabled val="1"/>
        </dgm:presLayoutVars>
      </dgm:prSet>
      <dgm:spPr/>
    </dgm:pt>
    <dgm:pt modelId="{9FD4ECF8-6FDD-4CA7-AD57-BCCB1B718E34}" type="pres">
      <dgm:prSet presAssocID="{EA1F7EAB-174D-4526-B364-FCE02E1316F4}" presName="FiveNodes_3" presStyleLbl="node1" presStyleIdx="2" presStyleCnt="5">
        <dgm:presLayoutVars>
          <dgm:bulletEnabled val="1"/>
        </dgm:presLayoutVars>
      </dgm:prSet>
      <dgm:spPr/>
    </dgm:pt>
    <dgm:pt modelId="{126B0D95-3C5E-406F-9CDA-250AB245E9AA}" type="pres">
      <dgm:prSet presAssocID="{EA1F7EAB-174D-4526-B364-FCE02E1316F4}" presName="FiveNodes_4" presStyleLbl="node1" presStyleIdx="3" presStyleCnt="5">
        <dgm:presLayoutVars>
          <dgm:bulletEnabled val="1"/>
        </dgm:presLayoutVars>
      </dgm:prSet>
      <dgm:spPr/>
    </dgm:pt>
    <dgm:pt modelId="{E9EA587F-EFE2-4F71-97E1-8DDE956065BA}" type="pres">
      <dgm:prSet presAssocID="{EA1F7EAB-174D-4526-B364-FCE02E1316F4}" presName="FiveNodes_5" presStyleLbl="node1" presStyleIdx="4" presStyleCnt="5">
        <dgm:presLayoutVars>
          <dgm:bulletEnabled val="1"/>
        </dgm:presLayoutVars>
      </dgm:prSet>
      <dgm:spPr/>
    </dgm:pt>
    <dgm:pt modelId="{81FCFE44-0A3F-42FE-83C0-0CBBE2B50821}" type="pres">
      <dgm:prSet presAssocID="{EA1F7EAB-174D-4526-B364-FCE02E1316F4}" presName="FiveConn_1-2" presStyleLbl="fgAccFollowNode1" presStyleIdx="0" presStyleCnt="4">
        <dgm:presLayoutVars>
          <dgm:bulletEnabled val="1"/>
        </dgm:presLayoutVars>
      </dgm:prSet>
      <dgm:spPr/>
    </dgm:pt>
    <dgm:pt modelId="{AB326BC9-E38E-4BB1-AD0D-F6C509F94EBC}" type="pres">
      <dgm:prSet presAssocID="{EA1F7EAB-174D-4526-B364-FCE02E1316F4}" presName="FiveConn_2-3" presStyleLbl="fgAccFollowNode1" presStyleIdx="1" presStyleCnt="4">
        <dgm:presLayoutVars>
          <dgm:bulletEnabled val="1"/>
        </dgm:presLayoutVars>
      </dgm:prSet>
      <dgm:spPr/>
    </dgm:pt>
    <dgm:pt modelId="{66A62DC7-453A-4064-BB8F-8466A8C48D7F}" type="pres">
      <dgm:prSet presAssocID="{EA1F7EAB-174D-4526-B364-FCE02E1316F4}" presName="FiveConn_3-4" presStyleLbl="fgAccFollowNode1" presStyleIdx="2" presStyleCnt="4">
        <dgm:presLayoutVars>
          <dgm:bulletEnabled val="1"/>
        </dgm:presLayoutVars>
      </dgm:prSet>
      <dgm:spPr/>
    </dgm:pt>
    <dgm:pt modelId="{8C2AFA15-9EE7-4988-A84C-918E16772C30}" type="pres">
      <dgm:prSet presAssocID="{EA1F7EAB-174D-4526-B364-FCE02E1316F4}" presName="FiveConn_4-5" presStyleLbl="fgAccFollowNode1" presStyleIdx="3" presStyleCnt="4">
        <dgm:presLayoutVars>
          <dgm:bulletEnabled val="1"/>
        </dgm:presLayoutVars>
      </dgm:prSet>
      <dgm:spPr/>
    </dgm:pt>
    <dgm:pt modelId="{8008820D-DDE8-4081-B1DE-AE804C2C8D7C}" type="pres">
      <dgm:prSet presAssocID="{EA1F7EAB-174D-4526-B364-FCE02E1316F4}" presName="FiveNodes_1_text" presStyleLbl="node1" presStyleIdx="4" presStyleCnt="5">
        <dgm:presLayoutVars>
          <dgm:bulletEnabled val="1"/>
        </dgm:presLayoutVars>
      </dgm:prSet>
      <dgm:spPr/>
    </dgm:pt>
    <dgm:pt modelId="{AE6B0105-210B-4B58-85EB-F8545F36F555}" type="pres">
      <dgm:prSet presAssocID="{EA1F7EAB-174D-4526-B364-FCE02E1316F4}" presName="FiveNodes_2_text" presStyleLbl="node1" presStyleIdx="4" presStyleCnt="5">
        <dgm:presLayoutVars>
          <dgm:bulletEnabled val="1"/>
        </dgm:presLayoutVars>
      </dgm:prSet>
      <dgm:spPr/>
    </dgm:pt>
    <dgm:pt modelId="{B16121CE-0A8C-4CD5-8B21-96B52113A4CF}" type="pres">
      <dgm:prSet presAssocID="{EA1F7EAB-174D-4526-B364-FCE02E1316F4}" presName="FiveNodes_3_text" presStyleLbl="node1" presStyleIdx="4" presStyleCnt="5">
        <dgm:presLayoutVars>
          <dgm:bulletEnabled val="1"/>
        </dgm:presLayoutVars>
      </dgm:prSet>
      <dgm:spPr/>
    </dgm:pt>
    <dgm:pt modelId="{D0883017-1274-49BC-B993-79862C16B545}" type="pres">
      <dgm:prSet presAssocID="{EA1F7EAB-174D-4526-B364-FCE02E1316F4}" presName="FiveNodes_4_text" presStyleLbl="node1" presStyleIdx="4" presStyleCnt="5">
        <dgm:presLayoutVars>
          <dgm:bulletEnabled val="1"/>
        </dgm:presLayoutVars>
      </dgm:prSet>
      <dgm:spPr/>
    </dgm:pt>
    <dgm:pt modelId="{A3B2E326-98CE-4179-9C23-C8ABE4BBA380}" type="pres">
      <dgm:prSet presAssocID="{EA1F7EAB-174D-4526-B364-FCE02E1316F4}" presName="FiveNodes_5_text" presStyleLbl="node1" presStyleIdx="4" presStyleCnt="5">
        <dgm:presLayoutVars>
          <dgm:bulletEnabled val="1"/>
        </dgm:presLayoutVars>
      </dgm:prSet>
      <dgm:spPr/>
    </dgm:pt>
  </dgm:ptLst>
  <dgm:cxnLst>
    <dgm:cxn modelId="{C5309B08-701E-41FD-B7EE-DD642B511AD6}" type="presOf" srcId="{BD06EE08-1DC1-480D-ACE2-B765B89B5E82}" destId="{66A62DC7-453A-4064-BB8F-8466A8C48D7F}" srcOrd="0" destOrd="0" presId="urn:microsoft.com/office/officeart/2005/8/layout/vProcess5"/>
    <dgm:cxn modelId="{BA196C0A-B47E-4130-89B3-AC3F33382DA1}" type="presOf" srcId="{4A446580-8921-470E-A30C-80E7815F2E1E}" destId="{8008820D-DDE8-4081-B1DE-AE804C2C8D7C}" srcOrd="1" destOrd="0" presId="urn:microsoft.com/office/officeart/2005/8/layout/vProcess5"/>
    <dgm:cxn modelId="{21D4D06A-EF38-4F44-8D0B-1854363E1446}" type="presOf" srcId="{B2DF0DF6-D39E-4C8E-873E-546BF4F21BF5}" destId="{E9EA587F-EFE2-4F71-97E1-8DDE956065BA}" srcOrd="0" destOrd="0" presId="urn:microsoft.com/office/officeart/2005/8/layout/vProcess5"/>
    <dgm:cxn modelId="{7E68CF4B-C831-4812-A5F6-E9D2E4C74F56}" type="presOf" srcId="{CFD03A9F-85F8-4EDA-B557-CBF4EEFBE6A9}" destId="{AE6B0105-210B-4B58-85EB-F8545F36F555}" srcOrd="1" destOrd="0" presId="urn:microsoft.com/office/officeart/2005/8/layout/vProcess5"/>
    <dgm:cxn modelId="{05A6064D-5A58-4523-976B-4135FB54797E}" srcId="{EA1F7EAB-174D-4526-B364-FCE02E1316F4}" destId="{4A446580-8921-470E-A30C-80E7815F2E1E}" srcOrd="0" destOrd="0" parTransId="{0A349EBF-E94C-4AD8-91ED-57834CD1BC6A}" sibTransId="{C2D73982-503C-4D1E-B8B3-3C63A2E809B0}"/>
    <dgm:cxn modelId="{DD01484E-7A0A-4ECD-ACF7-2686E2A3710D}" type="presOf" srcId="{AA18490E-4B05-4CB3-8E04-9B6F3122767A}" destId="{9FD4ECF8-6FDD-4CA7-AD57-BCCB1B718E34}" srcOrd="0" destOrd="0" presId="urn:microsoft.com/office/officeart/2005/8/layout/vProcess5"/>
    <dgm:cxn modelId="{FDD11471-7B12-4509-9C8A-6AA5B83BDEC1}" srcId="{EA1F7EAB-174D-4526-B364-FCE02E1316F4}" destId="{AA18490E-4B05-4CB3-8E04-9B6F3122767A}" srcOrd="2" destOrd="0" parTransId="{E8E58E7B-ECD5-4B38-8D88-D079B5CD2DF3}" sibTransId="{BD06EE08-1DC1-480D-ACE2-B765B89B5E82}"/>
    <dgm:cxn modelId="{AAC78C52-5E4B-4154-B48A-9C0593C1C773}" srcId="{EA1F7EAB-174D-4526-B364-FCE02E1316F4}" destId="{73B2A391-F817-4041-AE27-276DB2E5D3F1}" srcOrd="3" destOrd="0" parTransId="{C9BC084D-A9BB-4B5D-AF55-B27E5B81092B}" sibTransId="{E08A2858-AE2F-46B7-828C-9EACB9C52439}"/>
    <dgm:cxn modelId="{376C2F75-92E2-45BA-976B-7BF2934006C2}" srcId="{EA1F7EAB-174D-4526-B364-FCE02E1316F4}" destId="{CFD03A9F-85F8-4EDA-B557-CBF4EEFBE6A9}" srcOrd="1" destOrd="0" parTransId="{A113EC7F-1AC6-4D00-B70A-12F7BA94809E}" sibTransId="{A869361F-8308-4F4A-9BB5-8D2CF73E3A7E}"/>
    <dgm:cxn modelId="{289AC155-0EB0-4265-8846-624A18DE22E1}" type="presOf" srcId="{4A446580-8921-470E-A30C-80E7815F2E1E}" destId="{DA51DAD8-D128-40FE-B8FE-C5DDBB5EA904}" srcOrd="0" destOrd="0" presId="urn:microsoft.com/office/officeart/2005/8/layout/vProcess5"/>
    <dgm:cxn modelId="{B7FA3D87-CF78-4741-8B3A-499025720019}" type="presOf" srcId="{AA18490E-4B05-4CB3-8E04-9B6F3122767A}" destId="{B16121CE-0A8C-4CD5-8B21-96B52113A4CF}" srcOrd="1" destOrd="0" presId="urn:microsoft.com/office/officeart/2005/8/layout/vProcess5"/>
    <dgm:cxn modelId="{EFD2F988-0006-4BD7-B9C2-6882766DE35D}" type="presOf" srcId="{73B2A391-F817-4041-AE27-276DB2E5D3F1}" destId="{126B0D95-3C5E-406F-9CDA-250AB245E9AA}" srcOrd="0" destOrd="0" presId="urn:microsoft.com/office/officeart/2005/8/layout/vProcess5"/>
    <dgm:cxn modelId="{6F45DF9C-FE7A-4B63-A80E-A3E3039B6100}" type="presOf" srcId="{A869361F-8308-4F4A-9BB5-8D2CF73E3A7E}" destId="{AB326BC9-E38E-4BB1-AD0D-F6C509F94EBC}" srcOrd="0" destOrd="0" presId="urn:microsoft.com/office/officeart/2005/8/layout/vProcess5"/>
    <dgm:cxn modelId="{84E4CCA7-D7DE-4E5A-9CC1-83F40C2AE621}" srcId="{EA1F7EAB-174D-4526-B364-FCE02E1316F4}" destId="{B2DF0DF6-D39E-4C8E-873E-546BF4F21BF5}" srcOrd="4" destOrd="0" parTransId="{5F8825B3-48D6-4BE3-BFC5-E0B24B17928F}" sibTransId="{564B99F8-6DF8-469C-B83E-AC3DE60933EB}"/>
    <dgm:cxn modelId="{F823DCB2-2DF3-486C-B555-FDAA2A8AC911}" type="presOf" srcId="{73B2A391-F817-4041-AE27-276DB2E5D3F1}" destId="{D0883017-1274-49BC-B993-79862C16B545}" srcOrd="1" destOrd="0" presId="urn:microsoft.com/office/officeart/2005/8/layout/vProcess5"/>
    <dgm:cxn modelId="{4A3638B7-2B9B-4AE9-AB82-EE04ACDBC0F4}" type="presOf" srcId="{E08A2858-AE2F-46B7-828C-9EACB9C52439}" destId="{8C2AFA15-9EE7-4988-A84C-918E16772C30}" srcOrd="0" destOrd="0" presId="urn:microsoft.com/office/officeart/2005/8/layout/vProcess5"/>
    <dgm:cxn modelId="{0441AFB7-EEF0-4658-87F6-86DB3966728C}" type="presOf" srcId="{C2D73982-503C-4D1E-B8B3-3C63A2E809B0}" destId="{81FCFE44-0A3F-42FE-83C0-0CBBE2B50821}" srcOrd="0" destOrd="0" presId="urn:microsoft.com/office/officeart/2005/8/layout/vProcess5"/>
    <dgm:cxn modelId="{262106B9-953C-40C9-AD36-FB73932B45F7}" type="presOf" srcId="{EA1F7EAB-174D-4526-B364-FCE02E1316F4}" destId="{C4FA38D1-B07E-4530-873A-19B45581455B}" srcOrd="0" destOrd="0" presId="urn:microsoft.com/office/officeart/2005/8/layout/vProcess5"/>
    <dgm:cxn modelId="{525868C4-58A9-4BAF-82C6-BC037466A610}" type="presOf" srcId="{CFD03A9F-85F8-4EDA-B557-CBF4EEFBE6A9}" destId="{384D49CF-2001-47DA-973D-A724BF8A2E7B}" srcOrd="0" destOrd="0" presId="urn:microsoft.com/office/officeart/2005/8/layout/vProcess5"/>
    <dgm:cxn modelId="{8ABB3CF6-E5DF-4B9D-9AB0-B292D2D972F5}" type="presOf" srcId="{B2DF0DF6-D39E-4C8E-873E-546BF4F21BF5}" destId="{A3B2E326-98CE-4179-9C23-C8ABE4BBA380}" srcOrd="1" destOrd="0" presId="urn:microsoft.com/office/officeart/2005/8/layout/vProcess5"/>
    <dgm:cxn modelId="{05E0C70B-5D0B-4F13-A03B-ACFE096BE3B6}" type="presParOf" srcId="{C4FA38D1-B07E-4530-873A-19B45581455B}" destId="{A3F6BEEF-B928-4C85-96A7-BF9B2977B6CE}" srcOrd="0" destOrd="0" presId="urn:microsoft.com/office/officeart/2005/8/layout/vProcess5"/>
    <dgm:cxn modelId="{2A0C1457-33A1-42E1-ABB5-3C87C75894AE}" type="presParOf" srcId="{C4FA38D1-B07E-4530-873A-19B45581455B}" destId="{DA51DAD8-D128-40FE-B8FE-C5DDBB5EA904}" srcOrd="1" destOrd="0" presId="urn:microsoft.com/office/officeart/2005/8/layout/vProcess5"/>
    <dgm:cxn modelId="{B746E9AD-B4C4-4902-8976-A4B9A3DEDB87}" type="presParOf" srcId="{C4FA38D1-B07E-4530-873A-19B45581455B}" destId="{384D49CF-2001-47DA-973D-A724BF8A2E7B}" srcOrd="2" destOrd="0" presId="urn:microsoft.com/office/officeart/2005/8/layout/vProcess5"/>
    <dgm:cxn modelId="{C9433139-98DB-48EE-8F91-E53222DEFDC6}" type="presParOf" srcId="{C4FA38D1-B07E-4530-873A-19B45581455B}" destId="{9FD4ECF8-6FDD-4CA7-AD57-BCCB1B718E34}" srcOrd="3" destOrd="0" presId="urn:microsoft.com/office/officeart/2005/8/layout/vProcess5"/>
    <dgm:cxn modelId="{150781A1-81FA-452F-B0EB-DD3C190E70ED}" type="presParOf" srcId="{C4FA38D1-B07E-4530-873A-19B45581455B}" destId="{126B0D95-3C5E-406F-9CDA-250AB245E9AA}" srcOrd="4" destOrd="0" presId="urn:microsoft.com/office/officeart/2005/8/layout/vProcess5"/>
    <dgm:cxn modelId="{B6789CD0-C047-4EA9-83B1-96D0AF8BAE5D}" type="presParOf" srcId="{C4FA38D1-B07E-4530-873A-19B45581455B}" destId="{E9EA587F-EFE2-4F71-97E1-8DDE956065BA}" srcOrd="5" destOrd="0" presId="urn:microsoft.com/office/officeart/2005/8/layout/vProcess5"/>
    <dgm:cxn modelId="{2326DE01-FC7A-4003-BCD3-F3CE40263A97}" type="presParOf" srcId="{C4FA38D1-B07E-4530-873A-19B45581455B}" destId="{81FCFE44-0A3F-42FE-83C0-0CBBE2B50821}" srcOrd="6" destOrd="0" presId="urn:microsoft.com/office/officeart/2005/8/layout/vProcess5"/>
    <dgm:cxn modelId="{F45E5E6E-56B1-429F-9DFB-470FA37B1870}" type="presParOf" srcId="{C4FA38D1-B07E-4530-873A-19B45581455B}" destId="{AB326BC9-E38E-4BB1-AD0D-F6C509F94EBC}" srcOrd="7" destOrd="0" presId="urn:microsoft.com/office/officeart/2005/8/layout/vProcess5"/>
    <dgm:cxn modelId="{DC62AF41-DA53-4E05-891E-AB21B5F6674D}" type="presParOf" srcId="{C4FA38D1-B07E-4530-873A-19B45581455B}" destId="{66A62DC7-453A-4064-BB8F-8466A8C48D7F}" srcOrd="8" destOrd="0" presId="urn:microsoft.com/office/officeart/2005/8/layout/vProcess5"/>
    <dgm:cxn modelId="{EA6023ED-6F67-4C51-937D-12BA249828AC}" type="presParOf" srcId="{C4FA38D1-B07E-4530-873A-19B45581455B}" destId="{8C2AFA15-9EE7-4988-A84C-918E16772C30}" srcOrd="9" destOrd="0" presId="urn:microsoft.com/office/officeart/2005/8/layout/vProcess5"/>
    <dgm:cxn modelId="{613E5B22-6D89-4E16-BA79-F80964D1CF2D}" type="presParOf" srcId="{C4FA38D1-B07E-4530-873A-19B45581455B}" destId="{8008820D-DDE8-4081-B1DE-AE804C2C8D7C}" srcOrd="10" destOrd="0" presId="urn:microsoft.com/office/officeart/2005/8/layout/vProcess5"/>
    <dgm:cxn modelId="{FB3CE4A6-95B0-4AE1-9205-3F8021270E64}" type="presParOf" srcId="{C4FA38D1-B07E-4530-873A-19B45581455B}" destId="{AE6B0105-210B-4B58-85EB-F8545F36F555}" srcOrd="11" destOrd="0" presId="urn:microsoft.com/office/officeart/2005/8/layout/vProcess5"/>
    <dgm:cxn modelId="{331C1448-FE57-424A-9AFD-7D073BF4A63D}" type="presParOf" srcId="{C4FA38D1-B07E-4530-873A-19B45581455B}" destId="{B16121CE-0A8C-4CD5-8B21-96B52113A4CF}" srcOrd="12" destOrd="0" presId="urn:microsoft.com/office/officeart/2005/8/layout/vProcess5"/>
    <dgm:cxn modelId="{F1F66BC7-3179-4D94-8630-62B9BB00D12E}" type="presParOf" srcId="{C4FA38D1-B07E-4530-873A-19B45581455B}" destId="{D0883017-1274-49BC-B993-79862C16B545}" srcOrd="13" destOrd="0" presId="urn:microsoft.com/office/officeart/2005/8/layout/vProcess5"/>
    <dgm:cxn modelId="{48661C80-E8DA-4E63-8C84-41794AAD0DB6}" type="presParOf" srcId="{C4FA38D1-B07E-4530-873A-19B45581455B}" destId="{A3B2E326-98CE-4179-9C23-C8ABE4BBA380}"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986589-5060-422C-958E-9696BDCEBAC9}" type="doc">
      <dgm:prSet loTypeId="urn:microsoft.com/office/officeart/2005/8/layout/process4" loCatId="process" qsTypeId="urn:microsoft.com/office/officeart/2005/8/quickstyle/simple1" qsCatId="simple" csTypeId="urn:microsoft.com/office/officeart/2005/8/colors/accent2_2" csCatId="accent2"/>
      <dgm:spPr/>
      <dgm:t>
        <a:bodyPr/>
        <a:lstStyle/>
        <a:p>
          <a:endParaRPr lang="en-US"/>
        </a:p>
      </dgm:t>
    </dgm:pt>
    <dgm:pt modelId="{5B06AEFC-BB4B-4C45-A6FD-1638FA3BCAA9}">
      <dgm:prSet/>
      <dgm:spPr/>
      <dgm:t>
        <a:bodyPr/>
        <a:lstStyle/>
        <a:p>
          <a:pPr rtl="0"/>
          <a:r>
            <a:rPr lang="en-US" dirty="0">
              <a:latin typeface="Arial"/>
              <a:cs typeface="Arial"/>
            </a:rPr>
            <a:t>In the UK, </a:t>
          </a:r>
          <a:r>
            <a:rPr lang="en-US" dirty="0" err="1">
              <a:latin typeface="Arial"/>
              <a:cs typeface="Arial"/>
            </a:rPr>
            <a:t>personalised</a:t>
          </a:r>
          <a:r>
            <a:rPr lang="en-US" dirty="0">
              <a:latin typeface="Arial"/>
              <a:cs typeface="Arial"/>
            </a:rPr>
            <a:t> care, practical interventions, community-based services and assistive technology enable older people to preserve their independence, dignity and overall wellbeing (NHS England, 2024).</a:t>
          </a:r>
        </a:p>
      </dgm:t>
    </dgm:pt>
    <dgm:pt modelId="{B08CF0D6-816F-4480-916A-8E844C8932A0}" type="parTrans" cxnId="{16D9D1E2-1519-45F6-9DDB-9F1FE194E758}">
      <dgm:prSet/>
      <dgm:spPr/>
      <dgm:t>
        <a:bodyPr/>
        <a:lstStyle/>
        <a:p>
          <a:endParaRPr lang="en-US"/>
        </a:p>
      </dgm:t>
    </dgm:pt>
    <dgm:pt modelId="{33999D0E-2DC3-470C-BA9C-8813BC9304DF}" type="sibTrans" cxnId="{16D9D1E2-1519-45F6-9DDB-9F1FE194E758}">
      <dgm:prSet/>
      <dgm:spPr/>
      <dgm:t>
        <a:bodyPr/>
        <a:lstStyle/>
        <a:p>
          <a:endParaRPr lang="en-US"/>
        </a:p>
      </dgm:t>
    </dgm:pt>
    <dgm:pt modelId="{70151EFB-9EAC-4181-B829-125AED326E7E}">
      <dgm:prSet/>
      <dgm:spPr/>
      <dgm:t>
        <a:bodyPr/>
        <a:lstStyle/>
        <a:p>
          <a:r>
            <a:rPr lang="en-US"/>
            <a:t>Policies such as the Care Act 2014 promote wellbeing, independence and personal control(Care act 2014, 2014).</a:t>
          </a:r>
        </a:p>
      </dgm:t>
    </dgm:pt>
    <dgm:pt modelId="{E04444EB-62BA-4B54-B200-F030FAD4C388}" type="parTrans" cxnId="{A1ECB0CC-4C4A-495B-86D9-D7E8DB00524C}">
      <dgm:prSet/>
      <dgm:spPr/>
      <dgm:t>
        <a:bodyPr/>
        <a:lstStyle/>
        <a:p>
          <a:endParaRPr lang="en-US"/>
        </a:p>
      </dgm:t>
    </dgm:pt>
    <dgm:pt modelId="{53EA3502-2A22-41D5-9CCB-BEC1F67AA4D0}" type="sibTrans" cxnId="{A1ECB0CC-4C4A-495B-86D9-D7E8DB00524C}">
      <dgm:prSet/>
      <dgm:spPr/>
      <dgm:t>
        <a:bodyPr/>
        <a:lstStyle/>
        <a:p>
          <a:endParaRPr lang="en-US"/>
        </a:p>
      </dgm:t>
    </dgm:pt>
    <dgm:pt modelId="{470C305A-149D-4DF9-99FE-D66388879D2E}" type="pres">
      <dgm:prSet presAssocID="{CC986589-5060-422C-958E-9696BDCEBAC9}" presName="Name0" presStyleCnt="0">
        <dgm:presLayoutVars>
          <dgm:dir/>
          <dgm:animLvl val="lvl"/>
          <dgm:resizeHandles val="exact"/>
        </dgm:presLayoutVars>
      </dgm:prSet>
      <dgm:spPr/>
    </dgm:pt>
    <dgm:pt modelId="{4CCF4DDF-22B8-4D41-A39B-6AB4BF4FD1FE}" type="pres">
      <dgm:prSet presAssocID="{70151EFB-9EAC-4181-B829-125AED326E7E}" presName="boxAndChildren" presStyleCnt="0"/>
      <dgm:spPr/>
    </dgm:pt>
    <dgm:pt modelId="{7C464E72-FAD7-4A9C-BDC3-BBFF88C087DE}" type="pres">
      <dgm:prSet presAssocID="{70151EFB-9EAC-4181-B829-125AED326E7E}" presName="parentTextBox" presStyleLbl="node1" presStyleIdx="0" presStyleCnt="2"/>
      <dgm:spPr/>
    </dgm:pt>
    <dgm:pt modelId="{9E26927D-5B45-4B5D-94CA-07DF3A527F53}" type="pres">
      <dgm:prSet presAssocID="{33999D0E-2DC3-470C-BA9C-8813BC9304DF}" presName="sp" presStyleCnt="0"/>
      <dgm:spPr/>
    </dgm:pt>
    <dgm:pt modelId="{6DA0CA08-4344-4228-BC97-CB9EC7ED338A}" type="pres">
      <dgm:prSet presAssocID="{5B06AEFC-BB4B-4C45-A6FD-1638FA3BCAA9}" presName="arrowAndChildren" presStyleCnt="0"/>
      <dgm:spPr/>
    </dgm:pt>
    <dgm:pt modelId="{71DC17B6-87A3-45D9-A931-58C84E4383E2}" type="pres">
      <dgm:prSet presAssocID="{5B06AEFC-BB4B-4C45-A6FD-1638FA3BCAA9}" presName="parentTextArrow" presStyleLbl="node1" presStyleIdx="1" presStyleCnt="2"/>
      <dgm:spPr/>
    </dgm:pt>
  </dgm:ptLst>
  <dgm:cxnLst>
    <dgm:cxn modelId="{A6A6087D-5CC8-4A0D-A656-90BE50DD9667}" type="presOf" srcId="{70151EFB-9EAC-4181-B829-125AED326E7E}" destId="{7C464E72-FAD7-4A9C-BDC3-BBFF88C087DE}" srcOrd="0" destOrd="0" presId="urn:microsoft.com/office/officeart/2005/8/layout/process4"/>
    <dgm:cxn modelId="{9E4F67B3-C71E-4306-954F-5BAFE959DB8D}" type="presOf" srcId="{CC986589-5060-422C-958E-9696BDCEBAC9}" destId="{470C305A-149D-4DF9-99FE-D66388879D2E}" srcOrd="0" destOrd="0" presId="urn:microsoft.com/office/officeart/2005/8/layout/process4"/>
    <dgm:cxn modelId="{71F8F5BD-C3A9-4818-B136-A58C3F0423C1}" type="presOf" srcId="{5B06AEFC-BB4B-4C45-A6FD-1638FA3BCAA9}" destId="{71DC17B6-87A3-45D9-A931-58C84E4383E2}" srcOrd="0" destOrd="0" presId="urn:microsoft.com/office/officeart/2005/8/layout/process4"/>
    <dgm:cxn modelId="{A1ECB0CC-4C4A-495B-86D9-D7E8DB00524C}" srcId="{CC986589-5060-422C-958E-9696BDCEBAC9}" destId="{70151EFB-9EAC-4181-B829-125AED326E7E}" srcOrd="1" destOrd="0" parTransId="{E04444EB-62BA-4B54-B200-F030FAD4C388}" sibTransId="{53EA3502-2A22-41D5-9CCB-BEC1F67AA4D0}"/>
    <dgm:cxn modelId="{16D9D1E2-1519-45F6-9DDB-9F1FE194E758}" srcId="{CC986589-5060-422C-958E-9696BDCEBAC9}" destId="{5B06AEFC-BB4B-4C45-A6FD-1638FA3BCAA9}" srcOrd="0" destOrd="0" parTransId="{B08CF0D6-816F-4480-916A-8E844C8932A0}" sibTransId="{33999D0E-2DC3-470C-BA9C-8813BC9304DF}"/>
    <dgm:cxn modelId="{E42D0FCA-B2E8-4F4B-BA21-621BE6701334}" type="presParOf" srcId="{470C305A-149D-4DF9-99FE-D66388879D2E}" destId="{4CCF4DDF-22B8-4D41-A39B-6AB4BF4FD1FE}" srcOrd="0" destOrd="0" presId="urn:microsoft.com/office/officeart/2005/8/layout/process4"/>
    <dgm:cxn modelId="{C9C34CA6-F5D1-48F0-9D40-EA04F3871106}" type="presParOf" srcId="{4CCF4DDF-22B8-4D41-A39B-6AB4BF4FD1FE}" destId="{7C464E72-FAD7-4A9C-BDC3-BBFF88C087DE}" srcOrd="0" destOrd="0" presId="urn:microsoft.com/office/officeart/2005/8/layout/process4"/>
    <dgm:cxn modelId="{8EEB73A6-D164-446B-ABBC-5D88699FD850}" type="presParOf" srcId="{470C305A-149D-4DF9-99FE-D66388879D2E}" destId="{9E26927D-5B45-4B5D-94CA-07DF3A527F53}" srcOrd="1" destOrd="0" presId="urn:microsoft.com/office/officeart/2005/8/layout/process4"/>
    <dgm:cxn modelId="{D15088D0-0F8E-4FB0-9999-FA9923E95B8D}" type="presParOf" srcId="{470C305A-149D-4DF9-99FE-D66388879D2E}" destId="{6DA0CA08-4344-4228-BC97-CB9EC7ED338A}" srcOrd="2" destOrd="0" presId="urn:microsoft.com/office/officeart/2005/8/layout/process4"/>
    <dgm:cxn modelId="{861A74E8-1F2B-4369-B658-3878028B86C5}" type="presParOf" srcId="{6DA0CA08-4344-4228-BC97-CB9EC7ED338A}" destId="{71DC17B6-87A3-45D9-A931-58C84E4383E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BDD269-D710-48B9-BECF-CAB2317EE230}" type="doc">
      <dgm:prSet loTypeId="urn:microsoft.com/office/officeart/2018/5/layout/IconLeafLabelList" loCatId="icon" qsTypeId="urn:microsoft.com/office/officeart/2005/8/quickstyle/simple1" qsCatId="simple" csTypeId="urn:microsoft.com/office/officeart/2005/8/colors/accent2_2" csCatId="accent2" phldr="1"/>
      <dgm:spPr/>
      <dgm:t>
        <a:bodyPr/>
        <a:lstStyle/>
        <a:p>
          <a:endParaRPr lang="en-US"/>
        </a:p>
      </dgm:t>
    </dgm:pt>
    <dgm:pt modelId="{B2D7FA93-0179-4B8D-9F95-DA77C11F9418}">
      <dgm:prSet/>
      <dgm:spPr/>
      <dgm:t>
        <a:bodyPr/>
        <a:lstStyle/>
        <a:p>
          <a:pPr>
            <a:defRPr cap="all"/>
          </a:pPr>
          <a:r>
            <a:rPr lang="en-US" b="1">
              <a:latin typeface="Arial"/>
              <a:cs typeface="Arial"/>
            </a:rPr>
            <a:t>Co-produce plans around personal goals, culture, relationship, routines and preferred level of risk.</a:t>
          </a:r>
        </a:p>
      </dgm:t>
    </dgm:pt>
    <dgm:pt modelId="{71013A59-DCB7-4DB5-B662-530CF4F4B218}" type="parTrans" cxnId="{D93100DC-11D1-4695-AC56-AF984E12F09F}">
      <dgm:prSet/>
      <dgm:spPr/>
      <dgm:t>
        <a:bodyPr/>
        <a:lstStyle/>
        <a:p>
          <a:endParaRPr lang="en-US"/>
        </a:p>
      </dgm:t>
    </dgm:pt>
    <dgm:pt modelId="{9F054748-0979-4CBF-8B51-E5D147370DA6}" type="sibTrans" cxnId="{D93100DC-11D1-4695-AC56-AF984E12F09F}">
      <dgm:prSet/>
      <dgm:spPr/>
      <dgm:t>
        <a:bodyPr/>
        <a:lstStyle/>
        <a:p>
          <a:endParaRPr lang="en-US"/>
        </a:p>
      </dgm:t>
    </dgm:pt>
    <dgm:pt modelId="{1B68071D-53CC-4B79-923B-8346C39EC84C}">
      <dgm:prSet/>
      <dgm:spPr/>
      <dgm:t>
        <a:bodyPr/>
        <a:lstStyle/>
        <a:p>
          <a:pPr>
            <a:defRPr cap="all"/>
          </a:pPr>
          <a:r>
            <a:rPr lang="en-US" b="1">
              <a:latin typeface="Arial"/>
              <a:cs typeface="Arial"/>
            </a:rPr>
            <a:t>Invest in prevention: accessible exercise, nutrition support, early assessment, medication review and home adaptions.</a:t>
          </a:r>
        </a:p>
      </dgm:t>
    </dgm:pt>
    <dgm:pt modelId="{954E7E69-3EEF-4C4C-8025-42FAEA779CE7}" type="parTrans" cxnId="{D5AD45D4-ED78-4241-A026-976E7679FFCB}">
      <dgm:prSet/>
      <dgm:spPr/>
      <dgm:t>
        <a:bodyPr/>
        <a:lstStyle/>
        <a:p>
          <a:endParaRPr lang="en-US"/>
        </a:p>
      </dgm:t>
    </dgm:pt>
    <dgm:pt modelId="{2CCC4C4E-1E63-4512-B6EE-21A667EB44D1}" type="sibTrans" cxnId="{D5AD45D4-ED78-4241-A026-976E7679FFCB}">
      <dgm:prSet/>
      <dgm:spPr/>
      <dgm:t>
        <a:bodyPr/>
        <a:lstStyle/>
        <a:p>
          <a:endParaRPr lang="en-US"/>
        </a:p>
      </dgm:t>
    </dgm:pt>
    <dgm:pt modelId="{58300062-501E-41AD-8D75-DF41AE9319A6}">
      <dgm:prSet/>
      <dgm:spPr/>
      <dgm:t>
        <a:bodyPr/>
        <a:lstStyle/>
        <a:p>
          <a:pPr>
            <a:defRPr cap="all"/>
          </a:pPr>
          <a:r>
            <a:rPr lang="en-US" b="1">
              <a:latin typeface="Arial"/>
              <a:cs typeface="Arial"/>
            </a:rPr>
            <a:t>Strengthen locality teams linking primary care, social care, occupational therapy, housing, carers and voluntary groups.</a:t>
          </a:r>
        </a:p>
      </dgm:t>
    </dgm:pt>
    <dgm:pt modelId="{DF776C2F-8C1B-4107-B733-25DCB31A1FB0}" type="parTrans" cxnId="{C6F9AE11-D555-4616-B42F-BEA3C97265BF}">
      <dgm:prSet/>
      <dgm:spPr/>
      <dgm:t>
        <a:bodyPr/>
        <a:lstStyle/>
        <a:p>
          <a:endParaRPr lang="en-US"/>
        </a:p>
      </dgm:t>
    </dgm:pt>
    <dgm:pt modelId="{A7FD5DC3-2D54-4B8E-8F88-6C400BF6E920}" type="sibTrans" cxnId="{C6F9AE11-D555-4616-B42F-BEA3C97265BF}">
      <dgm:prSet/>
      <dgm:spPr/>
      <dgm:t>
        <a:bodyPr/>
        <a:lstStyle/>
        <a:p>
          <a:endParaRPr lang="en-US"/>
        </a:p>
      </dgm:t>
    </dgm:pt>
    <dgm:pt modelId="{16CB340E-FF52-42BE-B717-499D5209FF89}">
      <dgm:prSet/>
      <dgm:spPr/>
      <dgm:t>
        <a:bodyPr/>
        <a:lstStyle/>
        <a:p>
          <a:pPr>
            <a:defRPr cap="all"/>
          </a:pPr>
          <a:r>
            <a:rPr lang="en-US" b="1">
              <a:latin typeface="Arial"/>
              <a:cs typeface="Arial"/>
            </a:rPr>
            <a:t>Improve access through timely assessments, advocacy, interpreters, phone, paper options, clear information about costs and entitlements.</a:t>
          </a:r>
        </a:p>
      </dgm:t>
    </dgm:pt>
    <dgm:pt modelId="{5D3CD394-E5BE-442F-85EC-0FBCA00254F0}" type="parTrans" cxnId="{40DD30A7-1DAD-4085-83AB-48D24841CE05}">
      <dgm:prSet/>
      <dgm:spPr/>
      <dgm:t>
        <a:bodyPr/>
        <a:lstStyle/>
        <a:p>
          <a:endParaRPr lang="en-US"/>
        </a:p>
      </dgm:t>
    </dgm:pt>
    <dgm:pt modelId="{AA122ECE-9432-44D0-8AA0-2E2B9D38BEA1}" type="sibTrans" cxnId="{40DD30A7-1DAD-4085-83AB-48D24841CE05}">
      <dgm:prSet/>
      <dgm:spPr/>
      <dgm:t>
        <a:bodyPr/>
        <a:lstStyle/>
        <a:p>
          <a:endParaRPr lang="en-US"/>
        </a:p>
      </dgm:t>
    </dgm:pt>
    <dgm:pt modelId="{576DD4AD-D642-4901-8DC7-60158228CA16}">
      <dgm:prSet/>
      <dgm:spPr/>
      <dgm:t>
        <a:bodyPr/>
        <a:lstStyle/>
        <a:p>
          <a:pPr>
            <a:defRPr cap="all"/>
          </a:pPr>
          <a:r>
            <a:rPr lang="en-US" b="1">
              <a:latin typeface="Arial"/>
              <a:cs typeface="Arial"/>
            </a:rPr>
            <a:t>Support staff and unpaid carers through training, continuity, fair staffing, respite and practical advice.</a:t>
          </a:r>
        </a:p>
      </dgm:t>
    </dgm:pt>
    <dgm:pt modelId="{838940C5-AE9E-4EC3-9D67-9672C72EC02B}" type="parTrans" cxnId="{7910035A-4029-40C6-A69E-5914238D5DA4}">
      <dgm:prSet/>
      <dgm:spPr/>
      <dgm:t>
        <a:bodyPr/>
        <a:lstStyle/>
        <a:p>
          <a:endParaRPr lang="en-US"/>
        </a:p>
      </dgm:t>
    </dgm:pt>
    <dgm:pt modelId="{37D6A5CB-BD80-4DA7-A8DD-535FF2229C18}" type="sibTrans" cxnId="{7910035A-4029-40C6-A69E-5914238D5DA4}">
      <dgm:prSet/>
      <dgm:spPr/>
      <dgm:t>
        <a:bodyPr/>
        <a:lstStyle/>
        <a:p>
          <a:endParaRPr lang="en-US"/>
        </a:p>
      </dgm:t>
    </dgm:pt>
    <dgm:pt modelId="{3B6520EF-D034-4459-B30B-843A0D9A8EAD}">
      <dgm:prSet/>
      <dgm:spPr/>
      <dgm:t>
        <a:bodyPr/>
        <a:lstStyle/>
        <a:p>
          <a:pPr>
            <a:defRPr cap="all"/>
          </a:pPr>
          <a:r>
            <a:rPr lang="en-US" b="1">
              <a:latin typeface="Arial"/>
              <a:cs typeface="Arial"/>
            </a:rPr>
            <a:t>Measure independence, participation, choice, quality of life and experiences.</a:t>
          </a:r>
        </a:p>
      </dgm:t>
    </dgm:pt>
    <dgm:pt modelId="{1AEEE234-B7EF-408C-8A68-3CC31CEA41D4}" type="parTrans" cxnId="{CBA37705-4816-43CB-9EE8-C235DAA8BE6A}">
      <dgm:prSet/>
      <dgm:spPr/>
      <dgm:t>
        <a:bodyPr/>
        <a:lstStyle/>
        <a:p>
          <a:endParaRPr lang="en-US"/>
        </a:p>
      </dgm:t>
    </dgm:pt>
    <dgm:pt modelId="{05A4A65F-8F08-490A-82D9-207B2B46DFC2}" type="sibTrans" cxnId="{CBA37705-4816-43CB-9EE8-C235DAA8BE6A}">
      <dgm:prSet/>
      <dgm:spPr/>
      <dgm:t>
        <a:bodyPr/>
        <a:lstStyle/>
        <a:p>
          <a:endParaRPr lang="en-US"/>
        </a:p>
      </dgm:t>
    </dgm:pt>
    <dgm:pt modelId="{F9A41D06-60DD-4BC2-BE8D-68C392B592F3}" type="pres">
      <dgm:prSet presAssocID="{6DBDD269-D710-48B9-BECF-CAB2317EE230}" presName="root" presStyleCnt="0">
        <dgm:presLayoutVars>
          <dgm:dir/>
          <dgm:resizeHandles val="exact"/>
        </dgm:presLayoutVars>
      </dgm:prSet>
      <dgm:spPr/>
    </dgm:pt>
    <dgm:pt modelId="{9760BF8E-2017-4CFE-92BC-F8F9A484FC21}" type="pres">
      <dgm:prSet presAssocID="{B2D7FA93-0179-4B8D-9F95-DA77C11F9418}" presName="compNode" presStyleCnt="0"/>
      <dgm:spPr/>
    </dgm:pt>
    <dgm:pt modelId="{F9A29EED-6E2E-45EC-A461-4D01E8744F3E}" type="pres">
      <dgm:prSet presAssocID="{B2D7FA93-0179-4B8D-9F95-DA77C11F9418}" presName="iconBgRect" presStyleLbl="bgShp" presStyleIdx="0" presStyleCnt="6"/>
      <dgm:spPr>
        <a:prstGeom prst="round2DiagRect">
          <a:avLst>
            <a:gd name="adj1" fmla="val 29727"/>
            <a:gd name="adj2" fmla="val 0"/>
          </a:avLst>
        </a:prstGeom>
      </dgm:spPr>
    </dgm:pt>
    <dgm:pt modelId="{2B55FD6F-B7CE-4556-8C01-700CD0C7E00B}" type="pres">
      <dgm:prSet presAssocID="{B2D7FA93-0179-4B8D-9F95-DA77C11F941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B2D7F224-EB8C-4941-A6B4-55F786F50E77}" type="pres">
      <dgm:prSet presAssocID="{B2D7FA93-0179-4B8D-9F95-DA77C11F9418}" presName="spaceRect" presStyleCnt="0"/>
      <dgm:spPr/>
    </dgm:pt>
    <dgm:pt modelId="{1B0DC40B-DB42-48BA-A876-86B9A570D528}" type="pres">
      <dgm:prSet presAssocID="{B2D7FA93-0179-4B8D-9F95-DA77C11F9418}" presName="textRect" presStyleLbl="revTx" presStyleIdx="0" presStyleCnt="6">
        <dgm:presLayoutVars>
          <dgm:chMax val="1"/>
          <dgm:chPref val="1"/>
        </dgm:presLayoutVars>
      </dgm:prSet>
      <dgm:spPr/>
    </dgm:pt>
    <dgm:pt modelId="{95B4B74B-E6D8-45A5-BCAA-365E40B54564}" type="pres">
      <dgm:prSet presAssocID="{9F054748-0979-4CBF-8B51-E5D147370DA6}" presName="sibTrans" presStyleCnt="0"/>
      <dgm:spPr/>
    </dgm:pt>
    <dgm:pt modelId="{9EDEF224-4B7F-4CF1-9064-2DF3000E4BBF}" type="pres">
      <dgm:prSet presAssocID="{1B68071D-53CC-4B79-923B-8346C39EC84C}" presName="compNode" presStyleCnt="0"/>
      <dgm:spPr/>
    </dgm:pt>
    <dgm:pt modelId="{0894FDEC-7315-49A3-B0A6-479DD898EF4F}" type="pres">
      <dgm:prSet presAssocID="{1B68071D-53CC-4B79-923B-8346C39EC84C}" presName="iconBgRect" presStyleLbl="bgShp" presStyleIdx="1" presStyleCnt="6"/>
      <dgm:spPr>
        <a:prstGeom prst="round2DiagRect">
          <a:avLst>
            <a:gd name="adj1" fmla="val 29727"/>
            <a:gd name="adj2" fmla="val 0"/>
          </a:avLst>
        </a:prstGeom>
      </dgm:spPr>
    </dgm:pt>
    <dgm:pt modelId="{FE97D69F-25CE-4201-9137-51FEF562BDF9}" type="pres">
      <dgm:prSet presAssocID="{1B68071D-53CC-4B79-923B-8346C39EC84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ruit Bowl"/>
        </a:ext>
      </dgm:extLst>
    </dgm:pt>
    <dgm:pt modelId="{1DCF5981-4332-42C7-9AD6-83DA45193702}" type="pres">
      <dgm:prSet presAssocID="{1B68071D-53CC-4B79-923B-8346C39EC84C}" presName="spaceRect" presStyleCnt="0"/>
      <dgm:spPr/>
    </dgm:pt>
    <dgm:pt modelId="{137460B7-B1EE-4299-90C7-361D5F24F739}" type="pres">
      <dgm:prSet presAssocID="{1B68071D-53CC-4B79-923B-8346C39EC84C}" presName="textRect" presStyleLbl="revTx" presStyleIdx="1" presStyleCnt="6">
        <dgm:presLayoutVars>
          <dgm:chMax val="1"/>
          <dgm:chPref val="1"/>
        </dgm:presLayoutVars>
      </dgm:prSet>
      <dgm:spPr/>
    </dgm:pt>
    <dgm:pt modelId="{C467075A-D2FB-490B-AF59-E77F994A0AB2}" type="pres">
      <dgm:prSet presAssocID="{2CCC4C4E-1E63-4512-B6EE-21A667EB44D1}" presName="sibTrans" presStyleCnt="0"/>
      <dgm:spPr/>
    </dgm:pt>
    <dgm:pt modelId="{864160E4-BB9C-4D1B-9BFF-5171BF040E62}" type="pres">
      <dgm:prSet presAssocID="{58300062-501E-41AD-8D75-DF41AE9319A6}" presName="compNode" presStyleCnt="0"/>
      <dgm:spPr/>
    </dgm:pt>
    <dgm:pt modelId="{4CF48247-41D9-4FF9-9A4F-4179C6683B95}" type="pres">
      <dgm:prSet presAssocID="{58300062-501E-41AD-8D75-DF41AE9319A6}" presName="iconBgRect" presStyleLbl="bgShp" presStyleIdx="2" presStyleCnt="6"/>
      <dgm:spPr>
        <a:prstGeom prst="round2DiagRect">
          <a:avLst>
            <a:gd name="adj1" fmla="val 29727"/>
            <a:gd name="adj2" fmla="val 0"/>
          </a:avLst>
        </a:prstGeom>
      </dgm:spPr>
    </dgm:pt>
    <dgm:pt modelId="{D3EDF471-DED9-4C80-BA8B-CA78C721D6AA}" type="pres">
      <dgm:prSet presAssocID="{58300062-501E-41AD-8D75-DF41AE9319A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twork"/>
        </a:ext>
      </dgm:extLst>
    </dgm:pt>
    <dgm:pt modelId="{DD24AB0B-7B98-4F87-B1B4-BD46026C7AA9}" type="pres">
      <dgm:prSet presAssocID="{58300062-501E-41AD-8D75-DF41AE9319A6}" presName="spaceRect" presStyleCnt="0"/>
      <dgm:spPr/>
    </dgm:pt>
    <dgm:pt modelId="{7EA33042-C6F2-465F-8E0E-4FD1277CE370}" type="pres">
      <dgm:prSet presAssocID="{58300062-501E-41AD-8D75-DF41AE9319A6}" presName="textRect" presStyleLbl="revTx" presStyleIdx="2" presStyleCnt="6">
        <dgm:presLayoutVars>
          <dgm:chMax val="1"/>
          <dgm:chPref val="1"/>
        </dgm:presLayoutVars>
      </dgm:prSet>
      <dgm:spPr/>
    </dgm:pt>
    <dgm:pt modelId="{655B623B-D819-4ADC-86D1-2CB15A37CB3F}" type="pres">
      <dgm:prSet presAssocID="{A7FD5DC3-2D54-4B8E-8F88-6C400BF6E920}" presName="sibTrans" presStyleCnt="0"/>
      <dgm:spPr/>
    </dgm:pt>
    <dgm:pt modelId="{2C39B316-120F-48EE-AA8F-98C9887471B9}" type="pres">
      <dgm:prSet presAssocID="{16CB340E-FF52-42BE-B717-499D5209FF89}" presName="compNode" presStyleCnt="0"/>
      <dgm:spPr/>
    </dgm:pt>
    <dgm:pt modelId="{23BB98D1-1998-4356-B967-AF14016EB388}" type="pres">
      <dgm:prSet presAssocID="{16CB340E-FF52-42BE-B717-499D5209FF89}" presName="iconBgRect" presStyleLbl="bgShp" presStyleIdx="3" presStyleCnt="6"/>
      <dgm:spPr>
        <a:prstGeom prst="round2DiagRect">
          <a:avLst>
            <a:gd name="adj1" fmla="val 29727"/>
            <a:gd name="adj2" fmla="val 0"/>
          </a:avLst>
        </a:prstGeom>
      </dgm:spPr>
    </dgm:pt>
    <dgm:pt modelId="{C8F35765-CA63-4ABB-8B5F-2CC7AE3BAAC9}" type="pres">
      <dgm:prSet presAssocID="{16CB340E-FF52-42BE-B717-499D5209FF8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883B5800-57C6-46B0-B4D8-72446DFAE24A}" type="pres">
      <dgm:prSet presAssocID="{16CB340E-FF52-42BE-B717-499D5209FF89}" presName="spaceRect" presStyleCnt="0"/>
      <dgm:spPr/>
    </dgm:pt>
    <dgm:pt modelId="{8F76BB58-FE33-40EF-A195-582C9BDD469D}" type="pres">
      <dgm:prSet presAssocID="{16CB340E-FF52-42BE-B717-499D5209FF89}" presName="textRect" presStyleLbl="revTx" presStyleIdx="3" presStyleCnt="6">
        <dgm:presLayoutVars>
          <dgm:chMax val="1"/>
          <dgm:chPref val="1"/>
        </dgm:presLayoutVars>
      </dgm:prSet>
      <dgm:spPr/>
    </dgm:pt>
    <dgm:pt modelId="{B460D50A-92B4-47D4-8FC9-8E4D71313834}" type="pres">
      <dgm:prSet presAssocID="{AA122ECE-9432-44D0-8AA0-2E2B9D38BEA1}" presName="sibTrans" presStyleCnt="0"/>
      <dgm:spPr/>
    </dgm:pt>
    <dgm:pt modelId="{704A840C-517E-4159-A8B6-8DD0270A0C7B}" type="pres">
      <dgm:prSet presAssocID="{576DD4AD-D642-4901-8DC7-60158228CA16}" presName="compNode" presStyleCnt="0"/>
      <dgm:spPr/>
    </dgm:pt>
    <dgm:pt modelId="{B33A60AC-7281-470B-B662-1EBFE28AACB5}" type="pres">
      <dgm:prSet presAssocID="{576DD4AD-D642-4901-8DC7-60158228CA16}" presName="iconBgRect" presStyleLbl="bgShp" presStyleIdx="4" presStyleCnt="6"/>
      <dgm:spPr>
        <a:prstGeom prst="round2DiagRect">
          <a:avLst>
            <a:gd name="adj1" fmla="val 29727"/>
            <a:gd name="adj2" fmla="val 0"/>
          </a:avLst>
        </a:prstGeom>
      </dgm:spPr>
    </dgm:pt>
    <dgm:pt modelId="{A4CD6F9E-8C60-45B5-85B0-948076B805D5}" type="pres">
      <dgm:prSet presAssocID="{576DD4AD-D642-4901-8DC7-60158228CA16}"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ycle with People"/>
        </a:ext>
      </dgm:extLst>
    </dgm:pt>
    <dgm:pt modelId="{C06B028A-71C5-47A6-A29A-78CE7D8A2427}" type="pres">
      <dgm:prSet presAssocID="{576DD4AD-D642-4901-8DC7-60158228CA16}" presName="spaceRect" presStyleCnt="0"/>
      <dgm:spPr/>
    </dgm:pt>
    <dgm:pt modelId="{622670FF-D4BD-4CB3-A876-9174BF93E454}" type="pres">
      <dgm:prSet presAssocID="{576DD4AD-D642-4901-8DC7-60158228CA16}" presName="textRect" presStyleLbl="revTx" presStyleIdx="4" presStyleCnt="6">
        <dgm:presLayoutVars>
          <dgm:chMax val="1"/>
          <dgm:chPref val="1"/>
        </dgm:presLayoutVars>
      </dgm:prSet>
      <dgm:spPr/>
    </dgm:pt>
    <dgm:pt modelId="{C1927DC6-2469-408D-A357-A4F32971D2DB}" type="pres">
      <dgm:prSet presAssocID="{37D6A5CB-BD80-4DA7-A8DD-535FF2229C18}" presName="sibTrans" presStyleCnt="0"/>
      <dgm:spPr/>
    </dgm:pt>
    <dgm:pt modelId="{D97ADD81-F467-4AF3-9CF4-02AA6D5EA1A8}" type="pres">
      <dgm:prSet presAssocID="{3B6520EF-D034-4459-B30B-843A0D9A8EAD}" presName="compNode" presStyleCnt="0"/>
      <dgm:spPr/>
    </dgm:pt>
    <dgm:pt modelId="{DD8C6072-D25E-4B37-8258-2AA40412B7D1}" type="pres">
      <dgm:prSet presAssocID="{3B6520EF-D034-4459-B30B-843A0D9A8EAD}" presName="iconBgRect" presStyleLbl="bgShp" presStyleIdx="5" presStyleCnt="6"/>
      <dgm:spPr>
        <a:prstGeom prst="round2DiagRect">
          <a:avLst>
            <a:gd name="adj1" fmla="val 29727"/>
            <a:gd name="adj2" fmla="val 0"/>
          </a:avLst>
        </a:prstGeom>
      </dgm:spPr>
    </dgm:pt>
    <dgm:pt modelId="{F5B956D2-B353-4835-9720-BA1F9E3716E5}" type="pres">
      <dgm:prSet presAssocID="{3B6520EF-D034-4459-B30B-843A0D9A8EAD}"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DDF87FD7-C5EF-4B24-A7E3-B2329DC8BDDC}" type="pres">
      <dgm:prSet presAssocID="{3B6520EF-D034-4459-B30B-843A0D9A8EAD}" presName="spaceRect" presStyleCnt="0"/>
      <dgm:spPr/>
    </dgm:pt>
    <dgm:pt modelId="{A81BF993-27E3-467F-9279-43D5E2DCC0D0}" type="pres">
      <dgm:prSet presAssocID="{3B6520EF-D034-4459-B30B-843A0D9A8EAD}" presName="textRect" presStyleLbl="revTx" presStyleIdx="5" presStyleCnt="6">
        <dgm:presLayoutVars>
          <dgm:chMax val="1"/>
          <dgm:chPref val="1"/>
        </dgm:presLayoutVars>
      </dgm:prSet>
      <dgm:spPr/>
    </dgm:pt>
  </dgm:ptLst>
  <dgm:cxnLst>
    <dgm:cxn modelId="{CBA37705-4816-43CB-9EE8-C235DAA8BE6A}" srcId="{6DBDD269-D710-48B9-BECF-CAB2317EE230}" destId="{3B6520EF-D034-4459-B30B-843A0D9A8EAD}" srcOrd="5" destOrd="0" parTransId="{1AEEE234-B7EF-408C-8A68-3CC31CEA41D4}" sibTransId="{05A4A65F-8F08-490A-82D9-207B2B46DFC2}"/>
    <dgm:cxn modelId="{C6F9AE11-D555-4616-B42F-BEA3C97265BF}" srcId="{6DBDD269-D710-48B9-BECF-CAB2317EE230}" destId="{58300062-501E-41AD-8D75-DF41AE9319A6}" srcOrd="2" destOrd="0" parTransId="{DF776C2F-8C1B-4107-B733-25DCB31A1FB0}" sibTransId="{A7FD5DC3-2D54-4B8E-8F88-6C400BF6E920}"/>
    <dgm:cxn modelId="{50A5AB68-C71A-473E-9FD8-7F48FFC45DBB}" type="presOf" srcId="{58300062-501E-41AD-8D75-DF41AE9319A6}" destId="{7EA33042-C6F2-465F-8E0E-4FD1277CE370}" srcOrd="0" destOrd="0" presId="urn:microsoft.com/office/officeart/2018/5/layout/IconLeafLabelList"/>
    <dgm:cxn modelId="{FCCD284B-A4D2-4483-9298-1960AAA22237}" type="presOf" srcId="{B2D7FA93-0179-4B8D-9F95-DA77C11F9418}" destId="{1B0DC40B-DB42-48BA-A876-86B9A570D528}" srcOrd="0" destOrd="0" presId="urn:microsoft.com/office/officeart/2018/5/layout/IconLeafLabelList"/>
    <dgm:cxn modelId="{7910035A-4029-40C6-A69E-5914238D5DA4}" srcId="{6DBDD269-D710-48B9-BECF-CAB2317EE230}" destId="{576DD4AD-D642-4901-8DC7-60158228CA16}" srcOrd="4" destOrd="0" parTransId="{838940C5-AE9E-4EC3-9D67-9672C72EC02B}" sibTransId="{37D6A5CB-BD80-4DA7-A8DD-535FF2229C18}"/>
    <dgm:cxn modelId="{794946A2-64D2-464B-AEB8-427FBAC9B97E}" type="presOf" srcId="{6DBDD269-D710-48B9-BECF-CAB2317EE230}" destId="{F9A41D06-60DD-4BC2-BE8D-68C392B592F3}" srcOrd="0" destOrd="0" presId="urn:microsoft.com/office/officeart/2018/5/layout/IconLeafLabelList"/>
    <dgm:cxn modelId="{40DD30A7-1DAD-4085-83AB-48D24841CE05}" srcId="{6DBDD269-D710-48B9-BECF-CAB2317EE230}" destId="{16CB340E-FF52-42BE-B717-499D5209FF89}" srcOrd="3" destOrd="0" parTransId="{5D3CD394-E5BE-442F-85EC-0FBCA00254F0}" sibTransId="{AA122ECE-9432-44D0-8AA0-2E2B9D38BEA1}"/>
    <dgm:cxn modelId="{855DBBC4-DDB3-41C4-B369-A1A99FA55CC8}" type="presOf" srcId="{1B68071D-53CC-4B79-923B-8346C39EC84C}" destId="{137460B7-B1EE-4299-90C7-361D5F24F739}" srcOrd="0" destOrd="0" presId="urn:microsoft.com/office/officeart/2018/5/layout/IconLeafLabelList"/>
    <dgm:cxn modelId="{D10037CB-C099-4F5E-85C3-0D97ED439780}" type="presOf" srcId="{16CB340E-FF52-42BE-B717-499D5209FF89}" destId="{8F76BB58-FE33-40EF-A195-582C9BDD469D}" srcOrd="0" destOrd="0" presId="urn:microsoft.com/office/officeart/2018/5/layout/IconLeafLabelList"/>
    <dgm:cxn modelId="{D5AD45D4-ED78-4241-A026-976E7679FFCB}" srcId="{6DBDD269-D710-48B9-BECF-CAB2317EE230}" destId="{1B68071D-53CC-4B79-923B-8346C39EC84C}" srcOrd="1" destOrd="0" parTransId="{954E7E69-3EEF-4C4C-8025-42FAEA779CE7}" sibTransId="{2CCC4C4E-1E63-4512-B6EE-21A667EB44D1}"/>
    <dgm:cxn modelId="{D93100DC-11D1-4695-AC56-AF984E12F09F}" srcId="{6DBDD269-D710-48B9-BECF-CAB2317EE230}" destId="{B2D7FA93-0179-4B8D-9F95-DA77C11F9418}" srcOrd="0" destOrd="0" parTransId="{71013A59-DCB7-4DB5-B662-530CF4F4B218}" sibTransId="{9F054748-0979-4CBF-8B51-E5D147370DA6}"/>
    <dgm:cxn modelId="{EF9217F3-F35E-45EA-ACB1-E2C39FB5D8F1}" type="presOf" srcId="{3B6520EF-D034-4459-B30B-843A0D9A8EAD}" destId="{A81BF993-27E3-467F-9279-43D5E2DCC0D0}" srcOrd="0" destOrd="0" presId="urn:microsoft.com/office/officeart/2018/5/layout/IconLeafLabelList"/>
    <dgm:cxn modelId="{1F84A7FD-D7C5-4A65-B9E8-5E7D85236AC4}" type="presOf" srcId="{576DD4AD-D642-4901-8DC7-60158228CA16}" destId="{622670FF-D4BD-4CB3-A876-9174BF93E454}" srcOrd="0" destOrd="0" presId="urn:microsoft.com/office/officeart/2018/5/layout/IconLeafLabelList"/>
    <dgm:cxn modelId="{FFE01DBB-7A51-4F87-9E67-B3237E2DE0A4}" type="presParOf" srcId="{F9A41D06-60DD-4BC2-BE8D-68C392B592F3}" destId="{9760BF8E-2017-4CFE-92BC-F8F9A484FC21}" srcOrd="0" destOrd="0" presId="urn:microsoft.com/office/officeart/2018/5/layout/IconLeafLabelList"/>
    <dgm:cxn modelId="{D102E96A-2F8C-446F-82FC-F92C787EEE89}" type="presParOf" srcId="{9760BF8E-2017-4CFE-92BC-F8F9A484FC21}" destId="{F9A29EED-6E2E-45EC-A461-4D01E8744F3E}" srcOrd="0" destOrd="0" presId="urn:microsoft.com/office/officeart/2018/5/layout/IconLeafLabelList"/>
    <dgm:cxn modelId="{77C1DEA5-3AFD-4985-9A3A-CB223A6BE255}" type="presParOf" srcId="{9760BF8E-2017-4CFE-92BC-F8F9A484FC21}" destId="{2B55FD6F-B7CE-4556-8C01-700CD0C7E00B}" srcOrd="1" destOrd="0" presId="urn:microsoft.com/office/officeart/2018/5/layout/IconLeafLabelList"/>
    <dgm:cxn modelId="{3CCF335E-0B02-4B46-AC33-FB246F8DAB76}" type="presParOf" srcId="{9760BF8E-2017-4CFE-92BC-F8F9A484FC21}" destId="{B2D7F224-EB8C-4941-A6B4-55F786F50E77}" srcOrd="2" destOrd="0" presId="urn:microsoft.com/office/officeart/2018/5/layout/IconLeafLabelList"/>
    <dgm:cxn modelId="{EFC08D54-D0DB-40FB-A301-4F10AE571795}" type="presParOf" srcId="{9760BF8E-2017-4CFE-92BC-F8F9A484FC21}" destId="{1B0DC40B-DB42-48BA-A876-86B9A570D528}" srcOrd="3" destOrd="0" presId="urn:microsoft.com/office/officeart/2018/5/layout/IconLeafLabelList"/>
    <dgm:cxn modelId="{D59327AA-D6A2-4048-81B3-2A53850A571E}" type="presParOf" srcId="{F9A41D06-60DD-4BC2-BE8D-68C392B592F3}" destId="{95B4B74B-E6D8-45A5-BCAA-365E40B54564}" srcOrd="1" destOrd="0" presId="urn:microsoft.com/office/officeart/2018/5/layout/IconLeafLabelList"/>
    <dgm:cxn modelId="{0CEE3D2E-D13F-4FB8-8E23-F06672205CFB}" type="presParOf" srcId="{F9A41D06-60DD-4BC2-BE8D-68C392B592F3}" destId="{9EDEF224-4B7F-4CF1-9064-2DF3000E4BBF}" srcOrd="2" destOrd="0" presId="urn:microsoft.com/office/officeart/2018/5/layout/IconLeafLabelList"/>
    <dgm:cxn modelId="{500DABD1-2D44-4C43-AC53-AEDAF8960BB2}" type="presParOf" srcId="{9EDEF224-4B7F-4CF1-9064-2DF3000E4BBF}" destId="{0894FDEC-7315-49A3-B0A6-479DD898EF4F}" srcOrd="0" destOrd="0" presId="urn:microsoft.com/office/officeart/2018/5/layout/IconLeafLabelList"/>
    <dgm:cxn modelId="{8DC74D3C-1AB8-4678-A151-3D1864A5F908}" type="presParOf" srcId="{9EDEF224-4B7F-4CF1-9064-2DF3000E4BBF}" destId="{FE97D69F-25CE-4201-9137-51FEF562BDF9}" srcOrd="1" destOrd="0" presId="urn:microsoft.com/office/officeart/2018/5/layout/IconLeafLabelList"/>
    <dgm:cxn modelId="{9F60A02F-9829-4F68-AADD-ADA0DA4F8637}" type="presParOf" srcId="{9EDEF224-4B7F-4CF1-9064-2DF3000E4BBF}" destId="{1DCF5981-4332-42C7-9AD6-83DA45193702}" srcOrd="2" destOrd="0" presId="urn:microsoft.com/office/officeart/2018/5/layout/IconLeafLabelList"/>
    <dgm:cxn modelId="{B27D9649-D167-465D-B0EF-1259660E45AA}" type="presParOf" srcId="{9EDEF224-4B7F-4CF1-9064-2DF3000E4BBF}" destId="{137460B7-B1EE-4299-90C7-361D5F24F739}" srcOrd="3" destOrd="0" presId="urn:microsoft.com/office/officeart/2018/5/layout/IconLeafLabelList"/>
    <dgm:cxn modelId="{C51D0522-25CA-4E55-BAA8-F33E4B1014E8}" type="presParOf" srcId="{F9A41D06-60DD-4BC2-BE8D-68C392B592F3}" destId="{C467075A-D2FB-490B-AF59-E77F994A0AB2}" srcOrd="3" destOrd="0" presId="urn:microsoft.com/office/officeart/2018/5/layout/IconLeafLabelList"/>
    <dgm:cxn modelId="{8C92B9BC-8294-4584-A712-B6479C8BCCBD}" type="presParOf" srcId="{F9A41D06-60DD-4BC2-BE8D-68C392B592F3}" destId="{864160E4-BB9C-4D1B-9BFF-5171BF040E62}" srcOrd="4" destOrd="0" presId="urn:microsoft.com/office/officeart/2018/5/layout/IconLeafLabelList"/>
    <dgm:cxn modelId="{D8B3AB3F-98E2-4E73-8EDA-01AFEFE870EE}" type="presParOf" srcId="{864160E4-BB9C-4D1B-9BFF-5171BF040E62}" destId="{4CF48247-41D9-4FF9-9A4F-4179C6683B95}" srcOrd="0" destOrd="0" presId="urn:microsoft.com/office/officeart/2018/5/layout/IconLeafLabelList"/>
    <dgm:cxn modelId="{A54309E7-6204-44B7-A49C-4F8EB73B1302}" type="presParOf" srcId="{864160E4-BB9C-4D1B-9BFF-5171BF040E62}" destId="{D3EDF471-DED9-4C80-BA8B-CA78C721D6AA}" srcOrd="1" destOrd="0" presId="urn:microsoft.com/office/officeart/2018/5/layout/IconLeafLabelList"/>
    <dgm:cxn modelId="{BDA06C7A-6E46-4F93-B3D5-256ED5A53938}" type="presParOf" srcId="{864160E4-BB9C-4D1B-9BFF-5171BF040E62}" destId="{DD24AB0B-7B98-4F87-B1B4-BD46026C7AA9}" srcOrd="2" destOrd="0" presId="urn:microsoft.com/office/officeart/2018/5/layout/IconLeafLabelList"/>
    <dgm:cxn modelId="{A54B20FE-6CF6-41B5-A44C-C4CB8462D187}" type="presParOf" srcId="{864160E4-BB9C-4D1B-9BFF-5171BF040E62}" destId="{7EA33042-C6F2-465F-8E0E-4FD1277CE370}" srcOrd="3" destOrd="0" presId="urn:microsoft.com/office/officeart/2018/5/layout/IconLeafLabelList"/>
    <dgm:cxn modelId="{54907E0F-2757-4B42-AB51-114C543BA3CA}" type="presParOf" srcId="{F9A41D06-60DD-4BC2-BE8D-68C392B592F3}" destId="{655B623B-D819-4ADC-86D1-2CB15A37CB3F}" srcOrd="5" destOrd="0" presId="urn:microsoft.com/office/officeart/2018/5/layout/IconLeafLabelList"/>
    <dgm:cxn modelId="{D711D02E-787C-46BB-A745-D938D3EBBB31}" type="presParOf" srcId="{F9A41D06-60DD-4BC2-BE8D-68C392B592F3}" destId="{2C39B316-120F-48EE-AA8F-98C9887471B9}" srcOrd="6" destOrd="0" presId="urn:microsoft.com/office/officeart/2018/5/layout/IconLeafLabelList"/>
    <dgm:cxn modelId="{CAFDDCA8-E6B8-41FC-A1C6-85B89D63C65C}" type="presParOf" srcId="{2C39B316-120F-48EE-AA8F-98C9887471B9}" destId="{23BB98D1-1998-4356-B967-AF14016EB388}" srcOrd="0" destOrd="0" presId="urn:microsoft.com/office/officeart/2018/5/layout/IconLeafLabelList"/>
    <dgm:cxn modelId="{97FF152F-E461-4DF9-B13C-6EC509020DE7}" type="presParOf" srcId="{2C39B316-120F-48EE-AA8F-98C9887471B9}" destId="{C8F35765-CA63-4ABB-8B5F-2CC7AE3BAAC9}" srcOrd="1" destOrd="0" presId="urn:microsoft.com/office/officeart/2018/5/layout/IconLeafLabelList"/>
    <dgm:cxn modelId="{5E442C31-FA55-40DC-B6AE-725B90128A3B}" type="presParOf" srcId="{2C39B316-120F-48EE-AA8F-98C9887471B9}" destId="{883B5800-57C6-46B0-B4D8-72446DFAE24A}" srcOrd="2" destOrd="0" presId="urn:microsoft.com/office/officeart/2018/5/layout/IconLeafLabelList"/>
    <dgm:cxn modelId="{A0A1C283-0104-4044-9504-62A68064EE96}" type="presParOf" srcId="{2C39B316-120F-48EE-AA8F-98C9887471B9}" destId="{8F76BB58-FE33-40EF-A195-582C9BDD469D}" srcOrd="3" destOrd="0" presId="urn:microsoft.com/office/officeart/2018/5/layout/IconLeafLabelList"/>
    <dgm:cxn modelId="{BEC7944F-3F14-48FD-8527-DC2B9F78F290}" type="presParOf" srcId="{F9A41D06-60DD-4BC2-BE8D-68C392B592F3}" destId="{B460D50A-92B4-47D4-8FC9-8E4D71313834}" srcOrd="7" destOrd="0" presId="urn:microsoft.com/office/officeart/2018/5/layout/IconLeafLabelList"/>
    <dgm:cxn modelId="{836FAACF-EAE2-4CEF-BEFD-B8B4483DA2C0}" type="presParOf" srcId="{F9A41D06-60DD-4BC2-BE8D-68C392B592F3}" destId="{704A840C-517E-4159-A8B6-8DD0270A0C7B}" srcOrd="8" destOrd="0" presId="urn:microsoft.com/office/officeart/2018/5/layout/IconLeafLabelList"/>
    <dgm:cxn modelId="{6D62D254-24CF-41B5-A779-2C9F280CDCFC}" type="presParOf" srcId="{704A840C-517E-4159-A8B6-8DD0270A0C7B}" destId="{B33A60AC-7281-470B-B662-1EBFE28AACB5}" srcOrd="0" destOrd="0" presId="urn:microsoft.com/office/officeart/2018/5/layout/IconLeafLabelList"/>
    <dgm:cxn modelId="{4842217B-7402-47C1-A8C0-B3A84C60AACF}" type="presParOf" srcId="{704A840C-517E-4159-A8B6-8DD0270A0C7B}" destId="{A4CD6F9E-8C60-45B5-85B0-948076B805D5}" srcOrd="1" destOrd="0" presId="urn:microsoft.com/office/officeart/2018/5/layout/IconLeafLabelList"/>
    <dgm:cxn modelId="{1E9563F7-0C81-425D-9926-BD79C891319C}" type="presParOf" srcId="{704A840C-517E-4159-A8B6-8DD0270A0C7B}" destId="{C06B028A-71C5-47A6-A29A-78CE7D8A2427}" srcOrd="2" destOrd="0" presId="urn:microsoft.com/office/officeart/2018/5/layout/IconLeafLabelList"/>
    <dgm:cxn modelId="{A344B46C-1B90-4783-B80F-D1D46804FB57}" type="presParOf" srcId="{704A840C-517E-4159-A8B6-8DD0270A0C7B}" destId="{622670FF-D4BD-4CB3-A876-9174BF93E454}" srcOrd="3" destOrd="0" presId="urn:microsoft.com/office/officeart/2018/5/layout/IconLeafLabelList"/>
    <dgm:cxn modelId="{4B66467F-D97E-4566-A72F-AACFFB89B7BA}" type="presParOf" srcId="{F9A41D06-60DD-4BC2-BE8D-68C392B592F3}" destId="{C1927DC6-2469-408D-A357-A4F32971D2DB}" srcOrd="9" destOrd="0" presId="urn:microsoft.com/office/officeart/2018/5/layout/IconLeafLabelList"/>
    <dgm:cxn modelId="{00301263-2BF9-4855-B426-278228987B80}" type="presParOf" srcId="{F9A41D06-60DD-4BC2-BE8D-68C392B592F3}" destId="{D97ADD81-F467-4AF3-9CF4-02AA6D5EA1A8}" srcOrd="10" destOrd="0" presId="urn:microsoft.com/office/officeart/2018/5/layout/IconLeafLabelList"/>
    <dgm:cxn modelId="{36CF2F1D-560E-4712-9C24-C5F3F93662AE}" type="presParOf" srcId="{D97ADD81-F467-4AF3-9CF4-02AA6D5EA1A8}" destId="{DD8C6072-D25E-4B37-8258-2AA40412B7D1}" srcOrd="0" destOrd="0" presId="urn:microsoft.com/office/officeart/2018/5/layout/IconLeafLabelList"/>
    <dgm:cxn modelId="{0E4FDC45-5C0A-42E8-BA21-204889D51AE2}" type="presParOf" srcId="{D97ADD81-F467-4AF3-9CF4-02AA6D5EA1A8}" destId="{F5B956D2-B353-4835-9720-BA1F9E3716E5}" srcOrd="1" destOrd="0" presId="urn:microsoft.com/office/officeart/2018/5/layout/IconLeafLabelList"/>
    <dgm:cxn modelId="{045351F0-DAD5-4AD1-8A8A-48F1690D74D1}" type="presParOf" srcId="{D97ADD81-F467-4AF3-9CF4-02AA6D5EA1A8}" destId="{DDF87FD7-C5EF-4B24-A7E3-B2329DC8BDDC}" srcOrd="2" destOrd="0" presId="urn:microsoft.com/office/officeart/2018/5/layout/IconLeafLabelList"/>
    <dgm:cxn modelId="{E524DD1E-35B0-488E-8F2B-EFACDBB16AFC}" type="presParOf" srcId="{D97ADD81-F467-4AF3-9CF4-02AA6D5EA1A8}" destId="{A81BF993-27E3-467F-9279-43D5E2DCC0D0}"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7877-9631-49DC-934E-F4AC3F1433CD}">
      <dsp:nvSpPr>
        <dsp:cNvPr id="0" name=""/>
        <dsp:cNvSpPr/>
      </dsp:nvSpPr>
      <dsp:spPr>
        <a:xfrm>
          <a:off x="0" y="0"/>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714CEAF-C445-4993-9D4A-227537678E87}">
      <dsp:nvSpPr>
        <dsp:cNvPr id="0" name=""/>
        <dsp:cNvSpPr/>
      </dsp:nvSpPr>
      <dsp:spPr>
        <a:xfrm>
          <a:off x="0" y="0"/>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kern="1200"/>
            <a:t>Older people are diverse, their needs, culture, resources, health and preferences </a:t>
          </a:r>
          <a:r>
            <a:rPr lang="en-US" sz="1900" kern="1200">
              <a:latin typeface="Walbaum Display"/>
            </a:rPr>
            <a:t>vary </a:t>
          </a:r>
          <a:r>
            <a:rPr lang="en-US" sz="1900" kern="1200"/>
            <a:t>(National Institute on Aging, 2023).</a:t>
          </a:r>
        </a:p>
      </dsp:txBody>
      <dsp:txXfrm>
        <a:off x="0" y="0"/>
        <a:ext cx="5707257" cy="1218406"/>
      </dsp:txXfrm>
    </dsp:sp>
    <dsp:sp modelId="{9F2549AA-74C4-47B7-BE51-F9A292F96E59}">
      <dsp:nvSpPr>
        <dsp:cNvPr id="0" name=""/>
        <dsp:cNvSpPr/>
      </dsp:nvSpPr>
      <dsp:spPr>
        <a:xfrm>
          <a:off x="0" y="1218406"/>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D3FAC5-DA33-41C4-B1A7-798E5FEEE38E}">
      <dsp:nvSpPr>
        <dsp:cNvPr id="0" name=""/>
        <dsp:cNvSpPr/>
      </dsp:nvSpPr>
      <dsp:spPr>
        <a:xfrm>
          <a:off x="0" y="1218406"/>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Support can include personal care, managing conditions, mobility, nutrition, emotional wellbeing, relationships and suitable housing(NHS website, 2023).</a:t>
          </a:r>
        </a:p>
      </dsp:txBody>
      <dsp:txXfrm>
        <a:off x="0" y="1218406"/>
        <a:ext cx="5707257" cy="1218406"/>
      </dsp:txXfrm>
    </dsp:sp>
    <dsp:sp modelId="{F30B7DC4-5F5B-4375-896B-79C94FA92230}">
      <dsp:nvSpPr>
        <dsp:cNvPr id="0" name=""/>
        <dsp:cNvSpPr/>
      </dsp:nvSpPr>
      <dsp:spPr>
        <a:xfrm>
          <a:off x="0" y="2436812"/>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C10960F-3B00-41EE-8ACA-F31A76446605}">
      <dsp:nvSpPr>
        <dsp:cNvPr id="0" name=""/>
        <dsp:cNvSpPr/>
      </dsp:nvSpPr>
      <dsp:spPr>
        <a:xfrm>
          <a:off x="0" y="2436812"/>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aim is not only to extend life or prevent risk, but to enable a life the individual values,</a:t>
          </a:r>
        </a:p>
      </dsp:txBody>
      <dsp:txXfrm>
        <a:off x="0" y="2436812"/>
        <a:ext cx="5707257" cy="1218406"/>
      </dsp:txXfrm>
    </dsp:sp>
    <dsp:sp modelId="{28D687F2-0FF7-4A31-9D7A-C33F0993E3AA}">
      <dsp:nvSpPr>
        <dsp:cNvPr id="0" name=""/>
        <dsp:cNvSpPr/>
      </dsp:nvSpPr>
      <dsp:spPr>
        <a:xfrm>
          <a:off x="0" y="3655218"/>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893353-DB94-41B4-B53C-A492BF6866D9}">
      <dsp:nvSpPr>
        <dsp:cNvPr id="0" name=""/>
        <dsp:cNvSpPr/>
      </dsp:nvSpPr>
      <dsp:spPr>
        <a:xfrm>
          <a:off x="0" y="3655218"/>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WHO describes healthy ageing through functional ability, what people can do in interaction with their physical, social and policy environments(World Health </a:t>
          </a:r>
          <a:r>
            <a:rPr lang="en-US" sz="1900" kern="1200" err="1"/>
            <a:t>Organisation</a:t>
          </a:r>
          <a:r>
            <a:rPr lang="en-US" sz="1900" kern="1200"/>
            <a:t>, 2020).</a:t>
          </a:r>
        </a:p>
      </dsp:txBody>
      <dsp:txXfrm>
        <a:off x="0" y="3655218"/>
        <a:ext cx="5707257" cy="1218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1DAD8-D128-40FE-B8FE-C5DDBB5EA904}">
      <dsp:nvSpPr>
        <dsp:cNvPr id="0" name=""/>
        <dsp:cNvSpPr/>
      </dsp:nvSpPr>
      <dsp:spPr>
        <a:xfrm>
          <a:off x="0" y="0"/>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Physical and Daily Living – Personal care, meals, medication, mobility, continence, pain and home adaptions(Nightingale Homecare, 2026).</a:t>
          </a:r>
        </a:p>
      </dsp:txBody>
      <dsp:txXfrm>
        <a:off x="23044" y="23044"/>
        <a:ext cx="7932259" cy="740680"/>
      </dsp:txXfrm>
    </dsp:sp>
    <dsp:sp modelId="{384D49CF-2001-47DA-973D-A724BF8A2E7B}">
      <dsp:nvSpPr>
        <dsp:cNvPr id="0" name=""/>
        <dsp:cNvSpPr/>
      </dsp:nvSpPr>
      <dsp:spPr>
        <a:xfrm>
          <a:off x="662616" y="896042"/>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Empowerment – Co-produced plans, informed consent, supported decision-making and genuine options(NICE, 2018).</a:t>
          </a:r>
        </a:p>
      </dsp:txBody>
      <dsp:txXfrm>
        <a:off x="685660" y="919086"/>
        <a:ext cx="7653192" cy="740680"/>
      </dsp:txXfrm>
    </dsp:sp>
    <dsp:sp modelId="{9FD4ECF8-6FDD-4CA7-AD57-BCCB1B718E34}">
      <dsp:nvSpPr>
        <dsp:cNvPr id="0" name=""/>
        <dsp:cNvSpPr/>
      </dsp:nvSpPr>
      <dsp:spPr>
        <a:xfrm>
          <a:off x="1325232" y="1792084"/>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Critical tensions – Detailed packages may miss personal priorities, e.g. overprotective care can reduce confidence and choice (Ebrahimi et al., 2020).</a:t>
          </a:r>
        </a:p>
      </dsp:txBody>
      <dsp:txXfrm>
        <a:off x="1348276" y="1815128"/>
        <a:ext cx="7653192" cy="740680"/>
      </dsp:txXfrm>
    </dsp:sp>
    <dsp:sp modelId="{126B0D95-3C5E-406F-9CDA-250AB245E9AA}">
      <dsp:nvSpPr>
        <dsp:cNvPr id="0" name=""/>
        <dsp:cNvSpPr/>
      </dsp:nvSpPr>
      <dsp:spPr>
        <a:xfrm>
          <a:off x="1987848" y="2688126"/>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Right and Access – Accessible information, advocacy, transport, benefits advice and culturally safe care (Department of Health and Social Care, 2022).</a:t>
          </a:r>
        </a:p>
      </dsp:txBody>
      <dsp:txXfrm>
        <a:off x="2010892" y="2711170"/>
        <a:ext cx="7653192" cy="740680"/>
      </dsp:txXfrm>
    </dsp:sp>
    <dsp:sp modelId="{E9EA587F-EFE2-4F71-97E1-8DDE956065BA}">
      <dsp:nvSpPr>
        <dsp:cNvPr id="0" name=""/>
        <dsp:cNvSpPr/>
      </dsp:nvSpPr>
      <dsp:spPr>
        <a:xfrm>
          <a:off x="2650465" y="3584169"/>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Psychological and Social – Belonging, grief support, meaningful activity, relationships, identity and loneliness(Davidson and Rossall, 2015).</a:t>
          </a:r>
        </a:p>
      </dsp:txBody>
      <dsp:txXfrm>
        <a:off x="2673509" y="3607213"/>
        <a:ext cx="7653192" cy="740680"/>
      </dsp:txXfrm>
    </dsp:sp>
    <dsp:sp modelId="{81FCFE44-0A3F-42FE-83C0-0CBBE2B50821}">
      <dsp:nvSpPr>
        <dsp:cNvPr id="0" name=""/>
        <dsp:cNvSpPr/>
      </dsp:nvSpPr>
      <dsp:spPr>
        <a:xfrm>
          <a:off x="8361896" y="574778"/>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476961" y="574778"/>
        <a:ext cx="281269" cy="384828"/>
      </dsp:txXfrm>
    </dsp:sp>
    <dsp:sp modelId="{AB326BC9-E38E-4BB1-AD0D-F6C509F94EBC}">
      <dsp:nvSpPr>
        <dsp:cNvPr id="0" name=""/>
        <dsp:cNvSpPr/>
      </dsp:nvSpPr>
      <dsp:spPr>
        <a:xfrm>
          <a:off x="9024513" y="1470820"/>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139578" y="1470820"/>
        <a:ext cx="281269" cy="384828"/>
      </dsp:txXfrm>
    </dsp:sp>
    <dsp:sp modelId="{66A62DC7-453A-4064-BB8F-8466A8C48D7F}">
      <dsp:nvSpPr>
        <dsp:cNvPr id="0" name=""/>
        <dsp:cNvSpPr/>
      </dsp:nvSpPr>
      <dsp:spPr>
        <a:xfrm>
          <a:off x="9687129" y="2353750"/>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802194" y="2353750"/>
        <a:ext cx="281269" cy="384828"/>
      </dsp:txXfrm>
    </dsp:sp>
    <dsp:sp modelId="{8C2AFA15-9EE7-4988-A84C-918E16772C30}">
      <dsp:nvSpPr>
        <dsp:cNvPr id="0" name=""/>
        <dsp:cNvSpPr/>
      </dsp:nvSpPr>
      <dsp:spPr>
        <a:xfrm>
          <a:off x="10349745" y="3258534"/>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10464810" y="3258534"/>
        <a:ext cx="281269" cy="3848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64E72-FAD7-4A9C-BDC3-BBFF88C087DE}">
      <dsp:nvSpPr>
        <dsp:cNvPr id="0" name=""/>
        <dsp:cNvSpPr/>
      </dsp:nvSpPr>
      <dsp:spPr>
        <a:xfrm>
          <a:off x="0" y="2523741"/>
          <a:ext cx="4975225" cy="16558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Policies such as the Care Act 2014 promote wellbeing, independence and personal control(Care act 2014, 2014).</a:t>
          </a:r>
        </a:p>
      </dsp:txBody>
      <dsp:txXfrm>
        <a:off x="0" y="2523741"/>
        <a:ext cx="4975225" cy="1655847"/>
      </dsp:txXfrm>
    </dsp:sp>
    <dsp:sp modelId="{71DC17B6-87A3-45D9-A931-58C84E4383E2}">
      <dsp:nvSpPr>
        <dsp:cNvPr id="0" name=""/>
        <dsp:cNvSpPr/>
      </dsp:nvSpPr>
      <dsp:spPr>
        <a:xfrm rot="10800000">
          <a:off x="0" y="1885"/>
          <a:ext cx="4975225" cy="25466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rial"/>
              <a:cs typeface="Arial"/>
            </a:rPr>
            <a:t>In the UK, </a:t>
          </a:r>
          <a:r>
            <a:rPr lang="en-US" sz="1800" kern="1200" dirty="0" err="1">
              <a:latin typeface="Arial"/>
              <a:cs typeface="Arial"/>
            </a:rPr>
            <a:t>personalised</a:t>
          </a:r>
          <a:r>
            <a:rPr lang="en-US" sz="1800" kern="1200" dirty="0">
              <a:latin typeface="Arial"/>
              <a:cs typeface="Arial"/>
            </a:rPr>
            <a:t> care, practical interventions, community-based services and assistive technology enable older people to preserve their independence, dignity and overall wellbeing (NHS England, 2024).</a:t>
          </a:r>
        </a:p>
      </dsp:txBody>
      <dsp:txXfrm rot="10800000">
        <a:off x="0" y="1885"/>
        <a:ext cx="4975225" cy="16547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29EED-6E2E-45EC-A461-4D01E8744F3E}">
      <dsp:nvSpPr>
        <dsp:cNvPr id="0" name=""/>
        <dsp:cNvSpPr/>
      </dsp:nvSpPr>
      <dsp:spPr>
        <a:xfrm>
          <a:off x="291268"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55FD6F-B7CE-4556-8C01-700CD0C7E00B}">
      <dsp:nvSpPr>
        <dsp:cNvPr id="0" name=""/>
        <dsp:cNvSpPr/>
      </dsp:nvSpPr>
      <dsp:spPr>
        <a:xfrm>
          <a:off x="484135"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0DC40B-DB42-48BA-A876-86B9A570D528}">
      <dsp:nvSpPr>
        <dsp:cNvPr id="0" name=""/>
        <dsp:cNvSpPr/>
      </dsp:nvSpPr>
      <dsp:spPr>
        <a:xfrm>
          <a:off x="1967"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Co-produce plans around personal goals, culture, relationship, routines and preferred level of risk.</a:t>
          </a:r>
        </a:p>
      </dsp:txBody>
      <dsp:txXfrm>
        <a:off x="1967" y="2367687"/>
        <a:ext cx="1483593" cy="1095309"/>
      </dsp:txXfrm>
    </dsp:sp>
    <dsp:sp modelId="{0894FDEC-7315-49A3-B0A6-479DD898EF4F}">
      <dsp:nvSpPr>
        <dsp:cNvPr id="0" name=""/>
        <dsp:cNvSpPr/>
      </dsp:nvSpPr>
      <dsp:spPr>
        <a:xfrm>
          <a:off x="2034491"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7D69F-25CE-4201-9137-51FEF562BDF9}">
      <dsp:nvSpPr>
        <dsp:cNvPr id="0" name=""/>
        <dsp:cNvSpPr/>
      </dsp:nvSpPr>
      <dsp:spPr>
        <a:xfrm>
          <a:off x="2227358"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7460B7-B1EE-4299-90C7-361D5F24F739}">
      <dsp:nvSpPr>
        <dsp:cNvPr id="0" name=""/>
        <dsp:cNvSpPr/>
      </dsp:nvSpPr>
      <dsp:spPr>
        <a:xfrm>
          <a:off x="1745190"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Invest in prevention: accessible exercise, nutrition support, early assessment, medication review and home adaptions.</a:t>
          </a:r>
        </a:p>
      </dsp:txBody>
      <dsp:txXfrm>
        <a:off x="1745190" y="2367687"/>
        <a:ext cx="1483593" cy="1095309"/>
      </dsp:txXfrm>
    </dsp:sp>
    <dsp:sp modelId="{4CF48247-41D9-4FF9-9A4F-4179C6683B95}">
      <dsp:nvSpPr>
        <dsp:cNvPr id="0" name=""/>
        <dsp:cNvSpPr/>
      </dsp:nvSpPr>
      <dsp:spPr>
        <a:xfrm>
          <a:off x="3777714"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DF471-DED9-4C80-BA8B-CA78C721D6AA}">
      <dsp:nvSpPr>
        <dsp:cNvPr id="0" name=""/>
        <dsp:cNvSpPr/>
      </dsp:nvSpPr>
      <dsp:spPr>
        <a:xfrm>
          <a:off x="3970581"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A33042-C6F2-465F-8E0E-4FD1277CE370}">
      <dsp:nvSpPr>
        <dsp:cNvPr id="0" name=""/>
        <dsp:cNvSpPr/>
      </dsp:nvSpPr>
      <dsp:spPr>
        <a:xfrm>
          <a:off x="3488413"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Strengthen locality teams linking primary care, social care, occupational therapy, housing, carers and voluntary groups.</a:t>
          </a:r>
        </a:p>
      </dsp:txBody>
      <dsp:txXfrm>
        <a:off x="3488413" y="2367687"/>
        <a:ext cx="1483593" cy="1095309"/>
      </dsp:txXfrm>
    </dsp:sp>
    <dsp:sp modelId="{23BB98D1-1998-4356-B967-AF14016EB388}">
      <dsp:nvSpPr>
        <dsp:cNvPr id="0" name=""/>
        <dsp:cNvSpPr/>
      </dsp:nvSpPr>
      <dsp:spPr>
        <a:xfrm>
          <a:off x="5520936"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35765-CA63-4ABB-8B5F-2CC7AE3BAAC9}">
      <dsp:nvSpPr>
        <dsp:cNvPr id="0" name=""/>
        <dsp:cNvSpPr/>
      </dsp:nvSpPr>
      <dsp:spPr>
        <a:xfrm>
          <a:off x="5713803"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76BB58-FE33-40EF-A195-582C9BDD469D}">
      <dsp:nvSpPr>
        <dsp:cNvPr id="0" name=""/>
        <dsp:cNvSpPr/>
      </dsp:nvSpPr>
      <dsp:spPr>
        <a:xfrm>
          <a:off x="5231635"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Improve access through timely assessments, advocacy, interpreters, phone, paper options, clear information about costs and entitlements.</a:t>
          </a:r>
        </a:p>
      </dsp:txBody>
      <dsp:txXfrm>
        <a:off x="5231635" y="2367687"/>
        <a:ext cx="1483593" cy="1095309"/>
      </dsp:txXfrm>
    </dsp:sp>
    <dsp:sp modelId="{B33A60AC-7281-470B-B662-1EBFE28AACB5}">
      <dsp:nvSpPr>
        <dsp:cNvPr id="0" name=""/>
        <dsp:cNvSpPr/>
      </dsp:nvSpPr>
      <dsp:spPr>
        <a:xfrm>
          <a:off x="7264159"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CD6F9E-8C60-45B5-85B0-948076B805D5}">
      <dsp:nvSpPr>
        <dsp:cNvPr id="0" name=""/>
        <dsp:cNvSpPr/>
      </dsp:nvSpPr>
      <dsp:spPr>
        <a:xfrm>
          <a:off x="7457026"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2670FF-D4BD-4CB3-A876-9174BF93E454}">
      <dsp:nvSpPr>
        <dsp:cNvPr id="0" name=""/>
        <dsp:cNvSpPr/>
      </dsp:nvSpPr>
      <dsp:spPr>
        <a:xfrm>
          <a:off x="6974858"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Support staff and unpaid carers through training, continuity, fair staffing, respite and practical advice.</a:t>
          </a:r>
        </a:p>
      </dsp:txBody>
      <dsp:txXfrm>
        <a:off x="6974858" y="2367687"/>
        <a:ext cx="1483593" cy="1095309"/>
      </dsp:txXfrm>
    </dsp:sp>
    <dsp:sp modelId="{DD8C6072-D25E-4B37-8258-2AA40412B7D1}">
      <dsp:nvSpPr>
        <dsp:cNvPr id="0" name=""/>
        <dsp:cNvSpPr/>
      </dsp:nvSpPr>
      <dsp:spPr>
        <a:xfrm>
          <a:off x="9007382"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956D2-B353-4835-9720-BA1F9E3716E5}">
      <dsp:nvSpPr>
        <dsp:cNvPr id="0" name=""/>
        <dsp:cNvSpPr/>
      </dsp:nvSpPr>
      <dsp:spPr>
        <a:xfrm>
          <a:off x="9200249"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1BF993-27E3-467F-9279-43D5E2DCC0D0}">
      <dsp:nvSpPr>
        <dsp:cNvPr id="0" name=""/>
        <dsp:cNvSpPr/>
      </dsp:nvSpPr>
      <dsp:spPr>
        <a:xfrm>
          <a:off x="8718081"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Measure independence, participation, choice, quality of life and experiences.</a:t>
          </a:r>
        </a:p>
      </dsp:txBody>
      <dsp:txXfrm>
        <a:off x="8718081" y="2367687"/>
        <a:ext cx="1483593" cy="10953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noChangeAspect="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8B12FF42-78AA-43B7-BE38-617D6A986F75}" type="datetimeFigureOut">
              <a:rPr lang="en-US" dirty="0"/>
              <a:t>10/24/2026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0386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3412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noChangeAspect="1"/>
          </p:cNvSpPr>
          <p:nvPr>
            <p:ph type="pic" sz="quarter" idx="13" hasCustomPrompt="1"/>
          </p:nvPr>
        </p:nvSpPr>
        <p:spPr>
          <a:xfrm>
            <a:off x="0" y="0"/>
            <a:ext cx="7204414" cy="6859634"/>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AD495F72-74F9-4C7D-96DC-BB7900DFF168}" type="datetimeFigureOut">
              <a:rPr lang="en-US" dirty="0"/>
              <a:t>10/24/2026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4796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3545FD76-1DE6-4A1C-9609-D2819734F8F3}" type="datetimeFigureOut">
              <a:rPr lang="en-US" dirty="0"/>
              <a:t>10/24/2026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41490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DAC6904D-FBDC-4E1E-863E-C45FAD9DD85B}" type="datetimeFigureOut">
              <a:rPr lang="en-US" dirty="0"/>
              <a:t>10/24/2026</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380006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10/24/2026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227857"/>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5DA2B1BE-7DDF-C8B4-6A46-21B5A0257D08}"/>
              </a:ext>
            </a:extLst>
          </p:cNvPr>
          <p:cNvSpPr>
            <a:spLocks noGrp="1" noChangeAspect="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nchor="t"/>
          <a:lstStyle>
            <a:lvl1pPr marL="0" indent="0">
              <a:buNone/>
              <a:defRPr/>
            </a:lvl1pPr>
          </a:lstStyle>
          <a:p>
            <a:endParaRP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2B09C6DF-0139-4F07-BF9C-4309D0C9DCA6}" type="datetimeFigureOut">
              <a:rPr lang="en-US" dirty="0"/>
              <a:t>10/24/2026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1445217"/>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2F4876-ABF6-46E9-AABB-9093F4FF9830}"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5201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9649F7-D424-4C48-9F1A-F9E6A6464624}"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45111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
            <a:ext cx="4421943"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520E1D3-9897-4F62-B20F-820B96903029}"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5865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DCD3FE-7D00-42C8-AAA1-7B40C480DCD1}"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78799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BE49B79-F7D7-4EC9-B39C-00EEEABA80A1}"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922991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30DCB73-7DFF-41E9-94AE-03DDC0983D5F}"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317692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16F4089-B0B8-4924-B485-08424C78200C}"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99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0"/>
            <a:ext cx="7268396"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497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3B441162-7125-E1E0-1B82-FCC1AB84227E}"/>
              </a:ext>
            </a:extLst>
          </p:cNvPr>
          <p:cNvSpPr>
            <a:spLocks noGrp="1" noChangeAspect="1"/>
          </p:cNvSpPr>
          <p:nvPr>
            <p:ph type="pic" sz="quarter" idx="13" hasCustomPrompt="1"/>
          </p:nvPr>
        </p:nvSpPr>
        <p:spPr>
          <a:xfrm>
            <a:off x="-857" y="-1"/>
            <a:ext cx="12192000" cy="3648977"/>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F3C6F935-567A-4AB6-A4C6-B3A3054E8F97}"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5129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0A916D-ECC1-407F-9384-347E5A5D7944}"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90190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1" y="466598"/>
            <a:ext cx="4460008" cy="3601433"/>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D924D50-69B4-493C-AABF-53036A8D79F6}" type="datetimeFigureOut">
              <a:rPr lang="en-US" dirty="0"/>
              <a:t>10/24/2026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147454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4AC8F0CD-CD54-4D81-AA2E-F53EC757E087}" type="datetimeFigureOut">
              <a:rPr lang="en-US" dirty="0"/>
              <a:t>10/24/2026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3228592"/>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E036278C-3666-418F-8843-DFD38DB3098D}" type="datetimeFigureOut">
              <a:rPr lang="en-US" dirty="0"/>
              <a:t>10/24/2026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644146"/>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192870C0-88BC-4B78-A088-30393EC7D39C}" type="datetimeFigureOut">
              <a:rPr lang="en-US" dirty="0"/>
              <a:t>10/24/2026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968893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B20F022F-161E-41B9-A1BC-CC85E43B1AF4}" type="datetimeFigureOut">
              <a:rPr lang="en-US" dirty="0"/>
              <a:t>10/24/2026</a:t>
            </a:fld>
            <a:endParaRPr lang="en-US"/>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2529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a:t>
              </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6BC8F49A-9797-4EFB-8F78-023201B418DD}" type="datetimeFigureOut">
              <a:rPr lang="en-US" dirty="0"/>
              <a:t>10/24/2026</a:t>
            </a:fld>
            <a:endParaRPr lang="en-US"/>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8316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F1E57D35-FD3E-408B-A06E-7ED09E94C083}" type="datetimeFigureOut">
              <a:rPr lang="en-US" dirty="0"/>
              <a:t>10/24/2026</a:t>
            </a:fld>
            <a:endParaRPr lang="en-US"/>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dirty="0"/>
              <a:t>‹#›</a:t>
            </a:fld>
            <a:endParaRPr lang="en-US"/>
          </a:p>
        </p:txBody>
      </p:sp>
    </p:spTree>
    <p:extLst>
      <p:ext uri="{BB962C8B-B14F-4D97-AF65-F5344CB8AC3E}">
        <p14:creationId xmlns:p14="http://schemas.microsoft.com/office/powerpoint/2010/main" val="20380536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a:t>
              </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8334BC47-E75B-4512-AE58-14F5144E068D}" type="datetimeFigureOut">
              <a:rPr lang="en-US" dirty="0"/>
              <a:t>10/24/2026</a:t>
            </a:fld>
            <a:endParaRPr lang="en-US"/>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dirty="0"/>
              <a:t>‹#›</a:t>
            </a:fld>
            <a:endParaRPr lang="en-US"/>
          </a:p>
        </p:txBody>
      </p:sp>
    </p:spTree>
    <p:extLst>
      <p:ext uri="{BB962C8B-B14F-4D97-AF65-F5344CB8AC3E}">
        <p14:creationId xmlns:p14="http://schemas.microsoft.com/office/powerpoint/2010/main" val="16898198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DBA68D7-9D7C-42B8-BD6B-A4B9C6BE522F}" type="datetimeFigureOut">
              <a:rPr lang="en-US" dirty="0"/>
              <a:t>10/24/2026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4563808"/>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F39104F-A6E3-4FB2-902A-A12FD9746726}" type="datetimeFigureOut">
              <a:rPr lang="en-US" dirty="0"/>
              <a:t>10/24/2026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50716"/>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10/24/2026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9057248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10/24/2026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197981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10/24/2026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1075527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10/24/2026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28185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10/24/2026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612870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a:t>
              </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56D64244-A3D4-4B68-87F0-779EEA0C37FE}" type="datetimeFigureOut">
              <a:rPr lang="en-US" dirty="0"/>
              <a:t>10/24/2026</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dirty="0"/>
              <a:t>‹#›</a:t>
            </a:fld>
            <a:endParaRPr lang="en-US"/>
          </a:p>
        </p:txBody>
      </p:sp>
    </p:spTree>
    <p:extLst>
      <p:ext uri="{BB962C8B-B14F-4D97-AF65-F5344CB8AC3E}">
        <p14:creationId xmlns:p14="http://schemas.microsoft.com/office/powerpoint/2010/main" val="3878065150"/>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 id="2147483860" r:id="rId16"/>
    <p:sldLayoutId id="2147483861" r:id="rId17"/>
    <p:sldLayoutId id="2147483862" r:id="rId18"/>
    <p:sldLayoutId id="2147483863" r:id="rId19"/>
    <p:sldLayoutId id="2147483864" r:id="rId20"/>
    <p:sldLayoutId id="2147483865" r:id="rId21"/>
    <p:sldLayoutId id="2147483866" r:id="rId22"/>
    <p:sldLayoutId id="2147483867" r:id="rId23"/>
    <p:sldLayoutId id="2147483868" r:id="rId24"/>
    <p:sldLayoutId id="2147483869" r:id="rId25"/>
    <p:sldLayoutId id="2147483870" r:id="rId26"/>
    <p:sldLayoutId id="2147483871" r:id="rId27"/>
    <p:sldLayoutId id="2147483872" r:id="rId28"/>
    <p:sldLayoutId id="2147483873" r:id="rId29"/>
    <p:sldLayoutId id="2147483874" r:id="rId30"/>
    <p:sldLayoutId id="2147483875" r:id="rId31"/>
    <p:sldLayoutId id="2147483876" r:id="rId32"/>
  </p:sldLayoutIdLst>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webm"/><Relationship Id="rId1" Type="http://schemas.microsoft.com/office/2007/relationships/media" Target="../media/media1.webm"/><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webm"/><Relationship Id="rId1" Type="http://schemas.microsoft.com/office/2007/relationships/media" Target="../media/media2.webm"/><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30.xml"/><Relationship Id="rId7" Type="http://schemas.openxmlformats.org/officeDocument/2006/relationships/diagramColors" Target="../diagrams/colors1.xml"/><Relationship Id="rId2" Type="http://schemas.openxmlformats.org/officeDocument/2006/relationships/video" Target="../media/media3.webm"/><Relationship Id="rId1" Type="http://schemas.microsoft.com/office/2007/relationships/media" Target="../media/media3.webm"/><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9.xml"/><Relationship Id="rId7" Type="http://schemas.openxmlformats.org/officeDocument/2006/relationships/diagramColors" Target="../diagrams/colors2.xml"/><Relationship Id="rId2" Type="http://schemas.openxmlformats.org/officeDocument/2006/relationships/video" Target="../media/media4.webm"/><Relationship Id="rId1" Type="http://schemas.microsoft.com/office/2007/relationships/media" Target="../media/media4.webm"/><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5.webm"/><Relationship Id="rId1" Type="http://schemas.microsoft.com/office/2007/relationships/media" Target="../media/media5.webm"/><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6.webm"/><Relationship Id="rId1" Type="http://schemas.microsoft.com/office/2007/relationships/media" Target="../media/media6.webm"/><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31.xml"/><Relationship Id="rId7" Type="http://schemas.openxmlformats.org/officeDocument/2006/relationships/diagramColors" Target="../diagrams/colors3.xml"/><Relationship Id="rId2" Type="http://schemas.openxmlformats.org/officeDocument/2006/relationships/video" Target="../media/media7.webm"/><Relationship Id="rId1" Type="http://schemas.microsoft.com/office/2007/relationships/media" Target="../media/media7.webm"/><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video" Target="../media/media8.webm"/><Relationship Id="rId1" Type="http://schemas.microsoft.com/office/2007/relationships/media" Target="../media/media8.webm"/><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9.webm"/><Relationship Id="rId1" Type="http://schemas.microsoft.com/office/2007/relationships/media" Target="../media/media9.webm"/><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10.webm"/><Relationship Id="rId1" Type="http://schemas.microsoft.com/office/2007/relationships/media" Target="../media/media10.webm"/><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11.webm"/><Relationship Id="rId1" Type="http://schemas.microsoft.com/office/2007/relationships/media" Target="../media/media11.webm"/><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12.webm"/><Relationship Id="rId1" Type="http://schemas.microsoft.com/office/2007/relationships/media" Target="../media/media12.webm"/><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13.webm"/><Relationship Id="rId1" Type="http://schemas.microsoft.com/office/2007/relationships/media" Target="../media/media13.webm"/><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14.webm"/><Relationship Id="rId1" Type="http://schemas.microsoft.com/office/2007/relationships/media" Target="../media/media14.webm"/><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31.xml"/><Relationship Id="rId7" Type="http://schemas.openxmlformats.org/officeDocument/2006/relationships/diagramColors" Target="../diagrams/colors4.xml"/><Relationship Id="rId2" Type="http://schemas.openxmlformats.org/officeDocument/2006/relationships/video" Target="../media/media15.webm"/><Relationship Id="rId1" Type="http://schemas.microsoft.com/office/2007/relationships/media" Target="../media/media15.webm"/><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16.webm"/><Relationship Id="rId1" Type="http://schemas.microsoft.com/office/2007/relationships/media" Target="../media/media16.webm"/><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publications/people-at-the-heart-of-care-adult-social-care-reform-white-paper/people-at-the-heart-of-care-adult-social-care-reform" TargetMode="External"/><Relationship Id="rId13" Type="http://schemas.openxmlformats.org/officeDocument/2006/relationships/hyperlink" Target="https://www.highspeedtraining.co.uk/hub/independence-in-health-and-social-care/" TargetMode="External"/><Relationship Id="rId3" Type="http://schemas.openxmlformats.org/officeDocument/2006/relationships/hyperlink" Target="https://www.nhs.uk/social-care-and-support/care-services-equipment-and-care-homes/supported-living-services/" TargetMode="External"/><Relationship Id="rId7" Type="http://schemas.openxmlformats.org/officeDocument/2006/relationships/hyperlink" Target="https://www.sciencedirect.com/science/article/pii/S0197457220302482" TargetMode="External"/><Relationship Id="rId12" Type="http://schemas.openxmlformats.org/officeDocument/2006/relationships/hyperlink" Target="https://www.nia.nih.gov/news/maintaining-mobility-and-preventing-disability-are-key-living-independently-we-age" TargetMode="External"/><Relationship Id="rId2" Type="http://schemas.openxmlformats.org/officeDocument/2006/relationships/hyperlink" Target="https://www.nia.nih.gov/health/health-care-professionals-information/providing-care-diverse-older-adult-population" TargetMode="External"/><Relationship Id="rId1" Type="http://schemas.openxmlformats.org/officeDocument/2006/relationships/slideLayout" Target="../slideLayouts/slideLayout29.xml"/><Relationship Id="rId6" Type="http://schemas.openxmlformats.org/officeDocument/2006/relationships/hyperlink" Target="https://www.nice.org.uk/guidance/ng108/chapter/recommendations" TargetMode="External"/><Relationship Id="rId11" Type="http://schemas.openxmlformats.org/officeDocument/2006/relationships/hyperlink" Target="https://www.hee.nhs.uk/our-work/person-centred-care" TargetMode="External"/><Relationship Id="rId5" Type="http://schemas.openxmlformats.org/officeDocument/2006/relationships/hyperlink" Target="https://www.rosienightingale.co.uk/blog-posts/what-can-a-home-carer-do-bolton" TargetMode="External"/><Relationship Id="rId15" Type="http://schemas.openxmlformats.org/officeDocument/2006/relationships/hyperlink" Target="https://www.kingsfund.org.uk/insight-and-analysis/long-reads/tackling-health-inequalities-seven-priorities-nhs" TargetMode="External"/><Relationship Id="rId10" Type="http://schemas.openxmlformats.org/officeDocument/2006/relationships/hyperlink" Target="https://www.mdpi.com/1660-4601/20/5/4382" TargetMode="External"/><Relationship Id="rId4" Type="http://schemas.openxmlformats.org/officeDocument/2006/relationships/hyperlink" Target="https://www.who.int/news-room/questions-and-answers/item/healthy-ageing-and-functional-ability" TargetMode="External"/><Relationship Id="rId9" Type="http://schemas.openxmlformats.org/officeDocument/2006/relationships/hyperlink" Target="https://www.ageuk.org.uk/siteassets/documents/reports-and-publications/reports-and-briefings/health--wellbeing/rb_june15_lonelines_in_later_life_evidence_review.pdf" TargetMode="External"/><Relationship Id="rId14" Type="http://schemas.openxmlformats.org/officeDocument/2006/relationships/hyperlink" Target="https://www.legislation.gov.uk/ukpga/2014/23/section/1"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cie.org.uk/co-production/what-how/" TargetMode="External"/><Relationship Id="rId3" Type="http://schemas.openxmlformats.org/officeDocument/2006/relationships/hyperlink" Target="https://www.gov.uk/government/publications/care-act-statutory-guidance/care-and-support-statutory-guidance" TargetMode="External"/><Relationship Id="rId7" Type="http://schemas.openxmlformats.org/officeDocument/2006/relationships/hyperlink" Target="https://commonslibrary.parliament.uk/research-briefings/cdp-2025-0213/" TargetMode="External"/><Relationship Id="rId2" Type="http://schemas.openxmlformats.org/officeDocument/2006/relationships/hyperlink" Target="https://www.nhs.uk/social-care-and-support/making-decisions-for-someone-else/mental-capacity-act/" TargetMode="External"/><Relationship Id="rId1" Type="http://schemas.openxmlformats.org/officeDocument/2006/relationships/slideLayout" Target="../slideLayouts/slideLayout29.xml"/><Relationship Id="rId6" Type="http://schemas.openxmlformats.org/officeDocument/2006/relationships/hyperlink" Target="https://carelearning.org.uk/qualifications/level-2-diploma-care/unit-81-older-people/3-4-outline-barriers-to-social-inclusion-for-older-people/" TargetMode="External"/><Relationship Id="rId11" Type="http://schemas.openxmlformats.org/officeDocument/2006/relationships/hyperlink" Target="https://dccarers.org/oldage/" TargetMode="External"/><Relationship Id="rId5" Type="http://schemas.openxmlformats.org/officeDocument/2006/relationships/hyperlink" Target="https://pmc.ncbi.nlm.nih.gov/articles/PMC6148705/" TargetMode="External"/><Relationship Id="rId10" Type="http://schemas.openxmlformats.org/officeDocument/2006/relationships/hyperlink" Target="https://www.who.int/news-room/fact-sheets/detail/assistive-technology" TargetMode="External"/><Relationship Id="rId4" Type="http://schemas.openxmlformats.org/officeDocument/2006/relationships/hyperlink" Target="https://evidence.nihr.ac.uk/collection/multiple-long-term-conditions-multimorbidity-and-inequality-addressing-the-challenge-insights-from-research/" TargetMode="External"/><Relationship Id="rId9" Type="http://schemas.openxmlformats.org/officeDocument/2006/relationships/hyperlink" Target="https://www.gov.uk/government/publications/equalities-impact-assessment-10-year-health-plan-for-england/equalities-impact-assessment-10-year-health-plan-for-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69" y="-1587"/>
            <a:ext cx="5947537" cy="5697399"/>
          </a:xfr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b">
            <a:normAutofit/>
          </a:bodyPr>
          <a:lstStyle/>
          <a:p>
            <a:pPr algn="l"/>
            <a:r>
              <a:rPr lang="en-US" sz="2000" b="1">
                <a:solidFill>
                  <a:srgbClr val="000000"/>
                </a:solidFill>
                <a:latin typeface="Times New Roman"/>
                <a:cs typeface="Times New Roman"/>
              </a:rPr>
              <a:t>BSc (Hons) Health and Social Care </a:t>
            </a:r>
            <a:br>
              <a:rPr lang="en-US" sz="2000" b="1">
                <a:latin typeface="Times New Roman"/>
                <a:cs typeface="Times New Roman"/>
              </a:rPr>
            </a:br>
            <a:r>
              <a:rPr lang="en-US" sz="2000" b="1">
                <a:solidFill>
                  <a:srgbClr val="000000"/>
                </a:solidFill>
                <a:latin typeface="Times New Roman"/>
                <a:cs typeface="Times New Roman"/>
              </a:rPr>
              <a:t>Empowering the Older Person</a:t>
            </a:r>
            <a:br>
              <a:rPr lang="en-US" sz="2000" b="1">
                <a:latin typeface="Times New Roman"/>
                <a:cs typeface="Times New Roman"/>
              </a:rPr>
            </a:br>
            <a:r>
              <a:rPr lang="en-US" sz="2000" b="1">
                <a:solidFill>
                  <a:srgbClr val="000000"/>
                </a:solidFill>
                <a:latin typeface="Times New Roman"/>
                <a:cs typeface="Times New Roman"/>
              </a:rPr>
              <a:t>BMHP6027</a:t>
            </a:r>
            <a:br>
              <a:rPr lang="en-US" sz="2000" b="1">
                <a:latin typeface="Times New Roman"/>
                <a:cs typeface="Times New Roman"/>
              </a:rPr>
            </a:br>
            <a:r>
              <a:rPr lang="en-US" sz="2000" b="1">
                <a:solidFill>
                  <a:srgbClr val="000000"/>
                </a:solidFill>
                <a:latin typeface="Times New Roman"/>
                <a:cs typeface="Times New Roman"/>
              </a:rPr>
              <a:t>Component 1: Individual Presentation(voiceover)</a:t>
            </a:r>
            <a:br>
              <a:rPr lang="en-US" sz="2000" b="1">
                <a:latin typeface="Times New Roman"/>
                <a:cs typeface="Times New Roman"/>
              </a:rPr>
            </a:br>
            <a:r>
              <a:rPr lang="en-US" sz="2000" b="1">
                <a:solidFill>
                  <a:srgbClr val="000000"/>
                </a:solidFill>
                <a:latin typeface="Times New Roman"/>
                <a:cs typeface="Times New Roman"/>
              </a:rPr>
              <a:t>Farah Ahmed </a:t>
            </a:r>
            <a:br>
              <a:rPr lang="en-US" sz="2000" b="1">
                <a:latin typeface="Times New Roman"/>
                <a:cs typeface="Times New Roman"/>
              </a:rPr>
            </a:br>
            <a:r>
              <a:rPr lang="en-US" sz="2000" b="1">
                <a:solidFill>
                  <a:srgbClr val="000000"/>
                </a:solidFill>
                <a:latin typeface="Times New Roman"/>
                <a:cs typeface="Times New Roman"/>
              </a:rPr>
              <a:t>Student ID 2328256</a:t>
            </a:r>
            <a:br>
              <a:rPr lang="en-US" sz="2100" b="1"/>
            </a:br>
            <a:endParaRPr lang="en-US" sz="2100">
              <a:solidFill>
                <a:srgbClr val="000000"/>
              </a:solidFill>
            </a:endParaRPr>
          </a:p>
        </p:txBody>
      </p:sp>
      <p:sp>
        <p:nvSpPr>
          <p:cNvPr id="4" name="Rectangle: Rounded Corners 3">
            <a:extLst>
              <a:ext uri="{FF2B5EF4-FFF2-40B4-BE49-F238E27FC236}">
                <a16:creationId xmlns:a16="http://schemas.microsoft.com/office/drawing/2014/main" id="{86CB7AED-A3E6-2483-41C2-72F2BE3A5934}"/>
              </a:ext>
            </a:extLst>
          </p:cNvPr>
          <p:cNvSpPr/>
          <p:nvPr/>
        </p:nvSpPr>
        <p:spPr>
          <a:xfrm>
            <a:off x="908307" y="381647"/>
            <a:ext cx="10564591" cy="1868987"/>
          </a:xfrm>
          <a:prstGeom prst="roundRect">
            <a:avLst/>
          </a:prstGeom>
        </p:spPr>
        <p:style>
          <a:lnRef idx="0">
            <a:schemeClr val="accent4"/>
          </a:lnRef>
          <a:fillRef idx="3">
            <a:schemeClr val="accent4"/>
          </a:fillRef>
          <a:effectRef idx="3">
            <a:schemeClr val="accent4"/>
          </a:effectRef>
          <a:fontRef idx="minor">
            <a:schemeClr val="lt1"/>
          </a:fontRef>
        </p:style>
        <p:txBody>
          <a:bodyPr lIns="91440" tIns="45720" rIns="91440" bIns="45720" rtlCol="0" anchor="ctr"/>
          <a:lstStyle/>
          <a:p>
            <a:pPr algn="just">
              <a:lnSpc>
                <a:spcPct val="90000"/>
              </a:lnSpc>
              <a:spcBef>
                <a:spcPts val="1000"/>
              </a:spcBef>
              <a:spcAft>
                <a:spcPts val="600"/>
              </a:spcAft>
            </a:pPr>
            <a:r>
              <a:rPr lang="en-US" sz="3300" b="1">
                <a:solidFill>
                  <a:srgbClr val="000000"/>
                </a:solidFill>
                <a:latin typeface="Sitka Heading"/>
              </a:rPr>
              <a:t>Older People Care, Support &amp; Empowerment</a:t>
            </a:r>
            <a:endParaRPr lang="en-US" sz="3300">
              <a:solidFill>
                <a:srgbClr val="000000"/>
              </a:solidFill>
              <a:latin typeface="Sitka Heading"/>
            </a:endParaRPr>
          </a:p>
          <a:p>
            <a:pPr algn="ctr"/>
            <a:r>
              <a:rPr lang="en-US">
                <a:solidFill>
                  <a:srgbClr val="000000"/>
                </a:solidFill>
              </a:rPr>
              <a:t>Exploring the care and support required by older people to maintain their independence and evaluating how local and national services support their needs.</a:t>
            </a:r>
          </a:p>
          <a:p>
            <a:pPr algn="ctr"/>
            <a:endParaRPr lang="en-US"/>
          </a:p>
        </p:txBody>
      </p:sp>
      <p:sp>
        <p:nvSpPr>
          <p:cNvPr id="8" name="TextBox 7">
            <a:extLst>
              <a:ext uri="{FF2B5EF4-FFF2-40B4-BE49-F238E27FC236}">
                <a16:creationId xmlns:a16="http://schemas.microsoft.com/office/drawing/2014/main" id="{B31C4A82-F4D6-4D34-4CE7-02E2206D9A59}"/>
              </a:ext>
            </a:extLst>
          </p:cNvPr>
          <p:cNvSpPr txBox="1"/>
          <p:nvPr/>
        </p:nvSpPr>
        <p:spPr>
          <a:xfrm>
            <a:off x="9929732" y="5736252"/>
            <a:ext cx="184510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040102"/>
                </a:solidFill>
                <a:highlight>
                  <a:srgbClr val="FFFFFF"/>
                </a:highlight>
                <a:ea typeface="+mn-lt"/>
                <a:cs typeface="+mn-lt"/>
              </a:rPr>
              <a:t>(</a:t>
            </a:r>
            <a:r>
              <a:rPr lang="en-US" sz="1100" err="1">
                <a:solidFill>
                  <a:srgbClr val="040102"/>
                </a:solidFill>
                <a:highlight>
                  <a:srgbClr val="FFFFFF"/>
                </a:highlight>
                <a:ea typeface="+mn-lt"/>
                <a:cs typeface="+mn-lt"/>
              </a:rPr>
              <a:t>SharonS</a:t>
            </a:r>
            <a:r>
              <a:rPr lang="en-US" sz="1100">
                <a:solidFill>
                  <a:srgbClr val="040102"/>
                </a:solidFill>
                <a:highlight>
                  <a:srgbClr val="FFFFFF"/>
                </a:highlight>
                <a:ea typeface="+mn-lt"/>
                <a:cs typeface="+mn-lt"/>
              </a:rPr>
              <a:t>, 2025)</a:t>
            </a:r>
            <a:endParaRPr lang="en-US"/>
          </a:p>
        </p:txBody>
      </p:sp>
      <p:pic>
        <p:nvPicPr>
          <p:cNvPr id="10" name="Picture 9">
            <a:extLst>
              <a:ext uri="{FF2B5EF4-FFF2-40B4-BE49-F238E27FC236}">
                <a16:creationId xmlns:a16="http://schemas.microsoft.com/office/drawing/2014/main" id="{0C9FB10B-9DA5-B000-25D9-EBC2E91594E2}"/>
              </a:ext>
            </a:extLst>
          </p:cNvPr>
          <p:cNvPicPr>
            <a:picLocks noChangeAspect="1"/>
          </p:cNvPicPr>
          <p:nvPr/>
        </p:nvPicPr>
        <p:blipFill>
          <a:blip r:embed="rId4"/>
          <a:stretch>
            <a:fillRect/>
          </a:stretch>
        </p:blipFill>
        <p:spPr>
          <a:xfrm>
            <a:off x="5938838" y="2249805"/>
            <a:ext cx="5829300" cy="3486150"/>
          </a:xfrm>
          <a:prstGeom prst="rect">
            <a:avLst/>
          </a:prstGeom>
          <a:ln>
            <a:noFill/>
          </a:ln>
          <a:effectLst>
            <a:softEdge rad="112500"/>
          </a:effectLst>
        </p:spPr>
      </p:pic>
      <p:pic>
        <p:nvPicPr>
          <p:cNvPr id="3" name="Audio recording 2026-10-24 10.35.56 PM">
            <a:hlinkClick r:id="" action="ppaction://media"/>
            <a:extLst>
              <a:ext uri="{FF2B5EF4-FFF2-40B4-BE49-F238E27FC236}">
                <a16:creationId xmlns:a16="http://schemas.microsoft.com/office/drawing/2014/main" id="{94EEB030-5A0E-3598-39D2-C0FBAC510F7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47237" y="5737702"/>
            <a:ext cx="933534" cy="933175"/>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E1066-DC6B-BCC9-B301-7BB9EEE1A449}"/>
              </a:ext>
            </a:extLst>
          </p:cNvPr>
          <p:cNvSpPr>
            <a:spLocks noGrp="1"/>
          </p:cNvSpPr>
          <p:nvPr>
            <p:ph type="title"/>
          </p:nvPr>
        </p:nvSpPr>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rmAutofit/>
          </a:bodyPr>
          <a:lstStyle/>
          <a:p>
            <a:r>
              <a:rPr lang="en-US" kern="1200">
                <a:latin typeface="+mj-lt"/>
                <a:ea typeface="+mj-ea"/>
                <a:cs typeface="+mj-cs"/>
              </a:rPr>
              <a:t>Presentation Overview</a:t>
            </a:r>
          </a:p>
        </p:txBody>
      </p:sp>
      <p:sp>
        <p:nvSpPr>
          <p:cNvPr id="6" name="Date Placeholder 3">
            <a:extLst>
              <a:ext uri="{FF2B5EF4-FFF2-40B4-BE49-F238E27FC236}">
                <a16:creationId xmlns:a16="http://schemas.microsoft.com/office/drawing/2014/main" id="{14F73E93-6C67-CD22-A8D4-7F9E724069EC}"/>
              </a:ext>
            </a:extLst>
          </p:cNvPr>
          <p:cNvSpPr>
            <a:spLocks noGrp="1"/>
          </p:cNvSpPr>
          <p:nvPr>
            <p:ph type="dt" sz="half" idx="10"/>
          </p:nvPr>
        </p:nvSpPr>
        <p:spPr/>
        <p:txBody>
          <a:bodyPr/>
          <a:lstStyle/>
          <a:p>
            <a:pPr>
              <a:spcAft>
                <a:spcPts val="600"/>
              </a:spcAft>
            </a:pPr>
            <a:fld id="{BE4DE5AF-2C17-4AB2-AB59-4249DCA5B272}" type="datetime1">
              <a:rPr lang="en-US" smtClean="0"/>
              <a:pPr>
                <a:spcAft>
                  <a:spcPts val="600"/>
                </a:spcAft>
              </a:pPr>
              <a:t>10/24/2026</a:t>
            </a:fld>
            <a:endParaRPr lang="en-US"/>
          </a:p>
        </p:txBody>
      </p:sp>
      <p:sp>
        <p:nvSpPr>
          <p:cNvPr id="7" name="Footer Placeholder 4">
            <a:extLst>
              <a:ext uri="{FF2B5EF4-FFF2-40B4-BE49-F238E27FC236}">
                <a16:creationId xmlns:a16="http://schemas.microsoft.com/office/drawing/2014/main" id="{FA49F626-48DA-46FC-5283-C59531B56256}"/>
              </a:ext>
            </a:extLst>
          </p:cNvPr>
          <p:cNvSpPr>
            <a:spLocks noGrp="1"/>
          </p:cNvSpPr>
          <p:nvPr>
            <p:ph type="ftr" sz="quarter" idx="11"/>
          </p:nvPr>
        </p:nvSpPr>
        <p:spPr/>
        <p:txBody>
          <a:bodyPr/>
          <a:lstStyle/>
          <a:p>
            <a:pPr>
              <a:spcAft>
                <a:spcPts val="600"/>
              </a:spcAft>
            </a:pPr>
            <a:r>
              <a:rPr lang="en-US"/>
              <a:t>
              </a:t>
            </a:r>
          </a:p>
        </p:txBody>
      </p:sp>
      <p:sp>
        <p:nvSpPr>
          <p:cNvPr id="8" name="Slide Number Placeholder 5">
            <a:extLst>
              <a:ext uri="{FF2B5EF4-FFF2-40B4-BE49-F238E27FC236}">
                <a16:creationId xmlns:a16="http://schemas.microsoft.com/office/drawing/2014/main" id="{4CFC680E-74D9-5F11-60AD-3F432C43BA86}"/>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2</a:t>
            </a:fld>
            <a:endParaRPr lang="en-US"/>
          </a:p>
        </p:txBody>
      </p:sp>
      <p:sp>
        <p:nvSpPr>
          <p:cNvPr id="4" name="TextBox 3">
            <a:extLst>
              <a:ext uri="{FF2B5EF4-FFF2-40B4-BE49-F238E27FC236}">
                <a16:creationId xmlns:a16="http://schemas.microsoft.com/office/drawing/2014/main" id="{EBC6EE59-EADF-ADD0-9D44-1432ACBD15FC}"/>
              </a:ext>
            </a:extLst>
          </p:cNvPr>
          <p:cNvSpPr txBox="1"/>
          <p:nvPr/>
        </p:nvSpPr>
        <p:spPr>
          <a:xfrm>
            <a:off x="1374648" y="2270760"/>
            <a:ext cx="9634011"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150000"/>
              </a:lnSpc>
              <a:spcBef>
                <a:spcPts val="1000"/>
              </a:spcBef>
              <a:spcAft>
                <a:spcPts val="600"/>
              </a:spcAft>
              <a:buClr>
                <a:schemeClr val="bg2">
                  <a:lumMod val="75000"/>
                </a:schemeClr>
              </a:buClr>
              <a:buFont typeface="Arial" panose="020B0604020202020204" pitchFamily="34" charset="0"/>
              <a:buChar char="•"/>
            </a:pPr>
            <a:r>
              <a:rPr lang="en-US" sz="2000">
                <a:solidFill>
                  <a:schemeClr val="tx2"/>
                </a:solidFill>
              </a:rPr>
              <a:t>This presentation will examine the needs of older people in relation to care, support and empowerment, with an attention on promoting independence, preserving dignity, providing everyday abilities and respecting individual choices and rights.</a:t>
            </a:r>
          </a:p>
          <a:p>
            <a:pPr marL="228600" indent="-228600">
              <a:lnSpc>
                <a:spcPct val="150000"/>
              </a:lnSpc>
              <a:spcBef>
                <a:spcPts val="1000"/>
              </a:spcBef>
              <a:spcAft>
                <a:spcPts val="600"/>
              </a:spcAft>
              <a:buClr>
                <a:srgbClr val="C3BEA5"/>
              </a:buClr>
              <a:buFont typeface="Arial" panose="020B0604020202020204" pitchFamily="34" charset="0"/>
              <a:buChar char="•"/>
            </a:pPr>
            <a:r>
              <a:rPr lang="en-US" sz="2000">
                <a:solidFill>
                  <a:schemeClr val="tx2"/>
                </a:solidFill>
              </a:rPr>
              <a:t> It will evaluate current UK services, relevant theories, policies and interventions, explore the challenges older people that faced, and recommend improvement to support their wellbeing and quality of life.</a:t>
            </a:r>
            <a:endParaRPr lang="en-US">
              <a:solidFill>
                <a:schemeClr val="tx2"/>
              </a:solidFill>
            </a:endParaRPr>
          </a:p>
        </p:txBody>
      </p:sp>
      <p:pic>
        <p:nvPicPr>
          <p:cNvPr id="3" name="Audio recording 2026-10-24 10.47.21 PM">
            <a:hlinkClick r:id="" action="ppaction://media"/>
            <a:extLst>
              <a:ext uri="{FF2B5EF4-FFF2-40B4-BE49-F238E27FC236}">
                <a16:creationId xmlns:a16="http://schemas.microsoft.com/office/drawing/2014/main" id="{50BC0286-B7EF-E8EA-4491-B6F4662EF6E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5754" y="463936"/>
            <a:ext cx="906919" cy="853771"/>
          </a:xfrm>
          <a:prstGeom prst="rect">
            <a:avLst/>
          </a:prstGeom>
        </p:spPr>
      </p:pic>
    </p:spTree>
    <p:extLst>
      <p:ext uri="{BB962C8B-B14F-4D97-AF65-F5344CB8AC3E}">
        <p14:creationId xmlns:p14="http://schemas.microsoft.com/office/powerpoint/2010/main" val="483109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C632-AB1B-58A6-53FE-AFB2CE8193CE}"/>
              </a:ext>
            </a:extLst>
          </p:cNvPr>
          <p:cNvSpPr>
            <a:spLocks noGrp="1"/>
          </p:cNvSpPr>
          <p:nvPr>
            <p:ph type="title"/>
          </p:nvPr>
        </p:nvSpPr>
        <p:spPr>
          <a:xfrm>
            <a:off x="952995" y="1178560"/>
            <a:ext cx="3932237" cy="1921434"/>
          </a:xfrm>
        </p:spPr>
        <p:style>
          <a:lnRef idx="2">
            <a:schemeClr val="accent3">
              <a:shade val="15000"/>
            </a:schemeClr>
          </a:lnRef>
          <a:fillRef idx="1">
            <a:schemeClr val="accent3"/>
          </a:fillRef>
          <a:effectRef idx="0">
            <a:schemeClr val="accent3"/>
          </a:effectRef>
          <a:fontRef idx="minor">
            <a:schemeClr val="lt1"/>
          </a:fontRef>
        </p:style>
        <p:txBody>
          <a:bodyPr vert="horz" lIns="0" tIns="0" rIns="0" bIns="0" rtlCol="0" anchor="b">
            <a:normAutofit/>
          </a:bodyPr>
          <a:lstStyle/>
          <a:p>
            <a:r>
              <a:rPr lang="en-US" sz="2500" b="1" i="0" kern="1200" cap="all" spc="700" baseline="0">
                <a:solidFill>
                  <a:schemeClr val="tx1"/>
                </a:solidFill>
                <a:latin typeface="+mj-lt"/>
                <a:ea typeface="+mj-ea"/>
                <a:cs typeface="+mj-cs"/>
              </a:rPr>
              <a:t>Introduction </a:t>
            </a:r>
          </a:p>
        </p:txBody>
      </p:sp>
      <p:sp>
        <p:nvSpPr>
          <p:cNvPr id="41" name="Date Placeholder 4">
            <a:extLst>
              <a:ext uri="{FF2B5EF4-FFF2-40B4-BE49-F238E27FC236}">
                <a16:creationId xmlns:a16="http://schemas.microsoft.com/office/drawing/2014/main" id="{91AE37F5-9DBD-DC6E-0B8D-01F0C1DFD23D}"/>
              </a:ext>
            </a:extLst>
          </p:cNvPr>
          <p:cNvSpPr>
            <a:spLocks noGrp="1"/>
          </p:cNvSpPr>
          <p:nvPr>
            <p:ph type="dt" sz="half" idx="10"/>
          </p:nvPr>
        </p:nvSpPr>
        <p:spPr/>
        <p:txBody>
          <a:bodyPr vert="horz" lIns="91440" tIns="45720" rIns="91440" bIns="45720" rtlCol="0" anchor="ctr">
            <a:normAutofit/>
          </a:bodyPr>
          <a:lstStyle/>
          <a:p>
            <a:pPr>
              <a:spcAft>
                <a:spcPts val="600"/>
              </a:spcAft>
            </a:pPr>
            <a:fld id="{0A9501DC-6142-483D-A8E4-3F3F1999FD01}" type="datetime1">
              <a:rPr lang="en-US" smtClean="0"/>
              <a:pPr>
                <a:spcAft>
                  <a:spcPts val="600"/>
                </a:spcAft>
              </a:pPr>
              <a:t>10/24/2026</a:t>
            </a:fld>
            <a:endParaRPr lang="en-US"/>
          </a:p>
        </p:txBody>
      </p:sp>
      <p:sp>
        <p:nvSpPr>
          <p:cNvPr id="43" name="Footer Placeholder 5">
            <a:extLst>
              <a:ext uri="{FF2B5EF4-FFF2-40B4-BE49-F238E27FC236}">
                <a16:creationId xmlns:a16="http://schemas.microsoft.com/office/drawing/2014/main" id="{E8453BE4-913E-F26E-2BD1-DAC7D0CED7A5}"/>
              </a:ext>
            </a:extLst>
          </p:cNvPr>
          <p:cNvSpPr>
            <a:spLocks noGrp="1"/>
          </p:cNvSpPr>
          <p:nvPr>
            <p:ph type="ftr" sz="quarter" idx="11"/>
          </p:nvPr>
        </p:nvSpPr>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45" name="Slide Number Placeholder 6">
            <a:extLst>
              <a:ext uri="{FF2B5EF4-FFF2-40B4-BE49-F238E27FC236}">
                <a16:creationId xmlns:a16="http://schemas.microsoft.com/office/drawing/2014/main" id="{4CC35930-941D-B1DD-D40F-0CCAD3DB5208}"/>
              </a:ext>
            </a:extLst>
          </p:cNvPr>
          <p:cNvSpPr>
            <a:spLocks noGrp="1"/>
          </p:cNvSpPr>
          <p:nvPr>
            <p:ph type="sldNum" sz="quarter" idx="12"/>
          </p:nvPr>
        </p:nvSpPr>
        <p:spPr/>
        <p:txBody>
          <a:bodyPr vert="horz" lIns="91440" tIns="45720" rIns="91440" bIns="45720" rtlCol="0" anchor="ctr">
            <a:normAutofit/>
          </a:bodyPr>
          <a:lstStyle/>
          <a:p>
            <a:pPr>
              <a:spcAft>
                <a:spcPts val="600"/>
              </a:spcAft>
            </a:pPr>
            <a:fld id="{24578CCF-2EC4-44CB-A694-F6F6E59A3985}" type="slidenum">
              <a:rPr lang="en-US" smtClean="0"/>
              <a:pPr>
                <a:spcAft>
                  <a:spcPts val="600"/>
                </a:spcAft>
              </a:pPr>
              <a:t>3</a:t>
            </a:fld>
            <a:endParaRPr lang="en-US"/>
          </a:p>
        </p:txBody>
      </p:sp>
      <p:sp>
        <p:nvSpPr>
          <p:cNvPr id="123" name="Thought Bubble: Cloud 122">
            <a:extLst>
              <a:ext uri="{FF2B5EF4-FFF2-40B4-BE49-F238E27FC236}">
                <a16:creationId xmlns:a16="http://schemas.microsoft.com/office/drawing/2014/main" id="{B6A88EA6-0AB2-F069-EB3D-E167235B9441}"/>
              </a:ext>
            </a:extLst>
          </p:cNvPr>
          <p:cNvSpPr/>
          <p:nvPr/>
        </p:nvSpPr>
        <p:spPr>
          <a:xfrm>
            <a:off x="455155" y="4008224"/>
            <a:ext cx="5100637" cy="13934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0" tIns="0" rIns="0" bIns="0" rtlCol="0" anchor="t">
            <a:normAutofit/>
          </a:bodyPr>
          <a:lstStyle/>
          <a:p>
            <a:pPr>
              <a:lnSpc>
                <a:spcPct val="120000"/>
              </a:lnSpc>
              <a:spcBef>
                <a:spcPts val="1000"/>
              </a:spcBef>
            </a:pPr>
            <a:endParaRPr lang="en-US" sz="1600">
              <a:solidFill>
                <a:schemeClr val="tx1"/>
              </a:solidFill>
              <a:latin typeface="Sitka Heading"/>
            </a:endParaRPr>
          </a:p>
          <a:p>
            <a:pPr algn="ctr">
              <a:lnSpc>
                <a:spcPct val="120000"/>
              </a:lnSpc>
              <a:spcBef>
                <a:spcPts val="1000"/>
              </a:spcBef>
            </a:pPr>
            <a:r>
              <a:rPr lang="en-US" sz="1600" b="1">
                <a:solidFill>
                  <a:schemeClr val="tx1"/>
                </a:solidFill>
                <a:latin typeface="Sitka Heading"/>
              </a:rPr>
              <a:t>     </a:t>
            </a:r>
            <a:r>
              <a:rPr lang="en-US" sz="1600" b="1" kern="1200">
                <a:solidFill>
                  <a:schemeClr val="tx1"/>
                </a:solidFill>
                <a:latin typeface="Sitka Heading"/>
              </a:rPr>
              <a:t>key question: do services enable people to live well or mainly manage tasks and risks?</a:t>
            </a:r>
            <a:endParaRPr lang="en-US" sz="1600" kern="1200">
              <a:solidFill>
                <a:schemeClr val="tx1"/>
              </a:solidFill>
              <a:latin typeface="Sitka Heading"/>
            </a:endParaRPr>
          </a:p>
          <a:p>
            <a:pPr>
              <a:lnSpc>
                <a:spcPct val="120000"/>
              </a:lnSpc>
              <a:spcBef>
                <a:spcPts val="1000"/>
              </a:spcBef>
            </a:pPr>
            <a:endParaRPr lang="en-US" sz="1600" kern="1200">
              <a:solidFill>
                <a:schemeClr val="tx1"/>
              </a:solidFill>
              <a:latin typeface="+mn-lt"/>
              <a:ea typeface="+mn-ea"/>
              <a:cs typeface="+mn-cs"/>
            </a:endParaRPr>
          </a:p>
        </p:txBody>
      </p:sp>
      <p:graphicFrame>
        <p:nvGraphicFramePr>
          <p:cNvPr id="36" name="TextBox 28">
            <a:extLst>
              <a:ext uri="{FF2B5EF4-FFF2-40B4-BE49-F238E27FC236}">
                <a16:creationId xmlns:a16="http://schemas.microsoft.com/office/drawing/2014/main" id="{85E950FC-4136-7E33-558B-8387F374E7B3}"/>
              </a:ext>
            </a:extLst>
          </p:cNvPr>
          <p:cNvGraphicFramePr/>
          <p:nvPr>
            <p:extLst>
              <p:ext uri="{D42A27DB-BD31-4B8C-83A1-F6EECF244321}">
                <p14:modId xmlns:p14="http://schemas.microsoft.com/office/powerpoint/2010/main" val="2961246931"/>
              </p:ext>
            </p:extLst>
          </p:nvPr>
        </p:nvGraphicFramePr>
        <p:xfrm>
          <a:off x="5648130" y="987425"/>
          <a:ext cx="5707257" cy="48736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2" name="Audio recording 2026-10-24 10.49.57 PM">
            <a:hlinkClick r:id="" action="ppaction://media"/>
            <a:extLst>
              <a:ext uri="{FF2B5EF4-FFF2-40B4-BE49-F238E27FC236}">
                <a16:creationId xmlns:a16="http://schemas.microsoft.com/office/drawing/2014/main" id="{E86CAD58-6F45-1784-A9E8-7EBDE7B81B3E}"/>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744869" y="5599153"/>
            <a:ext cx="1122929" cy="1030247"/>
          </a:xfrm>
          <a:prstGeom prst="rect">
            <a:avLst/>
          </a:prstGeom>
        </p:spPr>
      </p:pic>
    </p:spTree>
    <p:extLst>
      <p:ext uri="{BB962C8B-B14F-4D97-AF65-F5344CB8AC3E}">
        <p14:creationId xmlns:p14="http://schemas.microsoft.com/office/powerpoint/2010/main" val="40334280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CFBF-4344-EF1A-6D7F-31A9ECE65DAA}"/>
              </a:ext>
            </a:extLst>
          </p:cNvPr>
          <p:cNvSpPr>
            <a:spLocks noGrp="1"/>
          </p:cNvSpPr>
          <p:nvPr>
            <p:ph type="title"/>
          </p:nvPr>
        </p:nvSpPr>
        <p:spPr>
          <a:xfrm>
            <a:off x="1130461" y="233637"/>
            <a:ext cx="10240903" cy="1233488"/>
          </a:xfrm>
        </p:spPr>
        <p:txBody>
          <a:bodyPr anchor="b">
            <a:normAutofit/>
          </a:bodyPr>
          <a:lstStyle/>
          <a:p>
            <a:r>
              <a:rPr lang="en-US"/>
              <a:t>Care and Support Needs</a:t>
            </a:r>
          </a:p>
        </p:txBody>
      </p:sp>
      <p:graphicFrame>
        <p:nvGraphicFramePr>
          <p:cNvPr id="5" name="Content Placeholder 2">
            <a:extLst>
              <a:ext uri="{FF2B5EF4-FFF2-40B4-BE49-F238E27FC236}">
                <a16:creationId xmlns:a16="http://schemas.microsoft.com/office/drawing/2014/main" id="{27966A3B-A47B-5C3D-BBBD-C5BC92A1F55A}"/>
              </a:ext>
            </a:extLst>
          </p:cNvPr>
          <p:cNvGraphicFramePr>
            <a:graphicFrameLocks noGrp="1"/>
          </p:cNvGraphicFramePr>
          <p:nvPr>
            <p:ph idx="1"/>
            <p:extLst>
              <p:ext uri="{D42A27DB-BD31-4B8C-83A1-F6EECF244321}">
                <p14:modId xmlns:p14="http://schemas.microsoft.com/office/powerpoint/2010/main" val="701795228"/>
              </p:ext>
            </p:extLst>
          </p:nvPr>
        </p:nvGraphicFramePr>
        <p:xfrm>
          <a:off x="136968" y="1700180"/>
          <a:ext cx="11523762" cy="4370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Date Placeholder 3">
            <a:extLst>
              <a:ext uri="{FF2B5EF4-FFF2-40B4-BE49-F238E27FC236}">
                <a16:creationId xmlns:a16="http://schemas.microsoft.com/office/drawing/2014/main" id="{01F98816-7E4F-9678-ECC6-16747FEF3196}"/>
              </a:ext>
            </a:extLst>
          </p:cNvPr>
          <p:cNvSpPr>
            <a:spLocks noGrp="1"/>
          </p:cNvSpPr>
          <p:nvPr>
            <p:ph type="dt" sz="half" idx="10"/>
          </p:nvPr>
        </p:nvSpPr>
        <p:spPr/>
        <p:txBody>
          <a:bodyPr anchor="ctr">
            <a:normAutofit/>
          </a:bodyPr>
          <a:lstStyle/>
          <a:p>
            <a:pPr>
              <a:spcAft>
                <a:spcPts val="600"/>
              </a:spcAft>
            </a:pPr>
            <a:fld id="{65E34CAE-9A03-4B11-8EA3-073157C15496}" type="datetime1">
              <a:rPr lang="en-US" smtClean="0"/>
              <a:pPr>
                <a:spcAft>
                  <a:spcPts val="600"/>
                </a:spcAft>
              </a:pPr>
              <a:t>10/24/2026</a:t>
            </a:fld>
            <a:endParaRPr lang="en-US"/>
          </a:p>
        </p:txBody>
      </p:sp>
      <p:sp>
        <p:nvSpPr>
          <p:cNvPr id="20" name="Footer Placeholder 4">
            <a:extLst>
              <a:ext uri="{FF2B5EF4-FFF2-40B4-BE49-F238E27FC236}">
                <a16:creationId xmlns:a16="http://schemas.microsoft.com/office/drawing/2014/main" id="{7BF9F1DB-4795-D351-B12B-0366A2F0BA23}"/>
              </a:ext>
            </a:extLst>
          </p:cNvPr>
          <p:cNvSpPr>
            <a:spLocks noGrp="1"/>
          </p:cNvSpPr>
          <p:nvPr>
            <p:ph type="ftr" sz="quarter" idx="11"/>
          </p:nvPr>
        </p:nvSpPr>
        <p:spPr/>
        <p:txBody>
          <a:bodyPr anchor="ctr">
            <a:normAutofit/>
          </a:bodyPr>
          <a:lstStyle/>
          <a:p>
            <a:pPr>
              <a:spcAft>
                <a:spcPts val="600"/>
              </a:spcAft>
            </a:pPr>
            <a:r>
              <a:rPr lang="en-US"/>
              <a:t>
              </a:t>
            </a:r>
          </a:p>
        </p:txBody>
      </p:sp>
      <p:sp>
        <p:nvSpPr>
          <p:cNvPr id="21" name="Slide Number Placeholder 5">
            <a:extLst>
              <a:ext uri="{FF2B5EF4-FFF2-40B4-BE49-F238E27FC236}">
                <a16:creationId xmlns:a16="http://schemas.microsoft.com/office/drawing/2014/main" id="{73E0DF17-8DEE-3F25-0961-C4E4542E7C3B}"/>
              </a:ext>
            </a:extLst>
          </p:cNvPr>
          <p:cNvSpPr>
            <a:spLocks noGrp="1"/>
          </p:cNvSpPr>
          <p:nvPr>
            <p:ph type="sldNum" sz="quarter" idx="12"/>
          </p:nvPr>
        </p:nvSpPr>
        <p:spPr/>
        <p:txBody>
          <a:bodyPr anchor="ctr">
            <a:normAutofit/>
          </a:bodyPr>
          <a:lstStyle/>
          <a:p>
            <a:pPr>
              <a:spcAft>
                <a:spcPts val="600"/>
              </a:spcAft>
            </a:pPr>
            <a:fld id="{24578CCF-2EC4-44CB-A694-F6F6E59A3985}" type="slidenum">
              <a:rPr lang="en-US" smtClean="0"/>
              <a:pPr>
                <a:spcAft>
                  <a:spcPts val="600"/>
                </a:spcAft>
              </a:pPr>
              <a:t>4</a:t>
            </a:fld>
            <a:endParaRPr lang="en-US"/>
          </a:p>
        </p:txBody>
      </p:sp>
      <p:pic>
        <p:nvPicPr>
          <p:cNvPr id="14" name="Audio recording 2026-10-24 10.54.15 PM">
            <a:hlinkClick r:id="" action="ppaction://media"/>
            <a:extLst>
              <a:ext uri="{FF2B5EF4-FFF2-40B4-BE49-F238E27FC236}">
                <a16:creationId xmlns:a16="http://schemas.microsoft.com/office/drawing/2014/main" id="{E717CAC6-EDEB-247D-6AC0-C9CFBA762498}"/>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9329738" y="673100"/>
            <a:ext cx="1825625" cy="1612900"/>
          </a:xfrm>
          <a:prstGeom prst="rect">
            <a:avLst/>
          </a:prstGeom>
        </p:spPr>
      </p:pic>
    </p:spTree>
    <p:extLst>
      <p:ext uri="{BB962C8B-B14F-4D97-AF65-F5344CB8AC3E}">
        <p14:creationId xmlns:p14="http://schemas.microsoft.com/office/powerpoint/2010/main" val="31558907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3F275-EB53-0B72-F556-7E28957D7467}"/>
              </a:ext>
            </a:extLst>
          </p:cNvPr>
          <p:cNvSpPr>
            <a:spLocks noGrp="1"/>
          </p:cNvSpPr>
          <p:nvPr>
            <p:ph type="title"/>
          </p:nvPr>
        </p:nvSpPr>
        <p:spPr>
          <a:xfrm>
            <a:off x="838200" y="123986"/>
            <a:ext cx="10515600" cy="1325563"/>
          </a:xfrm>
        </p:spPr>
        <p:style>
          <a:lnRef idx="0">
            <a:schemeClr val="dk1"/>
          </a:lnRef>
          <a:fillRef idx="3">
            <a:schemeClr val="dk1"/>
          </a:fillRef>
          <a:effectRef idx="3">
            <a:schemeClr val="dk1"/>
          </a:effectRef>
          <a:fontRef idx="minor">
            <a:schemeClr val="lt1"/>
          </a:fontRef>
        </p:style>
        <p:txBody>
          <a:bodyPr>
            <a:noAutofit/>
          </a:bodyPr>
          <a:lstStyle/>
          <a:p>
            <a:r>
              <a:rPr lang="en-US" sz="2800" i="1">
                <a:latin typeface="Arial"/>
                <a:cs typeface="Arial"/>
              </a:rPr>
              <a:t>A critical evaluation of the care approaches to promote older people independence.</a:t>
            </a:r>
          </a:p>
        </p:txBody>
      </p:sp>
      <p:sp>
        <p:nvSpPr>
          <p:cNvPr id="4" name="Rectangle 3">
            <a:extLst>
              <a:ext uri="{FF2B5EF4-FFF2-40B4-BE49-F238E27FC236}">
                <a16:creationId xmlns:a16="http://schemas.microsoft.com/office/drawing/2014/main" id="{FA90C6C7-C165-0136-74E1-6A12ABCCCBEB}"/>
              </a:ext>
            </a:extLst>
          </p:cNvPr>
          <p:cNvSpPr/>
          <p:nvPr/>
        </p:nvSpPr>
        <p:spPr>
          <a:xfrm>
            <a:off x="130456" y="1634631"/>
            <a:ext cx="2788114" cy="3243767"/>
          </a:xfrm>
          <a:prstGeom prst="rect">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marL="285750" indent="-285750">
              <a:lnSpc>
                <a:spcPct val="90000"/>
              </a:lnSpc>
              <a:spcBef>
                <a:spcPts val="1000"/>
              </a:spcBef>
              <a:buFont typeface="Arial"/>
              <a:buChar char="•"/>
            </a:pPr>
            <a:r>
              <a:rPr lang="en-US" sz="2000">
                <a:solidFill>
                  <a:schemeClr val="tx1"/>
                </a:solidFill>
                <a:latin typeface="Arial"/>
                <a:cs typeface="Arial"/>
              </a:rPr>
              <a:t>Older people have various care, empowerment and assistance including maintaining physical health, emotional wellbeing, functional ability and independence (</a:t>
            </a:r>
            <a:r>
              <a:rPr lang="en-US" sz="2000" err="1">
                <a:solidFill>
                  <a:schemeClr val="tx1"/>
                </a:solidFill>
                <a:latin typeface="Arial"/>
                <a:cs typeface="Arial"/>
              </a:rPr>
              <a:t>Ashikali</a:t>
            </a:r>
            <a:r>
              <a:rPr lang="en-US" sz="2000">
                <a:solidFill>
                  <a:schemeClr val="tx1"/>
                </a:solidFill>
                <a:latin typeface="Arial"/>
                <a:cs typeface="Arial"/>
              </a:rPr>
              <a:t> et al.,2023).</a:t>
            </a:r>
          </a:p>
          <a:p>
            <a:pPr algn="ctr"/>
            <a:endParaRPr lang="en-US"/>
          </a:p>
        </p:txBody>
      </p:sp>
      <p:sp>
        <p:nvSpPr>
          <p:cNvPr id="5" name="Rectangle 4">
            <a:extLst>
              <a:ext uri="{FF2B5EF4-FFF2-40B4-BE49-F238E27FC236}">
                <a16:creationId xmlns:a16="http://schemas.microsoft.com/office/drawing/2014/main" id="{1FFAA4FD-883C-D9E3-7AAE-548AD08A285D}"/>
              </a:ext>
            </a:extLst>
          </p:cNvPr>
          <p:cNvSpPr/>
          <p:nvPr/>
        </p:nvSpPr>
        <p:spPr>
          <a:xfrm>
            <a:off x="3046978" y="3253045"/>
            <a:ext cx="2784607" cy="345418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lnSpc>
                <a:spcPct val="90000"/>
              </a:lnSpc>
              <a:spcBef>
                <a:spcPts val="1000"/>
              </a:spcBef>
              <a:buFont typeface="Arial"/>
              <a:buChar char="•"/>
            </a:pPr>
            <a:r>
              <a:rPr lang="en-US" sz="2000">
                <a:solidFill>
                  <a:srgbClr val="000000"/>
                </a:solidFill>
                <a:latin typeface="Arial"/>
                <a:cs typeface="Arial"/>
              </a:rPr>
              <a:t>Person-</a:t>
            </a:r>
            <a:r>
              <a:rPr lang="en-US" sz="2000" err="1">
                <a:solidFill>
                  <a:srgbClr val="000000"/>
                </a:solidFill>
                <a:latin typeface="Arial"/>
                <a:cs typeface="Arial"/>
              </a:rPr>
              <a:t>centred</a:t>
            </a:r>
            <a:r>
              <a:rPr lang="en-US" sz="2000">
                <a:solidFill>
                  <a:srgbClr val="000000"/>
                </a:solidFill>
                <a:latin typeface="Arial"/>
                <a:cs typeface="Arial"/>
              </a:rPr>
              <a:t> care promote dignity, freedom and choice by involving older people indecisions about their daily lives(NHS England, 2024).</a:t>
            </a:r>
          </a:p>
          <a:p>
            <a:pPr algn="ctr"/>
            <a:endParaRPr lang="en-US"/>
          </a:p>
        </p:txBody>
      </p:sp>
      <p:sp>
        <p:nvSpPr>
          <p:cNvPr id="6" name="Rectangle 5">
            <a:extLst>
              <a:ext uri="{FF2B5EF4-FFF2-40B4-BE49-F238E27FC236}">
                <a16:creationId xmlns:a16="http://schemas.microsoft.com/office/drawing/2014/main" id="{66E73A68-6C4C-2752-AFE7-721D91F641E2}"/>
              </a:ext>
            </a:extLst>
          </p:cNvPr>
          <p:cNvSpPr/>
          <p:nvPr/>
        </p:nvSpPr>
        <p:spPr>
          <a:xfrm>
            <a:off x="5975694" y="1629784"/>
            <a:ext cx="2876002" cy="304652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marL="285750" indent="-285750">
              <a:lnSpc>
                <a:spcPct val="90000"/>
              </a:lnSpc>
              <a:spcBef>
                <a:spcPts val="1000"/>
              </a:spcBef>
              <a:buFont typeface="Arial"/>
              <a:buChar char="•"/>
            </a:pPr>
            <a:r>
              <a:rPr lang="en-US" sz="2000">
                <a:solidFill>
                  <a:srgbClr val="000000"/>
                </a:solidFill>
                <a:latin typeface="Arial"/>
                <a:cs typeface="Arial"/>
              </a:rPr>
              <a:t>Ageing-related conditions, mobility difficulties and limited access to service may reduce independence</a:t>
            </a:r>
            <a:endParaRPr lang="en-US"/>
          </a:p>
          <a:p>
            <a:pPr>
              <a:lnSpc>
                <a:spcPct val="90000"/>
              </a:lnSpc>
              <a:spcBef>
                <a:spcPts val="1000"/>
              </a:spcBef>
            </a:pPr>
            <a:r>
              <a:rPr lang="en-US" sz="2000">
                <a:solidFill>
                  <a:srgbClr val="000000"/>
                </a:solidFill>
                <a:latin typeface="Arial"/>
                <a:cs typeface="Arial"/>
              </a:rPr>
              <a:t>(National Institute on Aging, 2020).</a:t>
            </a:r>
            <a:endParaRPr lang="en-US"/>
          </a:p>
          <a:p>
            <a:pPr algn="ctr"/>
            <a:endParaRPr lang="en-US"/>
          </a:p>
        </p:txBody>
      </p:sp>
      <p:sp>
        <p:nvSpPr>
          <p:cNvPr id="7" name="Rectangle 6">
            <a:extLst>
              <a:ext uri="{FF2B5EF4-FFF2-40B4-BE49-F238E27FC236}">
                <a16:creationId xmlns:a16="http://schemas.microsoft.com/office/drawing/2014/main" id="{50F912D3-5190-4823-7425-5646B8FBAB37}"/>
              </a:ext>
            </a:extLst>
          </p:cNvPr>
          <p:cNvSpPr/>
          <p:nvPr/>
        </p:nvSpPr>
        <p:spPr>
          <a:xfrm>
            <a:off x="8984530" y="3140300"/>
            <a:ext cx="3001589" cy="3207453"/>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marL="285750" indent="-285750">
              <a:lnSpc>
                <a:spcPct val="90000"/>
              </a:lnSpc>
              <a:spcBef>
                <a:spcPts val="1000"/>
              </a:spcBef>
              <a:buFont typeface="Arial"/>
              <a:buChar char="•"/>
            </a:pPr>
            <a:r>
              <a:rPr lang="en-US" sz="2000">
                <a:solidFill>
                  <a:srgbClr val="000000"/>
                </a:solidFill>
                <a:latin typeface="Arial"/>
                <a:cs typeface="Arial"/>
              </a:rPr>
              <a:t>Effective support should balance safety with personal autonomy by ensuring older people remain respected, empowered and able to maintain quality of life(Petty, 2024).</a:t>
            </a:r>
          </a:p>
          <a:p>
            <a:pPr algn="ctr"/>
            <a:endParaRPr lang="en-US"/>
          </a:p>
        </p:txBody>
      </p:sp>
      <p:pic>
        <p:nvPicPr>
          <p:cNvPr id="3" name="Audio recording 2026-10-24 10.57.32 PM">
            <a:hlinkClick r:id="" action="ppaction://media"/>
            <a:extLst>
              <a:ext uri="{FF2B5EF4-FFF2-40B4-BE49-F238E27FC236}">
                <a16:creationId xmlns:a16="http://schemas.microsoft.com/office/drawing/2014/main" id="{62A3033C-0F4A-02E7-1DB4-D032002DEAA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89598" y="5115560"/>
            <a:ext cx="1594485" cy="1442720"/>
          </a:xfrm>
          <a:prstGeom prst="rect">
            <a:avLst/>
          </a:prstGeom>
        </p:spPr>
      </p:pic>
    </p:spTree>
    <p:extLst>
      <p:ext uri="{BB962C8B-B14F-4D97-AF65-F5344CB8AC3E}">
        <p14:creationId xmlns:p14="http://schemas.microsoft.com/office/powerpoint/2010/main" val="14282708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E04F3-AA07-1C29-6A42-8439A2C81514}"/>
              </a:ext>
            </a:extLst>
          </p:cNvPr>
          <p:cNvSpPr>
            <a:spLocks noGrp="1"/>
          </p:cNvSpPr>
          <p:nvPr>
            <p:ph type="title"/>
          </p:nvPr>
        </p:nvSpPr>
        <p:spPr>
          <a:xfrm>
            <a:off x="627639" y="120502"/>
            <a:ext cx="3932237" cy="1921434"/>
          </a:xfrm>
        </p:spPr>
        <p:txBody>
          <a:bodyPr vert="horz" lIns="91440" tIns="45720" rIns="91440" bIns="45720" rtlCol="0" anchor="b">
            <a:normAutofit/>
          </a:bodyPr>
          <a:lstStyle/>
          <a:p>
            <a:r>
              <a:rPr lang="en-US" kern="1200">
                <a:latin typeface="+mj-lt"/>
                <a:ea typeface="+mj-ea"/>
                <a:cs typeface="+mj-cs"/>
              </a:rPr>
              <a:t>Functional ability and healthy ageing </a:t>
            </a:r>
          </a:p>
        </p:txBody>
      </p:sp>
      <p:sp>
        <p:nvSpPr>
          <p:cNvPr id="18" name="Content Placeholder 3">
            <a:extLst>
              <a:ext uri="{FF2B5EF4-FFF2-40B4-BE49-F238E27FC236}">
                <a16:creationId xmlns:a16="http://schemas.microsoft.com/office/drawing/2014/main" id="{9AFFD42A-7BF4-F816-AC10-E86A4F0AE4F3}"/>
              </a:ext>
            </a:extLst>
          </p:cNvPr>
          <p:cNvSpPr>
            <a:spLocks noGrp="1"/>
          </p:cNvSpPr>
          <p:nvPr>
            <p:ph type="body" sz="half" idx="2"/>
          </p:nvPr>
        </p:nvSpPr>
        <p:spPr>
          <a:xfrm>
            <a:off x="459290" y="2161230"/>
            <a:ext cx="4508167" cy="3902686"/>
          </a:xfrm>
        </p:spPr>
        <p:txBody>
          <a:bodyPr vert="horz" lIns="91440" tIns="45720" rIns="91440" bIns="45720" rtlCol="0" anchor="t">
            <a:noAutofit/>
          </a:bodyPr>
          <a:lstStyle/>
          <a:p>
            <a:pPr>
              <a:lnSpc>
                <a:spcPct val="140000"/>
              </a:lnSpc>
            </a:pPr>
            <a:r>
              <a:rPr lang="en-US" kern="1200">
                <a:highlight>
                  <a:srgbClr val="FFFF00"/>
                </a:highlight>
                <a:latin typeface="+mn-lt"/>
                <a:ea typeface="+mn-ea"/>
                <a:cs typeface="+mn-cs"/>
              </a:rPr>
              <a:t>Implications for care</a:t>
            </a:r>
            <a:endParaRPr lang="en-US" kern="1200">
              <a:highlight>
                <a:srgbClr val="FFFF00"/>
              </a:highlight>
              <a:latin typeface="+mn-lt"/>
            </a:endParaRPr>
          </a:p>
          <a:p>
            <a:pPr>
              <a:lnSpc>
                <a:spcPct val="140000"/>
              </a:lnSpc>
            </a:pPr>
            <a:r>
              <a:rPr lang="en-US" kern="1200">
                <a:latin typeface="+mn-lt"/>
                <a:ea typeface="+mn-ea"/>
                <a:cs typeface="+mn-cs"/>
              </a:rPr>
              <a:t>Support should maintain abilities, adapt environments and enable participation. Examples include strength and balance activity, assistive equipment and meaningful social roles.</a:t>
            </a:r>
            <a:endParaRPr lang="en-US" kern="1200">
              <a:latin typeface="+mn-lt"/>
            </a:endParaRPr>
          </a:p>
          <a:p>
            <a:pPr>
              <a:lnSpc>
                <a:spcPct val="140000"/>
              </a:lnSpc>
            </a:pPr>
            <a:endParaRPr lang="en-US" kern="1200">
              <a:latin typeface="+mn-lt"/>
            </a:endParaRPr>
          </a:p>
          <a:p>
            <a:pPr>
              <a:lnSpc>
                <a:spcPct val="140000"/>
              </a:lnSpc>
            </a:pPr>
            <a:r>
              <a:rPr lang="en-US" kern="1200">
                <a:highlight>
                  <a:srgbClr val="FFFF00"/>
                </a:highlight>
                <a:latin typeface="+mn-lt"/>
                <a:ea typeface="+mn-ea"/>
                <a:cs typeface="+mn-cs"/>
              </a:rPr>
              <a:t>Critical point </a:t>
            </a:r>
            <a:endParaRPr lang="en-US" kern="1200">
              <a:highlight>
                <a:srgbClr val="FFFF00"/>
              </a:highlight>
              <a:latin typeface="+mn-lt"/>
            </a:endParaRPr>
          </a:p>
          <a:p>
            <a:pPr>
              <a:lnSpc>
                <a:spcPct val="140000"/>
              </a:lnSpc>
            </a:pPr>
            <a:r>
              <a:rPr lang="en-US" kern="1200">
                <a:latin typeface="+mn-lt"/>
                <a:ea typeface="+mn-ea"/>
                <a:cs typeface="+mn-cs"/>
              </a:rPr>
              <a:t>Individual-focused treatment alone cannot overcome unavailable housing, poverty or poor transport.</a:t>
            </a:r>
            <a:endParaRPr lang="en-US" kern="1200">
              <a:latin typeface="+mn-lt"/>
            </a:endParaRPr>
          </a:p>
          <a:p>
            <a:pPr>
              <a:lnSpc>
                <a:spcPct val="140000"/>
              </a:lnSpc>
            </a:pPr>
            <a:r>
              <a:rPr lang="en-US" kern="1200">
                <a:latin typeface="+mn-lt"/>
                <a:ea typeface="+mn-ea"/>
                <a:cs typeface="+mn-cs"/>
              </a:rPr>
              <a:t>(World Health </a:t>
            </a:r>
            <a:r>
              <a:rPr lang="en-US" kern="1200" err="1">
                <a:latin typeface="+mn-lt"/>
                <a:ea typeface="+mn-ea"/>
                <a:cs typeface="+mn-cs"/>
              </a:rPr>
              <a:t>Organisation</a:t>
            </a:r>
            <a:r>
              <a:rPr lang="en-US" kern="1200">
                <a:latin typeface="+mn-lt"/>
                <a:ea typeface="+mn-ea"/>
                <a:cs typeface="+mn-cs"/>
              </a:rPr>
              <a:t>, 2020)</a:t>
            </a:r>
            <a:endParaRPr lang="en-US" kern="1200">
              <a:latin typeface="+mn-lt"/>
            </a:endParaRPr>
          </a:p>
        </p:txBody>
      </p:sp>
      <p:sp>
        <p:nvSpPr>
          <p:cNvPr id="19" name="Date Placeholder 4">
            <a:extLst>
              <a:ext uri="{FF2B5EF4-FFF2-40B4-BE49-F238E27FC236}">
                <a16:creationId xmlns:a16="http://schemas.microsoft.com/office/drawing/2014/main" id="{409055D3-4836-152D-91BF-7D502A46D563}"/>
              </a:ext>
            </a:extLst>
          </p:cNvPr>
          <p:cNvSpPr>
            <a:spLocks noGrp="1"/>
          </p:cNvSpPr>
          <p:nvPr>
            <p:ph type="dt" sz="half" idx="10"/>
          </p:nvPr>
        </p:nvSpPr>
        <p:spPr/>
        <p:txBody>
          <a:bodyPr/>
          <a:lstStyle/>
          <a:p>
            <a:pPr>
              <a:spcAft>
                <a:spcPts val="600"/>
              </a:spcAft>
            </a:pPr>
            <a:fld id="{59011A77-A354-4644-9C13-DB381B509276}" type="datetime1">
              <a:rPr lang="en-US" smtClean="0"/>
              <a:pPr>
                <a:spcAft>
                  <a:spcPts val="600"/>
                </a:spcAft>
              </a:pPr>
              <a:t>10/24/2026</a:t>
            </a:fld>
            <a:endParaRPr lang="en-US"/>
          </a:p>
        </p:txBody>
      </p:sp>
      <p:sp>
        <p:nvSpPr>
          <p:cNvPr id="20" name="Footer Placeholder 5">
            <a:extLst>
              <a:ext uri="{FF2B5EF4-FFF2-40B4-BE49-F238E27FC236}">
                <a16:creationId xmlns:a16="http://schemas.microsoft.com/office/drawing/2014/main" id="{505282ED-4934-1749-5728-A7E395970A1B}"/>
              </a:ext>
            </a:extLst>
          </p:cNvPr>
          <p:cNvSpPr>
            <a:spLocks noGrp="1"/>
          </p:cNvSpPr>
          <p:nvPr>
            <p:ph type="ftr" sz="quarter" idx="11"/>
          </p:nvPr>
        </p:nvSpPr>
        <p:spPr/>
        <p:txBody>
          <a:bodyPr/>
          <a:lstStyle/>
          <a:p>
            <a:pPr>
              <a:spcAft>
                <a:spcPts val="600"/>
              </a:spcAft>
            </a:pPr>
            <a:r>
              <a:rPr lang="en-US"/>
              <a:t>
              </a:t>
            </a:r>
          </a:p>
        </p:txBody>
      </p:sp>
      <p:sp>
        <p:nvSpPr>
          <p:cNvPr id="21" name="Slide Number Placeholder 6">
            <a:extLst>
              <a:ext uri="{FF2B5EF4-FFF2-40B4-BE49-F238E27FC236}">
                <a16:creationId xmlns:a16="http://schemas.microsoft.com/office/drawing/2014/main" id="{96FDFDB9-6DB5-7524-9A54-688EA1EB4BE2}"/>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6</a:t>
            </a:fld>
            <a:endParaRPr lang="en-US"/>
          </a:p>
        </p:txBody>
      </p:sp>
      <p:sp>
        <p:nvSpPr>
          <p:cNvPr id="5" name="Speech Bubble: Rectangle with Corners Rounded 4">
            <a:extLst>
              <a:ext uri="{FF2B5EF4-FFF2-40B4-BE49-F238E27FC236}">
                <a16:creationId xmlns:a16="http://schemas.microsoft.com/office/drawing/2014/main" id="{4710C595-D755-EF92-9573-287F749AC765}"/>
              </a:ext>
            </a:extLst>
          </p:cNvPr>
          <p:cNvSpPr/>
          <p:nvPr/>
        </p:nvSpPr>
        <p:spPr>
          <a:xfrm>
            <a:off x="5257732" y="573158"/>
            <a:ext cx="5652153" cy="5403850"/>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rmAutofit/>
          </a:bodyPr>
          <a:lstStyle/>
          <a:p>
            <a:pPr>
              <a:lnSpc>
                <a:spcPct val="140000"/>
              </a:lnSpc>
              <a:spcBef>
                <a:spcPts val="1000"/>
              </a:spcBef>
              <a:buClr>
                <a:schemeClr val="bg2">
                  <a:lumMod val="75000"/>
                </a:schemeClr>
              </a:buClr>
            </a:pPr>
            <a:r>
              <a:rPr lang="en-US" sz="2000" b="1">
                <a:solidFill>
                  <a:schemeClr val="tx2"/>
                </a:solidFill>
              </a:rPr>
              <a:t>Functional ability is shaped by</a:t>
            </a: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Underlying capacity (physical and mental abilities)</a:t>
            </a: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The environment (home, transport, community and services)</a:t>
            </a: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The interaction between person and environment</a:t>
            </a: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This challenges the idea that dependence is fixed simply because someone is older.</a:t>
            </a:r>
          </a:p>
          <a:p>
            <a:pPr>
              <a:lnSpc>
                <a:spcPct val="140000"/>
              </a:lnSpc>
              <a:spcBef>
                <a:spcPts val="1000"/>
              </a:spcBef>
              <a:buClr>
                <a:schemeClr val="bg2">
                  <a:lumMod val="75000"/>
                </a:schemeClr>
              </a:buClr>
            </a:pPr>
            <a:r>
              <a:rPr lang="en-US" sz="2000">
                <a:solidFill>
                  <a:schemeClr val="tx2"/>
                </a:solidFill>
              </a:rPr>
              <a:t>(World Health </a:t>
            </a:r>
            <a:r>
              <a:rPr lang="en-US" sz="2000" err="1">
                <a:solidFill>
                  <a:schemeClr val="tx2"/>
                </a:solidFill>
              </a:rPr>
              <a:t>Organisation</a:t>
            </a:r>
            <a:r>
              <a:rPr lang="en-US" sz="2000">
                <a:solidFill>
                  <a:schemeClr val="tx2"/>
                </a:solidFill>
              </a:rPr>
              <a:t>, 2020)</a:t>
            </a:r>
          </a:p>
          <a:p>
            <a:pPr marL="228600" indent="-228600">
              <a:lnSpc>
                <a:spcPct val="140000"/>
              </a:lnSpc>
              <a:spcBef>
                <a:spcPts val="1000"/>
              </a:spcBef>
              <a:buClr>
                <a:schemeClr val="bg2">
                  <a:lumMod val="75000"/>
                </a:schemeClr>
              </a:buClr>
              <a:buFont typeface="Arial" panose="020B0604020202020204" pitchFamily="34" charset="0"/>
              <a:buChar char="•"/>
            </a:pPr>
            <a:endParaRPr lang="en-US" sz="2000">
              <a:solidFill>
                <a:schemeClr val="tx2"/>
              </a:solidFill>
            </a:endParaRPr>
          </a:p>
        </p:txBody>
      </p:sp>
      <p:pic>
        <p:nvPicPr>
          <p:cNvPr id="3" name="Audio recording 2026-10-24 10.59.43 PM">
            <a:hlinkClick r:id="" action="ppaction://media"/>
            <a:extLst>
              <a:ext uri="{FF2B5EF4-FFF2-40B4-BE49-F238E27FC236}">
                <a16:creationId xmlns:a16="http://schemas.microsoft.com/office/drawing/2014/main" id="{5A9019F6-73F6-1F91-F276-252694A554B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052300" y="403198"/>
            <a:ext cx="984112" cy="906891"/>
          </a:xfrm>
          <a:prstGeom prst="rect">
            <a:avLst/>
          </a:prstGeom>
        </p:spPr>
      </p:pic>
    </p:spTree>
    <p:extLst>
      <p:ext uri="{BB962C8B-B14F-4D97-AF65-F5344CB8AC3E}">
        <p14:creationId xmlns:p14="http://schemas.microsoft.com/office/powerpoint/2010/main" val="1380602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70E7-163F-E9D2-6C3C-1BA68C1305DE}"/>
              </a:ext>
            </a:extLst>
          </p:cNvPr>
          <p:cNvSpPr>
            <a:spLocks noGrp="1"/>
          </p:cNvSpPr>
          <p:nvPr>
            <p:ph type="title"/>
          </p:nvPr>
        </p:nvSpPr>
        <p:spPr/>
        <p:txBody>
          <a:bodyPr vert="horz" lIns="0" tIns="0" rIns="0" bIns="0" rtlCol="0" anchor="b">
            <a:normAutofit/>
          </a:bodyPr>
          <a:lstStyle/>
          <a:p>
            <a:r>
              <a:rPr lang="en-US" sz="2200" b="1" cap="all" spc="700"/>
              <a:t>An evaluation of how effective care practices and interventions are in improving outcomes for older people within the UK.</a:t>
            </a:r>
            <a:endParaRPr lang="en-US" sz="2200" b="1" i="0" kern="1200" cap="all" spc="700" baseline="0">
              <a:latin typeface="+mj-lt"/>
            </a:endParaRPr>
          </a:p>
        </p:txBody>
      </p:sp>
      <p:graphicFrame>
        <p:nvGraphicFramePr>
          <p:cNvPr id="24" name="Text Placeholder 3">
            <a:extLst>
              <a:ext uri="{FF2B5EF4-FFF2-40B4-BE49-F238E27FC236}">
                <a16:creationId xmlns:a16="http://schemas.microsoft.com/office/drawing/2014/main" id="{F2811AC3-9A74-695E-B799-00FB660E20E6}"/>
              </a:ext>
            </a:extLst>
          </p:cNvPr>
          <p:cNvGraphicFramePr>
            <a:graphicFrameLocks noGrp="1"/>
          </p:cNvGraphicFramePr>
          <p:nvPr>
            <p:ph sz="half" idx="1"/>
            <p:extLst>
              <p:ext uri="{D42A27DB-BD31-4B8C-83A1-F6EECF244321}">
                <p14:modId xmlns:p14="http://schemas.microsoft.com/office/powerpoint/2010/main" val="3046779239"/>
              </p:ext>
            </p:extLst>
          </p:nvPr>
        </p:nvGraphicFramePr>
        <p:xfrm>
          <a:off x="1044575" y="1995488"/>
          <a:ext cx="4975225" cy="4181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0" name="Date Placeholder 4">
            <a:extLst>
              <a:ext uri="{FF2B5EF4-FFF2-40B4-BE49-F238E27FC236}">
                <a16:creationId xmlns:a16="http://schemas.microsoft.com/office/drawing/2014/main" id="{30BCC6F7-74BE-E0CD-8085-54D7513C58E0}"/>
              </a:ext>
            </a:extLst>
          </p:cNvPr>
          <p:cNvSpPr>
            <a:spLocks noGrp="1"/>
          </p:cNvSpPr>
          <p:nvPr>
            <p:ph type="dt" sz="half" idx="10"/>
          </p:nvPr>
        </p:nvSpPr>
        <p:spPr/>
        <p:txBody>
          <a:bodyPr vert="horz" lIns="91440" tIns="45720" rIns="91440" bIns="45720" rtlCol="0" anchor="ctr">
            <a:normAutofit/>
          </a:bodyPr>
          <a:lstStyle/>
          <a:p>
            <a:pPr>
              <a:spcAft>
                <a:spcPts val="600"/>
              </a:spcAft>
            </a:pPr>
            <a:fld id="{F4F48339-2C5F-49AB-8A96-1716942B9733}" type="datetime1">
              <a:rPr lang="en-US" smtClean="0"/>
              <a:pPr>
                <a:spcAft>
                  <a:spcPts val="600"/>
                </a:spcAft>
              </a:pPr>
              <a:t>10/24/2026</a:t>
            </a:fld>
            <a:endParaRPr lang="en-US"/>
          </a:p>
        </p:txBody>
      </p:sp>
      <p:sp>
        <p:nvSpPr>
          <p:cNvPr id="21" name="Footer Placeholder 5">
            <a:extLst>
              <a:ext uri="{FF2B5EF4-FFF2-40B4-BE49-F238E27FC236}">
                <a16:creationId xmlns:a16="http://schemas.microsoft.com/office/drawing/2014/main" id="{D3A896ED-302E-872C-FFF9-76A3E639A2D0}"/>
              </a:ext>
            </a:extLst>
          </p:cNvPr>
          <p:cNvSpPr>
            <a:spLocks noGrp="1"/>
          </p:cNvSpPr>
          <p:nvPr>
            <p:ph type="ftr" sz="quarter" idx="11"/>
          </p:nvPr>
        </p:nvSpPr>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22" name="Slide Number Placeholder 6">
            <a:extLst>
              <a:ext uri="{FF2B5EF4-FFF2-40B4-BE49-F238E27FC236}">
                <a16:creationId xmlns:a16="http://schemas.microsoft.com/office/drawing/2014/main" id="{62F8806B-7C7E-7B99-FC72-70BDB073169A}"/>
              </a:ext>
            </a:extLst>
          </p:cNvPr>
          <p:cNvSpPr>
            <a:spLocks noGrp="1"/>
          </p:cNvSpPr>
          <p:nvPr>
            <p:ph type="sldNum" sz="quarter" idx="12"/>
          </p:nvPr>
        </p:nvSpPr>
        <p:spPr/>
        <p:txBody>
          <a:bodyPr vert="horz" lIns="91440" tIns="45720" rIns="91440" bIns="45720" rtlCol="0" anchor="ctr">
            <a:normAutofit/>
          </a:bodyPr>
          <a:lstStyle/>
          <a:p>
            <a:pPr>
              <a:spcAft>
                <a:spcPts val="600"/>
              </a:spcAft>
            </a:pPr>
            <a:fld id="{24578CCF-2EC4-44CB-A694-F6F6E59A3985}" type="slidenum">
              <a:rPr lang="en-US" smtClean="0"/>
              <a:pPr>
                <a:spcAft>
                  <a:spcPts val="600"/>
                </a:spcAft>
              </a:pPr>
              <a:t>7</a:t>
            </a:fld>
            <a:endParaRPr lang="en-US"/>
          </a:p>
        </p:txBody>
      </p:sp>
      <p:sp>
        <p:nvSpPr>
          <p:cNvPr id="5" name="Oval 4">
            <a:extLst>
              <a:ext uri="{FF2B5EF4-FFF2-40B4-BE49-F238E27FC236}">
                <a16:creationId xmlns:a16="http://schemas.microsoft.com/office/drawing/2014/main" id="{9B776899-FF7E-948F-F3CF-3569C9248FCD}"/>
              </a:ext>
            </a:extLst>
          </p:cNvPr>
          <p:cNvSpPr/>
          <p:nvPr/>
        </p:nvSpPr>
        <p:spPr>
          <a:xfrm>
            <a:off x="6172200" y="1996141"/>
            <a:ext cx="5181600" cy="4180822"/>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vert="horz" lIns="0" tIns="0" rIns="0" bIns="0" rtlCol="0" anchor="t">
            <a:normAutofit/>
          </a:bodyPr>
          <a:lstStyle/>
          <a:p>
            <a:pPr>
              <a:lnSpc>
                <a:spcPct val="120000"/>
              </a:lnSpc>
              <a:spcBef>
                <a:spcPts val="1000"/>
              </a:spcBef>
              <a:buClr>
                <a:schemeClr val="bg2">
                  <a:lumMod val="75000"/>
                </a:schemeClr>
              </a:buClr>
            </a:pPr>
            <a:r>
              <a:rPr lang="en-US" sz="2000">
                <a:solidFill>
                  <a:schemeClr val="tx1"/>
                </a:solidFill>
              </a:rPr>
              <a:t>However, </a:t>
            </a:r>
            <a:endParaRPr lang="en-US"/>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Limited fundings</a:t>
            </a: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Staff shortages</a:t>
            </a: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Unequal access to services </a:t>
            </a:r>
          </a:p>
          <a:p>
            <a:pPr marL="228600" indent="-228600">
              <a:lnSpc>
                <a:spcPct val="120000"/>
              </a:lnSpc>
              <a:spcBef>
                <a:spcPts val="1000"/>
              </a:spcBef>
              <a:buClr>
                <a:schemeClr val="bg2">
                  <a:lumMod val="75000"/>
                </a:schemeClr>
              </a:buClr>
              <a:buFont typeface="Arial" panose="020B0604020202020204" pitchFamily="34" charset="0"/>
              <a:buChar char="•"/>
            </a:pPr>
            <a:endParaRPr lang="en-US" sz="2000">
              <a:solidFill>
                <a:schemeClr val="tx1"/>
              </a:solidFill>
            </a:endParaRP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Therefore, care provision should be regularly evaluated to ensure it remains accessible.</a:t>
            </a: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(Morris and Robertson, 2024)</a:t>
            </a:r>
          </a:p>
          <a:p>
            <a:pPr marL="228600" indent="-228600">
              <a:lnSpc>
                <a:spcPct val="120000"/>
              </a:lnSpc>
              <a:spcBef>
                <a:spcPts val="1000"/>
              </a:spcBef>
              <a:buClr>
                <a:schemeClr val="bg2">
                  <a:lumMod val="75000"/>
                </a:schemeClr>
              </a:buClr>
              <a:buFont typeface="Arial" panose="020B0604020202020204" pitchFamily="34" charset="0"/>
              <a:buChar char="•"/>
            </a:pPr>
            <a:endParaRPr lang="en-US" sz="2000">
              <a:solidFill>
                <a:schemeClr val="tx1"/>
              </a:solidFill>
            </a:endParaRPr>
          </a:p>
        </p:txBody>
      </p:sp>
      <p:pic>
        <p:nvPicPr>
          <p:cNvPr id="13" name="Audio recording 2026-10-24 11.02.49 PM">
            <a:hlinkClick r:id="" action="ppaction://media"/>
            <a:extLst>
              <a:ext uri="{FF2B5EF4-FFF2-40B4-BE49-F238E27FC236}">
                <a16:creationId xmlns:a16="http://schemas.microsoft.com/office/drawing/2014/main" id="{F390BBF1-D37A-D91F-7E6D-8452DA47CAF5}"/>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39466" y="1147417"/>
            <a:ext cx="902059" cy="850790"/>
          </a:xfrm>
          <a:prstGeom prst="rect">
            <a:avLst/>
          </a:prstGeom>
        </p:spPr>
      </p:pic>
    </p:spTree>
    <p:extLst>
      <p:ext uri="{BB962C8B-B14F-4D97-AF65-F5344CB8AC3E}">
        <p14:creationId xmlns:p14="http://schemas.microsoft.com/office/powerpoint/2010/main" val="3939417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B615E-2951-EEF9-057B-B415D20AC72C}"/>
              </a:ext>
            </a:extLst>
          </p:cNvPr>
          <p:cNvSpPr>
            <a:spLocks noGrp="1"/>
          </p:cNvSpPr>
          <p:nvPr>
            <p:ph type="title"/>
          </p:nvPr>
        </p:nvSpPr>
        <p:spPr/>
        <p:style>
          <a:lnRef idx="0">
            <a:schemeClr val="accent5"/>
          </a:lnRef>
          <a:fillRef idx="3">
            <a:schemeClr val="accent5"/>
          </a:fillRef>
          <a:effectRef idx="3">
            <a:schemeClr val="accent5"/>
          </a:effectRef>
          <a:fontRef idx="minor">
            <a:schemeClr val="lt1"/>
          </a:fontRef>
        </p:style>
        <p:txBody>
          <a:bodyPr anchor="b">
            <a:normAutofit/>
          </a:bodyPr>
          <a:lstStyle/>
          <a:p>
            <a:r>
              <a:rPr lang="en-US"/>
              <a:t>Person-</a:t>
            </a:r>
            <a:r>
              <a:rPr lang="en-US" err="1"/>
              <a:t>centred</a:t>
            </a:r>
            <a:r>
              <a:rPr lang="en-US"/>
              <a:t> care, autonomy and choice</a:t>
            </a:r>
          </a:p>
        </p:txBody>
      </p:sp>
      <p:sp>
        <p:nvSpPr>
          <p:cNvPr id="15" name="Content Placeholder 2">
            <a:extLst>
              <a:ext uri="{FF2B5EF4-FFF2-40B4-BE49-F238E27FC236}">
                <a16:creationId xmlns:a16="http://schemas.microsoft.com/office/drawing/2014/main" id="{1CB1B2A8-4B82-9B91-EE64-758461C1363B}"/>
              </a:ext>
            </a:extLst>
          </p:cNvPr>
          <p:cNvSpPr>
            <a:spLocks noGrp="1"/>
          </p:cNvSpPr>
          <p:nvPr>
            <p:ph sz="half" idx="1"/>
          </p:nvPr>
        </p:nvSpPr>
        <p:spPr>
          <a:xfrm>
            <a:off x="472440" y="2057101"/>
            <a:ext cx="10871200" cy="4119862"/>
          </a:xfrm>
        </p:spPr>
        <p:txBody>
          <a:bodyPr vert="horz" lIns="91440" tIns="45720" rIns="91440" bIns="45720" rtlCol="0" anchor="t">
            <a:normAutofit/>
          </a:bodyPr>
          <a:lstStyle/>
          <a:p>
            <a:pPr>
              <a:lnSpc>
                <a:spcPct val="110000"/>
              </a:lnSpc>
            </a:pPr>
            <a:r>
              <a:rPr lang="en-US" sz="2000">
                <a:solidFill>
                  <a:schemeClr val="tx1"/>
                </a:solidFill>
              </a:rPr>
              <a:t>Person-</a:t>
            </a:r>
            <a:r>
              <a:rPr lang="en-US" sz="2000" err="1">
                <a:solidFill>
                  <a:schemeClr val="tx1"/>
                </a:solidFill>
              </a:rPr>
              <a:t>centred</a:t>
            </a:r>
            <a:r>
              <a:rPr lang="en-US" sz="2000">
                <a:solidFill>
                  <a:schemeClr val="tx1"/>
                </a:solidFill>
              </a:rPr>
              <a:t> begins with the individual's goals, preferences, identity and everyday routines.</a:t>
            </a:r>
          </a:p>
          <a:p>
            <a:pPr>
              <a:lnSpc>
                <a:spcPct val="110000"/>
              </a:lnSpc>
            </a:pPr>
            <a:r>
              <a:rPr lang="en-US" sz="2000">
                <a:solidFill>
                  <a:schemeClr val="tx1"/>
                </a:solidFill>
              </a:rPr>
              <a:t>Strengths-based practice supports people to do what they can do, with help where needed rather than replacing their abilities.</a:t>
            </a:r>
          </a:p>
          <a:p>
            <a:pPr>
              <a:lnSpc>
                <a:spcPct val="110000"/>
              </a:lnSpc>
            </a:pPr>
            <a:r>
              <a:rPr lang="en-US" sz="2000">
                <a:solidFill>
                  <a:schemeClr val="tx1"/>
                </a:solidFill>
              </a:rPr>
              <a:t>A capability perspective asks whether an individual has real opportunities to engage and make choices.</a:t>
            </a:r>
          </a:p>
          <a:p>
            <a:pPr>
              <a:lnSpc>
                <a:spcPct val="110000"/>
              </a:lnSpc>
            </a:pPr>
            <a:r>
              <a:rPr lang="en-US" sz="2000">
                <a:solidFill>
                  <a:schemeClr val="tx1"/>
                </a:solidFill>
              </a:rPr>
              <a:t>Risk should be assessed collaboratively. </a:t>
            </a:r>
          </a:p>
          <a:p>
            <a:pPr>
              <a:lnSpc>
                <a:spcPct val="110000"/>
              </a:lnSpc>
            </a:pPr>
            <a:r>
              <a:rPr lang="en-US" sz="2000">
                <a:solidFill>
                  <a:schemeClr val="tx1"/>
                </a:solidFill>
              </a:rPr>
              <a:t>Limitations – person-</a:t>
            </a:r>
            <a:r>
              <a:rPr lang="en-US" sz="2000" err="1">
                <a:solidFill>
                  <a:schemeClr val="tx1"/>
                </a:solidFill>
              </a:rPr>
              <a:t>centred</a:t>
            </a:r>
            <a:r>
              <a:rPr lang="en-US" sz="2000">
                <a:solidFill>
                  <a:schemeClr val="tx1"/>
                </a:solidFill>
              </a:rPr>
              <a:t> can become shallow when staff shortages, rushed visits or rigid service contracts limit choice.</a:t>
            </a:r>
          </a:p>
          <a:p>
            <a:pPr marL="0" indent="0">
              <a:lnSpc>
                <a:spcPct val="110000"/>
              </a:lnSpc>
              <a:buNone/>
            </a:pPr>
            <a:r>
              <a:rPr lang="en-US" sz="2000">
                <a:solidFill>
                  <a:schemeClr val="tx1"/>
                </a:solidFill>
              </a:rPr>
              <a:t>(NHS England, 2024)</a:t>
            </a:r>
          </a:p>
        </p:txBody>
      </p:sp>
      <p:sp>
        <p:nvSpPr>
          <p:cNvPr id="10" name="Date Placeholder 4">
            <a:extLst>
              <a:ext uri="{FF2B5EF4-FFF2-40B4-BE49-F238E27FC236}">
                <a16:creationId xmlns:a16="http://schemas.microsoft.com/office/drawing/2014/main" id="{1A768A32-F808-CB24-33D2-56B144FEE0D0}"/>
              </a:ext>
            </a:extLst>
          </p:cNvPr>
          <p:cNvSpPr>
            <a:spLocks noGrp="1"/>
          </p:cNvSpPr>
          <p:nvPr>
            <p:ph type="dt" sz="half" idx="10"/>
          </p:nvPr>
        </p:nvSpPr>
        <p:spPr/>
        <p:txBody>
          <a:bodyPr/>
          <a:lstStyle/>
          <a:p>
            <a:pPr>
              <a:spcAft>
                <a:spcPts val="600"/>
              </a:spcAft>
            </a:pPr>
            <a:fld id="{49584208-C7E9-4A84-BB56-3B04C3048D34}" type="datetime1">
              <a:rPr lang="en-US" smtClean="0"/>
              <a:pPr>
                <a:spcAft>
                  <a:spcPts val="600"/>
                </a:spcAft>
              </a:pPr>
              <a:t>10/24/2026</a:t>
            </a:fld>
            <a:endParaRPr lang="en-US"/>
          </a:p>
        </p:txBody>
      </p:sp>
      <p:sp>
        <p:nvSpPr>
          <p:cNvPr id="12" name="Footer Placeholder 5">
            <a:extLst>
              <a:ext uri="{FF2B5EF4-FFF2-40B4-BE49-F238E27FC236}">
                <a16:creationId xmlns:a16="http://schemas.microsoft.com/office/drawing/2014/main" id="{E08ED8FA-CEB6-C281-7D40-4CB205CD1332}"/>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0226DAC0-0B6D-5D96-E590-C8C8716B3B35}"/>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8</a:t>
            </a:fld>
            <a:endParaRPr lang="en-US"/>
          </a:p>
        </p:txBody>
      </p:sp>
      <p:pic>
        <p:nvPicPr>
          <p:cNvPr id="3" name="Audio recording 2026-10-24 11.04.47 PM">
            <a:hlinkClick r:id="" action="ppaction://media"/>
            <a:extLst>
              <a:ext uri="{FF2B5EF4-FFF2-40B4-BE49-F238E27FC236}">
                <a16:creationId xmlns:a16="http://schemas.microsoft.com/office/drawing/2014/main" id="{9B0B77FE-C6C4-7A4D-516D-70F33D664B2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334318" y="5013960"/>
            <a:ext cx="1513205" cy="1432560"/>
          </a:xfrm>
          <a:prstGeom prst="rect">
            <a:avLst/>
          </a:prstGeom>
        </p:spPr>
      </p:pic>
    </p:spTree>
    <p:extLst>
      <p:ext uri="{BB962C8B-B14F-4D97-AF65-F5344CB8AC3E}">
        <p14:creationId xmlns:p14="http://schemas.microsoft.com/office/powerpoint/2010/main" val="19468942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7588-B340-E56A-9457-828940C164A0}"/>
              </a:ext>
            </a:extLst>
          </p:cNvPr>
          <p:cNvSpPr>
            <a:spLocks noGrp="1"/>
          </p:cNvSpPr>
          <p:nvPr>
            <p:ph type="title"/>
          </p:nvPr>
        </p:nvSpPr>
        <p:spPr>
          <a:xfrm>
            <a:off x="517886" y="253409"/>
            <a:ext cx="11156479" cy="1224628"/>
          </a:xfrm>
          <a:solidFill>
            <a:schemeClr val="accent3"/>
          </a:solidFill>
        </p:spPr>
        <p:txBody>
          <a:bodyPr>
            <a:normAutofit/>
          </a:bodyPr>
          <a:lstStyle/>
          <a:p>
            <a:r>
              <a:rPr lang="en-US" sz="4000">
                <a:latin typeface="Arial"/>
                <a:cs typeface="Arial"/>
              </a:rPr>
              <a:t>UK Policy: Care Act 2014 </a:t>
            </a:r>
          </a:p>
        </p:txBody>
      </p:sp>
      <p:sp>
        <p:nvSpPr>
          <p:cNvPr id="3" name="Text Placeholder 2">
            <a:extLst>
              <a:ext uri="{FF2B5EF4-FFF2-40B4-BE49-F238E27FC236}">
                <a16:creationId xmlns:a16="http://schemas.microsoft.com/office/drawing/2014/main" id="{23702469-5338-164B-D1AF-C7177FB4CA09}"/>
              </a:ext>
            </a:extLst>
          </p:cNvPr>
          <p:cNvSpPr>
            <a:spLocks noGrp="1"/>
          </p:cNvSpPr>
          <p:nvPr>
            <p:ph type="body" idx="1"/>
          </p:nvPr>
        </p:nvSpPr>
        <p:spPr>
          <a:xfrm>
            <a:off x="517885" y="1477372"/>
            <a:ext cx="5364503" cy="823912"/>
          </a:xfrm>
          <a:solidFill>
            <a:schemeClr val="accent1"/>
          </a:solidFill>
        </p:spPr>
        <p:txBody>
          <a:bodyPr/>
          <a:lstStyle/>
          <a:p>
            <a:r>
              <a:rPr lang="en-US">
                <a:latin typeface="Arial"/>
                <a:cs typeface="Arial"/>
              </a:rPr>
              <a:t>Core provisions</a:t>
            </a:r>
          </a:p>
        </p:txBody>
      </p:sp>
      <p:sp>
        <p:nvSpPr>
          <p:cNvPr id="4" name="Content Placeholder 3">
            <a:extLst>
              <a:ext uri="{FF2B5EF4-FFF2-40B4-BE49-F238E27FC236}">
                <a16:creationId xmlns:a16="http://schemas.microsoft.com/office/drawing/2014/main" id="{0C314F13-BF0E-790F-4158-267DB254F23B}"/>
              </a:ext>
            </a:extLst>
          </p:cNvPr>
          <p:cNvSpPr>
            <a:spLocks noGrp="1"/>
          </p:cNvSpPr>
          <p:nvPr>
            <p:ph sz="half" idx="2"/>
          </p:nvPr>
        </p:nvSpPr>
        <p:spPr>
          <a:xfrm>
            <a:off x="517885" y="2301284"/>
            <a:ext cx="5364503" cy="4278239"/>
          </a:xfrm>
          <a:solidFill>
            <a:schemeClr val="accent1">
              <a:lumMod val="40000"/>
              <a:lumOff val="60000"/>
            </a:schemeClr>
          </a:solidFill>
        </p:spPr>
        <p:txBody>
          <a:bodyPr vert="horz" lIns="91440" tIns="45720" rIns="91440" bIns="45720" rtlCol="0" anchor="t">
            <a:noAutofit/>
          </a:bodyPr>
          <a:lstStyle/>
          <a:p>
            <a:pPr marL="0" indent="0">
              <a:buNone/>
            </a:pPr>
            <a:r>
              <a:rPr lang="en-US" sz="1400">
                <a:latin typeface="Arial"/>
                <a:cs typeface="Arial"/>
              </a:rPr>
              <a:t>Local authorities have duties relating to wellbeing, needs assessments, prevention, information and advices, carers assessment, eligible care and support needs.</a:t>
            </a:r>
          </a:p>
          <a:p>
            <a:pPr marL="0" indent="0">
              <a:buNone/>
            </a:pPr>
            <a:r>
              <a:rPr lang="en-US" sz="1400">
                <a:latin typeface="Arial"/>
                <a:cs typeface="Arial"/>
              </a:rPr>
              <a:t>The wellbeing principle includes</a:t>
            </a:r>
          </a:p>
          <a:p>
            <a:pPr marL="457200" indent="-457200"/>
            <a:r>
              <a:rPr lang="en-US" sz="1400">
                <a:latin typeface="Arial"/>
                <a:cs typeface="Arial"/>
              </a:rPr>
              <a:t>Dignity</a:t>
            </a:r>
          </a:p>
          <a:p>
            <a:pPr marL="457200" indent="-457200"/>
            <a:r>
              <a:rPr lang="en-US" sz="1400">
                <a:latin typeface="Arial"/>
                <a:cs typeface="Arial"/>
              </a:rPr>
              <a:t>Physical </a:t>
            </a:r>
          </a:p>
          <a:p>
            <a:pPr marL="457200" indent="-457200"/>
            <a:r>
              <a:rPr lang="en-US" sz="1400">
                <a:latin typeface="Arial"/>
                <a:cs typeface="Arial"/>
              </a:rPr>
              <a:t>Mental health </a:t>
            </a:r>
          </a:p>
          <a:p>
            <a:pPr marL="457200" indent="-457200"/>
            <a:r>
              <a:rPr lang="en-US" sz="1400">
                <a:latin typeface="Arial"/>
                <a:cs typeface="Arial"/>
              </a:rPr>
              <a:t>Control over daily life</a:t>
            </a:r>
          </a:p>
          <a:p>
            <a:pPr marL="457200" indent="-457200"/>
            <a:r>
              <a:rPr lang="en-US" sz="1400">
                <a:latin typeface="Arial"/>
                <a:cs typeface="Arial"/>
              </a:rPr>
              <a:t>Participation </a:t>
            </a:r>
          </a:p>
          <a:p>
            <a:pPr marL="457200" indent="-457200"/>
            <a:r>
              <a:rPr lang="en-US" sz="1400">
                <a:latin typeface="Arial"/>
                <a:cs typeface="Arial"/>
              </a:rPr>
              <a:t>Relationships</a:t>
            </a:r>
          </a:p>
          <a:p>
            <a:pPr marL="457200" indent="-457200"/>
            <a:endParaRPr lang="en-US" sz="1400">
              <a:latin typeface="Arial"/>
              <a:cs typeface="Arial"/>
            </a:endParaRPr>
          </a:p>
          <a:p>
            <a:pPr marL="0" indent="0">
              <a:buNone/>
            </a:pPr>
            <a:r>
              <a:rPr lang="en-US" sz="1400">
                <a:latin typeface="Arial"/>
                <a:cs typeface="Arial"/>
              </a:rPr>
              <a:t>(Care act 2014, 2014). </a:t>
            </a:r>
          </a:p>
        </p:txBody>
      </p:sp>
      <p:sp>
        <p:nvSpPr>
          <p:cNvPr id="5" name="Text Placeholder 4">
            <a:extLst>
              <a:ext uri="{FF2B5EF4-FFF2-40B4-BE49-F238E27FC236}">
                <a16:creationId xmlns:a16="http://schemas.microsoft.com/office/drawing/2014/main" id="{FCCB481D-0B49-03FB-E093-E0F9BCA69B12}"/>
              </a:ext>
            </a:extLst>
          </p:cNvPr>
          <p:cNvSpPr>
            <a:spLocks noGrp="1"/>
          </p:cNvSpPr>
          <p:nvPr>
            <p:ph type="body" sz="quarter" idx="3"/>
          </p:nvPr>
        </p:nvSpPr>
        <p:spPr>
          <a:xfrm>
            <a:off x="5884073" y="1477372"/>
            <a:ext cx="5790292" cy="823912"/>
          </a:xfrm>
          <a:solidFill>
            <a:schemeClr val="accent4"/>
          </a:solidFill>
        </p:spPr>
        <p:txBody>
          <a:bodyPr/>
          <a:lstStyle/>
          <a:p>
            <a:r>
              <a:rPr lang="en-US">
                <a:latin typeface="Arial"/>
                <a:cs typeface="Arial"/>
              </a:rPr>
              <a:t>Critical evaluation </a:t>
            </a:r>
          </a:p>
        </p:txBody>
      </p:sp>
      <p:sp>
        <p:nvSpPr>
          <p:cNvPr id="6" name="Content Placeholder 5">
            <a:extLst>
              <a:ext uri="{FF2B5EF4-FFF2-40B4-BE49-F238E27FC236}">
                <a16:creationId xmlns:a16="http://schemas.microsoft.com/office/drawing/2014/main" id="{B144EB71-16BF-9273-EA57-89B396F3F88F}"/>
              </a:ext>
            </a:extLst>
          </p:cNvPr>
          <p:cNvSpPr>
            <a:spLocks noGrp="1"/>
          </p:cNvSpPr>
          <p:nvPr>
            <p:ph sz="quarter" idx="4"/>
          </p:nvPr>
        </p:nvSpPr>
        <p:spPr>
          <a:xfrm>
            <a:off x="5884071" y="2301284"/>
            <a:ext cx="5790293" cy="4295960"/>
          </a:xfrm>
          <a:solidFill>
            <a:schemeClr val="accent4">
              <a:lumMod val="20000"/>
              <a:lumOff val="80000"/>
            </a:schemeClr>
          </a:solidFill>
        </p:spPr>
        <p:txBody>
          <a:bodyPr vert="horz" lIns="91440" tIns="45720" rIns="91440" bIns="45720" rtlCol="0" anchor="t">
            <a:normAutofit fontScale="85000" lnSpcReduction="10000"/>
          </a:bodyPr>
          <a:lstStyle/>
          <a:p>
            <a:pPr marL="0" indent="0">
              <a:buNone/>
            </a:pPr>
            <a:r>
              <a:rPr lang="en-US">
                <a:latin typeface="Arial"/>
                <a:cs typeface="Arial"/>
              </a:rPr>
              <a:t>Strength, wellbeing and prevention go beyond basic personal care.</a:t>
            </a:r>
          </a:p>
          <a:p>
            <a:pPr marL="0" indent="0">
              <a:buNone/>
            </a:pPr>
            <a:endParaRPr lang="en-US">
              <a:latin typeface="Arial"/>
              <a:cs typeface="Arial"/>
            </a:endParaRPr>
          </a:p>
          <a:p>
            <a:pPr marL="0" indent="0">
              <a:buNone/>
            </a:pPr>
            <a:r>
              <a:rPr lang="en-US">
                <a:latin typeface="Arial"/>
                <a:cs typeface="Arial"/>
              </a:rPr>
              <a:t>Limitations – eligibility thresholds, uneven local provision, waiting times and financial pressure can create a gap between ambition and lived experience. A statutory framework cannot guarantee adequate support without capacity and funding.</a:t>
            </a: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r>
              <a:rPr lang="en-US" sz="1800">
                <a:latin typeface="Arial"/>
                <a:cs typeface="Arial"/>
              </a:rPr>
              <a:t>(Care act 2014, 2014). </a:t>
            </a:r>
            <a:endParaRPr lang="en-US">
              <a:latin typeface="Arial"/>
              <a:cs typeface="Arial"/>
            </a:endParaRPr>
          </a:p>
        </p:txBody>
      </p:sp>
      <p:pic>
        <p:nvPicPr>
          <p:cNvPr id="7" name="Audio recording 2026-10-24 11.07.21 PM">
            <a:hlinkClick r:id="" action="ppaction://media"/>
            <a:extLst>
              <a:ext uri="{FF2B5EF4-FFF2-40B4-BE49-F238E27FC236}">
                <a16:creationId xmlns:a16="http://schemas.microsoft.com/office/drawing/2014/main" id="{FC23BA7B-10FE-2346-1E5E-2E07780FC3E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809506" y="347538"/>
            <a:ext cx="1071135" cy="1023620"/>
          </a:xfrm>
          <a:prstGeom prst="rect">
            <a:avLst/>
          </a:prstGeom>
        </p:spPr>
      </p:pic>
    </p:spTree>
    <p:extLst>
      <p:ext uri="{BB962C8B-B14F-4D97-AF65-F5344CB8AC3E}">
        <p14:creationId xmlns:p14="http://schemas.microsoft.com/office/powerpoint/2010/main" val="8590137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DAA61-1E48-CAF6-FA58-A1E51D7CDE42}"/>
              </a:ext>
            </a:extLst>
          </p:cNvPr>
          <p:cNvSpPr>
            <a:spLocks noGrp="1"/>
          </p:cNvSpPr>
          <p:nvPr>
            <p:ph type="title"/>
          </p:nvPr>
        </p:nvSpPr>
        <p:spPr>
          <a:solidFill>
            <a:schemeClr val="accent5"/>
          </a:solidFill>
        </p:spPr>
        <p:txBody>
          <a:bodyPr/>
          <a:lstStyle/>
          <a:p>
            <a:r>
              <a:rPr lang="en-US" sz="4000">
                <a:latin typeface="Arial"/>
                <a:cs typeface="Arial"/>
              </a:rPr>
              <a:t>Mental capacity, consent and safeguarding </a:t>
            </a:r>
          </a:p>
        </p:txBody>
      </p:sp>
      <p:sp>
        <p:nvSpPr>
          <p:cNvPr id="3" name="Text Placeholder 2">
            <a:extLst>
              <a:ext uri="{FF2B5EF4-FFF2-40B4-BE49-F238E27FC236}">
                <a16:creationId xmlns:a16="http://schemas.microsoft.com/office/drawing/2014/main" id="{6B2F7585-2242-01CE-62DA-A83517B4106A}"/>
              </a:ext>
            </a:extLst>
          </p:cNvPr>
          <p:cNvSpPr>
            <a:spLocks noGrp="1"/>
          </p:cNvSpPr>
          <p:nvPr>
            <p:ph type="body" idx="1"/>
          </p:nvPr>
        </p:nvSpPr>
        <p:spPr>
          <a:solidFill>
            <a:schemeClr val="accent5">
              <a:lumMod val="20000"/>
              <a:lumOff val="80000"/>
            </a:schemeClr>
          </a:solidFill>
        </p:spPr>
        <p:txBody>
          <a:bodyPr/>
          <a:lstStyle/>
          <a:p>
            <a:r>
              <a:rPr lang="en-US">
                <a:latin typeface="Arial"/>
                <a:cs typeface="Arial"/>
              </a:rPr>
              <a:t>Mental Capacity Act 2005</a:t>
            </a:r>
          </a:p>
        </p:txBody>
      </p:sp>
      <p:sp>
        <p:nvSpPr>
          <p:cNvPr id="4" name="Content Placeholder 3">
            <a:extLst>
              <a:ext uri="{FF2B5EF4-FFF2-40B4-BE49-F238E27FC236}">
                <a16:creationId xmlns:a16="http://schemas.microsoft.com/office/drawing/2014/main" id="{625DAC57-ADC1-8DD8-670A-4823D107ADB5}"/>
              </a:ext>
            </a:extLst>
          </p:cNvPr>
          <p:cNvSpPr>
            <a:spLocks noGrp="1"/>
          </p:cNvSpPr>
          <p:nvPr>
            <p:ph sz="half" idx="2"/>
          </p:nvPr>
        </p:nvSpPr>
        <p:spPr>
          <a:solidFill>
            <a:schemeClr val="accent5">
              <a:lumMod val="60000"/>
              <a:lumOff val="40000"/>
            </a:schemeClr>
          </a:solidFill>
        </p:spPr>
        <p:txBody>
          <a:bodyPr vert="horz" lIns="91440" tIns="45720" rIns="91440" bIns="45720" rtlCol="0" anchor="t">
            <a:normAutofit/>
          </a:bodyPr>
          <a:lstStyle/>
          <a:p>
            <a:pPr marL="0" indent="0">
              <a:buNone/>
            </a:pPr>
            <a:r>
              <a:rPr lang="en-US" sz="2400">
                <a:latin typeface="Arial"/>
                <a:cs typeface="Arial"/>
              </a:rPr>
              <a:t>Key principles include forward capacity, taking practicable steps to support decision-making, knowing that an unwise decision does not prove incapacity.</a:t>
            </a:r>
          </a:p>
          <a:p>
            <a:pPr marL="0" indent="0">
              <a:buNone/>
            </a:pPr>
            <a:endParaRPr lang="en-US"/>
          </a:p>
        </p:txBody>
      </p:sp>
      <p:sp>
        <p:nvSpPr>
          <p:cNvPr id="5" name="Text Placeholder 4">
            <a:extLst>
              <a:ext uri="{FF2B5EF4-FFF2-40B4-BE49-F238E27FC236}">
                <a16:creationId xmlns:a16="http://schemas.microsoft.com/office/drawing/2014/main" id="{F7A4F313-7937-87D9-D0AC-C42E5BE9EA2A}"/>
              </a:ext>
            </a:extLst>
          </p:cNvPr>
          <p:cNvSpPr>
            <a:spLocks noGrp="1"/>
          </p:cNvSpPr>
          <p:nvPr>
            <p:ph type="body" sz="quarter" idx="3"/>
          </p:nvPr>
        </p:nvSpPr>
        <p:spPr>
          <a:solidFill>
            <a:schemeClr val="accent5">
              <a:lumMod val="20000"/>
              <a:lumOff val="80000"/>
            </a:schemeClr>
          </a:solidFill>
        </p:spPr>
        <p:txBody>
          <a:bodyPr/>
          <a:lstStyle/>
          <a:p>
            <a:r>
              <a:rPr lang="en-US">
                <a:latin typeface="Arial"/>
                <a:cs typeface="Arial"/>
              </a:rPr>
              <a:t>Critical evaluation </a:t>
            </a:r>
          </a:p>
        </p:txBody>
      </p:sp>
      <p:sp>
        <p:nvSpPr>
          <p:cNvPr id="6" name="Content Placeholder 5">
            <a:extLst>
              <a:ext uri="{FF2B5EF4-FFF2-40B4-BE49-F238E27FC236}">
                <a16:creationId xmlns:a16="http://schemas.microsoft.com/office/drawing/2014/main" id="{5F0AA5DF-358E-51DC-0E1C-BCAC5AEEC24B}"/>
              </a:ext>
            </a:extLst>
          </p:cNvPr>
          <p:cNvSpPr>
            <a:spLocks noGrp="1"/>
          </p:cNvSpPr>
          <p:nvPr>
            <p:ph sz="quarter" idx="4"/>
          </p:nvPr>
        </p:nvSpPr>
        <p:spPr>
          <a:solidFill>
            <a:schemeClr val="accent5">
              <a:lumMod val="60000"/>
              <a:lumOff val="40000"/>
            </a:schemeClr>
          </a:solidFill>
        </p:spPr>
        <p:txBody>
          <a:bodyPr vert="horz" lIns="91440" tIns="45720" rIns="91440" bIns="45720" rtlCol="0" anchor="t">
            <a:normAutofit/>
          </a:bodyPr>
          <a:lstStyle/>
          <a:p>
            <a:pPr marL="0" indent="0">
              <a:buNone/>
            </a:pPr>
            <a:r>
              <a:rPr lang="en-US" sz="2400">
                <a:latin typeface="Arial"/>
                <a:cs typeface="Arial"/>
              </a:rPr>
              <a:t>The Act protects autonomy while enabling lawful safeguards. </a:t>
            </a:r>
          </a:p>
          <a:p>
            <a:pPr marL="0" indent="0">
              <a:buNone/>
            </a:pPr>
            <a:r>
              <a:rPr lang="en-US" sz="2400">
                <a:latin typeface="Arial"/>
                <a:cs typeface="Arial"/>
              </a:rPr>
              <a:t>However, capacity may be wrongly assumed absent because of age, disability or diagnosis.</a:t>
            </a:r>
          </a:p>
          <a:p>
            <a:pPr marL="0" indent="0">
              <a:buNone/>
            </a:pPr>
            <a:r>
              <a:rPr lang="en-US" sz="2400">
                <a:latin typeface="Arial"/>
                <a:cs typeface="Arial"/>
              </a:rPr>
              <a:t>Decisions should be specific to the issue and time.</a:t>
            </a:r>
          </a:p>
        </p:txBody>
      </p:sp>
      <p:sp>
        <p:nvSpPr>
          <p:cNvPr id="7" name="TextBox 6">
            <a:extLst>
              <a:ext uri="{FF2B5EF4-FFF2-40B4-BE49-F238E27FC236}">
                <a16:creationId xmlns:a16="http://schemas.microsoft.com/office/drawing/2014/main" id="{80EB4E87-F9DB-6311-4A0D-646A21037A08}"/>
              </a:ext>
            </a:extLst>
          </p:cNvPr>
          <p:cNvSpPr txBox="1"/>
          <p:nvPr/>
        </p:nvSpPr>
        <p:spPr>
          <a:xfrm>
            <a:off x="-4165" y="6191004"/>
            <a:ext cx="230459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040102"/>
                </a:solidFill>
                <a:highlight>
                  <a:srgbClr val="FFFFFF"/>
                </a:highlight>
                <a:latin typeface="Arial"/>
                <a:ea typeface="+mn-lt"/>
                <a:cs typeface="Arial"/>
              </a:rPr>
              <a:t>(National Health Service, 2024)</a:t>
            </a:r>
            <a:endParaRPr lang="en-US">
              <a:latin typeface="Arial"/>
              <a:cs typeface="Arial"/>
            </a:endParaRPr>
          </a:p>
        </p:txBody>
      </p:sp>
      <p:pic>
        <p:nvPicPr>
          <p:cNvPr id="8" name="Audio recording 2026-10-24 11.10.02 PM">
            <a:hlinkClick r:id="" action="ppaction://media"/>
            <a:extLst>
              <a:ext uri="{FF2B5EF4-FFF2-40B4-BE49-F238E27FC236}">
                <a16:creationId xmlns:a16="http://schemas.microsoft.com/office/drawing/2014/main" id="{BF465F36-447B-EB9B-7276-C64447675FC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2078" y="1000760"/>
            <a:ext cx="1167765" cy="1087120"/>
          </a:xfrm>
          <a:prstGeom prst="rect">
            <a:avLst/>
          </a:prstGeom>
        </p:spPr>
      </p:pic>
    </p:spTree>
    <p:extLst>
      <p:ext uri="{BB962C8B-B14F-4D97-AF65-F5344CB8AC3E}">
        <p14:creationId xmlns:p14="http://schemas.microsoft.com/office/powerpoint/2010/main" val="38521703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B0BD-30E4-1C1F-BD46-8F33D2B04029}"/>
              </a:ext>
            </a:extLst>
          </p:cNvPr>
          <p:cNvSpPr>
            <a:spLocks noGrp="1"/>
          </p:cNvSpPr>
          <p:nvPr>
            <p:ph type="title"/>
          </p:nvPr>
        </p:nvSpPr>
        <p:spPr/>
        <p:txBody>
          <a:bodyPr/>
          <a:lstStyle/>
          <a:p>
            <a:r>
              <a:rPr lang="en-US" sz="4000">
                <a:latin typeface="Arial"/>
                <a:cs typeface="Arial"/>
              </a:rPr>
              <a:t>Current UK Health and Social Care Provisions</a:t>
            </a:r>
          </a:p>
        </p:txBody>
      </p:sp>
      <p:graphicFrame>
        <p:nvGraphicFramePr>
          <p:cNvPr id="7" name="Table 6">
            <a:extLst>
              <a:ext uri="{FF2B5EF4-FFF2-40B4-BE49-F238E27FC236}">
                <a16:creationId xmlns:a16="http://schemas.microsoft.com/office/drawing/2014/main" id="{EFF1E9D9-EFAF-7E21-7359-592E813A87EF}"/>
              </a:ext>
            </a:extLst>
          </p:cNvPr>
          <p:cNvGraphicFramePr>
            <a:graphicFrameLocks noGrp="1"/>
          </p:cNvGraphicFramePr>
          <p:nvPr>
            <p:extLst>
              <p:ext uri="{D42A27DB-BD31-4B8C-83A1-F6EECF244321}">
                <p14:modId xmlns:p14="http://schemas.microsoft.com/office/powerpoint/2010/main" val="2431537009"/>
              </p:ext>
            </p:extLst>
          </p:nvPr>
        </p:nvGraphicFramePr>
        <p:xfrm>
          <a:off x="841744" y="1692349"/>
          <a:ext cx="10512351" cy="3474720"/>
        </p:xfrm>
        <a:graphic>
          <a:graphicData uri="http://schemas.openxmlformats.org/drawingml/2006/table">
            <a:tbl>
              <a:tblPr firstRow="1" bandRow="1">
                <a:tableStyleId>{0E3FDE45-AF77-4B5C-9715-49D594BDF05E}</a:tableStyleId>
              </a:tblPr>
              <a:tblGrid>
                <a:gridCol w="3504117">
                  <a:extLst>
                    <a:ext uri="{9D8B030D-6E8A-4147-A177-3AD203B41FA5}">
                      <a16:colId xmlns:a16="http://schemas.microsoft.com/office/drawing/2014/main" val="1057595773"/>
                    </a:ext>
                  </a:extLst>
                </a:gridCol>
                <a:gridCol w="3504117">
                  <a:extLst>
                    <a:ext uri="{9D8B030D-6E8A-4147-A177-3AD203B41FA5}">
                      <a16:colId xmlns:a16="http://schemas.microsoft.com/office/drawing/2014/main" val="1062532392"/>
                    </a:ext>
                  </a:extLst>
                </a:gridCol>
                <a:gridCol w="3504117">
                  <a:extLst>
                    <a:ext uri="{9D8B030D-6E8A-4147-A177-3AD203B41FA5}">
                      <a16:colId xmlns:a16="http://schemas.microsoft.com/office/drawing/2014/main" val="3119916007"/>
                    </a:ext>
                  </a:extLst>
                </a:gridCol>
              </a:tblGrid>
              <a:tr h="370840">
                <a:tc>
                  <a:txBody>
                    <a:bodyPr/>
                    <a:lstStyle/>
                    <a:p>
                      <a:r>
                        <a:rPr lang="en-US" sz="2400">
                          <a:latin typeface="Arial"/>
                          <a:cs typeface="Arial"/>
                        </a:rPr>
                        <a:t>Health services</a:t>
                      </a:r>
                    </a:p>
                  </a:txBody>
                  <a:tcPr/>
                </a:tc>
                <a:tc>
                  <a:txBody>
                    <a:bodyPr/>
                    <a:lstStyle/>
                    <a:p>
                      <a:r>
                        <a:rPr lang="en-US" sz="2400">
                          <a:latin typeface="Arial"/>
                          <a:cs typeface="Arial"/>
                        </a:rPr>
                        <a:t>Social care</a:t>
                      </a:r>
                    </a:p>
                  </a:txBody>
                  <a:tcPr/>
                </a:tc>
                <a:tc>
                  <a:txBody>
                    <a:bodyPr/>
                    <a:lstStyle/>
                    <a:p>
                      <a:r>
                        <a:rPr lang="en-US" sz="2400">
                          <a:latin typeface="Arial"/>
                          <a:cs typeface="Arial"/>
                        </a:rPr>
                        <a:t>Community support</a:t>
                      </a:r>
                    </a:p>
                  </a:txBody>
                  <a:tcPr/>
                </a:tc>
                <a:extLst>
                  <a:ext uri="{0D108BD9-81ED-4DB2-BD59-A6C34878D82A}">
                    <a16:rowId xmlns:a16="http://schemas.microsoft.com/office/drawing/2014/main" val="4011976502"/>
                  </a:ext>
                </a:extLst>
              </a:tr>
              <a:tr h="370840">
                <a:tc>
                  <a:txBody>
                    <a:bodyPr/>
                    <a:lstStyle/>
                    <a:p>
                      <a:r>
                        <a:rPr lang="en-US" sz="2400">
                          <a:latin typeface="Arial"/>
                          <a:cs typeface="Arial"/>
                        </a:rPr>
                        <a:t>GPs, community nursing, falls clinics, medication review, occupational therapy, rehabilitation and hospital discharge support</a:t>
                      </a:r>
                    </a:p>
                    <a:p>
                      <a:pPr lvl="0">
                        <a:buNone/>
                      </a:pPr>
                      <a:endParaRPr lang="en-US" sz="2400">
                        <a:latin typeface="Arial"/>
                        <a:cs typeface="Arial"/>
                      </a:endParaRPr>
                    </a:p>
                  </a:txBody>
                  <a:tcPr/>
                </a:tc>
                <a:tc>
                  <a:txBody>
                    <a:bodyPr/>
                    <a:lstStyle/>
                    <a:p>
                      <a:r>
                        <a:rPr lang="en-US" sz="2400">
                          <a:latin typeface="Arial"/>
                          <a:cs typeface="Arial"/>
                        </a:rPr>
                        <a:t>Needs and carer's assessments, home care, action, day services, budgets where eligible and residential or nursing care</a:t>
                      </a:r>
                    </a:p>
                  </a:txBody>
                  <a:tcPr/>
                </a:tc>
                <a:tc>
                  <a:txBody>
                    <a:bodyPr/>
                    <a:lstStyle/>
                    <a:p>
                      <a:r>
                        <a:rPr lang="en-US" sz="2400">
                          <a:latin typeface="Arial"/>
                          <a:cs typeface="Arial"/>
                        </a:rPr>
                        <a:t>Local Age UK services, befriending, lunch clubs, social prescribing, community transport and voluntary </a:t>
                      </a:r>
                      <a:r>
                        <a:rPr lang="en-US" sz="2400" err="1">
                          <a:latin typeface="Arial"/>
                          <a:cs typeface="Arial"/>
                        </a:rPr>
                        <a:t>organisations</a:t>
                      </a:r>
                    </a:p>
                  </a:txBody>
                  <a:tcPr/>
                </a:tc>
                <a:extLst>
                  <a:ext uri="{0D108BD9-81ED-4DB2-BD59-A6C34878D82A}">
                    <a16:rowId xmlns:a16="http://schemas.microsoft.com/office/drawing/2014/main" val="2397203779"/>
                  </a:ext>
                </a:extLst>
              </a:tr>
            </a:tbl>
          </a:graphicData>
        </a:graphic>
      </p:graphicFrame>
      <p:sp>
        <p:nvSpPr>
          <p:cNvPr id="8" name="TextBox 7">
            <a:extLst>
              <a:ext uri="{FF2B5EF4-FFF2-40B4-BE49-F238E27FC236}">
                <a16:creationId xmlns:a16="http://schemas.microsoft.com/office/drawing/2014/main" id="{9697F849-3AD8-0ACE-AC5B-A81A423221B1}"/>
              </a:ext>
            </a:extLst>
          </p:cNvPr>
          <p:cNvSpPr txBox="1"/>
          <p:nvPr/>
        </p:nvSpPr>
        <p:spPr>
          <a:xfrm>
            <a:off x="514248" y="5885285"/>
            <a:ext cx="281884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ighlight>
                  <a:srgbClr val="FFFFFF"/>
                </a:highlight>
                <a:latin typeface="Arial"/>
                <a:ea typeface="+mn-lt"/>
                <a:cs typeface="Arial"/>
              </a:rPr>
              <a:t>(Department of Health &amp; Social Care, 2025)</a:t>
            </a:r>
            <a:endParaRPr lang="en-US">
              <a:latin typeface="Arial"/>
              <a:cs typeface="Arial"/>
            </a:endParaRPr>
          </a:p>
        </p:txBody>
      </p:sp>
      <p:pic>
        <p:nvPicPr>
          <p:cNvPr id="3" name="Audio recording 2026-10-24 11.12.15 PM">
            <a:hlinkClick r:id="" action="ppaction://media"/>
            <a:extLst>
              <a:ext uri="{FF2B5EF4-FFF2-40B4-BE49-F238E27FC236}">
                <a16:creationId xmlns:a16="http://schemas.microsoft.com/office/drawing/2014/main" id="{69878896-F878-89F4-9C54-0946775AA64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825038" y="198120"/>
            <a:ext cx="1533525" cy="1381760"/>
          </a:xfrm>
          <a:prstGeom prst="rect">
            <a:avLst/>
          </a:prstGeom>
        </p:spPr>
      </p:pic>
    </p:spTree>
    <p:extLst>
      <p:ext uri="{BB962C8B-B14F-4D97-AF65-F5344CB8AC3E}">
        <p14:creationId xmlns:p14="http://schemas.microsoft.com/office/powerpoint/2010/main" val="28466655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AD8AD2-46D9-04C6-2DBB-FEB7338C7DC0}"/>
              </a:ext>
            </a:extLst>
          </p:cNvPr>
          <p:cNvSpPr txBox="1"/>
          <p:nvPr/>
        </p:nvSpPr>
        <p:spPr>
          <a:xfrm>
            <a:off x="93768" y="6040096"/>
            <a:ext cx="1424389" cy="369044"/>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nSpc>
                <a:spcPct val="120000"/>
              </a:lnSpc>
              <a:spcBef>
                <a:spcPts val="1000"/>
              </a:spcBef>
            </a:pPr>
            <a:r>
              <a:rPr lang="en-US" sz="1600" kern="1200">
                <a:solidFill>
                  <a:schemeClr val="tx1">
                    <a:lumMod val="95000"/>
                    <a:lumOff val="5000"/>
                  </a:schemeClr>
                </a:solidFill>
                <a:highlight>
                  <a:srgbClr val="FFFFFF"/>
                </a:highlight>
                <a:latin typeface="+mn-lt"/>
                <a:ea typeface="+mn-ea"/>
                <a:cs typeface="+mn-cs"/>
              </a:rPr>
              <a:t>(Roy, 2023)</a:t>
            </a:r>
            <a:endParaRPr lang="en-US" sz="1600" kern="1200">
              <a:solidFill>
                <a:schemeClr val="tx1">
                  <a:lumMod val="95000"/>
                  <a:lumOff val="5000"/>
                </a:schemeClr>
              </a:solidFill>
              <a:latin typeface="+mn-lt"/>
            </a:endParaRPr>
          </a:p>
        </p:txBody>
      </p:sp>
      <p:sp>
        <p:nvSpPr>
          <p:cNvPr id="9" name="Date Placeholder 4">
            <a:extLst>
              <a:ext uri="{FF2B5EF4-FFF2-40B4-BE49-F238E27FC236}">
                <a16:creationId xmlns:a16="http://schemas.microsoft.com/office/drawing/2014/main" id="{EB66E30A-8CDC-ACD3-60B7-3706F356F3E6}"/>
              </a:ext>
            </a:extLst>
          </p:cNvPr>
          <p:cNvSpPr>
            <a:spLocks noGrp="1"/>
          </p:cNvSpPr>
          <p:nvPr>
            <p:ph type="dt" sz="half" idx="10"/>
          </p:nvPr>
        </p:nvSpPr>
        <p:spPr/>
        <p:txBody>
          <a:bodyPr/>
          <a:lstStyle/>
          <a:p>
            <a:pPr>
              <a:spcAft>
                <a:spcPts val="600"/>
              </a:spcAft>
            </a:pPr>
            <a:fld id="{47762DA4-3947-4695-BBF4-3F16B88A8699}" type="datetime1">
              <a:rPr lang="en-US" smtClean="0"/>
              <a:pPr>
                <a:spcAft>
                  <a:spcPts val="600"/>
                </a:spcAft>
              </a:pPr>
              <a:t>10/24/2026</a:t>
            </a:fld>
            <a:endParaRPr lang="en-US"/>
          </a:p>
        </p:txBody>
      </p:sp>
      <p:sp>
        <p:nvSpPr>
          <p:cNvPr id="11" name="Footer Placeholder 5">
            <a:extLst>
              <a:ext uri="{FF2B5EF4-FFF2-40B4-BE49-F238E27FC236}">
                <a16:creationId xmlns:a16="http://schemas.microsoft.com/office/drawing/2014/main" id="{AF530605-B744-5A1B-E9F2-12451474AEDE}"/>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DF44A312-6251-DFBE-9C35-4B39B8A119E0}"/>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12</a:t>
            </a:fld>
            <a:endParaRPr lang="en-US"/>
          </a:p>
        </p:txBody>
      </p:sp>
      <p:sp>
        <p:nvSpPr>
          <p:cNvPr id="5" name="Rectangle: Rounded Corners 4">
            <a:extLst>
              <a:ext uri="{FF2B5EF4-FFF2-40B4-BE49-F238E27FC236}">
                <a16:creationId xmlns:a16="http://schemas.microsoft.com/office/drawing/2014/main" id="{4AFE6A84-CFF3-97D9-94A6-CA493D2AD3C0}"/>
              </a:ext>
            </a:extLst>
          </p:cNvPr>
          <p:cNvSpPr/>
          <p:nvPr/>
        </p:nvSpPr>
        <p:spPr>
          <a:xfrm>
            <a:off x="226269" y="1711686"/>
            <a:ext cx="3111500" cy="19136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rgbClr val="0D0D0D"/>
                </a:solidFill>
              </a:rPr>
              <a:t>Health </a:t>
            </a:r>
          </a:p>
          <a:p>
            <a:r>
              <a:rPr lang="en-US" sz="1600">
                <a:solidFill>
                  <a:srgbClr val="0D0D0D"/>
                </a:solidFill>
              </a:rPr>
              <a:t>Multimorbidity, pain, frailty, sensory loss, dementia, depression, falls and medication effects.</a:t>
            </a:r>
            <a:endParaRPr lang="en-US" sz="1600">
              <a:solidFill>
                <a:srgbClr val="000000"/>
              </a:solidFill>
            </a:endParaRPr>
          </a:p>
          <a:p>
            <a:endParaRPr lang="en-US" sz="1600" b="1">
              <a:solidFill>
                <a:srgbClr val="0D0D0D"/>
              </a:solidFill>
            </a:endParaRPr>
          </a:p>
          <a:p>
            <a:pPr algn="ctr"/>
            <a:endParaRPr lang="en-US"/>
          </a:p>
        </p:txBody>
      </p:sp>
      <p:sp>
        <p:nvSpPr>
          <p:cNvPr id="8" name="Rectangle: Rounded Corners 7">
            <a:extLst>
              <a:ext uri="{FF2B5EF4-FFF2-40B4-BE49-F238E27FC236}">
                <a16:creationId xmlns:a16="http://schemas.microsoft.com/office/drawing/2014/main" id="{7D5630B5-33FD-6B0D-FE2D-3B48E9344F62}"/>
              </a:ext>
            </a:extLst>
          </p:cNvPr>
          <p:cNvSpPr/>
          <p:nvPr/>
        </p:nvSpPr>
        <p:spPr>
          <a:xfrm>
            <a:off x="612163" y="4001085"/>
            <a:ext cx="3119051" cy="17563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Environment </a:t>
            </a:r>
          </a:p>
          <a:p>
            <a:r>
              <a:rPr lang="en-US" sz="1600">
                <a:solidFill>
                  <a:schemeClr val="tx1">
                    <a:lumMod val="95000"/>
                    <a:lumOff val="5000"/>
                  </a:schemeClr>
                </a:solidFill>
              </a:rPr>
              <a:t>Inaccessible homes, stairs, unsafe pavements, poor transport and limited local services.</a:t>
            </a:r>
            <a:endParaRPr lang="en-US" sz="1600">
              <a:solidFill>
                <a:srgbClr val="000000"/>
              </a:solidFill>
            </a:endParaRPr>
          </a:p>
          <a:p>
            <a:endParaRPr lang="en-US" sz="1600">
              <a:solidFill>
                <a:schemeClr val="tx1">
                  <a:lumMod val="95000"/>
                  <a:lumOff val="5000"/>
                </a:schemeClr>
              </a:solidFill>
            </a:endParaRPr>
          </a:p>
          <a:p>
            <a:pPr algn="ctr"/>
            <a:endParaRPr lang="en-US"/>
          </a:p>
        </p:txBody>
      </p:sp>
      <p:sp>
        <p:nvSpPr>
          <p:cNvPr id="10" name="Rectangle: Rounded Corners 9">
            <a:extLst>
              <a:ext uri="{FF2B5EF4-FFF2-40B4-BE49-F238E27FC236}">
                <a16:creationId xmlns:a16="http://schemas.microsoft.com/office/drawing/2014/main" id="{DA6773E0-C4EE-0A2E-0C70-7A73A81AA25F}"/>
              </a:ext>
            </a:extLst>
          </p:cNvPr>
          <p:cNvSpPr/>
          <p:nvPr/>
        </p:nvSpPr>
        <p:spPr>
          <a:xfrm>
            <a:off x="8422173" y="3998474"/>
            <a:ext cx="2618856" cy="20075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Socioeconomic factors</a:t>
            </a:r>
            <a:r>
              <a:rPr lang="en-US" sz="1600">
                <a:solidFill>
                  <a:schemeClr val="tx1">
                    <a:lumMod val="95000"/>
                    <a:lumOff val="5000"/>
                  </a:schemeClr>
                </a:solidFill>
              </a:rPr>
              <a:t> </a:t>
            </a:r>
          </a:p>
          <a:p>
            <a:r>
              <a:rPr lang="en-US" sz="1600">
                <a:solidFill>
                  <a:schemeClr val="tx1">
                    <a:lumMod val="95000"/>
                    <a:lumOff val="5000"/>
                  </a:schemeClr>
                </a:solidFill>
              </a:rPr>
              <a:t>Low income, fuel, food costs, unsuitable housing and unaffordable care.</a:t>
            </a:r>
            <a:endParaRPr lang="en-US" sz="1600">
              <a:solidFill>
                <a:srgbClr val="000000"/>
              </a:solidFill>
            </a:endParaRPr>
          </a:p>
          <a:p>
            <a:endParaRPr lang="en-US" sz="1600">
              <a:solidFill>
                <a:schemeClr val="tx1">
                  <a:lumMod val="95000"/>
                  <a:lumOff val="5000"/>
                </a:schemeClr>
              </a:solidFill>
            </a:endParaRPr>
          </a:p>
          <a:p>
            <a:pPr algn="ctr"/>
            <a:endParaRPr lang="en-US"/>
          </a:p>
        </p:txBody>
      </p:sp>
      <p:sp>
        <p:nvSpPr>
          <p:cNvPr id="12" name="Rectangle: Rounded Corners 11">
            <a:extLst>
              <a:ext uri="{FF2B5EF4-FFF2-40B4-BE49-F238E27FC236}">
                <a16:creationId xmlns:a16="http://schemas.microsoft.com/office/drawing/2014/main" id="{95FF1706-4888-70C8-77C8-F51523BBD0AF}"/>
              </a:ext>
            </a:extLst>
          </p:cNvPr>
          <p:cNvSpPr/>
          <p:nvPr/>
        </p:nvSpPr>
        <p:spPr>
          <a:xfrm>
            <a:off x="4329485" y="3996948"/>
            <a:ext cx="3542590" cy="212361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Social barriers</a:t>
            </a:r>
          </a:p>
          <a:p>
            <a:r>
              <a:rPr lang="en-US" sz="1600">
                <a:solidFill>
                  <a:schemeClr val="tx1">
                    <a:lumMod val="95000"/>
                    <a:lumOff val="5000"/>
                  </a:schemeClr>
                </a:solidFill>
              </a:rPr>
              <a:t>Bereavement, isolation, ageism, discrimination, language barriers and assumptions about older people's abilities.</a:t>
            </a:r>
            <a:endParaRPr lang="en-US" sz="1600">
              <a:solidFill>
                <a:srgbClr val="000000"/>
              </a:solidFill>
            </a:endParaRPr>
          </a:p>
          <a:p>
            <a:endParaRPr lang="en-US" sz="1600">
              <a:solidFill>
                <a:schemeClr val="tx1">
                  <a:lumMod val="95000"/>
                  <a:lumOff val="5000"/>
                </a:schemeClr>
              </a:solidFill>
            </a:endParaRPr>
          </a:p>
          <a:p>
            <a:pPr algn="ctr"/>
            <a:endParaRPr lang="en-US"/>
          </a:p>
          <a:p>
            <a:pPr algn="ctr"/>
            <a:endParaRPr lang="en-US"/>
          </a:p>
        </p:txBody>
      </p:sp>
      <p:sp>
        <p:nvSpPr>
          <p:cNvPr id="14" name="Rectangle: Rounded Corners 13">
            <a:extLst>
              <a:ext uri="{FF2B5EF4-FFF2-40B4-BE49-F238E27FC236}">
                <a16:creationId xmlns:a16="http://schemas.microsoft.com/office/drawing/2014/main" id="{2F985AFF-5008-B726-D774-3285BF379868}"/>
              </a:ext>
            </a:extLst>
          </p:cNvPr>
          <p:cNvSpPr/>
          <p:nvPr/>
        </p:nvSpPr>
        <p:spPr>
          <a:xfrm>
            <a:off x="8610894" y="1531205"/>
            <a:ext cx="3285937" cy="189982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System barriers </a:t>
            </a:r>
          </a:p>
          <a:p>
            <a:r>
              <a:rPr lang="en-US" sz="1600">
                <a:solidFill>
                  <a:schemeClr val="tx1">
                    <a:lumMod val="95000"/>
                    <a:lumOff val="5000"/>
                  </a:schemeClr>
                </a:solidFill>
              </a:rPr>
              <a:t>Waiting lists, fragmented services, workforce shortages, complex assessments and digital only access.</a:t>
            </a:r>
            <a:endParaRPr lang="en-US" sz="1600">
              <a:solidFill>
                <a:srgbClr val="000000"/>
              </a:solidFill>
            </a:endParaRPr>
          </a:p>
          <a:p>
            <a:endParaRPr lang="en-US" sz="1600">
              <a:solidFill>
                <a:schemeClr val="tx1">
                  <a:lumMod val="95000"/>
                  <a:lumOff val="5000"/>
                </a:schemeClr>
              </a:solidFill>
            </a:endParaRPr>
          </a:p>
          <a:p>
            <a:pPr algn="ctr"/>
            <a:endParaRPr lang="en-US"/>
          </a:p>
        </p:txBody>
      </p:sp>
      <p:cxnSp>
        <p:nvCxnSpPr>
          <p:cNvPr id="19" name="Connector: Curved 18">
            <a:extLst>
              <a:ext uri="{FF2B5EF4-FFF2-40B4-BE49-F238E27FC236}">
                <a16:creationId xmlns:a16="http://schemas.microsoft.com/office/drawing/2014/main" id="{F06CCCD5-C9AB-727F-DEF5-2138191C7FD9}"/>
              </a:ext>
            </a:extLst>
          </p:cNvPr>
          <p:cNvCxnSpPr/>
          <p:nvPr/>
        </p:nvCxnSpPr>
        <p:spPr>
          <a:xfrm flipH="1">
            <a:off x="3412450" y="1793520"/>
            <a:ext cx="2253804" cy="1285620"/>
          </a:xfrm>
          <a:prstGeom prst="curvedConnector3">
            <a:avLst/>
          </a:prstGeom>
          <a:ln>
            <a:headEnd type="triangle"/>
            <a:tailEnd type="triangle"/>
          </a:ln>
        </p:spPr>
        <p:style>
          <a:lnRef idx="1">
            <a:schemeClr val="accent6"/>
          </a:lnRef>
          <a:fillRef idx="0">
            <a:schemeClr val="accent6"/>
          </a:fillRef>
          <a:effectRef idx="0">
            <a:schemeClr val="accent6"/>
          </a:effectRef>
          <a:fontRef idx="minor">
            <a:schemeClr val="tx1"/>
          </a:fontRef>
        </p:style>
      </p:cxnSp>
      <p:cxnSp>
        <p:nvCxnSpPr>
          <p:cNvPr id="20" name="Connector: Curved 19">
            <a:extLst>
              <a:ext uri="{FF2B5EF4-FFF2-40B4-BE49-F238E27FC236}">
                <a16:creationId xmlns:a16="http://schemas.microsoft.com/office/drawing/2014/main" id="{0E638049-A075-8506-538A-954DC92FB5A6}"/>
              </a:ext>
            </a:extLst>
          </p:cNvPr>
          <p:cNvCxnSpPr/>
          <p:nvPr/>
        </p:nvCxnSpPr>
        <p:spPr>
          <a:xfrm flipH="1">
            <a:off x="3856862" y="1777648"/>
            <a:ext cx="1761776" cy="2428394"/>
          </a:xfrm>
          <a:prstGeom prst="curved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 name="Connector: Curved 20">
            <a:extLst>
              <a:ext uri="{FF2B5EF4-FFF2-40B4-BE49-F238E27FC236}">
                <a16:creationId xmlns:a16="http://schemas.microsoft.com/office/drawing/2014/main" id="{BAC0DD3A-6E60-C506-A2D5-2515CFDB3DA4}"/>
              </a:ext>
            </a:extLst>
          </p:cNvPr>
          <p:cNvCxnSpPr/>
          <p:nvPr/>
        </p:nvCxnSpPr>
        <p:spPr>
          <a:xfrm>
            <a:off x="5618638" y="1761776"/>
            <a:ext cx="31743" cy="2110957"/>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onnector: Curved 21">
            <a:extLst>
              <a:ext uri="{FF2B5EF4-FFF2-40B4-BE49-F238E27FC236}">
                <a16:creationId xmlns:a16="http://schemas.microsoft.com/office/drawing/2014/main" id="{4733DD38-0218-99AD-2ED3-2DF2FCDFB7D6}"/>
              </a:ext>
            </a:extLst>
          </p:cNvPr>
          <p:cNvCxnSpPr/>
          <p:nvPr/>
        </p:nvCxnSpPr>
        <p:spPr>
          <a:xfrm>
            <a:off x="5602766" y="1761776"/>
            <a:ext cx="2729959" cy="2333163"/>
          </a:xfrm>
          <a:prstGeom prst="curvedConnector3">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23" name="Connector: Curved 22">
            <a:extLst>
              <a:ext uri="{FF2B5EF4-FFF2-40B4-BE49-F238E27FC236}">
                <a16:creationId xmlns:a16="http://schemas.microsoft.com/office/drawing/2014/main" id="{39D470D6-290F-7FCE-9F09-7C406175D1FC}"/>
              </a:ext>
            </a:extLst>
          </p:cNvPr>
          <p:cNvCxnSpPr/>
          <p:nvPr/>
        </p:nvCxnSpPr>
        <p:spPr>
          <a:xfrm>
            <a:off x="5586894" y="1761776"/>
            <a:ext cx="2761703" cy="1031670"/>
          </a:xfrm>
          <a:prstGeom prst="curvedConnector3">
            <a:avLst/>
          </a:prstGeom>
          <a:ln>
            <a:headEnd type="triangle"/>
            <a:tailEnd type="triangle"/>
          </a:ln>
        </p:spPr>
        <p:style>
          <a:lnRef idx="3">
            <a:schemeClr val="accent3"/>
          </a:lnRef>
          <a:fillRef idx="0">
            <a:schemeClr val="accent3"/>
          </a:fillRef>
          <a:effectRef idx="2">
            <a:schemeClr val="accent3"/>
          </a:effectRef>
          <a:fontRef idx="minor">
            <a:schemeClr val="tx1"/>
          </a:fontRef>
        </p:style>
      </p:cxnSp>
      <p:sp>
        <p:nvSpPr>
          <p:cNvPr id="25" name="Oval 24">
            <a:extLst>
              <a:ext uri="{FF2B5EF4-FFF2-40B4-BE49-F238E27FC236}">
                <a16:creationId xmlns:a16="http://schemas.microsoft.com/office/drawing/2014/main" id="{B5A644D4-810D-1436-2D47-FD139230D635}"/>
              </a:ext>
            </a:extLst>
          </p:cNvPr>
          <p:cNvSpPr/>
          <p:nvPr/>
        </p:nvSpPr>
        <p:spPr>
          <a:xfrm>
            <a:off x="4193486" y="187042"/>
            <a:ext cx="3809246" cy="3047397"/>
          </a:xfrm>
          <a:prstGeom prst="ellipse">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2400" b="1" cap="all">
                <a:solidFill>
                  <a:srgbClr val="000000"/>
                </a:solidFill>
                <a:latin typeface="Avenir Next LT Pro"/>
              </a:rPr>
              <a:t>Challenges to independence and function</a:t>
            </a:r>
            <a:endParaRPr lang="en-US" sz="2400">
              <a:solidFill>
                <a:srgbClr val="000000"/>
              </a:solidFill>
              <a:latin typeface="Avenir Next LT Pro"/>
            </a:endParaRPr>
          </a:p>
          <a:p>
            <a:pPr algn="ctr"/>
            <a:endParaRPr lang="en-US"/>
          </a:p>
        </p:txBody>
      </p:sp>
      <p:pic>
        <p:nvPicPr>
          <p:cNvPr id="2" name="Audio recording 2026-10-24 11.14.18 PM">
            <a:hlinkClick r:id="" action="ppaction://media"/>
            <a:extLst>
              <a:ext uri="{FF2B5EF4-FFF2-40B4-BE49-F238E27FC236}">
                <a16:creationId xmlns:a16="http://schemas.microsoft.com/office/drawing/2014/main" id="{15A65729-D9B8-3ABA-A706-138890AE1E9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16798" y="177800"/>
            <a:ext cx="1411605" cy="1270000"/>
          </a:xfrm>
          <a:prstGeom prst="rect">
            <a:avLst/>
          </a:prstGeom>
        </p:spPr>
      </p:pic>
    </p:spTree>
    <p:extLst>
      <p:ext uri="{BB962C8B-B14F-4D97-AF65-F5344CB8AC3E}">
        <p14:creationId xmlns:p14="http://schemas.microsoft.com/office/powerpoint/2010/main" val="26854775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124D2-986D-6C03-A15A-4617E950E88E}"/>
              </a:ext>
            </a:extLst>
          </p:cNvPr>
          <p:cNvSpPr>
            <a:spLocks noGrp="1"/>
          </p:cNvSpPr>
          <p:nvPr>
            <p:ph type="title"/>
          </p:nvPr>
        </p:nvSpPr>
        <p:spPr>
          <a:xfrm>
            <a:off x="228807" y="264289"/>
            <a:ext cx="5022185" cy="2529104"/>
          </a:xfrm>
        </p:spPr>
        <p:style>
          <a:lnRef idx="0">
            <a:schemeClr val="accent6"/>
          </a:lnRef>
          <a:fillRef idx="3">
            <a:schemeClr val="accent6"/>
          </a:fillRef>
          <a:effectRef idx="3">
            <a:schemeClr val="accent6"/>
          </a:effectRef>
          <a:fontRef idx="minor">
            <a:schemeClr val="lt1"/>
          </a:fontRef>
        </p:style>
        <p:txBody>
          <a:bodyPr vert="horz" lIns="0" tIns="0" rIns="0" bIns="0" rtlCol="0" anchor="b">
            <a:normAutofit/>
          </a:bodyPr>
          <a:lstStyle/>
          <a:p>
            <a:r>
              <a:rPr lang="en-US" sz="2500">
                <a:latin typeface="+mj-lt"/>
                <a:ea typeface="+mj-ea"/>
                <a:cs typeface="+mj-cs"/>
              </a:rPr>
              <a:t>Interventions:      benefits</a:t>
            </a:r>
            <a:r>
              <a:rPr lang="en-US" sz="2500" b="1" i="0" kern="1200" cap="all" spc="700" baseline="0">
                <a:latin typeface="+mj-lt"/>
                <a:ea typeface="+mj-ea"/>
                <a:cs typeface="+mj-cs"/>
              </a:rPr>
              <a:t> and limitations</a:t>
            </a:r>
          </a:p>
        </p:txBody>
      </p:sp>
      <p:sp>
        <p:nvSpPr>
          <p:cNvPr id="3" name="Content Placeholder 2">
            <a:extLst>
              <a:ext uri="{FF2B5EF4-FFF2-40B4-BE49-F238E27FC236}">
                <a16:creationId xmlns:a16="http://schemas.microsoft.com/office/drawing/2014/main" id="{C7254A0D-CE05-5096-A9EE-097893E02585}"/>
              </a:ext>
            </a:extLst>
          </p:cNvPr>
          <p:cNvSpPr>
            <a:spLocks noGrp="1"/>
          </p:cNvSpPr>
          <p:nvPr>
            <p:ph idx="1"/>
          </p:nvPr>
        </p:nvSpPr>
        <p:spPr/>
        <p:txBody>
          <a:bodyPr vert="horz" lIns="0" tIns="0" rIns="0" bIns="0" rtlCol="0" anchor="t">
            <a:normAutofit/>
          </a:bodyPr>
          <a:lstStyle/>
          <a:p>
            <a:pPr>
              <a:lnSpc>
                <a:spcPct val="110000"/>
              </a:lnSpc>
            </a:pPr>
            <a:r>
              <a:rPr lang="en-US" sz="2000"/>
              <a:t>Action and rehab – support after illness or hospital discharge can rebuild confidence and daily-living skills. Effectiveness may be limited by complex needs and poor follow up.</a:t>
            </a:r>
          </a:p>
          <a:p>
            <a:pPr>
              <a:lnSpc>
                <a:spcPct val="110000"/>
              </a:lnSpc>
            </a:pPr>
            <a:r>
              <a:rPr lang="en-US" sz="2000"/>
              <a:t>Falls prevention – assessment, strength activity, medication review and home hazard reduction address risks. Access transport and  fear of falling can limit participation.</a:t>
            </a:r>
          </a:p>
          <a:p>
            <a:pPr>
              <a:lnSpc>
                <a:spcPct val="110000"/>
              </a:lnSpc>
            </a:pPr>
            <a:r>
              <a:rPr lang="en-US" sz="2000"/>
              <a:t>Assistive technology – rails, alarms and telecare may increase confidence and safety. They can also raise concerns about consents, privacy, digital exclusion and replacing human contact.</a:t>
            </a:r>
          </a:p>
        </p:txBody>
      </p:sp>
      <p:sp>
        <p:nvSpPr>
          <p:cNvPr id="9" name="Date Placeholder 4">
            <a:extLst>
              <a:ext uri="{FF2B5EF4-FFF2-40B4-BE49-F238E27FC236}">
                <a16:creationId xmlns:a16="http://schemas.microsoft.com/office/drawing/2014/main" id="{438A1B8D-AEE6-521B-E3E8-386E05D02AB8}"/>
              </a:ext>
            </a:extLst>
          </p:cNvPr>
          <p:cNvSpPr>
            <a:spLocks noGrp="1"/>
          </p:cNvSpPr>
          <p:nvPr>
            <p:ph type="dt" sz="half" idx="10"/>
          </p:nvPr>
        </p:nvSpPr>
        <p:spPr/>
        <p:txBody>
          <a:bodyPr/>
          <a:lstStyle/>
          <a:p>
            <a:pPr>
              <a:spcAft>
                <a:spcPts val="600"/>
              </a:spcAft>
            </a:pPr>
            <a:fld id="{325B9599-7410-4749-B0BB-9D0EA1BB36E2}" type="datetime1">
              <a:rPr lang="en-US" smtClean="0"/>
              <a:pPr>
                <a:spcAft>
                  <a:spcPts val="600"/>
                </a:spcAft>
              </a:pPr>
              <a:t>10/24/2026</a:t>
            </a:fld>
            <a:endParaRPr lang="en-US"/>
          </a:p>
        </p:txBody>
      </p:sp>
      <p:sp>
        <p:nvSpPr>
          <p:cNvPr id="11" name="Footer Placeholder 5">
            <a:extLst>
              <a:ext uri="{FF2B5EF4-FFF2-40B4-BE49-F238E27FC236}">
                <a16:creationId xmlns:a16="http://schemas.microsoft.com/office/drawing/2014/main" id="{81F5055E-B71C-7E74-766C-7A055F4BF35B}"/>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6E5C46E8-8DB0-D8D9-199F-764EBD1C631A}"/>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13</a:t>
            </a:fld>
            <a:endParaRPr lang="en-US"/>
          </a:p>
        </p:txBody>
      </p:sp>
      <p:sp>
        <p:nvSpPr>
          <p:cNvPr id="4" name="TextBox 3">
            <a:extLst>
              <a:ext uri="{FF2B5EF4-FFF2-40B4-BE49-F238E27FC236}">
                <a16:creationId xmlns:a16="http://schemas.microsoft.com/office/drawing/2014/main" id="{46F1D3E4-1803-03D2-7305-F15D37E98CE3}"/>
              </a:ext>
            </a:extLst>
          </p:cNvPr>
          <p:cNvSpPr txBox="1"/>
          <p:nvPr/>
        </p:nvSpPr>
        <p:spPr>
          <a:xfrm>
            <a:off x="9382451" y="5962931"/>
            <a:ext cx="3932237" cy="446209"/>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nSpc>
                <a:spcPct val="120000"/>
              </a:lnSpc>
              <a:spcBef>
                <a:spcPts val="1000"/>
              </a:spcBef>
            </a:pPr>
            <a:r>
              <a:rPr lang="en-US" sz="1600" kern="1200">
                <a:highlight>
                  <a:srgbClr val="FFFFFF"/>
                </a:highlight>
                <a:latin typeface="+mn-lt"/>
                <a:ea typeface="+mn-ea"/>
                <a:cs typeface="+mn-cs"/>
              </a:rPr>
              <a:t>(Cameron et al., 2018)</a:t>
            </a:r>
            <a:endParaRPr lang="en-US" sz="1600" kern="1200">
              <a:latin typeface="+mn-lt"/>
              <a:ea typeface="+mn-ea"/>
              <a:cs typeface="+mn-cs"/>
            </a:endParaRPr>
          </a:p>
        </p:txBody>
      </p:sp>
      <p:pic>
        <p:nvPicPr>
          <p:cNvPr id="5" name="Audio recording 2026-10-24 11.16.57 PM">
            <a:hlinkClick r:id="" action="ppaction://media"/>
            <a:extLst>
              <a:ext uri="{FF2B5EF4-FFF2-40B4-BE49-F238E27FC236}">
                <a16:creationId xmlns:a16="http://schemas.microsoft.com/office/drawing/2014/main" id="{56524091-0E60-AAEB-B0A4-CBB1AB2ECB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180398" y="3032760"/>
            <a:ext cx="1746885" cy="1635760"/>
          </a:xfrm>
          <a:prstGeom prst="rect">
            <a:avLst/>
          </a:prstGeom>
        </p:spPr>
      </p:pic>
    </p:spTree>
    <p:extLst>
      <p:ext uri="{BB962C8B-B14F-4D97-AF65-F5344CB8AC3E}">
        <p14:creationId xmlns:p14="http://schemas.microsoft.com/office/powerpoint/2010/main" val="22687106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6ED47-30B8-8601-BD9C-D1272EEEC373}"/>
              </a:ext>
            </a:extLst>
          </p:cNvPr>
          <p:cNvSpPr>
            <a:spLocks noGrp="1"/>
          </p:cNvSpPr>
          <p:nvPr>
            <p:ph type="title"/>
          </p:nvPr>
        </p:nvSpPr>
        <p:spPr>
          <a:xfrm>
            <a:off x="1108060" y="3858"/>
            <a:ext cx="9986898" cy="1233488"/>
          </a:xfrm>
        </p:spPr>
        <p:style>
          <a:lnRef idx="0">
            <a:schemeClr val="dk1"/>
          </a:lnRef>
          <a:fillRef idx="3">
            <a:schemeClr val="dk1"/>
          </a:fillRef>
          <a:effectRef idx="3">
            <a:schemeClr val="dk1"/>
          </a:effectRef>
          <a:fontRef idx="minor">
            <a:schemeClr val="lt1"/>
          </a:fontRef>
        </p:style>
        <p:txBody>
          <a:bodyPr/>
          <a:lstStyle/>
          <a:p>
            <a:r>
              <a:rPr lang="en-US">
                <a:latin typeface="Arial"/>
                <a:cs typeface="Arial"/>
              </a:rPr>
              <a:t>Inequality, inclusion and unpaid carers</a:t>
            </a:r>
          </a:p>
        </p:txBody>
      </p:sp>
      <p:sp>
        <p:nvSpPr>
          <p:cNvPr id="3" name="Text Placeholder 2">
            <a:extLst>
              <a:ext uri="{FF2B5EF4-FFF2-40B4-BE49-F238E27FC236}">
                <a16:creationId xmlns:a16="http://schemas.microsoft.com/office/drawing/2014/main" id="{A743224F-7E83-2428-AD34-2DB8FDF1E075}"/>
              </a:ext>
            </a:extLst>
          </p:cNvPr>
          <p:cNvSpPr>
            <a:spLocks noGrp="1"/>
          </p:cNvSpPr>
          <p:nvPr>
            <p:ph type="body" idx="1"/>
          </p:nvPr>
        </p:nvSpPr>
        <p:spPr>
          <a:xfrm>
            <a:off x="953730" y="1295340"/>
            <a:ext cx="4629085" cy="823912"/>
          </a:xfrm>
        </p:spPr>
        <p:txBody>
          <a:bodyPr>
            <a:normAutofit/>
          </a:bodyPr>
          <a:lstStyle/>
          <a:p>
            <a:r>
              <a:rPr lang="en-US" sz="2800">
                <a:latin typeface="Arial"/>
                <a:cs typeface="Arial"/>
              </a:rPr>
              <a:t>Unequal experiences</a:t>
            </a:r>
          </a:p>
        </p:txBody>
      </p:sp>
      <p:sp>
        <p:nvSpPr>
          <p:cNvPr id="4" name="Content Placeholder 3">
            <a:extLst>
              <a:ext uri="{FF2B5EF4-FFF2-40B4-BE49-F238E27FC236}">
                <a16:creationId xmlns:a16="http://schemas.microsoft.com/office/drawing/2014/main" id="{59F06AB5-CAA8-02AD-68DE-F8FF9D762B66}"/>
              </a:ext>
            </a:extLst>
          </p:cNvPr>
          <p:cNvSpPr>
            <a:spLocks noGrp="1"/>
          </p:cNvSpPr>
          <p:nvPr>
            <p:ph sz="half" idx="2"/>
          </p:nvPr>
        </p:nvSpPr>
        <p:spPr>
          <a:xfrm>
            <a:off x="953730" y="2128898"/>
            <a:ext cx="4629085" cy="3684588"/>
          </a:xfrm>
          <a:ln/>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t">
            <a:normAutofit/>
          </a:bodyPr>
          <a:lstStyle/>
          <a:p>
            <a:r>
              <a:rPr lang="en-US" sz="1900">
                <a:latin typeface="Arial"/>
                <a:cs typeface="Arial"/>
              </a:rPr>
              <a:t>Older people with low incomes, ethnic backgrounds, limited English. </a:t>
            </a:r>
          </a:p>
          <a:p>
            <a:r>
              <a:rPr lang="en-US" sz="1900">
                <a:latin typeface="Arial"/>
                <a:cs typeface="Arial"/>
              </a:rPr>
              <a:t>Disabilities or weak social networks may face additional barriers.</a:t>
            </a:r>
          </a:p>
          <a:p>
            <a:r>
              <a:rPr lang="en-US" sz="1900">
                <a:latin typeface="Arial"/>
                <a:cs typeface="Arial"/>
              </a:rPr>
              <a:t>Service should not assume family support, digital access or a single cultural model of ageing.</a:t>
            </a:r>
          </a:p>
          <a:p>
            <a:pPr marL="0" indent="0">
              <a:buNone/>
            </a:pPr>
            <a:r>
              <a:rPr lang="en-US" sz="1900">
                <a:latin typeface="Arial"/>
                <a:ea typeface="+mn-lt"/>
                <a:cs typeface="Arial"/>
              </a:rPr>
              <a:t>(Care Learning, 2026)</a:t>
            </a:r>
            <a:endParaRPr lang="en-US" sz="1900">
              <a:latin typeface="Arial"/>
              <a:cs typeface="Arial"/>
            </a:endParaRPr>
          </a:p>
          <a:p>
            <a:endParaRPr lang="en-US"/>
          </a:p>
        </p:txBody>
      </p:sp>
      <p:sp>
        <p:nvSpPr>
          <p:cNvPr id="5" name="Text Placeholder 4">
            <a:extLst>
              <a:ext uri="{FF2B5EF4-FFF2-40B4-BE49-F238E27FC236}">
                <a16:creationId xmlns:a16="http://schemas.microsoft.com/office/drawing/2014/main" id="{6B55B10D-24E7-2CED-E28E-856FBA148E78}"/>
              </a:ext>
            </a:extLst>
          </p:cNvPr>
          <p:cNvSpPr>
            <a:spLocks noGrp="1"/>
          </p:cNvSpPr>
          <p:nvPr>
            <p:ph type="body" sz="quarter" idx="3"/>
          </p:nvPr>
        </p:nvSpPr>
        <p:spPr>
          <a:xfrm>
            <a:off x="6084386" y="1237467"/>
            <a:ext cx="5010572" cy="823912"/>
          </a:xfrm>
        </p:spPr>
        <p:txBody>
          <a:bodyPr>
            <a:normAutofit/>
          </a:bodyPr>
          <a:lstStyle/>
          <a:p>
            <a:r>
              <a:rPr lang="en-US" sz="2800">
                <a:latin typeface="Arial"/>
                <a:cs typeface="Arial"/>
              </a:rPr>
              <a:t>Carers and relationships</a:t>
            </a:r>
          </a:p>
        </p:txBody>
      </p:sp>
      <p:sp>
        <p:nvSpPr>
          <p:cNvPr id="6" name="Content Placeholder 5">
            <a:extLst>
              <a:ext uri="{FF2B5EF4-FFF2-40B4-BE49-F238E27FC236}">
                <a16:creationId xmlns:a16="http://schemas.microsoft.com/office/drawing/2014/main" id="{BAD7AAE7-BCA6-F5A3-B50B-5B9C29C06FD0}"/>
              </a:ext>
            </a:extLst>
          </p:cNvPr>
          <p:cNvSpPr>
            <a:spLocks noGrp="1"/>
          </p:cNvSpPr>
          <p:nvPr>
            <p:ph sz="quarter" idx="4"/>
          </p:nvPr>
        </p:nvSpPr>
        <p:spPr>
          <a:xfrm>
            <a:off x="6103675" y="2071024"/>
            <a:ext cx="5010573" cy="3684588"/>
          </a:xfrm>
          <a:ln/>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t">
            <a:normAutofit/>
          </a:bodyPr>
          <a:lstStyle/>
          <a:p>
            <a:r>
              <a:rPr lang="en-US" sz="1800">
                <a:latin typeface="Arial"/>
                <a:cs typeface="Arial"/>
              </a:rPr>
              <a:t>Family and unpaid carers can sustain dependence but may experience stress, financial pressure and poor health.</a:t>
            </a:r>
          </a:p>
          <a:p>
            <a:r>
              <a:rPr lang="en-US" sz="1800">
                <a:latin typeface="Arial"/>
                <a:cs typeface="Arial"/>
              </a:rPr>
              <a:t>Carers need recognition, information, assessment where applicable and practical support.</a:t>
            </a:r>
          </a:p>
          <a:p>
            <a:pPr marL="0" indent="0">
              <a:buNone/>
            </a:pPr>
            <a:r>
              <a:rPr lang="en-US" sz="1800">
                <a:latin typeface="Arial"/>
                <a:ea typeface="+mn-lt"/>
                <a:cs typeface="Arial"/>
              </a:rPr>
              <a:t>(Foster, 2025)</a:t>
            </a:r>
            <a:endParaRPr lang="en-US" sz="1800">
              <a:latin typeface="Arial"/>
              <a:cs typeface="Arial"/>
            </a:endParaRPr>
          </a:p>
        </p:txBody>
      </p:sp>
      <p:pic>
        <p:nvPicPr>
          <p:cNvPr id="7" name="Audio recording 2026-10-24 11.18.53 PM">
            <a:hlinkClick r:id="" action="ppaction://media"/>
            <a:extLst>
              <a:ext uri="{FF2B5EF4-FFF2-40B4-BE49-F238E27FC236}">
                <a16:creationId xmlns:a16="http://schemas.microsoft.com/office/drawing/2014/main" id="{6A0988BC-491B-963C-FDFA-B4A808D4663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0703" y="395467"/>
            <a:ext cx="938392" cy="847587"/>
          </a:xfrm>
          <a:prstGeom prst="rect">
            <a:avLst/>
          </a:prstGeom>
        </p:spPr>
      </p:pic>
    </p:spTree>
    <p:extLst>
      <p:ext uri="{BB962C8B-B14F-4D97-AF65-F5344CB8AC3E}">
        <p14:creationId xmlns:p14="http://schemas.microsoft.com/office/powerpoint/2010/main" val="785133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DA014-8DCB-304D-5626-7D56883B6F87}"/>
              </a:ext>
            </a:extLst>
          </p:cNvPr>
          <p:cNvSpPr>
            <a:spLocks noGrp="1"/>
          </p:cNvSpPr>
          <p:nvPr>
            <p:ph type="title"/>
          </p:nvPr>
        </p:nvSpPr>
        <p:spPr/>
        <p:txBody>
          <a:bodyPr vert="horz" lIns="0" tIns="0" rIns="0" bIns="0" rtlCol="0" anchor="b">
            <a:normAutofit/>
          </a:bodyPr>
          <a:lstStyle/>
          <a:p>
            <a:r>
              <a:rPr lang="en-US" b="1" i="0" kern="1200" cap="all" spc="700" baseline="0">
                <a:latin typeface="+mj-lt"/>
                <a:ea typeface="+mj-ea"/>
                <a:cs typeface="+mj-cs"/>
              </a:rPr>
              <a:t>Recommendations to empower older people </a:t>
            </a:r>
          </a:p>
        </p:txBody>
      </p:sp>
      <p:graphicFrame>
        <p:nvGraphicFramePr>
          <p:cNvPr id="6" name="Content Placeholder 2">
            <a:extLst>
              <a:ext uri="{FF2B5EF4-FFF2-40B4-BE49-F238E27FC236}">
                <a16:creationId xmlns:a16="http://schemas.microsoft.com/office/drawing/2014/main" id="{87F3D46A-1EAF-6203-6134-F2130813AE80}"/>
              </a:ext>
            </a:extLst>
          </p:cNvPr>
          <p:cNvGraphicFramePr>
            <a:graphicFrameLocks noGrp="1"/>
          </p:cNvGraphicFramePr>
          <p:nvPr>
            <p:ph sz="half" idx="1"/>
            <p:extLst>
              <p:ext uri="{D42A27DB-BD31-4B8C-83A1-F6EECF244321}">
                <p14:modId xmlns:p14="http://schemas.microsoft.com/office/powerpoint/2010/main" val="1903432676"/>
              </p:ext>
            </p:extLst>
          </p:nvPr>
        </p:nvGraphicFramePr>
        <p:xfrm>
          <a:off x="995826" y="1359533"/>
          <a:ext cx="10203643" cy="4643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Date Placeholder 4">
            <a:extLst>
              <a:ext uri="{FF2B5EF4-FFF2-40B4-BE49-F238E27FC236}">
                <a16:creationId xmlns:a16="http://schemas.microsoft.com/office/drawing/2014/main" id="{C2C1401F-CA73-DAF2-0DEA-426D07EEB1DF}"/>
              </a:ext>
            </a:extLst>
          </p:cNvPr>
          <p:cNvSpPr>
            <a:spLocks noGrp="1"/>
          </p:cNvSpPr>
          <p:nvPr>
            <p:ph type="dt" sz="half" idx="10"/>
          </p:nvPr>
        </p:nvSpPr>
        <p:spPr/>
        <p:txBody>
          <a:bodyPr/>
          <a:lstStyle/>
          <a:p>
            <a:pPr>
              <a:spcAft>
                <a:spcPts val="600"/>
              </a:spcAft>
            </a:pPr>
            <a:fld id="{704C5BD1-91AE-4584-A7D3-7402A62C15A3}" type="datetime1">
              <a:rPr lang="en-US" smtClean="0"/>
              <a:pPr>
                <a:spcAft>
                  <a:spcPts val="600"/>
                </a:spcAft>
              </a:pPr>
              <a:t>10/24/2026</a:t>
            </a:fld>
            <a:endParaRPr lang="en-US"/>
          </a:p>
        </p:txBody>
      </p:sp>
      <p:sp>
        <p:nvSpPr>
          <p:cNvPr id="12" name="Footer Placeholder 5">
            <a:extLst>
              <a:ext uri="{FF2B5EF4-FFF2-40B4-BE49-F238E27FC236}">
                <a16:creationId xmlns:a16="http://schemas.microsoft.com/office/drawing/2014/main" id="{A5E5594A-67FB-F849-9045-4E5705055ED5}"/>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5E05A2DE-C76D-B915-0C61-631CA375FADE}"/>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15</a:t>
            </a:fld>
            <a:endParaRPr lang="en-US"/>
          </a:p>
        </p:txBody>
      </p:sp>
      <p:sp>
        <p:nvSpPr>
          <p:cNvPr id="4" name="TextBox 3">
            <a:extLst>
              <a:ext uri="{FF2B5EF4-FFF2-40B4-BE49-F238E27FC236}">
                <a16:creationId xmlns:a16="http://schemas.microsoft.com/office/drawing/2014/main" id="{481C8681-F94C-2874-F851-1724D549D917}"/>
              </a:ext>
            </a:extLst>
          </p:cNvPr>
          <p:cNvSpPr txBox="1"/>
          <p:nvPr/>
        </p:nvSpPr>
        <p:spPr>
          <a:xfrm>
            <a:off x="9962909" y="5873660"/>
            <a:ext cx="5181600" cy="611962"/>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nSpc>
                <a:spcPct val="120000"/>
              </a:lnSpc>
              <a:spcBef>
                <a:spcPts val="1000"/>
              </a:spcBef>
            </a:pPr>
            <a:r>
              <a:rPr lang="en-US" sz="2000">
                <a:highlight>
                  <a:srgbClr val="FFFFFF"/>
                </a:highlight>
              </a:rPr>
              <a:t>(SCIE, 2022)</a:t>
            </a:r>
            <a:endParaRPr lang="en-US" sz="2000"/>
          </a:p>
        </p:txBody>
      </p:sp>
      <p:pic>
        <p:nvPicPr>
          <p:cNvPr id="27" name="Audio recording 2026-10-24 11.21.23 PM">
            <a:hlinkClick r:id="" action="ppaction://media"/>
            <a:extLst>
              <a:ext uri="{FF2B5EF4-FFF2-40B4-BE49-F238E27FC236}">
                <a16:creationId xmlns:a16="http://schemas.microsoft.com/office/drawing/2014/main" id="{5D7DAEB8-A786-6B8C-D393-F43ECD5D0953}"/>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9174798" y="441960"/>
            <a:ext cx="1574165" cy="1473200"/>
          </a:xfrm>
          <a:prstGeom prst="rect">
            <a:avLst/>
          </a:prstGeom>
        </p:spPr>
      </p:pic>
    </p:spTree>
    <p:extLst>
      <p:ext uri="{BB962C8B-B14F-4D97-AF65-F5344CB8AC3E}">
        <p14:creationId xmlns:p14="http://schemas.microsoft.com/office/powerpoint/2010/main" val="37785485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7FDEE-A9A8-112B-FFE3-A0663C2B7FB9}"/>
              </a:ext>
            </a:extLst>
          </p:cNvPr>
          <p:cNvSpPr>
            <a:spLocks noGrp="1"/>
          </p:cNvSpPr>
          <p:nvPr>
            <p:ph type="title"/>
          </p:nvPr>
        </p:nvSpPr>
        <p:spPr>
          <a:xfrm>
            <a:off x="628890" y="3858"/>
            <a:ext cx="4088756" cy="1484272"/>
          </a:xfrm>
        </p:spPr>
        <p:txBody>
          <a:bodyPr/>
          <a:lstStyle/>
          <a:p>
            <a:r>
              <a:rPr lang="en-US">
                <a:latin typeface="Arial"/>
                <a:cs typeface="Arial"/>
              </a:rPr>
              <a:t>Conclusion </a:t>
            </a:r>
          </a:p>
        </p:txBody>
      </p:sp>
      <p:sp>
        <p:nvSpPr>
          <p:cNvPr id="3" name="Speech Bubble: Rectangle with Corners Rounded 2">
            <a:extLst>
              <a:ext uri="{FF2B5EF4-FFF2-40B4-BE49-F238E27FC236}">
                <a16:creationId xmlns:a16="http://schemas.microsoft.com/office/drawing/2014/main" id="{99F57326-0526-4A92-292B-42AC9B7F5D81}"/>
              </a:ext>
            </a:extLst>
          </p:cNvPr>
          <p:cNvSpPr/>
          <p:nvPr/>
        </p:nvSpPr>
        <p:spPr>
          <a:xfrm>
            <a:off x="452168" y="1868338"/>
            <a:ext cx="3505200" cy="3429000"/>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a:cs typeface="Arial"/>
              </a:rPr>
              <a:t>Older people require person-</a:t>
            </a:r>
            <a:r>
              <a:rPr lang="en-US" err="1">
                <a:solidFill>
                  <a:schemeClr val="tx1"/>
                </a:solidFill>
                <a:latin typeface="Arial"/>
                <a:cs typeface="Arial"/>
              </a:rPr>
              <a:t>centred</a:t>
            </a:r>
            <a:r>
              <a:rPr lang="en-US">
                <a:solidFill>
                  <a:schemeClr val="tx1"/>
                </a:solidFill>
                <a:latin typeface="Arial"/>
                <a:cs typeface="Arial"/>
              </a:rPr>
              <a:t> care and appropriate support to maintain their functional ability, independence, dignity, freedom and choice(NHS England, 2024).</a:t>
            </a:r>
          </a:p>
        </p:txBody>
      </p:sp>
      <p:sp>
        <p:nvSpPr>
          <p:cNvPr id="4" name="TextBox 3">
            <a:extLst>
              <a:ext uri="{FF2B5EF4-FFF2-40B4-BE49-F238E27FC236}">
                <a16:creationId xmlns:a16="http://schemas.microsoft.com/office/drawing/2014/main" id="{D6E695D0-178C-F976-1934-B45CD3B48080}"/>
              </a:ext>
            </a:extLst>
          </p:cNvPr>
          <p:cNvSpPr txBox="1"/>
          <p:nvPr/>
        </p:nvSpPr>
        <p:spPr>
          <a:xfrm>
            <a:off x="4819650" y="895350"/>
            <a:ext cx="67818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Although UK policies and services promote wellbeing and autonomy, challenges such as physical health difficulties, social isolation, limited resources and unequal access to care can affect their effectiveness</a:t>
            </a:r>
            <a:r>
              <a:rPr lang="en-US">
                <a:highlight>
                  <a:srgbClr val="FFFFFF"/>
                </a:highlight>
                <a:latin typeface="Arial"/>
                <a:ea typeface="+mn-lt"/>
                <a:cs typeface="Arial"/>
              </a:rPr>
              <a:t>(Www.gov.uk, 2026).</a:t>
            </a:r>
            <a:endParaRPr lang="en-US">
              <a:latin typeface="Arial"/>
              <a:cs typeface="Arial"/>
            </a:endParaRPr>
          </a:p>
          <a:p>
            <a:endParaRPr lang="en-US">
              <a:latin typeface="Arial"/>
              <a:cs typeface="Arial"/>
            </a:endParaRPr>
          </a:p>
          <a:p>
            <a:r>
              <a:rPr lang="en-US">
                <a:latin typeface="Arial"/>
                <a:cs typeface="Arial"/>
              </a:rPr>
              <a:t>Services should be improve through better funding, unique support, available community services and assistive technologies</a:t>
            </a:r>
            <a:r>
              <a:rPr lang="en-US">
                <a:highlight>
                  <a:srgbClr val="FFFFFF"/>
                </a:highlight>
                <a:latin typeface="Arial"/>
                <a:ea typeface="+mn-lt"/>
                <a:cs typeface="Arial"/>
              </a:rPr>
              <a:t> (World Health Organization, 2024).</a:t>
            </a:r>
          </a:p>
        </p:txBody>
      </p:sp>
      <p:sp>
        <p:nvSpPr>
          <p:cNvPr id="6" name="Arrow: Left-Right 5">
            <a:extLst>
              <a:ext uri="{FF2B5EF4-FFF2-40B4-BE49-F238E27FC236}">
                <a16:creationId xmlns:a16="http://schemas.microsoft.com/office/drawing/2014/main" id="{DA84E40A-ABEA-9F04-663A-93A2B9107E3B}"/>
              </a:ext>
            </a:extLst>
          </p:cNvPr>
          <p:cNvSpPr/>
          <p:nvPr/>
        </p:nvSpPr>
        <p:spPr>
          <a:xfrm>
            <a:off x="4495800" y="3371850"/>
            <a:ext cx="7124700" cy="28003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rial"/>
                <a:cs typeface="Arial"/>
              </a:rPr>
              <a:t>These improvements can empower older people to make informed decisions, maintain independence and enjoy a better quality of life.</a:t>
            </a:r>
          </a:p>
        </p:txBody>
      </p:sp>
      <p:pic>
        <p:nvPicPr>
          <p:cNvPr id="5" name="Audio recording 2026-10-24 11.28.43 PM">
            <a:hlinkClick r:id="" action="ppaction://media"/>
            <a:extLst>
              <a:ext uri="{FF2B5EF4-FFF2-40B4-BE49-F238E27FC236}">
                <a16:creationId xmlns:a16="http://schemas.microsoft.com/office/drawing/2014/main" id="{A92B1BB2-255B-75B0-0E69-C89860B1E5E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48318" y="228600"/>
            <a:ext cx="1340485" cy="1249680"/>
          </a:xfrm>
          <a:prstGeom prst="rect">
            <a:avLst/>
          </a:prstGeom>
        </p:spPr>
      </p:pic>
    </p:spTree>
    <p:extLst>
      <p:ext uri="{BB962C8B-B14F-4D97-AF65-F5344CB8AC3E}">
        <p14:creationId xmlns:p14="http://schemas.microsoft.com/office/powerpoint/2010/main" val="29282727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6375-934C-E649-63C1-DF8DB10C7EA4}"/>
              </a:ext>
            </a:extLst>
          </p:cNvPr>
          <p:cNvSpPr>
            <a:spLocks noGrp="1"/>
          </p:cNvSpPr>
          <p:nvPr>
            <p:ph type="title"/>
          </p:nvPr>
        </p:nvSpPr>
        <p:spPr>
          <a:xfrm>
            <a:off x="146613" y="-161832"/>
            <a:ext cx="10240903" cy="674045"/>
          </a:xfrm>
        </p:spPr>
        <p:txBody>
          <a:bodyPr/>
          <a:lstStyle/>
          <a:p>
            <a:r>
              <a:rPr lang="en-US" sz="2400">
                <a:latin typeface="Arial"/>
                <a:cs typeface="Arial"/>
              </a:rPr>
              <a:t>References 1 of 2</a:t>
            </a:r>
            <a:r>
              <a:rPr lang="en-US">
                <a:latin typeface="Arial"/>
                <a:cs typeface="Arial"/>
              </a:rPr>
              <a:t> </a:t>
            </a:r>
          </a:p>
        </p:txBody>
      </p:sp>
      <p:sp>
        <p:nvSpPr>
          <p:cNvPr id="3" name="Content Placeholder 2">
            <a:extLst>
              <a:ext uri="{FF2B5EF4-FFF2-40B4-BE49-F238E27FC236}">
                <a16:creationId xmlns:a16="http://schemas.microsoft.com/office/drawing/2014/main" id="{DA29B1B1-BADF-403F-46D6-294001F99419}"/>
              </a:ext>
            </a:extLst>
          </p:cNvPr>
          <p:cNvSpPr>
            <a:spLocks noGrp="1"/>
          </p:cNvSpPr>
          <p:nvPr>
            <p:ph idx="1"/>
          </p:nvPr>
        </p:nvSpPr>
        <p:spPr>
          <a:xfrm>
            <a:off x="143719" y="517754"/>
            <a:ext cx="10515600" cy="6232334"/>
          </a:xfrm>
        </p:spPr>
        <p:txBody>
          <a:bodyPr vert="horz" lIns="91440" tIns="45720" rIns="91440" bIns="45720" rtlCol="0" anchor="t">
            <a:normAutofit lnSpcReduction="10000"/>
          </a:bodyPr>
          <a:lstStyle/>
          <a:p>
            <a:pPr marL="0" indent="0">
              <a:buNone/>
            </a:pPr>
            <a:r>
              <a:rPr lang="en-US" sz="1100">
                <a:solidFill>
                  <a:srgbClr val="040102"/>
                </a:solidFill>
                <a:highlight>
                  <a:srgbClr val="FFFFFF"/>
                </a:highlight>
                <a:latin typeface="Arial"/>
                <a:ea typeface="+mn-lt"/>
                <a:cs typeface="Arial"/>
              </a:rPr>
              <a:t>National Institute on Aging (2023). Available at: </a:t>
            </a:r>
            <a:r>
              <a:rPr lang="en-US" sz="1100">
                <a:solidFill>
                  <a:srgbClr val="040102"/>
                </a:solidFill>
                <a:highlight>
                  <a:srgbClr val="FFFFFF"/>
                </a:highlight>
                <a:latin typeface="Arial"/>
                <a:ea typeface="+mn-lt"/>
                <a:cs typeface="Arial"/>
                <a:hlinkClick r:id="rId2"/>
              </a:rPr>
              <a:t>https://www.nia.nih.gov/health/health-care-professionals-information/providing-care-diverse-older-adult-population</a:t>
            </a:r>
            <a:r>
              <a:rPr lang="en-US" sz="1100">
                <a:solidFill>
                  <a:srgbClr val="000000"/>
                </a:solidFill>
                <a:latin typeface="Arial"/>
                <a:ea typeface="+mn-lt"/>
                <a:cs typeface="Arial"/>
              </a:rPr>
              <a:t> (Accessed: 12 October 2026)</a:t>
            </a:r>
          </a:p>
          <a:p>
            <a:pPr marL="0" indent="0">
              <a:buNone/>
            </a:pPr>
            <a:r>
              <a:rPr lang="en-US" sz="1100">
                <a:solidFill>
                  <a:srgbClr val="040102"/>
                </a:solidFill>
                <a:highlight>
                  <a:srgbClr val="FFFFFF"/>
                </a:highlight>
                <a:latin typeface="Arial"/>
                <a:ea typeface="+mn-lt"/>
                <a:cs typeface="Arial"/>
              </a:rPr>
              <a:t>NHS website (2023). Available at: </a:t>
            </a:r>
            <a:r>
              <a:rPr lang="en-US" sz="1100">
                <a:solidFill>
                  <a:srgbClr val="040102"/>
                </a:solidFill>
                <a:highlight>
                  <a:srgbClr val="FFFFFF"/>
                </a:highlight>
                <a:latin typeface="Arial"/>
                <a:ea typeface="+mn-lt"/>
                <a:cs typeface="Arial"/>
                <a:hlinkClick r:id="rId3"/>
              </a:rPr>
              <a:t>https://www.nhs.uk/social-care-and-support/care-services-equipment-and-care-homes/supported-living-services/</a:t>
            </a:r>
            <a:r>
              <a:rPr lang="en-US" sz="1100">
                <a:solidFill>
                  <a:srgbClr val="000000"/>
                </a:solidFill>
                <a:latin typeface="Arial"/>
                <a:ea typeface="+mn-lt"/>
                <a:cs typeface="Arial"/>
              </a:rPr>
              <a:t> (Accessed: 12 October 2026)</a:t>
            </a:r>
            <a:endParaRPr lang="en-US" sz="1100">
              <a:latin typeface="Arial"/>
              <a:ea typeface="+mn-lt"/>
              <a:cs typeface="Arial"/>
            </a:endParaRPr>
          </a:p>
          <a:p>
            <a:pPr marL="0" indent="0">
              <a:buNone/>
            </a:pPr>
            <a:r>
              <a:rPr lang="en-US" sz="1100">
                <a:solidFill>
                  <a:srgbClr val="040102"/>
                </a:solidFill>
                <a:highlight>
                  <a:srgbClr val="FFFFFF"/>
                </a:highlight>
                <a:latin typeface="Arial"/>
                <a:ea typeface="+mn-lt"/>
                <a:cs typeface="Arial"/>
              </a:rPr>
              <a:t>World Health </a:t>
            </a:r>
            <a:r>
              <a:rPr lang="en-US" sz="1100" err="1">
                <a:solidFill>
                  <a:srgbClr val="040102"/>
                </a:solidFill>
                <a:highlight>
                  <a:srgbClr val="FFFFFF"/>
                </a:highlight>
                <a:latin typeface="Arial"/>
                <a:ea typeface="+mn-lt"/>
                <a:cs typeface="Arial"/>
              </a:rPr>
              <a:t>Organisation</a:t>
            </a:r>
            <a:r>
              <a:rPr lang="en-US" sz="1100">
                <a:solidFill>
                  <a:srgbClr val="040102"/>
                </a:solidFill>
                <a:highlight>
                  <a:srgbClr val="FFFFFF"/>
                </a:highlight>
                <a:latin typeface="Arial"/>
                <a:ea typeface="+mn-lt"/>
                <a:cs typeface="Arial"/>
              </a:rPr>
              <a:t> (2020). Available at: </a:t>
            </a:r>
            <a:r>
              <a:rPr lang="en-US" sz="1100">
                <a:solidFill>
                  <a:srgbClr val="040102"/>
                </a:solidFill>
                <a:highlight>
                  <a:srgbClr val="FFFFFF"/>
                </a:highlight>
                <a:latin typeface="Arial"/>
                <a:ea typeface="+mn-lt"/>
                <a:cs typeface="Arial"/>
                <a:hlinkClick r:id="rId4"/>
              </a:rPr>
              <a:t>https://www.who.int/news-room/questions-and-answers/item/healthy-ageing-and-functional-ability</a:t>
            </a:r>
            <a:r>
              <a:rPr lang="en-US" sz="1100">
                <a:solidFill>
                  <a:srgbClr val="000000"/>
                </a:solidFill>
                <a:highlight>
                  <a:srgbClr val="FFFFFF"/>
                </a:highlight>
                <a:latin typeface="Arial"/>
                <a:ea typeface="+mn-lt"/>
                <a:cs typeface="Arial"/>
              </a:rPr>
              <a:t>(Accessed: 12 October 2026)</a:t>
            </a:r>
            <a:endParaRPr lang="en-US" sz="1100">
              <a:latin typeface="Arial"/>
              <a:ea typeface="+mn-lt"/>
              <a:cs typeface="Arial"/>
            </a:endParaRPr>
          </a:p>
          <a:p>
            <a:pPr marL="0" indent="0">
              <a:buNone/>
            </a:pPr>
            <a:r>
              <a:rPr lang="en-US" sz="1100">
                <a:solidFill>
                  <a:srgbClr val="040102"/>
                </a:solidFill>
                <a:highlight>
                  <a:srgbClr val="FFFFFF"/>
                </a:highlight>
                <a:latin typeface="Arial"/>
                <a:ea typeface="+mn-lt"/>
                <a:cs typeface="Arial"/>
              </a:rPr>
              <a:t>Nightingale Homecare (2026). Available at: </a:t>
            </a:r>
            <a:r>
              <a:rPr lang="en-US" sz="1100">
                <a:solidFill>
                  <a:srgbClr val="040102"/>
                </a:solidFill>
                <a:highlight>
                  <a:srgbClr val="FFFFFF"/>
                </a:highlight>
                <a:latin typeface="Arial"/>
                <a:ea typeface="+mn-lt"/>
                <a:cs typeface="Arial"/>
                <a:hlinkClick r:id="rId5"/>
              </a:rPr>
              <a:t>https://www.rosienightingale.co.uk/blog-posts/what-can-a-home-carer-do-bolton</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NICE (2018). Available at: </a:t>
            </a:r>
            <a:r>
              <a:rPr lang="en-US" sz="1100">
                <a:solidFill>
                  <a:srgbClr val="040102"/>
                </a:solidFill>
                <a:highlight>
                  <a:srgbClr val="FFFFFF"/>
                </a:highlight>
                <a:latin typeface="Arial"/>
                <a:ea typeface="+mn-lt"/>
                <a:cs typeface="Arial"/>
                <a:hlinkClick r:id="rId6"/>
              </a:rPr>
              <a:t>https://www.nice.org.uk/guidance/ng108/chapter/recommendations</a:t>
            </a:r>
            <a:r>
              <a:rPr lang="en-US" sz="1100">
                <a:solidFill>
                  <a:srgbClr val="000000"/>
                </a:solidFill>
                <a:highlight>
                  <a:srgbClr val="FFFFFF"/>
                </a:highlight>
                <a:latin typeface="Arial"/>
                <a:ea typeface="+mn-lt"/>
                <a:cs typeface="Arial"/>
              </a:rPr>
              <a:t>(Accessed: 12 October 2026)</a:t>
            </a:r>
            <a:endParaRPr lang="en-US" sz="1100">
              <a:latin typeface="Arial"/>
              <a:ea typeface="+mn-lt"/>
              <a:cs typeface="Arial"/>
            </a:endParaRPr>
          </a:p>
          <a:p>
            <a:pPr marL="0" indent="0">
              <a:buNone/>
            </a:pPr>
            <a:r>
              <a:rPr lang="en-US" sz="1100">
                <a:solidFill>
                  <a:srgbClr val="040102"/>
                </a:solidFill>
                <a:highlight>
                  <a:srgbClr val="FFFFFF"/>
                </a:highlight>
                <a:latin typeface="Arial"/>
                <a:ea typeface="+mn-lt"/>
                <a:cs typeface="Arial"/>
              </a:rPr>
              <a:t>Ebrahimi et al., (2020). Available at: </a:t>
            </a:r>
            <a:r>
              <a:rPr lang="en-US" sz="1100">
                <a:solidFill>
                  <a:srgbClr val="040102"/>
                </a:solidFill>
                <a:highlight>
                  <a:srgbClr val="FFFFFF"/>
                </a:highlight>
                <a:latin typeface="Arial"/>
                <a:ea typeface="+mn-lt"/>
                <a:cs typeface="Arial"/>
                <a:hlinkClick r:id="rId7"/>
              </a:rPr>
              <a:t>https://www.sciencedirect.com/science/article/pii/S0197457220302482</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Department of Health and Social Care (2022). Available at: </a:t>
            </a:r>
            <a:r>
              <a:rPr lang="en-US" sz="1100">
                <a:solidFill>
                  <a:srgbClr val="040102"/>
                </a:solidFill>
                <a:highlight>
                  <a:srgbClr val="FFFFFF"/>
                </a:highlight>
                <a:latin typeface="Arial"/>
                <a:ea typeface="+mn-lt"/>
                <a:cs typeface="Arial"/>
                <a:hlinkClick r:id="rId8"/>
              </a:rPr>
              <a:t>https://www.gov.uk/government/publications/people-at-the-heart-of-care-adult-social-care-reform-white-paper/people-at-the-heart-of-care-adult-social-care-reform</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Davidson and Rossall (2015). Available at: </a:t>
            </a:r>
            <a:r>
              <a:rPr lang="en-US" sz="1100">
                <a:solidFill>
                  <a:srgbClr val="040102"/>
                </a:solidFill>
                <a:highlight>
                  <a:srgbClr val="FFFFFF"/>
                </a:highlight>
                <a:latin typeface="Arial"/>
                <a:ea typeface="+mn-lt"/>
                <a:cs typeface="Arial"/>
                <a:hlinkClick r:id="rId9"/>
              </a:rPr>
              <a:t>https://www.ageuk.org.uk/siteassets/documents/reports-and-publications/reports-and-briefings/health--wellbeing/rb_june15_lonelines_in_later_life_evidence_review.pdf</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Ashikali et al., (2023). Available at: </a:t>
            </a:r>
            <a:r>
              <a:rPr lang="en-US" sz="1100">
                <a:solidFill>
                  <a:srgbClr val="040102"/>
                </a:solidFill>
                <a:highlight>
                  <a:srgbClr val="FFFFFF"/>
                </a:highlight>
                <a:latin typeface="Arial"/>
                <a:ea typeface="+mn-lt"/>
                <a:cs typeface="Arial"/>
                <a:hlinkClick r:id="rId10"/>
              </a:rPr>
              <a:t>https://www.mdpi.com/1660-4601/20/5/4382</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NHS England (2024). Available at: </a:t>
            </a:r>
            <a:r>
              <a:rPr lang="en-US" sz="1100">
                <a:solidFill>
                  <a:srgbClr val="040102"/>
                </a:solidFill>
                <a:highlight>
                  <a:srgbClr val="FFFFFF"/>
                </a:highlight>
                <a:latin typeface="Arial"/>
                <a:ea typeface="+mn-lt"/>
                <a:cs typeface="Arial"/>
                <a:hlinkClick r:id="rId11"/>
              </a:rPr>
              <a:t>https://www.hee.nhs.uk/our-work/person-centred-care</a:t>
            </a:r>
            <a:r>
              <a:rPr lang="en-US" sz="1100">
                <a:solidFill>
                  <a:srgbClr val="000000"/>
                </a:solidFill>
                <a:latin typeface="Arial"/>
                <a:ea typeface="+mn-lt"/>
                <a:cs typeface="Arial"/>
              </a:rPr>
              <a:t> (Accessed: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National Institute on Aging (2020). Available at: </a:t>
            </a:r>
            <a:r>
              <a:rPr lang="en-US" sz="1100">
                <a:solidFill>
                  <a:srgbClr val="040102"/>
                </a:solidFill>
                <a:highlight>
                  <a:srgbClr val="FFFFFF"/>
                </a:highlight>
                <a:latin typeface="Arial"/>
                <a:ea typeface="+mn-lt"/>
                <a:cs typeface="Arial"/>
                <a:hlinkClick r:id="rId12"/>
              </a:rPr>
              <a:t>https://www.nia.nih.gov/news/maintaining-mobility-and-preventing-disability-are-key-living-independently-we-age</a:t>
            </a:r>
            <a:r>
              <a:rPr lang="en-US" sz="1100">
                <a:solidFill>
                  <a:srgbClr val="000000"/>
                </a:solidFill>
                <a:latin typeface="Arial"/>
                <a:ea typeface="+mn-lt"/>
                <a:cs typeface="Arial"/>
              </a:rPr>
              <a:t> (Accessed: 12 October 2026)</a:t>
            </a:r>
          </a:p>
          <a:p>
            <a:pPr marL="0" indent="0">
              <a:buNone/>
            </a:pPr>
            <a:r>
              <a:rPr lang="en-US" sz="1100">
                <a:solidFill>
                  <a:srgbClr val="040102"/>
                </a:solidFill>
                <a:highlight>
                  <a:srgbClr val="FFFFFF"/>
                </a:highlight>
                <a:latin typeface="Arial"/>
                <a:ea typeface="+mn-lt"/>
                <a:cs typeface="Arial"/>
              </a:rPr>
              <a:t>Petty (2024). Available at: </a:t>
            </a:r>
            <a:r>
              <a:rPr lang="en-US" sz="1100">
                <a:solidFill>
                  <a:srgbClr val="040102"/>
                </a:solidFill>
                <a:highlight>
                  <a:srgbClr val="FFFFFF"/>
                </a:highlight>
                <a:latin typeface="Arial"/>
                <a:ea typeface="+mn-lt"/>
                <a:cs typeface="Arial"/>
                <a:hlinkClick r:id="rId13"/>
              </a:rPr>
              <a:t>https://www.highspeedtraining.co.uk/hub/independence-in-health-and-social-care/</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World Health </a:t>
            </a:r>
            <a:r>
              <a:rPr lang="en-US" sz="1100" err="1">
                <a:solidFill>
                  <a:srgbClr val="040102"/>
                </a:solidFill>
                <a:highlight>
                  <a:srgbClr val="FFFFFF"/>
                </a:highlight>
                <a:latin typeface="Arial"/>
                <a:ea typeface="+mn-lt"/>
                <a:cs typeface="Arial"/>
              </a:rPr>
              <a:t>Organisation</a:t>
            </a:r>
            <a:r>
              <a:rPr lang="en-US" sz="1100">
                <a:solidFill>
                  <a:srgbClr val="040102"/>
                </a:solidFill>
                <a:highlight>
                  <a:srgbClr val="FFFFFF"/>
                </a:highlight>
                <a:latin typeface="Arial"/>
                <a:ea typeface="+mn-lt"/>
                <a:cs typeface="Arial"/>
              </a:rPr>
              <a:t> (2020). Available at:  </a:t>
            </a:r>
            <a:r>
              <a:rPr lang="en-US" sz="1100">
                <a:solidFill>
                  <a:srgbClr val="040102"/>
                </a:solidFill>
                <a:highlight>
                  <a:srgbClr val="FFFFFF"/>
                </a:highlight>
                <a:latin typeface="Arial"/>
                <a:ea typeface="+mn-lt"/>
                <a:cs typeface="Arial"/>
                <a:hlinkClick r:id="rId4"/>
              </a:rPr>
              <a:t>https://www.who.int/news-room/questions-and-answers/item/healthy-ageing-and-functional-ability</a:t>
            </a:r>
            <a:r>
              <a:rPr lang="en-US" sz="1100">
                <a:solidFill>
                  <a:srgbClr val="000000"/>
                </a:solidFill>
                <a:latin typeface="Arial"/>
                <a:ea typeface="+mn-lt"/>
                <a:cs typeface="Arial"/>
              </a:rPr>
              <a:t> (Accessed: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Care act 2014 (2014). Available at: </a:t>
            </a:r>
            <a:r>
              <a:rPr lang="en-US" sz="1100">
                <a:solidFill>
                  <a:srgbClr val="040102"/>
                </a:solidFill>
                <a:highlight>
                  <a:srgbClr val="FFFFFF"/>
                </a:highlight>
                <a:latin typeface="Arial"/>
                <a:ea typeface="+mn-lt"/>
                <a:cs typeface="Arial"/>
                <a:hlinkClick r:id="rId14"/>
              </a:rPr>
              <a:t>https://www.legislation.gov.uk/ukpga/2014/23/section/1</a:t>
            </a:r>
            <a:r>
              <a:rPr lang="en-US" sz="1100">
                <a:solidFill>
                  <a:srgbClr val="040102"/>
                </a:solidFill>
                <a:highlight>
                  <a:srgbClr val="FFFFFF"/>
                </a:highlight>
                <a:latin typeface="Arial"/>
                <a:ea typeface="+mn-lt"/>
                <a:cs typeface="Arial"/>
              </a:rPr>
              <a:t> </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Morris and Robertson (2024). Available at: </a:t>
            </a:r>
            <a:r>
              <a:rPr lang="en-US" sz="1100">
                <a:solidFill>
                  <a:srgbClr val="040102"/>
                </a:solidFill>
                <a:highlight>
                  <a:srgbClr val="FFFFFF"/>
                </a:highlight>
                <a:latin typeface="Arial"/>
                <a:ea typeface="+mn-lt"/>
                <a:cs typeface="Arial"/>
                <a:hlinkClick r:id="rId15"/>
              </a:rPr>
              <a:t>https://www.kingsfund.org.uk/insight-and-analysis/long-reads/tackling-health-inequalities-seven-priorities-nhs</a:t>
            </a:r>
            <a:r>
              <a:rPr lang="en-US" sz="1100">
                <a:solidFill>
                  <a:srgbClr val="000000"/>
                </a:solidFill>
                <a:latin typeface="Arial"/>
                <a:ea typeface="+mn-lt"/>
                <a:cs typeface="Arial"/>
              </a:rPr>
              <a:t> (Accessed: 12 October 2026)</a:t>
            </a:r>
            <a:endParaRPr lang="en-US" sz="1100">
              <a:latin typeface="Arial"/>
              <a:cs typeface="Arial"/>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a:p>
            <a:pPr marL="0" indent="0">
              <a:buNone/>
            </a:pPr>
            <a:endParaRPr lang="en-US" sz="1100">
              <a:solidFill>
                <a:srgbClr val="040102"/>
              </a:solidFill>
              <a:highlight>
                <a:srgbClr val="FFFFFF"/>
              </a:highlight>
              <a:ea typeface="+mn-lt"/>
              <a:cs typeface="+mn-lt"/>
            </a:endParaRPr>
          </a:p>
        </p:txBody>
      </p:sp>
    </p:spTree>
    <p:extLst>
      <p:ext uri="{BB962C8B-B14F-4D97-AF65-F5344CB8AC3E}">
        <p14:creationId xmlns:p14="http://schemas.microsoft.com/office/powerpoint/2010/main" val="17399897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D704C-8F7C-33FA-0302-E91C6865938C}"/>
              </a:ext>
            </a:extLst>
          </p:cNvPr>
          <p:cNvSpPr>
            <a:spLocks noGrp="1"/>
          </p:cNvSpPr>
          <p:nvPr>
            <p:ph type="title"/>
          </p:nvPr>
        </p:nvSpPr>
        <p:spPr>
          <a:xfrm>
            <a:off x="165904" y="-827376"/>
            <a:ext cx="10240903" cy="1233488"/>
          </a:xfrm>
        </p:spPr>
        <p:txBody>
          <a:bodyPr/>
          <a:lstStyle/>
          <a:p>
            <a:r>
              <a:rPr lang="en-US" sz="2000">
                <a:latin typeface="Arial"/>
                <a:cs typeface="Arial"/>
              </a:rPr>
              <a:t>References 2 of 2</a:t>
            </a:r>
            <a:r>
              <a:rPr lang="en-US" sz="2000"/>
              <a:t> </a:t>
            </a:r>
          </a:p>
        </p:txBody>
      </p:sp>
      <p:sp>
        <p:nvSpPr>
          <p:cNvPr id="3" name="Content Placeholder 2">
            <a:extLst>
              <a:ext uri="{FF2B5EF4-FFF2-40B4-BE49-F238E27FC236}">
                <a16:creationId xmlns:a16="http://schemas.microsoft.com/office/drawing/2014/main" id="{A38C6BCB-5982-0123-FAEB-77C1BCEE5187}"/>
              </a:ext>
            </a:extLst>
          </p:cNvPr>
          <p:cNvSpPr>
            <a:spLocks noGrp="1"/>
          </p:cNvSpPr>
          <p:nvPr>
            <p:ph idx="1"/>
          </p:nvPr>
        </p:nvSpPr>
        <p:spPr>
          <a:xfrm>
            <a:off x="165904" y="494483"/>
            <a:ext cx="10240903" cy="5007546"/>
          </a:xfrm>
        </p:spPr>
        <p:txBody>
          <a:bodyPr vert="horz" lIns="91440" tIns="45720" rIns="91440" bIns="45720" rtlCol="0" anchor="t">
            <a:normAutofit/>
          </a:bodyPr>
          <a:lstStyle/>
          <a:p>
            <a:pPr marL="0" indent="0">
              <a:buNone/>
            </a:pPr>
            <a:r>
              <a:rPr lang="en-US" sz="1100">
                <a:solidFill>
                  <a:srgbClr val="040102"/>
                </a:solidFill>
                <a:highlight>
                  <a:srgbClr val="FFFFFF"/>
                </a:highlight>
                <a:latin typeface="Arial"/>
                <a:ea typeface="+mn-lt"/>
                <a:cs typeface="Arial"/>
              </a:rPr>
              <a:t>National Health Service (2024). Available at: </a:t>
            </a:r>
            <a:r>
              <a:rPr lang="en-US" sz="1100">
                <a:solidFill>
                  <a:srgbClr val="040102"/>
                </a:solidFill>
                <a:highlight>
                  <a:srgbClr val="FFFFFF"/>
                </a:highlight>
                <a:latin typeface="Arial"/>
                <a:ea typeface="+mn-lt"/>
                <a:cs typeface="Arial"/>
                <a:hlinkClick r:id="rId2"/>
              </a:rPr>
              <a:t>https://www.nhs.uk/social-care-and-support/making-decisions-for-someone-else/mental-capacity-act/</a:t>
            </a:r>
            <a:r>
              <a:rPr lang="en-US" sz="1100">
                <a:solidFill>
                  <a:srgbClr val="000000"/>
                </a:solidFill>
                <a:latin typeface="Arial"/>
                <a:ea typeface="+mn-lt"/>
                <a:cs typeface="Arial"/>
              </a:rPr>
              <a:t> (Accessed: 12 October 2026)</a:t>
            </a:r>
          </a:p>
          <a:p>
            <a:pPr marL="0" indent="0">
              <a:buNone/>
            </a:pPr>
            <a:r>
              <a:rPr lang="en-US" sz="1100">
                <a:solidFill>
                  <a:srgbClr val="040102"/>
                </a:solidFill>
                <a:highlight>
                  <a:srgbClr val="FFFFFF"/>
                </a:highlight>
                <a:latin typeface="Arial"/>
                <a:ea typeface="+mn-lt"/>
                <a:cs typeface="Arial"/>
              </a:rPr>
              <a:t>Department of Health &amp; Social Care (2025). Available at: </a:t>
            </a:r>
            <a:r>
              <a:rPr lang="en-US" sz="1100">
                <a:solidFill>
                  <a:srgbClr val="040102"/>
                </a:solidFill>
                <a:highlight>
                  <a:srgbClr val="FFFFFF"/>
                </a:highlight>
                <a:latin typeface="Arial"/>
                <a:ea typeface="+mn-lt"/>
                <a:cs typeface="Arial"/>
                <a:hlinkClick r:id="rId3"/>
              </a:rPr>
              <a:t>https://www.gov.uk/government/publications/care-act-statutory-guidance/care-and-support-statutory-guidance</a:t>
            </a:r>
            <a:r>
              <a:rPr lang="en-US" sz="1100">
                <a:solidFill>
                  <a:srgbClr val="000000"/>
                </a:solidFill>
                <a:latin typeface="Arial"/>
                <a:ea typeface="+mn-lt"/>
                <a:cs typeface="Arial"/>
              </a:rPr>
              <a:t> (Accessed: 12 October 2026)</a:t>
            </a:r>
          </a:p>
          <a:p>
            <a:pPr marL="0" indent="0">
              <a:buNone/>
            </a:pPr>
            <a:r>
              <a:rPr lang="en-US" sz="1100">
                <a:solidFill>
                  <a:srgbClr val="040102"/>
                </a:solidFill>
                <a:highlight>
                  <a:srgbClr val="FFFFFF"/>
                </a:highlight>
                <a:latin typeface="Arial"/>
                <a:ea typeface="+mn-lt"/>
                <a:cs typeface="Arial"/>
              </a:rPr>
              <a:t>Roy (2023). Available at: </a:t>
            </a:r>
            <a:r>
              <a:rPr lang="en-US" sz="1100">
                <a:solidFill>
                  <a:srgbClr val="040102"/>
                </a:solidFill>
                <a:highlight>
                  <a:srgbClr val="FFFFFF"/>
                </a:highlight>
                <a:latin typeface="Arial"/>
                <a:ea typeface="+mn-lt"/>
                <a:cs typeface="Arial"/>
                <a:hlinkClick r:id="rId4"/>
              </a:rPr>
              <a:t>https://evidence.nihr.ac.uk/collection/multiple-long-term-conditions-multimorbidity-and-inequality-addressing-the-challenge-insights-from-research/</a:t>
            </a:r>
            <a:r>
              <a:rPr lang="en-US" sz="1100">
                <a:solidFill>
                  <a:srgbClr val="000000"/>
                </a:solidFill>
                <a:latin typeface="Arial"/>
                <a:ea typeface="+mn-lt"/>
                <a:cs typeface="Arial"/>
              </a:rPr>
              <a:t> (Accessed: 12 October 2026)</a:t>
            </a:r>
          </a:p>
          <a:p>
            <a:pPr>
              <a:buNone/>
            </a:pPr>
            <a:r>
              <a:rPr lang="en-US" sz="1100">
                <a:solidFill>
                  <a:srgbClr val="040102"/>
                </a:solidFill>
                <a:highlight>
                  <a:srgbClr val="FFFFFF"/>
                </a:highlight>
                <a:latin typeface="Arial"/>
                <a:ea typeface="+mn-lt"/>
                <a:cs typeface="Arial"/>
              </a:rPr>
              <a:t>Cameron et al., (2018). Available at: </a:t>
            </a:r>
            <a:r>
              <a:rPr lang="en-US" sz="1100">
                <a:solidFill>
                  <a:srgbClr val="040102"/>
                </a:solidFill>
                <a:highlight>
                  <a:srgbClr val="FFFFFF"/>
                </a:highlight>
                <a:latin typeface="Arial"/>
                <a:ea typeface="+mn-lt"/>
                <a:cs typeface="Arial"/>
                <a:hlinkClick r:id="rId5"/>
              </a:rPr>
              <a:t>https://pmc.ncbi.nlm.nih.gov/articles/PMC6148705/</a:t>
            </a:r>
            <a:r>
              <a:rPr lang="en-US" sz="1100">
                <a:solidFill>
                  <a:srgbClr val="000000"/>
                </a:solidFill>
                <a:latin typeface="Arial"/>
                <a:ea typeface="+mn-lt"/>
                <a:cs typeface="Arial"/>
              </a:rPr>
              <a:t> (Accessed: 12 October 2026)</a:t>
            </a:r>
          </a:p>
          <a:p>
            <a:pPr>
              <a:buNone/>
            </a:pPr>
            <a:r>
              <a:rPr lang="en-US" sz="1100">
                <a:solidFill>
                  <a:srgbClr val="040102"/>
                </a:solidFill>
                <a:highlight>
                  <a:srgbClr val="FFFFFF"/>
                </a:highlight>
                <a:latin typeface="Arial"/>
                <a:ea typeface="+mn-lt"/>
                <a:cs typeface="Arial"/>
              </a:rPr>
              <a:t>Care Learning (2026). Available at: </a:t>
            </a:r>
            <a:r>
              <a:rPr lang="en-US" sz="1100">
                <a:solidFill>
                  <a:srgbClr val="040102"/>
                </a:solidFill>
                <a:highlight>
                  <a:srgbClr val="FFFFFF"/>
                </a:highlight>
                <a:latin typeface="Arial"/>
                <a:ea typeface="+mn-lt"/>
                <a:cs typeface="Arial"/>
                <a:hlinkClick r:id="rId6"/>
              </a:rPr>
              <a:t>https://carelearning.org.uk/qualifications/level-2-diploma-care/unit-81-older-people/3-4-outline-barriers-to-social-inclusion-for-older-people/</a:t>
            </a:r>
            <a:r>
              <a:rPr lang="en-US" sz="1100">
                <a:solidFill>
                  <a:srgbClr val="000000"/>
                </a:solidFill>
                <a:latin typeface="Arial"/>
                <a:ea typeface="+mn-lt"/>
                <a:cs typeface="Arial"/>
              </a:rPr>
              <a:t> (Accessed: 12 October 2026)</a:t>
            </a:r>
            <a:endParaRPr lang="en-US" sz="1100">
              <a:latin typeface="Arial"/>
              <a:ea typeface="+mn-lt"/>
              <a:cs typeface="Arial"/>
            </a:endParaRPr>
          </a:p>
          <a:p>
            <a:pPr marL="0" indent="0">
              <a:buNone/>
            </a:pPr>
            <a:r>
              <a:rPr lang="en-US" sz="1100">
                <a:solidFill>
                  <a:srgbClr val="040102"/>
                </a:solidFill>
                <a:highlight>
                  <a:srgbClr val="FFFFFF"/>
                </a:highlight>
                <a:latin typeface="Arial"/>
                <a:ea typeface="+mn-lt"/>
                <a:cs typeface="Arial"/>
              </a:rPr>
              <a:t>Foster (2025). Available at </a:t>
            </a:r>
            <a:r>
              <a:rPr lang="en-US" sz="1100">
                <a:solidFill>
                  <a:srgbClr val="040102"/>
                </a:solidFill>
                <a:highlight>
                  <a:srgbClr val="FFFFFF"/>
                </a:highlight>
                <a:latin typeface="Arial"/>
                <a:ea typeface="+mn-lt"/>
                <a:cs typeface="Arial"/>
                <a:hlinkClick r:id="rId7"/>
              </a:rPr>
              <a:t>https://commonslibrary.parliament.uk/research-briefings/cdp-2025-0213/</a:t>
            </a:r>
            <a:r>
              <a:rPr lang="en-US" sz="1100">
                <a:solidFill>
                  <a:srgbClr val="000000"/>
                </a:solidFill>
                <a:latin typeface="Arial"/>
                <a:ea typeface="+mn-lt"/>
                <a:cs typeface="Arial"/>
              </a:rPr>
              <a:t> (Accessed: 12 October 2026)</a:t>
            </a:r>
          </a:p>
          <a:p>
            <a:pPr>
              <a:buNone/>
            </a:pPr>
            <a:r>
              <a:rPr lang="en-US" sz="1100">
                <a:solidFill>
                  <a:srgbClr val="040102"/>
                </a:solidFill>
                <a:highlight>
                  <a:srgbClr val="FFFFFF"/>
                </a:highlight>
                <a:latin typeface="Arial"/>
                <a:ea typeface="+mn-lt"/>
                <a:cs typeface="Arial"/>
              </a:rPr>
              <a:t>SCIE (2022). Available at: </a:t>
            </a:r>
            <a:r>
              <a:rPr lang="en-US" sz="1100">
                <a:solidFill>
                  <a:srgbClr val="040102"/>
                </a:solidFill>
                <a:highlight>
                  <a:srgbClr val="FFFFFF"/>
                </a:highlight>
                <a:latin typeface="Arial"/>
                <a:ea typeface="+mn-lt"/>
                <a:cs typeface="Arial"/>
                <a:hlinkClick r:id="rId8"/>
              </a:rPr>
              <a:t>https://www.scie.org.uk/co-production/what-how/</a:t>
            </a:r>
            <a:r>
              <a:rPr lang="en-US" sz="1100">
                <a:solidFill>
                  <a:srgbClr val="000000"/>
                </a:solidFill>
                <a:highlight>
                  <a:srgbClr val="FFFFFF"/>
                </a:highlight>
                <a:latin typeface="Arial"/>
                <a:ea typeface="+mn-lt"/>
                <a:cs typeface="Arial"/>
              </a:rPr>
              <a:t> (Accessed: 12 October 2026)</a:t>
            </a:r>
          </a:p>
          <a:p>
            <a:pPr>
              <a:buNone/>
            </a:pPr>
            <a:r>
              <a:rPr lang="en-US" sz="1100">
                <a:solidFill>
                  <a:srgbClr val="040102"/>
                </a:solidFill>
                <a:highlight>
                  <a:srgbClr val="FFFFFF"/>
                </a:highlight>
                <a:latin typeface="Arial"/>
                <a:ea typeface="+mn-lt"/>
                <a:cs typeface="Arial"/>
              </a:rPr>
              <a:t>Www.gov.uk (2026). Available at:  </a:t>
            </a:r>
            <a:r>
              <a:rPr lang="en-US" sz="1100">
                <a:solidFill>
                  <a:srgbClr val="040102"/>
                </a:solidFill>
                <a:highlight>
                  <a:srgbClr val="FFFFFF"/>
                </a:highlight>
                <a:latin typeface="Arial"/>
                <a:ea typeface="+mn-lt"/>
                <a:cs typeface="Arial"/>
                <a:hlinkClick r:id="rId9"/>
              </a:rPr>
              <a:t>https://www.gov.uk/government/publications/equalities-impact-assessment-10-year-health-plan-for-england/equalities-impact-assessment-10-year-health-plan-for-england</a:t>
            </a:r>
            <a:r>
              <a:rPr lang="en-US" sz="1100">
                <a:solidFill>
                  <a:srgbClr val="000000"/>
                </a:solidFill>
                <a:latin typeface="Arial"/>
                <a:ea typeface="+mn-lt"/>
                <a:cs typeface="Arial"/>
              </a:rPr>
              <a:t> (Accessed: 12 October 2026)</a:t>
            </a:r>
            <a:endParaRPr lang="en-US" sz="1100">
              <a:latin typeface="Arial"/>
              <a:cs typeface="Arial"/>
            </a:endParaRPr>
          </a:p>
          <a:p>
            <a:pPr>
              <a:buNone/>
            </a:pPr>
            <a:r>
              <a:rPr lang="en-US" sz="1100">
                <a:solidFill>
                  <a:srgbClr val="818181"/>
                </a:solidFill>
                <a:highlight>
                  <a:srgbClr val="FFFFFF"/>
                </a:highlight>
                <a:latin typeface="Arial"/>
                <a:ea typeface="+mn-lt"/>
                <a:cs typeface="Arial"/>
              </a:rPr>
              <a:t> </a:t>
            </a:r>
            <a:r>
              <a:rPr lang="en-US" sz="1100">
                <a:solidFill>
                  <a:srgbClr val="040102"/>
                </a:solidFill>
                <a:highlight>
                  <a:srgbClr val="FFFFFF"/>
                </a:highlight>
                <a:latin typeface="Arial"/>
                <a:ea typeface="+mn-lt"/>
                <a:cs typeface="Arial"/>
              </a:rPr>
              <a:t>World Health Organization (2024). Available at: </a:t>
            </a:r>
            <a:r>
              <a:rPr lang="en-US" sz="1100">
                <a:solidFill>
                  <a:srgbClr val="040102"/>
                </a:solidFill>
                <a:highlight>
                  <a:srgbClr val="FFFFFF"/>
                </a:highlight>
                <a:latin typeface="Arial"/>
                <a:ea typeface="+mn-lt"/>
                <a:cs typeface="Arial"/>
                <a:hlinkClick r:id="rId10"/>
              </a:rPr>
              <a:t>https://www.who.int/news-room/fact-sheets/detail/assistive-technology</a:t>
            </a:r>
            <a:r>
              <a:rPr lang="en-US" sz="1100">
                <a:solidFill>
                  <a:srgbClr val="000000"/>
                </a:solidFill>
                <a:latin typeface="Arial"/>
                <a:ea typeface="+mn-lt"/>
                <a:cs typeface="Arial"/>
              </a:rPr>
              <a:t> (Accessed: 12 October 2026)</a:t>
            </a:r>
            <a:endParaRPr lang="en-US" sz="1100">
              <a:latin typeface="Arial"/>
              <a:cs typeface="Arial"/>
            </a:endParaRPr>
          </a:p>
          <a:p>
            <a:pPr>
              <a:buNone/>
            </a:pPr>
            <a:r>
              <a:rPr lang="en-US" sz="1100" err="1">
                <a:solidFill>
                  <a:schemeClr val="tx1">
                    <a:lumMod val="95000"/>
                    <a:lumOff val="5000"/>
                  </a:schemeClr>
                </a:solidFill>
                <a:highlight>
                  <a:srgbClr val="FFFFFF"/>
                </a:highlight>
                <a:latin typeface="Arial"/>
                <a:ea typeface="+mn-lt"/>
                <a:cs typeface="Arial"/>
              </a:rPr>
              <a:t>SharonS</a:t>
            </a:r>
            <a:r>
              <a:rPr lang="en-US" sz="1100">
                <a:solidFill>
                  <a:schemeClr val="tx1">
                    <a:lumMod val="95000"/>
                    <a:lumOff val="5000"/>
                  </a:schemeClr>
                </a:solidFill>
                <a:highlight>
                  <a:srgbClr val="FFFFFF"/>
                </a:highlight>
                <a:latin typeface="Arial"/>
                <a:ea typeface="+mn-lt"/>
                <a:cs typeface="Arial"/>
              </a:rPr>
              <a:t> (2025). Available at: </a:t>
            </a:r>
            <a:r>
              <a:rPr lang="en-US" sz="1100">
                <a:solidFill>
                  <a:srgbClr val="040102"/>
                </a:solidFill>
                <a:highlight>
                  <a:srgbClr val="FFFFFF"/>
                </a:highlight>
                <a:latin typeface="Arial"/>
                <a:ea typeface="+mn-lt"/>
                <a:cs typeface="Arial"/>
                <a:hlinkClick r:id="rId11"/>
              </a:rPr>
              <a:t>https://dccarers.org/oldage/</a:t>
            </a:r>
            <a:r>
              <a:rPr lang="en-US" sz="1100">
                <a:solidFill>
                  <a:srgbClr val="000000"/>
                </a:solidFill>
                <a:latin typeface="Arial"/>
                <a:ea typeface="+mn-lt"/>
                <a:cs typeface="Arial"/>
              </a:rPr>
              <a:t> (Accessed: 12 October 2026)</a:t>
            </a:r>
          </a:p>
          <a:p>
            <a:pPr>
              <a:buNone/>
            </a:pPr>
            <a:endParaRPr lang="en-US"/>
          </a:p>
          <a:p>
            <a:pPr>
              <a:buNone/>
            </a:pPr>
            <a:endParaRPr lang="en-US" sz="1100">
              <a:solidFill>
                <a:srgbClr val="040102"/>
              </a:solidFill>
              <a:highlight>
                <a:srgbClr val="FFFFFF"/>
              </a:highlight>
            </a:endParaRPr>
          </a:p>
          <a:p>
            <a:pPr>
              <a:buNone/>
            </a:pPr>
            <a:endParaRPr lang="en-US" sz="1100">
              <a:solidFill>
                <a:srgbClr val="040102"/>
              </a:solidFill>
              <a:highlight>
                <a:srgbClr val="FFFFFF"/>
              </a:highlight>
            </a:endParaRPr>
          </a:p>
          <a:p>
            <a:pPr>
              <a:buNone/>
            </a:pPr>
            <a:endParaRPr lang="en-US" sz="1100">
              <a:solidFill>
                <a:srgbClr val="040102"/>
              </a:solidFill>
              <a:highlight>
                <a:srgbClr val="FFFFFF"/>
              </a:highlight>
            </a:endParaRPr>
          </a:p>
          <a:p>
            <a:pPr>
              <a:buNone/>
            </a:pPr>
            <a:endParaRPr lang="en-US" sz="1100">
              <a:solidFill>
                <a:srgbClr val="040102"/>
              </a:solidFill>
              <a:highlight>
                <a:srgbClr val="FFFFFF"/>
              </a:highlight>
            </a:endParaRPr>
          </a:p>
          <a:p>
            <a:pPr marL="0" indent="0">
              <a:buNone/>
            </a:pPr>
            <a:endParaRPr lang="en-US" sz="1100">
              <a:solidFill>
                <a:srgbClr val="040102"/>
              </a:solidFill>
              <a:highlight>
                <a:srgbClr val="FFFFFF"/>
              </a:highlight>
            </a:endParaRPr>
          </a:p>
          <a:p>
            <a:pPr marL="0" indent="0">
              <a:buNone/>
            </a:pPr>
            <a:endParaRPr lang="en-US" sz="1100">
              <a:solidFill>
                <a:srgbClr val="040102"/>
              </a:solidFill>
              <a:highlight>
                <a:srgbClr val="FFFFFF"/>
              </a:highlight>
            </a:endParaRPr>
          </a:p>
          <a:p>
            <a:pPr marL="0" indent="0">
              <a:buNone/>
            </a:pPr>
            <a:endParaRPr lang="en-US" sz="1100">
              <a:solidFill>
                <a:srgbClr val="040102"/>
              </a:solidFill>
              <a:highlight>
                <a:srgbClr val="FFFFFF"/>
              </a:highlight>
            </a:endParaRPr>
          </a:p>
          <a:p>
            <a:pPr marL="0" indent="0">
              <a:buNone/>
            </a:pPr>
            <a:endParaRPr lang="en-US" sz="1100">
              <a:solidFill>
                <a:srgbClr val="040102"/>
              </a:solidFill>
              <a:highlight>
                <a:srgbClr val="FFFFFF"/>
              </a:highlight>
            </a:endParaRPr>
          </a:p>
          <a:p>
            <a:pPr marL="0" indent="0">
              <a:buNone/>
            </a:pPr>
            <a:endParaRPr lang="en-US" sz="1100">
              <a:solidFill>
                <a:srgbClr val="040102"/>
              </a:solidFill>
              <a:highlight>
                <a:srgbClr val="FFFFFF"/>
              </a:highlight>
            </a:endParaRPr>
          </a:p>
        </p:txBody>
      </p:sp>
    </p:spTree>
    <p:extLst>
      <p:ext uri="{BB962C8B-B14F-4D97-AF65-F5344CB8AC3E}">
        <p14:creationId xmlns:p14="http://schemas.microsoft.com/office/powerpoint/2010/main" val="36080139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Shoji">
      <a:majorFont>
        <a:latin typeface="Walbaum Display"/>
        <a:ea typeface=""/>
        <a:cs typeface=""/>
      </a:majorFont>
      <a:minorFont>
        <a:latin typeface="Aptos Light"/>
        <a:ea typeface=""/>
        <a:cs typeface=""/>
      </a:minorFont>
    </a:fontScheme>
    <a:fmtScheme name="Shoj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7C0904FA-0AD1-4483-A5D4-099F50FF4C45}" vid="{404A0E70-4EB4-4278-A584-7A679A276E9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Shoji</vt:lpstr>
      <vt:lpstr>BSc (Hons) Health and Social Care  Empowering the Older Person BMHP6027 Component 1: Individual Presentation(voiceover) Farah Ahmed  Student ID 2328256 </vt:lpstr>
      <vt:lpstr>Presentation Overview</vt:lpstr>
      <vt:lpstr>Introduction </vt:lpstr>
      <vt:lpstr>Care and Support Needs</vt:lpstr>
      <vt:lpstr>A critical evaluation of the care approaches to promote older people independence.</vt:lpstr>
      <vt:lpstr>Functional ability and healthy ageing </vt:lpstr>
      <vt:lpstr>An evaluation of how effective care practices and interventions are in improving outcomes for older people within the UK.</vt:lpstr>
      <vt:lpstr>Person-centred care, autonomy and choice</vt:lpstr>
      <vt:lpstr>UK Policy: Care Act 2014 </vt:lpstr>
      <vt:lpstr>Mental capacity, consent and safeguarding </vt:lpstr>
      <vt:lpstr>Current UK Health and Social Care Provisions</vt:lpstr>
      <vt:lpstr>PowerPoint Presentation</vt:lpstr>
      <vt:lpstr>Interventions:      benefits and limitations</vt:lpstr>
      <vt:lpstr>Inequality, inclusion and unpaid carers</vt:lpstr>
      <vt:lpstr>Recommendations to empower older people </vt:lpstr>
      <vt:lpstr>Conclusion </vt:lpstr>
      <vt:lpstr>References 1 of 2 </vt:lpstr>
      <vt:lpstr>References 2 of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57</cp:revision>
  <dcterms:created xsi:type="dcterms:W3CDTF">2026-10-09T17:34:59Z</dcterms:created>
  <dcterms:modified xsi:type="dcterms:W3CDTF">2026-10-24T22:51:49Z</dcterms:modified>
</cp:coreProperties>
</file>