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95" r:id="rId2"/>
    <p:sldId id="287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96" r:id="rId11"/>
    <p:sldId id="297" r:id="rId12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73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000" autoAdjust="0"/>
    <p:restoredTop sz="94660"/>
  </p:normalViewPr>
  <p:slideViewPr>
    <p:cSldViewPr>
      <p:cViewPr varScale="1">
        <p:scale>
          <a:sx n="71" d="100"/>
          <a:sy n="71" d="100"/>
        </p:scale>
        <p:origin x="-4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FB4F3A-A565-4E72-A272-D3273ED0B39F}" type="datetimeFigureOut">
              <a:rPr lang="en-GB" smtClean="0"/>
              <a:t>17/12/2012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A15375-008E-4D3C-B05A-32FD1FF88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2611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851B722-5E54-46AF-8AAE-62146363C543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855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C2FB160-288C-4E39-8A59-BA08F91880D6}" type="slidenum">
              <a:rPr lang="en-GB"/>
              <a:pPr/>
              <a:t>3</a:t>
            </a:fld>
            <a:endParaRPr lang="en-GB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195F36-E6D8-4950-BBAA-5339053EBB44}" type="slidenum">
              <a:rPr lang="en-GB"/>
              <a:pPr/>
              <a:t>4</a:t>
            </a:fld>
            <a:endParaRPr lang="en-GB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FE4EC5-D8FE-4D28-9C7B-48A46159EB5B}" type="slidenum">
              <a:rPr lang="en-GB"/>
              <a:pPr/>
              <a:t>5</a:t>
            </a:fld>
            <a:endParaRPr lang="en-GB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50E3EE-BD7E-4E6B-A3ED-1A794CD3F568}" type="slidenum">
              <a:rPr lang="en-GB"/>
              <a:pPr/>
              <a:t>6</a:t>
            </a:fld>
            <a:endParaRPr lang="en-GB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2905A2-C90A-4442-BF4E-FA4479B6D2E5}" type="slidenum">
              <a:rPr lang="en-GB"/>
              <a:pPr/>
              <a:t>7</a:t>
            </a:fld>
            <a:endParaRPr lang="en-GB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1ADAE9-624A-4FEC-A3A9-FBDC5C8F4C86}" type="slidenum">
              <a:rPr lang="en-GB"/>
              <a:pPr/>
              <a:t>8</a:t>
            </a:fld>
            <a:endParaRPr lang="en-GB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F24160-E4BA-494D-A1BF-FD6F57B9238B}" type="datetime1">
              <a:rPr lang="en-GB"/>
              <a:pPr/>
              <a:t>17/12/2012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8B2F8E-3916-4238-A191-6B893705E38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1A7D28B-C6F2-48AF-8A3D-E2DAA2198555}" type="datetime1">
              <a:rPr lang="en-GB"/>
              <a:pPr/>
              <a:t>17/12/2012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54E468-17A5-4843-824A-ECDB2178EE7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FBBB23-762D-405C-9786-754696D62DF8}" type="datetime1">
              <a:rPr lang="en-GB"/>
              <a:pPr/>
              <a:t>17/12/2012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73FF6-3C18-4656-B3A4-82781250472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E9081E4-F518-4ACB-ADB2-4D4E0ED0D908}" type="datetime1">
              <a:rPr lang="en-GB"/>
              <a:pPr/>
              <a:t>17/12/2012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C9C090-EA6F-4E3B-90A2-496B69476DD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BA6DF1-4661-4EB1-B72D-1EDA8A9733BF}" type="datetime1">
              <a:rPr lang="en-GB"/>
              <a:pPr/>
              <a:t>17/12/2012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94E974-5E47-45F7-8966-0CDE3BD92BB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DF52BF-B86D-465C-8F78-6FC3A3F5975D}" type="datetime1">
              <a:rPr lang="en-GB"/>
              <a:pPr/>
              <a:t>17/12/2012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C58ADF-EC61-4A11-A9AD-5671EFF5B68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1293B4-8C48-4CDD-9281-64FBD05B9582}" type="datetime1">
              <a:rPr lang="en-GB"/>
              <a:pPr/>
              <a:t>17/12/2012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6CD6D9-1108-4251-89A2-8CE36F5C349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177A87-369E-46D9-A117-7D6137DC3F3F}" type="datetime1">
              <a:rPr lang="en-GB"/>
              <a:pPr/>
              <a:t>17/12/2012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7B8C44-9EFB-42EF-AFB7-D13DCB8CD88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6480CE2-E6B8-4CAD-B70E-932813CD67F4}" type="datetime1">
              <a:rPr lang="en-GB"/>
              <a:pPr/>
              <a:t>17/12/2012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F86CD4-DF0B-461F-9A80-9FB84961E51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CF1E94-56EC-413B-A164-A58BDC925D3C}" type="datetime1">
              <a:rPr lang="en-GB"/>
              <a:pPr/>
              <a:t>17/12/2012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4DEEE5-F448-4A58-A6BF-62EE1160F3C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6DFF0F-C2F5-46EC-BEAB-046F0BBDEA9D}" type="datetime1">
              <a:rPr lang="en-GB"/>
              <a:pPr/>
              <a:t>17/12/2012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294B4D-C2E8-4514-8611-67EE284164D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692275" y="6237288"/>
            <a:ext cx="7921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fld id="{3025E8B1-A443-47A2-896F-10B5DF746B9E}" type="datetime1">
              <a:rPr lang="en-GB"/>
              <a:pPr/>
              <a:t>17/12/2012</a:t>
            </a:fld>
            <a:endParaRPr lang="en-GB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57463" y="6237288"/>
            <a:ext cx="49672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r>
              <a:rPr lang="en-GB"/>
              <a:t>Footer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237288"/>
            <a:ext cx="86360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39F347A4-22F5-48A1-A31A-D5215BA474CD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 smtClean="0"/>
              <a:t>Session 2</a:t>
            </a:r>
            <a:br>
              <a:rPr lang="en-GB" sz="2800" dirty="0" smtClean="0"/>
            </a:br>
            <a:r>
              <a:rPr lang="en-GB" sz="2800" dirty="0" smtClean="0"/>
              <a:t>From personnel management to HRM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Personnel management          Human Resource 						management</a:t>
            </a:r>
          </a:p>
          <a:p>
            <a:endParaRPr lang="en-GB" sz="2400" dirty="0"/>
          </a:p>
          <a:p>
            <a:r>
              <a:rPr lang="en-GB" sz="2400" dirty="0" smtClean="0"/>
              <a:t>Traditional model			Strategic</a:t>
            </a:r>
          </a:p>
          <a:p>
            <a:r>
              <a:rPr lang="en-GB" sz="2400" dirty="0" smtClean="0"/>
              <a:t>Reactive				Business Focus</a:t>
            </a:r>
          </a:p>
          <a:p>
            <a:r>
              <a:rPr lang="en-GB" sz="2400" dirty="0" smtClean="0"/>
              <a:t>Social work			Hard data</a:t>
            </a:r>
          </a:p>
          <a:p>
            <a:r>
              <a:rPr lang="en-GB" sz="2400" dirty="0" smtClean="0"/>
              <a:t>Admin				Proactive</a:t>
            </a:r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D28B-C6F2-48AF-8A3D-E2DAA2198555}" type="datetime1">
              <a:rPr lang="en-GB" smtClean="0"/>
              <a:pPr/>
              <a:t>17/12/2012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Footer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468-17A5-4843-824A-ECDB2178EE75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30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2400" cy="1224135"/>
          </a:xfrm>
        </p:spPr>
        <p:txBody>
          <a:bodyPr/>
          <a:lstStyle/>
          <a:p>
            <a:r>
              <a:rPr lang="en-GB" dirty="0" smtClean="0"/>
              <a:t>HRM Core Module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916832"/>
            <a:ext cx="6400800" cy="2376264"/>
          </a:xfrm>
        </p:spPr>
        <p:txBody>
          <a:bodyPr/>
          <a:lstStyle/>
          <a:p>
            <a:r>
              <a:rPr lang="en-GB" dirty="0" smtClean="0">
                <a:solidFill>
                  <a:srgbClr val="FFFF00"/>
                </a:solidFill>
              </a:rPr>
              <a:t>Introduction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Evolution of the HR Function in Management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572000" y="544522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Torrington, D. and L. Hall (1987) </a:t>
            </a:r>
            <a:r>
              <a:rPr lang="en-GB" i="1" dirty="0"/>
              <a:t>Personnel management: a new approach. New York, </a:t>
            </a:r>
            <a:r>
              <a:rPr lang="en-GB" i="1" dirty="0" smtClean="0"/>
              <a:t>London,  </a:t>
            </a:r>
            <a:r>
              <a:rPr lang="en-GB" dirty="0" smtClean="0"/>
              <a:t>Prentice </a:t>
            </a:r>
            <a:r>
              <a:rPr lang="en-GB" dirty="0"/>
              <a:t>Hall.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9" y="214312"/>
            <a:ext cx="5005238" cy="1486495"/>
          </a:xfrm>
        </p:spPr>
        <p:txBody>
          <a:bodyPr/>
          <a:lstStyle/>
          <a:p>
            <a:r>
              <a:rPr lang="en-GB" sz="2800" dirty="0">
                <a:solidFill>
                  <a:srgbClr val="FFFF00"/>
                </a:solidFill>
                <a:cs typeface="Times New Roman" pitchFamily="18" charset="0"/>
              </a:rPr>
              <a:t>The evolution of </a:t>
            </a:r>
            <a:r>
              <a:rPr lang="en-GB" sz="2800" dirty="0" smtClean="0">
                <a:solidFill>
                  <a:srgbClr val="FFFF00"/>
                </a:solidFill>
                <a:cs typeface="Times New Roman" pitchFamily="18" charset="0"/>
              </a:rPr>
              <a:t>personnel/human resource management</a:t>
            </a:r>
            <a:endParaRPr lang="en-GB" sz="2800" dirty="0">
              <a:solidFill>
                <a:srgbClr val="FFFF00"/>
              </a:solidFill>
              <a:cs typeface="Times New Roman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6275040" cy="4709120"/>
          </a:xfrm>
        </p:spPr>
        <p:txBody>
          <a:bodyPr/>
          <a:lstStyle/>
          <a:p>
            <a:pPr algn="just"/>
            <a:r>
              <a:rPr lang="en-US" dirty="0">
                <a:cs typeface="Times New Roman" pitchFamily="18" charset="0"/>
              </a:rPr>
              <a:t>T</a:t>
            </a:r>
            <a:r>
              <a:rPr lang="en-GB" sz="2800" dirty="0">
                <a:cs typeface="Times New Roman" pitchFamily="18" charset="0"/>
              </a:rPr>
              <a:t>he social reformer</a:t>
            </a:r>
            <a:endParaRPr lang="en-US" sz="2800" dirty="0">
              <a:cs typeface="Times New Roman" pitchFamily="18" charset="0"/>
            </a:endParaRPr>
          </a:p>
          <a:p>
            <a:pPr lvl="1" algn="just"/>
            <a:r>
              <a:rPr lang="en-US" sz="2400" dirty="0">
                <a:cs typeface="Times New Roman" pitchFamily="18" charset="0"/>
              </a:rPr>
              <a:t>Origins of PM lie in 19</a:t>
            </a:r>
            <a:r>
              <a:rPr lang="en-US" sz="2400" baseline="30000" dirty="0">
                <a:cs typeface="Times New Roman" pitchFamily="18" charset="0"/>
              </a:rPr>
              <a:t>th</a:t>
            </a:r>
            <a:r>
              <a:rPr lang="en-US" sz="2400" dirty="0">
                <a:cs typeface="Times New Roman" pitchFamily="18" charset="0"/>
              </a:rPr>
              <a:t> century;</a:t>
            </a:r>
          </a:p>
          <a:p>
            <a:pPr lvl="1" algn="just"/>
            <a:r>
              <a:rPr lang="en-US" sz="2400" dirty="0">
                <a:cs typeface="Times New Roman" pitchFamily="18" charset="0"/>
              </a:rPr>
              <a:t>Lord </a:t>
            </a:r>
            <a:r>
              <a:rPr lang="en-US" sz="2400" dirty="0" smtClean="0">
                <a:cs typeface="Times New Roman" pitchFamily="18" charset="0"/>
              </a:rPr>
              <a:t>Shaftesbury, </a:t>
            </a:r>
            <a:r>
              <a:rPr lang="en-US" sz="2400" dirty="0">
                <a:cs typeface="Times New Roman" pitchFamily="18" charset="0"/>
              </a:rPr>
              <a:t>Robert </a:t>
            </a:r>
            <a:r>
              <a:rPr lang="en-US" sz="2400" dirty="0" smtClean="0">
                <a:cs typeface="Times New Roman" pitchFamily="18" charset="0"/>
              </a:rPr>
              <a:t>Owen, Rowntrees and other social philanthropists;</a:t>
            </a:r>
            <a:endParaRPr lang="en-US" sz="2400" dirty="0">
              <a:cs typeface="Times New Roman" pitchFamily="18" charset="0"/>
            </a:endParaRPr>
          </a:p>
          <a:p>
            <a:pPr lvl="1" algn="just"/>
            <a:r>
              <a:rPr lang="en-US" sz="2400" dirty="0">
                <a:cs typeface="Times New Roman" pitchFamily="18" charset="0"/>
              </a:rPr>
              <a:t>Criticisms of the free enterprise system and the hardship created by the exploitation of workers by factory owners led to the first </a:t>
            </a:r>
            <a:r>
              <a:rPr lang="en-US" sz="2400" dirty="0" smtClean="0">
                <a:cs typeface="Times New Roman" pitchFamily="18" charset="0"/>
              </a:rPr>
              <a:t>‘personnel’ </a:t>
            </a:r>
            <a:r>
              <a:rPr lang="en-US" sz="2400" dirty="0">
                <a:cs typeface="Times New Roman" pitchFamily="18" charset="0"/>
              </a:rPr>
              <a:t>managers be </a:t>
            </a:r>
            <a:r>
              <a:rPr lang="en-US" sz="2400" dirty="0" smtClean="0">
                <a:cs typeface="Times New Roman" pitchFamily="18" charset="0"/>
              </a:rPr>
              <a:t>appointed – essentially welfare officers.</a:t>
            </a:r>
            <a:endParaRPr lang="en-GB" sz="2400" dirty="0">
              <a:cs typeface="Times New Roman" pitchFamily="18" charset="0"/>
            </a:endParaRPr>
          </a:p>
        </p:txBody>
      </p:sp>
      <p:pic>
        <p:nvPicPr>
          <p:cNvPr id="13314" name="Picture 2" descr="http://t0.gstatic.com/images?q=tbn:ANd9GcTSCE1IaoGm512kBh6hRJl1o_57MMRqB-TbdgtAxtQpVYOVF0S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04664"/>
            <a:ext cx="2476500" cy="20882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60887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 smtClean="0">
                <a:solidFill>
                  <a:srgbClr val="FFFF00"/>
                </a:solidFill>
                <a:cs typeface="Times New Roman" pitchFamily="18" charset="0"/>
              </a:rPr>
              <a:t>The evolution of personnel/human resource management</a:t>
            </a:r>
            <a:endParaRPr lang="en-GB" sz="2800" dirty="0">
              <a:solidFill>
                <a:srgbClr val="FFFF00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53136"/>
          </a:xfrm>
        </p:spPr>
        <p:txBody>
          <a:bodyPr/>
          <a:lstStyle/>
          <a:p>
            <a:pPr algn="just"/>
            <a:r>
              <a:rPr lang="en-US" sz="2800" dirty="0">
                <a:cs typeface="Times New Roman" pitchFamily="18" charset="0"/>
              </a:rPr>
              <a:t>T</a:t>
            </a:r>
            <a:r>
              <a:rPr lang="en-GB" sz="2800" dirty="0">
                <a:cs typeface="Times New Roman" pitchFamily="18" charset="0"/>
              </a:rPr>
              <a:t>he ‘acolyte of benevolence’</a:t>
            </a:r>
            <a:endParaRPr lang="en-US" sz="2800" dirty="0">
              <a:cs typeface="Times New Roman" pitchFamily="18" charset="0"/>
            </a:endParaRPr>
          </a:p>
          <a:p>
            <a:pPr lvl="1" algn="just"/>
            <a:r>
              <a:rPr lang="en-US" sz="2400" dirty="0">
                <a:cs typeface="Times New Roman" pitchFamily="18" charset="0"/>
              </a:rPr>
              <a:t>Late 19</a:t>
            </a:r>
            <a:r>
              <a:rPr lang="en-US" sz="2400" baseline="30000" dirty="0">
                <a:cs typeface="Times New Roman" pitchFamily="18" charset="0"/>
              </a:rPr>
              <a:t>th</a:t>
            </a:r>
            <a:r>
              <a:rPr lang="en-US" sz="2400" dirty="0">
                <a:cs typeface="Times New Roman" pitchFamily="18" charset="0"/>
              </a:rPr>
              <a:t> and early 20</a:t>
            </a:r>
            <a:r>
              <a:rPr lang="en-US" sz="2400" baseline="30000" dirty="0">
                <a:cs typeface="Times New Roman" pitchFamily="18" charset="0"/>
              </a:rPr>
              <a:t>th</a:t>
            </a:r>
            <a:r>
              <a:rPr lang="en-US" sz="2400" dirty="0">
                <a:cs typeface="Times New Roman" pitchFamily="18" charset="0"/>
              </a:rPr>
              <a:t> centuries;</a:t>
            </a:r>
          </a:p>
          <a:p>
            <a:pPr lvl="1" algn="just"/>
            <a:r>
              <a:rPr lang="en-US" sz="2400" dirty="0">
                <a:cs typeface="Times New Roman" pitchFamily="18" charset="0"/>
              </a:rPr>
              <a:t>Welfare officer;</a:t>
            </a:r>
          </a:p>
          <a:p>
            <a:pPr lvl="1" algn="just"/>
            <a:r>
              <a:rPr lang="en-US" sz="2400" dirty="0">
                <a:cs typeface="Times New Roman" pitchFamily="18" charset="0"/>
              </a:rPr>
              <a:t>Unemployment benefit, sick pay, subsidised housing;</a:t>
            </a:r>
          </a:p>
          <a:p>
            <a:pPr lvl="1" algn="just"/>
            <a:r>
              <a:rPr lang="en-US" sz="2400" dirty="0">
                <a:cs typeface="Times New Roman" pitchFamily="18" charset="0"/>
              </a:rPr>
              <a:t>Pension schemes, childcare facilities and health-screening programmes</a:t>
            </a:r>
            <a:endParaRPr lang="en-GB" sz="2400" dirty="0">
              <a:cs typeface="Times New Roman" pitchFamily="18" charset="0"/>
            </a:endParaRPr>
          </a:p>
          <a:p>
            <a:pPr algn="just">
              <a:buNone/>
            </a:pPr>
            <a:endParaRPr lang="en-GB" sz="4000" dirty="0">
              <a:latin typeface="Comic Sans MS" pitchFamily="66" charset="0"/>
            </a:endParaRPr>
          </a:p>
          <a:p>
            <a:pPr>
              <a:buNone/>
            </a:pPr>
            <a:endParaRPr lang="en-GB" dirty="0"/>
          </a:p>
        </p:txBody>
      </p:sp>
      <p:sp>
        <p:nvSpPr>
          <p:cNvPr id="11266" name="AutoShape 2" descr="data:image/jpeg;base64,/9j/4AAQSkZJRgABAQAAAQABAAD/2wCEAAkGBhQSERQUExQUFBUUGRoYGBgYGRwaGhgZFRcXFxUYGBcYHCYfHBokGhcUHy8gJCcpLCwsFR4xNTAqNSYrLCkBCQoKBQUFDQUFDSkYEhgpKSkpKSkpKSkpKSkpKSkpKSkpKSkpKSkpKSkpKSkpKSkpKSkpKSkpKSkpKSkpKSkpKf/AABEIAPAAxwMBIgACEQEDEQH/xAAcAAABBQEBAQAAAAAAAAAAAAAEAQIDBQYHAAj/xAA+EAABAwIEBAQEAwcDBAMBAAABAAIRAyEEEjFBBVFhgQYTInEykaGxB8HwFCNCUmLR4TOC8RVDcrIkJZIW/8QAFAEBAAAAAAAAAAAAAAAAAAAAAP/EABQRAQAAAAAAAAAAAAAAAAAAAAD/2gAMAwEAAhEDEQA/AMZUeoXkbKWoYn3UHMoGZvqnMbrH62TLTpdK2oYsge1I5IHJd0BWHpmEr6JOv3juvUTAnRG4fhtWpdrCW/zWDe5NpQBsp7lOAvAB9gCT8gtjwH8NcRV9T3UWNnUPz/8AoCPmQugcF8IUMMNTUqAD1uOnsBog45hfDWLqx5eFrPnfIQPm6AiH+BcePU7DOb7vYJOliXrrHiLG1AAynTqAD+JobF+ec6dQFzDxDRqF37+kCHGQYIJi1ixgBPVBX1/B+IpiagoUxpJr0z/6kwhanCS3/uUXxrkqB0QNdBPZD1MIeoBJA3PcAk6KClRbfM/LGgDSZHQCCgV1jsbbXCcykDv9Nz9l51NrRasxxNgDTdI9y6PoSpaYaWxBa5okg6fXRBD5UexUoC87S4IIJEJWoHhNI/X3T2dUiB7JA1/QuAlJkey81xgpMqDzilpm3VLlXm9kCG51I7fdeU0Hp/dIgCc1Q5NdpRjm2/WyHqNHNALEFIFI9krwYUEQ+qVgupAyJSNZfRBf8DxLmyWOqWglrcrQAN3PcCRsLNMrUcPNWs/MaVJp1LnucCABaczXEH5eyyuEwWRoz5hJ6MbI2LoLndQBbmuh+HOH0Q3M9raRBnPUh1oBEAmw6alBouFYX0hzcgtdzXPeTy9TiLf0wim1C2PVM63DB2FyVV1eL4Ykk1H1CP4QSxgy/wBI0G90KzxXm9OHpVaz72YAGM/8qrrAaa3QaCtUyu+NzZ0O3tLj9gsXxrhDCXGu99UkkmmGiTIvla4zEIrGeIK1JxFXy5t6KZy3ItLz6ndYEKrq8fz08wLjMx/26YPQ6v7CUGXx3BMM0S0Np7kOqMLiBsASPlllUtXBUjZtTLNhNpGxs0277LQVsEX58tCnUcYhzyWtAg3ADWgmb3J6qn/6VVGYOoMO06RHINMIAnYGoBBu0GJDhO18puR1hQPolonRwuIF+h6IqtwsmCGOB0iDHvuoA17SR7zJ/ugmwpziD8TYgjpz6QnBl/Ym1voVCRJ+AjqCZA99CpabhME9zp0vsgUsvfZLKlyToD1k3+iRtNB5jdTdOKVrLHkla1A0ylIOmqkDYT8p3QRtGw5LykZryXkAdV0A3UD3fJTkalDVCD0QMISkWXjovZUDLKSjTzOyt1dYAC/ZR1QrHhjYpueCGgEBzjHZjZ1Jgknp2QXmFcyllpNGesBJNyAeTWSPMdzJOULS8K8O1cWS7zG0iBBDoeY0JdkaGN3gCYnVBcAwQptLw51METUqGmYGY+ltNz4cSdzBkjQBbvh2AY5mTNWc2xL3H1PtrEQ1o6Qgzz+G4emfL892KAmKLW+lsm8hgAJt/E7srTDcArPAh5pUx8LbZgB7QPpZHYHg7W1szWBrRty1Pc3uSr/KgocL4Rotu5md1vU50knqSiqnAmu1tHKx9iVahq9lQU7uCNHPuZ+4QlXw/SiCNdb/AC1V+9qBxMhBQv8AD7Gg5N9e30Wf4h4eYZJpgE+y11fE2N4/XJVNeoSdd/fUfZBjcb4PbqwwRcjZUGO4c6lYjlB/JdDc2NwqjiuHDw4HWEGLY/kIOhG3MFSwYv2j6qLJlcb6H6KcukhB5g+ydPslDY5XShlvZAgcpS63JNLVJlndAhvqkUzZ0/X1XkFPVNjCgc6VM9qgqADmga50QmgrzhzXmIGgEmARPWB97K+4c2mXeY1r3BnwGxLn6FwJA0vFhz0CoX05gczCtMOXPGWk2qcguWCfVoDIvHbdBquBcSDqh8xznhsODWTF9AXyDVdNyTDRE3XRsFxR9UA0mNa2LlxloOwAFifaQub+GfCFfMHOdRzSIzSSOkOZlO1hK6XwbAeW24cXE+pzjqdIFrDsEFnQpwASZPPmp8yaE0u1QPzrzqkKE1LqPzgDGp1/5QSPra2lC4iXT6VM6sTsI6oOu88457oKLiJdfrv3QNwQHHKDqY2RfFWkCxsZ0CpRWEjM48uyCxqhsWInvdVHFKUD791oMJhRUBAcWgbQLx1hQ43Bemzg4xoYv3/JBzHiNLK6SLc+acyDujeLN9REEdO+qr6QteNroCA8QN+3unNPMpjRpr8lLaUDGiVNSgaqIQNE9oQTeXvqOi8lYI2915BTOAKHeboh4uUNUN0ELuyY48wlemILzwnwOviq+Sg1psQ9z/hY0i5JFwfa50ldBwPg7C4asA97DkA+KXFxiDrDWk8oJVT+EuIDGYhzS51QkMawAZSXAkGbkw1umgnqtDXc5lRtPM/MyXPJb6nTckOAJbc6xYAoNfTplrJpsGkQZFraawla4g5nF19joFT0+KwYY3Nu8l3wtGhJNgdbTIhWOExGduamWuzHWTEc7mZ7IDTV+XXnqZQTMdnd6fhFp6p2MY6C2QJEew5+6iY0NaA39T1QFh9jzTGNO0dTCZTZJ6pMTim028zoGg6uO3RAppW1LkG6hrAGm5Wc4jxys0l0uaGk/D8MRsd9FRN/EZ7XeouLRJu2C4/2QaTFUhJgHlvqdZkqqxmGylrrQZ+irMT+JHmgA04jWPqSnY7iYqUWZHZnOdaDNkF9gcYA7QkZL91JjsQHzDQABHKbKn4rxFuGxAa6Q3yhPUkA2VRi/FYqABjSwDT+8IPY3hzTJzCd/wDEqlpYciY0B+fVSurF0k53bTsByTqAEG8A6D+yBppcullGbT+vZEmlbTv/AITH0xBH0QR0r/REsZCiZT0j2/Q5KQDUIJMwXlGWryCnqP5oWq7ZF1tkO9iARxP90ikdT1SNCDpH4R1/3WJLf9RjmkNjao3LPyaR3W4xmPw+Gc6riq7KLaz4BdZziIIDTeGgamO657+DdRv7RimON3UmkDc5XHNA6SPmtV4/4S2ocFingOpUKhZUb/TVc0NdG8Oa0EdUFnx/gz6tHzcLU89pAd5csLaoFwQ6Bm9iVJ4TNRtMeezy33MRlaJPwt5kblXFPBZGDygGknTRsewsheIBz5p2D4tfexsgKxbcwif8xY/mh4GXSLJKbXCHG251sZhPq1rTFvt7oBamNFME9P8AhVFDEsbnfVqNDWgu0BdF9dpV66ix4MiZ5GJQP/8AH0nty1BmZM5bwd7ygxuM8TPxlwaeFoAkMLmuq1qt9adBhmP6jAWP8Q4h1OqaX78mzj5oYxxzAOnK0GLQYzFd2o8Lo0m5aVMMkQS0CT7uNysn41wuGMVq1GlUewBvqe71CbNNNpAedddkHI8K91QiAXSbQNCbXgWXZfBfgSnRa11UAvIBiLXuqbwNwN1es6o+m1lFpLsrWhuZ5+Eem2UDbqukNpxpKDmH4v8ACixzKzbtecp/pIFlkeC8Cr4nN5IacgJJkTYT7/Jdi8ecJ8/B1LSWgvb7tuuQYfGVBlcJZH8TABygkDbVAPR4tUFnHaYkmLkQ4diiKIgDmb+w2UGKfncYbEaui5dE5id06m6wPRAS58t2ndQuqpjnR+uaidWM/qyAplTunmpOyCZUlO8woCJOy8h6Zubk/wBl5AGSDZQu3H1SOaSNk6ZBQDkdUyLJ7uq9CC18HcRbhsdRqVDlZJa906NcCJ+cLs1djsXTrYYkZalMgOE2qNcSCCeQyGy4DVu0gyu1eBsWyvhaLaL70qbcxMhxfEO+K5AgCdDdBceJuI1qVKg2kYL4a5/IgRHvMpPB3hd2FbUqVaj6lWu7O7MZyxYR1iJPRXdRgqAgiWnUciP4gpalo326/JAzEFVtSiR79VZVR1Qz6ZnX9FBDh7HqrJr0EGxcJprcignxWWLwsxifDLKlSTEAyTz6AbBaOLS7sP1uom+p1rRugLwFFtNgYwBrRsEQ1VX7fNdlFhG7nnkANPsrWQNSB7lB6rSzNIIsRHYrhGO4e7D1qlB8jI4lvVpMhd6Jjdcc/EDGsqYxpb/DIPOEFM6uAwn3iTflfnt8kC026qTGVTBGo6pjmDXRA2UjzKcdgkzdkDWN2Tg2EhNrQkJuJQS6FeXmFeQV+W0KAuN1O8IVxugUn9c0jU0n6LwKBXha78N+MNpVyyCHVMjS4uJAa106dZ0WPLgURw2s5jg5phwm+mvMoO9eIuInBhtcu9FMw8QSHNdqBAPrG06q7wHEKdam2rTe11NwkOG3udvbZcA4n4wxWVtN1QluXLEyCIi535qn4JXeK1Om2pUYyq9jXhriAQ5zQZAtCD6KwPGqeI8zyiHCm80yQZBIAP5omJ5ILhPAaeGD20mhrXkOsNw3L+SsGhBE9toTaVC/QKV1MqQiAgDxF9AosQ7y2GNYn2RtBl8xQfG8T5dMua0OIg5TvfT5wgF4BwdzGOrVCRUqSY5N2HvaVm+LeEcPWq58Tj6zyHf6bTALZ+CBf6p9DxRiTWAfJApteQ0AgFxlzo/lAn5JMVwb942u/wBFOQXSC4F7S2oCTqGuaXt7BBNxzxPQweHLaT3OJEU6UOcQIH8ZJMAHdcrdjS4l7wQSfUTNv1K6TgmUqPEHurOjzJALgHMqBx9JG12kN/8AzKK4/wDs4qNcynL4a51vQQ0OAa4GxD2lzTOoA5BBy/FOBaIMyR+SeXJnEcGGVi1o9BcQ1s3aWkyw9RBHYc17NJm6BSPZNbqkc64sYhL5s6IFadAVI0bpjSlzIJQvKPMvIAa/VCPcpamIshDXQSEpJURrHlZN8/ZBPCIwjRPdACr+oR3D3y4ILoObABaCORup+FcIouqtcJpy5gAiTmziGs5kwEK3XXVaXwXwtr8bhiRcPLha3oa533hB1stlo6IJ1SNDPvqrIs1/W6q8bgryBdAfhnSNB91NVp2VLgq7mxmkdVbftUhAopgASffuqE8foVK7sOQ4vPpbExGpk7Xj3VxiMT6dBeypuD8La11TMJLzJduPbkEFPxXiDGYijUY2DUMvY7UW8tzf/GxHv3WQ4vjMZTeXsrF1Kq5zPKzkva0HMHGRAEg6citH478PB2V4cSJmAIOa0uB2LrTEAxpqsH/0fFzZ1QjQFxJIBBBPtBI7oAeJcTdVlri7IDIbm+GAWiJuG7+xHJXON8Q1MgfEVKlOi0uOuWkc2aNszmgz/UBzVJV4dU8wyHOcN3XEN/LZQS64fcm5nePh7dEE9bEF72ucZJgmNyBlzH+owJPRE1HgkHQ2kDnFyPdB0a4zxAhoKe/FX0CCepqbyPumNI5KHzZ+68Kw3QEWTmEc0N52ie2tafqgmI+S8h21BuvIAn094shXIpxChcgGyJBTUrimzsgV7yQLAQIsNep5lH8Lb6ggqFF1RwbTaXu5AT3Wq4LwB9MGpUAEA5W215lBLTw8unl+pWz8BtH7XSMf9t8fILNtF7x1ndX/AIfxHl8Qw2wJNM/7mOgfMBB1B4g9D91G6miVG5nL5IA62FkWQL6wYQHa/wBla5pmDcajkqziODDx6pI1ncIITj2DVwI6KfDsaSD+gqKpwNp+B8HqetyUFiuJV8NNw4HTewQbL/p7HH1CeSV+Hp02GQ1rRczCw5/EjI24BP59VmvE34g1HU8gmXGe215QXviTi9Koxxa1oIdtA9I5rm+NqAkumZMqFnE6tYikxpc46xv1OwaOaF4vhTRcGOeHPgF+XQTo2d0AtVxnMLQi8Piw/Wzv1dBmNkwc0Fs6j1hec1BUsa4a3HXVEMxLTe88v8oJWJS23T9XUbagKUFA8OtE6JExr45c15A1wHLuh3OhT0cPUquy02ue7kBMe8ad1e4b8OcS6POcyg3r6j3AQZMXcAAS46AXJ7brUcL8DvdDq5dTB0YPjPvb0/UrXcJ8P0MJakM79HVX3dt8MfCEYKWZ2s62J3nZBX4PhzGAMpNDASBA1JMD1HUjupeK4cNd5Y/gO8wXb/mjsPQDc1Rzpg5OskXI9kBxbEEkRHSOQ3cDqSggZQALTN/a3Uddk/iWKFB3nEH90WVB0yOa5xMcxIT6TjIIAMaAiOuiA8T1RleDHqa5sbGQdvdB22jWa9oc0yHAEEbgiQfkQpFy38JfHYNL9jxByuoD0VHEBppyAGucTZwJgcxHJdRBQQYrDZrtMOGh/I9EGx4eS14yVALgHbmDuFaIfGYIVB/K4aOGo/x0QUWL8IMdcOeD0PWVV4nwm6QMznDeT+rLSNrvZ6akdHbO69Ch6+Pa93lsILt4Mx8kHMuO4ahRlpw7q5FvS4DMSYAHpMmeSTEfht/8d2JxDRgwBLaWfzHybNDnQGgnkJhdKbw/D4U+fXexhAs55ADbXid+oXKPxH/EcYqsKeHOahS+ExAfU3eZvA0aPc8kET+JUcK2KbWtJGnPqTqe6xGIqF7y83LjKKxOLe8kvu7TTmghAdCCTLZIwNKnqssCmUqRtsEDjSEdUynSRL6RH5qOmLoInUtE5jiOXupxSCVlPmgip4gbheT30Z2C8g67SwzKbAyg0U2nVoEEHT1HUlRVHw0/FJ15W291eU8O1xcXS1wtEaESZtfXdUOPM2OYke9okX5myCBzbf8Alf8Av+uiQ1dY1Nra20UIda43n7onhlKa4k21zTqW6N72+SC6xmFyUGtyNLmtMyN9ST1usxXwjbE6mR7Rp237LQ46g5xMAkNMloE5Ty+izuOqBzcwdN4dOkakAg390D8I5xDSHNdAvI2Bs0H3uqbxfiSXkgFgcLC5N+ZNla0aoAAA9hyI691TeKW/u8zpJbax0nWZ1GvVBkaGGNT4Zc8RDYJLjIAA5HqumeE/FHEKDDSxAqU8gBa2sy8dC6+W0LmWEqhtQEyB/nn+fRdCdx6picj6vqNNjWTM5gJOcj+Yzf2Qa7gX4q0nOqMxTm03NjJDXS/WRF7i1uq22B4gyswPpuDmnl+Y1BXAPGOAoUagy1GmoYLgx2bIXaNcRbN06p/CvFNWmfid6dg91Obalzb21i4KDvOPxNJrT5pbETDhJP8AtuT8li+McfxNVkcLotZRc3N+1FrQ0tOhpNMW19TuVgsVT8T4nE4SuypWY40zGbKG1XtPw+toB6W5Rus1xOq8YSnhjUDmNeagYJlnpDS2Z+E65eaBeJYCpVBrYis95vlzkuc69nSTYEbCFB4cNPzKxdSFUCi8Ak/6ZdAzgbuiQORMoLG8VLqdNk2YIPWCYnsrmvhDhcC1ro83EkVTF8tOP3bZ53JI9kFCwyTfclSYLD56oE3AJNuQT6QEX305orw+z9+I1H9xMoF4phw2ABaBfXTXsh8MPVfQxPTr7K/8RQCLc79Z/sFT4R/fnYaboJKlCNZgqHE0o0CIqVXM9JuNhqdN0PVxjojI6Pb+yBlHQblTQDrKiwlUGxiR1hHnBxBJif8AMIK6ricoJGm45LyfiqQNjDQ4m/tuvIOy1a4NN3qgSDexzdCNhCz2IrHqbc/r7LQPpscwE6EwcupAEyR2hUD4DubdY23QQmLE/wCI5fdGcM4casulraZME6acgq7EuD7ACdBE3JiLfrVXlCg0Ug0Egss6x7mdBeyCvx3BqVNwfSq1YMh8vcBbbLmgA/O6r6rsxHpALRlA2sbe/wCaOx+Mc8GBYCB/KI5j+ZVzHCMoaSZlpm1hIPyt2QTYYkmTAjWAdWxOvNVniJhAN5BEyf784V1hQYBiSDcG0wNx3+iB45TcGyCAOwjYEC9iIug5+1uuq0NGg+phXhrnAtEwNC2bZuklUdRgLiDBkrVeG8QaRzBgqQxwcwGC5paRlvaxh3ZAH4Qx1PBvdUrYZuIBaW5HRYkiHeoEbEG26psXXF4tJ+U3gHkNOyseKn0tqQ5pfqwz6I2Pvqg+F4Y1KzWkRcEhwiRqAJ5oGcHw1H9oa3EV3Yek4SagaXQf4ZAOhO91LheBVqz3ihQrVgSQ1zabgCJhrpcABOq6D+F+B/8AssQHMktpzmNw0FwGSPeCD/T1XXkHztxDglKliKLMRSqYahSawuY45qj3POZ8EfECQbiw0TPFnExiC6tTD/LzZGuLCGmNm3sAIX0U5oOoBXI/xQxdNtQUKbA1lFpENgN8ysQTYf0/dBzWq6QCNQNkb4bYRiAekmNUJUw/T9fNXHAMPFZpAixvsZE9vdAf4io2m8O09gOexuqHCtg30n6TdarxLhvS2RYiRckaRPtZZfDsbMmEBWOLXNsIg2t3O6Ge4PaCwQ4WNzdFVaV51kcp7hB0AWmIkO5IIMQ2CAW/5UdRz4ljjAF2m452GyPdTa5vqPyMC25QlRmR2wDojrzug9SqeZ6gA3+mdDF4JSpeFMzPeyWtn1b2vcWXkHXa9NtJpMkk2HK9zI6BUnEMUZEyQBbtHJaXD4tuQwBBzEi5gGzRfqslUeJIGh5/b5/ZBPwX/WFWxyAkCAfUbNEdieys6uIBpukzDrRb3cdu3VB8Ow0sDdSbzoYEgQZgAQe5UzsSLtBIbcWEAxYgxbrO5lBU1j6umobO5uT8rwhhT9V9GiAZ9IM+lwGs7d1LjqQJuPhNzqGjYidTFoUNOiXXNi6xJMRyM9h8kFrh6gFnAgn0k9bOHS+irOKtgHIImbuOYxcgkcxorHAVQLumXTBP819ve/dBcUxLb5pm8i20TA1jdBhcSwB8D6XWn4G/0zEnWb2PW0LL4n4/uVp+Cs/d5olo7+1puCSgseMcEOJplzAPMEFoEw5sHM09QTI9ysqeJHM19cOqOYAwA2dDBlaztMLoWDec1z6rQbyMugjqqbj2BpNxFPEVXEU6Zl8Cc2pbAFy/NLJ6sQbP8JeCupU61aqf3tZwBEyWtaJa0n/d9FvlV+HqBbQYXNDXvGZwGxdfL2kD/arSUEeJrimxzzo0Fx7CVwXxDW8yo57iMziXu6l5mOwt2XV/H+PDcOKUwausG+RkF3zOVv8AuXGOJV2kk3JJJ7ckFcD67wfp9FdcFaBWp3kT6t9Nvks8H+rS6ueD1AHsLv5mjqSTCDU+IWNBN8wEjkb3gDv9CsdRYS4CN4j5/VbDxFSblNwCR8Ukxue6yFJokkGehsZH5QgMxX+kTlInURAEfXt1VNXd6RH/AByVzXq+nWCemsgAf7QqdwIbzB/JBCaLiAc030jdLUnLc6aDkdLEr1J02nX8undNLgXc49/oghw9NzahOlvYLyd5pNS9weX3SoOqUMS4gvDhJAvzvBKpa1UgkE/Unup/DmLDsK2XQZyG02GnTuqriGLcx5iDMmTaDyHMINHh6p8pjtANYFtwZ59kNiq0fyiCGnVsfyuN7/LQobAY3PR0MguF9hlNxteV7EVJy22sQJPqgSRO2iBr6Vh/FMiSPb4YjfmosLJM3zCJnnsTtaJnqnOYTIJgayTOZp1tt0RNYXOzLNuNLTIAFryN0BFIg+o6SbXN+k8/kIQXFASTlmQJAjXlpsDaN5RWGqXcbRpBGkgfDPtHZNxVEQTsB/F1JFzvBCDA474+U/fdavw+QKbZiOt7rLcU+OxkfnN4Wm8NummBAB0mdZvcT0+iC9wjsoGsgm9+u26TH0hUY4AyWiQCDJIgmNuo6gKelROUE5TbvzNz7t+ZUWLpZDZ0wQdRrrGpsg6P4Y4u3E4anVGpEPH8rx8Q+Z+RCtwuSeBvEX7NjzScYo4owOTaw+H2BEt+S6P4j4r+z0HO0cbN9zqewk9kHN/xB455mIc1hkAZQRsBMke7gT2Cw1d3qiDt9doRWN4m19UvEkEWnkJhVuYG172/RQQYijEmIJ66KbAPHmMnTM37hexBtF/7oRj4I9x3uJQdE4rGQaiSZPIW0HZZN7RPpbO94ud46LRcUqDy2gmW5dtsxkn7LNGtNzf5Cw9Me0ICaz4GWwDr7yJ0F9pQbqTYuBIuY++t5U2HxHr0Ej0301kme8XUOIqm1raC/XUoAHui4kdOvJIDN4HX6fmpHR7qJgAcEERqxUMfX23XlGB65svIP//Z"/>
          <p:cNvSpPr>
            <a:spLocks noChangeAspect="1" noChangeArrowheads="1"/>
          </p:cNvSpPr>
          <p:nvPr/>
        </p:nvSpPr>
        <p:spPr bwMode="auto">
          <a:xfrm>
            <a:off x="0" y="-1096963"/>
            <a:ext cx="1895475" cy="228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270" name="AutoShape 6" descr="data:image/jpeg;base64,/9j/4AAQSkZJRgABAQAAAQABAAD/2wCEAAkGBhQSERQUExQUFBUUGRoYGBgYGRwaGhgZFRcXFxUYGBcYHCYfHBokGhcUHy8gJCcpLCwsFR4xNTAqNSYrLCkBCQoKBQUFDQUFDSkYEhgpKSkpKSkpKSkpKSkpKSkpKSkpKSkpKSkpKSkpKSkpKSkpKSkpKSkpKSkpKSkpKSkpKf/AABEIAPAAxwMBIgACEQEDEQH/xAAcAAABBQEBAQAAAAAAAAAAAAAEAQIDBQYHAAj/xAA+EAABAwIEBAQEAwcDBAMBAAABAAIRAyEEEjFBBVFhgQYTInEykaGxB8HwFCNCUmLR4TOC8RVDcrIkJZIW/8QAFAEBAAAAAAAAAAAAAAAAAAAAAP/EABQRAQAAAAAAAAAAAAAAAAAAAAD/2gAMAwEAAhEDEQA/AMZUeoXkbKWoYn3UHMoGZvqnMbrH62TLTpdK2oYsge1I5IHJd0BWHpmEr6JOv3juvUTAnRG4fhtWpdrCW/zWDe5NpQBsp7lOAvAB9gCT8gtjwH8NcRV9T3UWNnUPz/8AoCPmQugcF8IUMMNTUqAD1uOnsBog45hfDWLqx5eFrPnfIQPm6AiH+BcePU7DOb7vYJOliXrrHiLG1AAynTqAD+JobF+ec6dQFzDxDRqF37+kCHGQYIJi1ixgBPVBX1/B+IpiagoUxpJr0z/6kwhanCS3/uUXxrkqB0QNdBPZD1MIeoBJA3PcAk6KClRbfM/LGgDSZHQCCgV1jsbbXCcykDv9Nz9l51NrRasxxNgDTdI9y6PoSpaYaWxBa5okg6fXRBD5UexUoC87S4IIJEJWoHhNI/X3T2dUiB7JA1/QuAlJkey81xgpMqDzilpm3VLlXm9kCG51I7fdeU0Hp/dIgCc1Q5NdpRjm2/WyHqNHNALEFIFI9krwYUEQ+qVgupAyJSNZfRBf8DxLmyWOqWglrcrQAN3PcCRsLNMrUcPNWs/MaVJp1LnucCABaczXEH5eyyuEwWRoz5hJ6MbI2LoLndQBbmuh+HOH0Q3M9raRBnPUh1oBEAmw6alBouFYX0hzcgtdzXPeTy9TiLf0wim1C2PVM63DB2FyVV1eL4Ykk1H1CP4QSxgy/wBI0G90KzxXm9OHpVaz72YAGM/8qrrAaa3QaCtUyu+NzZ0O3tLj9gsXxrhDCXGu99UkkmmGiTIvla4zEIrGeIK1JxFXy5t6KZy3ItLz6ndYEKrq8fz08wLjMx/26YPQ6v7CUGXx3BMM0S0Np7kOqMLiBsASPlllUtXBUjZtTLNhNpGxs0277LQVsEX58tCnUcYhzyWtAg3ADWgmb3J6qn/6VVGYOoMO06RHINMIAnYGoBBu0GJDhO18puR1hQPolonRwuIF+h6IqtwsmCGOB0iDHvuoA17SR7zJ/ugmwpziD8TYgjpz6QnBl/Ym1voVCRJ+AjqCZA99CpabhME9zp0vsgUsvfZLKlyToD1k3+iRtNB5jdTdOKVrLHkla1A0ylIOmqkDYT8p3QRtGw5LykZryXkAdV0A3UD3fJTkalDVCD0QMISkWXjovZUDLKSjTzOyt1dYAC/ZR1QrHhjYpueCGgEBzjHZjZ1Jgknp2QXmFcyllpNGesBJNyAeTWSPMdzJOULS8K8O1cWS7zG0iBBDoeY0JdkaGN3gCYnVBcAwQptLw51METUqGmYGY+ltNz4cSdzBkjQBbvh2AY5mTNWc2xL3H1PtrEQ1o6Qgzz+G4emfL892KAmKLW+lsm8hgAJt/E7srTDcArPAh5pUx8LbZgB7QPpZHYHg7W1szWBrRty1Pc3uSr/KgocL4Rotu5md1vU50knqSiqnAmu1tHKx9iVahq9lQU7uCNHPuZ+4QlXw/SiCNdb/AC1V+9qBxMhBQv8AD7Gg5N9e30Wf4h4eYZJpgE+y11fE2N4/XJVNeoSdd/fUfZBjcb4PbqwwRcjZUGO4c6lYjlB/JdDc2NwqjiuHDw4HWEGLY/kIOhG3MFSwYv2j6qLJlcb6H6KcukhB5g+ydPslDY5XShlvZAgcpS63JNLVJlndAhvqkUzZ0/X1XkFPVNjCgc6VM9qgqADmga50QmgrzhzXmIGgEmARPWB97K+4c2mXeY1r3BnwGxLn6FwJA0vFhz0CoX05gczCtMOXPGWk2qcguWCfVoDIvHbdBquBcSDqh8xznhsODWTF9AXyDVdNyTDRE3XRsFxR9UA0mNa2LlxloOwAFifaQub+GfCFfMHOdRzSIzSSOkOZlO1hK6XwbAeW24cXE+pzjqdIFrDsEFnQpwASZPPmp8yaE0u1QPzrzqkKE1LqPzgDGp1/5QSPra2lC4iXT6VM6sTsI6oOu88457oKLiJdfrv3QNwQHHKDqY2RfFWkCxsZ0CpRWEjM48uyCxqhsWInvdVHFKUD791oMJhRUBAcWgbQLx1hQ43Bemzg4xoYv3/JBzHiNLK6SLc+acyDujeLN9REEdO+qr6QteNroCA8QN+3unNPMpjRpr8lLaUDGiVNSgaqIQNE9oQTeXvqOi8lYI2915BTOAKHeboh4uUNUN0ELuyY48wlemILzwnwOviq+Sg1psQ9z/hY0i5JFwfa50ldBwPg7C4asA97DkA+KXFxiDrDWk8oJVT+EuIDGYhzS51QkMawAZSXAkGbkw1umgnqtDXc5lRtPM/MyXPJb6nTckOAJbc6xYAoNfTplrJpsGkQZFraawla4g5nF19joFT0+KwYY3Nu8l3wtGhJNgdbTIhWOExGduamWuzHWTEc7mZ7IDTV+XXnqZQTMdnd6fhFp6p2MY6C2QJEew5+6iY0NaA39T1QFh9jzTGNO0dTCZTZJ6pMTim028zoGg6uO3RAppW1LkG6hrAGm5Wc4jxys0l0uaGk/D8MRsd9FRN/EZ7XeouLRJu2C4/2QaTFUhJgHlvqdZkqqxmGylrrQZ+irMT+JHmgA04jWPqSnY7iYqUWZHZnOdaDNkF9gcYA7QkZL91JjsQHzDQABHKbKn4rxFuGxAa6Q3yhPUkA2VRi/FYqABjSwDT+8IPY3hzTJzCd/wDEqlpYciY0B+fVSurF0k53bTsByTqAEG8A6D+yBppcullGbT+vZEmlbTv/AITH0xBH0QR0r/REsZCiZT0j2/Q5KQDUIJMwXlGWryCnqP5oWq7ZF1tkO9iARxP90ikdT1SNCDpH4R1/3WJLf9RjmkNjao3LPyaR3W4xmPw+Gc6riq7KLaz4BdZziIIDTeGgamO657+DdRv7RimON3UmkDc5XHNA6SPmtV4/4S2ocFingOpUKhZUb/TVc0NdG8Oa0EdUFnx/gz6tHzcLU89pAd5csLaoFwQ6Bm9iVJ4TNRtMeezy33MRlaJPwt5kblXFPBZGDygGknTRsewsheIBz5p2D4tfexsgKxbcwif8xY/mh4GXSLJKbXCHG251sZhPq1rTFvt7oBamNFME9P8AhVFDEsbnfVqNDWgu0BdF9dpV66ix4MiZ5GJQP/8AH0nty1BmZM5bwd7ygxuM8TPxlwaeFoAkMLmuq1qt9adBhmP6jAWP8Q4h1OqaX78mzj5oYxxzAOnK0GLQYzFd2o8Lo0m5aVMMkQS0CT7uNysn41wuGMVq1GlUewBvqe71CbNNNpAedddkHI8K91QiAXSbQNCbXgWXZfBfgSnRa11UAvIBiLXuqbwNwN1es6o+m1lFpLsrWhuZ5+Eem2UDbqukNpxpKDmH4v8ACixzKzbtecp/pIFlkeC8Cr4nN5IacgJJkTYT7/Jdi8ecJ8/B1LSWgvb7tuuQYfGVBlcJZH8TABygkDbVAPR4tUFnHaYkmLkQ4diiKIgDmb+w2UGKfncYbEaui5dE5id06m6wPRAS58t2ndQuqpjnR+uaidWM/qyAplTunmpOyCZUlO8woCJOy8h6Zubk/wBl5AGSDZQu3H1SOaSNk6ZBQDkdUyLJ7uq9CC18HcRbhsdRqVDlZJa906NcCJ+cLs1djsXTrYYkZalMgOE2qNcSCCeQyGy4DVu0gyu1eBsWyvhaLaL70qbcxMhxfEO+K5AgCdDdBceJuI1qVKg2kYL4a5/IgRHvMpPB3hd2FbUqVaj6lWu7O7MZyxYR1iJPRXdRgqAgiWnUciP4gpalo326/JAzEFVtSiR79VZVR1Qz6ZnX9FBDh7HqrJr0EGxcJprcignxWWLwsxifDLKlSTEAyTz6AbBaOLS7sP1uom+p1rRugLwFFtNgYwBrRsEQ1VX7fNdlFhG7nnkANPsrWQNSB7lB6rSzNIIsRHYrhGO4e7D1qlB8jI4lvVpMhd6Jjdcc/EDGsqYxpb/DIPOEFM6uAwn3iTflfnt8kC026qTGVTBGo6pjmDXRA2UjzKcdgkzdkDWN2Tg2EhNrQkJuJQS6FeXmFeQV+W0KAuN1O8IVxugUn9c0jU0n6LwKBXha78N+MNpVyyCHVMjS4uJAa106dZ0WPLgURw2s5jg5phwm+mvMoO9eIuInBhtcu9FMw8QSHNdqBAPrG06q7wHEKdam2rTe11NwkOG3udvbZcA4n4wxWVtN1QluXLEyCIi535qn4JXeK1Om2pUYyq9jXhriAQ5zQZAtCD6KwPGqeI8zyiHCm80yQZBIAP5omJ5ILhPAaeGD20mhrXkOsNw3L+SsGhBE9toTaVC/QKV1MqQiAgDxF9AosQ7y2GNYn2RtBl8xQfG8T5dMua0OIg5TvfT5wgF4BwdzGOrVCRUqSY5N2HvaVm+LeEcPWq58Tj6zyHf6bTALZ+CBf6p9DxRiTWAfJApteQ0AgFxlzo/lAn5JMVwb942u/wBFOQXSC4F7S2oCTqGuaXt7BBNxzxPQweHLaT3OJEU6UOcQIH8ZJMAHdcrdjS4l7wQSfUTNv1K6TgmUqPEHurOjzJALgHMqBx9JG12kN/8AzKK4/wDs4qNcynL4a51vQQ0OAa4GxD2lzTOoA5BBy/FOBaIMyR+SeXJnEcGGVi1o9BcQ1s3aWkyw9RBHYc17NJm6BSPZNbqkc64sYhL5s6IFadAVI0bpjSlzIJQvKPMvIAa/VCPcpamIshDXQSEpJURrHlZN8/ZBPCIwjRPdACr+oR3D3y4ILoObABaCORup+FcIouqtcJpy5gAiTmziGs5kwEK3XXVaXwXwtr8bhiRcPLha3oa533hB1stlo6IJ1SNDPvqrIs1/W6q8bgryBdAfhnSNB91NVp2VLgq7mxmkdVbftUhAopgASffuqE8foVK7sOQ4vPpbExGpk7Xj3VxiMT6dBeypuD8La11TMJLzJduPbkEFPxXiDGYijUY2DUMvY7UW8tzf/GxHv3WQ4vjMZTeXsrF1Kq5zPKzkva0HMHGRAEg6citH478PB2V4cSJmAIOa0uB2LrTEAxpqsH/0fFzZ1QjQFxJIBBBPtBI7oAeJcTdVlri7IDIbm+GAWiJuG7+xHJXON8Q1MgfEVKlOi0uOuWkc2aNszmgz/UBzVJV4dU8wyHOcN3XEN/LZQS64fcm5nePh7dEE9bEF72ucZJgmNyBlzH+owJPRE1HgkHQ2kDnFyPdB0a4zxAhoKe/FX0CCepqbyPumNI5KHzZ+68Kw3QEWTmEc0N52ie2tafqgmI+S8h21BuvIAn094shXIpxChcgGyJBTUrimzsgV7yQLAQIsNep5lH8Lb6ggqFF1RwbTaXu5AT3Wq4LwB9MGpUAEA5W215lBLTw8unl+pWz8BtH7XSMf9t8fILNtF7x1ndX/AIfxHl8Qw2wJNM/7mOgfMBB1B4g9D91G6miVG5nL5IA62FkWQL6wYQHa/wBla5pmDcajkqziODDx6pI1ncIITj2DVwI6KfDsaSD+gqKpwNp+B8HqetyUFiuJV8NNw4HTewQbL/p7HH1CeSV+Hp02GQ1rRczCw5/EjI24BP59VmvE34g1HU8gmXGe215QXviTi9Koxxa1oIdtA9I5rm+NqAkumZMqFnE6tYikxpc46xv1OwaOaF4vhTRcGOeHPgF+XQTo2d0AtVxnMLQi8Piw/Wzv1dBmNkwc0Fs6j1hec1BUsa4a3HXVEMxLTe88v8oJWJS23T9XUbagKUFA8OtE6JExr45c15A1wHLuh3OhT0cPUquy02ue7kBMe8ad1e4b8OcS6POcyg3r6j3AQZMXcAAS46AXJ7brUcL8DvdDq5dTB0YPjPvb0/UrXcJ8P0MJakM79HVX3dt8MfCEYKWZ2s62J3nZBX4PhzGAMpNDASBA1JMD1HUjupeK4cNd5Y/gO8wXb/mjsPQDc1Rzpg5OskXI9kBxbEEkRHSOQ3cDqSggZQALTN/a3Uddk/iWKFB3nEH90WVB0yOa5xMcxIT6TjIIAMaAiOuiA8T1RleDHqa5sbGQdvdB22jWa9oc0yHAEEbgiQfkQpFy38JfHYNL9jxByuoD0VHEBppyAGucTZwJgcxHJdRBQQYrDZrtMOGh/I9EGx4eS14yVALgHbmDuFaIfGYIVB/K4aOGo/x0QUWL8IMdcOeD0PWVV4nwm6QMznDeT+rLSNrvZ6akdHbO69Ch6+Pa93lsILt4Mx8kHMuO4ahRlpw7q5FvS4DMSYAHpMmeSTEfht/8d2JxDRgwBLaWfzHybNDnQGgnkJhdKbw/D4U+fXexhAs55ADbXid+oXKPxH/EcYqsKeHOahS+ExAfU3eZvA0aPc8kET+JUcK2KbWtJGnPqTqe6xGIqF7y83LjKKxOLe8kvu7TTmghAdCCTLZIwNKnqssCmUqRtsEDjSEdUynSRL6RH5qOmLoInUtE5jiOXupxSCVlPmgip4gbheT30Z2C8g67SwzKbAyg0U2nVoEEHT1HUlRVHw0/FJ15W291eU8O1xcXS1wtEaESZtfXdUOPM2OYke9okX5myCBzbf8Alf8Av+uiQ1dY1Nra20UIda43n7onhlKa4k21zTqW6N72+SC6xmFyUGtyNLmtMyN9ST1usxXwjbE6mR7Rp237LQ46g5xMAkNMloE5Ty+izuOqBzcwdN4dOkakAg390D8I5xDSHNdAvI2Bs0H3uqbxfiSXkgFgcLC5N+ZNla0aoAAA9hyI691TeKW/u8zpJbax0nWZ1GvVBkaGGNT4Zc8RDYJLjIAA5HqumeE/FHEKDDSxAqU8gBa2sy8dC6+W0LmWEqhtQEyB/nn+fRdCdx6picj6vqNNjWTM5gJOcj+Yzf2Qa7gX4q0nOqMxTm03NjJDXS/WRF7i1uq22B4gyswPpuDmnl+Y1BXAPGOAoUagy1GmoYLgx2bIXaNcRbN06p/CvFNWmfid6dg91Obalzb21i4KDvOPxNJrT5pbETDhJP8AtuT8li+McfxNVkcLotZRc3N+1FrQ0tOhpNMW19TuVgsVT8T4nE4SuypWY40zGbKG1XtPw+toB6W5Rus1xOq8YSnhjUDmNeagYJlnpDS2Z+E65eaBeJYCpVBrYis95vlzkuc69nSTYEbCFB4cNPzKxdSFUCi8Ak/6ZdAzgbuiQORMoLG8VLqdNk2YIPWCYnsrmvhDhcC1ro83EkVTF8tOP3bZ53JI9kFCwyTfclSYLD56oE3AJNuQT6QEX305orw+z9+I1H9xMoF4phw2ABaBfXTXsh8MPVfQxPTr7K/8RQCLc79Z/sFT4R/fnYaboJKlCNZgqHE0o0CIqVXM9JuNhqdN0PVxjojI6Pb+yBlHQblTQDrKiwlUGxiR1hHnBxBJif8AMIK6ricoJGm45LyfiqQNjDQ4m/tuvIOy1a4NN3qgSDexzdCNhCz2IrHqbc/r7LQPpscwE6EwcupAEyR2hUD4DubdY23QQmLE/wCI5fdGcM4casulraZME6acgq7EuD7ACdBE3JiLfrVXlCg0Ug0Egss6x7mdBeyCvx3BqVNwfSq1YMh8vcBbbLmgA/O6r6rsxHpALRlA2sbe/wCaOx+Mc8GBYCB/KI5j+ZVzHCMoaSZlpm1hIPyt2QTYYkmTAjWAdWxOvNVniJhAN5BEyf784V1hQYBiSDcG0wNx3+iB45TcGyCAOwjYEC9iIug5+1uuq0NGg+phXhrnAtEwNC2bZuklUdRgLiDBkrVeG8QaRzBgqQxwcwGC5paRlvaxh3ZAH4Qx1PBvdUrYZuIBaW5HRYkiHeoEbEG26psXXF4tJ+U3gHkNOyseKn0tqQ5pfqwz6I2Pvqg+F4Y1KzWkRcEhwiRqAJ5oGcHw1H9oa3EV3Yek4SagaXQf4ZAOhO91LheBVqz3ihQrVgSQ1zabgCJhrpcABOq6D+F+B/8AssQHMktpzmNw0FwGSPeCD/T1XXkHztxDglKliKLMRSqYahSawuY45qj3POZ8EfECQbiw0TPFnExiC6tTD/LzZGuLCGmNm3sAIX0U5oOoBXI/xQxdNtQUKbA1lFpENgN8ysQTYf0/dBzWq6QCNQNkb4bYRiAekmNUJUw/T9fNXHAMPFZpAixvsZE9vdAf4io2m8O09gOexuqHCtg30n6TdarxLhvS2RYiRckaRPtZZfDsbMmEBWOLXNsIg2t3O6Ge4PaCwQ4WNzdFVaV51kcp7hB0AWmIkO5IIMQ2CAW/5UdRz4ljjAF2m452GyPdTa5vqPyMC25QlRmR2wDojrzug9SqeZ6gA3+mdDF4JSpeFMzPeyWtn1b2vcWXkHXa9NtJpMkk2HK9zI6BUnEMUZEyQBbtHJaXD4tuQwBBzEi5gGzRfqslUeJIGh5/b5/ZBPwX/WFWxyAkCAfUbNEdieys6uIBpukzDrRb3cdu3VB8Ow0sDdSbzoYEgQZgAQe5UzsSLtBIbcWEAxYgxbrO5lBU1j6umobO5uT8rwhhT9V9GiAZ9IM+lwGs7d1LjqQJuPhNzqGjYidTFoUNOiXXNi6xJMRyM9h8kFrh6gFnAgn0k9bOHS+irOKtgHIImbuOYxcgkcxorHAVQLumXTBP819ve/dBcUxLb5pm8i20TA1jdBhcSwB8D6XWn4G/0zEnWb2PW0LL4n4/uVp+Cs/d5olo7+1puCSgseMcEOJplzAPMEFoEw5sHM09QTI9ysqeJHM19cOqOYAwA2dDBlaztMLoWDec1z6rQbyMugjqqbj2BpNxFPEVXEU6Zl8Cc2pbAFy/NLJ6sQbP8JeCupU61aqf3tZwBEyWtaJa0n/d9FvlV+HqBbQYXNDXvGZwGxdfL2kD/arSUEeJrimxzzo0Fx7CVwXxDW8yo57iMziXu6l5mOwt2XV/H+PDcOKUwausG+RkF3zOVv8AuXGOJV2kk3JJJ7ckFcD67wfp9FdcFaBWp3kT6t9Nvks8H+rS6ueD1AHsLv5mjqSTCDU+IWNBN8wEjkb3gDv9CsdRYS4CN4j5/VbDxFSblNwCR8Ukxue6yFJokkGehsZH5QgMxX+kTlInURAEfXt1VNXd6RH/AByVzXq+nWCemsgAf7QqdwIbzB/JBCaLiAc030jdLUnLc6aDkdLEr1J02nX8undNLgXc49/oghw9NzahOlvYLyd5pNS9weX3SoOqUMS4gvDhJAvzvBKpa1UgkE/Unup/DmLDsK2XQZyG02GnTuqriGLcx5iDMmTaDyHMINHh6p8pjtANYFtwZ59kNiq0fyiCGnVsfyuN7/LQobAY3PR0MguF9hlNxteV7EVJy22sQJPqgSRO2iBr6Vh/FMiSPb4YjfmosLJM3zCJnnsTtaJnqnOYTIJgayTOZp1tt0RNYXOzLNuNLTIAFryN0BFIg+o6SbXN+k8/kIQXFASTlmQJAjXlpsDaN5RWGqXcbRpBGkgfDPtHZNxVEQTsB/F1JFzvBCDA474+U/fdavw+QKbZiOt7rLcU+OxkfnN4Wm8NummBAB0mdZvcT0+iC9wjsoGsgm9+u26TH0hUY4AyWiQCDJIgmNuo6gKelROUE5TbvzNz7t+ZUWLpZDZ0wQdRrrGpsg6P4Y4u3E4anVGpEPH8rx8Q+Z+RCtwuSeBvEX7NjzScYo4owOTaw+H2BEt+S6P4j4r+z0HO0cbN9zqewk9kHN/xB455mIc1hkAZQRsBMke7gT2Cw1d3qiDt9doRWN4m19UvEkEWnkJhVuYG172/RQQYijEmIJ66KbAPHmMnTM37hexBtF/7oRj4I9x3uJQdE4rGQaiSZPIW0HZZN7RPpbO94ud46LRcUqDy2gmW5dtsxkn7LNGtNzf5Cw9Me0ICaz4GWwDr7yJ0F9pQbqTYuBIuY++t5U2HxHr0Ej0301kme8XUOIqm1raC/XUoAHui4kdOvJIDN4HX6fmpHR7qJgAcEERqxUMfX23XlGB65svIP//Z"/>
          <p:cNvSpPr>
            <a:spLocks noChangeAspect="1" noChangeArrowheads="1"/>
          </p:cNvSpPr>
          <p:nvPr/>
        </p:nvSpPr>
        <p:spPr bwMode="auto">
          <a:xfrm>
            <a:off x="0" y="-1096963"/>
            <a:ext cx="1895475" cy="228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272" name="AutoShape 8" descr="data:image/jpeg;base64,/9j/4AAQSkZJRgABAQAAAQABAAD/2wCEAAkGBhQSERQUExQUFBUUGRoYGBgYGRwaGhgZFRcXFxUYGBcYHCYfHBokGhcUHy8gJCcpLCwsFR4xNTAqNSYrLCkBCQoKBQUFDQUFDSkYEhgpKSkpKSkpKSkpKSkpKSkpKSkpKSkpKSkpKSkpKSkpKSkpKSkpKSkpKSkpKSkpKSkpKf/AABEIAPAAxwMBIgACEQEDEQH/xAAcAAABBQEBAQAAAAAAAAAAAAAEAQIDBQYHAAj/xAA+EAABAwIEBAQEAwcDBAMBAAABAAIRAyEEEjFBBVFhgQYTInEykaGxB8HwFCNCUmLR4TOC8RVDcrIkJZIW/8QAFAEBAAAAAAAAAAAAAAAAAAAAAP/EABQRAQAAAAAAAAAAAAAAAAAAAAD/2gAMAwEAAhEDEQA/AMZUeoXkbKWoYn3UHMoGZvqnMbrH62TLTpdK2oYsge1I5IHJd0BWHpmEr6JOv3juvUTAnRG4fhtWpdrCW/zWDe5NpQBsp7lOAvAB9gCT8gtjwH8NcRV9T3UWNnUPz/8AoCPmQugcF8IUMMNTUqAD1uOnsBog45hfDWLqx5eFrPnfIQPm6AiH+BcePU7DOb7vYJOliXrrHiLG1AAynTqAD+JobF+ec6dQFzDxDRqF37+kCHGQYIJi1ixgBPVBX1/B+IpiagoUxpJr0z/6kwhanCS3/uUXxrkqB0QNdBPZD1MIeoBJA3PcAk6KClRbfM/LGgDSZHQCCgV1jsbbXCcykDv9Nz9l51NrRasxxNgDTdI9y6PoSpaYaWxBa5okg6fXRBD5UexUoC87S4IIJEJWoHhNI/X3T2dUiB7JA1/QuAlJkey81xgpMqDzilpm3VLlXm9kCG51I7fdeU0Hp/dIgCc1Q5NdpRjm2/WyHqNHNALEFIFI9krwYUEQ+qVgupAyJSNZfRBf8DxLmyWOqWglrcrQAN3PcCRsLNMrUcPNWs/MaVJp1LnucCABaczXEH5eyyuEwWRoz5hJ6MbI2LoLndQBbmuh+HOH0Q3M9raRBnPUh1oBEAmw6alBouFYX0hzcgtdzXPeTy9TiLf0wim1C2PVM63DB2FyVV1eL4Ykk1H1CP4QSxgy/wBI0G90KzxXm9OHpVaz72YAGM/8qrrAaa3QaCtUyu+NzZ0O3tLj9gsXxrhDCXGu99UkkmmGiTIvla4zEIrGeIK1JxFXy5t6KZy3ItLz6ndYEKrq8fz08wLjMx/26YPQ6v7CUGXx3BMM0S0Np7kOqMLiBsASPlllUtXBUjZtTLNhNpGxs0277LQVsEX58tCnUcYhzyWtAg3ADWgmb3J6qn/6VVGYOoMO06RHINMIAnYGoBBu0GJDhO18puR1hQPolonRwuIF+h6IqtwsmCGOB0iDHvuoA17SR7zJ/ugmwpziD8TYgjpz6QnBl/Ym1voVCRJ+AjqCZA99CpabhME9zp0vsgUsvfZLKlyToD1k3+iRtNB5jdTdOKVrLHkla1A0ylIOmqkDYT8p3QRtGw5LykZryXkAdV0A3UD3fJTkalDVCD0QMISkWXjovZUDLKSjTzOyt1dYAC/ZR1QrHhjYpueCGgEBzjHZjZ1Jgknp2QXmFcyllpNGesBJNyAeTWSPMdzJOULS8K8O1cWS7zG0iBBDoeY0JdkaGN3gCYnVBcAwQptLw51METUqGmYGY+ltNz4cSdzBkjQBbvh2AY5mTNWc2xL3H1PtrEQ1o6Qgzz+G4emfL892KAmKLW+lsm8hgAJt/E7srTDcArPAh5pUx8LbZgB7QPpZHYHg7W1szWBrRty1Pc3uSr/KgocL4Rotu5md1vU50knqSiqnAmu1tHKx9iVahq9lQU7uCNHPuZ+4QlXw/SiCNdb/AC1V+9qBxMhBQv8AD7Gg5N9e30Wf4h4eYZJpgE+y11fE2N4/XJVNeoSdd/fUfZBjcb4PbqwwRcjZUGO4c6lYjlB/JdDc2NwqjiuHDw4HWEGLY/kIOhG3MFSwYv2j6qLJlcb6H6KcukhB5g+ydPslDY5XShlvZAgcpS63JNLVJlndAhvqkUzZ0/X1XkFPVNjCgc6VM9qgqADmga50QmgrzhzXmIGgEmARPWB97K+4c2mXeY1r3BnwGxLn6FwJA0vFhz0CoX05gczCtMOXPGWk2qcguWCfVoDIvHbdBquBcSDqh8xznhsODWTF9AXyDVdNyTDRE3XRsFxR9UA0mNa2LlxloOwAFifaQub+GfCFfMHOdRzSIzSSOkOZlO1hK6XwbAeW24cXE+pzjqdIFrDsEFnQpwASZPPmp8yaE0u1QPzrzqkKE1LqPzgDGp1/5QSPra2lC4iXT6VM6sTsI6oOu88457oKLiJdfrv3QNwQHHKDqY2RfFWkCxsZ0CpRWEjM48uyCxqhsWInvdVHFKUD791oMJhRUBAcWgbQLx1hQ43Bemzg4xoYv3/JBzHiNLK6SLc+acyDujeLN9REEdO+qr6QteNroCA8QN+3unNPMpjRpr8lLaUDGiVNSgaqIQNE9oQTeXvqOi8lYI2915BTOAKHeboh4uUNUN0ELuyY48wlemILzwnwOviq+Sg1psQ9z/hY0i5JFwfa50ldBwPg7C4asA97DkA+KXFxiDrDWk8oJVT+EuIDGYhzS51QkMawAZSXAkGbkw1umgnqtDXc5lRtPM/MyXPJb6nTckOAJbc6xYAoNfTplrJpsGkQZFraawla4g5nF19joFT0+KwYY3Nu8l3wtGhJNgdbTIhWOExGduamWuzHWTEc7mZ7IDTV+XXnqZQTMdnd6fhFp6p2MY6C2QJEew5+6iY0NaA39T1QFh9jzTGNO0dTCZTZJ6pMTim028zoGg6uO3RAppW1LkG6hrAGm5Wc4jxys0l0uaGk/D8MRsd9FRN/EZ7XeouLRJu2C4/2QaTFUhJgHlvqdZkqqxmGylrrQZ+irMT+JHmgA04jWPqSnY7iYqUWZHZnOdaDNkF9gcYA7QkZL91JjsQHzDQABHKbKn4rxFuGxAa6Q3yhPUkA2VRi/FYqABjSwDT+8IPY3hzTJzCd/wDEqlpYciY0B+fVSurF0k53bTsByTqAEG8A6D+yBppcullGbT+vZEmlbTv/AITH0xBH0QR0r/REsZCiZT0j2/Q5KQDUIJMwXlGWryCnqP5oWq7ZF1tkO9iARxP90ikdT1SNCDpH4R1/3WJLf9RjmkNjao3LPyaR3W4xmPw+Gc6riq7KLaz4BdZziIIDTeGgamO657+DdRv7RimON3UmkDc5XHNA6SPmtV4/4S2ocFingOpUKhZUb/TVc0NdG8Oa0EdUFnx/gz6tHzcLU89pAd5csLaoFwQ6Bm9iVJ4TNRtMeezy33MRlaJPwt5kblXFPBZGDygGknTRsewsheIBz5p2D4tfexsgKxbcwif8xY/mh4GXSLJKbXCHG251sZhPq1rTFvt7oBamNFME9P8AhVFDEsbnfVqNDWgu0BdF9dpV66ix4MiZ5GJQP/8AH0nty1BmZM5bwd7ygxuM8TPxlwaeFoAkMLmuq1qt9adBhmP6jAWP8Q4h1OqaX78mzj5oYxxzAOnK0GLQYzFd2o8Lo0m5aVMMkQS0CT7uNysn41wuGMVq1GlUewBvqe71CbNNNpAedddkHI8K91QiAXSbQNCbXgWXZfBfgSnRa11UAvIBiLXuqbwNwN1es6o+m1lFpLsrWhuZ5+Eem2UDbqukNpxpKDmH4v8ACixzKzbtecp/pIFlkeC8Cr4nN5IacgJJkTYT7/Jdi8ecJ8/B1LSWgvb7tuuQYfGVBlcJZH8TABygkDbVAPR4tUFnHaYkmLkQ4diiKIgDmb+w2UGKfncYbEaui5dE5id06m6wPRAS58t2ndQuqpjnR+uaidWM/qyAplTunmpOyCZUlO8woCJOy8h6Zubk/wBl5AGSDZQu3H1SOaSNk6ZBQDkdUyLJ7uq9CC18HcRbhsdRqVDlZJa906NcCJ+cLs1djsXTrYYkZalMgOE2qNcSCCeQyGy4DVu0gyu1eBsWyvhaLaL70qbcxMhxfEO+K5AgCdDdBceJuI1qVKg2kYL4a5/IgRHvMpPB3hd2FbUqVaj6lWu7O7MZyxYR1iJPRXdRgqAgiWnUciP4gpalo326/JAzEFVtSiR79VZVR1Qz6ZnX9FBDh7HqrJr0EGxcJprcignxWWLwsxifDLKlSTEAyTz6AbBaOLS7sP1uom+p1rRugLwFFtNgYwBrRsEQ1VX7fNdlFhG7nnkANPsrWQNSB7lB6rSzNIIsRHYrhGO4e7D1qlB8jI4lvVpMhd6Jjdcc/EDGsqYxpb/DIPOEFM6uAwn3iTflfnt8kC026qTGVTBGo6pjmDXRA2UjzKcdgkzdkDWN2Tg2EhNrQkJuJQS6FeXmFeQV+W0KAuN1O8IVxugUn9c0jU0n6LwKBXha78N+MNpVyyCHVMjS4uJAa106dZ0WPLgURw2s5jg5phwm+mvMoO9eIuInBhtcu9FMw8QSHNdqBAPrG06q7wHEKdam2rTe11NwkOG3udvbZcA4n4wxWVtN1QluXLEyCIi535qn4JXeK1Om2pUYyq9jXhriAQ5zQZAtCD6KwPGqeI8zyiHCm80yQZBIAP5omJ5ILhPAaeGD20mhrXkOsNw3L+SsGhBE9toTaVC/QKV1MqQiAgDxF9AosQ7y2GNYn2RtBl8xQfG8T5dMua0OIg5TvfT5wgF4BwdzGOrVCRUqSY5N2HvaVm+LeEcPWq58Tj6zyHf6bTALZ+CBf6p9DxRiTWAfJApteQ0AgFxlzo/lAn5JMVwb942u/wBFOQXSC4F7S2oCTqGuaXt7BBNxzxPQweHLaT3OJEU6UOcQIH8ZJMAHdcrdjS4l7wQSfUTNv1K6TgmUqPEHurOjzJALgHMqBx9JG12kN/8AzKK4/wDs4qNcynL4a51vQQ0OAa4GxD2lzTOoA5BBy/FOBaIMyR+SeXJnEcGGVi1o9BcQ1s3aWkyw9RBHYc17NJm6BSPZNbqkc64sYhL5s6IFadAVI0bpjSlzIJQvKPMvIAa/VCPcpamIshDXQSEpJURrHlZN8/ZBPCIwjRPdACr+oR3D3y4ILoObABaCORup+FcIouqtcJpy5gAiTmziGs5kwEK3XXVaXwXwtr8bhiRcPLha3oa533hB1stlo6IJ1SNDPvqrIs1/W6q8bgryBdAfhnSNB91NVp2VLgq7mxmkdVbftUhAopgASffuqE8foVK7sOQ4vPpbExGpk7Xj3VxiMT6dBeypuD8La11TMJLzJduPbkEFPxXiDGYijUY2DUMvY7UW8tzf/GxHv3WQ4vjMZTeXsrF1Kq5zPKzkva0HMHGRAEg6citH478PB2V4cSJmAIOa0uB2LrTEAxpqsH/0fFzZ1QjQFxJIBBBPtBI7oAeJcTdVlri7IDIbm+GAWiJuG7+xHJXON8Q1MgfEVKlOi0uOuWkc2aNszmgz/UBzVJV4dU8wyHOcN3XEN/LZQS64fcm5nePh7dEE9bEF72ucZJgmNyBlzH+owJPRE1HgkHQ2kDnFyPdB0a4zxAhoKe/FX0CCepqbyPumNI5KHzZ+68Kw3QEWTmEc0N52ie2tafqgmI+S8h21BuvIAn094shXIpxChcgGyJBTUrimzsgV7yQLAQIsNep5lH8Lb6ggqFF1RwbTaXu5AT3Wq4LwB9MGpUAEA5W215lBLTw8unl+pWz8BtH7XSMf9t8fILNtF7x1ndX/AIfxHl8Qw2wJNM/7mOgfMBB1B4g9D91G6miVG5nL5IA62FkWQL6wYQHa/wBla5pmDcajkqziODDx6pI1ncIITj2DVwI6KfDsaSD+gqKpwNp+B8HqetyUFiuJV8NNw4HTewQbL/p7HH1CeSV+Hp02GQ1rRczCw5/EjI24BP59VmvE34g1HU8gmXGe215QXviTi9Koxxa1oIdtA9I5rm+NqAkumZMqFnE6tYikxpc46xv1OwaOaF4vhTRcGOeHPgF+XQTo2d0AtVxnMLQi8Piw/Wzv1dBmNkwc0Fs6j1hec1BUsa4a3HXVEMxLTe88v8oJWJS23T9XUbagKUFA8OtE6JExr45c15A1wHLuh3OhT0cPUquy02ue7kBMe8ad1e4b8OcS6POcyg3r6j3AQZMXcAAS46AXJ7brUcL8DvdDq5dTB0YPjPvb0/UrXcJ8P0MJakM79HVX3dt8MfCEYKWZ2s62J3nZBX4PhzGAMpNDASBA1JMD1HUjupeK4cNd5Y/gO8wXb/mjsPQDc1Rzpg5OskXI9kBxbEEkRHSOQ3cDqSggZQALTN/a3Uddk/iWKFB3nEH90WVB0yOa5xMcxIT6TjIIAMaAiOuiA8T1RleDHqa5sbGQdvdB22jWa9oc0yHAEEbgiQfkQpFy38JfHYNL9jxByuoD0VHEBppyAGucTZwJgcxHJdRBQQYrDZrtMOGh/I9EGx4eS14yVALgHbmDuFaIfGYIVB/K4aOGo/x0QUWL8IMdcOeD0PWVV4nwm6QMznDeT+rLSNrvZ6akdHbO69Ch6+Pa93lsILt4Mx8kHMuO4ahRlpw7q5FvS4DMSYAHpMmeSTEfht/8d2JxDRgwBLaWfzHybNDnQGgnkJhdKbw/D4U+fXexhAs55ADbXid+oXKPxH/EcYqsKeHOahS+ExAfU3eZvA0aPc8kET+JUcK2KbWtJGnPqTqe6xGIqF7y83LjKKxOLe8kvu7TTmghAdCCTLZIwNKnqssCmUqRtsEDjSEdUynSRL6RH5qOmLoInUtE5jiOXupxSCVlPmgip4gbheT30Z2C8g67SwzKbAyg0U2nVoEEHT1HUlRVHw0/FJ15W291eU8O1xcXS1wtEaESZtfXdUOPM2OYke9okX5myCBzbf8Alf8Av+uiQ1dY1Nra20UIda43n7onhlKa4k21zTqW6N72+SC6xmFyUGtyNLmtMyN9ST1usxXwjbE6mR7Rp237LQ46g5xMAkNMloE5Ty+izuOqBzcwdN4dOkakAg390D8I5xDSHNdAvI2Bs0H3uqbxfiSXkgFgcLC5N+ZNla0aoAAA9hyI691TeKW/u8zpJbax0nWZ1GvVBkaGGNT4Zc8RDYJLjIAA5HqumeE/FHEKDDSxAqU8gBa2sy8dC6+W0LmWEqhtQEyB/nn+fRdCdx6picj6vqNNjWTM5gJOcj+Yzf2Qa7gX4q0nOqMxTm03NjJDXS/WRF7i1uq22B4gyswPpuDmnl+Y1BXAPGOAoUagy1GmoYLgx2bIXaNcRbN06p/CvFNWmfid6dg91Obalzb21i4KDvOPxNJrT5pbETDhJP8AtuT8li+McfxNVkcLotZRc3N+1FrQ0tOhpNMW19TuVgsVT8T4nE4SuypWY40zGbKG1XtPw+toB6W5Rus1xOq8YSnhjUDmNeagYJlnpDS2Z+E65eaBeJYCpVBrYis95vlzkuc69nSTYEbCFB4cNPzKxdSFUCi8Ak/6ZdAzgbuiQORMoLG8VLqdNk2YIPWCYnsrmvhDhcC1ro83EkVTF8tOP3bZ53JI9kFCwyTfclSYLD56oE3AJNuQT6QEX305orw+z9+I1H9xMoF4phw2ABaBfXTXsh8MPVfQxPTr7K/8RQCLc79Z/sFT4R/fnYaboJKlCNZgqHE0o0CIqVXM9JuNhqdN0PVxjojI6Pb+yBlHQblTQDrKiwlUGxiR1hHnBxBJif8AMIK6ricoJGm45LyfiqQNjDQ4m/tuvIOy1a4NN3qgSDexzdCNhCz2IrHqbc/r7LQPpscwE6EwcupAEyR2hUD4DubdY23QQmLE/wCI5fdGcM4casulraZME6acgq7EuD7ACdBE3JiLfrVXlCg0Ug0Egss6x7mdBeyCvx3BqVNwfSq1YMh8vcBbbLmgA/O6r6rsxHpALRlA2sbe/wCaOx+Mc8GBYCB/KI5j+ZVzHCMoaSZlpm1hIPyt2QTYYkmTAjWAdWxOvNVniJhAN5BEyf784V1hQYBiSDcG0wNx3+iB45TcGyCAOwjYEC9iIug5+1uuq0NGg+phXhrnAtEwNC2bZuklUdRgLiDBkrVeG8QaRzBgqQxwcwGC5paRlvaxh3ZAH4Qx1PBvdUrYZuIBaW5HRYkiHeoEbEG26psXXF4tJ+U3gHkNOyseKn0tqQ5pfqwz6I2Pvqg+F4Y1KzWkRcEhwiRqAJ5oGcHw1H9oa3EV3Yek4SagaXQf4ZAOhO91LheBVqz3ihQrVgSQ1zabgCJhrpcABOq6D+F+B/8AssQHMktpzmNw0FwGSPeCD/T1XXkHztxDglKliKLMRSqYahSawuY45qj3POZ8EfECQbiw0TPFnExiC6tTD/LzZGuLCGmNm3sAIX0U5oOoBXI/xQxdNtQUKbA1lFpENgN8ysQTYf0/dBzWq6QCNQNkb4bYRiAekmNUJUw/T9fNXHAMPFZpAixvsZE9vdAf4io2m8O09gOexuqHCtg30n6TdarxLhvS2RYiRckaRPtZZfDsbMmEBWOLXNsIg2t3O6Ge4PaCwQ4WNzdFVaV51kcp7hB0AWmIkO5IIMQ2CAW/5UdRz4ljjAF2m452GyPdTa5vqPyMC25QlRmR2wDojrzug9SqeZ6gA3+mdDF4JSpeFMzPeyWtn1b2vcWXkHXa9NtJpMkk2HK9zI6BUnEMUZEyQBbtHJaXD4tuQwBBzEi5gGzRfqslUeJIGh5/b5/ZBPwX/WFWxyAkCAfUbNEdieys6uIBpukzDrRb3cdu3VB8Ow0sDdSbzoYEgQZgAQe5UzsSLtBIbcWEAxYgxbrO5lBU1j6umobO5uT8rwhhT9V9GiAZ9IM+lwGs7d1LjqQJuPhNzqGjYidTFoUNOiXXNi6xJMRyM9h8kFrh6gFnAgn0k9bOHS+irOKtgHIImbuOYxcgkcxorHAVQLumXTBP819ve/dBcUxLb5pm8i20TA1jdBhcSwB8D6XWn4G/0zEnWb2PW0LL4n4/uVp+Cs/d5olo7+1puCSgseMcEOJplzAPMEFoEw5sHM09QTI9ysqeJHM19cOqOYAwA2dDBlaztMLoWDec1z6rQbyMugjqqbj2BpNxFPEVXEU6Zl8Cc2pbAFy/NLJ6sQbP8JeCupU61aqf3tZwBEyWtaJa0n/d9FvlV+HqBbQYXNDXvGZwGxdfL2kD/arSUEeJrimxzzo0Fx7CVwXxDW8yo57iMziXu6l5mOwt2XV/H+PDcOKUwausG+RkF3zOVv8AuXGOJV2kk3JJJ7ckFcD67wfp9FdcFaBWp3kT6t9Nvks8H+rS6ueD1AHsLv5mjqSTCDU+IWNBN8wEjkb3gDv9CsdRYS4CN4j5/VbDxFSblNwCR8Ukxue6yFJokkGehsZH5QgMxX+kTlInURAEfXt1VNXd6RH/AByVzXq+nWCemsgAf7QqdwIbzB/JBCaLiAc030jdLUnLc6aDkdLEr1J02nX8undNLgXc49/oghw9NzahOlvYLyd5pNS9weX3SoOqUMS4gvDhJAvzvBKpa1UgkE/Unup/DmLDsK2XQZyG02GnTuqriGLcx5iDMmTaDyHMINHh6p8pjtANYFtwZ59kNiq0fyiCGnVsfyuN7/LQobAY3PR0MguF9hlNxteV7EVJy22sQJPqgSRO2iBr6Vh/FMiSPb4YjfmosLJM3zCJnnsTtaJnqnOYTIJgayTOZp1tt0RNYXOzLNuNLTIAFryN0BFIg+o6SbXN+k8/kIQXFASTlmQJAjXlpsDaN5RWGqXcbRpBGkgfDPtHZNxVEQTsB/F1JFzvBCDA474+U/fdavw+QKbZiOt7rLcU+OxkfnN4Wm8NummBAB0mdZvcT0+iC9wjsoGsgm9+u26TH0hUY4AyWiQCDJIgmNuo6gKelROUE5TbvzNz7t+ZUWLpZDZ0wQdRrrGpsg6P4Y4u3E4anVGpEPH8rx8Q+Z+RCtwuSeBvEX7NjzScYo4owOTaw+H2BEt+S6P4j4r+z0HO0cbN9zqewk9kHN/xB455mIc1hkAZQRsBMke7gT2Cw1d3qiDt9doRWN4m19UvEkEWnkJhVuYG172/RQQYijEmIJ66KbAPHmMnTM37hexBtF/7oRj4I9x3uJQdE4rGQaiSZPIW0HZZN7RPpbO94ud46LRcUqDy2gmW5dtsxkn7LNGtNzf5Cw9Me0ICaz4GWwDr7yJ0F9pQbqTYuBIuY++t5U2HxHr0Ej0301kme8XUOIqm1raC/XUoAHui4kdOvJIDN4HX6fmpHR7qJgAcEERqxUMfX23XlGB65svIP//Z"/>
          <p:cNvSpPr>
            <a:spLocks noChangeAspect="1" noChangeArrowheads="1"/>
          </p:cNvSpPr>
          <p:nvPr/>
        </p:nvSpPr>
        <p:spPr bwMode="auto">
          <a:xfrm>
            <a:off x="0" y="-1096963"/>
            <a:ext cx="1895475" cy="228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273" name="Picture 9" descr="\\lv16\Staff\sb021\My Pictures\Bournevil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4221088"/>
            <a:ext cx="2562225" cy="17811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2842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 smtClean="0">
                <a:solidFill>
                  <a:srgbClr val="FFFF00"/>
                </a:solidFill>
                <a:cs typeface="Times New Roman" pitchFamily="18" charset="0"/>
              </a:rPr>
              <a:t>The evolution of personnel/human resource management</a:t>
            </a:r>
            <a:endParaRPr lang="en-GB" sz="2800" dirty="0">
              <a:solidFill>
                <a:srgbClr val="FFFF00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sz="2800" dirty="0">
                <a:cs typeface="Times New Roman" pitchFamily="18" charset="0"/>
              </a:rPr>
              <a:t>T</a:t>
            </a:r>
            <a:r>
              <a:rPr lang="en-GB" sz="2800" dirty="0">
                <a:cs typeface="Times New Roman" pitchFamily="18" charset="0"/>
              </a:rPr>
              <a:t>he ‘humane bureaucrat</a:t>
            </a:r>
            <a:r>
              <a:rPr lang="en-GB" sz="2800" dirty="0" smtClean="0">
                <a:cs typeface="Times New Roman" pitchFamily="18" charset="0"/>
              </a:rPr>
              <a:t>’ – 1930’s&lt;</a:t>
            </a:r>
            <a:endParaRPr lang="en-GB" sz="2800" dirty="0">
              <a:cs typeface="Times New Roman" pitchFamily="18" charset="0"/>
            </a:endParaRPr>
          </a:p>
          <a:p>
            <a:pPr lvl="1" algn="just"/>
            <a:r>
              <a:rPr lang="en-GB" sz="2400" dirty="0">
                <a:cs typeface="Times New Roman" pitchFamily="18" charset="0"/>
              </a:rPr>
              <a:t>A move away from a sole focus on welfare issues towards the meeting of various other organisational objectives;</a:t>
            </a:r>
            <a:endParaRPr lang="en-US" sz="2400" dirty="0">
              <a:cs typeface="Times New Roman" pitchFamily="18" charset="0"/>
            </a:endParaRPr>
          </a:p>
          <a:p>
            <a:pPr lvl="1" algn="just"/>
            <a:r>
              <a:rPr lang="en-US" sz="2400" dirty="0">
                <a:cs typeface="Times New Roman" pitchFamily="18" charset="0"/>
              </a:rPr>
              <a:t>Staffing, training and organisation design</a:t>
            </a:r>
            <a:r>
              <a:rPr lang="en-US" sz="2400" dirty="0" smtClean="0">
                <a:cs typeface="Times New Roman" pitchFamily="18" charset="0"/>
              </a:rPr>
              <a:t>;</a:t>
            </a:r>
          </a:p>
          <a:p>
            <a:pPr lvl="1" algn="just"/>
            <a:r>
              <a:rPr lang="en-US" sz="2400" dirty="0" smtClean="0">
                <a:cs typeface="Times New Roman" pitchFamily="18" charset="0"/>
              </a:rPr>
              <a:t>Administration</a:t>
            </a:r>
            <a:endParaRPr lang="en-US" sz="2400" dirty="0">
              <a:cs typeface="Times New Roman" pitchFamily="18" charset="0"/>
            </a:endParaRPr>
          </a:p>
          <a:p>
            <a:pPr lvl="1" algn="just"/>
            <a:r>
              <a:rPr lang="en-US" sz="2400" dirty="0">
                <a:cs typeface="Times New Roman" pitchFamily="18" charset="0"/>
              </a:rPr>
              <a:t>Fostering the social relationship in the workplace and employee morale </a:t>
            </a:r>
            <a:r>
              <a:rPr lang="en-US" sz="2400" dirty="0" smtClean="0">
                <a:cs typeface="Times New Roman" pitchFamily="18" charset="0"/>
              </a:rPr>
              <a:t>(Elton Mayo)</a:t>
            </a:r>
            <a:endParaRPr lang="en-GB" sz="2400" dirty="0">
              <a:cs typeface="Times New Roman" pitchFamily="18" charset="0"/>
            </a:endParaRPr>
          </a:p>
        </p:txBody>
      </p:sp>
      <p:sp>
        <p:nvSpPr>
          <p:cNvPr id="9218" name="AutoShape 2" descr="data:image/jpeg;base64,/9j/4AAQSkZJRgABAQAAAQABAAD/2wCEAAkGBhQSEBUUEhQUFRUWGR4XFhgXGRcaIBgfHhoYHhgfIBofHSYeHRwkHBccHy8gIycpLCwsGB8xODAqNScrLCkBCQoKDgwOGA8PGiwkHCQ1LiwsNi8sLCwvLCksLCwsLCwsLCwsLCwqLywsLCwsLCkpLCwsKSwsKSwpLCwsNS0sLP/AABEIAMcA/QMBIgACEQEDEQH/xAAcAAABBQEBAQAAAAAAAAAAAAAAAwQFBgcBAgj/xABKEAACAgEDAgQDBgMDCAkCBwABAgMRBAASIQUxBhMiQQdRYRQjMkJxgVKRoTNichUkQ1OCscHRJWODkqKys+Hww/EIFkRUc3Sj/8QAGgEBAAMBAQEAAAAAAAAAAAAAAAIDBAUBBv/EACkRAQACAgICAQMCBwAAAAAAAAABAgMRBDESIUEyUcGh0QUTQmFxkbH/2gAMAwEAAhEDEQA/ANx0aNGgRysNJF2yIrr8mUMPl2IrsdQx8B4P/wC1i/YEfzo8/vqf0aBLGxljUIiqijgKoAA/QDgaV0aNAaNGjQGjRo0BpLJxlkUq4tT3HP8Aw50ro0COLjCNQoLED+JmY/zYk6i/Eni7GwY9+TIEFEqPdqrhR7myOPrfA51Naybxhgp1DrPlzR7oMKIbgSaeSWmQEA9gtmuD6ebBrUMl4x1m09QlSs3tFYV/P/8AxJSbvuMRAt8eY7EkfooAH9dXDwf8cMXNlELpJBIxqMG5A9+1qLB79xX10jleFcSUU+Ljm/lGqn9itHVM8YfDHGTFkmxFeOSJfM272ZWC8t+K2BAsg3+U6xY/4hivPj7hrvw71jfb6BvTZ8MmQN5klD8g2hb554Xce/YtX0028NlvsePvILeTHuKksCdi8gkCwe91pZurIJPLG9mBAO1HIF/NgNo/nroMR7o0aNAaNGjQGjRo0Bo0aNAaNGjQGjRo0Bo0aNAaNGjQGjRo0Bo0aNAaNGjQGjRo0Bo0aTyId6lSSLFWpKn9iOQfqOdAprMur9PmTLySjIElkDuR6XB8lQAGraN21RuYence/fWj4mIsS7UBA5PJJNk2SSSSST89V3xFFU1/xKP5gkH+law86ZjFuGzhTEZFUwYp/K5YIWClgx84xEt94A90wCeoA7qJ7kaTixZniYOxXzEkWRGZZdoO5QVcAfiQ3R4F8D21NmJze0GvmFY186oUdd8u/SBy3pA+p4/nzriedp/p7n7OvuPfv/i2dEh240S/KNQP0Civ6Vp8NeVWhQ9tNk6VGJDIoKseW2swDf4lB2sf1Gvp6+ofOz2eaNGjUng0aNGgNGjRoDRo0aA0aNGgNGjRoDRo0aA0aNGgNGjRoDRo0aA0aNGgNGjRoDSOZlrFG0kjBURSzMeAoAsk/QDS2q18R59vS8j++ojH6yOqD/z6CvP8Yk8z04spjvhi6K5Fd/LPA/ws4NdwDwHOZ8Q8TIj2qswmJAiVk227EKq+ZzGASQLJr9dZaTry63fy5HfvYo8g/L3HzOvLVi0anp7EzWdw0l89E3CYeS6C3SQAFRZAN8h0J4DKSCeO/p086Z1+CCS8sNj2peDzaBkA4ciIXIrCxQYAkNdcGqb13xJlef0tnkjAQB43YX5hbYnmSfw2HKELyCJGHdRqM8ZySzZ0zyAecmxQu7cIyo3+WD8tsoRmA5YueAQBixcTHS82+36NuXPkmkb9RP6tMyfixiL+BZ5Oa4QL+/rZeNT3h7xNDmxl4iQVNOjCmU+1iyOR2IJB1gscoYAryD2/5EexHYj2I1e/hJkVlTJ/FECP9h6P/qDW5hato0aNAaNGjQGjReuXoO6NGi9AaNNc3qcUKl5ZY41UWxdlUD9STpv0fxHjZQJx545a7hGBK/K1/Evb3A0Elo1y9d0Bo0aNAaNGjQGjRo0BrhOu6TnTcpFkWCLHcX7j66D3evAlFkWLHcX2+V/LVF6j4aOJHuEgdbjjK/eI7lmCfiSTazW18pzzZ9w2XpsalfLXy2WyHj9DD9HA9V+4bcD7g6xZuXGGYi0NWPjTkiZrLRtd1nLfERsWQ48rGeVgDAFjZpHtWNMsS1a7QxIAtHU0Ob8dM+JGaD/nHTslh84cfKUjv2WRKYe/LKee2tVLxeNwz2rNZ1LSdZ78YM+oceH3eQyEX7Rrxx7+t0P7askfjCIpuMWaOL2nDy936V5RF/vqheL4MrqOSkmPh5XlLGI181UhpixaQlZHVwOI+aP4TqaKl/8A314Ref6f7v8AfqQ654PzoY7lw3ZLUsYWWcABlJ3KAGqgfykfPUbBkK5tGDfOu4qu4Isdz3A0HjxRNvEC3+HEVf383Ib/AIr/AE076lP9oklcMfvWZtw72fl8+R29+2ojNcmU37BVH6bQR/5jpTF4xVANEjYD8izlb/bdf7azYrbyXh3Ofi8OFx7f5/c5wgNgYKF3cnbZBPa7PNGrF81WrL4FzfK6jAfZmMZ/2wQP/EF1WvKHmptH5GHA9gYwo+tXx++l1yDGd6kBoyHHI4Km1/Tka0uG+j9GmcHVY2iWXegRlDgllqiLHN1qtdW+KGLFYi3Tt/1Ypf8Avngj6reguOuXqgYXxDyJoJJRBFGqF/UXaQsEFtUYVbNgry6gkH9NMsmWeRI3yZHnDFd8US/dKGBorGg3ygNssuXFEsFHtnycnHT1v2vpgvb49NHyHYIxQBmolQTQJrgXRoE+9HWO+Is89RmjyEiaWXFDR5fTHkZXFN63j2MCzCxTAEMNvvxrz46ieLHXyZvIjBZ5IvNljXIC7PuVCGhI248KBfPPp1avCOPD9lWWHCGG0g9UbpTGu2563spPIYiz3rU8OWMtIvCvJTwtNZJeGui9Iz034/mbh+OM5GSskZ+TJ51jsfpxwdT8Xw7wRz5Uh/xT5LD+TSkapfifCjlk352HLjlf7PPxJDKUPPMhWNZFUccujDnuO+pTp3iTPxI1MijqmKRa5GMV82q94gSstccofqeb1agtuH4Nwom3R4mOjfxCJL/nV6OteEcXKO6aJS47SLaSL+kqEOO3z1HdL+JeDkRs8c9lK3oUfzFs1/ZBS55IsqCB71pvN8SorIjxs2Q3QuHygfrumZBWgUfpXUMVf81yBloP9Dl8PXuFyVF37DzFbv39tJYXxSxg4hzVfAn90yOFP1WUehl9txI1D9X8f5IpT9nxS3Cr68qZufyxgICarsHAvnVR6p4dOXuWQZGXmyIRGs0ikwg9nKxny4IweebF0oBJNBu0UoZQykMpFggggg9iCO4171XfAXhU9OwY8YytKVsknsCeSEHsgPYfUn3rVi0Bo0aNAaNGjQGm3Uc1YYZJXvbGjO1CzSgk0PnQ051wjQZh1XxDJkTAjYNlspJ3RYyfheR2B++mItAE9ALFQzEOdI5fihY4/NdQiFTIC7VQIYwArVmSQISYxyoI7k6t3W/Bqyb2jY7ndXKMxCGhGr1QJUmKPYG52biVAOqh8R+mQwdPhgnIeaebhtu2PzWTYp37gIUjBUJZNLHyr+rWK/GjJbd2mmeaRqqM6R0Z8wNBLFk+UjmfF6ky+RKHZQb2tTSg0FDCrVUuqUrZcbxvkYCheqRGWNaH23HG5SOeZY/xRt9QKJPGnfhTp2TBjCPNnGRMD+OjYFClLmmcg36mAP61ekZukzhjLh5rn2aHIY5EJvutg+ZF3rgnt276260zLn0rqsOTEssEiSRt2ZCCP0+hHuDRGng1kr9Niim3RtJ0fKkNAqVfGnP9IWP90+W/vtN8y8XizqcDeVlY2PJuB2ZMchVLAsb4iDJzx+EDuOPcBoZ1k/xBxY+oiSPHh2ZuLKrsjBIpZ4hu/spRZKuDYN9xRANA+Ov+P8xEI+2dPgl22EKNzfbl5C36Hy6vvXNNfh0+J1AjLk+0T5sG3fJkOzBGJJ+6C1GEsmlqxfb30C3hXwP0rqEZaOTMWVTU0UkxEkbAVTKRdcUG7cfMECxJ8GsIAASZYANged25v+G+51E+MYMdpFfKxsuIqaXPx9tx1+Es0bGQLf8ArENHtp50nxDnYaAy/wDSmIRaZGPtMwX+9GDUtDuVJPz15qE5vaYiJn0lMf4R9PWt8ckpBsGWaZv6BwK/bTrqPwy6fMm04sKVyrQr5TKfmGSiTfPPF+2nfQ/HeFlrcORGWAtkY7HWu+5GphXa+310hk/Ejp6Af51E9mvut03/AKYbXqCldZ+DssfqxJUmH+ryAFb37SqKJ/xr++qNmymGQxZSPjy/wzUob6q4Oxh9Qa1r+V8RCb8jEmahe+crjr3rndukArm/LrVI65lv1GMnNyU+yIQxXHjKxnnip5LeSyPyCiSALNDQefDPiYBocJQftEszeWxUlAjkyFyQfUVJkG0VZA5A5NmzsZsEtEN0qDa68KpVWMpdQAKIjERZV70Qlihpr8HPAD4gkyJhSyG8eKRQXiWzTEnlHZSLUVwBfNAXfqHQ2kyopg6hFrepBJO3zNtG6F+YbsH8IrWTJxaWifXc7lopntExuemSeM5JhPDl4gUy4LnzF3E7kaiji/S0TK1FgLUvRPAI0HoviODMhjlhkAE17VYqHta3rR5ZlLC6BHIPuNVT4jeEciGJXhL/AGVHqfyCRMMcgBl7Gwil1sHlCgYMI7FiwOgYEuHHFFFBLi0Wi/MOSbYOTvV7uyCGBFcUNW4aeFPFXkv528jryMqInbKk9flmUQuO/AliG35cNF7H1ag8qXHWUlJv8mZbUxSTy1SY3wWQnyJxf+kjO8c8jtqVi6LLAKxZ2KjtDkkyp+iyf20Y7Vy4FfhOk5Z8fMBw8yILIRZx5SCW9t8Mg4ccGnT1CvUqnjVytVsLqeRkZEzZMOMhjAhE0NMJmDEyESE7ivYEdgRXfgeerYicvLlTQR+4WVIlv/Ft3e34Q3Py046dF5W/G7/ZSsG9R6XAQFSP4XCkb0/Kx70RXc+aBSjTmEEX5Zk8uwffbfqvj8vOghll2RsOm4xZnFfaHOxe3fzJfvJa71+G/wCWtA+FWdj/AGUY6qseXHzlxm95fsZGLcuHFENZFEDjtqnZnVmljcYyZEjspCSBTGqsbCnzZdtkH2UE/L56sXwXC+TMHhi8+JvLkykPmfaLG4/enlivAIsgECq7ANJ0aNGgNGjRoDRo0aA0aNGgNVj4idNw5sCVc51ihHPmE8owvaV9y3f0i91ke+rPqsfELw0mbhlXu4mE6V7lOSCLHDLuX6XftRCt+CW6nPhxmSOBRW1ZpmkDyJVJIYVHBqidzjd9L3F3m+FcreZGgw3I534pmxchh8g+4gtySA77Se/z0n478S5OLkq8DHyykJCbdyv9+4lrg87WjBIPG9PmNMvC3xPypkVWx1lmcegLcQkIOQXIY7gVCQVwP7Q7e1kBzJ69MhfHfHbKtSXxpVRJ9nvW1WxsoVzSEP8AMEg6rfh3ARpPtMJnjx2Rkx8eVy/lAsDJQJO1S8dBbJ4sn21oq9bxupu+K8U8bIzmJ2AU74mVXaJwTUkbOAf1INgkGqZHTZ8fNmjmZCrqJYyooSEswlkAoBG/AXjUkbn3it9aBr1vG8yNFMckymVC8cbKpdN33iliykKV9gbLBR7ml4OoxwEExPHiySsuM0E00W1FYBj/AGmylS2KMA4PmjaPLLFDr2RNHjyNjoHlC2oPNURfp7sdt0vz/TT7wJ0sPgedFknIbJ9eQs214XcgeZG0W07K/CSvNUaIpdBYOmZTSoGxcgTEWDBkjyZloAlSyruDDcL3xsCCORe4sZcaITHy2bp2W3JBVFSaqJJjvyMjv+JGEgvkrpHqnQcaYgSb8KRtyncQ0T+ZLul25FcOweQKCysPMJ2bSQUsqaaOHyOp4sUuMSB6tuxAKU+UwFgKrEqZCHVMeRmYWNBDdbnZ86GHM6dF9qB80ZURbayKCQ47OPWANshavbuNPspJmAEM3lfP7oS3+gLLR7/P9NRnQMKCDemOZWikkYxvIrBvQit5TggEFUYSL7FZD+FgwMpk4ayoY3XcrcMAWFiwe6kGrHz0EDlLjoQMiSXNlHIiAEnPz+zxgRr+sl/vqyfDGaPIyZmzUZM1G3QQzf6OEgbWjQ8buCGceriuBxqMTqGLjgRq0SDj7qEbmP8AsRhmJ+rD3768eAAJupqM+CbzQXlwGYeWqIhBJMQa1Y8Hc1320G1DXdcGi9BC+M+qS42BkTwRiWSNCyoexojcT7kKttXvtr31Sfh30RcfpqbMi2ygJgw2Ujuo9MSNwSpFFTdlOw9n3xU8Z5OIYMfHhjrK3R+dLZRSRQUKpvdzfIo8AA802XwNh4GLBhyy5EvnOQFKxyKH228uxlIjRByWB44Js86B2+T1CC/MiizVHvj7oJq5P9i9ox7elWB/XTKSfB61EYd7CSM7gpBjngYfmCnnji6JB96IFKP4f6j08bseT/KGKAP83kNSqOb8qSyDQo7SaNUB20liz4WeZMvFSM58UbBPMUiWKQKwj3xFqJDUA1N7CxVAI3p8BiDY7kGSClcj8+4b0l+dyKdx3c7t9+xLscc9q9+1fvqM6fJDDjiQyAB6aSWVqZ3Ipy7NyXDBlo/hKkVxppN1zElIqM5TDgbMZpa9+GZAvfmxoF+oeJIgSkQOXKbXyovX9CHeiiL3u7P0rTn4U5+VB1GTA2LHi7DMkby+YUur8p6G5SxthVLR5B/Ex6j1rISCR4cNgEXdUrxrwO/3SEuePVRK8A9+2rB4S8Fy5jYmfPlxMkZ86KPGQgWQL3Ssd55FMtexHGg1Ea7rgGu6AOmsnVIlbY0sYb+EuoP8rvUT4069Jh432iMRMI2DSpI+wtGAd4jJIHmDggG7oirI1l2Bj48csmfDix9SwMl2eTdArz4r2C9B1t09XIHb58WwbbHOrfhYH9CDpLJ6lFH/AGkkaf4mVf8AedVnoWD0fLTfiw4Eo99sMNjt3XYGU89iBqVTwZghgww8QMOQRBFY/Q7dAjk+PMJO2QkpHBEAecjgnkRK5UUO5rT/AKP4hx8pd2PNHKB3CkWv0ZfxKeexAI09SIL+EAfoANQ/V/BuLkuJJIh5o/DMhMci96qVKfi/cnQTmmXWsAzY8sSu0ZkjZA6mihZSAR9Rd6reXh9SxOcaRc6Md4cjakvb8s6gKxv+Nfbue+qB8RPH6ZsCxpLkYksD3k4jkwvKtAMqyC1LAE0hIuydpIGgnvhP43E2MuJlep4T5G9ltW5OxGNUppaUtW/bQtgQbRm+BIwA2G32SVK8tkRWVP7fcBESFo/aZOAQAdh/KBqH8MYeC2D/AJjFG2PIptaBLkflkL93uh6zQJFECjppg+JTFIsEWQ2MxNLjdRjkPPFLFPvoqSQKLyUDajgDQSXh3wZLidRM7M0ySnJN7jUBkm8wHaSAPMUBW2jho1PO4kLfETaHwz+cySKOfy+RKziv8SJz7V9deczxT1FWSNcGK3bb5omMkcV9t6hFkFc2arsAbPFa6jk5D5MhySkmRCoWNI7jjEcoDAqWs7nKUxYmjHQoGyBkTlapJXJ/1ag1+pLKFuxRJ01+FmNJPkZWcPuopXMRxhZLSIELSOeyv6j2Fne3Yd4fxN13LxsczeVjKAVWt0kptvewqIoFe93YGpr4feD8pftEueY/LzF3PjD3LEMHO00p27hSkn1c1Wgs2Tm5kbOsmLHkwmxcDbX212fHmNOfYhGNn25016N1DCyS6YsskEovfEhfHdDVMTjMPKY/MhG7C9dy+mZmGd2GxyIR+LFyHO9Rz/Y5DeocVSSEj5E8ANDjYHV5FZ1kjysc+pLaDIhog0wHJUezC6s0VJrQMYumzY7eRkS+aFLSYzBVjQoQFceUgCiRdx3d+JQQaJpabHV12uquv8LAMP5EVpIh5MmaSZizxSSQRpfphQGhQ7s8ibXLtyQw9udI9Q6pjoKlnjT34m2E17ehg9fNffjQLZWZFixW7JBGB9EH+yigX+wOq/4f8RyY3VopcbGyHGedrpMqqWAIIaJrLKqg7irekAd6oq4xczFLb8fGknf2dMdmPah99MAR27g6rfWPFMmdA0YhjiUtRaRy7qVI7KANjexv5ka8taKxuUq1m06hufWfiPg41gzrLIP9HD94377eF/ViB9dZp134o5k7/dP9ljH4Vj2Mx/xOykH9FAA+Z76p6LShR2H6AfyHA/bXa1zcnKtPqvp0MfFrHu3t58Q9Wnnj2yzZE29gqq8z7VY8K2y9oIJ9hrccfpv2qEYmeV+1IlCaOx5iq8TM6FhzTpHvQjhgtimXWHN0ufJIgx4WleTgn8sY/iZuy8+57V79tbd0/o7DEhiyZDNLGlGZdytuF+pHFOGC+nd3YA2PUQdXGm1qbsy8iIi+oREa5PTJ4w3MBI3svmspjACEG9wTy0CkbjZEKKpd5ZSJTJgx8j/pLDiSbIWP1IBGHdaYUGolJOGAcWHAK2QQQ6wev+bAbCZ+O9r5kOxiw/heLhWYDg7SCbHoXsGfTUwMOZ5o5HQJGw8kxygrbjeSGXeeI4kRTwix8cGxpZ1fx1a5JGYM0reaxQFUFqgG0Ek7SqKbbljZNXQ8z9UjUeuaJR/elQf7zpoY4ZIA2RHGiMzSBJto8vfI7ovNAMFYCh8q0jDl4MTfdfZg/wAoI0dv/wDJGfQKN4khALr50iJyzxwyMqgCydxUKRXuCRqT+EmPkjJmlhhaHpkyh41kpfvKS2jj3Eqrcn+EgLR4rTJ+p77Bx8twRR3QqAQe/EjqSCPp76ffB1sjzslYyy9PjYxJFK26SKUBC6rRNR8twWPtXNnQaqNd1wa7oMs8V9H39VbJV4MqOCInJiyQXjxFC7tybQ1SMEJ2bWPcnutSmB1CadUXGyOniQglYnjyUZAO48vzVYUbF7VHpsA3QlsHw9HBlZS1UWd66HA8zYyzKCPdl9Y9+JD7cV3pXgfBy4JPs8swdfOx2LeWWRg862QF4A81wu0ruRqN+wR/V+gAOJ82I9Pyh+HOwmuNjRJ8wfiUcG/NFEAgyamYvF+fhKPtmOMyGrGTh0Wr2LwE/qdyHb21yeDNwIi75C+UCkYG0ypEjSys3oO1zsQxxAl+VB4utU/G6pKCZsAnE2xJPJAAZcZ7hjlcrEq74h96Bcd2FY8EDcGhR/FHFkjSTGWfIV7BMSL92RXpfeybTzx8+/bTSXx9ksD5eGsQH555lIHyO2Lff1BZf11WunPO8Ktl157bmk29lLOxAFH2Ugft3PfUNnY+DHIfMEmRLGC3lkz5LKKv8DEqvHProaCVz/Ec+Za/aZHQf2n2bbjQKBW7dkEu7c87UY9+aGqD4ux8Z4hDhwio7fzUWw57FN5O5hQLb7ItQAOb1ZOsRGXyJMxni6XKq7JMUxyqjgjb5x8ugvttAIBFckEat4+CuNNGCMzJZHAIZfs9MD2phHyDx21Gd/CVfH5PPAvT8WLBQ4PMUg8y2cks+xVa7J2G1ojsCPlzpDD8UYuez4OTC0Uv5sbJUervzGwPqPFgrTe4vUz0X4d/ZccQQ5mRHGLI2pihrPJO4wsSTXf6D5aWyPhxjzBRlvkZYU2onksA1X4UVAP2GpIk+mdNkhDRvKzpwIjILkjXm1ZjxIF4KsRuqwb4OqbExjiLlJHkP9tsXfI0g9EhPI3MHVhZNAdqFaub/D8RD/MMibEr/R350J55+5kuvf8AAy8m+dVHrOBm4aySTYxyAztIXxDfLG6MT+tAB7gv9SNBF9T6x9xI0mFkNEEJkEnkp6ff0mQsePkLHf21M/CY5X2T78H7OabDLOrOI7YbWodgACCa9wOOBWn8ZXiPkJDGY1ADK86MTu4CmONWIu6Ifbxq3fC/Hy48ELlJ5YDXjoSd8cZshWvngn036qJv20EhleF3QbsLImxWPIjb76BjyT9097QSTZjI7ng6RjgjzHVM3HEeXCA4Ksw9IIG+DIRgxiJIBW7W6IB5LWXwg0WRJk9NyBG5YmbHc74JHPLBlB3RMTzfJF8bRq0YsjNGpkXy3Kgum4OEYj1DcOGo+476Cn9Rm87JeXaFTa0BVgLlKSEBnH4VC7XVV5JV+a4UI4fR44zcUCIfnHEgP81W9L9RjDZOUgsLvH4SykM8avKAykEEOxbg2C5GovI8NYoG6aOx/FPLIwv9ZJKvQOc/rcMRqaeJW/hZxf8A3RbD+WqR4h8uXJM2CrzHk5hjSQootdrk7aD8tZF9vq2rbi9WxIwfIaMC+fs8Zbn6+Uhs/rejwh1mWLqgiwA8sOQxmy4ZEeMQ2yq0yNIqkXZ9PNkV8q8mImNS9iZidwpANiwQR8wQR/Mca8zhlVG2+hpBGZGtY0JNWz7SABXPyo/pravHfh7p0WNLl5GKSUFlsYMkhJIP4kI/Us3AHvqo+AvC2SAztJC3T8i2OM5WcuD2tlURq/bcU+QsWOMdeJET7n02W5czHqNSb4Xww6kpWSJsZTQKvHkyA0RwQwh7EfsdW/w50vq0MbLlCDJbduR/P2ECvwtWPzR5B+p+mo/p+Hk4G5elTw5MKkk4U0iloxdsIpQ1rya2yChfuedWXw18Q4MpzDIGxckUGx5/Q1k0NpNBwT228/TtrVTHWn0st8lr/UhJPBGa+SMmIYuFKWHnbHlmXIX3EseyNWPP4hR+t8h51jwr1F0oZUE67gxikiMC+ltygPGzGga9LhwdvOr1o1NBifW83yQBnYUqGxW9IJYrPuJy3lr3qztPOl4cycxgxQRKp7bshdvv28lHU/sf5a1Lq/XcaBSMmaGMEfhkZQWB4/CeWBPHbWM+IcBJJr6JFlYpdvvJTcGO1/KJ137gSK2qKs0PfQSMvTmIvJyHW+wif7Mg+g53ufqzH6Ad9QMXVR0rq8b4zyyCRT9siLmRq77iWI9dNuUMbsfJq1F+HOvoocz4YknRtpmBRi5Fg20rH1AjuncH2rlh1BZJ8kz/AHULN+JYw53C/wAxY0zcCyAOReqr5a1juNrKYrW+PT6W6H4lx8xC+PKsgHDDkMh+TIaZT9CNSd6+YsXrDY0yyRymKUcKy0Wr5Fedy/NWFfpwdfQ/hXqz5OFBPIoV5Y1dgLoEj2vmj3Hfg9zpiyecb09yY/CdbZ3406aYOsDLznkOGyBMeVWYDDm9IBIB9N0x30RbCwarR1Dwmq7j9oONMxby8gk+TUok3AMpBgkLSs9FipLAKWUhVkfjJLIVxYHdYsHImWLKkobhyGQAkEKDsJ3Vxt54sF7l4cZVMKDLbGliVQiKyO5QAgK8Ul+ahA7d+PlwbVSK6p1LqeE5lmWSbHRp3dTtdXjpNo3KLU/iI3KADYoDtpAwo94fYm8KUDbRuC2LUGr22Aa7cazHJjy8BNwV5Yl5ZsJzE0dd2OHJvhbgGxGAvf0rQOl/ti9SwnbG6jLIAAzrKYI19NsUnRIldY2ClWa6qz6hYINcbbs9BtA0ixm7BRZpVio+48tUIPvd++oPxN4gkhKCIuqBryZkiaRoVBUAgMBHdkercSOKA95vCyFkjR0FI6qyjgUCOBQ447cccfKtVzxH1NIszFfIMc2GrbZ4Cyt5ZJoSmNTubaDdMCAVI43DQXfwh0LDhxXkxGlyYckF2LsJPMFncPLKpGDYII2gkrR7ahcWBY8gp0nKkwpwdxwcpJViku72xv6hZu/LLfSqvV7i2+WvleXt2jy9tbKr01tFbKoiuNRHUCZI9mdhiWMc3FeSo787CqToQB3RW799AtgfExY2EXU4mwZTwGb1Qyd+UmHp9uzVXzOremehjEgdDGRe8MNtfPddV++qE0MvkM2IydRxW4MEzB2od1SYghiP9XOCRxTA8Gn9DiwpZMg4+HJAqlFkjnXcA53lqjfcEK0BfemHCg1oNWy/H2BGQGy4Sx7KjCRj+ipuYn6AaieofEakLQY7lR/pchlxowCLs7rlr2/sxqnyY+VZWB8eJPbbC5cD9A4Qn9vfsNQ/VeoxQbiGkzcxQdi0JBG3z8uNRHEB9Lfir+QMfF2MzBuoy5EUORx5H2VDCGa/dmqRyQSSxqh3NUNTnh74g5MLD7cxyMcxgtkQ47VE987mCgSpt7uoPJsX71fpnifI2iUmJ5HXmVg8j88lQd6oig/kVQOOd3cuj4py7vzgK+UMQ/qQ2qbZ8dZ1Mrq4L2jcQ0rN6NHlgZeBOsM7D05EVMkoHG2ZO0i+3I3Lx8q1J9LyJ3h+/jGPNRBKNHIl0QHT1E12YLIARwDfOsb6L1zIxHd4JiDI2+VZAGSQ+5KDaFPtuTafr8r50b4oxPS5UZgb+NCZI/3oeYnf3Uj6jXtM+O/UvL4b07gdT6aIY2jmUsm07uHYuL9RO0F2ZjZahZJNjvqFxMHGTmHAfnsfs6rffndOy1+vfVw6pEH2zxuJEkoKUIYdvysOCODx3F6qeT1qNHKvm46tZ9IjLkfK6lJJHvx+2rVejtHypeOMZfYArPIf/ooP03n/AA6rXiqHJwtudDmy+epEXqWNdyNZKhQKNGjtIPe/bTl+q4rkedk5U9cbBHNEh/7OONAb/vMdV/xVkjIaL7NCYxBxG7ttFWSQISDx2IJN/TtUZvWPlKKWn4SONHmdRcRmaR7G6RsmV/LiQDlnQUnB9NVyT7i60/wn8OJOnROkEsb7yGcyCTkgEcBWCoOT2UngWTxWUdE66mJIsuQgkiO1Z4xZDKWQ8AmjtZVYA8HaR2OtNXwa7x+d0zPm5UhFkc+neF9IJQ+XShTzEX+bc8VYLeVdysz18baOeteGFZvNyMOnXlcnDc+YnYWSAkvY+wm7HgD8TLNw/PgAyI16pjAkB1QJkRUObS13MBV7DG/YlG1J43iXqEDBMrFVl3lRMpIWlBI7byS3pIZvLBO8EKQNynRcqLquOMmDfj5GxA0irxuKK2xg4qeNS1eofVSLDavUKlgdTMTxjA6u0kLll+zTASSIFUlgrOu9CoPG9RVD8Va8dRyJVA3v1PJP/VykAfRvLeID9dp14xsFpMubIy44BmRs0D+SpUAAcOQxLM0iNYZvyVQHOn2WrlD5RQPxRkDMBzzwpBPH10EZ0/FkAuKGHBXuzHZJLXckt+Bf1kZqu9o41U+qeLJZN8eEpMdlHyJJCXlrvTE+hTfZaNHjbdauP/5dExAyZHyeRSGo4wfaoo6vv3YtqhZU8T5LHFj8iNDsljPdmXjcEH9n8vxGyOR7ary28azMLMVYtaIkyTGyKrfFGo4ARbofSxf9dej0tj+OeY/MCl/4n/dqQ0a5U57f2/06cYa/J/8ADnwLDkdSjRrZUVppA5BDKjIAtADuzrd8bQw99fSQGsS+Dw/6VP8A/Vk/9bG1tuuphmbUiZc3NWIvMQxzxGMnqnUp+m5kq42PERLHHGtyZCC9rK7cGhyaHH8J2ki09XwMPyYcfKMWwARwec4VrRVA2SEgh628qQeRx7ahPiNiS5vVcbEXbjGJGyosv8TkrwURbA4baStk0u7gXdl651DGjQLltEscpKATAbGPejuBUfMbvrzxq1UhAmf08/6TqGKO119qiHtR4E4H7N+laY9c+yZGIJMUReR56vmiNAh2hJP7ZFAekk2MysKoFuQCdScfh04v3vTiPLI3NitITFIDzuic35Lm+CCYzxdDnTnxFkssSeWPLOQ22Viib1+6ZiCCCDJSGO23bf73Ggrud1NIiA+8k9ljikf+WxSoH7j+VarnW+tSSeVjpG+JFluYZJ8iMIAHoNSBjyQSdz0fqKLCxNmw46rG0sUYVQoV5FBoCl4Js8DuRzqH6/4pw/sstsuQpG1kjBPfhbatqUTYa7BqgToLvi+DFhxoYYMjKgMClVdH72zO2+IgxtbueCARwLoacJkZUA++RcpR/pMddkle5bHJ2v8A9m4PJpONMvBuFmQdMRJ2jlyFW41ZiBtIUpG0lHkCxuogWosgaWbxgsQ/z6CbDvje9SxH2H38Vgf7Sr3oXoG/VvDuP1CM5GNK0M5sLkwM0bbgOFlAomiOVYB1/pqH6Ww8vYAyvGSkqPe5ZBRk3H8zEtvLi928H34luvdAef8AzzpuQIskivMVleLJUcBZByjEHgObrsewKxPTB92D6t5JM2/l/Nv77efdwwI+Vba9NaDub0dJ6EgkZRdoGcK3b8aqRu/c19Dph1XrEeLC8cBiEqr91AgsluO8cfINWbNduTqQzOnRS8SoHHyYtt/db2n9wdN+o5cOLEVLjG8wFUES05J4BVEFsQa5rQZ5j2WkaQMszN9+rKEp+5+7AAX59r0uNRg6gkEskMhb0MfvHR0ZzfO9DbB+ffSydWVvwJK/1VOP5kjXKz4rzeZ06mHJSKRGz7Rpp9plPaGv8cij+g510LKe7RL/AIVZj/NiB/TVM49dzELf5m+okq8FhlDSIr/2gR2QP8tyjhjz3q+ddYrEtErGvyvb/wC5/rrwuOfzSSH9Cqj+Sj/joXAjBvYpPzI3H+bWdSm0a1a0yjFZj3WsQbnrCsaiSSX/AAih/M/8tKR+c34tkQ+QG9v6+kfy07/+f/Bo15N6x9Mfl7FJnufwSbHBUq1sDwdx/wCXA/YavPwo6nNOZY7k2wqFhzEoWBQEMlgpLtB9O4Ggpoi1IpMjhRbEAe9kAc/89XP4O9TmbFyMaJQEictBO6MYyWYBkamUs3ZhTA1d9heziTM7mWXl6jWl1wPiJcxgJgklVtrR7mxpr/8A4ZqVjR4CyG+PY2JaLrux3K4GUrvRc1jDcQKBY+f3oAWfYD5arXUOvxWIOr48cYY7Y5HHnY7kjssrKGib6MFPHfTdfC+biTJ/k6ZGxmI342VI7Kg4oxPRYLt7AG+Pz3Q3MKFwJpMrMyM2dDDIT9n8jm4wm0+u+7VtIrj1E+4Ak50YrSMEPzK7/wDw7hoyeo/acppYk2QqrQ7z+LIKPQbb7RxlZFUnk727DgcnL0Nmwm+d5YAD6bQSTftwProGrdJ3ipZZ5R7ruESn/YhVL79ix1QuuQCHN2tHDClFYBFspl3clyCW8w2OGqvbitXnO6VLKh83IMUVesQqIrHvumdnIHe6oVqodc6fhOIh09VlyIyNkUCPJ5gsBt5AJ3DuGJPbtzxC9fKswlS3jaJNdGrN034bdQmI/wA3EKn808irXPbYm9j/ACF/TVUxpdyK38Qv+f8AXXIvitSN2h16Za3nUS0P4L44OdO/ukCqP+0kJP8A6I1ses5+CvTSuPkTEEeZLsXtysQokf8AaNIOf4daPrq4Y1SIcrLO7zLMfE3Sc7O6rHuX7Li4UgkjkFGSZqBbYfZT+Eg0AO9mgJzxDLjjHc5aBsfjzAUaRQL4LAAkKDXq/Lxzzqb8UdA+2YzReZJEx5SSNmVkYA03pIsc8qeCD+4qOD1nJxAsfU4tm0BBlod8Mn5QZG4MJb3Ljab526tVlfDHQI8YXizs+HIpKRFhKqMSPVFLdhCLBT1c83elvFcv3GwH1u6eX242SIzt/hVN1n+8B3YAoweEzj5JlxJBAkhufGZCY3P8aAEGJ64tbB44rTrrfTFYGWwrqtWbordhfp6jfA5NX2FBTOodXxIpKmeBJKsblBaj252k/wBdRviDxGsythRRZE82RGyxoEdByCFb1gWoI3WFr09xqdmy51ao41r+Npigv3G1UZ/31WfFUk6eRL5kMeUslYohSWR3YkApvfaNhDCwyVzXubC9+HfD+UOnwxZWRLHkRWFeCT8K8bFcEFJqA28giqAPcnxJ4knxLTqUavAfT9shUmMg2Knh5Md9iRa32Fc6mOnCXIw0GSkkEzrUixvtZGBNlWUmr2hgOeGo3qPcZuKbD/b8fsyFEXIVeB6StJPXurAM3+4I1fDsOBHkZ+DI+wxPMMdHBx3YL+PizsH4qU8VQIHp0jhYLJv3u0sruXlegNzUq+lRwqBUVVHsANS3T8fDhjkzMYuIHUl44iTE5sKT9nIpZbO0qNosncBzqA/yWrxGOaNdm9ikQckRoWJSMshXdtBK+4qhzVkOdSyIkcGbJMND8HnrF7nkqKkJ5+Y/TULJ17BxlbIhjaUggGWOORzZ7bp5OB2A/ET9NT+H0OCM/dQRKfmsa3/Or1zqebBtaLIlhAZSrJJKinaf7pax+3voM/6zk/aslJvs6whQQxYq7yfw2KoEVV9+TyaGg6awyIJpYYnMsUZqOX5rxQJrkiyAfevlWnWuRybWm+rOrx4rFNwNGjRrO0DRo0XoDRo1yQ7RbEKPmxAH8zpEb6eG+fgiZNvAPdT8iL7/AE+f/trYPhz4vjzsWlQRPBUcka1tXg0UA4CNtbjiiCOeDrJ1wWyI5BGruoU72RSVShdtJwij036mA4POtU+FfWY8jpsWyPYYQIZAABuZADu3fm3KQ3PIJYdu/U4sWis7c7lTWbRo66l1LIiRly8NMrHI+8fG9fH9/Gl9Vdjas1aS6L0YxBJemZKNiSU3kSl3jAvkwyC3iI5+7NiwQarjzL4ky8OVvt0AbFs7cvHVjsHsZYrLIK7kcA8i9TvT8CFHM8FATBXPln7uQ8FZAo9O8rxvFbgebNHWtkVXMjCZU8UJtOZN1WIZXdjJF7A9xJtu13spobdRjdGlb+0zcgj5RLFCPf3VSa/X+epCaAxGWKMJuhdlQMWC0x81PwqSBsmHYd70zRcs/ibET/Ck8n9S0eg8L4Yxrt4vNPzmaSU/+NiB+wGpP4f9aHTZ16fMVEOQzNhyUAbsbopCBy3qG1zd2BfIAY/5LZzb5OQfpEUgX/wqWPv3Y6T8DxY2P1FY+oI8mVI5OFkSO8ist0qhSajkFdyCbPccWGu9WSUwSDHKLMUIjL3tDV6SeDwDz2P6axbp/wAJs9iEMccKqAod5Vah2tVRSWIHIDbQfprdRo1C1K27Tre1ejPovSo8bHjgiFJGu1fmfmSfdieSfck6e6NGpoDXiSIMCGAIIog8gg9wR8vpr3o0FUfwSYTeDkPAv+okHnQftGSHj+gjdQOOK40y6jlmNdufF5SEj7+Ni8IPFEvQeI37yLtv85vV41xkBFEWD3GgxrKzYpJfJhaWeQEkJiMzErdAs0bBAvY+pwOR21BeM4XgOOox8gZjOsmKrTmV0ZXBDeSHkWrBXk3/ACOt16Z0PHxgwx4YogxtvLRV3HnvQ57n+eudR6aHBdVQTBGWORlvbfsaIYpYFqCL0FdbDbIxBHkAxvJGolETkGN6BbY4P5WFjkjijuF3EdHw8/ElEcshzsdmoSNSzwWeC4JqSMcWQ24ew7AnR/FAkd8PPSODKtkMTbtk6GwDGz8OGU1tu/p7Dz/k7JwXU4vmZWJdPjMblh57wOxtkF8xOeK4PJYBYcrDWSOSNqVZFYORQ/EpBY8ckdyT8tULHD5kaeWcnzGVGcYxUFS6qx3SMNij1XRYGq4OrV19zJCVCyFPJlmkjsxPKsap9zZ9Ue8yAMasKpX816Qg8bFTDj4GIqqaQDuqlgpWvJ3KVVJI5mO4WjHmwaBrB8MXZQZGkYnus+VMa+hWP0H+o0j1PwDGkYx2XFj+0Bo41jAVmIVmO0mMDcACeTXHfnUm6dXyQXG3Goq8SOwQcST2smwOxO3yQVNowDdiaDXqHhjHwzjPPkSSTRNuSNQHklKSySIRu9QP3u13JCEAXtpSAyL7PJBNLjSKfuG2b9oW6rgqCRuquQSD3s99LbTWrI+N9o8QCPMMhjzFEiDHNbCBtALUWMf3TKWWrsN6RYGsYXw46dHW3DhYjkNIvmN/3pNzf11ivxfO023pspyfGsRrb5+GSn8an24IY/yWzqUxfDuXL/Z4mU3F35ToCPo0m1T+x19F42DHGKjREHyVQv8Au0vWvY4dPmZeTyrz0+XvE2PN08xjKgdGkBZQWjugaN7S1G/bVffxX/DH/Nv+QGvqPxb4JxeoxhMqPdt5RwSrJfemHsaFg2DQ44Gvnzxd8F87FlcwwtkQWSjRepgL4DIPVuH0BHGrI42KPhXPIyfc4+Gk+Jm5Xk5zyRsxHkiNljRz7ozVv3G+PUAe3Bq966X4FwYB91iwg9tzLvb93fcx/c6+QJ8dkYq6srDghgQR+x1vPwB8SZ2R50c7vLjxIuxn5KtfCh+7DbZok1S9r5uisV6hVNpnuWmeKfC8WfjmCcyCMsrEIxW9psA/Nfp+h4IGq70jq0CzvgRxPA+OtrGUVVZL4eMhm3KeCT+LnnkGr3qD8SeDsbOC+eh3pZjlRikkZPurryPnRsfTUkVX6r1LKw3eUr9rxSbYRqqzY496CgLPEPrTgdzQJ1LYvUo5ccTY9ToVLRiMr66HCi6Cmxto1t9wK02kjycGhKJsyEfhmjXdMnahLGtGQf8AWR23HqU/i0v0nPx5lZsZoWXu3lhVIP8AfUAMrV/GAdBVJFkbzGDL50jbmYgsoalWgoKnaqqFAu/SCeSdNTiZFXJkKgFcxwIn6+qV3H70PfU14ix98jK6kK3Fgsm73vepBB+dG/nqtx4OOD6cJiR2LQozH95G3n9T30CO+J7VJMvMI/F5eQ5Vf1kWSOIH5KGJ+nya9E6yOndSTIycN0x5dsKvLKJjA9glwxZyoIFkWDwaPFamgctqEeOkKV3mJJF/KGH0j9C4v6arXjDqMYyMaHLdZMdWV8qKGxIWG6jXOxKb8Ibdy3zU6D6JU2Nd026bLG0MbRV5ZRTHQIG0gbeDRAquNOdAaNGjQGjRo0Bo0aNAaNGjQMerdEhyYzHkRRyofyuoP8vkfqOdVqfpGbikCHbmQD8sj7J0A9hIQUlAHbftbgDce+jRoFUxTkosiiWB13BT91uSxTgrueN0PFqbB2g8EAjkmXnRLsjhxyQAFP4V4oCwGBACiqA9h+3dGgiepv1eYUssUCkUfKjW+ffc0pP8tp+o1D4/gueMvI7ZMjN6nuVFDVyNwRwZCPbezf8AHRo0DXwT0zPg6tJOuGTDknbK000BdBuJtCjEhRx93TcKBfAOtm0aNAaNGjQGuEaNGgb5PTo5CDJGjkdtyq1fzGlIMdUG1FVVHYKAAPnwONGjQK6NGjQcI1F9U8M4+QQ0kY8wfhlQlJF7dpFIcdhxdcaNGgqniDw71P0x47Y06Xayz2jx+3rVBsk47MoU/Me5f9O+G6KLyMjJnYiiBI0Md/3Y4itD9SfrejRoH0fw9wB/+nVv8bSP/wCZjqV6b0ODHG2CGKIe+xFW/wBaHJ0aNA+GjRo0Bo0aNB//2Q=="/>
          <p:cNvSpPr>
            <a:spLocks noChangeAspect="1" noChangeArrowheads="1"/>
          </p:cNvSpPr>
          <p:nvPr/>
        </p:nvSpPr>
        <p:spPr bwMode="auto">
          <a:xfrm>
            <a:off x="0" y="-906463"/>
            <a:ext cx="2409825" cy="18954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219" name="Picture 3" descr="\\lv16\Staff\sb021\My Pictures\Pickets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581128"/>
            <a:ext cx="2362200" cy="19335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361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 smtClean="0">
                <a:solidFill>
                  <a:srgbClr val="FFFF00"/>
                </a:solidFill>
                <a:cs typeface="Times New Roman" pitchFamily="18" charset="0"/>
              </a:rPr>
              <a:t>The evolution of personnel/human resource management</a:t>
            </a:r>
            <a:endParaRPr lang="en-GB" sz="2800" dirty="0">
              <a:solidFill>
                <a:srgbClr val="FFFF00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GB" sz="2800" dirty="0">
                <a:cs typeface="Times New Roman" pitchFamily="18" charset="0"/>
              </a:rPr>
              <a:t>the ‘consensus negotiator’</a:t>
            </a:r>
            <a:endParaRPr lang="en-US" sz="2800" dirty="0">
              <a:cs typeface="Times New Roman" pitchFamily="18" charset="0"/>
            </a:endParaRPr>
          </a:p>
          <a:p>
            <a:pPr lvl="1" algn="just"/>
            <a:r>
              <a:rPr lang="en-US" sz="2400" dirty="0">
                <a:cs typeface="Times New Roman" pitchFamily="18" charset="0"/>
              </a:rPr>
              <a:t>After Second World </a:t>
            </a:r>
            <a:r>
              <a:rPr lang="en-US" sz="2400" dirty="0" smtClean="0">
                <a:cs typeface="Times New Roman" pitchFamily="18" charset="0"/>
              </a:rPr>
              <a:t>War – 1945&lt;</a:t>
            </a:r>
            <a:endParaRPr lang="en-US" sz="2400" dirty="0">
              <a:cs typeface="Times New Roman" pitchFamily="18" charset="0"/>
            </a:endParaRPr>
          </a:p>
          <a:p>
            <a:pPr lvl="1" algn="just"/>
            <a:r>
              <a:rPr lang="en-US" sz="2400" dirty="0">
                <a:cs typeface="Times New Roman" pitchFamily="18" charset="0"/>
              </a:rPr>
              <a:t>A growth of trade union membership;</a:t>
            </a:r>
          </a:p>
          <a:p>
            <a:pPr lvl="1" algn="just"/>
            <a:r>
              <a:rPr lang="en-US" sz="2400" dirty="0">
                <a:cs typeface="Times New Roman" pitchFamily="18" charset="0"/>
              </a:rPr>
              <a:t>The government encouraged the appointment of personnel officer and set up the first specialist courses in the universities. </a:t>
            </a:r>
          </a:p>
          <a:p>
            <a:pPr algn="just"/>
            <a:endParaRPr lang="en-US" sz="2800" dirty="0">
              <a:latin typeface="Comic Sans MS" pitchFamily="66" charset="0"/>
              <a:cs typeface="Times New Roman" pitchFamily="18" charset="0"/>
            </a:endParaRPr>
          </a:p>
          <a:p>
            <a:endParaRPr lang="en-GB" dirty="0"/>
          </a:p>
        </p:txBody>
      </p:sp>
      <p:pic>
        <p:nvPicPr>
          <p:cNvPr id="7169" name="Picture 1" descr="\\lv16\Staff\sb021\My Pictures\shop stewar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4149080"/>
            <a:ext cx="2476500" cy="18478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84209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 smtClean="0">
                <a:solidFill>
                  <a:srgbClr val="FFFF00"/>
                </a:solidFill>
                <a:cs typeface="Times New Roman" pitchFamily="18" charset="0"/>
              </a:rPr>
              <a:t>The evolution of personnel/human resource management</a:t>
            </a:r>
            <a:endParaRPr lang="en-GB" sz="2800" dirty="0">
              <a:solidFill>
                <a:srgbClr val="FFFF00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229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770984" cy="4525963"/>
          </a:xfrm>
        </p:spPr>
        <p:txBody>
          <a:bodyPr/>
          <a:lstStyle/>
          <a:p>
            <a:pPr algn="just"/>
            <a:r>
              <a:rPr lang="en-GB" sz="2800" dirty="0">
                <a:cs typeface="Times New Roman" pitchFamily="18" charset="0"/>
              </a:rPr>
              <a:t>‘organisation man’</a:t>
            </a:r>
            <a:endParaRPr lang="en-US" sz="2800" dirty="0">
              <a:cs typeface="Times New Roman" pitchFamily="18" charset="0"/>
            </a:endParaRPr>
          </a:p>
          <a:p>
            <a:pPr lvl="1" algn="just"/>
            <a:r>
              <a:rPr lang="en-US" sz="2400" dirty="0">
                <a:cs typeface="Times New Roman" pitchFamily="18" charset="0"/>
              </a:rPr>
              <a:t>Late </a:t>
            </a:r>
            <a:r>
              <a:rPr lang="en-US" sz="2400" dirty="0" smtClean="0">
                <a:cs typeface="Times New Roman" pitchFamily="18" charset="0"/>
              </a:rPr>
              <a:t>1960s&lt;</a:t>
            </a:r>
            <a:endParaRPr lang="en-US" sz="2400" dirty="0">
              <a:cs typeface="Times New Roman" pitchFamily="18" charset="0"/>
            </a:endParaRPr>
          </a:p>
          <a:p>
            <a:pPr lvl="1" algn="just"/>
            <a:r>
              <a:rPr lang="en-US" sz="2400" dirty="0">
                <a:cs typeface="Times New Roman" pitchFamily="18" charset="0"/>
              </a:rPr>
              <a:t>A switch in focus - away from dealing with employee towards dealing with management itself and the integration of management activity;</a:t>
            </a:r>
          </a:p>
          <a:p>
            <a:pPr lvl="1" algn="just"/>
            <a:r>
              <a:rPr lang="en-US" sz="2400" dirty="0">
                <a:cs typeface="Times New Roman" pitchFamily="18" charset="0"/>
              </a:rPr>
              <a:t>The development of career paths and opportunities within organisations for personal growth</a:t>
            </a:r>
          </a:p>
          <a:p>
            <a:endParaRPr lang="en-GB" dirty="0"/>
          </a:p>
        </p:txBody>
      </p:sp>
      <p:pic>
        <p:nvPicPr>
          <p:cNvPr id="5121" name="Picture 1" descr="\\lv16\Staff\sb021\My Pictures\Manag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924944"/>
            <a:ext cx="1752600" cy="2095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77335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971600" y="274638"/>
            <a:ext cx="5256584" cy="1143000"/>
          </a:xfrm>
        </p:spPr>
        <p:txBody>
          <a:bodyPr/>
          <a:lstStyle/>
          <a:p>
            <a:r>
              <a:rPr lang="en-GB" sz="2800" dirty="0" smtClean="0">
                <a:solidFill>
                  <a:srgbClr val="FFFF00"/>
                </a:solidFill>
                <a:cs typeface="Times New Roman" pitchFamily="18" charset="0"/>
              </a:rPr>
              <a:t>The evolution of personnel/human resource management</a:t>
            </a:r>
            <a:endParaRPr lang="en-GB" sz="2800" dirty="0">
              <a:solidFill>
                <a:srgbClr val="FFFF00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19256" cy="4525963"/>
          </a:xfrm>
        </p:spPr>
        <p:txBody>
          <a:bodyPr/>
          <a:lstStyle/>
          <a:p>
            <a:pPr algn="just"/>
            <a:r>
              <a:rPr lang="en-US" sz="2800" dirty="0">
                <a:cs typeface="Times New Roman" pitchFamily="18" charset="0"/>
              </a:rPr>
              <a:t>T</a:t>
            </a:r>
            <a:r>
              <a:rPr lang="en-GB" sz="2800" dirty="0">
                <a:cs typeface="Times New Roman" pitchFamily="18" charset="0"/>
              </a:rPr>
              <a:t>he ‘workforce analyst’</a:t>
            </a:r>
          </a:p>
          <a:p>
            <a:pPr lvl="1" algn="just"/>
            <a:r>
              <a:rPr lang="en-US" sz="2400" dirty="0" smtClean="0">
                <a:cs typeface="Times New Roman" pitchFamily="18" charset="0"/>
              </a:rPr>
              <a:t>1980s&lt;</a:t>
            </a:r>
            <a:endParaRPr lang="en-US" sz="2400" dirty="0">
              <a:cs typeface="Times New Roman" pitchFamily="18" charset="0"/>
            </a:endParaRPr>
          </a:p>
          <a:p>
            <a:pPr lvl="1" algn="just"/>
            <a:r>
              <a:rPr lang="en-US" sz="2400" dirty="0">
                <a:cs typeface="Times New Roman" pitchFamily="18" charset="0"/>
              </a:rPr>
              <a:t>Assessing what employees/workers will be needed in the short and long term;</a:t>
            </a:r>
          </a:p>
          <a:p>
            <a:pPr lvl="1" algn="just"/>
            <a:r>
              <a:rPr lang="en-US" sz="2400" dirty="0">
                <a:cs typeface="Times New Roman" pitchFamily="18" charset="0"/>
              </a:rPr>
              <a:t>of what different grades, categories and skills</a:t>
            </a:r>
          </a:p>
          <a:p>
            <a:pPr lvl="1" algn="just"/>
            <a:r>
              <a:rPr lang="en-US" sz="2400" dirty="0">
                <a:cs typeface="Times New Roman" pitchFamily="18" charset="0"/>
              </a:rPr>
              <a:t> Deciding what ‘manpower’ an organisation is likely to have in the future, based on current trends and anticipated external circumstances;</a:t>
            </a:r>
          </a:p>
          <a:p>
            <a:pPr lvl="1" algn="just"/>
            <a:r>
              <a:rPr lang="en-US" sz="2400" dirty="0">
                <a:cs typeface="Times New Roman" pitchFamily="18" charset="0"/>
              </a:rPr>
              <a:t>Taking action to ensure that supply meets demand</a:t>
            </a:r>
            <a:endParaRPr lang="en-GB" sz="2400" dirty="0">
              <a:cs typeface="Times New Roman" pitchFamily="18" charset="0"/>
            </a:endParaRPr>
          </a:p>
          <a:p>
            <a:endParaRPr lang="en-GB" dirty="0"/>
          </a:p>
        </p:txBody>
      </p:sp>
      <p:pic>
        <p:nvPicPr>
          <p:cNvPr id="3073" name="Picture 1" descr="\\lv16\Staff\sb021\My Pictures\Perf cha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88640"/>
            <a:ext cx="2143125" cy="2133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93235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872208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FFFF00"/>
                </a:solidFill>
                <a:cs typeface="Times New Roman" pitchFamily="18" charset="0"/>
              </a:rPr>
              <a:t>The evolution of personnel/human resource management – 21</a:t>
            </a:r>
            <a:r>
              <a:rPr lang="en-GB" sz="3600" baseline="30000" dirty="0" smtClean="0">
                <a:solidFill>
                  <a:srgbClr val="FFFF00"/>
                </a:solidFill>
                <a:cs typeface="Times New Roman" pitchFamily="18" charset="0"/>
              </a:rPr>
              <a:t>st</a:t>
            </a:r>
            <a:r>
              <a:rPr lang="en-GB" sz="3600" dirty="0" smtClean="0">
                <a:solidFill>
                  <a:srgbClr val="FFFF00"/>
                </a:solidFill>
                <a:cs typeface="Times New Roman" pitchFamily="18" charset="0"/>
              </a:rPr>
              <a:t> Century</a:t>
            </a:r>
            <a:endParaRPr lang="en-GB" sz="3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816" y="2204864"/>
            <a:ext cx="5770984" cy="3921299"/>
          </a:xfrm>
        </p:spPr>
        <p:txBody>
          <a:bodyPr>
            <a:normAutofit/>
          </a:bodyPr>
          <a:lstStyle/>
          <a:p>
            <a:r>
              <a:rPr lang="en-GB" sz="2400" dirty="0" smtClean="0"/>
              <a:t>Becomes more ‘professional’</a:t>
            </a:r>
          </a:p>
          <a:p>
            <a:r>
              <a:rPr lang="en-GB" sz="2400" dirty="0" smtClean="0"/>
              <a:t>A recognised  senior management and ‘strategic’ function</a:t>
            </a:r>
          </a:p>
          <a:p>
            <a:r>
              <a:rPr lang="en-GB" sz="2400" dirty="0" smtClean="0"/>
              <a:t>Main concern – </a:t>
            </a:r>
            <a:r>
              <a:rPr lang="en-GB" sz="2400" u="sng" dirty="0" smtClean="0"/>
              <a:t>performance management </a:t>
            </a:r>
          </a:p>
          <a:p>
            <a:r>
              <a:rPr lang="en-GB" sz="2400" dirty="0" smtClean="0"/>
              <a:t>Questions of integrity and ‘whose side are we on’ continue.</a:t>
            </a:r>
            <a:endParaRPr lang="en-GB" sz="2400" dirty="0"/>
          </a:p>
        </p:txBody>
      </p:sp>
      <p:pic>
        <p:nvPicPr>
          <p:cNvPr id="1025" name="Picture 1" descr="\\lv16\Staff\sb021\My Pictures\worker vs manag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068960"/>
            <a:ext cx="2409825" cy="1895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Group exercise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Consider the organisations you have worked for (either in the UK or back home )</a:t>
            </a:r>
          </a:p>
          <a:p>
            <a:endParaRPr lang="en-GB" sz="2800" dirty="0"/>
          </a:p>
          <a:p>
            <a:r>
              <a:rPr lang="en-GB" sz="2800" dirty="0" smtClean="0"/>
              <a:t>Would you consider the organisation was operating PM ( personnel management ) or HRM ( Human resource management ) What are the reasons for this? </a:t>
            </a:r>
            <a:endParaRPr lang="en-GB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D28B-C6F2-48AF-8A3D-E2DAA2198555}" type="datetime1">
              <a:rPr lang="en-GB" smtClean="0"/>
              <a:pPr/>
              <a:t>17/12/2012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Footer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468-17A5-4843-824A-ECDB2178EE75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412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Session 2 Programme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Review of Session 1</a:t>
            </a:r>
          </a:p>
          <a:p>
            <a:r>
              <a:rPr lang="en-GB" dirty="0" smtClean="0"/>
              <a:t>Your programme and discussion</a:t>
            </a:r>
          </a:p>
          <a:p>
            <a:r>
              <a:rPr lang="en-GB" dirty="0" smtClean="0"/>
              <a:t>The CIPD</a:t>
            </a:r>
          </a:p>
          <a:p>
            <a:r>
              <a:rPr lang="en-GB" dirty="0" smtClean="0"/>
              <a:t>Concepts of ‘ strategy’</a:t>
            </a:r>
          </a:p>
          <a:p>
            <a:r>
              <a:rPr lang="en-GB" dirty="0" smtClean="0"/>
              <a:t>Vision and values</a:t>
            </a:r>
          </a:p>
          <a:p>
            <a:r>
              <a:rPr lang="en-GB" dirty="0" smtClean="0"/>
              <a:t>From Manpower planning to </a:t>
            </a:r>
            <a:r>
              <a:rPr lang="en-GB" smtClean="0"/>
              <a:t>HR planning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D28B-C6F2-48AF-8A3D-E2DAA2198555}" type="datetime1">
              <a:rPr lang="en-GB" smtClean="0"/>
              <a:pPr/>
              <a:t>17/12/2012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Footer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468-17A5-4843-824A-ECDB2178EE75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908812"/>
      </p:ext>
    </p:extLst>
  </p:cSld>
  <p:clrMapOvr>
    <a:masterClrMapping/>
  </p:clrMapOvr>
</p:sld>
</file>

<file path=ppt/theme/theme1.xml><?xml version="1.0" encoding="utf-8"?>
<a:theme xmlns:a="http://schemas.openxmlformats.org/drawingml/2006/main" name="TSD_PP3">
  <a:themeElements>
    <a:clrScheme name="Default Design 14">
      <a:dk1>
        <a:srgbClr val="061E3B"/>
      </a:dk1>
      <a:lt1>
        <a:srgbClr val="ACDFFF"/>
      </a:lt1>
      <a:dk2>
        <a:srgbClr val="061E3B"/>
      </a:dk2>
      <a:lt2>
        <a:srgbClr val="969696"/>
      </a:lt2>
      <a:accent1>
        <a:srgbClr val="FFFFFF"/>
      </a:accent1>
      <a:accent2>
        <a:srgbClr val="8DC6FF"/>
      </a:accent2>
      <a:accent3>
        <a:srgbClr val="D2ECFF"/>
      </a:accent3>
      <a:accent4>
        <a:srgbClr val="041831"/>
      </a:accent4>
      <a:accent5>
        <a:srgbClr val="FFFFFF"/>
      </a:accent5>
      <a:accent6>
        <a:srgbClr val="7FB3E7"/>
      </a:accent6>
      <a:hlink>
        <a:srgbClr val="0E488F"/>
      </a:hlink>
      <a:folHlink>
        <a:srgbClr val="FFCC00"/>
      </a:folHlink>
    </a:clrScheme>
    <a:fontScheme name="Default Design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61E3B"/>
        </a:dk1>
        <a:lt1>
          <a:srgbClr val="DEF6F1"/>
        </a:lt1>
        <a:dk2>
          <a:srgbClr val="061E3B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41831"/>
        </a:accent4>
        <a:accent5>
          <a:srgbClr val="FFFFFF"/>
        </a:accent5>
        <a:accent6>
          <a:srgbClr val="7FB3E7"/>
        </a:accent6>
        <a:hlink>
          <a:srgbClr val="0E488F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61E3B"/>
        </a:dk1>
        <a:lt1>
          <a:srgbClr val="ACDFFF"/>
        </a:lt1>
        <a:dk2>
          <a:srgbClr val="061E3B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D2ECFF"/>
        </a:accent3>
        <a:accent4>
          <a:srgbClr val="041831"/>
        </a:accent4>
        <a:accent5>
          <a:srgbClr val="FFFFFF"/>
        </a:accent5>
        <a:accent6>
          <a:srgbClr val="7FB3E7"/>
        </a:accent6>
        <a:hlink>
          <a:srgbClr val="0E488F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TSD_PP3</Template>
  <TotalTime>154</TotalTime>
  <Words>489</Words>
  <Application>Microsoft Office PowerPoint</Application>
  <PresentationFormat>On-screen Show (4:3)</PresentationFormat>
  <Paragraphs>76</Paragraphs>
  <Slides>11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TSD_PP3</vt:lpstr>
      <vt:lpstr>Session 2 From personnel management to HRM</vt:lpstr>
      <vt:lpstr>HRM Core Module </vt:lpstr>
      <vt:lpstr>The evolution of personnel/human resource management</vt:lpstr>
      <vt:lpstr>The evolution of personnel/human resource management</vt:lpstr>
      <vt:lpstr>The evolution of personnel/human resource management</vt:lpstr>
      <vt:lpstr>The evolution of personnel/human resource management</vt:lpstr>
      <vt:lpstr>The evolution of personnel/human resource management</vt:lpstr>
      <vt:lpstr>The evolution of personnel/human resource management</vt:lpstr>
      <vt:lpstr>The evolution of personnel/human resource management – 21st Century</vt:lpstr>
      <vt:lpstr>Group exercise 2</vt:lpstr>
      <vt:lpstr>Session 2 Programme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Steve Emmens</dc:creator>
  <cp:lastModifiedBy>Andrew Caswell</cp:lastModifiedBy>
  <cp:revision>13</cp:revision>
  <dcterms:created xsi:type="dcterms:W3CDTF">2011-06-23T09:06:05Z</dcterms:created>
  <dcterms:modified xsi:type="dcterms:W3CDTF">2012-12-17T10:46:04Z</dcterms:modified>
</cp:coreProperties>
</file>