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8288000" cy="10287000"/>
  <p:notesSz cx="6858000" cy="9144000"/>
  <p:embeddedFontLst>
    <p:embeddedFont>
      <p:font typeface="DM Serif Display" panose="020F0502020204030204" pitchFamily="2" charset="0"/>
      <p:regular r:id="rId24"/>
    </p:embeddedFont>
    <p:embeddedFont>
      <p:font typeface="Montserrat" panose="00000500000000000000" pitchFamily="2" charset="0"/>
      <p:regular r:id="rId25"/>
    </p:embeddedFont>
    <p:embeddedFont>
      <p:font typeface="Montserrat Bold" panose="00000800000000000000"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4553" autoAdjust="0"/>
  </p:normalViewPr>
  <p:slideViewPr>
    <p:cSldViewPr>
      <p:cViewPr varScale="1">
        <p:scale>
          <a:sx n="55" d="100"/>
          <a:sy n="55" d="100"/>
        </p:scale>
        <p:origin x="167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103E7C-887B-474C-A535-4F0B7222070B}" type="datetimeFigureOut">
              <a:rPr lang="en-US" smtClean="0"/>
              <a:t>5/6/2026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1ED649-4C1E-4CAB-8074-D3E6BF56F9B2}" type="slidenum">
              <a:rPr lang="en-US" smtClean="0"/>
              <a:t>‹#›</a:t>
            </a:fld>
            <a:endParaRPr lang="en-US"/>
          </a:p>
        </p:txBody>
      </p:sp>
    </p:spTree>
    <p:extLst>
      <p:ext uri="{BB962C8B-B14F-4D97-AF65-F5344CB8AC3E}">
        <p14:creationId xmlns:p14="http://schemas.microsoft.com/office/powerpoint/2010/main" val="2745901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will look at the communication problems at Flight Foods Ltd, which is currently facing deteriorating performance and customer complaints. The primary theme is to find out the main barriers that are influencing teamwork and communication in the factory scenario. These obstacles are environmental noise, language differences, generational differences, cultural diversity and emotional issues (</a:t>
            </a:r>
            <a:r>
              <a:rPr lang="en-US" sz="1200" dirty="0">
                <a:solidFill>
                  <a:srgbClr val="FFFAF2"/>
                </a:solidFill>
                <a:latin typeface="Montserrat"/>
                <a:ea typeface="Montserrat"/>
                <a:cs typeface="Montserrat"/>
                <a:sym typeface="Montserrat"/>
              </a:rPr>
              <a:t>Mullins, 2019)</a:t>
            </a:r>
            <a:r>
              <a:rPr lang="en-GB" sz="1200" kern="1200" dirty="0">
                <a:solidFill>
                  <a:schemeClr val="tx1"/>
                </a:solidFill>
                <a:effectLst/>
                <a:latin typeface="+mn-lt"/>
                <a:ea typeface="+mn-ea"/>
                <a:cs typeface="+mn-cs"/>
              </a:rPr>
              <a:t>. To understand the effects of each of these issues, each will be analysed based on the relevant theories of communication. We will also make recommendations practical so as to overcome these barriers and enhance communication as well as operational effectiveness in the organisation.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3</a:t>
            </a:fld>
            <a:endParaRPr lang="en-US"/>
          </a:p>
        </p:txBody>
      </p:sp>
    </p:spTree>
    <p:extLst>
      <p:ext uri="{BB962C8B-B14F-4D97-AF65-F5344CB8AC3E}">
        <p14:creationId xmlns:p14="http://schemas.microsoft.com/office/powerpoint/2010/main" val="4284136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Flight Foods Ltd is in the airline catering business, where the hygiene and quality of food served are paramount. Nevertheless, the company was struggling with severe difficulties, such as the complaints related to undercooked food, bad packaging, and contamination, e.g. the meat spotted in vegetarian food. These issues imply the breakdown of the communication and working processes. The organisation has a diverse workforce with workers of varying cultural and linguistic backgrounds, making communication challenging. Also, the absence of formal training and the use of on-the-job training complicate the need to ensure consistency.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4</a:t>
            </a:fld>
            <a:endParaRPr lang="en-US"/>
          </a:p>
        </p:txBody>
      </p:sp>
    </p:spTree>
    <p:extLst>
      <p:ext uri="{BB962C8B-B14F-4D97-AF65-F5344CB8AC3E}">
        <p14:creationId xmlns:p14="http://schemas.microsoft.com/office/powerpoint/2010/main" val="40578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the greatest barriers to communication in the Flight Foods factory is environmental noise. The background noise of loud and outdated machinery makes it hard to hear and comprehend instructions correctly, as workers are constantly in the distraction of loud machinery. Consequently, employees can misinterpret tasks or neglect the correct procedures, which can result in severe consequences of low food hygiene and safety breaches.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issue can be explained by the Shannon and Weaver model of communication that noise is everything that disrupts the conveyance of a message between a sender and a recipient. Here, the workers are unable to communicate with Gary, the manager, due to the noise in the factory that is physically disturbing. The result is mistakes, misunderstandings and inefficiencies.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Moreover, noise elevates the stress levels and decreases the concentration, which makes it more difficult for employees to carry out tasks rightly by the employees. This is especially an issue in a food production setup where accuracy and cleanliness are crucial.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overcome this, the company might use less noisy machinery, apply visual communication, which may be in the form of a diagram or signal, and use a well-structured communication system to make sure that instructions are well understood even in a noisy environment.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5</a:t>
            </a:fld>
            <a:endParaRPr lang="en-US"/>
          </a:p>
        </p:txBody>
      </p:sp>
    </p:spTree>
    <p:extLst>
      <p:ext uri="{BB962C8B-B14F-4D97-AF65-F5344CB8AC3E}">
        <p14:creationId xmlns:p14="http://schemas.microsoft.com/office/powerpoint/2010/main" val="5588210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selection of a multicultural workforce is a significant problem in the Flight Foods factory because of the language barrier. Most employees use their first languages, and their English skills are basic; thus, they are not able to comprehend instructions given by the manager, Gary, fully. This leads to inconsistent and unreliable communication. Employees also fail to understand instructions, particularly in the case of technical use or certain procedures.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Gary has tried to use signs to convey key rules, but this might not be effective all the time when employees are not able to interpret the language or context. The use of informal communication between workers using their language of communication may also cause misunderstanding and affect teamwork.</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6</a:t>
            </a:fld>
            <a:endParaRPr lang="en-US"/>
          </a:p>
        </p:txBody>
      </p:sp>
    </p:spTree>
    <p:extLst>
      <p:ext uri="{BB962C8B-B14F-4D97-AF65-F5344CB8AC3E}">
        <p14:creationId xmlns:p14="http://schemas.microsoft.com/office/powerpoint/2010/main" val="1629016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Schramm Model of communication emphasises the need to have a common ground between the sender and the receiver. In this model, effective communication exists only when there is an overlapping of the so-called fields of experience on both sides, that is, when there is a common knowledge, language and cultural understanding.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overlap is minimal in the case of Flight Foods. Gary speaks English, and most workers can speak various languages and cultures. This renders them unable to decode appropriately the messages he transmits. This can lead to misinterpretation or disobedience of instructions (</a:t>
            </a:r>
            <a:r>
              <a:rPr lang="en-US" sz="1200" dirty="0">
                <a:solidFill>
                  <a:srgbClr val="2E2521"/>
                </a:solidFill>
                <a:latin typeface="Montserrat"/>
                <a:ea typeface="Montserrat"/>
                <a:cs typeface="Montserrat"/>
                <a:sym typeface="Montserrat"/>
              </a:rPr>
              <a:t>Keyton, 2017)</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Feedback is also an important aspect of communication in the model. Nevertheless, workers might not give effective feedback because of a language barrier, and Gary may not be able to learn whether the instructions have been understood.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7</a:t>
            </a:fld>
            <a:endParaRPr lang="en-US"/>
          </a:p>
        </p:txBody>
      </p:sp>
    </p:spTree>
    <p:extLst>
      <p:ext uri="{BB962C8B-B14F-4D97-AF65-F5344CB8AC3E}">
        <p14:creationId xmlns:p14="http://schemas.microsoft.com/office/powerpoint/2010/main" val="445213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solve the language barrier problem at Flight Foods, various viable solutions are possible. The company ought to offer simple English training on workplace communication and technical terminology. This would assist the employees to grasp instructions better and enhance communication.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Second, diagrams, symbols and colour-coded systems can be very effective as a visual aid, particularly in a noisy environment where people can only communicate verbally to a limited degree. These tools have the potential to assist workers in learning tasks within a short time without necessarily depending on language (</a:t>
            </a:r>
            <a:r>
              <a:rPr lang="en-US" sz="1200" dirty="0">
                <a:solidFill>
                  <a:srgbClr val="2E2521"/>
                </a:solidFill>
                <a:latin typeface="Montserrat"/>
                <a:ea typeface="Montserrat"/>
                <a:cs typeface="Montserrat"/>
                <a:sym typeface="Montserrat"/>
              </a:rPr>
              <a:t>Barrett, 2014)</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Furthermore, the use of multilingual supervisors or translators would help in closing the communication gap between the management and workers. Clarity can also be enhanced by standardisation of communication procedures, such as the use of simple and consistent language.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8</a:t>
            </a:fld>
            <a:endParaRPr lang="en-US"/>
          </a:p>
        </p:txBody>
      </p:sp>
    </p:spTree>
    <p:extLst>
      <p:ext uri="{BB962C8B-B14F-4D97-AF65-F5344CB8AC3E}">
        <p14:creationId xmlns:p14="http://schemas.microsoft.com/office/powerpoint/2010/main" val="2887049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Flight Foods, one of the major challenges is the generation difference since the employees are of a wide age range. Less experienced workers (younger) may not follow instructions or comprehend the significance of strict rules in food safety. They also might like quicker and more relaxed forms of communication. Alternatively, older employees might be more experienced but might not be open to change or new methods of operations. They may like conventional means of communication and routine. Such differences may cause misunderstanding, lack of collaboration and efficiency (</a:t>
            </a:r>
            <a:r>
              <a:rPr lang="en-US" sz="1200" dirty="0">
                <a:solidFill>
                  <a:srgbClr val="FFFAF2"/>
                </a:solidFill>
                <a:latin typeface="Montserrat"/>
                <a:ea typeface="Montserrat"/>
                <a:cs typeface="Montserrat"/>
                <a:sym typeface="Montserrat"/>
              </a:rPr>
              <a:t>Robbins and Judge, 2019)</a:t>
            </a:r>
            <a:r>
              <a:rPr lang="en-GB" sz="1200" kern="1200" dirty="0">
                <a:solidFill>
                  <a:schemeClr val="tx1"/>
                </a:solidFill>
                <a:effectLst/>
                <a:latin typeface="+mn-lt"/>
                <a:ea typeface="+mn-ea"/>
                <a:cs typeface="+mn-cs"/>
              </a:rPr>
              <a:t>. As an example, Gary states that younger employees tend to ignore the instructions, which shows a lack of understanding and communication.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9</a:t>
            </a:fld>
            <a:endParaRPr lang="en-US"/>
          </a:p>
        </p:txBody>
      </p:sp>
    </p:spTree>
    <p:extLst>
      <p:ext uri="{BB962C8B-B14F-4D97-AF65-F5344CB8AC3E}">
        <p14:creationId xmlns:p14="http://schemas.microsoft.com/office/powerpoint/2010/main" val="1146901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Generational Cohort Theory is the principle that individuals who grow up together during the same time share similar beliefs, values and behaviours. These experiences cause them to have such a level of communication and interaction at work place.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Flight Foods, the younger and older workers belong to different generations, and this affects how they perceive the orders and their attitude toward the management. The younger workers may be more concerned with more interactive and engaging communication, as opposed to the older workers, who may be expected to possess clear authority and organised direction.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Such a difference can result in communication gaps, and it is especially felt when instructions are not modified to different age groups. Gary is frustrated with younger employees, which means that his style of communication may not be aligned with the expectations of younger employees.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10</a:t>
            </a:fld>
            <a:endParaRPr lang="en-US"/>
          </a:p>
        </p:txBody>
      </p:sp>
    </p:spTree>
    <p:extLst>
      <p:ext uri="{BB962C8B-B14F-4D97-AF65-F5344CB8AC3E}">
        <p14:creationId xmlns:p14="http://schemas.microsoft.com/office/powerpoint/2010/main" val="6716527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Flight Foods will need to adopt unrestricted and flexible communication strategies to overcome the challenges of the generations. It is among the strategies which provide training which could address the requirements of different learning styles. Indicatively, young employees would be okay with practical and visual training, but older employees would be okay with detailed instructions and guidelines.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make sure that every employee knows their job, a mix of communication methods, such as demonstrations, verbal explanations, and visual aids, can be employed. Cooperation between older and younger employees can also be promoted, and help to develop knowledge sharing and improve relationships (</a:t>
            </a:r>
            <a:r>
              <a:rPr lang="en-US" sz="1200" dirty="0">
                <a:solidFill>
                  <a:srgbClr val="FFFAF2"/>
                </a:solidFill>
                <a:latin typeface="Montserrat"/>
                <a:ea typeface="Montserrat"/>
                <a:cs typeface="Montserrat"/>
                <a:sym typeface="Montserrat"/>
              </a:rPr>
              <a:t>Parry and Urwin, 2011)</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management should also promote the culture of respect, whereby all age groups are valued. Gary may need to shift his leadership approach towards being more accommodating and inclusive of younger employees.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11</a:t>
            </a:fld>
            <a:endParaRPr lang="en-US"/>
          </a:p>
        </p:txBody>
      </p:sp>
    </p:spTree>
    <p:extLst>
      <p:ext uri="{BB962C8B-B14F-4D97-AF65-F5344CB8AC3E}">
        <p14:creationId xmlns:p14="http://schemas.microsoft.com/office/powerpoint/2010/main" val="3129784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presence of cultural diversity in the Flight Foods factory has its opportunities and challenges. The cultural beliefs, values, and work approaches of employees of other backgrounds can be different. As an illustration, the hygiene, punctuality, and authority attitudes may differ dramatically, depending on the culture.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Such differences cause misunderstandings, particularly when instructions are construed in different ways according to the cultural view (</a:t>
            </a:r>
            <a:r>
              <a:rPr lang="en-US" sz="1200" dirty="0">
                <a:solidFill>
                  <a:srgbClr val="2E2521"/>
                </a:solidFill>
                <a:latin typeface="Montserrat"/>
                <a:ea typeface="Montserrat"/>
                <a:cs typeface="Montserrat"/>
                <a:sym typeface="Montserrat"/>
              </a:rPr>
              <a:t>Adler and Gundersen, 2007)</a:t>
            </a:r>
            <a:r>
              <a:rPr lang="en-GB" sz="1200" kern="1200" dirty="0">
                <a:solidFill>
                  <a:schemeClr val="tx1"/>
                </a:solidFill>
                <a:effectLst/>
                <a:latin typeface="+mn-lt"/>
                <a:ea typeface="+mn-ea"/>
                <a:cs typeface="+mn-cs"/>
              </a:rPr>
              <a:t>. There can also be variations in body language and style of communication, which may lead to confusion or misunderstanding among workers, and among employees and management.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Inadequate communication and consistency in standards are also a problem in the case study, since there is no common understanding or common standards used in food handling. These differences may negatively impact teamwork and productivity without having a clear guidance and cultural awareness.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12</a:t>
            </a:fld>
            <a:endParaRPr lang="en-US"/>
          </a:p>
        </p:txBody>
      </p:sp>
    </p:spTree>
    <p:extLst>
      <p:ext uri="{BB962C8B-B14F-4D97-AF65-F5344CB8AC3E}">
        <p14:creationId xmlns:p14="http://schemas.microsoft.com/office/powerpoint/2010/main" val="17979418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Cultural Dimensions Theory by Hofstede is used to explain the effects of cultural differences on behaviour at the workplace. Indicatively, there may be high power distance cultures where workers may desire concise authority and also may not be inquisitive of the instructions given, and low power distance cultures where workers may desire more transparent communication.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 the same note, individualistic cultures are concerned with personal responsibility and collectivist cultures are concerned with teamwork and harmonious group dynamics. Such differences may influence the way employees relate to one another, as well as how they react to the managers.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Flight Foods employees with various cultural backgrounds might have varying expectations regarding communication, power, and work behaviour. This may result in confusion and inconsistency when not handled properly.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13</a:t>
            </a:fld>
            <a:endParaRPr lang="en-US"/>
          </a:p>
        </p:txBody>
      </p:sp>
    </p:spTree>
    <p:extLst>
      <p:ext uri="{BB962C8B-B14F-4D97-AF65-F5344CB8AC3E}">
        <p14:creationId xmlns:p14="http://schemas.microsoft.com/office/powerpoint/2010/main" val="3168787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Flight Foods needs to work towards developing an inclusive and favourable work environment to overcome cultural barriers. Among the steps to be taken, cultural awareness training can be seen as one of the steps that will allow employees to learn and be sensitive to the differences in culture. This will help minimise misunderstandings and enhance communication.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workplace practices are also supposed to be standardised, particularly in matters regarding food hygiene and safety. It has to be clear and consistent so that every employee is subjected to the same standards, irrespective of their cultural background.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language and cultural barriers can be overcome with the help of simple and universal means of communication: visual aids and demonstrations. Teamwork and interaction between employees of different cultures can also help to establish stronger relationships and enhance cooperation.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14</a:t>
            </a:fld>
            <a:endParaRPr lang="en-US"/>
          </a:p>
        </p:txBody>
      </p:sp>
    </p:spTree>
    <p:extLst>
      <p:ext uri="{BB962C8B-B14F-4D97-AF65-F5344CB8AC3E}">
        <p14:creationId xmlns:p14="http://schemas.microsoft.com/office/powerpoint/2010/main" val="5110174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case study bears evidence of emotional barriers, especially in the behaviour of Gary. He is experiencing a lot of pressure because of the operational problems, lack of training of the staff and continuous errors. This pressure causes frustration, and this influences the way he interacts with employees.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an illustration, yelling or getting angry may instil fear and decrease the desire of employees to pose questions or seek clarification. This renders communication ineffective and makes the chances of making errors high.</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emotions like stress and frustration may also diminish the ability to concentrate and make decisions, and this further affects performance. This can be very serious in a high-risk environment such as food production.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15</a:t>
            </a:fld>
            <a:endParaRPr lang="en-US"/>
          </a:p>
        </p:txBody>
      </p:sp>
    </p:spTree>
    <p:extLst>
      <p:ext uri="{BB962C8B-B14F-4D97-AF65-F5344CB8AC3E}">
        <p14:creationId xmlns:p14="http://schemas.microsoft.com/office/powerpoint/2010/main" val="11383090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theory of Emotional Intelligence describes the ability of people to control their emotions and act properly in various circumstances (</a:t>
            </a:r>
            <a:r>
              <a:rPr lang="en-US" sz="1200" dirty="0" err="1">
                <a:solidFill>
                  <a:srgbClr val="FFFAF2"/>
                </a:solidFill>
                <a:latin typeface="Montserrat"/>
                <a:ea typeface="Montserrat"/>
                <a:cs typeface="Montserrat"/>
                <a:sym typeface="Montserrat"/>
              </a:rPr>
              <a:t>Ashkanasy</a:t>
            </a:r>
            <a:r>
              <a:rPr lang="en-US" sz="1200" dirty="0">
                <a:solidFill>
                  <a:srgbClr val="FFFAF2"/>
                </a:solidFill>
                <a:latin typeface="Montserrat"/>
                <a:ea typeface="Montserrat"/>
                <a:cs typeface="Montserrat"/>
                <a:sym typeface="Montserrat"/>
              </a:rPr>
              <a:t> and Daus, 2005)</a:t>
            </a:r>
            <a:r>
              <a:rPr lang="en-GB" sz="1200" kern="1200" dirty="0">
                <a:solidFill>
                  <a:schemeClr val="tx1"/>
                </a:solidFill>
                <a:effectLst/>
                <a:latin typeface="+mn-lt"/>
                <a:ea typeface="+mn-ea"/>
                <a:cs typeface="+mn-cs"/>
              </a:rPr>
              <a:t>. It covers such skills as self-awareness, which enables a person to understand his/her feelings and self-regulation, which lets a person control his/her responses.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Gary, emotional intelligence should be enhanced to enable him to deal with stress and communicate effectively with employees. As an example, he might not be angry and instead offer clear instructions when reacting.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Managers should also be empathetic, as it enables them to know the difficulties that employees face, such as a language barrier or insufficient training. This may result in more supportive communication.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general, the enhancement of emotional intelligence can make relationships better, minimise conflict and make the workplace more positive, which results in better performance and fewer mistakes.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16</a:t>
            </a:fld>
            <a:endParaRPr lang="en-US"/>
          </a:p>
        </p:txBody>
      </p:sp>
    </p:spTree>
    <p:extLst>
      <p:ext uri="{BB962C8B-B14F-4D97-AF65-F5344CB8AC3E}">
        <p14:creationId xmlns:p14="http://schemas.microsoft.com/office/powerpoint/2010/main" val="27869931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company should target the individual and the organisational strategies to overcome emotional barriers. One could start with offering stress management and leadership training to managers such as Gary to allow them to better cope with pressure and speak in a clear and professional tone. Due respect is also to be promoted. The employees should not be afraid of asking questions and seeking clarification. It can maximise understanding and reduce mistakes.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Workers should also feel valued and identified by coming up with a friendly working environment to enhance morale and motivation (</a:t>
            </a:r>
            <a:r>
              <a:rPr lang="en-US" sz="1200" dirty="0">
                <a:solidFill>
                  <a:srgbClr val="FFFAF2"/>
                </a:solidFill>
                <a:latin typeface="Montserrat"/>
                <a:ea typeface="Montserrat"/>
                <a:cs typeface="Montserrat"/>
                <a:sym typeface="Montserrat"/>
              </a:rPr>
              <a:t>Hargie, 2021)</a:t>
            </a:r>
            <a:r>
              <a:rPr lang="en-GB" sz="1200" kern="1200" dirty="0">
                <a:solidFill>
                  <a:schemeClr val="tx1"/>
                </a:solidFill>
                <a:effectLst/>
                <a:latin typeface="+mn-lt"/>
                <a:ea typeface="+mn-ea"/>
                <a:cs typeface="+mn-cs"/>
              </a:rPr>
              <a:t>. Clearly defined procedures and training help to reduce uncertainty and stress, and the employees will have an easier time doing their job properly.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Confidence and participation can also be encouraged by frequent feedback and appreciation. These will prove advantageous in creating a more favourable environment, not just in communication, but also in the overall performance.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17</a:t>
            </a:fld>
            <a:endParaRPr lang="en-US"/>
          </a:p>
        </p:txBody>
      </p:sp>
    </p:spTree>
    <p:extLst>
      <p:ext uri="{BB962C8B-B14F-4D97-AF65-F5344CB8AC3E}">
        <p14:creationId xmlns:p14="http://schemas.microsoft.com/office/powerpoint/2010/main" val="7092576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is a summary of the key recommendations discussed in the presentation. Each communication barrier requires a specific set of strategies to be overcome. A noisy condition can also be improved in terms of clarity by minimising the noise and use of visual tools. Language training and easy means of communication can eliminate linguistic problems. Generation-specific training may be used to solve the issue of generational differences by improving cross-generational knowledge. Misunderstandings can be avoided, and teamwork can be improved with the assistance of cultural awareness. And, finally, emotional intelligence and leadership can be improved in order to create a more supportive and better workplace. These suggestions can be integrated to provide a comprehensive solution as to how to improve communication and performance at Flight Foods Ltd.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18</a:t>
            </a:fld>
            <a:endParaRPr lang="en-US"/>
          </a:p>
        </p:txBody>
      </p:sp>
    </p:spTree>
    <p:extLst>
      <p:ext uri="{BB962C8B-B14F-4D97-AF65-F5344CB8AC3E}">
        <p14:creationId xmlns:p14="http://schemas.microsoft.com/office/powerpoint/2010/main" val="42183458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Lastly, Flight Foods Ltd. cannot be successful without proper communication. Some of the barriers found in the case study include noise in the environment, language barrier, generational barrier, cultural differences, and emotional struggles. All these issues result in ineffective communications and working issues. When the application of the pertinent communication theories is done, we will be in a position to understand these challenges and present the pertinent solutions. Very practical solutions, such as training, improved communication skills, and empowered leadership, can take one far in improving performance. Through these barriers, the quality of the food and customer satisfaction will also improve, an aspect that will see the company regain its competitive advantage in the market.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D1ED649-4C1E-4CAB-8074-D3E6BF56F9B2}" type="slidenum">
              <a:rPr lang="en-US" smtClean="0"/>
              <a:t>19</a:t>
            </a:fld>
            <a:endParaRPr lang="en-US"/>
          </a:p>
        </p:txBody>
      </p:sp>
    </p:spTree>
    <p:extLst>
      <p:ext uri="{BB962C8B-B14F-4D97-AF65-F5344CB8AC3E}">
        <p14:creationId xmlns:p14="http://schemas.microsoft.com/office/powerpoint/2010/main" val="2004591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9.sv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22.png"/><Relationship Id="rId4" Type="http://schemas.openxmlformats.org/officeDocument/2006/relationships/image" Target="../media/image5.svg"/></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sv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svg"/></Relationships>
</file>

<file path=ppt/slides/_rels/slide1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22.png"/><Relationship Id="rId4" Type="http://schemas.openxmlformats.org/officeDocument/2006/relationships/image" Target="../media/image5.svg"/></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19.svg"/></Relationships>
</file>

<file path=ppt/slides/_rels/slide17.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svg"/></Relationships>
</file>

<file path=ppt/slides/_rels/slide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sv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Freeform 2"/>
          <p:cNvSpPr/>
          <p:nvPr/>
        </p:nvSpPr>
        <p:spPr>
          <a:xfrm>
            <a:off x="-14507" y="33509"/>
            <a:ext cx="10984049" cy="1329319"/>
          </a:xfrm>
          <a:custGeom>
            <a:avLst/>
            <a:gdLst/>
            <a:ahLst/>
            <a:cxnLst/>
            <a:rect l="l" t="t" r="r" b="b"/>
            <a:pathLst>
              <a:path w="10984049" h="1329319">
                <a:moveTo>
                  <a:pt x="0" y="0"/>
                </a:moveTo>
                <a:lnTo>
                  <a:pt x="10984049" y="0"/>
                </a:lnTo>
                <a:lnTo>
                  <a:pt x="10984049" y="1329318"/>
                </a:lnTo>
                <a:lnTo>
                  <a:pt x="0" y="132931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0" y="2920013"/>
            <a:ext cx="10955026" cy="7366987"/>
          </a:xfrm>
          <a:custGeom>
            <a:avLst/>
            <a:gdLst/>
            <a:ahLst/>
            <a:cxnLst/>
            <a:rect l="l" t="t" r="r" b="b"/>
            <a:pathLst>
              <a:path w="10955026" h="7366987">
                <a:moveTo>
                  <a:pt x="0" y="0"/>
                </a:moveTo>
                <a:lnTo>
                  <a:pt x="10955026" y="0"/>
                </a:lnTo>
                <a:lnTo>
                  <a:pt x="10955026" y="7366987"/>
                </a:lnTo>
                <a:lnTo>
                  <a:pt x="0" y="73669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511864" y="3799380"/>
            <a:ext cx="9931289" cy="5752919"/>
            <a:chOff x="0" y="0"/>
            <a:chExt cx="13241718" cy="7670559"/>
          </a:xfrm>
        </p:grpSpPr>
        <p:sp>
          <p:nvSpPr>
            <p:cNvPr id="5" name="Freeform 5"/>
            <p:cNvSpPr/>
            <p:nvPr/>
          </p:nvSpPr>
          <p:spPr>
            <a:xfrm>
              <a:off x="0" y="0"/>
              <a:ext cx="13241655" cy="7670546"/>
            </a:xfrm>
            <a:custGeom>
              <a:avLst/>
              <a:gdLst/>
              <a:ahLst/>
              <a:cxnLst/>
              <a:rect l="l" t="t" r="r" b="b"/>
              <a:pathLst>
                <a:path w="13241655" h="7670546">
                  <a:moveTo>
                    <a:pt x="0" y="0"/>
                  </a:moveTo>
                  <a:lnTo>
                    <a:pt x="13241655" y="0"/>
                  </a:lnTo>
                  <a:lnTo>
                    <a:pt x="13241655" y="7670546"/>
                  </a:lnTo>
                  <a:lnTo>
                    <a:pt x="0" y="7670546"/>
                  </a:lnTo>
                  <a:close/>
                </a:path>
              </a:pathLst>
            </a:custGeom>
            <a:blipFill>
              <a:blip r:embed="rId4"/>
              <a:stretch>
                <a:fillRect l="-2496" r="-2497"/>
              </a:stretch>
            </a:blipFill>
          </p:spPr>
          <p:txBody>
            <a:bodyPr/>
            <a:lstStyle/>
            <a:p>
              <a:endParaRPr lang="en-GB"/>
            </a:p>
          </p:txBody>
        </p:sp>
      </p:grpSp>
      <p:sp>
        <p:nvSpPr>
          <p:cNvPr id="6" name="TextBox 6"/>
          <p:cNvSpPr txBox="1"/>
          <p:nvPr/>
        </p:nvSpPr>
        <p:spPr>
          <a:xfrm>
            <a:off x="11637855" y="4637923"/>
            <a:ext cx="5758424" cy="839705"/>
          </a:xfrm>
          <a:prstGeom prst="rect">
            <a:avLst/>
          </a:prstGeom>
        </p:spPr>
        <p:txBody>
          <a:bodyPr lIns="0" tIns="0" rIns="0" bIns="0" rtlCol="0" anchor="t">
            <a:spAutoFit/>
          </a:bodyPr>
          <a:lstStyle/>
          <a:p>
            <a:pPr algn="l">
              <a:lnSpc>
                <a:spcPts val="6169"/>
              </a:lnSpc>
            </a:pPr>
            <a:r>
              <a:rPr lang="en-US" sz="4406" spc="92">
                <a:solidFill>
                  <a:srgbClr val="2E2521"/>
                </a:solidFill>
                <a:latin typeface="DM Serif Display"/>
                <a:ea typeface="DM Serif Display"/>
                <a:cs typeface="DM Serif Display"/>
                <a:sym typeface="DM Serif Display"/>
              </a:rPr>
              <a:t>PRESENTATION ON</a:t>
            </a:r>
          </a:p>
        </p:txBody>
      </p:sp>
      <p:sp>
        <p:nvSpPr>
          <p:cNvPr id="7" name="TextBox 7"/>
          <p:cNvSpPr txBox="1"/>
          <p:nvPr/>
        </p:nvSpPr>
        <p:spPr>
          <a:xfrm>
            <a:off x="11364935" y="5624608"/>
            <a:ext cx="6304274" cy="1768626"/>
          </a:xfrm>
          <a:prstGeom prst="rect">
            <a:avLst/>
          </a:prstGeom>
        </p:spPr>
        <p:txBody>
          <a:bodyPr lIns="0" tIns="0" rIns="0" bIns="0" rtlCol="0" anchor="t">
            <a:spAutoFit/>
          </a:bodyPr>
          <a:lstStyle/>
          <a:p>
            <a:pPr algn="l">
              <a:lnSpc>
                <a:spcPts val="2785"/>
              </a:lnSpc>
            </a:pPr>
            <a:r>
              <a:rPr lang="en-US" sz="1990" dirty="0">
                <a:solidFill>
                  <a:srgbClr val="2E2521"/>
                </a:solidFill>
                <a:latin typeface="Montserrat"/>
                <a:ea typeface="Montserrat"/>
                <a:cs typeface="Montserrat"/>
                <a:sym typeface="Montserrat"/>
              </a:rPr>
              <a:t>Overcoming Communication Barriers at Flight Foods Ltd: A Theoretical and Practical Analysis</a:t>
            </a:r>
          </a:p>
          <a:p>
            <a:pPr algn="l">
              <a:lnSpc>
                <a:spcPts val="2785"/>
              </a:lnSpc>
            </a:pPr>
            <a:endParaRPr lang="en-US" sz="1990" dirty="0">
              <a:solidFill>
                <a:srgbClr val="2E2521"/>
              </a:solidFill>
              <a:latin typeface="Montserrat"/>
              <a:ea typeface="Montserrat"/>
              <a:cs typeface="Montserrat"/>
              <a:sym typeface="Montserrat"/>
            </a:endParaRPr>
          </a:p>
          <a:p>
            <a:pPr algn="l">
              <a:lnSpc>
                <a:spcPts val="2785"/>
              </a:lnSpc>
            </a:pPr>
            <a:r>
              <a:rPr lang="en-US" sz="1990" dirty="0">
                <a:solidFill>
                  <a:srgbClr val="2E2521"/>
                </a:solidFill>
                <a:latin typeface="Montserrat"/>
                <a:ea typeface="Montserrat"/>
                <a:cs typeface="Montserrat"/>
                <a:sym typeface="Montserrat"/>
              </a:rPr>
              <a:t>Student Name: Mihai Osan</a:t>
            </a:r>
          </a:p>
          <a:p>
            <a:pPr>
              <a:lnSpc>
                <a:spcPts val="2785"/>
              </a:lnSpc>
            </a:pPr>
            <a:r>
              <a:rPr lang="en-US" sz="1990" dirty="0">
                <a:solidFill>
                  <a:srgbClr val="2E2521"/>
                </a:solidFill>
                <a:latin typeface="Montserrat"/>
                <a:ea typeface="Montserrat"/>
                <a:cs typeface="Montserrat"/>
                <a:sym typeface="Montserrat"/>
              </a:rPr>
              <a:t>ID: 2507994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TextBox 2"/>
          <p:cNvSpPr txBox="1"/>
          <p:nvPr/>
        </p:nvSpPr>
        <p:spPr>
          <a:xfrm>
            <a:off x="5996302" y="1478804"/>
            <a:ext cx="8455809" cy="1588237"/>
          </a:xfrm>
          <a:prstGeom prst="rect">
            <a:avLst/>
          </a:prstGeom>
        </p:spPr>
        <p:txBody>
          <a:bodyPr lIns="0" tIns="0" rIns="0" bIns="0" rtlCol="0" anchor="t">
            <a:spAutoFit/>
          </a:bodyPr>
          <a:lstStyle/>
          <a:p>
            <a:pPr algn="l">
              <a:lnSpc>
                <a:spcPts val="3119"/>
              </a:lnSpc>
            </a:pPr>
            <a:r>
              <a:rPr lang="en-US" sz="2666" spc="55">
                <a:solidFill>
                  <a:srgbClr val="2E2521"/>
                </a:solidFill>
                <a:latin typeface="DM Serif Display"/>
                <a:ea typeface="DM Serif Display"/>
                <a:cs typeface="DM Serif Display"/>
                <a:sym typeface="DM Serif Display"/>
              </a:rPr>
              <a:t>OVERCOMING COMMUNICATION BARRIERS AT FLIGHT FOODS LTD: A THEORETICAL AND PRACTICAL ANALYSIS</a:t>
            </a:r>
          </a:p>
          <a:p>
            <a:pPr algn="l">
              <a:lnSpc>
                <a:spcPts val="3119"/>
              </a:lnSpc>
            </a:pPr>
            <a:endParaRPr lang="en-US" sz="2666" spc="55">
              <a:solidFill>
                <a:srgbClr val="2E2521"/>
              </a:solidFill>
              <a:latin typeface="DM Serif Display"/>
              <a:ea typeface="DM Serif Display"/>
              <a:cs typeface="DM Serif Display"/>
              <a:sym typeface="DM Serif Display"/>
            </a:endParaRPr>
          </a:p>
        </p:txBody>
      </p:sp>
      <p:sp>
        <p:nvSpPr>
          <p:cNvPr id="3" name="TextBox 3"/>
          <p:cNvSpPr txBox="1"/>
          <p:nvPr/>
        </p:nvSpPr>
        <p:spPr>
          <a:xfrm>
            <a:off x="2108902" y="5067300"/>
            <a:ext cx="8115300" cy="3366135"/>
          </a:xfrm>
          <a:prstGeom prst="rect">
            <a:avLst/>
          </a:prstGeom>
        </p:spPr>
        <p:txBody>
          <a:bodyPr lIns="0" tIns="0" rIns="0" bIns="0" rtlCol="0" anchor="t">
            <a:spAutoFit/>
          </a:bodyPr>
          <a:lstStyle/>
          <a:p>
            <a:pPr algn="l">
              <a:lnSpc>
                <a:spcPts val="2940"/>
              </a:lnSpc>
            </a:pPr>
            <a:r>
              <a:rPr lang="en-US" sz="2100">
                <a:solidFill>
                  <a:srgbClr val="2E2521"/>
                </a:solidFill>
                <a:latin typeface="Montserrat"/>
                <a:ea typeface="Montserrat"/>
                <a:cs typeface="Montserrat"/>
                <a:sym typeface="Montserrat"/>
              </a:rPr>
              <a:t>Module Name: Effective Teamwork and Communication</a:t>
            </a:r>
          </a:p>
          <a:p>
            <a:pPr algn="l">
              <a:lnSpc>
                <a:spcPts val="2940"/>
              </a:lnSpc>
            </a:pPr>
            <a:r>
              <a:rPr lang="en-US" sz="2100">
                <a:solidFill>
                  <a:srgbClr val="2E2521"/>
                </a:solidFill>
                <a:latin typeface="Montserrat"/>
                <a:ea typeface="Montserrat"/>
                <a:cs typeface="Montserrat"/>
                <a:sym typeface="Montserrat"/>
              </a:rPr>
              <a:t>Module Code: LCLM4003</a:t>
            </a:r>
          </a:p>
          <a:p>
            <a:pPr algn="l">
              <a:lnSpc>
                <a:spcPts val="2940"/>
              </a:lnSpc>
            </a:pPr>
            <a:r>
              <a:rPr lang="en-US" sz="2100">
                <a:solidFill>
                  <a:srgbClr val="2E2521"/>
                </a:solidFill>
                <a:latin typeface="Montserrat"/>
                <a:ea typeface="Montserrat"/>
                <a:cs typeface="Montserrat"/>
                <a:sym typeface="Montserrat"/>
              </a:rPr>
              <a:t>Group Members</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Student 1 Name – ID:</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Student 2 Name – ID:</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Student 3 Name – ID: </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Student 4 Name – ID:</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Student 5 Name – ID: </a:t>
            </a:r>
          </a:p>
          <a:p>
            <a:pPr marL="480060" lvl="2" indent="-160020" algn="l">
              <a:lnSpc>
                <a:spcPts val="2940"/>
              </a:lnSpc>
            </a:pPr>
            <a:endParaRPr lang="en-US" sz="2100">
              <a:solidFill>
                <a:srgbClr val="2E2521"/>
              </a:solidFill>
              <a:latin typeface="Montserrat"/>
              <a:ea typeface="Montserrat"/>
              <a:cs typeface="Montserrat"/>
              <a:sym typeface="Montserrat"/>
            </a:endParaRPr>
          </a:p>
        </p:txBody>
      </p:sp>
      <p:sp>
        <p:nvSpPr>
          <p:cNvPr id="4" name="Freeform 4"/>
          <p:cNvSpPr/>
          <p:nvPr/>
        </p:nvSpPr>
        <p:spPr>
          <a:xfrm>
            <a:off x="10224202" y="5238474"/>
            <a:ext cx="10955026" cy="7366987"/>
          </a:xfrm>
          <a:custGeom>
            <a:avLst/>
            <a:gdLst/>
            <a:ahLst/>
            <a:cxnLst/>
            <a:rect l="l" t="t" r="r" b="b"/>
            <a:pathLst>
              <a:path w="10955026" h="7366987">
                <a:moveTo>
                  <a:pt x="0" y="0"/>
                </a:moveTo>
                <a:lnTo>
                  <a:pt x="10955026" y="0"/>
                </a:lnTo>
                <a:lnTo>
                  <a:pt x="10955026" y="7366987"/>
                </a:lnTo>
                <a:lnTo>
                  <a:pt x="0" y="736698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5" name="Group 5"/>
          <p:cNvGrpSpPr/>
          <p:nvPr/>
        </p:nvGrpSpPr>
        <p:grpSpPr>
          <a:xfrm>
            <a:off x="10983697" y="6028287"/>
            <a:ext cx="7304303" cy="4231176"/>
            <a:chOff x="0" y="0"/>
            <a:chExt cx="9739071" cy="5641569"/>
          </a:xfrm>
        </p:grpSpPr>
        <p:sp>
          <p:nvSpPr>
            <p:cNvPr id="6" name="Freeform 6"/>
            <p:cNvSpPr/>
            <p:nvPr/>
          </p:nvSpPr>
          <p:spPr>
            <a:xfrm>
              <a:off x="0" y="0"/>
              <a:ext cx="9739122" cy="5641594"/>
            </a:xfrm>
            <a:custGeom>
              <a:avLst/>
              <a:gdLst/>
              <a:ahLst/>
              <a:cxnLst/>
              <a:rect l="l" t="t" r="r" b="b"/>
              <a:pathLst>
                <a:path w="9739122" h="5641594">
                  <a:moveTo>
                    <a:pt x="0" y="0"/>
                  </a:moveTo>
                  <a:lnTo>
                    <a:pt x="9739122" y="0"/>
                  </a:lnTo>
                  <a:lnTo>
                    <a:pt x="9739122" y="5641594"/>
                  </a:lnTo>
                  <a:lnTo>
                    <a:pt x="0" y="5641594"/>
                  </a:lnTo>
                  <a:close/>
                </a:path>
              </a:pathLst>
            </a:custGeom>
            <a:blipFill>
              <a:blip r:embed="rId3"/>
              <a:stretch>
                <a:fillRect l="-2496" r="-2496"/>
              </a:stretch>
            </a:blipFill>
          </p:spPr>
          <p:txBody>
            <a:bodyPr/>
            <a:lstStyle/>
            <a:p>
              <a:endParaRPr lang="en-GB"/>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Freeform 2"/>
          <p:cNvSpPr/>
          <p:nvPr/>
        </p:nvSpPr>
        <p:spPr>
          <a:xfrm>
            <a:off x="15201900" y="-144666"/>
            <a:ext cx="3086100" cy="10431666"/>
          </a:xfrm>
          <a:custGeom>
            <a:avLst/>
            <a:gdLst/>
            <a:ahLst/>
            <a:cxnLst/>
            <a:rect l="l" t="t" r="r" b="b"/>
            <a:pathLst>
              <a:path w="3086100" h="10431666">
                <a:moveTo>
                  <a:pt x="0" y="0"/>
                </a:moveTo>
                <a:lnTo>
                  <a:pt x="3086100" y="0"/>
                </a:lnTo>
                <a:lnTo>
                  <a:pt x="3086100" y="10431666"/>
                </a:lnTo>
                <a:lnTo>
                  <a:pt x="0" y="104316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028700" y="884044"/>
            <a:ext cx="13372871" cy="8374256"/>
          </a:xfrm>
          <a:custGeom>
            <a:avLst/>
            <a:gdLst/>
            <a:ahLst/>
            <a:cxnLst/>
            <a:rect l="l" t="t" r="r" b="b"/>
            <a:pathLst>
              <a:path w="13372871" h="8374256">
                <a:moveTo>
                  <a:pt x="0" y="0"/>
                </a:moveTo>
                <a:lnTo>
                  <a:pt x="13372871" y="0"/>
                </a:lnTo>
                <a:lnTo>
                  <a:pt x="13372871" y="8374256"/>
                </a:lnTo>
                <a:lnTo>
                  <a:pt x="0" y="837425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2958505" y="0"/>
            <a:ext cx="4300795" cy="10287000"/>
            <a:chOff x="0" y="0"/>
            <a:chExt cx="5734393" cy="13716000"/>
          </a:xfrm>
        </p:grpSpPr>
        <p:sp>
          <p:nvSpPr>
            <p:cNvPr id="5" name="Freeform 5"/>
            <p:cNvSpPr/>
            <p:nvPr/>
          </p:nvSpPr>
          <p:spPr>
            <a:xfrm>
              <a:off x="0" y="0"/>
              <a:ext cx="5734431" cy="13716000"/>
            </a:xfrm>
            <a:custGeom>
              <a:avLst/>
              <a:gdLst/>
              <a:ahLst/>
              <a:cxnLst/>
              <a:rect l="l" t="t" r="r" b="b"/>
              <a:pathLst>
                <a:path w="5734431" h="13716000">
                  <a:moveTo>
                    <a:pt x="0" y="0"/>
                  </a:moveTo>
                  <a:lnTo>
                    <a:pt x="5734431" y="0"/>
                  </a:lnTo>
                  <a:lnTo>
                    <a:pt x="5734431" y="13716000"/>
                  </a:lnTo>
                  <a:lnTo>
                    <a:pt x="0" y="13716000"/>
                  </a:lnTo>
                  <a:close/>
                </a:path>
              </a:pathLst>
            </a:custGeom>
            <a:blipFill>
              <a:blip r:embed="rId5"/>
              <a:stretch>
                <a:fillRect l="-129768" r="-129768"/>
              </a:stretch>
            </a:blipFill>
          </p:spPr>
          <p:txBody>
            <a:bodyPr/>
            <a:lstStyle/>
            <a:p>
              <a:endParaRPr lang="en-GB"/>
            </a:p>
          </p:txBody>
        </p:sp>
      </p:grpSp>
      <p:grpSp>
        <p:nvGrpSpPr>
          <p:cNvPr id="6" name="Group 6"/>
          <p:cNvGrpSpPr/>
          <p:nvPr/>
        </p:nvGrpSpPr>
        <p:grpSpPr>
          <a:xfrm>
            <a:off x="8657711" y="0"/>
            <a:ext cx="4300795" cy="5674938"/>
            <a:chOff x="0" y="0"/>
            <a:chExt cx="5734393" cy="7566584"/>
          </a:xfrm>
        </p:grpSpPr>
        <p:sp>
          <p:nvSpPr>
            <p:cNvPr id="7" name="Freeform 7"/>
            <p:cNvSpPr/>
            <p:nvPr/>
          </p:nvSpPr>
          <p:spPr>
            <a:xfrm>
              <a:off x="0" y="0"/>
              <a:ext cx="5734431" cy="7566533"/>
            </a:xfrm>
            <a:custGeom>
              <a:avLst/>
              <a:gdLst/>
              <a:ahLst/>
              <a:cxnLst/>
              <a:rect l="l" t="t" r="r" b="b"/>
              <a:pathLst>
                <a:path w="5734431" h="7566533">
                  <a:moveTo>
                    <a:pt x="0" y="0"/>
                  </a:moveTo>
                  <a:lnTo>
                    <a:pt x="5734431" y="0"/>
                  </a:lnTo>
                  <a:lnTo>
                    <a:pt x="5734431" y="7566533"/>
                  </a:lnTo>
                  <a:lnTo>
                    <a:pt x="0" y="7566533"/>
                  </a:lnTo>
                  <a:close/>
                </a:path>
              </a:pathLst>
            </a:custGeom>
            <a:blipFill>
              <a:blip r:embed="rId6"/>
              <a:stretch>
                <a:fillRect l="-71203" r="-71202"/>
              </a:stretch>
            </a:blipFill>
          </p:spPr>
          <p:txBody>
            <a:bodyPr/>
            <a:lstStyle/>
            <a:p>
              <a:endParaRPr lang="en-GB"/>
            </a:p>
          </p:txBody>
        </p:sp>
      </p:grpSp>
      <p:sp>
        <p:nvSpPr>
          <p:cNvPr id="8" name="Freeform 8"/>
          <p:cNvSpPr/>
          <p:nvPr/>
        </p:nvSpPr>
        <p:spPr>
          <a:xfrm>
            <a:off x="2022348" y="4457271"/>
            <a:ext cx="3007928" cy="352854"/>
          </a:xfrm>
          <a:custGeom>
            <a:avLst/>
            <a:gdLst/>
            <a:ahLst/>
            <a:cxnLst/>
            <a:rect l="l" t="t" r="r" b="b"/>
            <a:pathLst>
              <a:path w="3007928" h="352854">
                <a:moveTo>
                  <a:pt x="0" y="0"/>
                </a:moveTo>
                <a:lnTo>
                  <a:pt x="3007928" y="0"/>
                </a:lnTo>
                <a:lnTo>
                  <a:pt x="3007928" y="352854"/>
                </a:lnTo>
                <a:lnTo>
                  <a:pt x="0" y="35285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2012823" y="3123619"/>
            <a:ext cx="6015857" cy="1057913"/>
          </a:xfrm>
          <a:prstGeom prst="rect">
            <a:avLst/>
          </a:prstGeom>
        </p:spPr>
        <p:txBody>
          <a:bodyPr lIns="0" tIns="0" rIns="0" bIns="0" rtlCol="0" anchor="t">
            <a:spAutoFit/>
          </a:bodyPr>
          <a:lstStyle/>
          <a:p>
            <a:pPr algn="l">
              <a:lnSpc>
                <a:spcPts val="7839"/>
              </a:lnSpc>
            </a:pPr>
            <a:r>
              <a:rPr lang="en-US" sz="5599" spc="117">
                <a:solidFill>
                  <a:srgbClr val="FFFAF2"/>
                </a:solidFill>
                <a:latin typeface="DM Serif Display"/>
                <a:ea typeface="DM Serif Display"/>
                <a:cs typeface="DM Serif Display"/>
                <a:sym typeface="DM Serif Display"/>
              </a:rPr>
              <a:t>OVERVIEW</a:t>
            </a:r>
          </a:p>
        </p:txBody>
      </p:sp>
      <p:sp>
        <p:nvSpPr>
          <p:cNvPr id="10" name="TextBox 10"/>
          <p:cNvSpPr txBox="1"/>
          <p:nvPr/>
        </p:nvSpPr>
        <p:spPr>
          <a:xfrm>
            <a:off x="1893370" y="5435279"/>
            <a:ext cx="11065135" cy="3889696"/>
          </a:xfrm>
          <a:prstGeom prst="rect">
            <a:avLst/>
          </a:prstGeom>
        </p:spPr>
        <p:txBody>
          <a:bodyPr lIns="0" tIns="0" rIns="0" bIns="0" rtlCol="0" anchor="t">
            <a:spAutoFit/>
          </a:bodyPr>
          <a:lstStyle/>
          <a:p>
            <a:pPr algn="l">
              <a:lnSpc>
                <a:spcPts val="2792"/>
              </a:lnSpc>
            </a:pPr>
            <a:r>
              <a:rPr lang="en-US" sz="1995" dirty="0">
                <a:solidFill>
                  <a:srgbClr val="FFFAF2"/>
                </a:solidFill>
                <a:latin typeface="Montserrat"/>
                <a:ea typeface="Montserrat"/>
                <a:cs typeface="Montserrat"/>
                <a:sym typeface="Montserrat"/>
              </a:rPr>
              <a:t>This presentation examines the communication issues in Flight Foods Ltd, a food production firm that serves airlines. It dwells upon the major obstacles to teamwork and efficiency.</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Environmental noise</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Language and communication issues</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Generational differences</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Cultural diversity</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Emotional factors</a:t>
            </a:r>
          </a:p>
          <a:p>
            <a:pPr marL="456131" lvl="2" indent="-152044" algn="l">
              <a:lnSpc>
                <a:spcPts val="2792"/>
              </a:lnSpc>
            </a:pPr>
            <a:r>
              <a:rPr lang="en-US" sz="1995" dirty="0">
                <a:solidFill>
                  <a:srgbClr val="FFFAF2"/>
                </a:solidFill>
                <a:latin typeface="Montserrat"/>
                <a:ea typeface="Montserrat"/>
                <a:cs typeface="Montserrat"/>
                <a:sym typeface="Montserrat"/>
              </a:rPr>
              <a:t>All the barriers have supporting communication theories and possible solutions to enhance performance and quality of food in the workplace (Mullins, 2019).</a:t>
            </a:r>
          </a:p>
          <a:p>
            <a:pPr marL="456131" lvl="2" indent="-152044" algn="l">
              <a:lnSpc>
                <a:spcPts val="2792"/>
              </a:lnSpc>
            </a:pPr>
            <a:endParaRPr lang="en-US" sz="1995" dirty="0">
              <a:solidFill>
                <a:srgbClr val="FFFAF2"/>
              </a:solidFill>
              <a:latin typeface="Montserrat"/>
              <a:ea typeface="Montserrat"/>
              <a:cs typeface="Montserrat"/>
              <a:sym typeface="Montserra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Freeform 2"/>
          <p:cNvSpPr/>
          <p:nvPr/>
        </p:nvSpPr>
        <p:spPr>
          <a:xfrm>
            <a:off x="0" y="9761982"/>
            <a:ext cx="6938096" cy="525018"/>
          </a:xfrm>
          <a:custGeom>
            <a:avLst/>
            <a:gdLst/>
            <a:ahLst/>
            <a:cxnLst/>
            <a:rect l="l" t="t" r="r" b="b"/>
            <a:pathLst>
              <a:path w="6938096" h="525018">
                <a:moveTo>
                  <a:pt x="0" y="0"/>
                </a:moveTo>
                <a:lnTo>
                  <a:pt x="6938096" y="0"/>
                </a:lnTo>
                <a:lnTo>
                  <a:pt x="6938096" y="525018"/>
                </a:lnTo>
                <a:lnTo>
                  <a:pt x="0" y="52501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6938096" y="9761982"/>
            <a:ext cx="11349904" cy="525018"/>
          </a:xfrm>
          <a:custGeom>
            <a:avLst/>
            <a:gdLst/>
            <a:ahLst/>
            <a:cxnLst/>
            <a:rect l="l" t="t" r="r" b="b"/>
            <a:pathLst>
              <a:path w="11349904" h="525018">
                <a:moveTo>
                  <a:pt x="0" y="0"/>
                </a:moveTo>
                <a:lnTo>
                  <a:pt x="11349904" y="0"/>
                </a:lnTo>
                <a:lnTo>
                  <a:pt x="11349904" y="525018"/>
                </a:lnTo>
                <a:lnTo>
                  <a:pt x="0" y="52501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6972729" y="0"/>
            <a:ext cx="11315271" cy="5143500"/>
            <a:chOff x="0" y="0"/>
            <a:chExt cx="15087028" cy="6858000"/>
          </a:xfrm>
        </p:grpSpPr>
        <p:sp>
          <p:nvSpPr>
            <p:cNvPr id="5" name="Freeform 5"/>
            <p:cNvSpPr/>
            <p:nvPr/>
          </p:nvSpPr>
          <p:spPr>
            <a:xfrm>
              <a:off x="0" y="0"/>
              <a:ext cx="15086964" cy="6858000"/>
            </a:xfrm>
            <a:custGeom>
              <a:avLst/>
              <a:gdLst/>
              <a:ahLst/>
              <a:cxnLst/>
              <a:rect l="l" t="t" r="r" b="b"/>
              <a:pathLst>
                <a:path w="15086964" h="6858000">
                  <a:moveTo>
                    <a:pt x="0" y="0"/>
                  </a:moveTo>
                  <a:lnTo>
                    <a:pt x="15086964" y="0"/>
                  </a:lnTo>
                  <a:lnTo>
                    <a:pt x="15086964" y="6858000"/>
                  </a:lnTo>
                  <a:lnTo>
                    <a:pt x="0" y="6858000"/>
                  </a:lnTo>
                  <a:close/>
                </a:path>
              </a:pathLst>
            </a:custGeom>
            <a:blipFill>
              <a:blip r:embed="rId5"/>
              <a:stretch>
                <a:fillRect t="-20990" b="-20990"/>
              </a:stretch>
            </a:blipFill>
          </p:spPr>
          <p:txBody>
            <a:bodyPr/>
            <a:lstStyle/>
            <a:p>
              <a:endParaRPr lang="en-GB"/>
            </a:p>
          </p:txBody>
        </p:sp>
      </p:grpSp>
      <p:sp>
        <p:nvSpPr>
          <p:cNvPr id="6" name="TextBox 6"/>
          <p:cNvSpPr txBox="1"/>
          <p:nvPr/>
        </p:nvSpPr>
        <p:spPr>
          <a:xfrm>
            <a:off x="1504893" y="819150"/>
            <a:ext cx="3928320" cy="4029713"/>
          </a:xfrm>
          <a:prstGeom prst="rect">
            <a:avLst/>
          </a:prstGeom>
        </p:spPr>
        <p:txBody>
          <a:bodyPr lIns="0" tIns="0" rIns="0" bIns="0" rtlCol="0" anchor="t">
            <a:spAutoFit/>
          </a:bodyPr>
          <a:lstStyle/>
          <a:p>
            <a:pPr algn="l">
              <a:lnSpc>
                <a:spcPts val="7839"/>
              </a:lnSpc>
            </a:pPr>
            <a:r>
              <a:rPr lang="en-US" sz="5599" spc="117">
                <a:solidFill>
                  <a:srgbClr val="2E2521"/>
                </a:solidFill>
                <a:latin typeface="DM Serif Display"/>
                <a:ea typeface="DM Serif Display"/>
                <a:cs typeface="DM Serif Display"/>
                <a:sym typeface="DM Serif Display"/>
              </a:rPr>
              <a:t>COMPANY &amp; PROBLEM CONTEXT</a:t>
            </a:r>
          </a:p>
          <a:p>
            <a:pPr algn="l">
              <a:lnSpc>
                <a:spcPts val="7839"/>
              </a:lnSpc>
            </a:pPr>
            <a:endParaRPr lang="en-US" sz="5599" spc="117">
              <a:solidFill>
                <a:srgbClr val="2E2521"/>
              </a:solidFill>
              <a:latin typeface="DM Serif Display"/>
              <a:ea typeface="DM Serif Display"/>
              <a:cs typeface="DM Serif Display"/>
              <a:sym typeface="DM Serif Display"/>
            </a:endParaRPr>
          </a:p>
        </p:txBody>
      </p:sp>
      <p:sp>
        <p:nvSpPr>
          <p:cNvPr id="7" name="TextBox 7"/>
          <p:cNvSpPr txBox="1"/>
          <p:nvPr/>
        </p:nvSpPr>
        <p:spPr>
          <a:xfrm>
            <a:off x="1504893" y="5858751"/>
            <a:ext cx="13998302" cy="3737610"/>
          </a:xfrm>
          <a:prstGeom prst="rect">
            <a:avLst/>
          </a:prstGeom>
        </p:spPr>
        <p:txBody>
          <a:bodyPr lIns="0" tIns="0" rIns="0" bIns="0" rtlCol="0" anchor="t">
            <a:spAutoFit/>
          </a:bodyPr>
          <a:lstStyle/>
          <a:p>
            <a:pPr algn="l">
              <a:lnSpc>
                <a:spcPts val="2940"/>
              </a:lnSpc>
            </a:pPr>
            <a:r>
              <a:rPr lang="en-US" sz="2100" dirty="0">
                <a:solidFill>
                  <a:srgbClr val="2E2521"/>
                </a:solidFill>
                <a:latin typeface="Montserrat"/>
                <a:ea typeface="Montserrat"/>
                <a:cs typeface="Montserrat"/>
                <a:sym typeface="Montserrat"/>
              </a:rPr>
              <a:t>Flight Foods Ltd is a medium-sized company that manufactures ready meals for airlines. In the recent past, it has suffered a decreasing market share because of customer complaints over the quality and safety of food.</a:t>
            </a:r>
          </a:p>
          <a:p>
            <a:pPr algn="l">
              <a:lnSpc>
                <a:spcPts val="2940"/>
              </a:lnSpc>
            </a:pPr>
            <a:r>
              <a:rPr lang="en-US" sz="2100" dirty="0">
                <a:solidFill>
                  <a:srgbClr val="2E2521"/>
                </a:solidFill>
                <a:latin typeface="Montserrat"/>
                <a:ea typeface="Montserrat"/>
                <a:cs typeface="Montserrat"/>
                <a:sym typeface="Montserrat"/>
              </a:rPr>
              <a:t>Key issues identified:</a:t>
            </a:r>
          </a:p>
          <a:p>
            <a:pPr marL="480060" lvl="2" indent="-160020" algn="l">
              <a:lnSpc>
                <a:spcPts val="2940"/>
              </a:lnSpc>
              <a:buFont typeface="Arial"/>
              <a:buChar char="⚬"/>
            </a:pPr>
            <a:r>
              <a:rPr lang="en-US" sz="2100" dirty="0">
                <a:solidFill>
                  <a:srgbClr val="2E2521"/>
                </a:solidFill>
                <a:latin typeface="Montserrat"/>
                <a:ea typeface="Montserrat"/>
                <a:cs typeface="Montserrat"/>
                <a:sym typeface="Montserrat"/>
              </a:rPr>
              <a:t>Poor food hygiene practices</a:t>
            </a:r>
          </a:p>
          <a:p>
            <a:pPr marL="480060" lvl="2" indent="-160020" algn="l">
              <a:lnSpc>
                <a:spcPts val="2940"/>
              </a:lnSpc>
              <a:buFont typeface="Arial"/>
              <a:buChar char="⚬"/>
            </a:pPr>
            <a:r>
              <a:rPr lang="en-US" sz="2100" dirty="0">
                <a:solidFill>
                  <a:srgbClr val="2E2521"/>
                </a:solidFill>
                <a:latin typeface="Montserrat"/>
                <a:ea typeface="Montserrat"/>
                <a:cs typeface="Montserrat"/>
                <a:sym typeface="Montserrat"/>
              </a:rPr>
              <a:t>Miscommunication among workers</a:t>
            </a:r>
          </a:p>
          <a:p>
            <a:pPr marL="480060" lvl="2" indent="-160020" algn="l">
              <a:lnSpc>
                <a:spcPts val="2940"/>
              </a:lnSpc>
              <a:buFont typeface="Arial"/>
              <a:buChar char="⚬"/>
            </a:pPr>
            <a:r>
              <a:rPr lang="en-US" sz="2100" dirty="0">
                <a:solidFill>
                  <a:srgbClr val="2E2521"/>
                </a:solidFill>
                <a:latin typeface="Montserrat"/>
                <a:ea typeface="Montserrat"/>
                <a:cs typeface="Montserrat"/>
                <a:sym typeface="Montserrat"/>
              </a:rPr>
              <a:t>Lack of proper training</a:t>
            </a:r>
          </a:p>
          <a:p>
            <a:pPr marL="480060" lvl="2" indent="-160020" algn="l">
              <a:lnSpc>
                <a:spcPts val="2940"/>
              </a:lnSpc>
              <a:buFont typeface="Arial"/>
              <a:buChar char="⚬"/>
            </a:pPr>
            <a:r>
              <a:rPr lang="en-US" sz="2100" dirty="0">
                <a:solidFill>
                  <a:srgbClr val="2E2521"/>
                </a:solidFill>
                <a:latin typeface="Montserrat"/>
                <a:ea typeface="Montserrat"/>
                <a:cs typeface="Montserrat"/>
                <a:sym typeface="Montserrat"/>
              </a:rPr>
              <a:t>Multicultural workforce challenges</a:t>
            </a:r>
          </a:p>
          <a:p>
            <a:pPr marL="480060" lvl="2" indent="-160020" algn="l">
              <a:lnSpc>
                <a:spcPts val="2940"/>
              </a:lnSpc>
            </a:pPr>
            <a:r>
              <a:rPr lang="en-US" sz="2100" dirty="0">
                <a:solidFill>
                  <a:srgbClr val="2E2521"/>
                </a:solidFill>
                <a:latin typeface="Montserrat"/>
                <a:ea typeface="Montserrat"/>
                <a:cs typeface="Montserrat"/>
                <a:sym typeface="Montserrat"/>
              </a:rPr>
              <a:t>The factory atmosphere is also loud, and workers communicate in various languages, which poses a challenge when communicating and affects the performance and quality levels (Keyton, 2017).</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grpSp>
        <p:nvGrpSpPr>
          <p:cNvPr id="2" name="Group 2"/>
          <p:cNvGrpSpPr/>
          <p:nvPr/>
        </p:nvGrpSpPr>
        <p:grpSpPr>
          <a:xfrm>
            <a:off x="8909618" y="0"/>
            <a:ext cx="9378382" cy="10287000"/>
            <a:chOff x="0" y="0"/>
            <a:chExt cx="12504509" cy="13716000"/>
          </a:xfrm>
        </p:grpSpPr>
        <p:sp>
          <p:nvSpPr>
            <p:cNvPr id="3" name="Freeform 3"/>
            <p:cNvSpPr/>
            <p:nvPr/>
          </p:nvSpPr>
          <p:spPr>
            <a:xfrm>
              <a:off x="0" y="0"/>
              <a:ext cx="12504547" cy="13716000"/>
            </a:xfrm>
            <a:custGeom>
              <a:avLst/>
              <a:gdLst/>
              <a:ahLst/>
              <a:cxnLst/>
              <a:rect l="l" t="t" r="r" b="b"/>
              <a:pathLst>
                <a:path w="12504547" h="13716000">
                  <a:moveTo>
                    <a:pt x="0" y="0"/>
                  </a:moveTo>
                  <a:lnTo>
                    <a:pt x="12504547" y="0"/>
                  </a:lnTo>
                  <a:lnTo>
                    <a:pt x="12504547" y="13716000"/>
                  </a:lnTo>
                  <a:lnTo>
                    <a:pt x="0" y="13716000"/>
                  </a:lnTo>
                  <a:close/>
                </a:path>
              </a:pathLst>
            </a:custGeom>
            <a:blipFill>
              <a:blip r:embed="rId3"/>
              <a:stretch>
                <a:fillRect l="-32366" r="-32366"/>
              </a:stretch>
            </a:blipFill>
          </p:spPr>
          <p:txBody>
            <a:bodyPr/>
            <a:lstStyle/>
            <a:p>
              <a:endParaRPr lang="en-GB"/>
            </a:p>
          </p:txBody>
        </p:sp>
      </p:grpSp>
      <p:sp>
        <p:nvSpPr>
          <p:cNvPr id="4" name="Freeform 4"/>
          <p:cNvSpPr/>
          <p:nvPr/>
        </p:nvSpPr>
        <p:spPr>
          <a:xfrm>
            <a:off x="9762172" y="2040626"/>
            <a:ext cx="7673273" cy="5203450"/>
          </a:xfrm>
          <a:custGeom>
            <a:avLst/>
            <a:gdLst/>
            <a:ahLst/>
            <a:cxnLst/>
            <a:rect l="l" t="t" r="r" b="b"/>
            <a:pathLst>
              <a:path w="7673273" h="5203450">
                <a:moveTo>
                  <a:pt x="0" y="0"/>
                </a:moveTo>
                <a:lnTo>
                  <a:pt x="7673274" y="0"/>
                </a:lnTo>
                <a:lnTo>
                  <a:pt x="7673274" y="5203451"/>
                </a:lnTo>
                <a:lnTo>
                  <a:pt x="0" y="520345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5" name="Group 5"/>
          <p:cNvGrpSpPr/>
          <p:nvPr/>
        </p:nvGrpSpPr>
        <p:grpSpPr>
          <a:xfrm>
            <a:off x="10113855" y="2897715"/>
            <a:ext cx="6969919" cy="3663410"/>
            <a:chOff x="0" y="0"/>
            <a:chExt cx="9293225" cy="4884547"/>
          </a:xfrm>
        </p:grpSpPr>
        <p:sp>
          <p:nvSpPr>
            <p:cNvPr id="6" name="Freeform 6"/>
            <p:cNvSpPr/>
            <p:nvPr/>
          </p:nvSpPr>
          <p:spPr>
            <a:xfrm>
              <a:off x="0" y="0"/>
              <a:ext cx="9293225" cy="4884547"/>
            </a:xfrm>
            <a:custGeom>
              <a:avLst/>
              <a:gdLst/>
              <a:ahLst/>
              <a:cxnLst/>
              <a:rect l="l" t="t" r="r" b="b"/>
              <a:pathLst>
                <a:path w="9293225" h="4884547">
                  <a:moveTo>
                    <a:pt x="0" y="0"/>
                  </a:moveTo>
                  <a:lnTo>
                    <a:pt x="9293225" y="0"/>
                  </a:lnTo>
                  <a:lnTo>
                    <a:pt x="9293225" y="4884547"/>
                  </a:lnTo>
                  <a:lnTo>
                    <a:pt x="0" y="4884547"/>
                  </a:lnTo>
                  <a:close/>
                </a:path>
              </a:pathLst>
            </a:custGeom>
            <a:blipFill>
              <a:blip r:embed="rId5"/>
              <a:stretch>
                <a:fillRect l="-793" r="-793"/>
              </a:stretch>
            </a:blipFill>
          </p:spPr>
          <p:txBody>
            <a:bodyPr/>
            <a:lstStyle/>
            <a:p>
              <a:endParaRPr lang="en-GB"/>
            </a:p>
          </p:txBody>
        </p:sp>
      </p:grpSp>
      <p:sp>
        <p:nvSpPr>
          <p:cNvPr id="7" name="TextBox 7"/>
          <p:cNvSpPr txBox="1"/>
          <p:nvPr/>
        </p:nvSpPr>
        <p:spPr>
          <a:xfrm>
            <a:off x="1437599" y="1175795"/>
            <a:ext cx="4842462" cy="1876263"/>
          </a:xfrm>
          <a:prstGeom prst="rect">
            <a:avLst/>
          </a:prstGeom>
        </p:spPr>
        <p:txBody>
          <a:bodyPr lIns="0" tIns="0" rIns="0" bIns="0" rtlCol="0" anchor="t">
            <a:spAutoFit/>
          </a:bodyPr>
          <a:lstStyle/>
          <a:p>
            <a:pPr algn="l">
              <a:lnSpc>
                <a:spcPts val="4880"/>
              </a:lnSpc>
            </a:pPr>
            <a:r>
              <a:rPr lang="en-US" sz="3486" spc="72">
                <a:solidFill>
                  <a:srgbClr val="2E2521"/>
                </a:solidFill>
                <a:latin typeface="DM Serif Display"/>
                <a:ea typeface="DM Serif Display"/>
                <a:cs typeface="DM Serif Display"/>
                <a:sym typeface="DM Serif Display"/>
              </a:rPr>
              <a:t>ENVIRONMENTAL NOISE BARRIER &amp; THEORY</a:t>
            </a:r>
          </a:p>
        </p:txBody>
      </p:sp>
      <p:sp>
        <p:nvSpPr>
          <p:cNvPr id="8" name="TextBox 8"/>
          <p:cNvSpPr txBox="1"/>
          <p:nvPr/>
        </p:nvSpPr>
        <p:spPr>
          <a:xfrm>
            <a:off x="1437599" y="3577590"/>
            <a:ext cx="6512643" cy="5966460"/>
          </a:xfrm>
          <a:prstGeom prst="rect">
            <a:avLst/>
          </a:prstGeom>
        </p:spPr>
        <p:txBody>
          <a:bodyPr lIns="0" tIns="0" rIns="0" bIns="0" rtlCol="0" anchor="t">
            <a:spAutoFit/>
          </a:bodyPr>
          <a:lstStyle/>
          <a:p>
            <a:pPr algn="l">
              <a:lnSpc>
                <a:spcPts val="2940"/>
              </a:lnSpc>
            </a:pPr>
            <a:r>
              <a:rPr lang="en-US" sz="2100">
                <a:solidFill>
                  <a:srgbClr val="2E2521"/>
                </a:solidFill>
                <a:latin typeface="Montserrat"/>
                <a:ea typeface="Montserrat"/>
                <a:cs typeface="Montserrat"/>
                <a:sym typeface="Montserrat"/>
              </a:rPr>
              <a:t>Environmental noise is a major communication barrier at Flight Foods Ltd due to loud machinery and a busy factory setting.</a:t>
            </a:r>
          </a:p>
          <a:p>
            <a:pPr algn="l">
              <a:lnSpc>
                <a:spcPts val="2940"/>
              </a:lnSpc>
            </a:pPr>
            <a:r>
              <a:rPr lang="en-US" sz="2100">
                <a:solidFill>
                  <a:srgbClr val="2E2521"/>
                </a:solidFill>
                <a:latin typeface="Montserrat"/>
                <a:ea typeface="Montserrat"/>
                <a:cs typeface="Montserrat"/>
                <a:sym typeface="Montserrat"/>
              </a:rPr>
              <a:t>Key impacts:</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Directions are not well heard.</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Increased misunderstandings</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Loss of efficiency and a safety hazard.</a:t>
            </a:r>
          </a:p>
          <a:p>
            <a:pPr marL="480060" lvl="2" indent="-160020" algn="l">
              <a:lnSpc>
                <a:spcPts val="2940"/>
              </a:lnSpc>
            </a:pPr>
            <a:r>
              <a:rPr lang="en-US" sz="2100">
                <a:solidFill>
                  <a:srgbClr val="2E2521"/>
                </a:solidFill>
                <a:latin typeface="Montserrat"/>
                <a:ea typeface="Montserrat"/>
                <a:cs typeface="Montserrat"/>
                <a:sym typeface="Montserrat"/>
              </a:rPr>
              <a:t>The Shannon and Weaver Model indicates that noise interferes with the flow of messages between the sender and the receiver, causing a breakdown in communication (Shannon and Weaver, 1949).</a:t>
            </a:r>
          </a:p>
          <a:p>
            <a:pPr marL="480060" lvl="2" indent="-160020" algn="l">
              <a:lnSpc>
                <a:spcPts val="2940"/>
              </a:lnSpc>
            </a:pPr>
            <a:r>
              <a:rPr lang="en-US" sz="2100">
                <a:solidFill>
                  <a:srgbClr val="2E2521"/>
                </a:solidFill>
                <a:latin typeface="Montserrat"/>
                <a:ea typeface="Montserrat"/>
                <a:cs typeface="Montserrat"/>
                <a:sym typeface="Montserrat"/>
              </a:rPr>
              <a:t>This obstacle is a direct contributor to operational mistakes and inadequate food handling.</a:t>
            </a:r>
          </a:p>
          <a:p>
            <a:pPr marL="480060" lvl="2" indent="-160020" algn="l">
              <a:lnSpc>
                <a:spcPts val="2940"/>
              </a:lnSpc>
            </a:pPr>
            <a:endParaRPr lang="en-US" sz="2100">
              <a:solidFill>
                <a:srgbClr val="2E2521"/>
              </a:solidFill>
              <a:latin typeface="Montserrat"/>
              <a:ea typeface="Montserrat"/>
              <a:cs typeface="Montserrat"/>
              <a:sym typeface="Montserrat"/>
            </a:endParaRPr>
          </a:p>
        </p:txBody>
      </p:sp>
      <p:sp>
        <p:nvSpPr>
          <p:cNvPr id="9" name="TextBox 9"/>
          <p:cNvSpPr txBox="1"/>
          <p:nvPr/>
        </p:nvSpPr>
        <p:spPr>
          <a:xfrm>
            <a:off x="11170196" y="7329802"/>
            <a:ext cx="5276583" cy="676304"/>
          </a:xfrm>
          <a:prstGeom prst="rect">
            <a:avLst/>
          </a:prstGeom>
        </p:spPr>
        <p:txBody>
          <a:bodyPr lIns="0" tIns="0" rIns="0" bIns="0" rtlCol="0" anchor="t">
            <a:spAutoFit/>
          </a:bodyPr>
          <a:lstStyle/>
          <a:p>
            <a:pPr algn="ctr">
              <a:lnSpc>
                <a:spcPts val="2622"/>
              </a:lnSpc>
            </a:pPr>
            <a:r>
              <a:rPr lang="en-US" sz="1873" b="1">
                <a:solidFill>
                  <a:srgbClr val="000000"/>
                </a:solidFill>
                <a:latin typeface="Montserrat Bold"/>
                <a:ea typeface="Montserrat Bold"/>
                <a:cs typeface="Montserrat Bold"/>
                <a:sym typeface="Montserrat Bold"/>
              </a:rPr>
              <a:t>Figure 1: Shannon and Weaver Model</a:t>
            </a:r>
          </a:p>
          <a:p>
            <a:pPr algn="ctr">
              <a:lnSpc>
                <a:spcPts val="2622"/>
              </a:lnSpc>
            </a:pPr>
            <a:r>
              <a:rPr lang="en-US" sz="1873" b="1">
                <a:solidFill>
                  <a:srgbClr val="000000"/>
                </a:solidFill>
                <a:latin typeface="Montserrat Bold"/>
                <a:ea typeface="Montserrat Bold"/>
                <a:cs typeface="Montserrat Bold"/>
                <a:sym typeface="Montserrat Bold"/>
              </a:rPr>
              <a:t>Source: (Kapoor, 2019)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TextBox 2"/>
          <p:cNvSpPr txBox="1"/>
          <p:nvPr/>
        </p:nvSpPr>
        <p:spPr>
          <a:xfrm>
            <a:off x="1028700" y="1066800"/>
            <a:ext cx="7440130" cy="3297936"/>
          </a:xfrm>
          <a:prstGeom prst="rect">
            <a:avLst/>
          </a:prstGeom>
        </p:spPr>
        <p:txBody>
          <a:bodyPr lIns="0" tIns="0" rIns="0" bIns="0" rtlCol="0" anchor="t">
            <a:spAutoFit/>
          </a:bodyPr>
          <a:lstStyle/>
          <a:p>
            <a:pPr algn="l">
              <a:lnSpc>
                <a:spcPts val="6551"/>
              </a:lnSpc>
            </a:pPr>
            <a:r>
              <a:rPr lang="en-US" sz="5599" spc="117">
                <a:solidFill>
                  <a:srgbClr val="2E2521"/>
                </a:solidFill>
                <a:latin typeface="DM Serif Display"/>
                <a:ea typeface="DM Serif Display"/>
                <a:cs typeface="DM Serif Display"/>
                <a:sym typeface="DM Serif Display"/>
              </a:rPr>
              <a:t>LANGUAGE &amp; COMMUNICATION BARRIER</a:t>
            </a:r>
          </a:p>
          <a:p>
            <a:pPr algn="l">
              <a:lnSpc>
                <a:spcPts val="6551"/>
              </a:lnSpc>
            </a:pPr>
            <a:endParaRPr lang="en-US" sz="5599" spc="117">
              <a:solidFill>
                <a:srgbClr val="2E2521"/>
              </a:solidFill>
              <a:latin typeface="DM Serif Display"/>
              <a:ea typeface="DM Serif Display"/>
              <a:cs typeface="DM Serif Display"/>
              <a:sym typeface="DM Serif Display"/>
            </a:endParaRPr>
          </a:p>
        </p:txBody>
      </p:sp>
      <p:sp>
        <p:nvSpPr>
          <p:cNvPr id="3" name="TextBox 3"/>
          <p:cNvSpPr txBox="1"/>
          <p:nvPr/>
        </p:nvSpPr>
        <p:spPr>
          <a:xfrm>
            <a:off x="1028700" y="4034790"/>
            <a:ext cx="8115300" cy="4109085"/>
          </a:xfrm>
          <a:prstGeom prst="rect">
            <a:avLst/>
          </a:prstGeom>
        </p:spPr>
        <p:txBody>
          <a:bodyPr lIns="0" tIns="0" rIns="0" bIns="0" rtlCol="0" anchor="t">
            <a:spAutoFit/>
          </a:bodyPr>
          <a:lstStyle/>
          <a:p>
            <a:pPr algn="l">
              <a:lnSpc>
                <a:spcPts val="2940"/>
              </a:lnSpc>
            </a:pPr>
            <a:r>
              <a:rPr lang="en-US" sz="2100">
                <a:solidFill>
                  <a:srgbClr val="2E2521"/>
                </a:solidFill>
                <a:latin typeface="Montserrat"/>
                <a:ea typeface="Montserrat"/>
                <a:cs typeface="Montserrat"/>
                <a:sym typeface="Montserrat"/>
              </a:rPr>
              <a:t>A significant obstacle at Flight Foods Ltd is language differences, as employees have different cultural backgrounds and cannot speak much English.</a:t>
            </a:r>
          </a:p>
          <a:p>
            <a:pPr algn="l">
              <a:lnSpc>
                <a:spcPts val="2940"/>
              </a:lnSpc>
            </a:pPr>
            <a:r>
              <a:rPr lang="en-US" sz="2100">
                <a:solidFill>
                  <a:srgbClr val="2E2521"/>
                </a:solidFill>
                <a:latin typeface="Montserrat"/>
                <a:ea typeface="Montserrat"/>
                <a:cs typeface="Montserrat"/>
                <a:sym typeface="Montserrat"/>
              </a:rPr>
              <a:t>Key issues:</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Misunderstanding of instructions</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Poor vocabulary and technicalism.</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Excessive dependence on informal communication.</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Poor use of signs and written messages.</a:t>
            </a:r>
          </a:p>
          <a:p>
            <a:pPr marL="480060" lvl="2" indent="-160020" algn="l">
              <a:lnSpc>
                <a:spcPts val="2940"/>
              </a:lnSpc>
            </a:pPr>
            <a:r>
              <a:rPr lang="en-US" sz="2100">
                <a:solidFill>
                  <a:srgbClr val="2E2521"/>
                </a:solidFill>
                <a:latin typeface="Montserrat"/>
                <a:ea typeface="Montserrat"/>
                <a:cs typeface="Montserrat"/>
                <a:sym typeface="Montserrat"/>
              </a:rPr>
              <a:t>These obstacles decrease the level of clarity and accuracy in communication and cause operational errors and food safety problems (Devito, 2022).</a:t>
            </a:r>
          </a:p>
        </p:txBody>
      </p:sp>
      <p:sp>
        <p:nvSpPr>
          <p:cNvPr id="4" name="Freeform 4"/>
          <p:cNvSpPr/>
          <p:nvPr/>
        </p:nvSpPr>
        <p:spPr>
          <a:xfrm>
            <a:off x="10224202" y="5238474"/>
            <a:ext cx="10955026" cy="7366987"/>
          </a:xfrm>
          <a:custGeom>
            <a:avLst/>
            <a:gdLst/>
            <a:ahLst/>
            <a:cxnLst/>
            <a:rect l="l" t="t" r="r" b="b"/>
            <a:pathLst>
              <a:path w="10955026" h="7366987">
                <a:moveTo>
                  <a:pt x="0" y="0"/>
                </a:moveTo>
                <a:lnTo>
                  <a:pt x="10955026" y="0"/>
                </a:lnTo>
                <a:lnTo>
                  <a:pt x="10955026" y="7366987"/>
                </a:lnTo>
                <a:lnTo>
                  <a:pt x="0" y="73669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5" name="Group 5"/>
          <p:cNvGrpSpPr/>
          <p:nvPr/>
        </p:nvGrpSpPr>
        <p:grpSpPr>
          <a:xfrm>
            <a:off x="10983697" y="6028287"/>
            <a:ext cx="7304303" cy="4231176"/>
            <a:chOff x="0" y="0"/>
            <a:chExt cx="9739071" cy="5641569"/>
          </a:xfrm>
        </p:grpSpPr>
        <p:sp>
          <p:nvSpPr>
            <p:cNvPr id="6" name="Freeform 6"/>
            <p:cNvSpPr/>
            <p:nvPr/>
          </p:nvSpPr>
          <p:spPr>
            <a:xfrm>
              <a:off x="0" y="0"/>
              <a:ext cx="9739122" cy="5641594"/>
            </a:xfrm>
            <a:custGeom>
              <a:avLst/>
              <a:gdLst/>
              <a:ahLst/>
              <a:cxnLst/>
              <a:rect l="l" t="t" r="r" b="b"/>
              <a:pathLst>
                <a:path w="9739122" h="5641594">
                  <a:moveTo>
                    <a:pt x="0" y="0"/>
                  </a:moveTo>
                  <a:lnTo>
                    <a:pt x="9739122" y="0"/>
                  </a:lnTo>
                  <a:lnTo>
                    <a:pt x="9739122" y="5641594"/>
                  </a:lnTo>
                  <a:lnTo>
                    <a:pt x="0" y="5641594"/>
                  </a:lnTo>
                  <a:close/>
                </a:path>
              </a:pathLst>
            </a:custGeom>
            <a:blipFill>
              <a:blip r:embed="rId4"/>
              <a:stretch>
                <a:fillRect l="-2496" r="-2496"/>
              </a:stretch>
            </a:blipFill>
          </p:spPr>
          <p:txBody>
            <a:bodyPr/>
            <a:lstStyle/>
            <a:p>
              <a:endParaRPr lang="en-GB"/>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grpSp>
        <p:nvGrpSpPr>
          <p:cNvPr id="2" name="Group 2"/>
          <p:cNvGrpSpPr/>
          <p:nvPr/>
        </p:nvGrpSpPr>
        <p:grpSpPr>
          <a:xfrm>
            <a:off x="7524274" y="-9611"/>
            <a:ext cx="10763812" cy="5841273"/>
            <a:chOff x="0" y="0"/>
            <a:chExt cx="14351749" cy="7788364"/>
          </a:xfrm>
        </p:grpSpPr>
        <p:sp>
          <p:nvSpPr>
            <p:cNvPr id="3" name="Freeform 3"/>
            <p:cNvSpPr/>
            <p:nvPr/>
          </p:nvSpPr>
          <p:spPr>
            <a:xfrm>
              <a:off x="25400" y="25400"/>
              <a:ext cx="13995908" cy="7432548"/>
            </a:xfrm>
            <a:custGeom>
              <a:avLst/>
              <a:gdLst/>
              <a:ahLst/>
              <a:cxnLst/>
              <a:rect l="l" t="t" r="r" b="b"/>
              <a:pathLst>
                <a:path w="13995908" h="7432548">
                  <a:moveTo>
                    <a:pt x="0" y="0"/>
                  </a:moveTo>
                  <a:lnTo>
                    <a:pt x="13995908" y="0"/>
                  </a:lnTo>
                  <a:lnTo>
                    <a:pt x="13995908" y="7432548"/>
                  </a:lnTo>
                  <a:lnTo>
                    <a:pt x="0" y="7432548"/>
                  </a:lnTo>
                  <a:close/>
                </a:path>
              </a:pathLst>
            </a:custGeom>
            <a:blipFill>
              <a:blip r:embed="rId3"/>
              <a:stretch>
                <a:fillRect l="-2036" t="-341" r="-4216" b="-4445"/>
              </a:stretch>
            </a:blipFill>
          </p:spPr>
          <p:txBody>
            <a:bodyPr/>
            <a:lstStyle/>
            <a:p>
              <a:endParaRPr lang="en-GB"/>
            </a:p>
          </p:txBody>
        </p:sp>
        <p:sp>
          <p:nvSpPr>
            <p:cNvPr id="4" name="Freeform 4"/>
            <p:cNvSpPr/>
            <p:nvPr/>
          </p:nvSpPr>
          <p:spPr>
            <a:xfrm>
              <a:off x="0" y="0"/>
              <a:ext cx="14046708" cy="7483348"/>
            </a:xfrm>
            <a:custGeom>
              <a:avLst/>
              <a:gdLst/>
              <a:ahLst/>
              <a:cxnLst/>
              <a:rect l="l" t="t" r="r" b="b"/>
              <a:pathLst>
                <a:path w="14046708" h="7483348">
                  <a:moveTo>
                    <a:pt x="25400" y="0"/>
                  </a:moveTo>
                  <a:lnTo>
                    <a:pt x="14021308" y="0"/>
                  </a:lnTo>
                  <a:cubicBezTo>
                    <a:pt x="14035278" y="0"/>
                    <a:pt x="14046708" y="11430"/>
                    <a:pt x="14046708" y="25400"/>
                  </a:cubicBezTo>
                  <a:lnTo>
                    <a:pt x="14046708" y="7457948"/>
                  </a:lnTo>
                  <a:cubicBezTo>
                    <a:pt x="14046708" y="7471918"/>
                    <a:pt x="14035278" y="7483348"/>
                    <a:pt x="14021308" y="7483348"/>
                  </a:cubicBezTo>
                  <a:lnTo>
                    <a:pt x="25400" y="7483348"/>
                  </a:lnTo>
                  <a:cubicBezTo>
                    <a:pt x="11430" y="7483348"/>
                    <a:pt x="0" y="7471918"/>
                    <a:pt x="0" y="7457948"/>
                  </a:cubicBezTo>
                  <a:lnTo>
                    <a:pt x="0" y="25400"/>
                  </a:lnTo>
                  <a:cubicBezTo>
                    <a:pt x="0" y="11430"/>
                    <a:pt x="11430" y="0"/>
                    <a:pt x="25400" y="0"/>
                  </a:cubicBezTo>
                  <a:moveTo>
                    <a:pt x="25400" y="50800"/>
                  </a:moveTo>
                  <a:lnTo>
                    <a:pt x="25400" y="25400"/>
                  </a:lnTo>
                  <a:lnTo>
                    <a:pt x="50800" y="25400"/>
                  </a:lnTo>
                  <a:lnTo>
                    <a:pt x="50800" y="7457948"/>
                  </a:lnTo>
                  <a:lnTo>
                    <a:pt x="25400" y="7457948"/>
                  </a:lnTo>
                  <a:lnTo>
                    <a:pt x="25400" y="7432548"/>
                  </a:lnTo>
                  <a:lnTo>
                    <a:pt x="14021308" y="7432548"/>
                  </a:lnTo>
                  <a:lnTo>
                    <a:pt x="14021308" y="7457948"/>
                  </a:lnTo>
                  <a:lnTo>
                    <a:pt x="13995908" y="7457948"/>
                  </a:lnTo>
                  <a:lnTo>
                    <a:pt x="13995908" y="25400"/>
                  </a:lnTo>
                  <a:lnTo>
                    <a:pt x="14021308" y="25400"/>
                  </a:lnTo>
                  <a:lnTo>
                    <a:pt x="14021308" y="50800"/>
                  </a:lnTo>
                  <a:lnTo>
                    <a:pt x="25400" y="50800"/>
                  </a:lnTo>
                  <a:close/>
                </a:path>
              </a:pathLst>
            </a:custGeom>
            <a:solidFill>
              <a:srgbClr val="000000"/>
            </a:solidFill>
          </p:spPr>
          <p:txBody>
            <a:bodyPr/>
            <a:lstStyle/>
            <a:p>
              <a:endParaRPr lang="en-GB"/>
            </a:p>
          </p:txBody>
        </p:sp>
      </p:grpSp>
      <p:sp>
        <p:nvSpPr>
          <p:cNvPr id="5" name="TextBox 5"/>
          <p:cNvSpPr txBox="1"/>
          <p:nvPr/>
        </p:nvSpPr>
        <p:spPr>
          <a:xfrm>
            <a:off x="240868" y="140198"/>
            <a:ext cx="5993844" cy="3039113"/>
          </a:xfrm>
          <a:prstGeom prst="rect">
            <a:avLst/>
          </a:prstGeom>
        </p:spPr>
        <p:txBody>
          <a:bodyPr lIns="0" tIns="0" rIns="0" bIns="0" rtlCol="0" anchor="t">
            <a:spAutoFit/>
          </a:bodyPr>
          <a:lstStyle/>
          <a:p>
            <a:pPr algn="l">
              <a:lnSpc>
                <a:spcPts val="7839"/>
              </a:lnSpc>
            </a:pPr>
            <a:r>
              <a:rPr lang="en-US" sz="5599" spc="117">
                <a:solidFill>
                  <a:srgbClr val="2E2521"/>
                </a:solidFill>
                <a:latin typeface="DM Serif Display"/>
                <a:ea typeface="DM Serif Display"/>
                <a:cs typeface="DM Serif Display"/>
                <a:sym typeface="DM Serif Display"/>
              </a:rPr>
              <a:t>SCHRAMM COMMUNICATION MODEL</a:t>
            </a:r>
          </a:p>
        </p:txBody>
      </p:sp>
      <p:sp>
        <p:nvSpPr>
          <p:cNvPr id="6" name="TextBox 6"/>
          <p:cNvSpPr txBox="1"/>
          <p:nvPr/>
        </p:nvSpPr>
        <p:spPr>
          <a:xfrm>
            <a:off x="10130076" y="5869676"/>
            <a:ext cx="6094143" cy="568643"/>
          </a:xfrm>
          <a:prstGeom prst="rect">
            <a:avLst/>
          </a:prstGeom>
        </p:spPr>
        <p:txBody>
          <a:bodyPr lIns="0" tIns="0" rIns="0" bIns="0" rtlCol="0" anchor="t">
            <a:spAutoFit/>
          </a:bodyPr>
          <a:lstStyle/>
          <a:p>
            <a:pPr algn="ctr">
              <a:lnSpc>
                <a:spcPts val="2179"/>
              </a:lnSpc>
            </a:pPr>
            <a:r>
              <a:rPr lang="en-US" sz="1556">
                <a:solidFill>
                  <a:srgbClr val="2E2521"/>
                </a:solidFill>
                <a:latin typeface="Montserrat"/>
                <a:ea typeface="Montserrat"/>
                <a:cs typeface="Montserrat"/>
                <a:sym typeface="Montserrat"/>
              </a:rPr>
              <a:t>Figure 2: Schramm Communication Model</a:t>
            </a:r>
          </a:p>
          <a:p>
            <a:pPr algn="ctr">
              <a:lnSpc>
                <a:spcPts val="2179"/>
              </a:lnSpc>
            </a:pPr>
            <a:r>
              <a:rPr lang="en-US" sz="1556">
                <a:solidFill>
                  <a:srgbClr val="2E2521"/>
                </a:solidFill>
                <a:latin typeface="Montserrat"/>
                <a:ea typeface="Montserrat"/>
                <a:cs typeface="Montserrat"/>
                <a:sym typeface="Montserrat"/>
              </a:rPr>
              <a:t>Source: (Wikipedia Contributors, 2022)</a:t>
            </a:r>
          </a:p>
        </p:txBody>
      </p:sp>
      <p:sp>
        <p:nvSpPr>
          <p:cNvPr id="7" name="TextBox 7"/>
          <p:cNvSpPr txBox="1"/>
          <p:nvPr/>
        </p:nvSpPr>
        <p:spPr>
          <a:xfrm>
            <a:off x="374218" y="6798897"/>
            <a:ext cx="12469406" cy="2970762"/>
          </a:xfrm>
          <a:prstGeom prst="rect">
            <a:avLst/>
          </a:prstGeom>
        </p:spPr>
        <p:txBody>
          <a:bodyPr lIns="0" tIns="0" rIns="0" bIns="0" rtlCol="0" anchor="t">
            <a:spAutoFit/>
          </a:bodyPr>
          <a:lstStyle/>
          <a:p>
            <a:pPr algn="just">
              <a:lnSpc>
                <a:spcPts val="2586"/>
              </a:lnSpc>
            </a:pPr>
            <a:r>
              <a:rPr lang="en-US" sz="1847">
                <a:solidFill>
                  <a:srgbClr val="2E2521"/>
                </a:solidFill>
                <a:latin typeface="Montserrat"/>
                <a:ea typeface="Montserrat"/>
                <a:cs typeface="Montserrat"/>
                <a:sym typeface="Montserrat"/>
              </a:rPr>
              <a:t>The Schramm Model is a two-way process of communication that entails encoding, decoding and feedback.</a:t>
            </a:r>
          </a:p>
          <a:p>
            <a:pPr algn="just">
              <a:lnSpc>
                <a:spcPts val="2586"/>
              </a:lnSpc>
            </a:pPr>
            <a:r>
              <a:rPr lang="en-US" sz="1847">
                <a:solidFill>
                  <a:srgbClr val="2E2521"/>
                </a:solidFill>
                <a:latin typeface="Montserrat"/>
                <a:ea typeface="Montserrat"/>
                <a:cs typeface="Montserrat"/>
                <a:sym typeface="Montserrat"/>
              </a:rPr>
              <a:t>Key concepts:</a:t>
            </a:r>
          </a:p>
          <a:p>
            <a:pPr marL="422293" lvl="2" indent="-140764" algn="just">
              <a:lnSpc>
                <a:spcPts val="2586"/>
              </a:lnSpc>
              <a:buFont typeface="Arial"/>
              <a:buChar char="⚬"/>
            </a:pPr>
            <a:r>
              <a:rPr lang="en-US" sz="1847">
                <a:solidFill>
                  <a:srgbClr val="2E2521"/>
                </a:solidFill>
                <a:latin typeface="Montserrat"/>
                <a:ea typeface="Montserrat"/>
                <a:cs typeface="Montserrat"/>
                <a:sym typeface="Montserrat"/>
              </a:rPr>
              <a:t>There has to be a common understanding between the sender and receiver.</a:t>
            </a:r>
          </a:p>
          <a:p>
            <a:pPr marL="422293" lvl="2" indent="-140764" algn="just">
              <a:lnSpc>
                <a:spcPts val="2586"/>
              </a:lnSpc>
              <a:buFont typeface="Arial"/>
              <a:buChar char="⚬"/>
            </a:pPr>
            <a:r>
              <a:rPr lang="en-US" sz="1847">
                <a:solidFill>
                  <a:srgbClr val="2E2521"/>
                </a:solidFill>
                <a:latin typeface="Montserrat"/>
                <a:ea typeface="Montserrat"/>
                <a:cs typeface="Montserrat"/>
                <a:sym typeface="Montserrat"/>
              </a:rPr>
              <a:t>Individual experience (field of experience) affects messages.</a:t>
            </a:r>
          </a:p>
          <a:p>
            <a:pPr marL="422293" lvl="2" indent="-140764" algn="just">
              <a:lnSpc>
                <a:spcPts val="2586"/>
              </a:lnSpc>
              <a:buFont typeface="Arial"/>
              <a:buChar char="⚬"/>
            </a:pPr>
            <a:r>
              <a:rPr lang="en-US" sz="1847">
                <a:solidFill>
                  <a:srgbClr val="2E2521"/>
                </a:solidFill>
                <a:latin typeface="Montserrat"/>
                <a:ea typeface="Montserrat"/>
                <a:cs typeface="Montserrat"/>
                <a:sym typeface="Montserrat"/>
              </a:rPr>
              <a:t>Feedback guarantees clarity of the message.</a:t>
            </a:r>
          </a:p>
          <a:p>
            <a:pPr marL="422293" lvl="2" indent="-140764" algn="just">
              <a:lnSpc>
                <a:spcPts val="2586"/>
              </a:lnSpc>
            </a:pPr>
            <a:r>
              <a:rPr lang="en-US" sz="1847">
                <a:solidFill>
                  <a:srgbClr val="2E2521"/>
                </a:solidFill>
                <a:latin typeface="Montserrat"/>
                <a:ea typeface="Montserrat"/>
                <a:cs typeface="Montserrat"/>
                <a:sym typeface="Montserrat"/>
              </a:rPr>
              <a:t>In Flight Foods, language and experience differences restrict the understanding that the company shares and create a breakdown in communication and ineffective feedback between Gary and workers (Schramm, 1954).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696764"/>
            <a:ext cx="7579824" cy="5375815"/>
            <a:chOff x="0" y="0"/>
            <a:chExt cx="10106431" cy="7167753"/>
          </a:xfrm>
        </p:grpSpPr>
        <p:sp>
          <p:nvSpPr>
            <p:cNvPr id="3" name="Freeform 3"/>
            <p:cNvSpPr/>
            <p:nvPr/>
          </p:nvSpPr>
          <p:spPr>
            <a:xfrm>
              <a:off x="0" y="0"/>
              <a:ext cx="10106406" cy="7167753"/>
            </a:xfrm>
            <a:custGeom>
              <a:avLst/>
              <a:gdLst/>
              <a:ahLst/>
              <a:cxnLst/>
              <a:rect l="l" t="t" r="r" b="b"/>
              <a:pathLst>
                <a:path w="10106406" h="7167753">
                  <a:moveTo>
                    <a:pt x="0" y="0"/>
                  </a:moveTo>
                  <a:lnTo>
                    <a:pt x="10106406" y="0"/>
                  </a:lnTo>
                  <a:lnTo>
                    <a:pt x="10106406" y="7167753"/>
                  </a:lnTo>
                  <a:lnTo>
                    <a:pt x="0" y="7167753"/>
                  </a:lnTo>
                  <a:close/>
                </a:path>
              </a:pathLst>
            </a:custGeom>
            <a:blipFill>
              <a:blip r:embed="rId3"/>
              <a:stretch>
                <a:fillRect l="-2373" r="-2374"/>
              </a:stretch>
            </a:blipFill>
          </p:spPr>
          <p:txBody>
            <a:bodyPr/>
            <a:lstStyle/>
            <a:p>
              <a:endParaRPr lang="en-GB"/>
            </a:p>
          </p:txBody>
        </p:sp>
      </p:grpSp>
      <p:sp>
        <p:nvSpPr>
          <p:cNvPr id="4" name="TextBox 4"/>
          <p:cNvSpPr txBox="1"/>
          <p:nvPr/>
        </p:nvSpPr>
        <p:spPr>
          <a:xfrm>
            <a:off x="9800758" y="1427607"/>
            <a:ext cx="5283727" cy="2957065"/>
          </a:xfrm>
          <a:prstGeom prst="rect">
            <a:avLst/>
          </a:prstGeom>
        </p:spPr>
        <p:txBody>
          <a:bodyPr lIns="0" tIns="0" rIns="0" bIns="0" rtlCol="0" anchor="t">
            <a:spAutoFit/>
          </a:bodyPr>
          <a:lstStyle/>
          <a:p>
            <a:pPr algn="l">
              <a:lnSpc>
                <a:spcPts val="5935"/>
              </a:lnSpc>
            </a:pPr>
            <a:r>
              <a:rPr lang="en-US" sz="5599" spc="117">
                <a:solidFill>
                  <a:srgbClr val="2E2521"/>
                </a:solidFill>
                <a:latin typeface="DM Serif Display"/>
                <a:ea typeface="DM Serif Display"/>
                <a:cs typeface="DM Serif Display"/>
                <a:sym typeface="DM Serif Display"/>
              </a:rPr>
              <a:t>SOLUTIONS TO LANGUAGE BARRIER</a:t>
            </a:r>
          </a:p>
          <a:p>
            <a:pPr algn="l">
              <a:lnSpc>
                <a:spcPts val="5935"/>
              </a:lnSpc>
            </a:pPr>
            <a:endParaRPr lang="en-US" sz="5599" spc="117">
              <a:solidFill>
                <a:srgbClr val="2E2521"/>
              </a:solidFill>
              <a:latin typeface="DM Serif Display"/>
              <a:ea typeface="DM Serif Display"/>
              <a:cs typeface="DM Serif Display"/>
              <a:sym typeface="DM Serif Display"/>
            </a:endParaRPr>
          </a:p>
        </p:txBody>
      </p:sp>
      <p:sp>
        <p:nvSpPr>
          <p:cNvPr id="5" name="TextBox 5"/>
          <p:cNvSpPr txBox="1"/>
          <p:nvPr/>
        </p:nvSpPr>
        <p:spPr>
          <a:xfrm>
            <a:off x="9800758" y="4608462"/>
            <a:ext cx="8217370" cy="4852035"/>
          </a:xfrm>
          <a:prstGeom prst="rect">
            <a:avLst/>
          </a:prstGeom>
        </p:spPr>
        <p:txBody>
          <a:bodyPr lIns="0" tIns="0" rIns="0" bIns="0" rtlCol="0" anchor="t">
            <a:spAutoFit/>
          </a:bodyPr>
          <a:lstStyle/>
          <a:p>
            <a:pPr algn="l">
              <a:lnSpc>
                <a:spcPts val="2940"/>
              </a:lnSpc>
            </a:pPr>
            <a:r>
              <a:rPr lang="en-US" sz="2100" dirty="0">
                <a:solidFill>
                  <a:srgbClr val="2E2521"/>
                </a:solidFill>
                <a:latin typeface="Montserrat"/>
                <a:ea typeface="Montserrat"/>
                <a:cs typeface="Montserrat"/>
                <a:sym typeface="Montserrat"/>
              </a:rPr>
              <a:t>Flight Foods Ltd needs to adopt structured communication strategies in order to help it overcome language barriers.</a:t>
            </a:r>
          </a:p>
          <a:p>
            <a:pPr algn="l">
              <a:lnSpc>
                <a:spcPts val="2940"/>
              </a:lnSpc>
            </a:pPr>
            <a:r>
              <a:rPr lang="en-US" sz="2100" dirty="0">
                <a:solidFill>
                  <a:srgbClr val="2E2521"/>
                </a:solidFill>
                <a:latin typeface="Montserrat"/>
                <a:ea typeface="Montserrat"/>
                <a:cs typeface="Montserrat"/>
                <a:sym typeface="Montserrat"/>
              </a:rPr>
              <a:t>Recommended solutions:</a:t>
            </a:r>
          </a:p>
          <a:p>
            <a:pPr marL="480060" lvl="2" indent="-160020" algn="l">
              <a:lnSpc>
                <a:spcPts val="2940"/>
              </a:lnSpc>
              <a:buFont typeface="Arial"/>
              <a:buChar char="⚬"/>
            </a:pPr>
            <a:r>
              <a:rPr lang="en-US" sz="2100" dirty="0">
                <a:solidFill>
                  <a:srgbClr val="2E2521"/>
                </a:solidFill>
                <a:latin typeface="Montserrat"/>
                <a:ea typeface="Montserrat"/>
                <a:cs typeface="Montserrat"/>
                <a:sym typeface="Montserrat"/>
              </a:rPr>
              <a:t>Basic English and job-related language training.</a:t>
            </a:r>
          </a:p>
          <a:p>
            <a:pPr marL="480060" lvl="2" indent="-160020" algn="l">
              <a:lnSpc>
                <a:spcPts val="2940"/>
              </a:lnSpc>
              <a:buFont typeface="Arial"/>
              <a:buChar char="⚬"/>
            </a:pPr>
            <a:r>
              <a:rPr lang="en-US" sz="2100" dirty="0">
                <a:solidFill>
                  <a:srgbClr val="2E2521"/>
                </a:solidFill>
                <a:latin typeface="Montserrat"/>
                <a:ea typeface="Montserrat"/>
                <a:cs typeface="Montserrat"/>
                <a:sym typeface="Montserrat"/>
              </a:rPr>
              <a:t>Make graphic representations (images, diagrams, symbols)</a:t>
            </a:r>
          </a:p>
          <a:p>
            <a:pPr marL="480060" lvl="2" indent="-160020" algn="l">
              <a:lnSpc>
                <a:spcPts val="2940"/>
              </a:lnSpc>
              <a:buFont typeface="Arial"/>
              <a:buChar char="⚬"/>
            </a:pPr>
            <a:r>
              <a:rPr lang="en-US" sz="2100" dirty="0">
                <a:solidFill>
                  <a:srgbClr val="2E2521"/>
                </a:solidFill>
                <a:latin typeface="Montserrat"/>
                <a:ea typeface="Montserrat"/>
                <a:cs typeface="Montserrat"/>
                <a:sym typeface="Montserrat"/>
              </a:rPr>
              <a:t>Bring on board multilingual supervisors or translators.</a:t>
            </a:r>
          </a:p>
          <a:p>
            <a:pPr marL="480060" lvl="2" indent="-160020" algn="l">
              <a:lnSpc>
                <a:spcPts val="2940"/>
              </a:lnSpc>
              <a:buFont typeface="Arial"/>
              <a:buChar char="⚬"/>
            </a:pPr>
            <a:r>
              <a:rPr lang="en-US" sz="2100" dirty="0" err="1">
                <a:solidFill>
                  <a:srgbClr val="2E2521"/>
                </a:solidFill>
                <a:latin typeface="Montserrat"/>
                <a:ea typeface="Montserrat"/>
                <a:cs typeface="Montserrat"/>
                <a:sym typeface="Montserrat"/>
              </a:rPr>
              <a:t>Standardise</a:t>
            </a:r>
            <a:r>
              <a:rPr lang="en-US" sz="2100" dirty="0">
                <a:solidFill>
                  <a:srgbClr val="2E2521"/>
                </a:solidFill>
                <a:latin typeface="Montserrat"/>
                <a:ea typeface="Montserrat"/>
                <a:cs typeface="Montserrat"/>
                <a:sym typeface="Montserrat"/>
              </a:rPr>
              <a:t> communication procedures</a:t>
            </a:r>
          </a:p>
          <a:p>
            <a:pPr marL="480060" lvl="2" indent="-160020" algn="l">
              <a:lnSpc>
                <a:spcPts val="2940"/>
              </a:lnSpc>
              <a:buFont typeface="Arial"/>
              <a:buChar char="⚬"/>
            </a:pPr>
            <a:r>
              <a:rPr lang="en-US" sz="2100" dirty="0">
                <a:solidFill>
                  <a:srgbClr val="2E2521"/>
                </a:solidFill>
                <a:latin typeface="Montserrat"/>
                <a:ea typeface="Montserrat"/>
                <a:cs typeface="Montserrat"/>
                <a:sym typeface="Montserrat"/>
              </a:rPr>
              <a:t>Foster discussion and explanation.</a:t>
            </a:r>
          </a:p>
          <a:p>
            <a:pPr marL="480060" lvl="2" indent="-160020" algn="l">
              <a:lnSpc>
                <a:spcPts val="2940"/>
              </a:lnSpc>
            </a:pPr>
            <a:r>
              <a:rPr lang="en-US" sz="2100" dirty="0">
                <a:solidFill>
                  <a:srgbClr val="2E2521"/>
                </a:solidFill>
                <a:latin typeface="Montserrat"/>
                <a:ea typeface="Montserrat"/>
                <a:cs typeface="Montserrat"/>
                <a:sym typeface="Montserrat"/>
              </a:rPr>
              <a:t>Such strategies will help to understand and </a:t>
            </a:r>
            <a:r>
              <a:rPr lang="en-US" sz="2100" dirty="0" err="1">
                <a:solidFill>
                  <a:srgbClr val="2E2521"/>
                </a:solidFill>
                <a:latin typeface="Montserrat"/>
                <a:ea typeface="Montserrat"/>
                <a:cs typeface="Montserrat"/>
                <a:sym typeface="Montserrat"/>
              </a:rPr>
              <a:t>minimise</a:t>
            </a:r>
            <a:r>
              <a:rPr lang="en-US" sz="2100" dirty="0">
                <a:solidFill>
                  <a:srgbClr val="2E2521"/>
                </a:solidFill>
                <a:latin typeface="Montserrat"/>
                <a:ea typeface="Montserrat"/>
                <a:cs typeface="Montserrat"/>
                <a:sym typeface="Montserrat"/>
              </a:rPr>
              <a:t> mistakes, as well as increase teamwork and efficiency of the operations (Barrett, 2014).</a:t>
            </a:r>
          </a:p>
          <a:p>
            <a:pPr marL="480060" lvl="2" indent="-160020" algn="l">
              <a:lnSpc>
                <a:spcPts val="2940"/>
              </a:lnSpc>
            </a:pPr>
            <a:endParaRPr lang="en-US" sz="2100" dirty="0">
              <a:solidFill>
                <a:srgbClr val="2E2521"/>
              </a:solidFill>
              <a:latin typeface="Montserrat"/>
              <a:ea typeface="Montserrat"/>
              <a:cs typeface="Montserrat"/>
              <a:sym typeface="Montserra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Freeform 2"/>
          <p:cNvSpPr/>
          <p:nvPr/>
        </p:nvSpPr>
        <p:spPr>
          <a:xfrm>
            <a:off x="1752895" y="3025873"/>
            <a:ext cx="7872946" cy="6631810"/>
          </a:xfrm>
          <a:custGeom>
            <a:avLst/>
            <a:gdLst/>
            <a:ahLst/>
            <a:cxnLst/>
            <a:rect l="l" t="t" r="r" b="b"/>
            <a:pathLst>
              <a:path w="7872946" h="6631810">
                <a:moveTo>
                  <a:pt x="0" y="0"/>
                </a:moveTo>
                <a:lnTo>
                  <a:pt x="7872946" y="0"/>
                </a:lnTo>
                <a:lnTo>
                  <a:pt x="7872946" y="6631810"/>
                </a:lnTo>
                <a:lnTo>
                  <a:pt x="0" y="663181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3668744" y="4744793"/>
            <a:ext cx="4041267" cy="3338627"/>
            <a:chOff x="0" y="0"/>
            <a:chExt cx="5388356" cy="4451502"/>
          </a:xfrm>
        </p:grpSpPr>
        <p:sp>
          <p:nvSpPr>
            <p:cNvPr id="4" name="Freeform 4"/>
            <p:cNvSpPr/>
            <p:nvPr/>
          </p:nvSpPr>
          <p:spPr>
            <a:xfrm>
              <a:off x="0" y="0"/>
              <a:ext cx="5388356" cy="4451477"/>
            </a:xfrm>
            <a:custGeom>
              <a:avLst/>
              <a:gdLst/>
              <a:ahLst/>
              <a:cxnLst/>
              <a:rect l="l" t="t" r="r" b="b"/>
              <a:pathLst>
                <a:path w="5388356" h="4451477">
                  <a:moveTo>
                    <a:pt x="0" y="0"/>
                  </a:moveTo>
                  <a:lnTo>
                    <a:pt x="5388356" y="0"/>
                  </a:lnTo>
                  <a:lnTo>
                    <a:pt x="5388356" y="4451477"/>
                  </a:lnTo>
                  <a:lnTo>
                    <a:pt x="0" y="4451477"/>
                  </a:lnTo>
                  <a:close/>
                </a:path>
              </a:pathLst>
            </a:custGeom>
            <a:blipFill>
              <a:blip r:embed="rId4"/>
              <a:stretch>
                <a:fillRect l="-11878" r="-11878"/>
              </a:stretch>
            </a:blipFill>
          </p:spPr>
          <p:txBody>
            <a:bodyPr/>
            <a:lstStyle/>
            <a:p>
              <a:endParaRPr lang="en-GB"/>
            </a:p>
          </p:txBody>
        </p:sp>
      </p:grpSp>
      <p:sp>
        <p:nvSpPr>
          <p:cNvPr id="5" name="Freeform 5"/>
          <p:cNvSpPr/>
          <p:nvPr/>
        </p:nvSpPr>
        <p:spPr>
          <a:xfrm>
            <a:off x="10340959" y="3025873"/>
            <a:ext cx="7553439" cy="6591871"/>
          </a:xfrm>
          <a:custGeom>
            <a:avLst/>
            <a:gdLst/>
            <a:ahLst/>
            <a:cxnLst/>
            <a:rect l="l" t="t" r="r" b="b"/>
            <a:pathLst>
              <a:path w="7553439" h="6591871">
                <a:moveTo>
                  <a:pt x="0" y="0"/>
                </a:moveTo>
                <a:lnTo>
                  <a:pt x="7553439" y="0"/>
                </a:lnTo>
                <a:lnTo>
                  <a:pt x="7553439" y="6591872"/>
                </a:lnTo>
                <a:lnTo>
                  <a:pt x="0" y="659187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TextBox 6"/>
          <p:cNvSpPr txBox="1"/>
          <p:nvPr/>
        </p:nvSpPr>
        <p:spPr>
          <a:xfrm>
            <a:off x="5689378" y="1181100"/>
            <a:ext cx="10041807" cy="699640"/>
          </a:xfrm>
          <a:prstGeom prst="rect">
            <a:avLst/>
          </a:prstGeom>
        </p:spPr>
        <p:txBody>
          <a:bodyPr lIns="0" tIns="0" rIns="0" bIns="0" rtlCol="0" anchor="t">
            <a:spAutoFit/>
          </a:bodyPr>
          <a:lstStyle/>
          <a:p>
            <a:pPr algn="l">
              <a:lnSpc>
                <a:spcPts val="5935"/>
              </a:lnSpc>
            </a:pPr>
            <a:r>
              <a:rPr lang="en-US" sz="5599" spc="117">
                <a:solidFill>
                  <a:srgbClr val="2E2521"/>
                </a:solidFill>
                <a:latin typeface="DM Serif Display"/>
                <a:ea typeface="DM Serif Display"/>
                <a:cs typeface="DM Serif Display"/>
                <a:sym typeface="DM Serif Display"/>
              </a:rPr>
              <a:t>GENERATIONAL DIFFERENCES</a:t>
            </a:r>
          </a:p>
        </p:txBody>
      </p:sp>
      <p:sp>
        <p:nvSpPr>
          <p:cNvPr id="7" name="TextBox 7"/>
          <p:cNvSpPr txBox="1"/>
          <p:nvPr/>
        </p:nvSpPr>
        <p:spPr>
          <a:xfrm>
            <a:off x="10587971" y="3573732"/>
            <a:ext cx="7059416" cy="5223510"/>
          </a:xfrm>
          <a:prstGeom prst="rect">
            <a:avLst/>
          </a:prstGeom>
        </p:spPr>
        <p:txBody>
          <a:bodyPr lIns="0" tIns="0" rIns="0" bIns="0" rtlCol="0" anchor="t">
            <a:spAutoFit/>
          </a:bodyPr>
          <a:lstStyle/>
          <a:p>
            <a:pPr algn="l">
              <a:lnSpc>
                <a:spcPts val="2940"/>
              </a:lnSpc>
            </a:pPr>
            <a:r>
              <a:rPr lang="en-US" sz="2100" dirty="0">
                <a:solidFill>
                  <a:srgbClr val="FFFAF2"/>
                </a:solidFill>
                <a:latin typeface="Montserrat"/>
                <a:ea typeface="Montserrat"/>
                <a:cs typeface="Montserrat"/>
                <a:sym typeface="Montserrat"/>
              </a:rPr>
              <a:t>Flight Foods Ltd has employees whose ages range between 16 and 60, which poses a generational gap in attitudes and approaches to communication.</a:t>
            </a:r>
          </a:p>
          <a:p>
            <a:pPr algn="l">
              <a:lnSpc>
                <a:spcPts val="2940"/>
              </a:lnSpc>
            </a:pPr>
            <a:r>
              <a:rPr lang="en-US" sz="2100" dirty="0">
                <a:solidFill>
                  <a:srgbClr val="FFFAF2"/>
                </a:solidFill>
                <a:latin typeface="Montserrat"/>
                <a:ea typeface="Montserrat"/>
                <a:cs typeface="Montserrat"/>
                <a:sym typeface="Montserrat"/>
              </a:rPr>
              <a:t>Key issues:</a:t>
            </a:r>
          </a:p>
          <a:p>
            <a:pPr marL="480060" lvl="2" indent="-160020" algn="l">
              <a:lnSpc>
                <a:spcPts val="2940"/>
              </a:lnSpc>
              <a:buFont typeface="Arial"/>
              <a:buChar char="⚬"/>
            </a:pPr>
            <a:r>
              <a:rPr lang="en-US" sz="2100" dirty="0">
                <a:solidFill>
                  <a:srgbClr val="FFFAF2"/>
                </a:solidFill>
                <a:latin typeface="Montserrat"/>
                <a:ea typeface="Montserrat"/>
                <a:cs typeface="Montserrat"/>
                <a:sym typeface="Montserrat"/>
              </a:rPr>
              <a:t>Young employees are not experienced and disciplined.</a:t>
            </a:r>
          </a:p>
          <a:p>
            <a:pPr marL="480060" lvl="2" indent="-160020" algn="l">
              <a:lnSpc>
                <a:spcPts val="2940"/>
              </a:lnSpc>
              <a:buFont typeface="Arial"/>
              <a:buChar char="⚬"/>
            </a:pPr>
            <a:r>
              <a:rPr lang="en-US" sz="2100" dirty="0">
                <a:solidFill>
                  <a:srgbClr val="FFFAF2"/>
                </a:solidFill>
                <a:latin typeface="Montserrat"/>
                <a:ea typeface="Montserrat"/>
                <a:cs typeface="Montserrat"/>
                <a:sym typeface="Montserrat"/>
              </a:rPr>
              <a:t>Elderly employees can be opposed to the new practices.</a:t>
            </a:r>
          </a:p>
          <a:p>
            <a:pPr marL="480060" lvl="2" indent="-160020" algn="l">
              <a:lnSpc>
                <a:spcPts val="2940"/>
              </a:lnSpc>
              <a:buFont typeface="Arial"/>
              <a:buChar char="⚬"/>
            </a:pPr>
            <a:r>
              <a:rPr lang="en-US" sz="2100" dirty="0">
                <a:solidFill>
                  <a:srgbClr val="FFFAF2"/>
                </a:solidFill>
                <a:latin typeface="Montserrat"/>
                <a:ea typeface="Montserrat"/>
                <a:cs typeface="Montserrat"/>
                <a:sym typeface="Montserrat"/>
              </a:rPr>
              <a:t>Variations in learning and communication style.</a:t>
            </a:r>
          </a:p>
          <a:p>
            <a:pPr marL="480060" lvl="2" indent="-160020" algn="l">
              <a:lnSpc>
                <a:spcPts val="2940"/>
              </a:lnSpc>
              <a:buFont typeface="Arial"/>
              <a:buChar char="⚬"/>
            </a:pPr>
            <a:r>
              <a:rPr lang="en-US" sz="2100" dirty="0">
                <a:solidFill>
                  <a:srgbClr val="FFFAF2"/>
                </a:solidFill>
                <a:latin typeface="Montserrat"/>
                <a:ea typeface="Montserrat"/>
                <a:cs typeface="Montserrat"/>
                <a:sym typeface="Montserrat"/>
              </a:rPr>
              <a:t>Confusion across the generations.</a:t>
            </a:r>
          </a:p>
          <a:p>
            <a:pPr marL="480060" lvl="2" indent="-160020" algn="l">
              <a:lnSpc>
                <a:spcPts val="2940"/>
              </a:lnSpc>
            </a:pPr>
            <a:r>
              <a:rPr lang="en-US" sz="2100" dirty="0">
                <a:solidFill>
                  <a:srgbClr val="FFFAF2"/>
                </a:solidFill>
                <a:latin typeface="Montserrat"/>
                <a:ea typeface="Montserrat"/>
                <a:cs typeface="Montserrat"/>
                <a:sym typeface="Montserrat"/>
              </a:rPr>
              <a:t>Such distinctions have the potential to diminish teamwork, bring conflict, and performance inconsistency, particularly in high-paced settings (Robbins and Judge, 2019).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Freeform 2"/>
          <p:cNvSpPr/>
          <p:nvPr/>
        </p:nvSpPr>
        <p:spPr>
          <a:xfrm>
            <a:off x="-180280" y="3215040"/>
            <a:ext cx="18468280" cy="4842053"/>
          </a:xfrm>
          <a:custGeom>
            <a:avLst/>
            <a:gdLst/>
            <a:ahLst/>
            <a:cxnLst/>
            <a:rect l="l" t="t" r="r" b="b"/>
            <a:pathLst>
              <a:path w="18468280" h="4842053">
                <a:moveTo>
                  <a:pt x="0" y="0"/>
                </a:moveTo>
                <a:lnTo>
                  <a:pt x="18468280" y="0"/>
                </a:lnTo>
                <a:lnTo>
                  <a:pt x="18468280" y="4842053"/>
                </a:lnTo>
                <a:lnTo>
                  <a:pt x="0" y="48420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614648" y="3016806"/>
            <a:ext cx="8529352" cy="5340810"/>
            <a:chOff x="0" y="0"/>
            <a:chExt cx="11372469" cy="7121080"/>
          </a:xfrm>
        </p:grpSpPr>
        <p:sp>
          <p:nvSpPr>
            <p:cNvPr id="4" name="Freeform 4"/>
            <p:cNvSpPr/>
            <p:nvPr/>
          </p:nvSpPr>
          <p:spPr>
            <a:xfrm>
              <a:off x="0" y="0"/>
              <a:ext cx="11372469" cy="7121017"/>
            </a:xfrm>
            <a:custGeom>
              <a:avLst/>
              <a:gdLst/>
              <a:ahLst/>
              <a:cxnLst/>
              <a:rect l="l" t="t" r="r" b="b"/>
              <a:pathLst>
                <a:path w="11372469" h="7121017">
                  <a:moveTo>
                    <a:pt x="0" y="0"/>
                  </a:moveTo>
                  <a:lnTo>
                    <a:pt x="11372469" y="0"/>
                  </a:lnTo>
                  <a:lnTo>
                    <a:pt x="11372469" y="7121017"/>
                  </a:lnTo>
                  <a:lnTo>
                    <a:pt x="0" y="7121017"/>
                  </a:lnTo>
                  <a:close/>
                </a:path>
              </a:pathLst>
            </a:custGeom>
            <a:blipFill>
              <a:blip r:embed="rId4"/>
              <a:stretch>
                <a:fillRect/>
              </a:stretch>
            </a:blipFill>
          </p:spPr>
          <p:txBody>
            <a:bodyPr/>
            <a:lstStyle/>
            <a:p>
              <a:endParaRPr lang="en-GB"/>
            </a:p>
          </p:txBody>
        </p:sp>
      </p:grpSp>
      <p:sp>
        <p:nvSpPr>
          <p:cNvPr id="5" name="TextBox 5"/>
          <p:cNvSpPr txBox="1"/>
          <p:nvPr/>
        </p:nvSpPr>
        <p:spPr>
          <a:xfrm>
            <a:off x="10941368" y="1564681"/>
            <a:ext cx="6223444" cy="1452115"/>
          </a:xfrm>
          <a:prstGeom prst="rect">
            <a:avLst/>
          </a:prstGeom>
        </p:spPr>
        <p:txBody>
          <a:bodyPr lIns="0" tIns="0" rIns="0" bIns="0" rtlCol="0" anchor="t">
            <a:spAutoFit/>
          </a:bodyPr>
          <a:lstStyle/>
          <a:p>
            <a:pPr algn="l">
              <a:lnSpc>
                <a:spcPts val="5935"/>
              </a:lnSpc>
            </a:pPr>
            <a:r>
              <a:rPr lang="en-US" sz="5599" spc="117">
                <a:solidFill>
                  <a:srgbClr val="000000"/>
                </a:solidFill>
                <a:latin typeface="DM Serif Display"/>
                <a:ea typeface="DM Serif Display"/>
                <a:cs typeface="DM Serif Display"/>
                <a:sym typeface="DM Serif Display"/>
              </a:rPr>
              <a:t>GENERATIONAL COHORT THEORY</a:t>
            </a:r>
          </a:p>
        </p:txBody>
      </p:sp>
      <p:sp>
        <p:nvSpPr>
          <p:cNvPr id="6" name="TextBox 6"/>
          <p:cNvSpPr txBox="1"/>
          <p:nvPr/>
        </p:nvSpPr>
        <p:spPr>
          <a:xfrm>
            <a:off x="9334500" y="3687194"/>
            <a:ext cx="8803738" cy="4480560"/>
          </a:xfrm>
          <a:prstGeom prst="rect">
            <a:avLst/>
          </a:prstGeom>
        </p:spPr>
        <p:txBody>
          <a:bodyPr lIns="0" tIns="0" rIns="0" bIns="0" rtlCol="0" anchor="t">
            <a:spAutoFit/>
          </a:bodyPr>
          <a:lstStyle/>
          <a:p>
            <a:pPr algn="l">
              <a:lnSpc>
                <a:spcPts val="2940"/>
              </a:lnSpc>
            </a:pPr>
            <a:r>
              <a:rPr lang="en-US" sz="2100">
                <a:solidFill>
                  <a:srgbClr val="FFFAF2"/>
                </a:solidFill>
                <a:latin typeface="Montserrat"/>
                <a:ea typeface="Montserrat"/>
                <a:cs typeface="Montserrat"/>
                <a:sym typeface="Montserrat"/>
              </a:rPr>
              <a:t>Generational Cohort Theory indicates that individuals within the same generation have similar values, attitudes and behaviours.</a:t>
            </a:r>
          </a:p>
          <a:p>
            <a:pPr algn="l">
              <a:lnSpc>
                <a:spcPts val="2940"/>
              </a:lnSpc>
            </a:pPr>
            <a:r>
              <a:rPr lang="en-US" sz="2100">
                <a:solidFill>
                  <a:srgbClr val="FFFAF2"/>
                </a:solidFill>
                <a:latin typeface="Montserrat"/>
                <a:ea typeface="Montserrat"/>
                <a:cs typeface="Montserrat"/>
                <a:sym typeface="Montserrat"/>
              </a:rPr>
              <a:t>Key concepts:</a:t>
            </a:r>
          </a:p>
          <a:p>
            <a:pPr marL="480060" lvl="2" indent="-160020" algn="l">
              <a:lnSpc>
                <a:spcPts val="2940"/>
              </a:lnSpc>
              <a:buFont typeface="Arial"/>
              <a:buChar char="⚬"/>
            </a:pPr>
            <a:r>
              <a:rPr lang="en-US" sz="2100">
                <a:solidFill>
                  <a:srgbClr val="FFFAF2"/>
                </a:solidFill>
                <a:latin typeface="Montserrat"/>
                <a:ea typeface="Montserrat"/>
                <a:cs typeface="Montserrat"/>
                <a:sym typeface="Montserrat"/>
              </a:rPr>
              <a:t>The expectations of different generations are different.</a:t>
            </a:r>
          </a:p>
          <a:p>
            <a:pPr marL="480060" lvl="2" indent="-160020" algn="l">
              <a:lnSpc>
                <a:spcPts val="2940"/>
              </a:lnSpc>
              <a:buFont typeface="Arial"/>
              <a:buChar char="⚬"/>
            </a:pPr>
            <a:r>
              <a:rPr lang="en-US" sz="2100">
                <a:solidFill>
                  <a:srgbClr val="FFFAF2"/>
                </a:solidFill>
                <a:latin typeface="Montserrat"/>
                <a:ea typeface="Montserrat"/>
                <a:cs typeface="Montserrat"/>
                <a:sym typeface="Montserrat"/>
              </a:rPr>
              <a:t>There are differences in communication styles among age groups.</a:t>
            </a:r>
          </a:p>
          <a:p>
            <a:pPr marL="480060" lvl="2" indent="-160020" algn="l">
              <a:lnSpc>
                <a:spcPts val="2940"/>
              </a:lnSpc>
              <a:buFont typeface="Arial"/>
              <a:buChar char="⚬"/>
            </a:pPr>
            <a:r>
              <a:rPr lang="en-US" sz="2100">
                <a:solidFill>
                  <a:srgbClr val="FFFAF2"/>
                </a:solidFill>
                <a:latin typeface="Montserrat"/>
                <a:ea typeface="Montserrat"/>
                <a:cs typeface="Montserrat"/>
                <a:sym typeface="Montserrat"/>
              </a:rPr>
              <a:t>Experiences are shared and influence behaviour.</a:t>
            </a:r>
          </a:p>
          <a:p>
            <a:pPr marL="480060" lvl="2" indent="-160020" algn="l">
              <a:lnSpc>
                <a:spcPts val="2940"/>
              </a:lnSpc>
            </a:pPr>
            <a:r>
              <a:rPr lang="en-US" sz="2100">
                <a:solidFill>
                  <a:srgbClr val="FFFAF2"/>
                </a:solidFill>
                <a:latin typeface="Montserrat"/>
                <a:ea typeface="Montserrat"/>
                <a:cs typeface="Montserrat"/>
                <a:sym typeface="Montserrat"/>
              </a:rPr>
              <a:t>At Flight Foods, the generational differences influence the way the workers comprehend the instructions and react to authority, posing communication problems between Gary and the workers (Mannheim, 1952).</a:t>
            </a:r>
          </a:p>
          <a:p>
            <a:pPr marL="480060" lvl="2" indent="-160020" algn="l">
              <a:lnSpc>
                <a:spcPts val="2940"/>
              </a:lnSpc>
            </a:pPr>
            <a:endParaRPr lang="en-US" sz="2100">
              <a:solidFill>
                <a:srgbClr val="FFFAF2"/>
              </a:solidFill>
              <a:latin typeface="Montserrat"/>
              <a:ea typeface="Montserrat"/>
              <a:cs typeface="Montserrat"/>
              <a:sym typeface="Montserrat"/>
            </a:endParaRPr>
          </a:p>
        </p:txBody>
      </p:sp>
      <p:sp>
        <p:nvSpPr>
          <p:cNvPr id="7" name="TextBox 7"/>
          <p:cNvSpPr txBox="1"/>
          <p:nvPr/>
        </p:nvSpPr>
        <p:spPr>
          <a:xfrm>
            <a:off x="1028700" y="8300466"/>
            <a:ext cx="6197784" cy="296300"/>
          </a:xfrm>
          <a:prstGeom prst="rect">
            <a:avLst/>
          </a:prstGeom>
        </p:spPr>
        <p:txBody>
          <a:bodyPr lIns="0" tIns="0" rIns="0" bIns="0" rtlCol="0" anchor="t">
            <a:spAutoFit/>
          </a:bodyPr>
          <a:lstStyle/>
          <a:p>
            <a:pPr algn="ctr">
              <a:lnSpc>
                <a:spcPts val="2468"/>
              </a:lnSpc>
            </a:pPr>
            <a:r>
              <a:rPr lang="en-US" sz="1763" dirty="0">
                <a:solidFill>
                  <a:srgbClr val="000000"/>
                </a:solidFill>
                <a:latin typeface="Montserrat"/>
                <a:ea typeface="Montserrat"/>
                <a:cs typeface="Montserrat"/>
                <a:sym typeface="Montserrat"/>
              </a:rPr>
              <a:t>Figure 3: Timeline of generations in the Western world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Freeform 2"/>
          <p:cNvSpPr/>
          <p:nvPr/>
        </p:nvSpPr>
        <p:spPr>
          <a:xfrm>
            <a:off x="15201900" y="-144666"/>
            <a:ext cx="3086100" cy="10431666"/>
          </a:xfrm>
          <a:custGeom>
            <a:avLst/>
            <a:gdLst/>
            <a:ahLst/>
            <a:cxnLst/>
            <a:rect l="l" t="t" r="r" b="b"/>
            <a:pathLst>
              <a:path w="3086100" h="10431666">
                <a:moveTo>
                  <a:pt x="0" y="0"/>
                </a:moveTo>
                <a:lnTo>
                  <a:pt x="3086100" y="0"/>
                </a:lnTo>
                <a:lnTo>
                  <a:pt x="3086100" y="10431666"/>
                </a:lnTo>
                <a:lnTo>
                  <a:pt x="0" y="104316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028700" y="884044"/>
            <a:ext cx="13372871" cy="8374256"/>
          </a:xfrm>
          <a:custGeom>
            <a:avLst/>
            <a:gdLst/>
            <a:ahLst/>
            <a:cxnLst/>
            <a:rect l="l" t="t" r="r" b="b"/>
            <a:pathLst>
              <a:path w="13372871" h="8374256">
                <a:moveTo>
                  <a:pt x="0" y="0"/>
                </a:moveTo>
                <a:lnTo>
                  <a:pt x="13372871" y="0"/>
                </a:lnTo>
                <a:lnTo>
                  <a:pt x="13372871" y="8374256"/>
                </a:lnTo>
                <a:lnTo>
                  <a:pt x="0" y="837425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0420636" y="1973713"/>
            <a:ext cx="7867364" cy="5256438"/>
            <a:chOff x="0" y="0"/>
            <a:chExt cx="10489819" cy="7008584"/>
          </a:xfrm>
        </p:grpSpPr>
        <p:sp>
          <p:nvSpPr>
            <p:cNvPr id="5" name="Freeform 5"/>
            <p:cNvSpPr/>
            <p:nvPr/>
          </p:nvSpPr>
          <p:spPr>
            <a:xfrm>
              <a:off x="0" y="0"/>
              <a:ext cx="10489819" cy="7008622"/>
            </a:xfrm>
            <a:custGeom>
              <a:avLst/>
              <a:gdLst/>
              <a:ahLst/>
              <a:cxnLst/>
              <a:rect l="l" t="t" r="r" b="b"/>
              <a:pathLst>
                <a:path w="10489819" h="7008622">
                  <a:moveTo>
                    <a:pt x="0" y="0"/>
                  </a:moveTo>
                  <a:lnTo>
                    <a:pt x="10489819" y="0"/>
                  </a:lnTo>
                  <a:lnTo>
                    <a:pt x="10489819" y="7008622"/>
                  </a:lnTo>
                  <a:lnTo>
                    <a:pt x="0" y="7008622"/>
                  </a:lnTo>
                  <a:close/>
                </a:path>
              </a:pathLst>
            </a:custGeom>
            <a:blipFill>
              <a:blip r:embed="rId5"/>
              <a:stretch>
                <a:fillRect/>
              </a:stretch>
            </a:blipFill>
          </p:spPr>
          <p:txBody>
            <a:bodyPr/>
            <a:lstStyle/>
            <a:p>
              <a:endParaRPr lang="en-GB"/>
            </a:p>
          </p:txBody>
        </p:sp>
      </p:grpSp>
      <p:sp>
        <p:nvSpPr>
          <p:cNvPr id="6" name="Freeform 6"/>
          <p:cNvSpPr/>
          <p:nvPr/>
        </p:nvSpPr>
        <p:spPr>
          <a:xfrm>
            <a:off x="2022348" y="4457271"/>
            <a:ext cx="3007928" cy="352854"/>
          </a:xfrm>
          <a:custGeom>
            <a:avLst/>
            <a:gdLst/>
            <a:ahLst/>
            <a:cxnLst/>
            <a:rect l="l" t="t" r="r" b="b"/>
            <a:pathLst>
              <a:path w="3007928" h="352854">
                <a:moveTo>
                  <a:pt x="0" y="0"/>
                </a:moveTo>
                <a:lnTo>
                  <a:pt x="3007928" y="0"/>
                </a:lnTo>
                <a:lnTo>
                  <a:pt x="3007928" y="352854"/>
                </a:lnTo>
                <a:lnTo>
                  <a:pt x="0" y="35285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TextBox 7"/>
          <p:cNvSpPr txBox="1"/>
          <p:nvPr/>
        </p:nvSpPr>
        <p:spPr>
          <a:xfrm>
            <a:off x="1699289" y="1213142"/>
            <a:ext cx="6015857" cy="3039113"/>
          </a:xfrm>
          <a:prstGeom prst="rect">
            <a:avLst/>
          </a:prstGeom>
        </p:spPr>
        <p:txBody>
          <a:bodyPr lIns="0" tIns="0" rIns="0" bIns="0" rtlCol="0" anchor="t">
            <a:spAutoFit/>
          </a:bodyPr>
          <a:lstStyle/>
          <a:p>
            <a:pPr algn="l">
              <a:lnSpc>
                <a:spcPts val="7839"/>
              </a:lnSpc>
            </a:pPr>
            <a:r>
              <a:rPr lang="en-US" sz="5599" spc="117">
                <a:solidFill>
                  <a:srgbClr val="FFFAF2"/>
                </a:solidFill>
                <a:latin typeface="DM Serif Display"/>
                <a:ea typeface="DM Serif Display"/>
                <a:cs typeface="DM Serif Display"/>
                <a:sym typeface="DM Serif Display"/>
              </a:rPr>
              <a:t>SOLUTIONS TO GENERATIONAL BARRIER</a:t>
            </a:r>
          </a:p>
        </p:txBody>
      </p:sp>
      <p:sp>
        <p:nvSpPr>
          <p:cNvPr id="8" name="TextBox 8"/>
          <p:cNvSpPr txBox="1"/>
          <p:nvPr/>
        </p:nvSpPr>
        <p:spPr>
          <a:xfrm>
            <a:off x="1386840" y="5015579"/>
            <a:ext cx="8338356" cy="4242721"/>
          </a:xfrm>
          <a:prstGeom prst="rect">
            <a:avLst/>
          </a:prstGeom>
        </p:spPr>
        <p:txBody>
          <a:bodyPr lIns="0" tIns="0" rIns="0" bIns="0" rtlCol="0" anchor="t">
            <a:spAutoFit/>
          </a:bodyPr>
          <a:lstStyle/>
          <a:p>
            <a:pPr algn="l">
              <a:lnSpc>
                <a:spcPts val="2792"/>
              </a:lnSpc>
            </a:pPr>
            <a:r>
              <a:rPr lang="en-US" sz="1995" dirty="0">
                <a:solidFill>
                  <a:srgbClr val="FFFAF2"/>
                </a:solidFill>
                <a:latin typeface="Montserrat"/>
                <a:ea typeface="Montserrat"/>
                <a:cs typeface="Montserrat"/>
                <a:sym typeface="Montserrat"/>
              </a:rPr>
              <a:t>Flight Foods Ltd ought to be inclusive in management in order to deal with the generational difference.</a:t>
            </a:r>
          </a:p>
          <a:p>
            <a:pPr algn="l">
              <a:lnSpc>
                <a:spcPts val="2792"/>
              </a:lnSpc>
            </a:pPr>
            <a:r>
              <a:rPr lang="en-US" sz="1995" dirty="0">
                <a:solidFill>
                  <a:srgbClr val="FFFAF2"/>
                </a:solidFill>
                <a:latin typeface="Montserrat"/>
                <a:ea typeface="Montserrat"/>
                <a:cs typeface="Montserrat"/>
                <a:sym typeface="Montserrat"/>
              </a:rPr>
              <a:t>Recommended solutions:</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Offer special training to various age groups.</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Combine a variety of communication techniques (visual, verbal, practical).</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Promote sharing of knowledge and teamwork.</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Encourage inter-generational respect.</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Modify the style of leadership to fit various needs.</a:t>
            </a:r>
          </a:p>
          <a:p>
            <a:pPr marL="456131" lvl="2" indent="-152044" algn="l">
              <a:lnSpc>
                <a:spcPts val="2792"/>
              </a:lnSpc>
            </a:pPr>
            <a:r>
              <a:rPr lang="en-US" sz="1995" dirty="0">
                <a:solidFill>
                  <a:srgbClr val="FFFAF2"/>
                </a:solidFill>
                <a:latin typeface="Montserrat"/>
                <a:ea typeface="Montserrat"/>
                <a:cs typeface="Montserrat"/>
                <a:sym typeface="Montserrat"/>
              </a:rPr>
              <a:t>These strategies will be able to enhance teamwork, decrease disputes and improve overall performance (Parry and Urwin, 2011).</a:t>
            </a:r>
          </a:p>
          <a:p>
            <a:pPr marL="456131" lvl="2" indent="-152044" algn="l">
              <a:lnSpc>
                <a:spcPts val="2792"/>
              </a:lnSpc>
            </a:pPr>
            <a:endParaRPr lang="en-US" sz="1995" dirty="0">
              <a:solidFill>
                <a:srgbClr val="FFFAF2"/>
              </a:solidFill>
              <a:latin typeface="Montserrat"/>
              <a:ea typeface="Montserrat"/>
              <a:cs typeface="Montserrat"/>
              <a:sym typeface="Montserra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Freeform 2"/>
          <p:cNvSpPr/>
          <p:nvPr/>
        </p:nvSpPr>
        <p:spPr>
          <a:xfrm>
            <a:off x="0" y="9761982"/>
            <a:ext cx="6938096" cy="525018"/>
          </a:xfrm>
          <a:custGeom>
            <a:avLst/>
            <a:gdLst/>
            <a:ahLst/>
            <a:cxnLst/>
            <a:rect l="l" t="t" r="r" b="b"/>
            <a:pathLst>
              <a:path w="6938096" h="525018">
                <a:moveTo>
                  <a:pt x="0" y="0"/>
                </a:moveTo>
                <a:lnTo>
                  <a:pt x="6938096" y="0"/>
                </a:lnTo>
                <a:lnTo>
                  <a:pt x="6938096" y="525018"/>
                </a:lnTo>
                <a:lnTo>
                  <a:pt x="0" y="52501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6938096" y="9761982"/>
            <a:ext cx="11349904" cy="525018"/>
          </a:xfrm>
          <a:custGeom>
            <a:avLst/>
            <a:gdLst/>
            <a:ahLst/>
            <a:cxnLst/>
            <a:rect l="l" t="t" r="r" b="b"/>
            <a:pathLst>
              <a:path w="11349904" h="525018">
                <a:moveTo>
                  <a:pt x="0" y="0"/>
                </a:moveTo>
                <a:lnTo>
                  <a:pt x="11349904" y="0"/>
                </a:lnTo>
                <a:lnTo>
                  <a:pt x="11349904" y="525018"/>
                </a:lnTo>
                <a:lnTo>
                  <a:pt x="0" y="52501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6972729" y="0"/>
            <a:ext cx="11315271" cy="5143500"/>
            <a:chOff x="0" y="0"/>
            <a:chExt cx="15087028" cy="6858000"/>
          </a:xfrm>
        </p:grpSpPr>
        <p:sp>
          <p:nvSpPr>
            <p:cNvPr id="5" name="Freeform 5"/>
            <p:cNvSpPr/>
            <p:nvPr/>
          </p:nvSpPr>
          <p:spPr>
            <a:xfrm>
              <a:off x="0" y="0"/>
              <a:ext cx="15086964" cy="6858000"/>
            </a:xfrm>
            <a:custGeom>
              <a:avLst/>
              <a:gdLst/>
              <a:ahLst/>
              <a:cxnLst/>
              <a:rect l="l" t="t" r="r" b="b"/>
              <a:pathLst>
                <a:path w="15086964" h="6858000">
                  <a:moveTo>
                    <a:pt x="0" y="0"/>
                  </a:moveTo>
                  <a:lnTo>
                    <a:pt x="15086964" y="0"/>
                  </a:lnTo>
                  <a:lnTo>
                    <a:pt x="15086964" y="6858000"/>
                  </a:lnTo>
                  <a:lnTo>
                    <a:pt x="0" y="6858000"/>
                  </a:lnTo>
                  <a:close/>
                </a:path>
              </a:pathLst>
            </a:custGeom>
            <a:blipFill>
              <a:blip r:embed="rId5"/>
              <a:stretch>
                <a:fillRect t="-20990" b="-20990"/>
              </a:stretch>
            </a:blipFill>
          </p:spPr>
          <p:txBody>
            <a:bodyPr/>
            <a:lstStyle/>
            <a:p>
              <a:endParaRPr lang="en-GB"/>
            </a:p>
          </p:txBody>
        </p:sp>
      </p:grpSp>
      <p:sp>
        <p:nvSpPr>
          <p:cNvPr id="6" name="TextBox 6"/>
          <p:cNvSpPr txBox="1"/>
          <p:nvPr/>
        </p:nvSpPr>
        <p:spPr>
          <a:xfrm>
            <a:off x="1504893" y="819150"/>
            <a:ext cx="4949095" cy="3039113"/>
          </a:xfrm>
          <a:prstGeom prst="rect">
            <a:avLst/>
          </a:prstGeom>
        </p:spPr>
        <p:txBody>
          <a:bodyPr lIns="0" tIns="0" rIns="0" bIns="0" rtlCol="0" anchor="t">
            <a:spAutoFit/>
          </a:bodyPr>
          <a:lstStyle/>
          <a:p>
            <a:pPr algn="l">
              <a:lnSpc>
                <a:spcPts val="7839"/>
              </a:lnSpc>
            </a:pPr>
            <a:r>
              <a:rPr lang="en-US" sz="5599" spc="117">
                <a:solidFill>
                  <a:srgbClr val="2E2521"/>
                </a:solidFill>
                <a:latin typeface="DM Serif Display"/>
                <a:ea typeface="DM Serif Display"/>
                <a:cs typeface="DM Serif Display"/>
                <a:sym typeface="DM Serif Display"/>
              </a:rPr>
              <a:t>CULTURAL ISSUES IN THE FACTORY</a:t>
            </a:r>
          </a:p>
        </p:txBody>
      </p:sp>
      <p:sp>
        <p:nvSpPr>
          <p:cNvPr id="7" name="TextBox 7"/>
          <p:cNvSpPr txBox="1"/>
          <p:nvPr/>
        </p:nvSpPr>
        <p:spPr>
          <a:xfrm>
            <a:off x="1504893" y="5858751"/>
            <a:ext cx="13998302" cy="3366135"/>
          </a:xfrm>
          <a:prstGeom prst="rect">
            <a:avLst/>
          </a:prstGeom>
        </p:spPr>
        <p:txBody>
          <a:bodyPr lIns="0" tIns="0" rIns="0" bIns="0" rtlCol="0" anchor="t">
            <a:spAutoFit/>
          </a:bodyPr>
          <a:lstStyle/>
          <a:p>
            <a:pPr algn="l">
              <a:lnSpc>
                <a:spcPts val="2940"/>
              </a:lnSpc>
            </a:pPr>
            <a:r>
              <a:rPr lang="en-US" sz="2100" dirty="0">
                <a:solidFill>
                  <a:srgbClr val="2E2521"/>
                </a:solidFill>
                <a:latin typeface="Montserrat"/>
                <a:ea typeface="Montserrat"/>
                <a:cs typeface="Montserrat"/>
                <a:sym typeface="Montserrat"/>
              </a:rPr>
              <a:t>Flight Foods Ltd has five cultural backgrounds of workers that pose a challenge to their communication as well as their workplace practices.</a:t>
            </a:r>
          </a:p>
          <a:p>
            <a:pPr algn="l">
              <a:lnSpc>
                <a:spcPts val="2940"/>
              </a:lnSpc>
            </a:pPr>
            <a:r>
              <a:rPr lang="en-US" sz="2100" dirty="0">
                <a:solidFill>
                  <a:srgbClr val="2E2521"/>
                </a:solidFill>
                <a:latin typeface="Montserrat"/>
                <a:ea typeface="Montserrat"/>
                <a:cs typeface="Montserrat"/>
                <a:sym typeface="Montserrat"/>
              </a:rPr>
              <a:t>Key issues:</a:t>
            </a:r>
          </a:p>
          <a:p>
            <a:pPr marL="480060" lvl="2" indent="-160020" algn="l">
              <a:lnSpc>
                <a:spcPts val="2940"/>
              </a:lnSpc>
              <a:buFont typeface="Arial"/>
              <a:buChar char="⚬"/>
            </a:pPr>
            <a:r>
              <a:rPr lang="en-US" sz="2100" dirty="0">
                <a:solidFill>
                  <a:srgbClr val="2E2521"/>
                </a:solidFill>
                <a:latin typeface="Montserrat"/>
                <a:ea typeface="Montserrat"/>
                <a:cs typeface="Montserrat"/>
                <a:sym typeface="Montserrat"/>
              </a:rPr>
              <a:t>Varying </a:t>
            </a:r>
            <a:r>
              <a:rPr lang="en-US" sz="2100" dirty="0" err="1">
                <a:solidFill>
                  <a:srgbClr val="2E2521"/>
                </a:solidFill>
                <a:latin typeface="Montserrat"/>
                <a:ea typeface="Montserrat"/>
                <a:cs typeface="Montserrat"/>
                <a:sym typeface="Montserrat"/>
              </a:rPr>
              <a:t>behaviours</a:t>
            </a:r>
            <a:r>
              <a:rPr lang="en-US" sz="2100" dirty="0">
                <a:solidFill>
                  <a:srgbClr val="2E2521"/>
                </a:solidFill>
                <a:latin typeface="Montserrat"/>
                <a:ea typeface="Montserrat"/>
                <a:cs typeface="Montserrat"/>
                <a:sym typeface="Montserrat"/>
              </a:rPr>
              <a:t> towards food handling and hygiene.</a:t>
            </a:r>
          </a:p>
          <a:p>
            <a:pPr marL="480060" lvl="2" indent="-160020" algn="l">
              <a:lnSpc>
                <a:spcPts val="2940"/>
              </a:lnSpc>
              <a:buFont typeface="Arial"/>
              <a:buChar char="⚬"/>
            </a:pPr>
            <a:r>
              <a:rPr lang="en-US" sz="2100" dirty="0">
                <a:solidFill>
                  <a:srgbClr val="2E2521"/>
                </a:solidFill>
                <a:latin typeface="Montserrat"/>
                <a:ea typeface="Montserrat"/>
                <a:cs typeface="Montserrat"/>
                <a:sym typeface="Montserrat"/>
              </a:rPr>
              <a:t>Differences in communication and body language.</a:t>
            </a:r>
          </a:p>
          <a:p>
            <a:pPr marL="480060" lvl="2" indent="-160020" algn="l">
              <a:lnSpc>
                <a:spcPts val="2940"/>
              </a:lnSpc>
              <a:buFont typeface="Arial"/>
              <a:buChar char="⚬"/>
            </a:pPr>
            <a:r>
              <a:rPr lang="en-US" sz="2100" dirty="0">
                <a:solidFill>
                  <a:srgbClr val="2E2521"/>
                </a:solidFill>
                <a:latin typeface="Montserrat"/>
                <a:ea typeface="Montserrat"/>
                <a:cs typeface="Montserrat"/>
                <a:sym typeface="Montserrat"/>
              </a:rPr>
              <a:t>Incorrect interpretation of instructions and </a:t>
            </a:r>
            <a:r>
              <a:rPr lang="en-US" sz="2100" dirty="0" err="1">
                <a:solidFill>
                  <a:srgbClr val="2E2521"/>
                </a:solidFill>
                <a:latin typeface="Montserrat"/>
                <a:ea typeface="Montserrat"/>
                <a:cs typeface="Montserrat"/>
                <a:sym typeface="Montserrat"/>
              </a:rPr>
              <a:t>behaviours</a:t>
            </a:r>
            <a:r>
              <a:rPr lang="en-US" sz="2100" dirty="0">
                <a:solidFill>
                  <a:srgbClr val="2E2521"/>
                </a:solidFill>
                <a:latin typeface="Montserrat"/>
                <a:ea typeface="Montserrat"/>
                <a:cs typeface="Montserrat"/>
                <a:sym typeface="Montserrat"/>
              </a:rPr>
              <a:t>.</a:t>
            </a:r>
          </a:p>
          <a:p>
            <a:pPr marL="480060" lvl="2" indent="-160020" algn="l">
              <a:lnSpc>
                <a:spcPts val="2940"/>
              </a:lnSpc>
              <a:buFont typeface="Arial"/>
              <a:buChar char="⚬"/>
            </a:pPr>
            <a:r>
              <a:rPr lang="en-US" sz="2100" dirty="0">
                <a:solidFill>
                  <a:srgbClr val="2E2521"/>
                </a:solidFill>
                <a:latin typeface="Montserrat"/>
                <a:ea typeface="Montserrat"/>
                <a:cs typeface="Montserrat"/>
                <a:sym typeface="Montserrat"/>
              </a:rPr>
              <a:t>Absence of common working standards.</a:t>
            </a:r>
          </a:p>
          <a:p>
            <a:pPr marL="480060" lvl="2" indent="-160020" algn="l">
              <a:lnSpc>
                <a:spcPts val="2940"/>
              </a:lnSpc>
            </a:pPr>
            <a:r>
              <a:rPr lang="en-US" sz="2100" dirty="0">
                <a:solidFill>
                  <a:srgbClr val="2E2521"/>
                </a:solidFill>
                <a:latin typeface="Montserrat"/>
                <a:ea typeface="Montserrat"/>
                <a:cs typeface="Montserrat"/>
                <a:sym typeface="Montserrat"/>
              </a:rPr>
              <a:t>With these cultural differences, there might be misunderstandings, less cooperation and inconsistent performance during food production processes (Adler and Gundersen, 2007).</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grpSp>
        <p:nvGrpSpPr>
          <p:cNvPr id="2" name="Group 2"/>
          <p:cNvGrpSpPr/>
          <p:nvPr/>
        </p:nvGrpSpPr>
        <p:grpSpPr>
          <a:xfrm>
            <a:off x="8909618" y="0"/>
            <a:ext cx="9378382" cy="10287000"/>
            <a:chOff x="0" y="0"/>
            <a:chExt cx="12504509" cy="13716000"/>
          </a:xfrm>
        </p:grpSpPr>
        <p:sp>
          <p:nvSpPr>
            <p:cNvPr id="3" name="Freeform 3"/>
            <p:cNvSpPr/>
            <p:nvPr/>
          </p:nvSpPr>
          <p:spPr>
            <a:xfrm>
              <a:off x="0" y="0"/>
              <a:ext cx="12504547" cy="13716000"/>
            </a:xfrm>
            <a:custGeom>
              <a:avLst/>
              <a:gdLst/>
              <a:ahLst/>
              <a:cxnLst/>
              <a:rect l="l" t="t" r="r" b="b"/>
              <a:pathLst>
                <a:path w="12504547" h="13716000">
                  <a:moveTo>
                    <a:pt x="0" y="0"/>
                  </a:moveTo>
                  <a:lnTo>
                    <a:pt x="12504547" y="0"/>
                  </a:lnTo>
                  <a:lnTo>
                    <a:pt x="12504547" y="13716000"/>
                  </a:lnTo>
                  <a:lnTo>
                    <a:pt x="0" y="13716000"/>
                  </a:lnTo>
                  <a:close/>
                </a:path>
              </a:pathLst>
            </a:custGeom>
            <a:blipFill>
              <a:blip r:embed="rId3"/>
              <a:stretch>
                <a:fillRect l="-32366" r="-32366"/>
              </a:stretch>
            </a:blipFill>
          </p:spPr>
          <p:txBody>
            <a:bodyPr/>
            <a:lstStyle/>
            <a:p>
              <a:endParaRPr lang="en-GB"/>
            </a:p>
          </p:txBody>
        </p:sp>
      </p:grpSp>
      <p:sp>
        <p:nvSpPr>
          <p:cNvPr id="4" name="Freeform 4"/>
          <p:cNvSpPr/>
          <p:nvPr/>
        </p:nvSpPr>
        <p:spPr>
          <a:xfrm>
            <a:off x="9762172" y="1736798"/>
            <a:ext cx="7673273" cy="5811107"/>
          </a:xfrm>
          <a:custGeom>
            <a:avLst/>
            <a:gdLst/>
            <a:ahLst/>
            <a:cxnLst/>
            <a:rect l="l" t="t" r="r" b="b"/>
            <a:pathLst>
              <a:path w="7673273" h="5811107">
                <a:moveTo>
                  <a:pt x="0" y="0"/>
                </a:moveTo>
                <a:lnTo>
                  <a:pt x="7673274" y="0"/>
                </a:lnTo>
                <a:lnTo>
                  <a:pt x="7673274" y="5811107"/>
                </a:lnTo>
                <a:lnTo>
                  <a:pt x="0" y="581110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5" name="Group 5"/>
          <p:cNvGrpSpPr/>
          <p:nvPr/>
        </p:nvGrpSpPr>
        <p:grpSpPr>
          <a:xfrm>
            <a:off x="10613441" y="1867243"/>
            <a:ext cx="5970737" cy="5680662"/>
            <a:chOff x="0" y="0"/>
            <a:chExt cx="7960982" cy="7574216"/>
          </a:xfrm>
        </p:grpSpPr>
        <p:sp>
          <p:nvSpPr>
            <p:cNvPr id="6" name="Freeform 6"/>
            <p:cNvSpPr/>
            <p:nvPr/>
          </p:nvSpPr>
          <p:spPr>
            <a:xfrm>
              <a:off x="0" y="0"/>
              <a:ext cx="7960995" cy="7574153"/>
            </a:xfrm>
            <a:custGeom>
              <a:avLst/>
              <a:gdLst/>
              <a:ahLst/>
              <a:cxnLst/>
              <a:rect l="l" t="t" r="r" b="b"/>
              <a:pathLst>
                <a:path w="7960995" h="7574153">
                  <a:moveTo>
                    <a:pt x="0" y="0"/>
                  </a:moveTo>
                  <a:lnTo>
                    <a:pt x="7960995" y="0"/>
                  </a:lnTo>
                  <a:lnTo>
                    <a:pt x="7960995" y="7574153"/>
                  </a:lnTo>
                  <a:lnTo>
                    <a:pt x="0" y="7574153"/>
                  </a:lnTo>
                  <a:close/>
                </a:path>
              </a:pathLst>
            </a:custGeom>
            <a:blipFill>
              <a:blip r:embed="rId5"/>
              <a:stretch>
                <a:fillRect/>
              </a:stretch>
            </a:blipFill>
          </p:spPr>
          <p:txBody>
            <a:bodyPr/>
            <a:lstStyle/>
            <a:p>
              <a:endParaRPr lang="en-GB"/>
            </a:p>
          </p:txBody>
        </p:sp>
      </p:grpSp>
      <p:sp>
        <p:nvSpPr>
          <p:cNvPr id="7" name="TextBox 7"/>
          <p:cNvSpPr txBox="1"/>
          <p:nvPr/>
        </p:nvSpPr>
        <p:spPr>
          <a:xfrm>
            <a:off x="1437599" y="1175795"/>
            <a:ext cx="4842462" cy="1259415"/>
          </a:xfrm>
          <a:prstGeom prst="rect">
            <a:avLst/>
          </a:prstGeom>
        </p:spPr>
        <p:txBody>
          <a:bodyPr lIns="0" tIns="0" rIns="0" bIns="0" rtlCol="0" anchor="t">
            <a:spAutoFit/>
          </a:bodyPr>
          <a:lstStyle/>
          <a:p>
            <a:pPr algn="l">
              <a:lnSpc>
                <a:spcPts val="4880"/>
              </a:lnSpc>
            </a:pPr>
            <a:r>
              <a:rPr lang="en-US" sz="3486" spc="72">
                <a:solidFill>
                  <a:srgbClr val="2E2521"/>
                </a:solidFill>
                <a:latin typeface="DM Serif Display"/>
                <a:ea typeface="DM Serif Display"/>
                <a:cs typeface="DM Serif Display"/>
                <a:sym typeface="DM Serif Display"/>
              </a:rPr>
              <a:t>HOFSTEDE’S CULTURAL DIMENSIONS</a:t>
            </a:r>
          </a:p>
        </p:txBody>
      </p:sp>
      <p:sp>
        <p:nvSpPr>
          <p:cNvPr id="8" name="TextBox 8"/>
          <p:cNvSpPr txBox="1"/>
          <p:nvPr/>
        </p:nvSpPr>
        <p:spPr>
          <a:xfrm>
            <a:off x="1437599" y="3577590"/>
            <a:ext cx="6512643" cy="5223510"/>
          </a:xfrm>
          <a:prstGeom prst="rect">
            <a:avLst/>
          </a:prstGeom>
        </p:spPr>
        <p:txBody>
          <a:bodyPr lIns="0" tIns="0" rIns="0" bIns="0" rtlCol="0" anchor="t">
            <a:spAutoFit/>
          </a:bodyPr>
          <a:lstStyle/>
          <a:p>
            <a:pPr algn="l">
              <a:lnSpc>
                <a:spcPts val="2940"/>
              </a:lnSpc>
            </a:pPr>
            <a:r>
              <a:rPr lang="en-US" sz="2100">
                <a:solidFill>
                  <a:srgbClr val="2E2521"/>
                </a:solidFill>
                <a:latin typeface="Montserrat"/>
                <a:ea typeface="Montserrat"/>
                <a:cs typeface="Montserrat"/>
                <a:sym typeface="Montserrat"/>
              </a:rPr>
              <a:t>The Cultural Dimensions Theory by Hofstede is a theory of how culture affects behaviour and communication in the workplace.</a:t>
            </a:r>
          </a:p>
          <a:p>
            <a:pPr algn="l">
              <a:lnSpc>
                <a:spcPts val="2940"/>
              </a:lnSpc>
            </a:pPr>
            <a:r>
              <a:rPr lang="en-US" sz="2100">
                <a:solidFill>
                  <a:srgbClr val="2E2521"/>
                </a:solidFill>
                <a:latin typeface="Montserrat"/>
                <a:ea typeface="Montserrat"/>
                <a:cs typeface="Montserrat"/>
                <a:sym typeface="Montserrat"/>
              </a:rPr>
              <a:t>Key dimensions:</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Power distance</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Individualism vs Collectivism</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Uncertainty avoidance</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Masculinity vs femininity</a:t>
            </a:r>
          </a:p>
          <a:p>
            <a:pPr marL="480060" lvl="2" indent="-160020" algn="l">
              <a:lnSpc>
                <a:spcPts val="2940"/>
              </a:lnSpc>
            </a:pPr>
            <a:r>
              <a:rPr lang="en-US" sz="2100">
                <a:solidFill>
                  <a:srgbClr val="2E2521"/>
                </a:solidFill>
                <a:latin typeface="Montserrat"/>
                <a:ea typeface="Montserrat"/>
                <a:cs typeface="Montserrat"/>
                <a:sym typeface="Montserrat"/>
              </a:rPr>
              <a:t>In Flight Foods, the differences in these dimensions impact the response of workers to authority, rule-following and communication, resulting in misunderstanding and decreased efficiency (Hofstede, 2011).</a:t>
            </a:r>
          </a:p>
          <a:p>
            <a:pPr marL="480060" lvl="2" indent="-160020" algn="l">
              <a:lnSpc>
                <a:spcPts val="2940"/>
              </a:lnSpc>
            </a:pPr>
            <a:endParaRPr lang="en-US" sz="2100">
              <a:solidFill>
                <a:srgbClr val="2E2521"/>
              </a:solidFill>
              <a:latin typeface="Montserrat"/>
              <a:ea typeface="Montserrat"/>
              <a:cs typeface="Montserrat"/>
              <a:sym typeface="Montserrat"/>
            </a:endParaRPr>
          </a:p>
        </p:txBody>
      </p:sp>
      <p:sp>
        <p:nvSpPr>
          <p:cNvPr id="9" name="TextBox 9"/>
          <p:cNvSpPr txBox="1"/>
          <p:nvPr/>
        </p:nvSpPr>
        <p:spPr>
          <a:xfrm>
            <a:off x="10746657" y="7804528"/>
            <a:ext cx="6512643" cy="765810"/>
          </a:xfrm>
          <a:prstGeom prst="rect">
            <a:avLst/>
          </a:prstGeom>
        </p:spPr>
        <p:txBody>
          <a:bodyPr lIns="0" tIns="0" rIns="0" bIns="0" rtlCol="0" anchor="t">
            <a:spAutoFit/>
          </a:bodyPr>
          <a:lstStyle/>
          <a:p>
            <a:pPr algn="ctr">
              <a:lnSpc>
                <a:spcPts val="2940"/>
              </a:lnSpc>
            </a:pPr>
            <a:r>
              <a:rPr lang="en-US" sz="2100" b="1">
                <a:solidFill>
                  <a:srgbClr val="2E2521"/>
                </a:solidFill>
                <a:latin typeface="Montserrat Bold"/>
                <a:ea typeface="Montserrat Bold"/>
                <a:cs typeface="Montserrat Bold"/>
                <a:sym typeface="Montserrat Bold"/>
              </a:rPr>
              <a:t>Figure 4: Hofstede’s Cultural Dimensions</a:t>
            </a:r>
          </a:p>
          <a:p>
            <a:pPr algn="ctr">
              <a:lnSpc>
                <a:spcPts val="2940"/>
              </a:lnSpc>
            </a:pPr>
            <a:r>
              <a:rPr lang="en-US" sz="2100" b="1">
                <a:solidFill>
                  <a:srgbClr val="2E2521"/>
                </a:solidFill>
                <a:latin typeface="Montserrat Bold"/>
                <a:ea typeface="Montserrat Bold"/>
                <a:cs typeface="Montserrat Bold"/>
                <a:sym typeface="Montserrat Bold"/>
              </a:rPr>
              <a:t>Source: (Cheng, 2020)</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Freeform 2"/>
          <p:cNvSpPr/>
          <p:nvPr/>
        </p:nvSpPr>
        <p:spPr>
          <a:xfrm>
            <a:off x="15201900" y="-144666"/>
            <a:ext cx="3086100" cy="10431666"/>
          </a:xfrm>
          <a:custGeom>
            <a:avLst/>
            <a:gdLst/>
            <a:ahLst/>
            <a:cxnLst/>
            <a:rect l="l" t="t" r="r" b="b"/>
            <a:pathLst>
              <a:path w="3086100" h="10431666">
                <a:moveTo>
                  <a:pt x="0" y="0"/>
                </a:moveTo>
                <a:lnTo>
                  <a:pt x="3086100" y="0"/>
                </a:lnTo>
                <a:lnTo>
                  <a:pt x="3086100" y="10431666"/>
                </a:lnTo>
                <a:lnTo>
                  <a:pt x="0" y="104316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028700" y="884044"/>
            <a:ext cx="13372871" cy="8374256"/>
          </a:xfrm>
          <a:custGeom>
            <a:avLst/>
            <a:gdLst/>
            <a:ahLst/>
            <a:cxnLst/>
            <a:rect l="l" t="t" r="r" b="b"/>
            <a:pathLst>
              <a:path w="13372871" h="8374256">
                <a:moveTo>
                  <a:pt x="0" y="0"/>
                </a:moveTo>
                <a:lnTo>
                  <a:pt x="13372871" y="0"/>
                </a:lnTo>
                <a:lnTo>
                  <a:pt x="13372871" y="8374256"/>
                </a:lnTo>
                <a:lnTo>
                  <a:pt x="0" y="837425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0420636" y="1973713"/>
            <a:ext cx="7867364" cy="5256438"/>
            <a:chOff x="0" y="0"/>
            <a:chExt cx="10489819" cy="7008584"/>
          </a:xfrm>
        </p:grpSpPr>
        <p:sp>
          <p:nvSpPr>
            <p:cNvPr id="5" name="Freeform 5"/>
            <p:cNvSpPr/>
            <p:nvPr/>
          </p:nvSpPr>
          <p:spPr>
            <a:xfrm>
              <a:off x="0" y="0"/>
              <a:ext cx="10489819" cy="7008622"/>
            </a:xfrm>
            <a:custGeom>
              <a:avLst/>
              <a:gdLst/>
              <a:ahLst/>
              <a:cxnLst/>
              <a:rect l="l" t="t" r="r" b="b"/>
              <a:pathLst>
                <a:path w="10489819" h="7008622">
                  <a:moveTo>
                    <a:pt x="0" y="0"/>
                  </a:moveTo>
                  <a:lnTo>
                    <a:pt x="10489819" y="0"/>
                  </a:lnTo>
                  <a:lnTo>
                    <a:pt x="10489819" y="7008622"/>
                  </a:lnTo>
                  <a:lnTo>
                    <a:pt x="0" y="7008622"/>
                  </a:lnTo>
                  <a:close/>
                </a:path>
              </a:pathLst>
            </a:custGeom>
            <a:blipFill>
              <a:blip r:embed="rId5"/>
              <a:stretch>
                <a:fillRect/>
              </a:stretch>
            </a:blipFill>
          </p:spPr>
          <p:txBody>
            <a:bodyPr/>
            <a:lstStyle/>
            <a:p>
              <a:endParaRPr lang="en-GB"/>
            </a:p>
          </p:txBody>
        </p:sp>
      </p:grpSp>
      <p:sp>
        <p:nvSpPr>
          <p:cNvPr id="6" name="Freeform 6"/>
          <p:cNvSpPr/>
          <p:nvPr/>
        </p:nvSpPr>
        <p:spPr>
          <a:xfrm>
            <a:off x="1864795" y="4296718"/>
            <a:ext cx="3007928" cy="352854"/>
          </a:xfrm>
          <a:custGeom>
            <a:avLst/>
            <a:gdLst/>
            <a:ahLst/>
            <a:cxnLst/>
            <a:rect l="l" t="t" r="r" b="b"/>
            <a:pathLst>
              <a:path w="3007928" h="352854">
                <a:moveTo>
                  <a:pt x="0" y="0"/>
                </a:moveTo>
                <a:lnTo>
                  <a:pt x="3007928" y="0"/>
                </a:lnTo>
                <a:lnTo>
                  <a:pt x="3007928" y="352854"/>
                </a:lnTo>
                <a:lnTo>
                  <a:pt x="0" y="35285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TextBox 7"/>
          <p:cNvSpPr txBox="1"/>
          <p:nvPr/>
        </p:nvSpPr>
        <p:spPr>
          <a:xfrm>
            <a:off x="1699289" y="1213142"/>
            <a:ext cx="6015857" cy="3039113"/>
          </a:xfrm>
          <a:prstGeom prst="rect">
            <a:avLst/>
          </a:prstGeom>
        </p:spPr>
        <p:txBody>
          <a:bodyPr lIns="0" tIns="0" rIns="0" bIns="0" rtlCol="0" anchor="t">
            <a:spAutoFit/>
          </a:bodyPr>
          <a:lstStyle/>
          <a:p>
            <a:pPr algn="l">
              <a:lnSpc>
                <a:spcPts val="7839"/>
              </a:lnSpc>
            </a:pPr>
            <a:r>
              <a:rPr lang="en-US" sz="5599" spc="117">
                <a:solidFill>
                  <a:srgbClr val="FFFAF2"/>
                </a:solidFill>
                <a:latin typeface="DM Serif Display"/>
                <a:ea typeface="DM Serif Display"/>
                <a:cs typeface="DM Serif Display"/>
                <a:sym typeface="DM Serif Display"/>
              </a:rPr>
              <a:t>SOLUTIONS TO CULTURAL BARRIER</a:t>
            </a:r>
          </a:p>
        </p:txBody>
      </p:sp>
      <p:sp>
        <p:nvSpPr>
          <p:cNvPr id="8" name="TextBox 8"/>
          <p:cNvSpPr txBox="1"/>
          <p:nvPr/>
        </p:nvSpPr>
        <p:spPr>
          <a:xfrm>
            <a:off x="1893370" y="4819650"/>
            <a:ext cx="8139532" cy="4242721"/>
          </a:xfrm>
          <a:prstGeom prst="rect">
            <a:avLst/>
          </a:prstGeom>
        </p:spPr>
        <p:txBody>
          <a:bodyPr lIns="0" tIns="0" rIns="0" bIns="0" rtlCol="0" anchor="t">
            <a:spAutoFit/>
          </a:bodyPr>
          <a:lstStyle/>
          <a:p>
            <a:pPr algn="l">
              <a:lnSpc>
                <a:spcPts val="2792"/>
              </a:lnSpc>
            </a:pPr>
            <a:r>
              <a:rPr lang="en-US" sz="1995">
                <a:solidFill>
                  <a:srgbClr val="FFFAF2"/>
                </a:solidFill>
                <a:latin typeface="Montserrat"/>
                <a:ea typeface="Montserrat"/>
                <a:cs typeface="Montserrat"/>
                <a:sym typeface="Montserrat"/>
              </a:rPr>
              <a:t>Flight Foods Ltd ought to foster cultural awareness and inclusivity in order to overcome barriers that might occur due to cultural differences.</a:t>
            </a:r>
          </a:p>
          <a:p>
            <a:pPr algn="l">
              <a:lnSpc>
                <a:spcPts val="2792"/>
              </a:lnSpc>
            </a:pPr>
            <a:r>
              <a:rPr lang="en-US" sz="1995">
                <a:solidFill>
                  <a:srgbClr val="FFFAF2"/>
                </a:solidFill>
                <a:latin typeface="Montserrat"/>
                <a:ea typeface="Montserrat"/>
                <a:cs typeface="Montserrat"/>
                <a:sym typeface="Montserrat"/>
              </a:rPr>
              <a:t>Recommended solutions:</a:t>
            </a:r>
          </a:p>
          <a:p>
            <a:pPr marL="456131" lvl="2" indent="-152044" algn="l">
              <a:lnSpc>
                <a:spcPts val="2792"/>
              </a:lnSpc>
              <a:buFont typeface="Arial"/>
              <a:buChar char="⚬"/>
            </a:pPr>
            <a:r>
              <a:rPr lang="en-US" sz="1995">
                <a:solidFill>
                  <a:srgbClr val="FFFAF2"/>
                </a:solidFill>
                <a:latin typeface="Montserrat"/>
                <a:ea typeface="Montserrat"/>
                <a:cs typeface="Montserrat"/>
                <a:sym typeface="Montserrat"/>
              </a:rPr>
              <a:t>Offer cultural awareness and diversity education.</a:t>
            </a:r>
          </a:p>
          <a:p>
            <a:pPr marL="456131" lvl="2" indent="-152044" algn="l">
              <a:lnSpc>
                <a:spcPts val="2792"/>
              </a:lnSpc>
              <a:buFont typeface="Arial"/>
              <a:buChar char="⚬"/>
            </a:pPr>
            <a:r>
              <a:rPr lang="en-US" sz="1995">
                <a:solidFill>
                  <a:srgbClr val="FFFAF2"/>
                </a:solidFill>
                <a:latin typeface="Montserrat"/>
                <a:ea typeface="Montserrat"/>
                <a:cs typeface="Montserrat"/>
                <a:sym typeface="Montserrat"/>
              </a:rPr>
              <a:t>Develop standardised and explicit workplace practices.</a:t>
            </a:r>
          </a:p>
          <a:p>
            <a:pPr marL="456131" lvl="2" indent="-152044" algn="l">
              <a:lnSpc>
                <a:spcPts val="2792"/>
              </a:lnSpc>
              <a:buFont typeface="Arial"/>
              <a:buChar char="⚬"/>
            </a:pPr>
            <a:r>
              <a:rPr lang="en-US" sz="1995">
                <a:solidFill>
                  <a:srgbClr val="FFFAF2"/>
                </a:solidFill>
                <a:latin typeface="Montserrat"/>
                <a:ea typeface="Montserrat"/>
                <a:cs typeface="Montserrat"/>
                <a:sym typeface="Montserrat"/>
              </a:rPr>
              <a:t>Engineer a simple, universal means of communication.</a:t>
            </a:r>
          </a:p>
          <a:p>
            <a:pPr marL="456131" lvl="2" indent="-152044" algn="l">
              <a:lnSpc>
                <a:spcPts val="2792"/>
              </a:lnSpc>
              <a:buFont typeface="Arial"/>
              <a:buChar char="⚬"/>
            </a:pPr>
            <a:r>
              <a:rPr lang="en-US" sz="1995">
                <a:solidFill>
                  <a:srgbClr val="FFFAF2"/>
                </a:solidFill>
                <a:latin typeface="Montserrat"/>
                <a:ea typeface="Montserrat"/>
                <a:cs typeface="Montserrat"/>
                <a:sym typeface="Montserrat"/>
              </a:rPr>
              <a:t>Promote teamwork and cross-cultural contact.</a:t>
            </a:r>
          </a:p>
          <a:p>
            <a:pPr marL="456131" lvl="2" indent="-152044" algn="l">
              <a:lnSpc>
                <a:spcPts val="2792"/>
              </a:lnSpc>
              <a:buFont typeface="Arial"/>
              <a:buChar char="⚬"/>
            </a:pPr>
            <a:r>
              <a:rPr lang="en-US" sz="1995">
                <a:solidFill>
                  <a:srgbClr val="FFFAF2"/>
                </a:solidFill>
                <a:latin typeface="Montserrat"/>
                <a:ea typeface="Montserrat"/>
                <a:cs typeface="Montserrat"/>
                <a:sym typeface="Montserrat"/>
              </a:rPr>
              <a:t>Build inclusive leadership behaviours.</a:t>
            </a:r>
          </a:p>
          <a:p>
            <a:pPr marL="456131" lvl="2" indent="-152044" algn="l">
              <a:lnSpc>
                <a:spcPts val="2792"/>
              </a:lnSpc>
            </a:pPr>
            <a:r>
              <a:rPr lang="en-US" sz="1995">
                <a:solidFill>
                  <a:srgbClr val="FFFAF2"/>
                </a:solidFill>
                <a:latin typeface="Montserrat"/>
                <a:ea typeface="Montserrat"/>
                <a:cs typeface="Montserrat"/>
                <a:sym typeface="Montserrat"/>
              </a:rPr>
              <a:t>Such approaches are able to enhance knowledge, conflicts and improve collaboration among multicultural employees (Trompenaars and Hampden-Turner, 2012).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TextBox 2"/>
          <p:cNvSpPr txBox="1"/>
          <p:nvPr/>
        </p:nvSpPr>
        <p:spPr>
          <a:xfrm>
            <a:off x="1028700" y="1066800"/>
            <a:ext cx="7440130" cy="811911"/>
          </a:xfrm>
          <a:prstGeom prst="rect">
            <a:avLst/>
          </a:prstGeom>
        </p:spPr>
        <p:txBody>
          <a:bodyPr lIns="0" tIns="0" rIns="0" bIns="0" rtlCol="0" anchor="t">
            <a:spAutoFit/>
          </a:bodyPr>
          <a:lstStyle/>
          <a:p>
            <a:pPr algn="l">
              <a:lnSpc>
                <a:spcPts val="6551"/>
              </a:lnSpc>
            </a:pPr>
            <a:r>
              <a:rPr lang="en-US" sz="5599" spc="117">
                <a:solidFill>
                  <a:srgbClr val="2E2521"/>
                </a:solidFill>
                <a:latin typeface="DM Serif Display"/>
                <a:ea typeface="DM Serif Display"/>
                <a:cs typeface="DM Serif Display"/>
                <a:sym typeface="DM Serif Display"/>
              </a:rPr>
              <a:t>EMOTIONAL BARRIER</a:t>
            </a:r>
          </a:p>
        </p:txBody>
      </p:sp>
      <p:sp>
        <p:nvSpPr>
          <p:cNvPr id="3" name="TextBox 3"/>
          <p:cNvSpPr txBox="1"/>
          <p:nvPr/>
        </p:nvSpPr>
        <p:spPr>
          <a:xfrm>
            <a:off x="1028700" y="4034790"/>
            <a:ext cx="8115300" cy="5223510"/>
          </a:xfrm>
          <a:prstGeom prst="rect">
            <a:avLst/>
          </a:prstGeom>
        </p:spPr>
        <p:txBody>
          <a:bodyPr lIns="0" tIns="0" rIns="0" bIns="0" rtlCol="0" anchor="t">
            <a:spAutoFit/>
          </a:bodyPr>
          <a:lstStyle/>
          <a:p>
            <a:pPr algn="l">
              <a:lnSpc>
                <a:spcPts val="2940"/>
              </a:lnSpc>
            </a:pPr>
            <a:r>
              <a:rPr lang="en-US" sz="2100">
                <a:solidFill>
                  <a:srgbClr val="2E2521"/>
                </a:solidFill>
                <a:latin typeface="Montserrat"/>
                <a:ea typeface="Montserrat"/>
                <a:cs typeface="Montserrat"/>
                <a:sym typeface="Montserrat"/>
              </a:rPr>
              <a:t>The emotional aspects have a tremendous influence on communication at Flight Foods Ltd, especially because of the stress and frustration that the manager, Gary, has undergone.</a:t>
            </a:r>
          </a:p>
          <a:p>
            <a:pPr algn="l">
              <a:lnSpc>
                <a:spcPts val="2940"/>
              </a:lnSpc>
            </a:pPr>
            <a:r>
              <a:rPr lang="en-US" sz="2100">
                <a:solidFill>
                  <a:srgbClr val="2E2521"/>
                </a:solidFill>
                <a:latin typeface="Montserrat"/>
                <a:ea typeface="Montserrat"/>
                <a:cs typeface="Montserrat"/>
                <a:sym typeface="Montserrat"/>
              </a:rPr>
              <a:t>Key issues:</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Work pressure and time stress.</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Disappointment with the errors of the employees.</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Negative responses (e.g., screaming)</a:t>
            </a:r>
          </a:p>
          <a:p>
            <a:pPr marL="480060" lvl="2" indent="-160020" algn="l">
              <a:lnSpc>
                <a:spcPts val="2940"/>
              </a:lnSpc>
              <a:buFont typeface="Arial"/>
              <a:buChar char="⚬"/>
            </a:pPr>
            <a:r>
              <a:rPr lang="en-US" sz="2100">
                <a:solidFill>
                  <a:srgbClr val="2E2521"/>
                </a:solidFill>
                <a:latin typeface="Montserrat"/>
                <a:ea typeface="Montserrat"/>
                <a:cs typeface="Montserrat"/>
                <a:sym typeface="Montserrat"/>
              </a:rPr>
              <a:t>Lower patience and communication abilities.</a:t>
            </a:r>
          </a:p>
          <a:p>
            <a:pPr marL="480060" lvl="2" indent="-160020" algn="l">
              <a:lnSpc>
                <a:spcPts val="2940"/>
              </a:lnSpc>
            </a:pPr>
            <a:r>
              <a:rPr lang="en-US" sz="2100">
                <a:solidFill>
                  <a:srgbClr val="2E2521"/>
                </a:solidFill>
                <a:latin typeface="Montserrat"/>
                <a:ea typeface="Montserrat"/>
                <a:cs typeface="Montserrat"/>
                <a:sym typeface="Montserrat"/>
              </a:rPr>
              <a:t>These emotional reactions have the potential to produce an unfriendly workplace, decrease the confidence of employees, and increase the chance of communication failures (Goleman, 1995).</a:t>
            </a:r>
          </a:p>
          <a:p>
            <a:pPr marL="480060" lvl="2" indent="-160020" algn="l">
              <a:lnSpc>
                <a:spcPts val="2940"/>
              </a:lnSpc>
            </a:pPr>
            <a:endParaRPr lang="en-US" sz="2100">
              <a:solidFill>
                <a:srgbClr val="2E2521"/>
              </a:solidFill>
              <a:latin typeface="Montserrat"/>
              <a:ea typeface="Montserrat"/>
              <a:cs typeface="Montserrat"/>
              <a:sym typeface="Montserrat"/>
            </a:endParaRPr>
          </a:p>
        </p:txBody>
      </p:sp>
      <p:sp>
        <p:nvSpPr>
          <p:cNvPr id="4" name="Freeform 4"/>
          <p:cNvSpPr/>
          <p:nvPr/>
        </p:nvSpPr>
        <p:spPr>
          <a:xfrm>
            <a:off x="10224202" y="5238474"/>
            <a:ext cx="10955026" cy="7366987"/>
          </a:xfrm>
          <a:custGeom>
            <a:avLst/>
            <a:gdLst/>
            <a:ahLst/>
            <a:cxnLst/>
            <a:rect l="l" t="t" r="r" b="b"/>
            <a:pathLst>
              <a:path w="10955026" h="7366987">
                <a:moveTo>
                  <a:pt x="0" y="0"/>
                </a:moveTo>
                <a:lnTo>
                  <a:pt x="10955026" y="0"/>
                </a:lnTo>
                <a:lnTo>
                  <a:pt x="10955026" y="7366987"/>
                </a:lnTo>
                <a:lnTo>
                  <a:pt x="0" y="73669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5" name="Group 5"/>
          <p:cNvGrpSpPr/>
          <p:nvPr/>
        </p:nvGrpSpPr>
        <p:grpSpPr>
          <a:xfrm>
            <a:off x="10983697" y="6028287"/>
            <a:ext cx="7304303" cy="4231176"/>
            <a:chOff x="0" y="0"/>
            <a:chExt cx="9739071" cy="5641569"/>
          </a:xfrm>
        </p:grpSpPr>
        <p:sp>
          <p:nvSpPr>
            <p:cNvPr id="6" name="Freeform 6"/>
            <p:cNvSpPr/>
            <p:nvPr/>
          </p:nvSpPr>
          <p:spPr>
            <a:xfrm>
              <a:off x="0" y="0"/>
              <a:ext cx="9739122" cy="5641594"/>
            </a:xfrm>
            <a:custGeom>
              <a:avLst/>
              <a:gdLst/>
              <a:ahLst/>
              <a:cxnLst/>
              <a:rect l="l" t="t" r="r" b="b"/>
              <a:pathLst>
                <a:path w="9739122" h="5641594">
                  <a:moveTo>
                    <a:pt x="0" y="0"/>
                  </a:moveTo>
                  <a:lnTo>
                    <a:pt x="9739122" y="0"/>
                  </a:lnTo>
                  <a:lnTo>
                    <a:pt x="9739122" y="5641594"/>
                  </a:lnTo>
                  <a:lnTo>
                    <a:pt x="0" y="5641594"/>
                  </a:lnTo>
                  <a:close/>
                </a:path>
              </a:pathLst>
            </a:custGeom>
            <a:blipFill>
              <a:blip r:embed="rId4"/>
              <a:stretch>
                <a:fillRect l="-2496" r="-2496"/>
              </a:stretch>
            </a:blipFill>
          </p:spPr>
          <p:txBody>
            <a:bodyPr/>
            <a:lstStyle/>
            <a:p>
              <a:endParaRPr lang="en-GB"/>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Freeform 2"/>
          <p:cNvSpPr/>
          <p:nvPr/>
        </p:nvSpPr>
        <p:spPr>
          <a:xfrm>
            <a:off x="1752895" y="3025873"/>
            <a:ext cx="7872946" cy="6631810"/>
          </a:xfrm>
          <a:custGeom>
            <a:avLst/>
            <a:gdLst/>
            <a:ahLst/>
            <a:cxnLst/>
            <a:rect l="l" t="t" r="r" b="b"/>
            <a:pathLst>
              <a:path w="7872946" h="6631810">
                <a:moveTo>
                  <a:pt x="0" y="0"/>
                </a:moveTo>
                <a:lnTo>
                  <a:pt x="7872946" y="0"/>
                </a:lnTo>
                <a:lnTo>
                  <a:pt x="7872946" y="6631810"/>
                </a:lnTo>
                <a:lnTo>
                  <a:pt x="0" y="663181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0340959" y="3025873"/>
            <a:ext cx="7553439" cy="6591871"/>
          </a:xfrm>
          <a:custGeom>
            <a:avLst/>
            <a:gdLst/>
            <a:ahLst/>
            <a:cxnLst/>
            <a:rect l="l" t="t" r="r" b="b"/>
            <a:pathLst>
              <a:path w="7553439" h="6591871">
                <a:moveTo>
                  <a:pt x="0" y="0"/>
                </a:moveTo>
                <a:lnTo>
                  <a:pt x="7553439" y="0"/>
                </a:lnTo>
                <a:lnTo>
                  <a:pt x="7553439" y="6591872"/>
                </a:lnTo>
                <a:lnTo>
                  <a:pt x="0" y="659187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2905792" y="1181100"/>
            <a:ext cx="13365070" cy="699640"/>
          </a:xfrm>
          <a:prstGeom prst="rect">
            <a:avLst/>
          </a:prstGeom>
        </p:spPr>
        <p:txBody>
          <a:bodyPr lIns="0" tIns="0" rIns="0" bIns="0" rtlCol="0" anchor="t">
            <a:spAutoFit/>
          </a:bodyPr>
          <a:lstStyle/>
          <a:p>
            <a:pPr algn="l">
              <a:lnSpc>
                <a:spcPts val="5935"/>
              </a:lnSpc>
            </a:pPr>
            <a:r>
              <a:rPr lang="en-US" sz="5599" spc="117">
                <a:solidFill>
                  <a:srgbClr val="2E2521"/>
                </a:solidFill>
                <a:latin typeface="DM Serif Display"/>
                <a:ea typeface="DM Serif Display"/>
                <a:cs typeface="DM Serif Display"/>
                <a:sym typeface="DM Serif Display"/>
              </a:rPr>
              <a:t>EMOTIONAL INTELLIGENCE THEORY</a:t>
            </a:r>
          </a:p>
        </p:txBody>
      </p:sp>
      <p:sp>
        <p:nvSpPr>
          <p:cNvPr id="5" name="TextBox 5"/>
          <p:cNvSpPr txBox="1"/>
          <p:nvPr/>
        </p:nvSpPr>
        <p:spPr>
          <a:xfrm>
            <a:off x="10587971" y="3573732"/>
            <a:ext cx="7059416" cy="5594985"/>
          </a:xfrm>
          <a:prstGeom prst="rect">
            <a:avLst/>
          </a:prstGeom>
        </p:spPr>
        <p:txBody>
          <a:bodyPr lIns="0" tIns="0" rIns="0" bIns="0" rtlCol="0" anchor="t">
            <a:spAutoFit/>
          </a:bodyPr>
          <a:lstStyle/>
          <a:p>
            <a:pPr algn="l">
              <a:lnSpc>
                <a:spcPts val="2940"/>
              </a:lnSpc>
            </a:pPr>
            <a:r>
              <a:rPr lang="en-US" sz="2100" dirty="0">
                <a:solidFill>
                  <a:srgbClr val="FFFAF2"/>
                </a:solidFill>
                <a:latin typeface="Montserrat"/>
                <a:ea typeface="Montserrat"/>
                <a:cs typeface="Montserrat"/>
                <a:sym typeface="Montserrat"/>
              </a:rPr>
              <a:t>Emotional Intelligence (EI) is a sense of </a:t>
            </a:r>
            <a:r>
              <a:rPr lang="en-US" sz="2100" dirty="0" err="1">
                <a:solidFill>
                  <a:srgbClr val="FFFAF2"/>
                </a:solidFill>
                <a:latin typeface="Montserrat"/>
                <a:ea typeface="Montserrat"/>
                <a:cs typeface="Montserrat"/>
                <a:sym typeface="Montserrat"/>
              </a:rPr>
              <a:t>recognising</a:t>
            </a:r>
            <a:r>
              <a:rPr lang="en-US" sz="2100" dirty="0">
                <a:solidFill>
                  <a:srgbClr val="FFFAF2"/>
                </a:solidFill>
                <a:latin typeface="Montserrat"/>
                <a:ea typeface="Montserrat"/>
                <a:cs typeface="Montserrat"/>
                <a:sym typeface="Montserrat"/>
              </a:rPr>
              <a:t>, understand, and control emotions in oneself and others.</a:t>
            </a:r>
          </a:p>
          <a:p>
            <a:pPr algn="l">
              <a:lnSpc>
                <a:spcPts val="2940"/>
              </a:lnSpc>
            </a:pPr>
            <a:r>
              <a:rPr lang="en-US" sz="2100" dirty="0">
                <a:solidFill>
                  <a:srgbClr val="FFFAF2"/>
                </a:solidFill>
                <a:latin typeface="Montserrat"/>
                <a:ea typeface="Montserrat"/>
                <a:cs typeface="Montserrat"/>
                <a:sym typeface="Montserrat"/>
              </a:rPr>
              <a:t>Key components:</a:t>
            </a:r>
          </a:p>
          <a:p>
            <a:pPr marL="480060" lvl="2" indent="-160020" algn="l">
              <a:lnSpc>
                <a:spcPts val="2940"/>
              </a:lnSpc>
              <a:buFont typeface="Arial"/>
              <a:buChar char="⚬"/>
            </a:pPr>
            <a:r>
              <a:rPr lang="en-US" sz="2100" dirty="0">
                <a:solidFill>
                  <a:srgbClr val="FFFAF2"/>
                </a:solidFill>
                <a:latin typeface="Montserrat"/>
                <a:ea typeface="Montserrat"/>
                <a:cs typeface="Montserrat"/>
                <a:sym typeface="Montserrat"/>
              </a:rPr>
              <a:t>Self-awareness</a:t>
            </a:r>
          </a:p>
          <a:p>
            <a:pPr marL="480060" lvl="2" indent="-160020" algn="l">
              <a:lnSpc>
                <a:spcPts val="2940"/>
              </a:lnSpc>
              <a:buFont typeface="Arial"/>
              <a:buChar char="⚬"/>
            </a:pPr>
            <a:r>
              <a:rPr lang="en-US" sz="2100" dirty="0">
                <a:solidFill>
                  <a:srgbClr val="FFFAF2"/>
                </a:solidFill>
                <a:latin typeface="Montserrat"/>
                <a:ea typeface="Montserrat"/>
                <a:cs typeface="Montserrat"/>
                <a:sym typeface="Montserrat"/>
              </a:rPr>
              <a:t>Self-regulation</a:t>
            </a:r>
          </a:p>
          <a:p>
            <a:pPr marL="480060" lvl="2" indent="-160020" algn="l">
              <a:lnSpc>
                <a:spcPts val="2940"/>
              </a:lnSpc>
              <a:buFont typeface="Arial"/>
              <a:buChar char="⚬"/>
            </a:pPr>
            <a:r>
              <a:rPr lang="en-US" sz="2100" dirty="0">
                <a:solidFill>
                  <a:srgbClr val="FFFAF2"/>
                </a:solidFill>
                <a:latin typeface="Montserrat"/>
                <a:ea typeface="Montserrat"/>
                <a:cs typeface="Montserrat"/>
                <a:sym typeface="Montserrat"/>
              </a:rPr>
              <a:t>Motivation</a:t>
            </a:r>
          </a:p>
          <a:p>
            <a:pPr marL="480060" lvl="2" indent="-160020" algn="l">
              <a:lnSpc>
                <a:spcPts val="2940"/>
              </a:lnSpc>
              <a:buFont typeface="Arial"/>
              <a:buChar char="⚬"/>
            </a:pPr>
            <a:r>
              <a:rPr lang="en-US" sz="2100" dirty="0">
                <a:solidFill>
                  <a:srgbClr val="FFFAF2"/>
                </a:solidFill>
                <a:latin typeface="Montserrat"/>
                <a:ea typeface="Montserrat"/>
                <a:cs typeface="Montserrat"/>
                <a:sym typeface="Montserrat"/>
              </a:rPr>
              <a:t>Empathy</a:t>
            </a:r>
          </a:p>
          <a:p>
            <a:pPr marL="480060" lvl="2" indent="-160020" algn="l">
              <a:lnSpc>
                <a:spcPts val="2940"/>
              </a:lnSpc>
              <a:buFont typeface="Arial"/>
              <a:buChar char="⚬"/>
            </a:pPr>
            <a:r>
              <a:rPr lang="en-US" sz="2100" dirty="0">
                <a:solidFill>
                  <a:srgbClr val="FFFAF2"/>
                </a:solidFill>
                <a:latin typeface="Montserrat"/>
                <a:ea typeface="Montserrat"/>
                <a:cs typeface="Montserrat"/>
                <a:sym typeface="Montserrat"/>
              </a:rPr>
              <a:t>Social skills</a:t>
            </a:r>
          </a:p>
          <a:p>
            <a:pPr marL="480060" lvl="2" indent="-160020" algn="l">
              <a:lnSpc>
                <a:spcPts val="2940"/>
              </a:lnSpc>
            </a:pPr>
            <a:r>
              <a:rPr lang="en-US" sz="2100" dirty="0">
                <a:solidFill>
                  <a:srgbClr val="FFFAF2"/>
                </a:solidFill>
                <a:latin typeface="Montserrat"/>
                <a:ea typeface="Montserrat"/>
                <a:cs typeface="Montserrat"/>
                <a:sym typeface="Montserrat"/>
              </a:rPr>
              <a:t>Animal emotional intelligence helps managers to communicate effectively, manage stress and develop positive relationships with employees, enhance teamwork and performance (</a:t>
            </a:r>
            <a:r>
              <a:rPr lang="en-US" sz="2100" dirty="0" err="1">
                <a:solidFill>
                  <a:srgbClr val="FFFAF2"/>
                </a:solidFill>
                <a:latin typeface="Montserrat"/>
                <a:ea typeface="Montserrat"/>
                <a:cs typeface="Montserrat"/>
                <a:sym typeface="Montserrat"/>
              </a:rPr>
              <a:t>Ashkanasy</a:t>
            </a:r>
            <a:r>
              <a:rPr lang="en-US" sz="2100" dirty="0">
                <a:solidFill>
                  <a:srgbClr val="FFFAF2"/>
                </a:solidFill>
                <a:latin typeface="Montserrat"/>
                <a:ea typeface="Montserrat"/>
                <a:cs typeface="Montserrat"/>
                <a:sym typeface="Montserrat"/>
              </a:rPr>
              <a:t> and Daus, 2005).</a:t>
            </a:r>
          </a:p>
          <a:p>
            <a:pPr marL="480060" lvl="2" indent="-160020" algn="l">
              <a:lnSpc>
                <a:spcPts val="2940"/>
              </a:lnSpc>
            </a:pPr>
            <a:endParaRPr lang="en-US" sz="2100" dirty="0">
              <a:solidFill>
                <a:srgbClr val="FFFAF2"/>
              </a:solidFill>
              <a:latin typeface="Montserrat"/>
              <a:ea typeface="Montserrat"/>
              <a:cs typeface="Montserrat"/>
              <a:sym typeface="Montserrat"/>
            </a:endParaRPr>
          </a:p>
        </p:txBody>
      </p:sp>
      <p:grpSp>
        <p:nvGrpSpPr>
          <p:cNvPr id="6" name="Group 6"/>
          <p:cNvGrpSpPr/>
          <p:nvPr/>
        </p:nvGrpSpPr>
        <p:grpSpPr>
          <a:xfrm>
            <a:off x="2865568" y="4542939"/>
            <a:ext cx="5679481" cy="2983421"/>
            <a:chOff x="0" y="0"/>
            <a:chExt cx="7572642" cy="3977894"/>
          </a:xfrm>
        </p:grpSpPr>
        <p:sp>
          <p:nvSpPr>
            <p:cNvPr id="7" name="Freeform 7"/>
            <p:cNvSpPr/>
            <p:nvPr/>
          </p:nvSpPr>
          <p:spPr>
            <a:xfrm>
              <a:off x="0" y="0"/>
              <a:ext cx="7572629" cy="3977894"/>
            </a:xfrm>
            <a:custGeom>
              <a:avLst/>
              <a:gdLst/>
              <a:ahLst/>
              <a:cxnLst/>
              <a:rect l="l" t="t" r="r" b="b"/>
              <a:pathLst>
                <a:path w="7572629" h="3977894">
                  <a:moveTo>
                    <a:pt x="0" y="0"/>
                  </a:moveTo>
                  <a:lnTo>
                    <a:pt x="7572629" y="0"/>
                  </a:lnTo>
                  <a:lnTo>
                    <a:pt x="7572629" y="3977894"/>
                  </a:lnTo>
                  <a:lnTo>
                    <a:pt x="0" y="3977894"/>
                  </a:lnTo>
                  <a:lnTo>
                    <a:pt x="0" y="0"/>
                  </a:lnTo>
                  <a:close/>
                </a:path>
              </a:pathLst>
            </a:custGeom>
            <a:blipFill>
              <a:blip r:embed="rId5"/>
              <a:stretch>
                <a:fillRect l="-341" r="-341"/>
              </a:stretch>
            </a:blipFill>
          </p:spPr>
          <p:txBody>
            <a:bodyPr/>
            <a:lstStyle/>
            <a:p>
              <a:endParaRPr lang="en-GB"/>
            </a:p>
          </p:txBody>
        </p:sp>
      </p:grpSp>
      <p:sp>
        <p:nvSpPr>
          <p:cNvPr id="8" name="TextBox 8"/>
          <p:cNvSpPr txBox="1"/>
          <p:nvPr/>
        </p:nvSpPr>
        <p:spPr>
          <a:xfrm>
            <a:off x="2144963" y="7824254"/>
            <a:ext cx="7391914" cy="712441"/>
          </a:xfrm>
          <a:prstGeom prst="rect">
            <a:avLst/>
          </a:prstGeom>
        </p:spPr>
        <p:txBody>
          <a:bodyPr lIns="0" tIns="0" rIns="0" bIns="0" rtlCol="0" anchor="t">
            <a:spAutoFit/>
          </a:bodyPr>
          <a:lstStyle/>
          <a:p>
            <a:pPr algn="ctr">
              <a:lnSpc>
                <a:spcPts val="1439"/>
              </a:lnSpc>
            </a:pPr>
            <a:r>
              <a:rPr lang="en-US" sz="1200">
                <a:solidFill>
                  <a:srgbClr val="FFFFFF"/>
                </a:solidFill>
                <a:latin typeface="Times New Roman"/>
                <a:ea typeface="Times New Roman"/>
                <a:cs typeface="Times New Roman"/>
                <a:sym typeface="Times New Roman"/>
              </a:rPr>
              <a:t>Figure 5: A Milestone of Intelligent Development: Daniel Goleman’s Emotional Intelligence Theory  </a:t>
            </a:r>
          </a:p>
          <a:p>
            <a:pPr algn="ctr">
              <a:lnSpc>
                <a:spcPts val="1439"/>
              </a:lnSpc>
            </a:pPr>
            <a:r>
              <a:rPr lang="en-US" sz="1200">
                <a:solidFill>
                  <a:srgbClr val="FFFFFF"/>
                </a:solidFill>
                <a:latin typeface="Times New Roman"/>
                <a:ea typeface="Times New Roman"/>
                <a:cs typeface="Times New Roman"/>
                <a:sym typeface="Times New Roman"/>
              </a:rPr>
              <a:t>Source: (Uluç, 2023) </a:t>
            </a:r>
          </a:p>
          <a:p>
            <a:pPr algn="l">
              <a:lnSpc>
                <a:spcPts val="1439"/>
              </a:lnSpc>
            </a:pPr>
            <a:endParaRPr lang="en-US" sz="1200">
              <a:solidFill>
                <a:srgbClr val="FFFFFF"/>
              </a:solidFill>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Freeform 2"/>
          <p:cNvSpPr/>
          <p:nvPr/>
        </p:nvSpPr>
        <p:spPr>
          <a:xfrm>
            <a:off x="15201900" y="-144666"/>
            <a:ext cx="3086100" cy="10431666"/>
          </a:xfrm>
          <a:custGeom>
            <a:avLst/>
            <a:gdLst/>
            <a:ahLst/>
            <a:cxnLst/>
            <a:rect l="l" t="t" r="r" b="b"/>
            <a:pathLst>
              <a:path w="3086100" h="10431666">
                <a:moveTo>
                  <a:pt x="0" y="0"/>
                </a:moveTo>
                <a:lnTo>
                  <a:pt x="3086100" y="0"/>
                </a:lnTo>
                <a:lnTo>
                  <a:pt x="3086100" y="10431666"/>
                </a:lnTo>
                <a:lnTo>
                  <a:pt x="0" y="104316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028700" y="884044"/>
            <a:ext cx="13372871" cy="8374256"/>
          </a:xfrm>
          <a:custGeom>
            <a:avLst/>
            <a:gdLst/>
            <a:ahLst/>
            <a:cxnLst/>
            <a:rect l="l" t="t" r="r" b="b"/>
            <a:pathLst>
              <a:path w="13372871" h="8374256">
                <a:moveTo>
                  <a:pt x="0" y="0"/>
                </a:moveTo>
                <a:lnTo>
                  <a:pt x="13372871" y="0"/>
                </a:lnTo>
                <a:lnTo>
                  <a:pt x="13372871" y="8374256"/>
                </a:lnTo>
                <a:lnTo>
                  <a:pt x="0" y="837425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2958505" y="0"/>
            <a:ext cx="4300795" cy="10287000"/>
            <a:chOff x="0" y="0"/>
            <a:chExt cx="5734393" cy="13716000"/>
          </a:xfrm>
        </p:grpSpPr>
        <p:sp>
          <p:nvSpPr>
            <p:cNvPr id="5" name="Freeform 5"/>
            <p:cNvSpPr/>
            <p:nvPr/>
          </p:nvSpPr>
          <p:spPr>
            <a:xfrm>
              <a:off x="0" y="0"/>
              <a:ext cx="5734431" cy="13716000"/>
            </a:xfrm>
            <a:custGeom>
              <a:avLst/>
              <a:gdLst/>
              <a:ahLst/>
              <a:cxnLst/>
              <a:rect l="l" t="t" r="r" b="b"/>
              <a:pathLst>
                <a:path w="5734431" h="13716000">
                  <a:moveTo>
                    <a:pt x="0" y="0"/>
                  </a:moveTo>
                  <a:lnTo>
                    <a:pt x="5734431" y="0"/>
                  </a:lnTo>
                  <a:lnTo>
                    <a:pt x="5734431" y="13716000"/>
                  </a:lnTo>
                  <a:lnTo>
                    <a:pt x="0" y="13716000"/>
                  </a:lnTo>
                  <a:close/>
                </a:path>
              </a:pathLst>
            </a:custGeom>
            <a:blipFill>
              <a:blip r:embed="rId5"/>
              <a:stretch>
                <a:fillRect l="-129768" r="-129768"/>
              </a:stretch>
            </a:blipFill>
          </p:spPr>
          <p:txBody>
            <a:bodyPr/>
            <a:lstStyle/>
            <a:p>
              <a:endParaRPr lang="en-GB"/>
            </a:p>
          </p:txBody>
        </p:sp>
      </p:grpSp>
      <p:grpSp>
        <p:nvGrpSpPr>
          <p:cNvPr id="6" name="Group 6"/>
          <p:cNvGrpSpPr/>
          <p:nvPr/>
        </p:nvGrpSpPr>
        <p:grpSpPr>
          <a:xfrm>
            <a:off x="8657711" y="0"/>
            <a:ext cx="4300795" cy="5674938"/>
            <a:chOff x="0" y="0"/>
            <a:chExt cx="5734393" cy="7566584"/>
          </a:xfrm>
        </p:grpSpPr>
        <p:sp>
          <p:nvSpPr>
            <p:cNvPr id="7" name="Freeform 7"/>
            <p:cNvSpPr/>
            <p:nvPr/>
          </p:nvSpPr>
          <p:spPr>
            <a:xfrm>
              <a:off x="0" y="0"/>
              <a:ext cx="5734431" cy="7566533"/>
            </a:xfrm>
            <a:custGeom>
              <a:avLst/>
              <a:gdLst/>
              <a:ahLst/>
              <a:cxnLst/>
              <a:rect l="l" t="t" r="r" b="b"/>
              <a:pathLst>
                <a:path w="5734431" h="7566533">
                  <a:moveTo>
                    <a:pt x="0" y="0"/>
                  </a:moveTo>
                  <a:lnTo>
                    <a:pt x="5734431" y="0"/>
                  </a:lnTo>
                  <a:lnTo>
                    <a:pt x="5734431" y="7566533"/>
                  </a:lnTo>
                  <a:lnTo>
                    <a:pt x="0" y="7566533"/>
                  </a:lnTo>
                  <a:close/>
                </a:path>
              </a:pathLst>
            </a:custGeom>
            <a:blipFill>
              <a:blip r:embed="rId6"/>
              <a:stretch>
                <a:fillRect l="-71203" r="-71202"/>
              </a:stretch>
            </a:blipFill>
          </p:spPr>
          <p:txBody>
            <a:bodyPr/>
            <a:lstStyle/>
            <a:p>
              <a:endParaRPr lang="en-GB"/>
            </a:p>
          </p:txBody>
        </p:sp>
      </p:grpSp>
      <p:sp>
        <p:nvSpPr>
          <p:cNvPr id="8" name="Freeform 8"/>
          <p:cNvSpPr/>
          <p:nvPr/>
        </p:nvSpPr>
        <p:spPr>
          <a:xfrm>
            <a:off x="2022348" y="4457271"/>
            <a:ext cx="3007928" cy="352854"/>
          </a:xfrm>
          <a:custGeom>
            <a:avLst/>
            <a:gdLst/>
            <a:ahLst/>
            <a:cxnLst/>
            <a:rect l="l" t="t" r="r" b="b"/>
            <a:pathLst>
              <a:path w="3007928" h="352854">
                <a:moveTo>
                  <a:pt x="0" y="0"/>
                </a:moveTo>
                <a:lnTo>
                  <a:pt x="3007928" y="0"/>
                </a:lnTo>
                <a:lnTo>
                  <a:pt x="3007928" y="352854"/>
                </a:lnTo>
                <a:lnTo>
                  <a:pt x="0" y="35285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2012823" y="1373934"/>
            <a:ext cx="5413115" cy="2736561"/>
          </a:xfrm>
          <a:prstGeom prst="rect">
            <a:avLst/>
          </a:prstGeom>
        </p:spPr>
        <p:txBody>
          <a:bodyPr lIns="0" tIns="0" rIns="0" bIns="0" rtlCol="0" anchor="t">
            <a:spAutoFit/>
          </a:bodyPr>
          <a:lstStyle/>
          <a:p>
            <a:pPr algn="l">
              <a:lnSpc>
                <a:spcPts val="7054"/>
              </a:lnSpc>
            </a:pPr>
            <a:r>
              <a:rPr lang="en-US" sz="5038" spc="104">
                <a:solidFill>
                  <a:srgbClr val="FFFAF2"/>
                </a:solidFill>
                <a:latin typeface="DM Serif Display"/>
                <a:ea typeface="DM Serif Display"/>
                <a:cs typeface="DM Serif Display"/>
                <a:sym typeface="DM Serif Display"/>
              </a:rPr>
              <a:t>SOLUTIONS TO EMOTIONAL BARRIER</a:t>
            </a:r>
          </a:p>
        </p:txBody>
      </p:sp>
      <p:sp>
        <p:nvSpPr>
          <p:cNvPr id="10" name="TextBox 10"/>
          <p:cNvSpPr txBox="1"/>
          <p:nvPr/>
        </p:nvSpPr>
        <p:spPr>
          <a:xfrm>
            <a:off x="1893370" y="5530529"/>
            <a:ext cx="11065135" cy="3889696"/>
          </a:xfrm>
          <a:prstGeom prst="rect">
            <a:avLst/>
          </a:prstGeom>
        </p:spPr>
        <p:txBody>
          <a:bodyPr lIns="0" tIns="0" rIns="0" bIns="0" rtlCol="0" anchor="t">
            <a:spAutoFit/>
          </a:bodyPr>
          <a:lstStyle/>
          <a:p>
            <a:pPr algn="l">
              <a:lnSpc>
                <a:spcPts val="2792"/>
              </a:lnSpc>
            </a:pPr>
            <a:r>
              <a:rPr lang="en-US" sz="1995" dirty="0">
                <a:solidFill>
                  <a:srgbClr val="FFFAF2"/>
                </a:solidFill>
                <a:latin typeface="Montserrat"/>
                <a:ea typeface="Montserrat"/>
                <a:cs typeface="Montserrat"/>
                <a:sym typeface="Montserrat"/>
              </a:rPr>
              <a:t>In a bid to get over emotional barriers, Flight Foods Ltd must aim at enhancing emotional management and support at work.</a:t>
            </a:r>
          </a:p>
          <a:p>
            <a:pPr algn="l">
              <a:lnSpc>
                <a:spcPts val="2792"/>
              </a:lnSpc>
            </a:pPr>
            <a:r>
              <a:rPr lang="en-US" sz="1995" dirty="0">
                <a:solidFill>
                  <a:srgbClr val="FFFAF2"/>
                </a:solidFill>
                <a:latin typeface="Montserrat"/>
                <a:ea typeface="Montserrat"/>
                <a:cs typeface="Montserrat"/>
                <a:sym typeface="Montserrat"/>
              </a:rPr>
              <a:t>Recommended solutions:</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Offer stress management and leadership training.</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Promote peaceful and courteous communication.</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Foster a good working environment.</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Introduce easy steps to eliminate pressure.</a:t>
            </a:r>
          </a:p>
          <a:p>
            <a:pPr marL="456131" lvl="2" indent="-152044" algn="l">
              <a:lnSpc>
                <a:spcPts val="2792"/>
              </a:lnSpc>
              <a:buFont typeface="Arial"/>
              <a:buChar char="⚬"/>
            </a:pPr>
            <a:r>
              <a:rPr lang="en-US" sz="1995" dirty="0">
                <a:solidFill>
                  <a:srgbClr val="FFFAF2"/>
                </a:solidFill>
                <a:latin typeface="Montserrat"/>
                <a:ea typeface="Montserrat"/>
                <a:cs typeface="Montserrat"/>
                <a:sym typeface="Montserrat"/>
              </a:rPr>
              <a:t>Provide frequent feedback and appreciation.</a:t>
            </a:r>
          </a:p>
          <a:p>
            <a:pPr marL="456131" lvl="2" indent="-152044" algn="l">
              <a:lnSpc>
                <a:spcPts val="2792"/>
              </a:lnSpc>
            </a:pPr>
            <a:r>
              <a:rPr lang="en-US" sz="1995" dirty="0">
                <a:solidFill>
                  <a:srgbClr val="FFFAF2"/>
                </a:solidFill>
                <a:latin typeface="Montserrat"/>
                <a:ea typeface="Montserrat"/>
                <a:cs typeface="Montserrat"/>
                <a:sym typeface="Montserrat"/>
              </a:rPr>
              <a:t>Such practices have the potential to uplift morale, </a:t>
            </a:r>
            <a:r>
              <a:rPr lang="en-US" sz="1995" dirty="0" err="1">
                <a:solidFill>
                  <a:srgbClr val="FFFAF2"/>
                </a:solidFill>
                <a:latin typeface="Montserrat"/>
                <a:ea typeface="Montserrat"/>
                <a:cs typeface="Montserrat"/>
                <a:sym typeface="Montserrat"/>
              </a:rPr>
              <a:t>minimise</a:t>
            </a:r>
            <a:r>
              <a:rPr lang="en-US" sz="1995" dirty="0">
                <a:solidFill>
                  <a:srgbClr val="FFFAF2"/>
                </a:solidFill>
                <a:latin typeface="Montserrat"/>
                <a:ea typeface="Montserrat"/>
                <a:cs typeface="Montserrat"/>
                <a:sym typeface="Montserrat"/>
              </a:rPr>
              <a:t> conflict, and make communication more effective (Hargie, 2021).</a:t>
            </a:r>
          </a:p>
          <a:p>
            <a:pPr marL="456131" lvl="2" indent="-152044" algn="l">
              <a:lnSpc>
                <a:spcPts val="2792"/>
              </a:lnSpc>
            </a:pPr>
            <a:endParaRPr lang="en-US" sz="1995" dirty="0">
              <a:solidFill>
                <a:srgbClr val="FFFAF2"/>
              </a:solidFill>
              <a:latin typeface="Montserrat"/>
              <a:ea typeface="Montserrat"/>
              <a:cs typeface="Montserrat"/>
              <a:sym typeface="Montserra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TextBox 2"/>
          <p:cNvSpPr txBox="1"/>
          <p:nvPr/>
        </p:nvSpPr>
        <p:spPr>
          <a:xfrm>
            <a:off x="1028700" y="1066800"/>
            <a:ext cx="10301983" cy="830961"/>
          </a:xfrm>
          <a:prstGeom prst="rect">
            <a:avLst/>
          </a:prstGeom>
        </p:spPr>
        <p:txBody>
          <a:bodyPr lIns="0" tIns="0" rIns="0" bIns="0" rtlCol="0" anchor="t">
            <a:spAutoFit/>
          </a:bodyPr>
          <a:lstStyle/>
          <a:p>
            <a:pPr algn="l">
              <a:lnSpc>
                <a:spcPts val="6551"/>
              </a:lnSpc>
            </a:pPr>
            <a:r>
              <a:rPr lang="en-US" sz="5599" spc="117">
                <a:solidFill>
                  <a:srgbClr val="2E2521"/>
                </a:solidFill>
                <a:latin typeface="DM Serif Display"/>
                <a:ea typeface="DM Serif Display"/>
                <a:cs typeface="DM Serif Display"/>
                <a:sym typeface="DM Serif Display"/>
              </a:rPr>
              <a:t>Summary of Recommendations</a:t>
            </a:r>
          </a:p>
        </p:txBody>
      </p:sp>
      <p:sp>
        <p:nvSpPr>
          <p:cNvPr id="3" name="TextBox 3"/>
          <p:cNvSpPr txBox="1"/>
          <p:nvPr/>
        </p:nvSpPr>
        <p:spPr>
          <a:xfrm>
            <a:off x="1028700" y="4034790"/>
            <a:ext cx="8115300" cy="5185410"/>
          </a:xfrm>
          <a:prstGeom prst="rect">
            <a:avLst/>
          </a:prstGeom>
        </p:spPr>
        <p:txBody>
          <a:bodyPr lIns="0" tIns="0" rIns="0" bIns="0" rtlCol="0" anchor="t">
            <a:spAutoFit/>
          </a:bodyPr>
          <a:lstStyle/>
          <a:p>
            <a:pPr algn="l">
              <a:lnSpc>
                <a:spcPts val="2940"/>
              </a:lnSpc>
            </a:pPr>
            <a:r>
              <a:rPr lang="en-US" sz="2100">
                <a:solidFill>
                  <a:srgbClr val="2E2521"/>
                </a:solidFill>
                <a:latin typeface="Montserrat"/>
                <a:ea typeface="Montserrat"/>
                <a:cs typeface="Montserrat"/>
                <a:sym typeface="Montserrat"/>
              </a:rPr>
              <a:t>Significant suggestions to enhance communication in Flight Foods Ltd:</a:t>
            </a:r>
          </a:p>
          <a:p>
            <a:pPr marL="453390" lvl="1" indent="-226695" algn="l">
              <a:lnSpc>
                <a:spcPts val="2940"/>
              </a:lnSpc>
              <a:buFont typeface="Arial"/>
              <a:buChar char="•"/>
            </a:pPr>
            <a:r>
              <a:rPr lang="en-US" sz="2100">
                <a:solidFill>
                  <a:srgbClr val="2E2521"/>
                </a:solidFill>
                <a:latin typeface="Montserrat"/>
                <a:ea typeface="Montserrat"/>
                <a:cs typeface="Montserrat"/>
                <a:sym typeface="Montserrat"/>
              </a:rPr>
              <a:t>Minimise noise pollution in the environment by enhancing equipment and visual aids.</a:t>
            </a:r>
          </a:p>
          <a:p>
            <a:pPr marL="453390" lvl="1" indent="-226695" algn="l">
              <a:lnSpc>
                <a:spcPts val="2940"/>
              </a:lnSpc>
              <a:buFont typeface="Arial"/>
              <a:buChar char="•"/>
            </a:pPr>
            <a:r>
              <a:rPr lang="en-US" sz="2100">
                <a:solidFill>
                  <a:srgbClr val="2E2521"/>
                </a:solidFill>
                <a:latin typeface="Montserrat"/>
                <a:ea typeface="Montserrat"/>
                <a:cs typeface="Montserrat"/>
                <a:sym typeface="Montserrat"/>
              </a:rPr>
              <a:t>Give language education and communicate the use of clear language.</a:t>
            </a:r>
          </a:p>
          <a:p>
            <a:pPr marL="453390" lvl="1" indent="-226695" algn="l">
              <a:lnSpc>
                <a:spcPts val="2940"/>
              </a:lnSpc>
              <a:buFont typeface="Arial"/>
              <a:buChar char="•"/>
            </a:pPr>
            <a:r>
              <a:rPr lang="en-US" sz="2100">
                <a:solidFill>
                  <a:srgbClr val="2E2521"/>
                </a:solidFill>
                <a:latin typeface="Montserrat"/>
                <a:ea typeface="Montserrat"/>
                <a:cs typeface="Montserrat"/>
                <a:sym typeface="Montserrat"/>
              </a:rPr>
              <a:t>Handling generational differences through flexible methods of training.</a:t>
            </a:r>
          </a:p>
          <a:p>
            <a:pPr marL="453390" lvl="1" indent="-226695" algn="l">
              <a:lnSpc>
                <a:spcPts val="2940"/>
              </a:lnSpc>
              <a:buFont typeface="Arial"/>
              <a:buChar char="•"/>
            </a:pPr>
            <a:r>
              <a:rPr lang="en-US" sz="2100">
                <a:solidFill>
                  <a:srgbClr val="2E2521"/>
                </a:solidFill>
                <a:latin typeface="Montserrat"/>
                <a:ea typeface="Montserrat"/>
                <a:cs typeface="Montserrat"/>
                <a:sym typeface="Montserrat"/>
              </a:rPr>
              <a:t>Encourage cultural sensitivity and diversity.</a:t>
            </a:r>
          </a:p>
          <a:p>
            <a:pPr marL="453390" lvl="1" indent="-226695" algn="l">
              <a:lnSpc>
                <a:spcPts val="2940"/>
              </a:lnSpc>
              <a:buFont typeface="Arial"/>
              <a:buChar char="•"/>
            </a:pPr>
            <a:r>
              <a:rPr lang="en-US" sz="2100">
                <a:solidFill>
                  <a:srgbClr val="2E2521"/>
                </a:solidFill>
                <a:latin typeface="Montserrat"/>
                <a:ea typeface="Montserrat"/>
                <a:cs typeface="Montserrat"/>
                <a:sym typeface="Montserrat"/>
              </a:rPr>
              <a:t>Enhance emotional intelligence and leadership.</a:t>
            </a:r>
          </a:p>
          <a:p>
            <a:pPr algn="l">
              <a:lnSpc>
                <a:spcPts val="2940"/>
              </a:lnSpc>
            </a:pPr>
            <a:r>
              <a:rPr lang="en-US" sz="2100">
                <a:solidFill>
                  <a:srgbClr val="2E2521"/>
                </a:solidFill>
                <a:latin typeface="Montserrat"/>
                <a:ea typeface="Montserrat"/>
                <a:cs typeface="Montserrat"/>
                <a:sym typeface="Montserrat"/>
              </a:rPr>
              <a:t>These strategies will help in improving communication, minimising mistakes and increasing the quality of food and organisational performance.</a:t>
            </a:r>
          </a:p>
          <a:p>
            <a:pPr marL="480060" lvl="2" indent="-160020" algn="l">
              <a:lnSpc>
                <a:spcPts val="2940"/>
              </a:lnSpc>
            </a:pPr>
            <a:endParaRPr lang="en-US" sz="2100">
              <a:solidFill>
                <a:srgbClr val="2E2521"/>
              </a:solidFill>
              <a:latin typeface="Montserrat"/>
              <a:ea typeface="Montserrat"/>
              <a:cs typeface="Montserrat"/>
              <a:sym typeface="Montserrat"/>
            </a:endParaRPr>
          </a:p>
        </p:txBody>
      </p:sp>
      <p:sp>
        <p:nvSpPr>
          <p:cNvPr id="4" name="Freeform 4"/>
          <p:cNvSpPr/>
          <p:nvPr/>
        </p:nvSpPr>
        <p:spPr>
          <a:xfrm>
            <a:off x="10224202" y="5238474"/>
            <a:ext cx="10955026" cy="7366987"/>
          </a:xfrm>
          <a:custGeom>
            <a:avLst/>
            <a:gdLst/>
            <a:ahLst/>
            <a:cxnLst/>
            <a:rect l="l" t="t" r="r" b="b"/>
            <a:pathLst>
              <a:path w="10955026" h="7366987">
                <a:moveTo>
                  <a:pt x="0" y="0"/>
                </a:moveTo>
                <a:lnTo>
                  <a:pt x="10955026" y="0"/>
                </a:lnTo>
                <a:lnTo>
                  <a:pt x="10955026" y="7366987"/>
                </a:lnTo>
                <a:lnTo>
                  <a:pt x="0" y="73669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5" name="Group 5"/>
          <p:cNvGrpSpPr/>
          <p:nvPr/>
        </p:nvGrpSpPr>
        <p:grpSpPr>
          <a:xfrm>
            <a:off x="10983697" y="6028287"/>
            <a:ext cx="7304303" cy="4231176"/>
            <a:chOff x="0" y="0"/>
            <a:chExt cx="9739071" cy="5641569"/>
          </a:xfrm>
        </p:grpSpPr>
        <p:sp>
          <p:nvSpPr>
            <p:cNvPr id="6" name="Freeform 6"/>
            <p:cNvSpPr/>
            <p:nvPr/>
          </p:nvSpPr>
          <p:spPr>
            <a:xfrm>
              <a:off x="0" y="0"/>
              <a:ext cx="9739122" cy="5641594"/>
            </a:xfrm>
            <a:custGeom>
              <a:avLst/>
              <a:gdLst/>
              <a:ahLst/>
              <a:cxnLst/>
              <a:rect l="l" t="t" r="r" b="b"/>
              <a:pathLst>
                <a:path w="9739122" h="5641594">
                  <a:moveTo>
                    <a:pt x="0" y="0"/>
                  </a:moveTo>
                  <a:lnTo>
                    <a:pt x="9739122" y="0"/>
                  </a:lnTo>
                  <a:lnTo>
                    <a:pt x="9739122" y="5641594"/>
                  </a:lnTo>
                  <a:lnTo>
                    <a:pt x="0" y="5641594"/>
                  </a:lnTo>
                  <a:close/>
                </a:path>
              </a:pathLst>
            </a:custGeom>
            <a:blipFill>
              <a:blip r:embed="rId4"/>
              <a:stretch>
                <a:fillRect l="-2496" r="-2496"/>
              </a:stretch>
            </a:blipFill>
          </p:spPr>
          <p:txBody>
            <a:bodyPr/>
            <a:lstStyle/>
            <a:p>
              <a:endParaRPr lang="en-GB"/>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Freeform 2"/>
          <p:cNvSpPr/>
          <p:nvPr/>
        </p:nvSpPr>
        <p:spPr>
          <a:xfrm>
            <a:off x="15201900" y="-144666"/>
            <a:ext cx="3086100" cy="10431666"/>
          </a:xfrm>
          <a:custGeom>
            <a:avLst/>
            <a:gdLst/>
            <a:ahLst/>
            <a:cxnLst/>
            <a:rect l="l" t="t" r="r" b="b"/>
            <a:pathLst>
              <a:path w="3086100" h="10431666">
                <a:moveTo>
                  <a:pt x="0" y="0"/>
                </a:moveTo>
                <a:lnTo>
                  <a:pt x="3086100" y="0"/>
                </a:lnTo>
                <a:lnTo>
                  <a:pt x="3086100" y="10431666"/>
                </a:lnTo>
                <a:lnTo>
                  <a:pt x="0" y="104316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028700" y="884044"/>
            <a:ext cx="13372871" cy="8374256"/>
          </a:xfrm>
          <a:custGeom>
            <a:avLst/>
            <a:gdLst/>
            <a:ahLst/>
            <a:cxnLst/>
            <a:rect l="l" t="t" r="r" b="b"/>
            <a:pathLst>
              <a:path w="13372871" h="8374256">
                <a:moveTo>
                  <a:pt x="0" y="0"/>
                </a:moveTo>
                <a:lnTo>
                  <a:pt x="13372871" y="0"/>
                </a:lnTo>
                <a:lnTo>
                  <a:pt x="13372871" y="8374256"/>
                </a:lnTo>
                <a:lnTo>
                  <a:pt x="0" y="837425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2958505" y="0"/>
            <a:ext cx="4300795" cy="10287000"/>
            <a:chOff x="0" y="0"/>
            <a:chExt cx="5734393" cy="13716000"/>
          </a:xfrm>
        </p:grpSpPr>
        <p:sp>
          <p:nvSpPr>
            <p:cNvPr id="5" name="Freeform 5"/>
            <p:cNvSpPr/>
            <p:nvPr/>
          </p:nvSpPr>
          <p:spPr>
            <a:xfrm>
              <a:off x="0" y="0"/>
              <a:ext cx="5734431" cy="13716000"/>
            </a:xfrm>
            <a:custGeom>
              <a:avLst/>
              <a:gdLst/>
              <a:ahLst/>
              <a:cxnLst/>
              <a:rect l="l" t="t" r="r" b="b"/>
              <a:pathLst>
                <a:path w="5734431" h="13716000">
                  <a:moveTo>
                    <a:pt x="0" y="0"/>
                  </a:moveTo>
                  <a:lnTo>
                    <a:pt x="5734431" y="0"/>
                  </a:lnTo>
                  <a:lnTo>
                    <a:pt x="5734431" y="13716000"/>
                  </a:lnTo>
                  <a:lnTo>
                    <a:pt x="0" y="13716000"/>
                  </a:lnTo>
                  <a:close/>
                </a:path>
              </a:pathLst>
            </a:custGeom>
            <a:blipFill>
              <a:blip r:embed="rId5"/>
              <a:stretch>
                <a:fillRect l="-129768" r="-129768"/>
              </a:stretch>
            </a:blipFill>
          </p:spPr>
          <p:txBody>
            <a:bodyPr/>
            <a:lstStyle/>
            <a:p>
              <a:endParaRPr lang="en-GB"/>
            </a:p>
          </p:txBody>
        </p:sp>
      </p:grpSp>
      <p:grpSp>
        <p:nvGrpSpPr>
          <p:cNvPr id="6" name="Group 6"/>
          <p:cNvGrpSpPr/>
          <p:nvPr/>
        </p:nvGrpSpPr>
        <p:grpSpPr>
          <a:xfrm>
            <a:off x="8657711" y="0"/>
            <a:ext cx="4300795" cy="5674938"/>
            <a:chOff x="0" y="0"/>
            <a:chExt cx="5734393" cy="7566584"/>
          </a:xfrm>
        </p:grpSpPr>
        <p:sp>
          <p:nvSpPr>
            <p:cNvPr id="7" name="Freeform 7"/>
            <p:cNvSpPr/>
            <p:nvPr/>
          </p:nvSpPr>
          <p:spPr>
            <a:xfrm>
              <a:off x="0" y="0"/>
              <a:ext cx="5734431" cy="7566533"/>
            </a:xfrm>
            <a:custGeom>
              <a:avLst/>
              <a:gdLst/>
              <a:ahLst/>
              <a:cxnLst/>
              <a:rect l="l" t="t" r="r" b="b"/>
              <a:pathLst>
                <a:path w="5734431" h="7566533">
                  <a:moveTo>
                    <a:pt x="0" y="0"/>
                  </a:moveTo>
                  <a:lnTo>
                    <a:pt x="5734431" y="0"/>
                  </a:lnTo>
                  <a:lnTo>
                    <a:pt x="5734431" y="7566533"/>
                  </a:lnTo>
                  <a:lnTo>
                    <a:pt x="0" y="7566533"/>
                  </a:lnTo>
                  <a:close/>
                </a:path>
              </a:pathLst>
            </a:custGeom>
            <a:blipFill>
              <a:blip r:embed="rId6"/>
              <a:stretch>
                <a:fillRect l="-71203" r="-71202"/>
              </a:stretch>
            </a:blipFill>
          </p:spPr>
          <p:txBody>
            <a:bodyPr/>
            <a:lstStyle/>
            <a:p>
              <a:endParaRPr lang="en-GB"/>
            </a:p>
          </p:txBody>
        </p:sp>
      </p:grpSp>
      <p:sp>
        <p:nvSpPr>
          <p:cNvPr id="8" name="Freeform 8"/>
          <p:cNvSpPr/>
          <p:nvPr/>
        </p:nvSpPr>
        <p:spPr>
          <a:xfrm>
            <a:off x="2022348" y="4457271"/>
            <a:ext cx="3007928" cy="352854"/>
          </a:xfrm>
          <a:custGeom>
            <a:avLst/>
            <a:gdLst/>
            <a:ahLst/>
            <a:cxnLst/>
            <a:rect l="l" t="t" r="r" b="b"/>
            <a:pathLst>
              <a:path w="3007928" h="352854">
                <a:moveTo>
                  <a:pt x="0" y="0"/>
                </a:moveTo>
                <a:lnTo>
                  <a:pt x="3007928" y="0"/>
                </a:lnTo>
                <a:lnTo>
                  <a:pt x="3007928" y="352854"/>
                </a:lnTo>
                <a:lnTo>
                  <a:pt x="0" y="35285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2012823" y="3123619"/>
            <a:ext cx="6015857" cy="953135"/>
          </a:xfrm>
          <a:prstGeom prst="rect">
            <a:avLst/>
          </a:prstGeom>
        </p:spPr>
        <p:txBody>
          <a:bodyPr lIns="0" tIns="0" rIns="0" bIns="0" rtlCol="0" anchor="t">
            <a:spAutoFit/>
          </a:bodyPr>
          <a:lstStyle/>
          <a:p>
            <a:pPr algn="l">
              <a:lnSpc>
                <a:spcPts val="7839"/>
              </a:lnSpc>
            </a:pPr>
            <a:r>
              <a:rPr lang="en-US" sz="5599" spc="117">
                <a:solidFill>
                  <a:srgbClr val="FFFAF2"/>
                </a:solidFill>
                <a:latin typeface="DM Serif Display"/>
                <a:ea typeface="DM Serif Display"/>
                <a:cs typeface="DM Serif Display"/>
                <a:sym typeface="DM Serif Display"/>
              </a:rPr>
              <a:t>Conclusion</a:t>
            </a:r>
          </a:p>
        </p:txBody>
      </p:sp>
      <p:sp>
        <p:nvSpPr>
          <p:cNvPr id="10" name="TextBox 10"/>
          <p:cNvSpPr txBox="1"/>
          <p:nvPr/>
        </p:nvSpPr>
        <p:spPr>
          <a:xfrm>
            <a:off x="1474910" y="5646363"/>
            <a:ext cx="11065135" cy="3149727"/>
          </a:xfrm>
          <a:prstGeom prst="rect">
            <a:avLst/>
          </a:prstGeom>
        </p:spPr>
        <p:txBody>
          <a:bodyPr lIns="0" tIns="0" rIns="0" bIns="0" rtlCol="0" anchor="t">
            <a:spAutoFit/>
          </a:bodyPr>
          <a:lstStyle/>
          <a:p>
            <a:pPr algn="l">
              <a:lnSpc>
                <a:spcPts val="2793"/>
              </a:lnSpc>
            </a:pPr>
            <a:r>
              <a:rPr lang="en-US" sz="1995">
                <a:solidFill>
                  <a:srgbClr val="FFFAF2"/>
                </a:solidFill>
                <a:latin typeface="Montserrat"/>
                <a:ea typeface="Montserrat"/>
                <a:cs typeface="Montserrat"/>
                <a:sym typeface="Montserrat"/>
              </a:rPr>
              <a:t>To sum up, barriers to communication in Flight Foods Ltd can greatly affect the level of performance and food quality.</a:t>
            </a:r>
          </a:p>
          <a:p>
            <a:pPr marL="430720" lvl="1" indent="-215360" algn="l">
              <a:lnSpc>
                <a:spcPts val="2792"/>
              </a:lnSpc>
              <a:buFont typeface="Arial"/>
              <a:buChar char="•"/>
            </a:pPr>
            <a:r>
              <a:rPr lang="en-US" sz="1995">
                <a:solidFill>
                  <a:srgbClr val="FFFAF2"/>
                </a:solidFill>
                <a:latin typeface="Montserrat"/>
                <a:ea typeface="Montserrat"/>
                <a:cs typeface="Montserrat"/>
                <a:sym typeface="Montserrat"/>
              </a:rPr>
              <a:t>There are several obstacles to teamwork and productivity.</a:t>
            </a:r>
          </a:p>
          <a:p>
            <a:pPr marL="430721" lvl="1" indent="-215360" algn="l">
              <a:lnSpc>
                <a:spcPts val="2793"/>
              </a:lnSpc>
              <a:buFont typeface="Arial"/>
              <a:buChar char="•"/>
            </a:pPr>
            <a:r>
              <a:rPr lang="en-US" sz="1995">
                <a:solidFill>
                  <a:srgbClr val="FFFAF2"/>
                </a:solidFill>
                <a:latin typeface="Montserrat"/>
                <a:ea typeface="Montserrat"/>
                <a:cs typeface="Montserrat"/>
                <a:sym typeface="Montserrat"/>
              </a:rPr>
              <a:t>Theories serve to explain breakdowns in communication.</a:t>
            </a:r>
          </a:p>
          <a:p>
            <a:pPr marL="430720" lvl="1" indent="-215360" algn="l">
              <a:lnSpc>
                <a:spcPts val="2792"/>
              </a:lnSpc>
              <a:buFont typeface="Arial"/>
              <a:buChar char="•"/>
            </a:pPr>
            <a:r>
              <a:rPr lang="en-US" sz="1995">
                <a:solidFill>
                  <a:srgbClr val="FFFAF2"/>
                </a:solidFill>
                <a:latin typeface="Montserrat"/>
                <a:ea typeface="Montserrat"/>
                <a:cs typeface="Montserrat"/>
                <a:sym typeface="Montserrat"/>
              </a:rPr>
              <a:t>Communication can be enhanced by practical solutions.</a:t>
            </a:r>
          </a:p>
          <a:p>
            <a:pPr algn="l">
              <a:lnSpc>
                <a:spcPts val="2792"/>
              </a:lnSpc>
            </a:pPr>
            <a:r>
              <a:rPr lang="en-US" sz="1995">
                <a:solidFill>
                  <a:srgbClr val="FFFAF2"/>
                </a:solidFill>
                <a:latin typeface="Montserrat"/>
                <a:ea typeface="Montserrat"/>
                <a:cs typeface="Montserrat"/>
                <a:sym typeface="Montserrat"/>
              </a:rPr>
              <a:t>The company can overcome environmental, language, generational, cultural, and emotional barriers to improve teamwork, minimise errors, and improve the outcomes of operations.</a:t>
            </a:r>
          </a:p>
          <a:p>
            <a:pPr marL="456131" lvl="2" indent="-152044" algn="l">
              <a:lnSpc>
                <a:spcPts val="2792"/>
              </a:lnSpc>
            </a:pPr>
            <a:endParaRPr lang="en-US" sz="1995">
              <a:solidFill>
                <a:srgbClr val="FFFAF2"/>
              </a:solidFill>
              <a:latin typeface="Montserrat"/>
              <a:ea typeface="Montserrat"/>
              <a:cs typeface="Montserrat"/>
              <a:sym typeface="Montserra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AF2"/>
        </a:solidFill>
        <a:effectLst/>
      </p:bgPr>
    </p:bg>
    <p:spTree>
      <p:nvGrpSpPr>
        <p:cNvPr id="1" name=""/>
        <p:cNvGrpSpPr/>
        <p:nvPr/>
      </p:nvGrpSpPr>
      <p:grpSpPr>
        <a:xfrm>
          <a:off x="0" y="0"/>
          <a:ext cx="0" cy="0"/>
          <a:chOff x="0" y="0"/>
          <a:chExt cx="0" cy="0"/>
        </a:xfrm>
      </p:grpSpPr>
      <p:sp>
        <p:nvSpPr>
          <p:cNvPr id="2" name="TextBox 2"/>
          <p:cNvSpPr txBox="1"/>
          <p:nvPr/>
        </p:nvSpPr>
        <p:spPr>
          <a:xfrm>
            <a:off x="536019" y="755075"/>
            <a:ext cx="5283727" cy="699640"/>
          </a:xfrm>
          <a:prstGeom prst="rect">
            <a:avLst/>
          </a:prstGeom>
        </p:spPr>
        <p:txBody>
          <a:bodyPr lIns="0" tIns="0" rIns="0" bIns="0" rtlCol="0" anchor="t">
            <a:spAutoFit/>
          </a:bodyPr>
          <a:lstStyle/>
          <a:p>
            <a:pPr algn="l">
              <a:lnSpc>
                <a:spcPts val="5935"/>
              </a:lnSpc>
            </a:pPr>
            <a:r>
              <a:rPr lang="en-US" sz="5599" spc="117">
                <a:solidFill>
                  <a:srgbClr val="2E2521"/>
                </a:solidFill>
                <a:latin typeface="DM Serif Display"/>
                <a:ea typeface="DM Serif Display"/>
                <a:cs typeface="DM Serif Display"/>
                <a:sym typeface="DM Serif Display"/>
              </a:rPr>
              <a:t>REFERENCES</a:t>
            </a:r>
          </a:p>
        </p:txBody>
      </p:sp>
      <p:sp>
        <p:nvSpPr>
          <p:cNvPr id="3" name="TextBox 3"/>
          <p:cNvSpPr txBox="1"/>
          <p:nvPr/>
        </p:nvSpPr>
        <p:spPr>
          <a:xfrm>
            <a:off x="536019" y="1745542"/>
            <a:ext cx="17508245" cy="8274456"/>
          </a:xfrm>
          <a:prstGeom prst="rect">
            <a:avLst/>
          </a:prstGeom>
        </p:spPr>
        <p:txBody>
          <a:bodyPr lIns="0" tIns="0" rIns="0" bIns="0" rtlCol="0" anchor="t">
            <a:spAutoFit/>
          </a:bodyPr>
          <a:lstStyle/>
          <a:p>
            <a:pPr algn="l">
              <a:lnSpc>
                <a:spcPts val="2249"/>
              </a:lnSpc>
            </a:pPr>
            <a:r>
              <a:rPr lang="en-US" sz="1605" dirty="0">
                <a:solidFill>
                  <a:srgbClr val="2E2521"/>
                </a:solidFill>
                <a:latin typeface="Montserrat"/>
                <a:ea typeface="Montserrat"/>
                <a:cs typeface="Montserrat"/>
                <a:sym typeface="Montserrat"/>
              </a:rPr>
              <a:t>Adler, N.J. and Gundersen, A. (2007) International Dimensions of Organizational Behavior. 5th </a:t>
            </a:r>
            <a:r>
              <a:rPr lang="en-US" sz="1605" dirty="0" err="1">
                <a:solidFill>
                  <a:srgbClr val="2E2521"/>
                </a:solidFill>
                <a:latin typeface="Montserrat"/>
                <a:ea typeface="Montserrat"/>
                <a:cs typeface="Montserrat"/>
                <a:sym typeface="Montserrat"/>
              </a:rPr>
              <a:t>edn</a:t>
            </a:r>
            <a:r>
              <a:rPr lang="en-US" sz="1605" dirty="0">
                <a:solidFill>
                  <a:srgbClr val="2E2521"/>
                </a:solidFill>
                <a:latin typeface="Montserrat"/>
                <a:ea typeface="Montserrat"/>
                <a:cs typeface="Montserrat"/>
                <a:sym typeface="Montserrat"/>
              </a:rPr>
              <a:t>. Cengage Learning.</a:t>
            </a:r>
          </a:p>
          <a:p>
            <a:pPr algn="l">
              <a:lnSpc>
                <a:spcPts val="2249"/>
              </a:lnSpc>
            </a:pPr>
            <a:r>
              <a:rPr lang="en-US" sz="1605" dirty="0" err="1">
                <a:solidFill>
                  <a:srgbClr val="2E2521"/>
                </a:solidFill>
                <a:latin typeface="Montserrat"/>
                <a:ea typeface="Montserrat"/>
                <a:cs typeface="Montserrat"/>
                <a:sym typeface="Montserrat"/>
              </a:rPr>
              <a:t>Ashkanasy</a:t>
            </a:r>
            <a:r>
              <a:rPr lang="en-US" sz="1605" dirty="0">
                <a:solidFill>
                  <a:srgbClr val="2E2521"/>
                </a:solidFill>
                <a:latin typeface="Montserrat"/>
                <a:ea typeface="Montserrat"/>
                <a:cs typeface="Montserrat"/>
                <a:sym typeface="Montserrat"/>
              </a:rPr>
              <a:t>, N.M. and Daus, C.S. (2005) ‘Rumors of the Death of Emotional Intelligence in Organizational Behavior Are Vastly Exaggerated’. Journal of Organizational Behavior 26(4), pp. 441–452. </a:t>
            </a:r>
            <a:r>
              <a:rPr lang="en-US" sz="1605" dirty="0" err="1">
                <a:solidFill>
                  <a:srgbClr val="2E2521"/>
                </a:solidFill>
                <a:latin typeface="Montserrat"/>
                <a:ea typeface="Montserrat"/>
                <a:cs typeface="Montserrat"/>
                <a:sym typeface="Montserrat"/>
              </a:rPr>
              <a:t>doi</a:t>
            </a:r>
            <a:r>
              <a:rPr lang="en-US" sz="1605" dirty="0">
                <a:solidFill>
                  <a:srgbClr val="2E2521"/>
                </a:solidFill>
                <a:latin typeface="Montserrat"/>
                <a:ea typeface="Montserrat"/>
                <a:cs typeface="Montserrat"/>
                <a:sym typeface="Montserrat"/>
              </a:rPr>
              <a:t>: http://dx.doi.org/10.1002/job.320.</a:t>
            </a:r>
          </a:p>
          <a:p>
            <a:pPr algn="l">
              <a:lnSpc>
                <a:spcPts val="2249"/>
              </a:lnSpc>
            </a:pPr>
            <a:r>
              <a:rPr lang="en-US" sz="1605" dirty="0">
                <a:solidFill>
                  <a:srgbClr val="2E2521"/>
                </a:solidFill>
                <a:latin typeface="Montserrat"/>
                <a:ea typeface="Montserrat"/>
                <a:cs typeface="Montserrat"/>
                <a:sym typeface="Montserrat"/>
              </a:rPr>
              <a:t>Barrett, D. (2014) Leadership communication. 4th </a:t>
            </a:r>
            <a:r>
              <a:rPr lang="en-US" sz="1605" dirty="0" err="1">
                <a:solidFill>
                  <a:srgbClr val="2E2521"/>
                </a:solidFill>
                <a:latin typeface="Montserrat"/>
                <a:ea typeface="Montserrat"/>
                <a:cs typeface="Montserrat"/>
                <a:sym typeface="Montserrat"/>
              </a:rPr>
              <a:t>edn</a:t>
            </a:r>
            <a:r>
              <a:rPr lang="en-US" sz="1605" dirty="0">
                <a:solidFill>
                  <a:srgbClr val="2E2521"/>
                </a:solidFill>
                <a:latin typeface="Montserrat"/>
                <a:ea typeface="Montserrat"/>
                <a:cs typeface="Montserrat"/>
                <a:sym typeface="Montserrat"/>
              </a:rPr>
              <a:t>. New York: </a:t>
            </a:r>
            <a:r>
              <a:rPr lang="en-US" sz="1605" dirty="0" err="1">
                <a:solidFill>
                  <a:srgbClr val="2E2521"/>
                </a:solidFill>
                <a:latin typeface="Montserrat"/>
                <a:ea typeface="Montserrat"/>
                <a:cs typeface="Montserrat"/>
                <a:sym typeface="Montserrat"/>
              </a:rPr>
              <a:t>Mcgraw-Hill</a:t>
            </a:r>
            <a:r>
              <a:rPr lang="en-US" sz="1605" dirty="0">
                <a:solidFill>
                  <a:srgbClr val="2E2521"/>
                </a:solidFill>
                <a:latin typeface="Montserrat"/>
                <a:ea typeface="Montserrat"/>
                <a:cs typeface="Montserrat"/>
                <a:sym typeface="Montserrat"/>
              </a:rPr>
              <a:t> Education.</a:t>
            </a:r>
          </a:p>
          <a:p>
            <a:pPr algn="l">
              <a:lnSpc>
                <a:spcPts val="2249"/>
              </a:lnSpc>
            </a:pPr>
            <a:r>
              <a:rPr lang="en-US" sz="1605" dirty="0">
                <a:solidFill>
                  <a:srgbClr val="2E2521"/>
                </a:solidFill>
                <a:latin typeface="Montserrat"/>
                <a:ea typeface="Montserrat"/>
                <a:cs typeface="Montserrat"/>
                <a:sym typeface="Montserrat"/>
              </a:rPr>
              <a:t>Cheng, E. (2020) Designing for different cultures — Hofstede’s cultural dimensions. Available at: https://medium.com/@eviecheng/designing-for-different-cultures-hofstedes-cultural-dimensions-5d5a369e99ee (Accessed: 28 April 2026).</a:t>
            </a:r>
          </a:p>
          <a:p>
            <a:pPr algn="l">
              <a:lnSpc>
                <a:spcPts val="2249"/>
              </a:lnSpc>
            </a:pPr>
            <a:r>
              <a:rPr lang="en-US" sz="1605" dirty="0">
                <a:solidFill>
                  <a:srgbClr val="2E2521"/>
                </a:solidFill>
                <a:latin typeface="Montserrat"/>
                <a:ea typeface="Montserrat"/>
                <a:cs typeface="Montserrat"/>
                <a:sym typeface="Montserrat"/>
              </a:rPr>
              <a:t>Devito, J.A. (2022) The Interpersonal Communication Book. 16th </a:t>
            </a:r>
            <a:r>
              <a:rPr lang="en-US" sz="1605" dirty="0" err="1">
                <a:solidFill>
                  <a:srgbClr val="2E2521"/>
                </a:solidFill>
                <a:latin typeface="Montserrat"/>
                <a:ea typeface="Montserrat"/>
                <a:cs typeface="Montserrat"/>
                <a:sym typeface="Montserrat"/>
              </a:rPr>
              <a:t>edn</a:t>
            </a:r>
            <a:r>
              <a:rPr lang="en-US" sz="1605" dirty="0">
                <a:solidFill>
                  <a:srgbClr val="2E2521"/>
                </a:solidFill>
                <a:latin typeface="Montserrat"/>
                <a:ea typeface="Montserrat"/>
                <a:cs typeface="Montserrat"/>
                <a:sym typeface="Montserrat"/>
              </a:rPr>
              <a:t>. Boston: Pearson Education, Inc.</a:t>
            </a:r>
          </a:p>
          <a:p>
            <a:pPr algn="l">
              <a:lnSpc>
                <a:spcPts val="2249"/>
              </a:lnSpc>
            </a:pPr>
            <a:r>
              <a:rPr lang="en-US" sz="1605" dirty="0">
                <a:solidFill>
                  <a:srgbClr val="2E2521"/>
                </a:solidFill>
                <a:latin typeface="Montserrat"/>
                <a:ea typeface="Montserrat"/>
                <a:cs typeface="Montserrat"/>
                <a:sym typeface="Montserrat"/>
              </a:rPr>
              <a:t>Goleman, D. (1995) Emotional intelligence: Why It Can Matter More Than IQ. New York: Bantam Books.</a:t>
            </a:r>
          </a:p>
          <a:p>
            <a:pPr algn="l">
              <a:lnSpc>
                <a:spcPts val="2249"/>
              </a:lnSpc>
            </a:pPr>
            <a:r>
              <a:rPr lang="en-US" sz="1605" dirty="0">
                <a:solidFill>
                  <a:srgbClr val="2E2521"/>
                </a:solidFill>
                <a:latin typeface="Montserrat"/>
                <a:ea typeface="Montserrat"/>
                <a:cs typeface="Montserrat"/>
                <a:sym typeface="Montserrat"/>
              </a:rPr>
              <a:t>Hargie, O. (2021) Skilled interpersonal communication: Research, theory and practice. Routledge.</a:t>
            </a:r>
          </a:p>
          <a:p>
            <a:pPr algn="l">
              <a:lnSpc>
                <a:spcPts val="2249"/>
              </a:lnSpc>
            </a:pPr>
            <a:r>
              <a:rPr lang="en-US" sz="1605" dirty="0">
                <a:solidFill>
                  <a:srgbClr val="2E2521"/>
                </a:solidFill>
                <a:latin typeface="Montserrat"/>
                <a:ea typeface="Montserrat"/>
                <a:cs typeface="Montserrat"/>
                <a:sym typeface="Montserrat"/>
              </a:rPr>
              <a:t>Hofstede, G. (2011) ‘</a:t>
            </a:r>
            <a:r>
              <a:rPr lang="en-US" sz="1605" dirty="0" err="1">
                <a:solidFill>
                  <a:srgbClr val="2E2521"/>
                </a:solidFill>
                <a:latin typeface="Montserrat"/>
                <a:ea typeface="Montserrat"/>
                <a:cs typeface="Montserrat"/>
                <a:sym typeface="Montserrat"/>
              </a:rPr>
              <a:t>Dimensionalizing</a:t>
            </a:r>
            <a:r>
              <a:rPr lang="en-US" sz="1605" dirty="0">
                <a:solidFill>
                  <a:srgbClr val="2E2521"/>
                </a:solidFill>
                <a:latin typeface="Montserrat"/>
                <a:ea typeface="Montserrat"/>
                <a:cs typeface="Montserrat"/>
                <a:sym typeface="Montserrat"/>
              </a:rPr>
              <a:t> Cultures: the Hofstede Model in Context’. Online Readings in Psychology and Culture 2(1), pp. 1–26. </a:t>
            </a:r>
            <a:r>
              <a:rPr lang="en-US" sz="1605" dirty="0" err="1">
                <a:solidFill>
                  <a:srgbClr val="2E2521"/>
                </a:solidFill>
                <a:latin typeface="Montserrat"/>
                <a:ea typeface="Montserrat"/>
                <a:cs typeface="Montserrat"/>
                <a:sym typeface="Montserrat"/>
              </a:rPr>
              <a:t>doi</a:t>
            </a:r>
            <a:r>
              <a:rPr lang="en-US" sz="1605" dirty="0">
                <a:solidFill>
                  <a:srgbClr val="2E2521"/>
                </a:solidFill>
                <a:latin typeface="Montserrat"/>
                <a:ea typeface="Montserrat"/>
                <a:cs typeface="Montserrat"/>
                <a:sym typeface="Montserrat"/>
              </a:rPr>
              <a:t>: https://doi.org/10.9707/2307-0919.1014.</a:t>
            </a:r>
          </a:p>
          <a:p>
            <a:pPr algn="l">
              <a:lnSpc>
                <a:spcPts val="2249"/>
              </a:lnSpc>
            </a:pPr>
            <a:r>
              <a:rPr lang="en-US" sz="1605" dirty="0">
                <a:solidFill>
                  <a:srgbClr val="2E2521"/>
                </a:solidFill>
                <a:latin typeface="Montserrat"/>
                <a:ea typeface="Montserrat"/>
                <a:cs typeface="Montserrat"/>
                <a:sym typeface="Montserrat"/>
              </a:rPr>
              <a:t>Kapoor, N. (2019) Shannon and Weaver Model of Communication |. Available at: https://jmcstudyhub.com/shannon-and-weaver-model-of-communication-mass-communication/ (Accessed: 28 April 2026).</a:t>
            </a:r>
          </a:p>
          <a:p>
            <a:pPr algn="l">
              <a:lnSpc>
                <a:spcPts val="2249"/>
              </a:lnSpc>
            </a:pPr>
            <a:r>
              <a:rPr lang="en-US" sz="1605" dirty="0">
                <a:solidFill>
                  <a:srgbClr val="2E2521"/>
                </a:solidFill>
                <a:latin typeface="Montserrat"/>
                <a:ea typeface="Montserrat"/>
                <a:cs typeface="Montserrat"/>
                <a:sym typeface="Montserrat"/>
              </a:rPr>
              <a:t>Keyton, J. (2017) ‘Communication in Organizations’. Annual Review of Organizational Psychology and Organizational Behavior 4(1), pp. 501–526. </a:t>
            </a:r>
            <a:r>
              <a:rPr lang="en-US" sz="1605" dirty="0" err="1">
                <a:solidFill>
                  <a:srgbClr val="2E2521"/>
                </a:solidFill>
                <a:latin typeface="Montserrat"/>
                <a:ea typeface="Montserrat"/>
                <a:cs typeface="Montserrat"/>
                <a:sym typeface="Montserrat"/>
              </a:rPr>
              <a:t>doi</a:t>
            </a:r>
            <a:r>
              <a:rPr lang="en-US" sz="1605" dirty="0">
                <a:solidFill>
                  <a:srgbClr val="2E2521"/>
                </a:solidFill>
                <a:latin typeface="Montserrat"/>
                <a:ea typeface="Montserrat"/>
                <a:cs typeface="Montserrat"/>
                <a:sym typeface="Montserrat"/>
              </a:rPr>
              <a:t>: https://doi.org/10.1146/annurev-orgpsych-032516-113341.</a:t>
            </a:r>
          </a:p>
          <a:p>
            <a:pPr algn="l">
              <a:lnSpc>
                <a:spcPts val="2249"/>
              </a:lnSpc>
            </a:pPr>
            <a:r>
              <a:rPr lang="en-US" sz="1605" dirty="0">
                <a:solidFill>
                  <a:srgbClr val="2E2521"/>
                </a:solidFill>
                <a:latin typeface="Montserrat"/>
                <a:ea typeface="Montserrat"/>
                <a:cs typeface="Montserrat"/>
                <a:sym typeface="Montserrat"/>
              </a:rPr>
              <a:t>Mannheim, K. (1952) Essays on the Sociology of Knowledge. 2nd </a:t>
            </a:r>
            <a:r>
              <a:rPr lang="en-US" sz="1605" dirty="0" err="1">
                <a:solidFill>
                  <a:srgbClr val="2E2521"/>
                </a:solidFill>
                <a:latin typeface="Montserrat"/>
                <a:ea typeface="Montserrat"/>
                <a:cs typeface="Montserrat"/>
                <a:sym typeface="Montserrat"/>
              </a:rPr>
              <a:t>edn</a:t>
            </a:r>
            <a:r>
              <a:rPr lang="en-US" sz="1605" dirty="0">
                <a:solidFill>
                  <a:srgbClr val="2E2521"/>
                </a:solidFill>
                <a:latin typeface="Montserrat"/>
                <a:ea typeface="Montserrat"/>
                <a:cs typeface="Montserrat"/>
                <a:sym typeface="Montserrat"/>
              </a:rPr>
              <a:t>. London: Routledge.</a:t>
            </a:r>
          </a:p>
          <a:p>
            <a:pPr algn="l">
              <a:lnSpc>
                <a:spcPts val="2249"/>
              </a:lnSpc>
            </a:pPr>
            <a:r>
              <a:rPr lang="en-US" sz="1605" dirty="0">
                <a:solidFill>
                  <a:srgbClr val="2E2521"/>
                </a:solidFill>
                <a:latin typeface="Montserrat"/>
                <a:ea typeface="Montserrat"/>
                <a:cs typeface="Montserrat"/>
                <a:sym typeface="Montserrat"/>
              </a:rPr>
              <a:t>Mullins, L.J. (2019) </a:t>
            </a:r>
            <a:r>
              <a:rPr lang="en-US" sz="1605" dirty="0" err="1">
                <a:solidFill>
                  <a:srgbClr val="2E2521"/>
                </a:solidFill>
                <a:latin typeface="Montserrat"/>
                <a:ea typeface="Montserrat"/>
                <a:cs typeface="Montserrat"/>
                <a:sym typeface="Montserrat"/>
              </a:rPr>
              <a:t>Organisational</a:t>
            </a:r>
            <a:r>
              <a:rPr lang="en-US" sz="1605" dirty="0">
                <a:solidFill>
                  <a:srgbClr val="2E2521"/>
                </a:solidFill>
                <a:latin typeface="Montserrat"/>
                <a:ea typeface="Montserrat"/>
                <a:cs typeface="Montserrat"/>
                <a:sym typeface="Montserrat"/>
              </a:rPr>
              <a:t> </a:t>
            </a:r>
            <a:r>
              <a:rPr lang="en-US" sz="1605" dirty="0" err="1">
                <a:solidFill>
                  <a:srgbClr val="2E2521"/>
                </a:solidFill>
                <a:latin typeface="Montserrat"/>
                <a:ea typeface="Montserrat"/>
                <a:cs typeface="Montserrat"/>
                <a:sym typeface="Montserrat"/>
              </a:rPr>
              <a:t>Behaviour</a:t>
            </a:r>
            <a:r>
              <a:rPr lang="en-US" sz="1605" dirty="0">
                <a:solidFill>
                  <a:srgbClr val="2E2521"/>
                </a:solidFill>
                <a:latin typeface="Montserrat"/>
                <a:ea typeface="Montserrat"/>
                <a:cs typeface="Montserrat"/>
                <a:sym typeface="Montserrat"/>
              </a:rPr>
              <a:t> in the Workplace. 12th </a:t>
            </a:r>
            <a:r>
              <a:rPr lang="en-US" sz="1605" dirty="0" err="1">
                <a:solidFill>
                  <a:srgbClr val="2E2521"/>
                </a:solidFill>
                <a:latin typeface="Montserrat"/>
                <a:ea typeface="Montserrat"/>
                <a:cs typeface="Montserrat"/>
                <a:sym typeface="Montserrat"/>
              </a:rPr>
              <a:t>edn</a:t>
            </a:r>
            <a:r>
              <a:rPr lang="en-US" sz="1605" dirty="0">
                <a:solidFill>
                  <a:srgbClr val="2E2521"/>
                </a:solidFill>
                <a:latin typeface="Montserrat"/>
                <a:ea typeface="Montserrat"/>
                <a:cs typeface="Montserrat"/>
                <a:sym typeface="Montserrat"/>
              </a:rPr>
              <a:t>. Harlow: Pearson.</a:t>
            </a:r>
          </a:p>
          <a:p>
            <a:pPr algn="l">
              <a:lnSpc>
                <a:spcPts val="2249"/>
              </a:lnSpc>
            </a:pPr>
            <a:r>
              <a:rPr lang="en-US" sz="1605" dirty="0">
                <a:solidFill>
                  <a:srgbClr val="2E2521"/>
                </a:solidFill>
                <a:latin typeface="Montserrat"/>
                <a:ea typeface="Montserrat"/>
                <a:cs typeface="Montserrat"/>
                <a:sym typeface="Montserrat"/>
              </a:rPr>
              <a:t>Parry, E. and Urwin, P. (2011) ‘Generational Differences in Work Values: A Review of Theory and Evidence’. International Journal of Management Reviews 13(1), pp. 79–96. </a:t>
            </a:r>
            <a:r>
              <a:rPr lang="en-US" sz="1605" dirty="0" err="1">
                <a:solidFill>
                  <a:srgbClr val="2E2521"/>
                </a:solidFill>
                <a:latin typeface="Montserrat"/>
                <a:ea typeface="Montserrat"/>
                <a:cs typeface="Montserrat"/>
                <a:sym typeface="Montserrat"/>
              </a:rPr>
              <a:t>doi</a:t>
            </a:r>
            <a:r>
              <a:rPr lang="en-US" sz="1605" dirty="0">
                <a:solidFill>
                  <a:srgbClr val="2E2521"/>
                </a:solidFill>
                <a:latin typeface="Montserrat"/>
                <a:ea typeface="Montserrat"/>
                <a:cs typeface="Montserrat"/>
                <a:sym typeface="Montserrat"/>
              </a:rPr>
              <a:t>: https://doi.org/10.1111/j.1468-2370.2010.00285.x.</a:t>
            </a:r>
          </a:p>
          <a:p>
            <a:pPr algn="l">
              <a:lnSpc>
                <a:spcPts val="2249"/>
              </a:lnSpc>
            </a:pPr>
            <a:r>
              <a:rPr lang="en-US" sz="1605" dirty="0">
                <a:solidFill>
                  <a:srgbClr val="2E2521"/>
                </a:solidFill>
                <a:latin typeface="Montserrat"/>
                <a:ea typeface="Montserrat"/>
                <a:cs typeface="Montserrat"/>
                <a:sym typeface="Montserrat"/>
              </a:rPr>
              <a:t>Robbins, S.P. and Judge, T.A. (2019) Organizational behavior. 18th </a:t>
            </a:r>
            <a:r>
              <a:rPr lang="en-US" sz="1605" dirty="0" err="1">
                <a:solidFill>
                  <a:srgbClr val="2E2521"/>
                </a:solidFill>
                <a:latin typeface="Montserrat"/>
                <a:ea typeface="Montserrat"/>
                <a:cs typeface="Montserrat"/>
                <a:sym typeface="Montserrat"/>
              </a:rPr>
              <a:t>edn</a:t>
            </a:r>
            <a:r>
              <a:rPr lang="en-US" sz="1605" dirty="0">
                <a:solidFill>
                  <a:srgbClr val="2E2521"/>
                </a:solidFill>
                <a:latin typeface="Montserrat"/>
                <a:ea typeface="Montserrat"/>
                <a:cs typeface="Montserrat"/>
                <a:sym typeface="Montserrat"/>
              </a:rPr>
              <a:t>. Harlow, England Pearson.</a:t>
            </a:r>
          </a:p>
          <a:p>
            <a:pPr algn="l">
              <a:lnSpc>
                <a:spcPts val="2249"/>
              </a:lnSpc>
            </a:pPr>
            <a:r>
              <a:rPr lang="en-US" sz="1605" dirty="0">
                <a:solidFill>
                  <a:srgbClr val="2E2521"/>
                </a:solidFill>
                <a:latin typeface="Montserrat"/>
                <a:ea typeface="Montserrat"/>
                <a:cs typeface="Montserrat"/>
                <a:sym typeface="Montserrat"/>
              </a:rPr>
              <a:t>Schramm, W. (1954) The process and effects of mass communication. University Of Illinois Press.</a:t>
            </a:r>
          </a:p>
          <a:p>
            <a:pPr algn="l">
              <a:lnSpc>
                <a:spcPts val="2249"/>
              </a:lnSpc>
            </a:pPr>
            <a:r>
              <a:rPr lang="en-US" sz="1605" dirty="0">
                <a:solidFill>
                  <a:srgbClr val="2E2521"/>
                </a:solidFill>
                <a:latin typeface="Montserrat"/>
                <a:ea typeface="Montserrat"/>
                <a:cs typeface="Montserrat"/>
                <a:sym typeface="Montserrat"/>
              </a:rPr>
              <a:t>Shannon, C.E. and Weaver, W. (1949) The Mathematical Theory of Communication. University Of Illinois Press.</a:t>
            </a:r>
          </a:p>
          <a:p>
            <a:pPr algn="l">
              <a:lnSpc>
                <a:spcPts val="2249"/>
              </a:lnSpc>
            </a:pPr>
            <a:r>
              <a:rPr lang="en-US" sz="1605" dirty="0">
                <a:solidFill>
                  <a:srgbClr val="2E2521"/>
                </a:solidFill>
                <a:latin typeface="Montserrat"/>
                <a:ea typeface="Montserrat"/>
                <a:cs typeface="Montserrat"/>
                <a:sym typeface="Montserrat"/>
              </a:rPr>
              <a:t>Trompenaars, A. and Hampden-Turner, C. (2012) Riding the waves of culture : understanding diversity in global business. 3rd </a:t>
            </a:r>
            <a:r>
              <a:rPr lang="en-US" sz="1605" dirty="0" err="1">
                <a:solidFill>
                  <a:srgbClr val="2E2521"/>
                </a:solidFill>
                <a:latin typeface="Montserrat"/>
                <a:ea typeface="Montserrat"/>
                <a:cs typeface="Montserrat"/>
                <a:sym typeface="Montserrat"/>
              </a:rPr>
              <a:t>edn</a:t>
            </a:r>
            <a:r>
              <a:rPr lang="en-US" sz="1605" dirty="0">
                <a:solidFill>
                  <a:srgbClr val="2E2521"/>
                </a:solidFill>
                <a:latin typeface="Montserrat"/>
                <a:ea typeface="Montserrat"/>
                <a:cs typeface="Montserrat"/>
                <a:sym typeface="Montserrat"/>
              </a:rPr>
              <a:t>. Nicholas Brealey Publishing.</a:t>
            </a:r>
          </a:p>
          <a:p>
            <a:pPr algn="l">
              <a:lnSpc>
                <a:spcPts val="2248"/>
              </a:lnSpc>
            </a:pPr>
            <a:r>
              <a:rPr lang="en-US" sz="1605" dirty="0" err="1">
                <a:solidFill>
                  <a:srgbClr val="2E2521"/>
                </a:solidFill>
                <a:latin typeface="Montserrat"/>
                <a:ea typeface="Montserrat"/>
                <a:cs typeface="Montserrat"/>
                <a:sym typeface="Montserrat"/>
              </a:rPr>
              <a:t>Uluç</a:t>
            </a:r>
            <a:r>
              <a:rPr lang="en-US" sz="1605" dirty="0">
                <a:solidFill>
                  <a:srgbClr val="2E2521"/>
                </a:solidFill>
                <a:latin typeface="Montserrat"/>
                <a:ea typeface="Montserrat"/>
                <a:cs typeface="Montserrat"/>
                <a:sym typeface="Montserrat"/>
              </a:rPr>
              <a:t>, Ö.S. (2023) A Milestone of Intelligent Development: Daniel Goleman’s Emotional Intelligence Theory - </a:t>
            </a:r>
            <a:r>
              <a:rPr lang="en-US" sz="1605" dirty="0" err="1">
                <a:solidFill>
                  <a:srgbClr val="2E2521"/>
                </a:solidFill>
                <a:latin typeface="Montserrat"/>
                <a:ea typeface="Montserrat"/>
                <a:cs typeface="Montserrat"/>
                <a:sym typeface="Montserrat"/>
              </a:rPr>
              <a:t>Experianta</a:t>
            </a:r>
            <a:r>
              <a:rPr lang="en-US" sz="1605" dirty="0">
                <a:solidFill>
                  <a:srgbClr val="2E2521"/>
                </a:solidFill>
                <a:latin typeface="Montserrat"/>
                <a:ea typeface="Montserrat"/>
                <a:cs typeface="Montserrat"/>
                <a:sym typeface="Montserrat"/>
              </a:rPr>
              <a:t>. Available at: https://experianta.com/directory/concepts/a-milestone-of-intelligent-development-daniel-golemans-emotional-intelligence-theory/ (Accessed: 28 April 2026).</a:t>
            </a:r>
          </a:p>
          <a:p>
            <a:pPr algn="l">
              <a:lnSpc>
                <a:spcPts val="2249"/>
              </a:lnSpc>
            </a:pPr>
            <a:r>
              <a:rPr lang="en-US" sz="1605" dirty="0">
                <a:solidFill>
                  <a:srgbClr val="2E2521"/>
                </a:solidFill>
                <a:latin typeface="Montserrat"/>
                <a:ea typeface="Montserrat"/>
                <a:cs typeface="Montserrat"/>
                <a:sym typeface="Montserrat"/>
              </a:rPr>
              <a:t>Wikipedia Contributors (2022) Schramm’s model of communication. Available at: https://en.wikipedia.org/wiki/Schramm%27s_model_of_communication (Accessed: 28 April 2026).</a:t>
            </a:r>
          </a:p>
          <a:p>
            <a:pPr algn="l">
              <a:lnSpc>
                <a:spcPts val="2249"/>
              </a:lnSpc>
            </a:pPr>
            <a:r>
              <a:rPr lang="en-US" sz="1605" dirty="0">
                <a:solidFill>
                  <a:srgbClr val="2E2521"/>
                </a:solidFill>
                <a:latin typeface="Montserrat"/>
                <a:ea typeface="Montserrat"/>
                <a:cs typeface="Montserrat"/>
                <a:sym typeface="Montserrat"/>
              </a:rPr>
              <a:t>Wikipedia Contributors (2025) Theory of generations. Available at: https://en.wikipedia.org/wiki/Theory_of_generations#/media/File:Generation_timeline.svg (Accessed: 28 April 2026).</a:t>
            </a:r>
          </a:p>
          <a:p>
            <a:pPr algn="l">
              <a:lnSpc>
                <a:spcPts val="2249"/>
              </a:lnSpc>
            </a:pPr>
            <a:endParaRPr lang="en-US" sz="1605" dirty="0">
              <a:solidFill>
                <a:srgbClr val="2E2521"/>
              </a:solidFill>
              <a:latin typeface="Montserrat"/>
              <a:ea typeface="Montserrat"/>
              <a:cs typeface="Montserrat"/>
              <a:sym typeface="Montserrat"/>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2E2521"/>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16230600" cy="8229600"/>
            <a:chOff x="0" y="0"/>
            <a:chExt cx="21640800" cy="10972800"/>
          </a:xfrm>
        </p:grpSpPr>
        <p:sp>
          <p:nvSpPr>
            <p:cNvPr id="3" name="Freeform 3"/>
            <p:cNvSpPr/>
            <p:nvPr/>
          </p:nvSpPr>
          <p:spPr>
            <a:xfrm>
              <a:off x="0" y="0"/>
              <a:ext cx="21640800" cy="10972800"/>
            </a:xfrm>
            <a:custGeom>
              <a:avLst/>
              <a:gdLst/>
              <a:ahLst/>
              <a:cxnLst/>
              <a:rect l="l" t="t" r="r" b="b"/>
              <a:pathLst>
                <a:path w="21640800" h="10972800">
                  <a:moveTo>
                    <a:pt x="0" y="0"/>
                  </a:moveTo>
                  <a:lnTo>
                    <a:pt x="21640800" y="0"/>
                  </a:lnTo>
                  <a:lnTo>
                    <a:pt x="21640800" y="10972800"/>
                  </a:lnTo>
                  <a:lnTo>
                    <a:pt x="0" y="10972800"/>
                  </a:lnTo>
                  <a:close/>
                </a:path>
              </a:pathLst>
            </a:custGeom>
            <a:blipFill>
              <a:blip r:embed="rId2"/>
              <a:stretch>
                <a:fillRect t="-15740" b="-15740"/>
              </a:stretch>
            </a:blipFill>
          </p:spPr>
          <p:txBody>
            <a:bodyPr/>
            <a:lstStyle/>
            <a:p>
              <a:endParaRPr lang="en-GB"/>
            </a:p>
          </p:txBody>
        </p:sp>
      </p:grpSp>
      <p:sp>
        <p:nvSpPr>
          <p:cNvPr id="4" name="Freeform 4"/>
          <p:cNvSpPr/>
          <p:nvPr/>
        </p:nvSpPr>
        <p:spPr>
          <a:xfrm>
            <a:off x="11776862" y="4341609"/>
            <a:ext cx="6511138" cy="3905202"/>
          </a:xfrm>
          <a:custGeom>
            <a:avLst/>
            <a:gdLst/>
            <a:ahLst/>
            <a:cxnLst/>
            <a:rect l="l" t="t" r="r" b="b"/>
            <a:pathLst>
              <a:path w="6511138" h="3905202">
                <a:moveTo>
                  <a:pt x="0" y="0"/>
                </a:moveTo>
                <a:lnTo>
                  <a:pt x="6511138" y="0"/>
                </a:lnTo>
                <a:lnTo>
                  <a:pt x="6511138" y="3905203"/>
                </a:lnTo>
                <a:lnTo>
                  <a:pt x="0" y="390520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12178455" y="5378606"/>
            <a:ext cx="5080845" cy="2361705"/>
          </a:xfrm>
          <a:prstGeom prst="rect">
            <a:avLst/>
          </a:prstGeom>
        </p:spPr>
        <p:txBody>
          <a:bodyPr lIns="0" tIns="0" rIns="0" bIns="0" rtlCol="0" anchor="t">
            <a:spAutoFit/>
          </a:bodyPr>
          <a:lstStyle/>
          <a:p>
            <a:pPr algn="r">
              <a:lnSpc>
                <a:spcPts val="9881"/>
              </a:lnSpc>
            </a:pPr>
            <a:r>
              <a:rPr lang="en-US" sz="9980" spc="208">
                <a:solidFill>
                  <a:srgbClr val="FFFAF2"/>
                </a:solidFill>
                <a:latin typeface="DM Serif Display"/>
                <a:ea typeface="DM Serif Display"/>
                <a:cs typeface="DM Serif Display"/>
                <a:sym typeface="DM Serif Display"/>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4683</Words>
  <Application>Microsoft Office PowerPoint</Application>
  <PresentationFormat>Custom</PresentationFormat>
  <Paragraphs>241</Paragraphs>
  <Slides>21</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DM Serif Display</vt:lpstr>
      <vt:lpstr>Montserrat Bold</vt:lpstr>
      <vt:lpstr>Times New Roman</vt:lpstr>
      <vt:lpstr>Montserrat</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dc:creator>
  <cp:lastModifiedBy>Rony Islam</cp:lastModifiedBy>
  <cp:revision>3</cp:revision>
  <dcterms:created xsi:type="dcterms:W3CDTF">2006-08-16T00:00:00Z</dcterms:created>
  <dcterms:modified xsi:type="dcterms:W3CDTF">2026-05-06T15:48:21Z</dcterms:modified>
  <dc:identifier>DAHIJNQ-zg4</dc:identifier>
</cp:coreProperties>
</file>