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0691813" cy="7559675"/>
  <p:notesSz cx="9144000" cy="6858000"/>
  <p:defaultTextStyle>
    <a:defPPr>
      <a:defRPr lang="en-US"/>
    </a:defPPr>
    <a:lvl1pPr marL="0" algn="l" defTabSz="457360" rtl="0" eaLnBrk="1" latinLnBrk="0" hangingPunct="1">
      <a:defRPr sz="900" kern="1200">
        <a:solidFill>
          <a:schemeClr val="tx1"/>
        </a:solidFill>
        <a:latin typeface="+mn-lt"/>
        <a:ea typeface="+mn-ea"/>
        <a:cs typeface="+mn-cs"/>
      </a:defRPr>
    </a:lvl1pPr>
    <a:lvl2pPr marL="228679" algn="l" defTabSz="457360" rtl="0" eaLnBrk="1" latinLnBrk="0" hangingPunct="1">
      <a:defRPr sz="900" kern="1200">
        <a:solidFill>
          <a:schemeClr val="tx1"/>
        </a:solidFill>
        <a:latin typeface="+mn-lt"/>
        <a:ea typeface="+mn-ea"/>
        <a:cs typeface="+mn-cs"/>
      </a:defRPr>
    </a:lvl2pPr>
    <a:lvl3pPr marL="457360" algn="l" defTabSz="457360" rtl="0" eaLnBrk="1" latinLnBrk="0" hangingPunct="1">
      <a:defRPr sz="900" kern="1200">
        <a:solidFill>
          <a:schemeClr val="tx1"/>
        </a:solidFill>
        <a:latin typeface="+mn-lt"/>
        <a:ea typeface="+mn-ea"/>
        <a:cs typeface="+mn-cs"/>
      </a:defRPr>
    </a:lvl3pPr>
    <a:lvl4pPr marL="686040" algn="l" defTabSz="457360" rtl="0" eaLnBrk="1" latinLnBrk="0" hangingPunct="1">
      <a:defRPr sz="900" kern="1200">
        <a:solidFill>
          <a:schemeClr val="tx1"/>
        </a:solidFill>
        <a:latin typeface="+mn-lt"/>
        <a:ea typeface="+mn-ea"/>
        <a:cs typeface="+mn-cs"/>
      </a:defRPr>
    </a:lvl4pPr>
    <a:lvl5pPr marL="914720" algn="l" defTabSz="457360" rtl="0" eaLnBrk="1" latinLnBrk="0" hangingPunct="1">
      <a:defRPr sz="900" kern="1200">
        <a:solidFill>
          <a:schemeClr val="tx1"/>
        </a:solidFill>
        <a:latin typeface="+mn-lt"/>
        <a:ea typeface="+mn-ea"/>
        <a:cs typeface="+mn-cs"/>
      </a:defRPr>
    </a:lvl5pPr>
    <a:lvl6pPr marL="1143400" algn="l" defTabSz="457360" rtl="0" eaLnBrk="1" latinLnBrk="0" hangingPunct="1">
      <a:defRPr sz="900" kern="1200">
        <a:solidFill>
          <a:schemeClr val="tx1"/>
        </a:solidFill>
        <a:latin typeface="+mn-lt"/>
        <a:ea typeface="+mn-ea"/>
        <a:cs typeface="+mn-cs"/>
      </a:defRPr>
    </a:lvl6pPr>
    <a:lvl7pPr marL="1372080" algn="l" defTabSz="457360" rtl="0" eaLnBrk="1" latinLnBrk="0" hangingPunct="1">
      <a:defRPr sz="900" kern="1200">
        <a:solidFill>
          <a:schemeClr val="tx1"/>
        </a:solidFill>
        <a:latin typeface="+mn-lt"/>
        <a:ea typeface="+mn-ea"/>
        <a:cs typeface="+mn-cs"/>
      </a:defRPr>
    </a:lvl7pPr>
    <a:lvl8pPr marL="1600760" algn="l" defTabSz="457360" rtl="0" eaLnBrk="1" latinLnBrk="0" hangingPunct="1">
      <a:defRPr sz="900" kern="1200">
        <a:solidFill>
          <a:schemeClr val="tx1"/>
        </a:solidFill>
        <a:latin typeface="+mn-lt"/>
        <a:ea typeface="+mn-ea"/>
        <a:cs typeface="+mn-cs"/>
      </a:defRPr>
    </a:lvl8pPr>
    <a:lvl9pPr marL="1829440" algn="l" defTabSz="457360" rtl="0" eaLnBrk="1" latinLnBrk="0" hangingPunct="1">
      <a:defRPr sz="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80" userDrawn="1">
          <p15:clr>
            <a:srgbClr val="A4A3A4"/>
          </p15:clr>
        </p15:guide>
        <p15:guide id="2" pos="144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4" d="100"/>
          <a:sy n="74" d="100"/>
        </p:scale>
        <p:origin x="1358" y="312"/>
      </p:cViewPr>
      <p:guideLst>
        <p:guide orient="horz" pos="1080"/>
        <p:guide pos="144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3053" y="1065660"/>
            <a:ext cx="3887932" cy="735321"/>
          </a:xfrm>
        </p:spPr>
        <p:txBody>
          <a:bodyPr/>
          <a:lstStyle/>
          <a:p>
            <a:r>
              <a:rPr lang="en-US"/>
              <a:t>Click to edit Master title style</a:t>
            </a:r>
          </a:p>
        </p:txBody>
      </p:sp>
      <p:sp>
        <p:nvSpPr>
          <p:cNvPr id="3" name="Subtitle 2"/>
          <p:cNvSpPr>
            <a:spLocks noGrp="1"/>
          </p:cNvSpPr>
          <p:nvPr>
            <p:ph type="subTitle" idx="1"/>
          </p:nvPr>
        </p:nvSpPr>
        <p:spPr>
          <a:xfrm>
            <a:off x="686106" y="1943917"/>
            <a:ext cx="3201826" cy="876668"/>
          </a:xfrm>
        </p:spPr>
        <p:txBody>
          <a:bodyPr/>
          <a:lstStyle>
            <a:lvl1pPr marL="0" indent="0" algn="ctr">
              <a:buNone/>
              <a:defRPr>
                <a:solidFill>
                  <a:schemeClr val="tx1">
                    <a:tint val="75000"/>
                  </a:schemeClr>
                </a:solidFill>
              </a:defRPr>
            </a:lvl1pPr>
            <a:lvl2pPr marL="228691" indent="0" algn="ctr">
              <a:buNone/>
              <a:defRPr>
                <a:solidFill>
                  <a:schemeClr val="tx1">
                    <a:tint val="75000"/>
                  </a:schemeClr>
                </a:solidFill>
              </a:defRPr>
            </a:lvl2pPr>
            <a:lvl3pPr marL="457383" indent="0" algn="ctr">
              <a:buNone/>
              <a:defRPr>
                <a:solidFill>
                  <a:schemeClr val="tx1">
                    <a:tint val="75000"/>
                  </a:schemeClr>
                </a:solidFill>
              </a:defRPr>
            </a:lvl3pPr>
            <a:lvl4pPr marL="686074" indent="0" algn="ctr">
              <a:buNone/>
              <a:defRPr>
                <a:solidFill>
                  <a:schemeClr val="tx1">
                    <a:tint val="75000"/>
                  </a:schemeClr>
                </a:solidFill>
              </a:defRPr>
            </a:lvl4pPr>
            <a:lvl5pPr marL="914766" indent="0" algn="ctr">
              <a:buNone/>
              <a:defRPr>
                <a:solidFill>
                  <a:schemeClr val="tx1">
                    <a:tint val="75000"/>
                  </a:schemeClr>
                </a:solidFill>
              </a:defRPr>
            </a:lvl5pPr>
            <a:lvl6pPr marL="1143457" indent="0" algn="ctr">
              <a:buNone/>
              <a:defRPr>
                <a:solidFill>
                  <a:schemeClr val="tx1">
                    <a:tint val="75000"/>
                  </a:schemeClr>
                </a:solidFill>
              </a:defRPr>
            </a:lvl6pPr>
            <a:lvl7pPr marL="1372149" indent="0" algn="ctr">
              <a:buNone/>
              <a:defRPr>
                <a:solidFill>
                  <a:schemeClr val="tx1">
                    <a:tint val="75000"/>
                  </a:schemeClr>
                </a:solidFill>
              </a:defRPr>
            </a:lvl7pPr>
            <a:lvl8pPr marL="1600840" indent="0" algn="ctr">
              <a:buNone/>
              <a:defRPr>
                <a:solidFill>
                  <a:schemeClr val="tx1">
                    <a:tint val="75000"/>
                  </a:schemeClr>
                </a:solidFill>
              </a:defRPr>
            </a:lvl8pPr>
            <a:lvl9pPr marL="182953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61317" y="2204376"/>
            <a:ext cx="3887932" cy="681324"/>
          </a:xfrm>
        </p:spPr>
        <p:txBody>
          <a:bodyPr anchor="t"/>
          <a:lstStyle>
            <a:lvl1pPr algn="l">
              <a:defRPr sz="2001" b="1" cap="all"/>
            </a:lvl1pPr>
          </a:lstStyle>
          <a:p>
            <a:r>
              <a:rPr lang="en-US"/>
              <a:t>Click to edit Master title style</a:t>
            </a:r>
          </a:p>
        </p:txBody>
      </p:sp>
      <p:sp>
        <p:nvSpPr>
          <p:cNvPr id="3" name="Text Placeholder 2"/>
          <p:cNvSpPr>
            <a:spLocks noGrp="1"/>
          </p:cNvSpPr>
          <p:nvPr>
            <p:ph type="body" idx="1"/>
          </p:nvPr>
        </p:nvSpPr>
        <p:spPr>
          <a:xfrm>
            <a:off x="361317" y="1453968"/>
            <a:ext cx="3887932" cy="750409"/>
          </a:xfrm>
        </p:spPr>
        <p:txBody>
          <a:bodyPr anchor="b"/>
          <a:lstStyle>
            <a:lvl1pPr marL="0" indent="0">
              <a:buNone/>
              <a:defRPr sz="1000">
                <a:solidFill>
                  <a:schemeClr val="tx1">
                    <a:tint val="75000"/>
                  </a:schemeClr>
                </a:solidFill>
              </a:defRPr>
            </a:lvl1pPr>
            <a:lvl2pPr marL="228691" indent="0">
              <a:buNone/>
              <a:defRPr sz="900">
                <a:solidFill>
                  <a:schemeClr val="tx1">
                    <a:tint val="75000"/>
                  </a:schemeClr>
                </a:solidFill>
              </a:defRPr>
            </a:lvl2pPr>
            <a:lvl3pPr marL="457383" indent="0">
              <a:buNone/>
              <a:defRPr sz="800">
                <a:solidFill>
                  <a:schemeClr val="tx1">
                    <a:tint val="75000"/>
                  </a:schemeClr>
                </a:solidFill>
              </a:defRPr>
            </a:lvl3pPr>
            <a:lvl4pPr marL="686074" indent="0">
              <a:buNone/>
              <a:defRPr sz="700">
                <a:solidFill>
                  <a:schemeClr val="tx1">
                    <a:tint val="75000"/>
                  </a:schemeClr>
                </a:solidFill>
              </a:defRPr>
            </a:lvl4pPr>
            <a:lvl5pPr marL="914766" indent="0">
              <a:buNone/>
              <a:defRPr sz="700">
                <a:solidFill>
                  <a:schemeClr val="tx1">
                    <a:tint val="75000"/>
                  </a:schemeClr>
                </a:solidFill>
              </a:defRPr>
            </a:lvl5pPr>
            <a:lvl6pPr marL="1143457" indent="0">
              <a:buNone/>
              <a:defRPr sz="700">
                <a:solidFill>
                  <a:schemeClr val="tx1">
                    <a:tint val="75000"/>
                  </a:schemeClr>
                </a:solidFill>
              </a:defRPr>
            </a:lvl6pPr>
            <a:lvl7pPr marL="1372149" indent="0">
              <a:buNone/>
              <a:defRPr sz="700">
                <a:solidFill>
                  <a:schemeClr val="tx1">
                    <a:tint val="75000"/>
                  </a:schemeClr>
                </a:solidFill>
              </a:defRPr>
            </a:lvl7pPr>
            <a:lvl8pPr marL="1600840" indent="0">
              <a:buNone/>
              <a:defRPr sz="700">
                <a:solidFill>
                  <a:schemeClr val="tx1">
                    <a:tint val="75000"/>
                  </a:schemeClr>
                </a:solidFill>
              </a:defRPr>
            </a:lvl8pPr>
            <a:lvl9pPr marL="1829532" indent="0">
              <a:buNone/>
              <a:defRPr sz="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28702" y="800437"/>
            <a:ext cx="2020200" cy="2263932"/>
          </a:xfrm>
        </p:spPr>
        <p:txBody>
          <a:bodyPr/>
          <a:lstStyle>
            <a:lvl1pPr>
              <a:defRPr sz="1401"/>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325136" y="800437"/>
            <a:ext cx="2020200" cy="2263932"/>
          </a:xfrm>
        </p:spPr>
        <p:txBody>
          <a:bodyPr/>
          <a:lstStyle>
            <a:lvl1pPr>
              <a:defRPr sz="1401"/>
            </a:lvl1pPr>
            <a:lvl2pPr>
              <a:defRPr sz="1200"/>
            </a:lvl2pPr>
            <a:lvl3pPr>
              <a:defRPr sz="100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28702" y="767880"/>
            <a:ext cx="2020994" cy="320015"/>
          </a:xfrm>
        </p:spPr>
        <p:txBody>
          <a:bodyPr anchor="b"/>
          <a:lstStyle>
            <a:lvl1pPr marL="0" indent="0">
              <a:buNone/>
              <a:defRPr sz="1200" b="1"/>
            </a:lvl1pPr>
            <a:lvl2pPr marL="228691" indent="0">
              <a:buNone/>
              <a:defRPr sz="1000" b="1"/>
            </a:lvl2pPr>
            <a:lvl3pPr marL="457383" indent="0">
              <a:buNone/>
              <a:defRPr sz="900" b="1"/>
            </a:lvl3pPr>
            <a:lvl4pPr marL="686074" indent="0">
              <a:buNone/>
              <a:defRPr sz="800" b="1"/>
            </a:lvl4pPr>
            <a:lvl5pPr marL="914766" indent="0">
              <a:buNone/>
              <a:defRPr sz="800" b="1"/>
            </a:lvl5pPr>
            <a:lvl6pPr marL="1143457" indent="0">
              <a:buNone/>
              <a:defRPr sz="800" b="1"/>
            </a:lvl6pPr>
            <a:lvl7pPr marL="1372149" indent="0">
              <a:buNone/>
              <a:defRPr sz="800" b="1"/>
            </a:lvl7pPr>
            <a:lvl8pPr marL="1600840" indent="0">
              <a:buNone/>
              <a:defRPr sz="800" b="1"/>
            </a:lvl8pPr>
            <a:lvl9pPr marL="1829532" indent="0">
              <a:buNone/>
              <a:defRPr sz="800" b="1"/>
            </a:lvl9pPr>
          </a:lstStyle>
          <a:p>
            <a:pPr lvl="0"/>
            <a:r>
              <a:rPr lang="en-US"/>
              <a:t>Click to edit Master text styles</a:t>
            </a:r>
          </a:p>
        </p:txBody>
      </p:sp>
      <p:sp>
        <p:nvSpPr>
          <p:cNvPr id="4" name="Content Placeholder 3"/>
          <p:cNvSpPr>
            <a:spLocks noGrp="1"/>
          </p:cNvSpPr>
          <p:nvPr>
            <p:ph sz="half" idx="2"/>
          </p:nvPr>
        </p:nvSpPr>
        <p:spPr>
          <a:xfrm>
            <a:off x="228702" y="1087894"/>
            <a:ext cx="2020994" cy="1976474"/>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323548" y="767880"/>
            <a:ext cx="2021788" cy="320015"/>
          </a:xfrm>
        </p:spPr>
        <p:txBody>
          <a:bodyPr anchor="b"/>
          <a:lstStyle>
            <a:lvl1pPr marL="0" indent="0">
              <a:buNone/>
              <a:defRPr sz="1200" b="1"/>
            </a:lvl1pPr>
            <a:lvl2pPr marL="228691" indent="0">
              <a:buNone/>
              <a:defRPr sz="1000" b="1"/>
            </a:lvl2pPr>
            <a:lvl3pPr marL="457383" indent="0">
              <a:buNone/>
              <a:defRPr sz="900" b="1"/>
            </a:lvl3pPr>
            <a:lvl4pPr marL="686074" indent="0">
              <a:buNone/>
              <a:defRPr sz="800" b="1"/>
            </a:lvl4pPr>
            <a:lvl5pPr marL="914766" indent="0">
              <a:buNone/>
              <a:defRPr sz="800" b="1"/>
            </a:lvl5pPr>
            <a:lvl6pPr marL="1143457" indent="0">
              <a:buNone/>
              <a:defRPr sz="800" b="1"/>
            </a:lvl6pPr>
            <a:lvl7pPr marL="1372149" indent="0">
              <a:buNone/>
              <a:defRPr sz="800" b="1"/>
            </a:lvl7pPr>
            <a:lvl8pPr marL="1600840" indent="0">
              <a:buNone/>
              <a:defRPr sz="800" b="1"/>
            </a:lvl8pPr>
            <a:lvl9pPr marL="1829532" indent="0">
              <a:buNone/>
              <a:defRPr sz="800" b="1"/>
            </a:lvl9pPr>
          </a:lstStyle>
          <a:p>
            <a:pPr lvl="0"/>
            <a:r>
              <a:rPr lang="en-US"/>
              <a:t>Click to edit Master text styles</a:t>
            </a:r>
          </a:p>
        </p:txBody>
      </p:sp>
      <p:sp>
        <p:nvSpPr>
          <p:cNvPr id="6" name="Content Placeholder 5"/>
          <p:cNvSpPr>
            <a:spLocks noGrp="1"/>
          </p:cNvSpPr>
          <p:nvPr>
            <p:ph sz="quarter" idx="4"/>
          </p:nvPr>
        </p:nvSpPr>
        <p:spPr>
          <a:xfrm>
            <a:off x="2323548" y="1087894"/>
            <a:ext cx="2021788" cy="1976474"/>
          </a:xfrm>
        </p:spPr>
        <p:txBody>
          <a:bodyPr/>
          <a:lstStyle>
            <a:lvl1pPr>
              <a:defRPr sz="1200"/>
            </a:lvl1pPr>
            <a:lvl2pPr>
              <a:defRPr sz="1000"/>
            </a:lvl2pPr>
            <a:lvl3pPr>
              <a:defRPr sz="900"/>
            </a:lvl3pPr>
            <a:lvl4pPr>
              <a:defRPr sz="800"/>
            </a:lvl4pPr>
            <a:lvl5pPr>
              <a:defRPr sz="800"/>
            </a:lvl5pPr>
            <a:lvl6pPr>
              <a:defRPr sz="800"/>
            </a:lvl6pPr>
            <a:lvl7pPr>
              <a:defRPr sz="800"/>
            </a:lvl7pPr>
            <a:lvl8pPr>
              <a:defRPr sz="800"/>
            </a:lvl8pPr>
            <a:lvl9pPr>
              <a:defRPr sz="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703" y="136582"/>
            <a:ext cx="1504827" cy="581269"/>
          </a:xfrm>
        </p:spPr>
        <p:txBody>
          <a:bodyPr anchor="b"/>
          <a:lstStyle>
            <a:lvl1pPr algn="l">
              <a:defRPr sz="1000" b="1"/>
            </a:lvl1pPr>
          </a:lstStyle>
          <a:p>
            <a:r>
              <a:rPr lang="en-US"/>
              <a:t>Click to edit Master title style</a:t>
            </a:r>
          </a:p>
        </p:txBody>
      </p:sp>
      <p:sp>
        <p:nvSpPr>
          <p:cNvPr id="3" name="Content Placeholder 2"/>
          <p:cNvSpPr>
            <a:spLocks noGrp="1"/>
          </p:cNvSpPr>
          <p:nvPr>
            <p:ph idx="1"/>
          </p:nvPr>
        </p:nvSpPr>
        <p:spPr>
          <a:xfrm>
            <a:off x="1788322" y="136583"/>
            <a:ext cx="2557014" cy="2927786"/>
          </a:xfrm>
        </p:spPr>
        <p:txBody>
          <a:bodyPr/>
          <a:lstStyle>
            <a:lvl1pPr>
              <a:defRPr sz="1601"/>
            </a:lvl1pPr>
            <a:lvl2pPr>
              <a:defRPr sz="1401"/>
            </a:lvl2pPr>
            <a:lvl3pPr>
              <a:defRPr sz="1200"/>
            </a:lvl3pPr>
            <a:lvl4pPr>
              <a:defRPr sz="1000"/>
            </a:lvl4pPr>
            <a:lvl5pPr>
              <a:defRPr sz="1000"/>
            </a:lvl5pPr>
            <a:lvl6pPr>
              <a:defRPr sz="1000"/>
            </a:lvl6pPr>
            <a:lvl7pPr>
              <a:defRPr sz="1000"/>
            </a:lvl7pPr>
            <a:lvl8pPr>
              <a:defRPr sz="1000"/>
            </a:lvl8pPr>
            <a:lvl9pPr>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8703" y="717853"/>
            <a:ext cx="1504827" cy="2346517"/>
          </a:xfrm>
        </p:spPr>
        <p:txBody>
          <a:bodyPr/>
          <a:lstStyle>
            <a:lvl1pPr marL="0" indent="0">
              <a:buNone/>
              <a:defRPr sz="700"/>
            </a:lvl1pPr>
            <a:lvl2pPr marL="228691" indent="0">
              <a:buNone/>
              <a:defRPr sz="600"/>
            </a:lvl2pPr>
            <a:lvl3pPr marL="457383" indent="0">
              <a:buNone/>
              <a:defRPr sz="500"/>
            </a:lvl3pPr>
            <a:lvl4pPr marL="686074" indent="0">
              <a:buNone/>
              <a:defRPr sz="450"/>
            </a:lvl4pPr>
            <a:lvl5pPr marL="914766" indent="0">
              <a:buNone/>
              <a:defRPr sz="450"/>
            </a:lvl5pPr>
            <a:lvl6pPr marL="1143457" indent="0">
              <a:buNone/>
              <a:defRPr sz="450"/>
            </a:lvl6pPr>
            <a:lvl7pPr marL="1372149" indent="0">
              <a:buNone/>
              <a:defRPr sz="450"/>
            </a:lvl7pPr>
            <a:lvl8pPr marL="1600840" indent="0">
              <a:buNone/>
              <a:defRPr sz="450"/>
            </a:lvl8pPr>
            <a:lvl9pPr marL="1829532" indent="0">
              <a:buNone/>
              <a:defRPr sz="4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6544" y="2401309"/>
            <a:ext cx="2744423" cy="283488"/>
          </a:xfrm>
        </p:spPr>
        <p:txBody>
          <a:bodyPr anchor="b"/>
          <a:lstStyle>
            <a:lvl1pPr algn="l">
              <a:defRPr sz="1000" b="1"/>
            </a:lvl1pPr>
          </a:lstStyle>
          <a:p>
            <a:r>
              <a:rPr lang="en-US"/>
              <a:t>Click to edit Master title style</a:t>
            </a:r>
          </a:p>
        </p:txBody>
      </p:sp>
      <p:sp>
        <p:nvSpPr>
          <p:cNvPr id="3" name="Picture Placeholder 2"/>
          <p:cNvSpPr>
            <a:spLocks noGrp="1"/>
          </p:cNvSpPr>
          <p:nvPr>
            <p:ph type="pic" idx="1"/>
          </p:nvPr>
        </p:nvSpPr>
        <p:spPr>
          <a:xfrm>
            <a:off x="896544" y="306516"/>
            <a:ext cx="2744423" cy="2058264"/>
          </a:xfrm>
        </p:spPr>
        <p:txBody>
          <a:bodyPr/>
          <a:lstStyle>
            <a:lvl1pPr marL="0" indent="0">
              <a:buNone/>
              <a:defRPr sz="1601"/>
            </a:lvl1pPr>
            <a:lvl2pPr marL="228691" indent="0">
              <a:buNone/>
              <a:defRPr sz="1401"/>
            </a:lvl2pPr>
            <a:lvl3pPr marL="457383" indent="0">
              <a:buNone/>
              <a:defRPr sz="1200"/>
            </a:lvl3pPr>
            <a:lvl4pPr marL="686074" indent="0">
              <a:buNone/>
              <a:defRPr sz="1000"/>
            </a:lvl4pPr>
            <a:lvl5pPr marL="914766" indent="0">
              <a:buNone/>
              <a:defRPr sz="1000"/>
            </a:lvl5pPr>
            <a:lvl6pPr marL="1143457" indent="0">
              <a:buNone/>
              <a:defRPr sz="1000"/>
            </a:lvl6pPr>
            <a:lvl7pPr marL="1372149" indent="0">
              <a:buNone/>
              <a:defRPr sz="1000"/>
            </a:lvl7pPr>
            <a:lvl8pPr marL="1600840" indent="0">
              <a:buNone/>
              <a:defRPr sz="1000"/>
            </a:lvl8pPr>
            <a:lvl9pPr marL="1829532" indent="0">
              <a:buNone/>
              <a:defRPr sz="1000"/>
            </a:lvl9pPr>
          </a:lstStyle>
          <a:p>
            <a:endParaRPr lang="en-US"/>
          </a:p>
        </p:txBody>
      </p:sp>
      <p:sp>
        <p:nvSpPr>
          <p:cNvPr id="4" name="Text Placeholder 3"/>
          <p:cNvSpPr>
            <a:spLocks noGrp="1"/>
          </p:cNvSpPr>
          <p:nvPr>
            <p:ph type="body" sz="half" idx="2"/>
          </p:nvPr>
        </p:nvSpPr>
        <p:spPr>
          <a:xfrm>
            <a:off x="896544" y="2684797"/>
            <a:ext cx="2744423" cy="402600"/>
          </a:xfrm>
        </p:spPr>
        <p:txBody>
          <a:bodyPr/>
          <a:lstStyle>
            <a:lvl1pPr marL="0" indent="0">
              <a:buNone/>
              <a:defRPr sz="700"/>
            </a:lvl1pPr>
            <a:lvl2pPr marL="228691" indent="0">
              <a:buNone/>
              <a:defRPr sz="600"/>
            </a:lvl2pPr>
            <a:lvl3pPr marL="457383" indent="0">
              <a:buNone/>
              <a:defRPr sz="500"/>
            </a:lvl3pPr>
            <a:lvl4pPr marL="686074" indent="0">
              <a:buNone/>
              <a:defRPr sz="450"/>
            </a:lvl4pPr>
            <a:lvl5pPr marL="914766" indent="0">
              <a:buNone/>
              <a:defRPr sz="450"/>
            </a:lvl5pPr>
            <a:lvl6pPr marL="1143457" indent="0">
              <a:buNone/>
              <a:defRPr sz="450"/>
            </a:lvl6pPr>
            <a:lvl7pPr marL="1372149" indent="0">
              <a:buNone/>
              <a:defRPr sz="450"/>
            </a:lvl7pPr>
            <a:lvl8pPr marL="1600840" indent="0">
              <a:buNone/>
              <a:defRPr sz="450"/>
            </a:lvl8pPr>
            <a:lvl9pPr marL="1829532" indent="0">
              <a:buNone/>
              <a:defRPr sz="4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16178" y="137377"/>
            <a:ext cx="1029158" cy="292699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703" y="137377"/>
            <a:ext cx="3011241" cy="292699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8702" y="137377"/>
            <a:ext cx="4116634" cy="57174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28702" y="800437"/>
            <a:ext cx="4116634" cy="22639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28703" y="3179512"/>
            <a:ext cx="1067275" cy="182639"/>
          </a:xfrm>
          <a:prstGeom prst="rect">
            <a:avLst/>
          </a:prstGeom>
        </p:spPr>
        <p:txBody>
          <a:bodyPr vert="horz" lIns="91440" tIns="45720" rIns="91440" bIns="45720" rtlCol="0" anchor="ctr"/>
          <a:lstStyle>
            <a:lvl1pPr algn="l">
              <a:defRPr sz="600">
                <a:solidFill>
                  <a:schemeClr val="tx1">
                    <a:tint val="75000"/>
                  </a:schemeClr>
                </a:solidFill>
              </a:defRPr>
            </a:lvl1pPr>
          </a:lstStyle>
          <a:p>
            <a:fld id="{1D8BD707-D9CF-40AE-B4C6-C98DA3205C09}" type="datetimeFigureOut">
              <a:rPr lang="en-US" smtClean="0"/>
              <a:pPr/>
              <a:t>7/10/2026</a:t>
            </a:fld>
            <a:endParaRPr lang="en-US"/>
          </a:p>
        </p:txBody>
      </p:sp>
      <p:sp>
        <p:nvSpPr>
          <p:cNvPr id="5" name="Footer Placeholder 4"/>
          <p:cNvSpPr>
            <a:spLocks noGrp="1"/>
          </p:cNvSpPr>
          <p:nvPr>
            <p:ph type="ftr" sz="quarter" idx="3"/>
          </p:nvPr>
        </p:nvSpPr>
        <p:spPr>
          <a:xfrm>
            <a:off x="1562797" y="3179512"/>
            <a:ext cx="1448445" cy="182639"/>
          </a:xfrm>
          <a:prstGeom prst="rect">
            <a:avLst/>
          </a:prstGeom>
        </p:spPr>
        <p:txBody>
          <a:bodyPr vert="horz" lIns="91440" tIns="45720" rIns="91440" bIns="45720" rtlCol="0" anchor="ctr"/>
          <a:lstStyle>
            <a:lvl1pPr algn="ctr">
              <a:defRPr sz="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3278062" y="3179512"/>
            <a:ext cx="1067275" cy="182639"/>
          </a:xfrm>
          <a:prstGeom prst="rect">
            <a:avLst/>
          </a:prstGeom>
        </p:spPr>
        <p:txBody>
          <a:bodyPr vert="horz" lIns="91440" tIns="45720" rIns="91440" bIns="45720" rtlCol="0" anchor="ctr"/>
          <a:lstStyle>
            <a:lvl1pPr algn="r">
              <a:defRPr sz="6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383" rtl="0" eaLnBrk="1" latinLnBrk="0" hangingPunct="1">
        <a:spcBef>
          <a:spcPct val="0"/>
        </a:spcBef>
        <a:buNone/>
        <a:defRPr sz="2201" kern="1200">
          <a:solidFill>
            <a:schemeClr val="tx1"/>
          </a:solidFill>
          <a:latin typeface="+mj-lt"/>
          <a:ea typeface="+mj-ea"/>
          <a:cs typeface="+mj-cs"/>
        </a:defRPr>
      </a:lvl1pPr>
    </p:titleStyle>
    <p:bodyStyle>
      <a:lvl1pPr marL="171519" indent="-171519" algn="l" defTabSz="457383" rtl="0" eaLnBrk="1" latinLnBrk="0" hangingPunct="1">
        <a:spcBef>
          <a:spcPct val="20000"/>
        </a:spcBef>
        <a:buFont typeface="Arial" pitchFamily="34" charset="0"/>
        <a:buChar char="•"/>
        <a:defRPr sz="1601" kern="1200">
          <a:solidFill>
            <a:schemeClr val="tx1"/>
          </a:solidFill>
          <a:latin typeface="+mn-lt"/>
          <a:ea typeface="+mn-ea"/>
          <a:cs typeface="+mn-cs"/>
        </a:defRPr>
      </a:lvl1pPr>
      <a:lvl2pPr marL="371624" indent="-142932" algn="l" defTabSz="457383" rtl="0" eaLnBrk="1" latinLnBrk="0" hangingPunct="1">
        <a:spcBef>
          <a:spcPct val="20000"/>
        </a:spcBef>
        <a:buFont typeface="Arial" pitchFamily="34" charset="0"/>
        <a:buChar char="–"/>
        <a:defRPr sz="1401" kern="1200">
          <a:solidFill>
            <a:schemeClr val="tx1"/>
          </a:solidFill>
          <a:latin typeface="+mn-lt"/>
          <a:ea typeface="+mn-ea"/>
          <a:cs typeface="+mn-cs"/>
        </a:defRPr>
      </a:lvl2pPr>
      <a:lvl3pPr marL="571729" indent="-114346" algn="l" defTabSz="457383" rtl="0" eaLnBrk="1" latinLnBrk="0" hangingPunct="1">
        <a:spcBef>
          <a:spcPct val="20000"/>
        </a:spcBef>
        <a:buFont typeface="Arial" pitchFamily="34" charset="0"/>
        <a:buChar char="•"/>
        <a:defRPr sz="1200" kern="1200">
          <a:solidFill>
            <a:schemeClr val="tx1"/>
          </a:solidFill>
          <a:latin typeface="+mn-lt"/>
          <a:ea typeface="+mn-ea"/>
          <a:cs typeface="+mn-cs"/>
        </a:defRPr>
      </a:lvl3pPr>
      <a:lvl4pPr marL="800420" indent="-114346" algn="l" defTabSz="457383" rtl="0" eaLnBrk="1" latinLnBrk="0" hangingPunct="1">
        <a:spcBef>
          <a:spcPct val="20000"/>
        </a:spcBef>
        <a:buFont typeface="Arial" pitchFamily="34" charset="0"/>
        <a:buChar char="–"/>
        <a:defRPr sz="1000" kern="1200">
          <a:solidFill>
            <a:schemeClr val="tx1"/>
          </a:solidFill>
          <a:latin typeface="+mn-lt"/>
          <a:ea typeface="+mn-ea"/>
          <a:cs typeface="+mn-cs"/>
        </a:defRPr>
      </a:lvl4pPr>
      <a:lvl5pPr marL="1029111" indent="-114346" algn="l" defTabSz="457383" rtl="0" eaLnBrk="1" latinLnBrk="0" hangingPunct="1">
        <a:spcBef>
          <a:spcPct val="20000"/>
        </a:spcBef>
        <a:buFont typeface="Arial" pitchFamily="34" charset="0"/>
        <a:buChar char="»"/>
        <a:defRPr sz="1000" kern="1200">
          <a:solidFill>
            <a:schemeClr val="tx1"/>
          </a:solidFill>
          <a:latin typeface="+mn-lt"/>
          <a:ea typeface="+mn-ea"/>
          <a:cs typeface="+mn-cs"/>
        </a:defRPr>
      </a:lvl5pPr>
      <a:lvl6pPr marL="1257803" indent="-114346" algn="l" defTabSz="457383" rtl="0" eaLnBrk="1" latinLnBrk="0" hangingPunct="1">
        <a:spcBef>
          <a:spcPct val="20000"/>
        </a:spcBef>
        <a:buFont typeface="Arial" pitchFamily="34" charset="0"/>
        <a:buChar char="•"/>
        <a:defRPr sz="1000" kern="1200">
          <a:solidFill>
            <a:schemeClr val="tx1"/>
          </a:solidFill>
          <a:latin typeface="+mn-lt"/>
          <a:ea typeface="+mn-ea"/>
          <a:cs typeface="+mn-cs"/>
        </a:defRPr>
      </a:lvl6pPr>
      <a:lvl7pPr marL="1486494" indent="-114346" algn="l" defTabSz="457383" rtl="0" eaLnBrk="1" latinLnBrk="0" hangingPunct="1">
        <a:spcBef>
          <a:spcPct val="20000"/>
        </a:spcBef>
        <a:buFont typeface="Arial" pitchFamily="34" charset="0"/>
        <a:buChar char="•"/>
        <a:defRPr sz="1000" kern="1200">
          <a:solidFill>
            <a:schemeClr val="tx1"/>
          </a:solidFill>
          <a:latin typeface="+mn-lt"/>
          <a:ea typeface="+mn-ea"/>
          <a:cs typeface="+mn-cs"/>
        </a:defRPr>
      </a:lvl7pPr>
      <a:lvl8pPr marL="1715186" indent="-114346" algn="l" defTabSz="457383" rtl="0" eaLnBrk="1" latinLnBrk="0" hangingPunct="1">
        <a:spcBef>
          <a:spcPct val="20000"/>
        </a:spcBef>
        <a:buFont typeface="Arial" pitchFamily="34" charset="0"/>
        <a:buChar char="•"/>
        <a:defRPr sz="1000" kern="1200">
          <a:solidFill>
            <a:schemeClr val="tx1"/>
          </a:solidFill>
          <a:latin typeface="+mn-lt"/>
          <a:ea typeface="+mn-ea"/>
          <a:cs typeface="+mn-cs"/>
        </a:defRPr>
      </a:lvl8pPr>
      <a:lvl9pPr marL="1943877" indent="-114346" algn="l" defTabSz="457383" rtl="0" eaLnBrk="1" latinLnBrk="0" hangingPunct="1">
        <a:spcBef>
          <a:spcPct val="20000"/>
        </a:spcBef>
        <a:buFont typeface="Arial" pitchFamily="34" charset="0"/>
        <a:buChar char="•"/>
        <a:defRPr sz="1000" kern="1200">
          <a:solidFill>
            <a:schemeClr val="tx1"/>
          </a:solidFill>
          <a:latin typeface="+mn-lt"/>
          <a:ea typeface="+mn-ea"/>
          <a:cs typeface="+mn-cs"/>
        </a:defRPr>
      </a:lvl9pPr>
    </p:bodyStyle>
    <p:otherStyle>
      <a:defPPr>
        <a:defRPr lang="en-US"/>
      </a:defPPr>
      <a:lvl1pPr marL="0" algn="l" defTabSz="457383" rtl="0" eaLnBrk="1" latinLnBrk="0" hangingPunct="1">
        <a:defRPr sz="900" kern="1200">
          <a:solidFill>
            <a:schemeClr val="tx1"/>
          </a:solidFill>
          <a:latin typeface="+mn-lt"/>
          <a:ea typeface="+mn-ea"/>
          <a:cs typeface="+mn-cs"/>
        </a:defRPr>
      </a:lvl1pPr>
      <a:lvl2pPr marL="228691" algn="l" defTabSz="457383" rtl="0" eaLnBrk="1" latinLnBrk="0" hangingPunct="1">
        <a:defRPr sz="900" kern="1200">
          <a:solidFill>
            <a:schemeClr val="tx1"/>
          </a:solidFill>
          <a:latin typeface="+mn-lt"/>
          <a:ea typeface="+mn-ea"/>
          <a:cs typeface="+mn-cs"/>
        </a:defRPr>
      </a:lvl2pPr>
      <a:lvl3pPr marL="457383" algn="l" defTabSz="457383" rtl="0" eaLnBrk="1" latinLnBrk="0" hangingPunct="1">
        <a:defRPr sz="900" kern="1200">
          <a:solidFill>
            <a:schemeClr val="tx1"/>
          </a:solidFill>
          <a:latin typeface="+mn-lt"/>
          <a:ea typeface="+mn-ea"/>
          <a:cs typeface="+mn-cs"/>
        </a:defRPr>
      </a:lvl3pPr>
      <a:lvl4pPr marL="686074" algn="l" defTabSz="457383" rtl="0" eaLnBrk="1" latinLnBrk="0" hangingPunct="1">
        <a:defRPr sz="900" kern="1200">
          <a:solidFill>
            <a:schemeClr val="tx1"/>
          </a:solidFill>
          <a:latin typeface="+mn-lt"/>
          <a:ea typeface="+mn-ea"/>
          <a:cs typeface="+mn-cs"/>
        </a:defRPr>
      </a:lvl4pPr>
      <a:lvl5pPr marL="914766" algn="l" defTabSz="457383" rtl="0" eaLnBrk="1" latinLnBrk="0" hangingPunct="1">
        <a:defRPr sz="900" kern="1200">
          <a:solidFill>
            <a:schemeClr val="tx1"/>
          </a:solidFill>
          <a:latin typeface="+mn-lt"/>
          <a:ea typeface="+mn-ea"/>
          <a:cs typeface="+mn-cs"/>
        </a:defRPr>
      </a:lvl5pPr>
      <a:lvl6pPr marL="1143457" algn="l" defTabSz="457383" rtl="0" eaLnBrk="1" latinLnBrk="0" hangingPunct="1">
        <a:defRPr sz="900" kern="1200">
          <a:solidFill>
            <a:schemeClr val="tx1"/>
          </a:solidFill>
          <a:latin typeface="+mn-lt"/>
          <a:ea typeface="+mn-ea"/>
          <a:cs typeface="+mn-cs"/>
        </a:defRPr>
      </a:lvl6pPr>
      <a:lvl7pPr marL="1372149" algn="l" defTabSz="457383" rtl="0" eaLnBrk="1" latinLnBrk="0" hangingPunct="1">
        <a:defRPr sz="900" kern="1200">
          <a:solidFill>
            <a:schemeClr val="tx1"/>
          </a:solidFill>
          <a:latin typeface="+mn-lt"/>
          <a:ea typeface="+mn-ea"/>
          <a:cs typeface="+mn-cs"/>
        </a:defRPr>
      </a:lvl7pPr>
      <a:lvl8pPr marL="1600840" algn="l" defTabSz="457383" rtl="0" eaLnBrk="1" latinLnBrk="0" hangingPunct="1">
        <a:defRPr sz="900" kern="1200">
          <a:solidFill>
            <a:schemeClr val="tx1"/>
          </a:solidFill>
          <a:latin typeface="+mn-lt"/>
          <a:ea typeface="+mn-ea"/>
          <a:cs typeface="+mn-cs"/>
        </a:defRPr>
      </a:lvl8pPr>
      <a:lvl9pPr marL="1829532" algn="l" defTabSz="457383" rtl="0" eaLnBrk="1" latinLnBrk="0" hangingPunct="1">
        <a:defRPr sz="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jarr.com/sites/default/files/fulltext_pdf/WJARR-2025-1541.pdf" TargetMode="External"/><Relationship Id="rId3" Type="http://schemas.openxmlformats.org/officeDocument/2006/relationships/image" Target="../media/image2.png"/><Relationship Id="rId7" Type="http://schemas.openxmlformats.org/officeDocument/2006/relationships/hyperlink" Target="https://www.sciencedirect.com/science/article/pii/S1871187123001244"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scholars.unh.edu/cgi/viewcontent.cgi?article=1319&amp;context=psych_facpub" TargetMode="External"/><Relationship Id="rId5" Type="http://schemas.openxmlformats.org/officeDocument/2006/relationships/hyperlink" Target="https://www.cureus.com/articles/337087-comparative-study-of-emotional-intelligence-and-perceived-stress-among-dental-postgraduate-students.pdf" TargetMode="External"/><Relationship Id="rId10" Type="http://schemas.openxmlformats.org/officeDocument/2006/relationships/image" Target="../media/image4.png"/><Relationship Id="rId4" Type="http://schemas.openxmlformats.org/officeDocument/2006/relationships/hyperlink" Target="http://www.eiconsortium.org/pdf/an_ei_based_theory_of_performance.pdf" TargetMode="Externa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AutoShape 4"/>
          <p:cNvSpPr/>
          <p:nvPr/>
        </p:nvSpPr>
        <p:spPr>
          <a:xfrm>
            <a:off x="17833" y="878200"/>
            <a:ext cx="2535105" cy="2867556"/>
          </a:xfrm>
          <a:prstGeom prst="rect">
            <a:avLst/>
          </a:prstGeom>
          <a:solidFill>
            <a:schemeClr val="accent3">
              <a:lumMod val="60000"/>
              <a:lumOff val="40000"/>
            </a:schemeClr>
          </a:solidFill>
        </p:spPr>
        <p:txBody>
          <a:bodyPr/>
          <a:lstStyle/>
          <a:p>
            <a:endParaRPr lang="en-GB"/>
          </a:p>
        </p:txBody>
      </p:sp>
      <p:sp>
        <p:nvSpPr>
          <p:cNvPr id="74" name="AutoShape 4"/>
          <p:cNvSpPr/>
          <p:nvPr/>
        </p:nvSpPr>
        <p:spPr>
          <a:xfrm>
            <a:off x="5128611" y="849548"/>
            <a:ext cx="5561551" cy="3592232"/>
          </a:xfrm>
          <a:prstGeom prst="rect">
            <a:avLst/>
          </a:prstGeom>
          <a:solidFill>
            <a:schemeClr val="accent2">
              <a:lumMod val="60000"/>
              <a:lumOff val="40000"/>
            </a:schemeClr>
          </a:solidFill>
        </p:spPr>
        <p:txBody>
          <a:bodyPr/>
          <a:lstStyle/>
          <a:p>
            <a:endParaRPr lang="en-GB"/>
          </a:p>
        </p:txBody>
      </p:sp>
      <p:sp>
        <p:nvSpPr>
          <p:cNvPr id="2" name="AutoShape 2"/>
          <p:cNvSpPr/>
          <p:nvPr/>
        </p:nvSpPr>
        <p:spPr>
          <a:xfrm>
            <a:off x="-1" y="-13217"/>
            <a:ext cx="10691813" cy="868311"/>
          </a:xfrm>
          <a:prstGeom prst="rect">
            <a:avLst/>
          </a:prstGeom>
          <a:solidFill>
            <a:srgbClr val="D8402A"/>
          </a:solidFill>
        </p:spPr>
        <p:txBody>
          <a:bodyPr/>
          <a:lstStyle/>
          <a:p>
            <a:endParaRPr lang="en-GB"/>
          </a:p>
        </p:txBody>
      </p:sp>
      <p:sp>
        <p:nvSpPr>
          <p:cNvPr id="3" name="AutoShape 3"/>
          <p:cNvSpPr/>
          <p:nvPr/>
        </p:nvSpPr>
        <p:spPr>
          <a:xfrm>
            <a:off x="4065" y="3719057"/>
            <a:ext cx="5082441" cy="3860316"/>
          </a:xfrm>
          <a:prstGeom prst="rect">
            <a:avLst/>
          </a:prstGeom>
          <a:solidFill>
            <a:srgbClr val="FFC23B">
              <a:alpha val="29804"/>
            </a:srgbClr>
          </a:solidFill>
        </p:spPr>
        <p:txBody>
          <a:bodyPr/>
          <a:lstStyle/>
          <a:p>
            <a:endParaRPr lang="en-GB"/>
          </a:p>
        </p:txBody>
      </p:sp>
      <p:sp>
        <p:nvSpPr>
          <p:cNvPr id="4" name="AutoShape 4"/>
          <p:cNvSpPr/>
          <p:nvPr/>
        </p:nvSpPr>
        <p:spPr>
          <a:xfrm>
            <a:off x="2551402" y="883968"/>
            <a:ext cx="2535105" cy="2867556"/>
          </a:xfrm>
          <a:prstGeom prst="rect">
            <a:avLst/>
          </a:prstGeom>
          <a:solidFill>
            <a:schemeClr val="accent5">
              <a:lumMod val="60000"/>
              <a:lumOff val="40000"/>
            </a:schemeClr>
          </a:solidFill>
        </p:spPr>
        <p:txBody>
          <a:bodyPr/>
          <a:lstStyle/>
          <a:p>
            <a:endParaRPr lang="en-GB"/>
          </a:p>
        </p:txBody>
      </p:sp>
      <p:sp>
        <p:nvSpPr>
          <p:cNvPr id="5" name="AutoShape 5"/>
          <p:cNvSpPr/>
          <p:nvPr/>
        </p:nvSpPr>
        <p:spPr>
          <a:xfrm>
            <a:off x="5114618" y="4457763"/>
            <a:ext cx="5617282" cy="3121610"/>
          </a:xfrm>
          <a:prstGeom prst="rect">
            <a:avLst/>
          </a:prstGeom>
          <a:solidFill>
            <a:srgbClr val="FFC23B"/>
          </a:solidFill>
        </p:spPr>
        <p:txBody>
          <a:bodyPr/>
          <a:lstStyle/>
          <a:p>
            <a:endParaRPr lang="en-GB"/>
          </a:p>
        </p:txBody>
      </p:sp>
      <p:sp>
        <p:nvSpPr>
          <p:cNvPr id="6" name="AutoShape 6"/>
          <p:cNvSpPr/>
          <p:nvPr/>
        </p:nvSpPr>
        <p:spPr>
          <a:xfrm>
            <a:off x="0" y="840022"/>
            <a:ext cx="10691813" cy="30443"/>
          </a:xfrm>
          <a:prstGeom prst="line">
            <a:avLst/>
          </a:prstGeom>
          <a:ln w="38100" cap="flat">
            <a:solidFill>
              <a:srgbClr val="11265D"/>
            </a:solidFill>
            <a:prstDash val="solid"/>
            <a:headEnd type="none" w="sm" len="sm"/>
            <a:tailEnd type="none" w="sm" len="sm"/>
          </a:ln>
        </p:spPr>
        <p:txBody>
          <a:bodyPr/>
          <a:lstStyle/>
          <a:p>
            <a:endParaRPr lang="en-GB"/>
          </a:p>
        </p:txBody>
      </p:sp>
      <p:sp>
        <p:nvSpPr>
          <p:cNvPr id="7" name="AutoShape 7"/>
          <p:cNvSpPr/>
          <p:nvPr/>
        </p:nvSpPr>
        <p:spPr>
          <a:xfrm flipV="1">
            <a:off x="-1" y="3761891"/>
            <a:ext cx="5137111" cy="17215"/>
          </a:xfrm>
          <a:prstGeom prst="line">
            <a:avLst/>
          </a:prstGeom>
          <a:ln w="38100" cap="flat">
            <a:solidFill>
              <a:srgbClr val="11265D"/>
            </a:solidFill>
            <a:prstDash val="solid"/>
            <a:headEnd type="none" w="sm" len="sm"/>
            <a:tailEnd type="none" w="sm" len="sm"/>
          </a:ln>
        </p:spPr>
        <p:txBody>
          <a:bodyPr/>
          <a:lstStyle/>
          <a:p>
            <a:endParaRPr lang="en-GB"/>
          </a:p>
        </p:txBody>
      </p:sp>
      <p:sp>
        <p:nvSpPr>
          <p:cNvPr id="8" name="AutoShape 8"/>
          <p:cNvSpPr/>
          <p:nvPr/>
        </p:nvSpPr>
        <p:spPr>
          <a:xfrm>
            <a:off x="5059193" y="4477610"/>
            <a:ext cx="5660043" cy="0"/>
          </a:xfrm>
          <a:prstGeom prst="line">
            <a:avLst/>
          </a:prstGeom>
          <a:ln w="38100" cap="flat">
            <a:solidFill>
              <a:srgbClr val="11265D"/>
            </a:solidFill>
            <a:prstDash val="solid"/>
            <a:headEnd type="none" w="sm" len="sm"/>
            <a:tailEnd type="none" w="sm" len="sm"/>
          </a:ln>
        </p:spPr>
        <p:txBody>
          <a:bodyPr/>
          <a:lstStyle/>
          <a:p>
            <a:endParaRPr lang="en-GB"/>
          </a:p>
        </p:txBody>
      </p:sp>
      <p:sp>
        <p:nvSpPr>
          <p:cNvPr id="9" name="AutoShape 9"/>
          <p:cNvSpPr/>
          <p:nvPr/>
        </p:nvSpPr>
        <p:spPr>
          <a:xfrm rot="5400000">
            <a:off x="1754847" y="4206282"/>
            <a:ext cx="6688448" cy="18342"/>
          </a:xfrm>
          <a:prstGeom prst="line">
            <a:avLst/>
          </a:prstGeom>
          <a:ln w="38100" cap="flat">
            <a:solidFill>
              <a:srgbClr val="11265D"/>
            </a:solidFill>
            <a:prstDash val="solid"/>
            <a:headEnd type="none" w="sm" len="sm"/>
            <a:tailEnd type="none" w="sm" len="sm"/>
          </a:ln>
        </p:spPr>
        <p:txBody>
          <a:bodyPr/>
          <a:lstStyle/>
          <a:p>
            <a:endParaRPr lang="en-GB"/>
          </a:p>
        </p:txBody>
      </p:sp>
      <p:sp>
        <p:nvSpPr>
          <p:cNvPr id="10" name="AutoShape 10"/>
          <p:cNvSpPr/>
          <p:nvPr/>
        </p:nvSpPr>
        <p:spPr>
          <a:xfrm rot="5400000">
            <a:off x="1071977" y="2311978"/>
            <a:ext cx="2894866" cy="0"/>
          </a:xfrm>
          <a:prstGeom prst="line">
            <a:avLst/>
          </a:prstGeom>
          <a:ln w="38100" cap="flat">
            <a:solidFill>
              <a:srgbClr val="11265D"/>
            </a:solidFill>
            <a:prstDash val="solid"/>
            <a:headEnd type="none" w="sm" len="sm"/>
            <a:tailEnd type="none" w="sm" len="sm"/>
          </a:ln>
        </p:spPr>
        <p:txBody>
          <a:bodyPr/>
          <a:lstStyle/>
          <a:p>
            <a:endParaRPr lang="en-GB"/>
          </a:p>
        </p:txBody>
      </p:sp>
      <p:grpSp>
        <p:nvGrpSpPr>
          <p:cNvPr id="14" name="Group 14"/>
          <p:cNvGrpSpPr/>
          <p:nvPr/>
        </p:nvGrpSpPr>
        <p:grpSpPr>
          <a:xfrm>
            <a:off x="463885" y="3805011"/>
            <a:ext cx="4125242" cy="343607"/>
            <a:chOff x="420146" y="114936"/>
            <a:chExt cx="10996022" cy="915900"/>
          </a:xfrm>
        </p:grpSpPr>
        <p:sp>
          <p:nvSpPr>
            <p:cNvPr id="15" name="AutoShape 15"/>
            <p:cNvSpPr/>
            <p:nvPr/>
          </p:nvSpPr>
          <p:spPr>
            <a:xfrm>
              <a:off x="420146" y="114936"/>
              <a:ext cx="10996022" cy="915900"/>
            </a:xfrm>
            <a:prstGeom prst="rect">
              <a:avLst/>
            </a:prstGeom>
            <a:solidFill>
              <a:srgbClr val="11265D"/>
            </a:solidFill>
          </p:spPr>
          <p:txBody>
            <a:bodyPr/>
            <a:lstStyle/>
            <a:p>
              <a:endParaRPr lang="en-GB"/>
            </a:p>
          </p:txBody>
        </p:sp>
        <p:sp>
          <p:nvSpPr>
            <p:cNvPr id="16" name="TextBox 16"/>
            <p:cNvSpPr txBox="1"/>
            <p:nvPr/>
          </p:nvSpPr>
          <p:spPr>
            <a:xfrm>
              <a:off x="1431862" y="366795"/>
              <a:ext cx="8934758" cy="478561"/>
            </a:xfrm>
            <a:prstGeom prst="rect">
              <a:avLst/>
            </a:prstGeom>
          </p:spPr>
          <p:txBody>
            <a:bodyPr wrap="square" lIns="0" tIns="0" rIns="0" bIns="0" rtlCol="0" anchor="t">
              <a:spAutoFit/>
            </a:bodyPr>
            <a:lstStyle/>
            <a:p>
              <a:pPr algn="ctr">
                <a:lnSpc>
                  <a:spcPts val="1447"/>
                </a:lnSpc>
                <a:spcBef>
                  <a:spcPct val="0"/>
                </a:spcBef>
              </a:pPr>
              <a:r>
                <a:rPr lang="en-US" sz="1000" b="1" dirty="0">
                  <a:solidFill>
                    <a:schemeClr val="bg1"/>
                  </a:solidFill>
                  <a:latin typeface="Arial" panose="020B0604020202020204" pitchFamily="34" charset="0"/>
                  <a:cs typeface="Arial" panose="020B0604020202020204" pitchFamily="34" charset="0"/>
                </a:rPr>
                <a:t>Section 3- Understanding Other’s Emotions</a:t>
              </a:r>
              <a:endParaRPr lang="en-US" sz="1000" b="1" dirty="0">
                <a:solidFill>
                  <a:schemeClr val="bg1"/>
                </a:solidFill>
                <a:latin typeface="Arial" panose="020B0604020202020204" pitchFamily="34" charset="0"/>
                <a:ea typeface="Nourd Heavy"/>
                <a:cs typeface="Arial" panose="020B0604020202020204" pitchFamily="34" charset="0"/>
                <a:sym typeface="Nourd Heavy"/>
              </a:endParaRPr>
            </a:p>
          </p:txBody>
        </p:sp>
      </p:grpSp>
      <p:sp>
        <p:nvSpPr>
          <p:cNvPr id="17" name="TextBox 17"/>
          <p:cNvSpPr txBox="1"/>
          <p:nvPr/>
        </p:nvSpPr>
        <p:spPr>
          <a:xfrm>
            <a:off x="521572" y="2717"/>
            <a:ext cx="9648665" cy="1666097"/>
          </a:xfrm>
          <a:prstGeom prst="rect">
            <a:avLst/>
          </a:prstGeom>
        </p:spPr>
        <p:txBody>
          <a:bodyPr wrap="square" lIns="0" tIns="0" rIns="0" bIns="0" rtlCol="0" anchor="t">
            <a:spAutoFit/>
          </a:bodyPr>
          <a:lstStyle/>
          <a:p>
            <a:pPr algn="ctr">
              <a:lnSpc>
                <a:spcPts val="3253"/>
              </a:lnSpc>
            </a:pPr>
            <a:r>
              <a:rPr lang="en-GB" sz="1800" b="1" dirty="0">
                <a:solidFill>
                  <a:schemeClr val="bg1"/>
                </a:solidFill>
                <a:latin typeface="Arial" panose="020B0604020202020204" pitchFamily="34" charset="0"/>
                <a:cs typeface="Arial" panose="020B0604020202020204" pitchFamily="34" charset="0"/>
              </a:rPr>
              <a:t>MODULE: DEVELOPING EMOTIONAL INTELLIGENCE SKILLS                                       NAME: MARIA DIANA IUBIS(2412985)</a:t>
            </a:r>
          </a:p>
          <a:p>
            <a:pPr algn="ctr">
              <a:lnSpc>
                <a:spcPts val="3253"/>
              </a:lnSpc>
            </a:pPr>
            <a:endParaRPr lang="en-GB" sz="1800" b="1" dirty="0">
              <a:solidFill>
                <a:schemeClr val="bg1"/>
              </a:solidFill>
              <a:latin typeface="Arial" panose="020B0604020202020204" pitchFamily="34" charset="0"/>
              <a:cs typeface="Arial" panose="020B0604020202020204" pitchFamily="34" charset="0"/>
            </a:endParaRPr>
          </a:p>
          <a:p>
            <a:pPr algn="ctr">
              <a:lnSpc>
                <a:spcPts val="3253"/>
              </a:lnSpc>
            </a:pPr>
            <a:endParaRPr lang="en-US" sz="2711" b="1" dirty="0">
              <a:solidFill>
                <a:schemeClr val="bg1"/>
              </a:solidFill>
              <a:latin typeface="Arial" panose="020B0604020202020204" pitchFamily="34" charset="0"/>
              <a:ea typeface="Arial Bold"/>
              <a:cs typeface="Arial" panose="020B0604020202020204" pitchFamily="34" charset="0"/>
              <a:sym typeface="Arial Bold"/>
            </a:endParaRPr>
          </a:p>
        </p:txBody>
      </p:sp>
      <p:grpSp>
        <p:nvGrpSpPr>
          <p:cNvPr id="19" name="Group 19"/>
          <p:cNvGrpSpPr/>
          <p:nvPr/>
        </p:nvGrpSpPr>
        <p:grpSpPr>
          <a:xfrm>
            <a:off x="154726" y="903933"/>
            <a:ext cx="1132487" cy="275539"/>
            <a:chOff x="0" y="0"/>
            <a:chExt cx="3018696" cy="734462"/>
          </a:xfrm>
        </p:grpSpPr>
        <p:sp>
          <p:nvSpPr>
            <p:cNvPr id="20" name="AutoShape 20"/>
            <p:cNvSpPr/>
            <p:nvPr/>
          </p:nvSpPr>
          <p:spPr>
            <a:xfrm>
              <a:off x="0" y="0"/>
              <a:ext cx="3018696" cy="734462"/>
            </a:xfrm>
            <a:prstGeom prst="rect">
              <a:avLst/>
            </a:prstGeom>
            <a:solidFill>
              <a:srgbClr val="11265D"/>
            </a:solidFill>
          </p:spPr>
          <p:txBody>
            <a:bodyPr/>
            <a:lstStyle/>
            <a:p>
              <a:endParaRPr lang="en-GB"/>
            </a:p>
          </p:txBody>
        </p:sp>
        <p:sp>
          <p:nvSpPr>
            <p:cNvPr id="21" name="TextBox 21"/>
            <p:cNvSpPr txBox="1"/>
            <p:nvPr/>
          </p:nvSpPr>
          <p:spPr>
            <a:xfrm>
              <a:off x="223610" y="127416"/>
              <a:ext cx="2451476" cy="436688"/>
            </a:xfrm>
            <a:prstGeom prst="rect">
              <a:avLst/>
            </a:prstGeom>
          </p:spPr>
          <p:txBody>
            <a:bodyPr lIns="0" tIns="0" rIns="0" bIns="0" rtlCol="0" anchor="t">
              <a:spAutoFit/>
            </a:bodyPr>
            <a:lstStyle/>
            <a:p>
              <a:pPr algn="ctr">
                <a:lnSpc>
                  <a:spcPts val="1447"/>
                </a:lnSpc>
                <a:spcBef>
                  <a:spcPct val="0"/>
                </a:spcBef>
              </a:pPr>
              <a:r>
                <a:rPr lang="en-US" sz="1000" b="1" dirty="0">
                  <a:solidFill>
                    <a:srgbClr val="FFFFFF"/>
                  </a:solidFill>
                  <a:latin typeface="Arial" panose="020B0604020202020204" pitchFamily="34" charset="0"/>
                  <a:ea typeface="Nourd Heavy"/>
                  <a:cs typeface="Arial" panose="020B0604020202020204" pitchFamily="34" charset="0"/>
                  <a:sym typeface="Nourd Heavy"/>
                </a:rPr>
                <a:t>Introduction</a:t>
              </a:r>
            </a:p>
          </p:txBody>
        </p:sp>
      </p:grpSp>
      <p:grpSp>
        <p:nvGrpSpPr>
          <p:cNvPr id="25" name="Group 25"/>
          <p:cNvGrpSpPr/>
          <p:nvPr/>
        </p:nvGrpSpPr>
        <p:grpSpPr>
          <a:xfrm>
            <a:off x="6677122" y="874268"/>
            <a:ext cx="2374861" cy="422284"/>
            <a:chOff x="2694131" y="-115222"/>
            <a:chExt cx="4675882" cy="697563"/>
          </a:xfrm>
        </p:grpSpPr>
        <p:sp>
          <p:nvSpPr>
            <p:cNvPr id="26" name="AutoShape 26"/>
            <p:cNvSpPr/>
            <p:nvPr/>
          </p:nvSpPr>
          <p:spPr>
            <a:xfrm>
              <a:off x="2694131" y="-115222"/>
              <a:ext cx="4675882" cy="697563"/>
            </a:xfrm>
            <a:prstGeom prst="rect">
              <a:avLst/>
            </a:prstGeom>
            <a:solidFill>
              <a:srgbClr val="11265D"/>
            </a:solidFill>
          </p:spPr>
          <p:txBody>
            <a:bodyPr/>
            <a:lstStyle/>
            <a:p>
              <a:endParaRPr lang="en-GB"/>
            </a:p>
          </p:txBody>
        </p:sp>
        <p:sp>
          <p:nvSpPr>
            <p:cNvPr id="27" name="TextBox 27"/>
            <p:cNvSpPr txBox="1"/>
            <p:nvPr/>
          </p:nvSpPr>
          <p:spPr>
            <a:xfrm>
              <a:off x="2894398" y="98181"/>
              <a:ext cx="4253618" cy="417990"/>
            </a:xfrm>
            <a:prstGeom prst="rect">
              <a:avLst/>
            </a:prstGeom>
          </p:spPr>
          <p:txBody>
            <a:bodyPr wrap="square" lIns="0" tIns="0" rIns="0" bIns="0" rtlCol="0" anchor="t">
              <a:spAutoFit/>
            </a:bodyPr>
            <a:lstStyle/>
            <a:p>
              <a:pPr algn="ctr">
                <a:lnSpc>
                  <a:spcPts val="1447"/>
                </a:lnSpc>
                <a:spcBef>
                  <a:spcPct val="0"/>
                </a:spcBef>
              </a:pPr>
              <a:r>
                <a:rPr lang="en-US" sz="1000" b="1" dirty="0">
                  <a:solidFill>
                    <a:srgbClr val="FFFFFF"/>
                  </a:solidFill>
                  <a:latin typeface="Arial" panose="020B0604020202020204" pitchFamily="34" charset="0"/>
                  <a:ea typeface="Nourd Heavy"/>
                  <a:cs typeface="Arial" panose="020B0604020202020204" pitchFamily="34" charset="0"/>
                  <a:sym typeface="Nourd Heavy"/>
                </a:rPr>
                <a:t>Section 2 Managing own Emotions</a:t>
              </a:r>
            </a:p>
          </p:txBody>
        </p:sp>
      </p:grpSp>
      <p:sp>
        <p:nvSpPr>
          <p:cNvPr id="28" name="TextBox 28"/>
          <p:cNvSpPr txBox="1"/>
          <p:nvPr/>
        </p:nvSpPr>
        <p:spPr>
          <a:xfrm>
            <a:off x="123958" y="1282914"/>
            <a:ext cx="2271495" cy="1200329"/>
          </a:xfrm>
          <a:prstGeom prst="rect">
            <a:avLst/>
          </a:prstGeom>
        </p:spPr>
        <p:txBody>
          <a:bodyPr wrap="square" lIns="0" tIns="0" rIns="0" bIns="0" rtlCol="0" anchor="t">
            <a:spAutoFit/>
          </a:bodyPr>
          <a:lstStyle/>
          <a:p>
            <a:pPr algn="just"/>
            <a:r>
              <a:rPr lang="en-GB" sz="600" dirty="0">
                <a:latin typeface="Arial" panose="020B0604020202020204" pitchFamily="34" charset="0"/>
                <a:cs typeface="Arial" panose="020B0604020202020204" pitchFamily="34" charset="0"/>
              </a:rPr>
              <a:t>Emotional Intelligence (EI) is defined as the ability to understand the emotions of others that enables individuals to perceive social interactions. As per the views of Quilez-Robres </a:t>
            </a:r>
            <a:r>
              <a:rPr lang="en-GB" sz="600" i="1" dirty="0">
                <a:latin typeface="Arial" panose="020B0604020202020204" pitchFamily="34" charset="0"/>
                <a:cs typeface="Arial" panose="020B0604020202020204" pitchFamily="34" charset="0"/>
              </a:rPr>
              <a:t>et al.</a:t>
            </a:r>
            <a:r>
              <a:rPr lang="en-GB" sz="600" dirty="0">
                <a:latin typeface="Arial" panose="020B0604020202020204" pitchFamily="34" charset="0"/>
                <a:cs typeface="Arial" panose="020B0604020202020204" pitchFamily="34" charset="0"/>
              </a:rPr>
              <a:t> (2023), emotional intelligence constitutes the cognitive processes that lead to moderation and improve the personal development of individuals. EI is considered important in-group projects since it fosters clear communication, develops trust in teams, and supports collaboration. As a student, extensive use of EI skills can be implemented to improve communication processes with other students and improve social engagement through consideration of their emotions. The poster aims to assess the importance of EI, its role towards productivity and stress management along with the importance of empathy and understanding in social settings.</a:t>
            </a:r>
          </a:p>
        </p:txBody>
      </p:sp>
      <p:grpSp>
        <p:nvGrpSpPr>
          <p:cNvPr id="46" name="Group 46"/>
          <p:cNvGrpSpPr/>
          <p:nvPr/>
        </p:nvGrpSpPr>
        <p:grpSpPr>
          <a:xfrm>
            <a:off x="2526506" y="897246"/>
            <a:ext cx="2610604" cy="380303"/>
            <a:chOff x="0" y="-3"/>
            <a:chExt cx="5667084" cy="1013716"/>
          </a:xfrm>
        </p:grpSpPr>
        <p:sp>
          <p:nvSpPr>
            <p:cNvPr id="47" name="AutoShape 47"/>
            <p:cNvSpPr/>
            <p:nvPr/>
          </p:nvSpPr>
          <p:spPr>
            <a:xfrm>
              <a:off x="0" y="-3"/>
              <a:ext cx="5667084" cy="1013716"/>
            </a:xfrm>
            <a:prstGeom prst="rect">
              <a:avLst/>
            </a:prstGeom>
            <a:solidFill>
              <a:srgbClr val="11265D"/>
            </a:solidFill>
          </p:spPr>
          <p:txBody>
            <a:bodyPr/>
            <a:lstStyle/>
            <a:p>
              <a:endParaRPr lang="en-GB"/>
            </a:p>
          </p:txBody>
        </p:sp>
        <p:sp>
          <p:nvSpPr>
            <p:cNvPr id="48" name="TextBox 48"/>
            <p:cNvSpPr txBox="1"/>
            <p:nvPr/>
          </p:nvSpPr>
          <p:spPr>
            <a:xfrm>
              <a:off x="182974" y="283105"/>
              <a:ext cx="5484110" cy="478562"/>
            </a:xfrm>
            <a:prstGeom prst="rect">
              <a:avLst/>
            </a:prstGeom>
          </p:spPr>
          <p:txBody>
            <a:bodyPr wrap="square" lIns="0" tIns="0" rIns="0" bIns="0" rtlCol="0" anchor="t">
              <a:spAutoFit/>
            </a:bodyPr>
            <a:lstStyle/>
            <a:p>
              <a:pPr algn="ctr">
                <a:lnSpc>
                  <a:spcPts val="1447"/>
                </a:lnSpc>
                <a:spcBef>
                  <a:spcPct val="0"/>
                </a:spcBef>
              </a:pPr>
              <a:r>
                <a:rPr lang="en-US" sz="1033" b="1" dirty="0">
                  <a:solidFill>
                    <a:srgbClr val="FFFFFF"/>
                  </a:solidFill>
                  <a:latin typeface="Arial" panose="020B0604020202020204" pitchFamily="34" charset="0"/>
                  <a:ea typeface="Nourd Heavy"/>
                  <a:cs typeface="Arial" panose="020B0604020202020204" pitchFamily="34" charset="0"/>
                  <a:sym typeface="Nourd Heavy"/>
                </a:rPr>
                <a:t>Section 1: EI in Teamwork</a:t>
              </a:r>
            </a:p>
          </p:txBody>
        </p:sp>
      </p:grpSp>
      <p:grpSp>
        <p:nvGrpSpPr>
          <p:cNvPr id="52" name="Group 52"/>
          <p:cNvGrpSpPr/>
          <p:nvPr/>
        </p:nvGrpSpPr>
        <p:grpSpPr>
          <a:xfrm>
            <a:off x="7494748" y="4503669"/>
            <a:ext cx="975517" cy="275539"/>
            <a:chOff x="0" y="0"/>
            <a:chExt cx="2600287" cy="734462"/>
          </a:xfrm>
        </p:grpSpPr>
        <p:sp>
          <p:nvSpPr>
            <p:cNvPr id="53" name="AutoShape 53"/>
            <p:cNvSpPr/>
            <p:nvPr/>
          </p:nvSpPr>
          <p:spPr>
            <a:xfrm>
              <a:off x="0" y="0"/>
              <a:ext cx="2600287" cy="734462"/>
            </a:xfrm>
            <a:prstGeom prst="rect">
              <a:avLst/>
            </a:prstGeom>
            <a:solidFill>
              <a:srgbClr val="11265D"/>
            </a:solidFill>
          </p:spPr>
          <p:txBody>
            <a:bodyPr/>
            <a:lstStyle/>
            <a:p>
              <a:endParaRPr lang="en-GB"/>
            </a:p>
          </p:txBody>
        </p:sp>
        <p:sp>
          <p:nvSpPr>
            <p:cNvPr id="54" name="TextBox 54"/>
            <p:cNvSpPr txBox="1"/>
            <p:nvPr/>
          </p:nvSpPr>
          <p:spPr>
            <a:xfrm>
              <a:off x="215051" y="127416"/>
              <a:ext cx="2206892" cy="478562"/>
            </a:xfrm>
            <a:prstGeom prst="rect">
              <a:avLst/>
            </a:prstGeom>
          </p:spPr>
          <p:txBody>
            <a:bodyPr lIns="0" tIns="0" rIns="0" bIns="0" rtlCol="0" anchor="t">
              <a:spAutoFit/>
            </a:bodyPr>
            <a:lstStyle/>
            <a:p>
              <a:pPr algn="ctr">
                <a:lnSpc>
                  <a:spcPts val="1447"/>
                </a:lnSpc>
                <a:spcBef>
                  <a:spcPct val="0"/>
                </a:spcBef>
              </a:pPr>
              <a:r>
                <a:rPr lang="en-US" sz="1000" b="1" dirty="0">
                  <a:solidFill>
                    <a:srgbClr val="FFFFFF"/>
                  </a:solidFill>
                  <a:latin typeface="Arial" panose="020B0604020202020204" pitchFamily="34" charset="0"/>
                  <a:ea typeface="Nourd Heavy"/>
                  <a:cs typeface="Arial" panose="020B0604020202020204" pitchFamily="34" charset="0"/>
                  <a:sym typeface="Nourd Heavy"/>
                </a:rPr>
                <a:t>Conclusion</a:t>
              </a:r>
            </a:p>
          </p:txBody>
        </p:sp>
      </p:grpSp>
      <p:pic>
        <p:nvPicPr>
          <p:cNvPr id="59" name="image1.png"/>
          <p:cNvPicPr/>
          <p:nvPr/>
        </p:nvPicPr>
        <p:blipFill>
          <a:blip r:embed="rId2"/>
          <a:srcRect/>
          <a:stretch>
            <a:fillRect/>
          </a:stretch>
        </p:blipFill>
        <p:spPr>
          <a:xfrm>
            <a:off x="5224452" y="2825481"/>
            <a:ext cx="3059656" cy="130310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0" name="image2.png"/>
          <p:cNvPicPr/>
          <p:nvPr/>
        </p:nvPicPr>
        <p:blipFill>
          <a:blip r:embed="rId3"/>
          <a:srcRect/>
          <a:stretch>
            <a:fillRect/>
          </a:stretch>
        </p:blipFill>
        <p:spPr>
          <a:xfrm>
            <a:off x="8443789" y="2610367"/>
            <a:ext cx="2186898" cy="13325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1" name="Rectangle 60"/>
          <p:cNvSpPr/>
          <p:nvPr/>
        </p:nvSpPr>
        <p:spPr>
          <a:xfrm>
            <a:off x="8606028" y="4062112"/>
            <a:ext cx="2125872" cy="415498"/>
          </a:xfrm>
          <a:prstGeom prst="rect">
            <a:avLst/>
          </a:prstGeom>
        </p:spPr>
        <p:txBody>
          <a:bodyPr wrap="square">
            <a:spAutoFit/>
          </a:bodyPr>
          <a:lstStyle/>
          <a:p>
            <a:pPr algn="ctr">
              <a:lnSpc>
                <a:spcPct val="150000"/>
              </a:lnSpc>
              <a:spcAft>
                <a:spcPts val="0"/>
              </a:spcAft>
            </a:pPr>
            <a:r>
              <a:rPr lang="en-GB" sz="700" b="1" dirty="0">
                <a:latin typeface="Arial" panose="020B0604020202020204" pitchFamily="34" charset="0"/>
                <a:ea typeface="Arial" panose="020B0604020202020204" pitchFamily="34" charset="0"/>
              </a:rPr>
              <a:t>Trends in Stress Levels and EI Scores</a:t>
            </a:r>
            <a:endParaRPr lang="en-GB" sz="700" dirty="0">
              <a:latin typeface="Arial" panose="020B0604020202020204" pitchFamily="34" charset="0"/>
              <a:ea typeface="Arial" panose="020B0604020202020204" pitchFamily="34" charset="0"/>
            </a:endParaRPr>
          </a:p>
          <a:p>
            <a:pPr algn="ctr">
              <a:lnSpc>
                <a:spcPct val="150000"/>
              </a:lnSpc>
              <a:spcAft>
                <a:spcPts val="0"/>
              </a:spcAft>
            </a:pPr>
            <a:r>
              <a:rPr lang="en-GB" sz="700" dirty="0">
                <a:latin typeface="Arial" panose="020B0604020202020204" pitchFamily="34" charset="0"/>
                <a:ea typeface="Arial" panose="020B0604020202020204" pitchFamily="34" charset="0"/>
              </a:rPr>
              <a:t>(Source: Hussein and Hussein, 2025)</a:t>
            </a:r>
            <a:endParaRPr lang="en-GB" sz="700" dirty="0">
              <a:effectLst/>
              <a:latin typeface="Arial" panose="020B0604020202020204" pitchFamily="34" charset="0"/>
              <a:ea typeface="Arial" panose="020B0604020202020204" pitchFamily="34" charset="0"/>
            </a:endParaRPr>
          </a:p>
        </p:txBody>
      </p:sp>
      <p:sp>
        <p:nvSpPr>
          <p:cNvPr id="62" name="Rectangle 61"/>
          <p:cNvSpPr/>
          <p:nvPr/>
        </p:nvSpPr>
        <p:spPr>
          <a:xfrm>
            <a:off x="5237142" y="1401083"/>
            <a:ext cx="5268840" cy="1107996"/>
          </a:xfrm>
          <a:prstGeom prst="rect">
            <a:avLst/>
          </a:prstGeom>
        </p:spPr>
        <p:txBody>
          <a:bodyPr wrap="square">
            <a:spAutoFit/>
          </a:bodyPr>
          <a:lstStyle/>
          <a:p>
            <a:pPr algn="just">
              <a:spcAft>
                <a:spcPts val="0"/>
              </a:spcAft>
            </a:pPr>
            <a:r>
              <a:rPr lang="en-GB" sz="600" dirty="0">
                <a:latin typeface="Arial" panose="020B0604020202020204" pitchFamily="34" charset="0"/>
                <a:ea typeface="Arial" panose="020B0604020202020204" pitchFamily="34" charset="0"/>
              </a:rPr>
              <a:t>Students working within group settings can conduct personal evaluations of emotions and adopt a structured process to delegate communication without any signs of emotional influence to manage teamwork challenges. Stress-management, pausing before reaction and reflection are some of the most effective strategies that can be used to manage one’s own emotions and moderate social conduct. For example, students in post-graduation (third-year) have a high stress associated with educational pressure and around 52.9% of first-year students have a lack of stress management initiative (Hussein and Hussein, 2025). Stress management strategies such as yoga or deep breathing can help to manage self-emotions and reduce stress. Similarly, pausing before reacting allows an individual to process their thoughts clearly, leading to minimal occurrence of emotional outbursts. Furthermore, conducting self-reflection can enable individuals to understand their areas of weaknesses that can be targeted during skill development initiatives. The relationship between EI and generational differences is that each different generation has a separate cultural value that guides their actions and therefore has different reactions towards EI. A positive influence of generational difference on emotional intelligence practice is that the difference in cultural values can broaden the perspective of emotional tolerance. Contrarily, the generational gap in communication can lead to potential stereotyping and thus reduce emotional validation in-group settings, constituting the negative influence.</a:t>
            </a:r>
            <a:endParaRPr lang="en-GB" sz="600" dirty="0">
              <a:effectLst/>
              <a:latin typeface="Arial" panose="020B0604020202020204" pitchFamily="34" charset="0"/>
              <a:ea typeface="Arial" panose="020B0604020202020204" pitchFamily="34" charset="0"/>
            </a:endParaRPr>
          </a:p>
        </p:txBody>
      </p:sp>
      <p:sp>
        <p:nvSpPr>
          <p:cNvPr id="63" name="Rectangle 62"/>
          <p:cNvSpPr/>
          <p:nvPr/>
        </p:nvSpPr>
        <p:spPr>
          <a:xfrm>
            <a:off x="2542383" y="1434941"/>
            <a:ext cx="2523739" cy="2031325"/>
          </a:xfrm>
          <a:prstGeom prst="rect">
            <a:avLst/>
          </a:prstGeom>
        </p:spPr>
        <p:txBody>
          <a:bodyPr wrap="square">
            <a:spAutoFit/>
          </a:bodyPr>
          <a:lstStyle/>
          <a:p>
            <a:pPr algn="just">
              <a:spcAft>
                <a:spcPts val="0"/>
              </a:spcAft>
            </a:pPr>
            <a:r>
              <a:rPr lang="en-GB" sz="600" dirty="0">
                <a:latin typeface="Arial" panose="020B0604020202020204" pitchFamily="34" charset="0"/>
                <a:ea typeface="Arial" panose="020B0604020202020204" pitchFamily="34" charset="0"/>
              </a:rPr>
              <a:t>Emotional intelligence can help students to work in a group dynamic and manage teamwork by enabling clear communication, raising self-awareness and regulation and enabling development of empathy. For example, during team conflicts, the self-regulation and empathy EI skills can be used to handle and resolve conflicts by considering the emotional state of others and offering appropriate responses. Empathy enables the understanding and assessment of other’s emotions, leading to reduction in friction within group dynamics. Goleman’s EQ Model that dictates the four core domains of emotional intelligence supports the EI skills discussed. As per the views of Goleman (2001), Goleman’s domains of EI demonstrate the competencies that an individual can accumulate to improve social engagement in group situations. Self-awareness is a skill that enables individuals to understand their own emotions and moderate behaviours. For example, during an assignment submission deadline, self-awareness and motivation skills can be used to improve personal emotional state and limit procrastination. EI can be used to make others work by offering motivation and improving the engagement of individuals within group settings. For example, as a group leader, feedback can be provided to each member and the constructive criticism can be used to motivate changes in individuals. </a:t>
            </a:r>
            <a:endParaRPr lang="en-GB" sz="600" dirty="0">
              <a:effectLst/>
              <a:latin typeface="Arial" panose="020B0604020202020204" pitchFamily="34" charset="0"/>
              <a:ea typeface="Arial" panose="020B0604020202020204" pitchFamily="34" charset="0"/>
            </a:endParaRPr>
          </a:p>
        </p:txBody>
      </p:sp>
      <p:grpSp>
        <p:nvGrpSpPr>
          <p:cNvPr id="64" name="Group 14"/>
          <p:cNvGrpSpPr/>
          <p:nvPr/>
        </p:nvGrpSpPr>
        <p:grpSpPr>
          <a:xfrm>
            <a:off x="1422300" y="6209905"/>
            <a:ext cx="1992700" cy="325516"/>
            <a:chOff x="5809333" y="137128"/>
            <a:chExt cx="5606835" cy="915900"/>
          </a:xfrm>
        </p:grpSpPr>
        <p:sp>
          <p:nvSpPr>
            <p:cNvPr id="65" name="AutoShape 15"/>
            <p:cNvSpPr/>
            <p:nvPr/>
          </p:nvSpPr>
          <p:spPr>
            <a:xfrm>
              <a:off x="5809333" y="137128"/>
              <a:ext cx="5606835" cy="915900"/>
            </a:xfrm>
            <a:prstGeom prst="rect">
              <a:avLst/>
            </a:prstGeom>
            <a:solidFill>
              <a:srgbClr val="11265D"/>
            </a:solidFill>
          </p:spPr>
          <p:txBody>
            <a:bodyPr/>
            <a:lstStyle/>
            <a:p>
              <a:endParaRPr lang="en-GB"/>
            </a:p>
          </p:txBody>
        </p:sp>
        <p:sp>
          <p:nvSpPr>
            <p:cNvPr id="66" name="TextBox 16"/>
            <p:cNvSpPr txBox="1"/>
            <p:nvPr/>
          </p:nvSpPr>
          <p:spPr>
            <a:xfrm>
              <a:off x="6268839" y="340988"/>
              <a:ext cx="4557282" cy="505158"/>
            </a:xfrm>
            <a:prstGeom prst="rect">
              <a:avLst/>
            </a:prstGeom>
          </p:spPr>
          <p:txBody>
            <a:bodyPr wrap="square" lIns="0" tIns="0" rIns="0" bIns="0" rtlCol="0" anchor="t">
              <a:spAutoFit/>
            </a:bodyPr>
            <a:lstStyle/>
            <a:p>
              <a:pPr algn="ctr">
                <a:lnSpc>
                  <a:spcPts val="1447"/>
                </a:lnSpc>
                <a:spcBef>
                  <a:spcPct val="0"/>
                </a:spcBef>
              </a:pPr>
              <a:r>
                <a:rPr lang="en-US" sz="1000" b="1" dirty="0">
                  <a:solidFill>
                    <a:schemeClr val="bg1"/>
                  </a:solidFill>
                  <a:latin typeface="Arial" panose="020B0604020202020204" pitchFamily="34" charset="0"/>
                  <a:cs typeface="Arial" panose="020B0604020202020204" pitchFamily="34" charset="0"/>
                  <a:sym typeface="Nourd Heavy"/>
                </a:rPr>
                <a:t>Method/Reflection</a:t>
              </a:r>
              <a:endParaRPr lang="en-US" sz="1000" b="1" dirty="0">
                <a:solidFill>
                  <a:schemeClr val="bg1"/>
                </a:solidFill>
                <a:latin typeface="Arial" panose="020B0604020202020204" pitchFamily="34" charset="0"/>
                <a:ea typeface="Nourd Heavy"/>
                <a:cs typeface="Arial" panose="020B0604020202020204" pitchFamily="34" charset="0"/>
                <a:sym typeface="Nourd Heavy"/>
              </a:endParaRPr>
            </a:p>
          </p:txBody>
        </p:sp>
      </p:grpSp>
      <p:sp>
        <p:nvSpPr>
          <p:cNvPr id="68" name="AutoShape 7"/>
          <p:cNvSpPr/>
          <p:nvPr/>
        </p:nvSpPr>
        <p:spPr>
          <a:xfrm flipV="1">
            <a:off x="-38040" y="6124822"/>
            <a:ext cx="5137111" cy="17215"/>
          </a:xfrm>
          <a:prstGeom prst="line">
            <a:avLst/>
          </a:prstGeom>
          <a:ln w="38100" cap="flat">
            <a:solidFill>
              <a:srgbClr val="11265D"/>
            </a:solidFill>
            <a:prstDash val="solid"/>
            <a:headEnd type="none" w="sm" len="sm"/>
            <a:tailEnd type="none" w="sm" len="sm"/>
          </a:ln>
        </p:spPr>
        <p:txBody>
          <a:bodyPr/>
          <a:lstStyle/>
          <a:p>
            <a:endParaRPr lang="en-GB"/>
          </a:p>
        </p:txBody>
      </p:sp>
      <p:grpSp>
        <p:nvGrpSpPr>
          <p:cNvPr id="69" name="Group 52"/>
          <p:cNvGrpSpPr/>
          <p:nvPr/>
        </p:nvGrpSpPr>
        <p:grpSpPr>
          <a:xfrm>
            <a:off x="7503397" y="6137785"/>
            <a:ext cx="975517" cy="275539"/>
            <a:chOff x="0" y="0"/>
            <a:chExt cx="2600287" cy="734462"/>
          </a:xfrm>
        </p:grpSpPr>
        <p:sp>
          <p:nvSpPr>
            <p:cNvPr id="70" name="AutoShape 53"/>
            <p:cNvSpPr/>
            <p:nvPr/>
          </p:nvSpPr>
          <p:spPr>
            <a:xfrm>
              <a:off x="0" y="0"/>
              <a:ext cx="2600287" cy="734462"/>
            </a:xfrm>
            <a:prstGeom prst="rect">
              <a:avLst/>
            </a:prstGeom>
            <a:solidFill>
              <a:srgbClr val="11265D"/>
            </a:solidFill>
          </p:spPr>
          <p:txBody>
            <a:bodyPr/>
            <a:lstStyle/>
            <a:p>
              <a:endParaRPr lang="en-GB"/>
            </a:p>
          </p:txBody>
        </p:sp>
        <p:sp>
          <p:nvSpPr>
            <p:cNvPr id="71" name="TextBox 54"/>
            <p:cNvSpPr txBox="1"/>
            <p:nvPr/>
          </p:nvSpPr>
          <p:spPr>
            <a:xfrm>
              <a:off x="215051" y="127416"/>
              <a:ext cx="2206892" cy="439253"/>
            </a:xfrm>
            <a:prstGeom prst="rect">
              <a:avLst/>
            </a:prstGeom>
          </p:spPr>
          <p:txBody>
            <a:bodyPr lIns="0" tIns="0" rIns="0" bIns="0" rtlCol="0" anchor="t">
              <a:spAutoFit/>
            </a:bodyPr>
            <a:lstStyle/>
            <a:p>
              <a:pPr algn="ctr">
                <a:lnSpc>
                  <a:spcPts val="1447"/>
                </a:lnSpc>
                <a:spcBef>
                  <a:spcPct val="0"/>
                </a:spcBef>
              </a:pPr>
              <a:r>
                <a:rPr lang="en-US" sz="1033" b="1" dirty="0">
                  <a:solidFill>
                    <a:srgbClr val="FFFFFF"/>
                  </a:solidFill>
                  <a:latin typeface="Arial" panose="020B0604020202020204" pitchFamily="34" charset="0"/>
                  <a:ea typeface="Nourd Heavy"/>
                  <a:cs typeface="Arial" panose="020B0604020202020204" pitchFamily="34" charset="0"/>
                  <a:sym typeface="Nourd Heavy"/>
                </a:rPr>
                <a:t>References</a:t>
              </a:r>
            </a:p>
          </p:txBody>
        </p:sp>
      </p:grpSp>
      <p:sp>
        <p:nvSpPr>
          <p:cNvPr id="72" name="AutoShape 7"/>
          <p:cNvSpPr/>
          <p:nvPr/>
        </p:nvSpPr>
        <p:spPr>
          <a:xfrm flipV="1">
            <a:off x="5092881" y="6111727"/>
            <a:ext cx="5639019" cy="18897"/>
          </a:xfrm>
          <a:prstGeom prst="line">
            <a:avLst/>
          </a:prstGeom>
          <a:ln w="38100" cap="flat">
            <a:solidFill>
              <a:srgbClr val="11265D"/>
            </a:solidFill>
            <a:prstDash val="solid"/>
            <a:headEnd type="none" w="sm" len="sm"/>
            <a:tailEnd type="none" w="sm" len="sm"/>
          </a:ln>
        </p:spPr>
        <p:txBody>
          <a:bodyPr/>
          <a:lstStyle/>
          <a:p>
            <a:endParaRPr lang="en-GB"/>
          </a:p>
        </p:txBody>
      </p:sp>
      <p:sp>
        <p:nvSpPr>
          <p:cNvPr id="73" name="Rectangle 72"/>
          <p:cNvSpPr/>
          <p:nvPr/>
        </p:nvSpPr>
        <p:spPr>
          <a:xfrm>
            <a:off x="5153818" y="6523037"/>
            <a:ext cx="5476869" cy="861774"/>
          </a:xfrm>
          <a:prstGeom prst="rect">
            <a:avLst/>
          </a:prstGeom>
        </p:spPr>
        <p:txBody>
          <a:bodyPr wrap="square">
            <a:spAutoFit/>
          </a:bodyPr>
          <a:lstStyle/>
          <a:p>
            <a:pPr algn="just"/>
            <a:r>
              <a:rPr lang="en-GB" sz="500" dirty="0" err="1">
                <a:latin typeface="Arial" panose="020B0604020202020204" pitchFamily="34" charset="0"/>
                <a:cs typeface="Arial" panose="020B0604020202020204" pitchFamily="34" charset="0"/>
              </a:rPr>
              <a:t>Goleman</a:t>
            </a:r>
            <a:r>
              <a:rPr lang="en-GB" sz="500" dirty="0">
                <a:latin typeface="Arial" panose="020B0604020202020204" pitchFamily="34" charset="0"/>
                <a:cs typeface="Arial" panose="020B0604020202020204" pitchFamily="34" charset="0"/>
              </a:rPr>
              <a:t>, D., (2001) An EI-based theory of performance. ‘</a:t>
            </a:r>
            <a:r>
              <a:rPr lang="en-GB" sz="500" i="1" dirty="0">
                <a:latin typeface="Arial" panose="020B0604020202020204" pitchFamily="34" charset="0"/>
                <a:cs typeface="Arial" panose="020B0604020202020204" pitchFamily="34" charset="0"/>
              </a:rPr>
              <a:t>The emotionally intelligent workplace: How to select for, measure, and improve emotional intelligence in individuals, groups, and organizations’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a:t>
            </a:r>
            <a:r>
              <a:rPr lang="en-GB" sz="500" dirty="0">
                <a:latin typeface="Arial" panose="020B0604020202020204" pitchFamily="34" charset="0"/>
                <a:cs typeface="Arial" panose="020B0604020202020204" pitchFamily="34" charset="0"/>
              </a:rPr>
              <a:t>(1), pp.27-44. Available at: </a:t>
            </a:r>
            <a:r>
              <a:rPr lang="en-GB" sz="500" u="sng" dirty="0">
                <a:latin typeface="Arial" panose="020B0604020202020204" pitchFamily="34" charset="0"/>
                <a:cs typeface="Arial" panose="020B0604020202020204" pitchFamily="34" charset="0"/>
                <a:hlinkClick r:id="rId4"/>
              </a:rPr>
              <a:t>http://www.eiconsortium.org/pdf/an_ei_based_theory_of_performance.pdf</a:t>
            </a:r>
            <a:r>
              <a:rPr lang="en-GB" sz="500" dirty="0">
                <a:latin typeface="Arial" panose="020B0604020202020204" pitchFamily="34" charset="0"/>
                <a:cs typeface="Arial" panose="020B0604020202020204" pitchFamily="34" charset="0"/>
              </a:rPr>
              <a:t> </a:t>
            </a:r>
          </a:p>
          <a:p>
            <a:pPr algn="just"/>
            <a:r>
              <a:rPr lang="en-GB" sz="500" dirty="0">
                <a:latin typeface="Arial" panose="020B0604020202020204" pitchFamily="34" charset="0"/>
                <a:cs typeface="Arial" panose="020B0604020202020204" pitchFamily="34" charset="0"/>
              </a:rPr>
              <a:t>Hussein, V.M. and Hussein, V., (2025) ‘Comparative Study of Emotional Intelligence and Perceived Stress Among Dental Postgraduate Students’. </a:t>
            </a:r>
            <a:r>
              <a:rPr lang="en-GB" sz="500" i="1" dirty="0" err="1">
                <a:latin typeface="Arial" panose="020B0604020202020204" pitchFamily="34" charset="0"/>
                <a:cs typeface="Arial" panose="020B0604020202020204" pitchFamily="34" charset="0"/>
              </a:rPr>
              <a:t>Cureus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17</a:t>
            </a:r>
            <a:r>
              <a:rPr lang="en-GB" sz="500" dirty="0">
                <a:latin typeface="Arial" panose="020B0604020202020204" pitchFamily="34" charset="0"/>
                <a:cs typeface="Arial" panose="020B0604020202020204" pitchFamily="34" charset="0"/>
              </a:rPr>
              <a:t>(2). Available at: </a:t>
            </a:r>
            <a:r>
              <a:rPr lang="en-GB" sz="500" u="sng" dirty="0">
                <a:latin typeface="Arial" panose="020B0604020202020204" pitchFamily="34" charset="0"/>
                <a:cs typeface="Arial" panose="020B0604020202020204" pitchFamily="34" charset="0"/>
                <a:hlinkClick r:id="rId5"/>
              </a:rPr>
              <a:t>https://www.cureus.com/articles/337087-comparative-study-of-emotional-intelligence-and-perceived-stress-among-dental-postgraduate-students.pdf</a:t>
            </a:r>
            <a:r>
              <a:rPr lang="en-GB" sz="500" dirty="0">
                <a:latin typeface="Arial" panose="020B0604020202020204" pitchFamily="34" charset="0"/>
                <a:cs typeface="Arial" panose="020B0604020202020204" pitchFamily="34" charset="0"/>
              </a:rPr>
              <a:t> </a:t>
            </a:r>
          </a:p>
          <a:p>
            <a:pPr algn="just"/>
            <a:r>
              <a:rPr lang="en-GB" sz="500" dirty="0">
                <a:latin typeface="Arial" panose="020B0604020202020204" pitchFamily="34" charset="0"/>
                <a:cs typeface="Arial" panose="020B0604020202020204" pitchFamily="34" charset="0"/>
              </a:rPr>
              <a:t>Mayer, J.D., Caruso, D.R. and </a:t>
            </a:r>
            <a:r>
              <a:rPr lang="en-GB" sz="500" dirty="0" err="1">
                <a:latin typeface="Arial" panose="020B0604020202020204" pitchFamily="34" charset="0"/>
                <a:cs typeface="Arial" panose="020B0604020202020204" pitchFamily="34" charset="0"/>
              </a:rPr>
              <a:t>Salovey</a:t>
            </a:r>
            <a:r>
              <a:rPr lang="en-GB" sz="500" dirty="0">
                <a:latin typeface="Arial" panose="020B0604020202020204" pitchFamily="34" charset="0"/>
                <a:cs typeface="Arial" panose="020B0604020202020204" pitchFamily="34" charset="0"/>
              </a:rPr>
              <a:t>, P., (2016) ‘The ability model of emotional intelligence: Principles and updates’. </a:t>
            </a:r>
            <a:r>
              <a:rPr lang="en-GB" sz="500" i="1" dirty="0">
                <a:latin typeface="Arial" panose="020B0604020202020204" pitchFamily="34" charset="0"/>
                <a:cs typeface="Arial" panose="020B0604020202020204" pitchFamily="34" charset="0"/>
              </a:rPr>
              <a:t>Emotion review</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8</a:t>
            </a:r>
            <a:r>
              <a:rPr lang="en-GB" sz="500" dirty="0">
                <a:latin typeface="Arial" panose="020B0604020202020204" pitchFamily="34" charset="0"/>
                <a:cs typeface="Arial" panose="020B0604020202020204" pitchFamily="34" charset="0"/>
              </a:rPr>
              <a:t>(4), pp.290-300. Available at: </a:t>
            </a:r>
            <a:r>
              <a:rPr lang="en-GB" sz="500" u="sng" dirty="0">
                <a:latin typeface="Arial" panose="020B0604020202020204" pitchFamily="34" charset="0"/>
                <a:cs typeface="Arial" panose="020B0604020202020204" pitchFamily="34" charset="0"/>
                <a:hlinkClick r:id="rId6"/>
              </a:rPr>
              <a:t>https://scholars.unh.edu/cgi/viewcontent.cgi?article=1319&amp;context=psych_facpub</a:t>
            </a:r>
            <a:r>
              <a:rPr lang="en-GB" sz="500" dirty="0">
                <a:latin typeface="Arial" panose="020B0604020202020204" pitchFamily="34" charset="0"/>
                <a:cs typeface="Arial" panose="020B0604020202020204" pitchFamily="34" charset="0"/>
              </a:rPr>
              <a:t> </a:t>
            </a:r>
          </a:p>
          <a:p>
            <a:pPr algn="just"/>
            <a:r>
              <a:rPr lang="en-GB" sz="500" dirty="0" err="1">
                <a:latin typeface="Arial" panose="020B0604020202020204" pitchFamily="34" charset="0"/>
                <a:cs typeface="Arial" panose="020B0604020202020204" pitchFamily="34" charset="0"/>
              </a:rPr>
              <a:t>Quílez-Robres</a:t>
            </a:r>
            <a:r>
              <a:rPr lang="en-GB" sz="500" dirty="0">
                <a:latin typeface="Arial" panose="020B0604020202020204" pitchFamily="34" charset="0"/>
                <a:cs typeface="Arial" panose="020B0604020202020204" pitchFamily="34" charset="0"/>
              </a:rPr>
              <a:t>, A., </a:t>
            </a:r>
            <a:r>
              <a:rPr lang="en-GB" sz="500" dirty="0" err="1">
                <a:latin typeface="Arial" panose="020B0604020202020204" pitchFamily="34" charset="0"/>
                <a:cs typeface="Arial" panose="020B0604020202020204" pitchFamily="34" charset="0"/>
              </a:rPr>
              <a:t>Usán</a:t>
            </a:r>
            <a:r>
              <a:rPr lang="en-GB" sz="500" dirty="0">
                <a:latin typeface="Arial" panose="020B0604020202020204" pitchFamily="34" charset="0"/>
                <a:cs typeface="Arial" panose="020B0604020202020204" pitchFamily="34" charset="0"/>
              </a:rPr>
              <a:t>, P., Lozano-</a:t>
            </a:r>
            <a:r>
              <a:rPr lang="en-GB" sz="500" dirty="0" err="1">
                <a:latin typeface="Arial" panose="020B0604020202020204" pitchFamily="34" charset="0"/>
                <a:cs typeface="Arial" panose="020B0604020202020204" pitchFamily="34" charset="0"/>
              </a:rPr>
              <a:t>Blasco</a:t>
            </a:r>
            <a:r>
              <a:rPr lang="en-GB" sz="500" dirty="0">
                <a:latin typeface="Arial" panose="020B0604020202020204" pitchFamily="34" charset="0"/>
                <a:cs typeface="Arial" panose="020B0604020202020204" pitchFamily="34" charset="0"/>
              </a:rPr>
              <a:t>, R. and </a:t>
            </a:r>
            <a:r>
              <a:rPr lang="en-GB" sz="500" dirty="0" err="1">
                <a:latin typeface="Arial" panose="020B0604020202020204" pitchFamily="34" charset="0"/>
                <a:cs typeface="Arial" panose="020B0604020202020204" pitchFamily="34" charset="0"/>
              </a:rPr>
              <a:t>Salavera</a:t>
            </a:r>
            <a:r>
              <a:rPr lang="en-GB" sz="500" dirty="0">
                <a:latin typeface="Arial" panose="020B0604020202020204" pitchFamily="34" charset="0"/>
                <a:cs typeface="Arial" panose="020B0604020202020204" pitchFamily="34" charset="0"/>
              </a:rPr>
              <a:t>, C., (2023) ‘Emotional intelligence and academic performance: A systematic review and meta-analysis’. </a:t>
            </a:r>
            <a:r>
              <a:rPr lang="en-GB" sz="500" i="1" dirty="0">
                <a:latin typeface="Arial" panose="020B0604020202020204" pitchFamily="34" charset="0"/>
                <a:cs typeface="Arial" panose="020B0604020202020204" pitchFamily="34" charset="0"/>
              </a:rPr>
              <a:t>Thinking Skills and Creativity</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49</a:t>
            </a:r>
            <a:r>
              <a:rPr lang="en-GB" sz="500" dirty="0">
                <a:latin typeface="Arial" panose="020B0604020202020204" pitchFamily="34" charset="0"/>
                <a:cs typeface="Arial" panose="020B0604020202020204" pitchFamily="34" charset="0"/>
              </a:rPr>
              <a:t>, p.101. Available at: </a:t>
            </a:r>
            <a:r>
              <a:rPr lang="en-GB" sz="500" u="sng" dirty="0">
                <a:latin typeface="Arial" panose="020B0604020202020204" pitchFamily="34" charset="0"/>
                <a:cs typeface="Arial" panose="020B0604020202020204" pitchFamily="34" charset="0"/>
                <a:hlinkClick r:id="rId7"/>
              </a:rPr>
              <a:t>https://www.sciencedirect.com/science/article/pii/S1871187123001244</a:t>
            </a:r>
            <a:r>
              <a:rPr lang="en-GB" sz="500" dirty="0">
                <a:latin typeface="Arial" panose="020B0604020202020204" pitchFamily="34" charset="0"/>
                <a:cs typeface="Arial" panose="020B0604020202020204" pitchFamily="34" charset="0"/>
              </a:rPr>
              <a:t> </a:t>
            </a:r>
            <a:r>
              <a:rPr lang="en-GB" sz="500" b="1" dirty="0">
                <a:latin typeface="Arial" panose="020B0604020202020204" pitchFamily="34" charset="0"/>
                <a:cs typeface="Arial" panose="020B0604020202020204" pitchFamily="34" charset="0"/>
              </a:rPr>
              <a:t> </a:t>
            </a:r>
            <a:r>
              <a:rPr lang="en-GB" sz="500" dirty="0">
                <a:latin typeface="Arial" panose="020B0604020202020204" pitchFamily="34" charset="0"/>
                <a:cs typeface="Arial" panose="020B0604020202020204" pitchFamily="34" charset="0"/>
              </a:rPr>
              <a:t> </a:t>
            </a:r>
          </a:p>
          <a:p>
            <a:pPr algn="just"/>
            <a:r>
              <a:rPr lang="en-GB" sz="500" dirty="0" err="1">
                <a:latin typeface="Arial" panose="020B0604020202020204" pitchFamily="34" charset="0"/>
                <a:cs typeface="Arial" panose="020B0604020202020204" pitchFamily="34" charset="0"/>
              </a:rPr>
              <a:t>Rothschadl</a:t>
            </a:r>
            <a:r>
              <a:rPr lang="en-GB" sz="500" dirty="0">
                <a:latin typeface="Arial" panose="020B0604020202020204" pitchFamily="34" charset="0"/>
                <a:cs typeface="Arial" panose="020B0604020202020204" pitchFamily="34" charset="0"/>
              </a:rPr>
              <a:t>, F., (2025). Generational differences in emotional intelligence in global human resource management. </a:t>
            </a:r>
            <a:r>
              <a:rPr lang="en-GB" sz="500" i="1" dirty="0">
                <a:latin typeface="Arial" panose="020B0604020202020204" pitchFamily="34" charset="0"/>
                <a:cs typeface="Arial" panose="020B0604020202020204" pitchFamily="34" charset="0"/>
              </a:rPr>
              <a:t>World Journal of Advanced Research and Reviews</a:t>
            </a:r>
            <a:r>
              <a:rPr lang="en-GB" sz="500" dirty="0">
                <a:latin typeface="Arial" panose="020B0604020202020204" pitchFamily="34" charset="0"/>
                <a:cs typeface="Arial" panose="020B0604020202020204" pitchFamily="34" charset="0"/>
              </a:rPr>
              <a:t>, </a:t>
            </a:r>
            <a:r>
              <a:rPr lang="en-GB" sz="500" i="1" dirty="0">
                <a:latin typeface="Arial" panose="020B0604020202020204" pitchFamily="34" charset="0"/>
                <a:cs typeface="Arial" panose="020B0604020202020204" pitchFamily="34" charset="0"/>
              </a:rPr>
              <a:t>26</a:t>
            </a:r>
            <a:r>
              <a:rPr lang="en-GB" sz="500" dirty="0">
                <a:latin typeface="Arial" panose="020B0604020202020204" pitchFamily="34" charset="0"/>
                <a:cs typeface="Arial" panose="020B0604020202020204" pitchFamily="34" charset="0"/>
              </a:rPr>
              <a:t>(1), pp.3858-3868.</a:t>
            </a:r>
            <a:r>
              <a:rPr lang="en-GB" sz="500" u="sng" dirty="0">
                <a:latin typeface="Arial" panose="020B0604020202020204" pitchFamily="34" charset="0"/>
                <a:cs typeface="Arial" panose="020B0604020202020204" pitchFamily="34" charset="0"/>
                <a:hlinkClick r:id="rId8"/>
              </a:rPr>
              <a:t> https://wjarr.com/sites/default/files/fulltext_pdf/WJARR-2025-1541.pdf</a:t>
            </a:r>
            <a:endParaRPr lang="en-GB" sz="500" dirty="0">
              <a:latin typeface="Arial" panose="020B0604020202020204" pitchFamily="34" charset="0"/>
              <a:cs typeface="Arial" panose="020B0604020202020204" pitchFamily="34" charset="0"/>
            </a:endParaRPr>
          </a:p>
        </p:txBody>
      </p:sp>
      <p:pic>
        <p:nvPicPr>
          <p:cNvPr id="76" name="Picture 75"/>
          <p:cNvPicPr>
            <a:picLocks noChangeAspect="1"/>
          </p:cNvPicPr>
          <p:nvPr/>
        </p:nvPicPr>
        <p:blipFill>
          <a:blip r:embed="rId9"/>
          <a:stretch>
            <a:fillRect/>
          </a:stretch>
        </p:blipFill>
        <p:spPr>
          <a:xfrm>
            <a:off x="676760" y="2500891"/>
            <a:ext cx="1215312" cy="1204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p:cNvSpPr/>
          <p:nvPr/>
        </p:nvSpPr>
        <p:spPr>
          <a:xfrm>
            <a:off x="47044" y="4246979"/>
            <a:ext cx="2750513" cy="1846659"/>
          </a:xfrm>
          <a:prstGeom prst="rect">
            <a:avLst/>
          </a:prstGeom>
        </p:spPr>
        <p:txBody>
          <a:bodyPr wrap="square">
            <a:spAutoFit/>
          </a:bodyPr>
          <a:lstStyle/>
          <a:p>
            <a:pPr algn="just"/>
            <a:r>
              <a:rPr lang="en-GB" sz="600" dirty="0">
                <a:latin typeface="Arial" panose="020B0604020202020204" pitchFamily="34" charset="0"/>
                <a:cs typeface="Arial" panose="020B0604020202020204" pitchFamily="34" charset="0"/>
              </a:rPr>
              <a:t>Empathy and understanding of the emotions of others, can help an individual to improve communication, collaboration and team success. As per the principles of Mayer and </a:t>
            </a:r>
            <a:r>
              <a:rPr lang="en-GB" sz="600" dirty="0" err="1">
                <a:latin typeface="Arial" panose="020B0604020202020204" pitchFamily="34" charset="0"/>
                <a:cs typeface="Arial" panose="020B0604020202020204" pitchFamily="34" charset="0"/>
              </a:rPr>
              <a:t>Salvoley’s</a:t>
            </a:r>
            <a:r>
              <a:rPr lang="en-GB" sz="600" dirty="0">
                <a:latin typeface="Arial" panose="020B0604020202020204" pitchFamily="34" charset="0"/>
                <a:cs typeface="Arial" panose="020B0604020202020204" pitchFamily="34" charset="0"/>
              </a:rPr>
              <a:t> Ability Model, emotional expression, with thinking facilities, are relevant for a learner to </a:t>
            </a:r>
            <a:r>
              <a:rPr lang="en-GB" sz="600" dirty="0" err="1">
                <a:latin typeface="Arial" panose="020B0604020202020204" pitchFamily="34" charset="0"/>
                <a:cs typeface="Arial" panose="020B0604020202020204" pitchFamily="34" charset="0"/>
              </a:rPr>
              <a:t>to</a:t>
            </a:r>
            <a:r>
              <a:rPr lang="en-GB" sz="600" dirty="0">
                <a:latin typeface="Arial" panose="020B0604020202020204" pitchFamily="34" charset="0"/>
                <a:cs typeface="Arial" panose="020B0604020202020204" pitchFamily="34" charset="0"/>
              </a:rPr>
              <a:t> maintain team communication at the time of learning and knowledge management. Emotional intelligence and its application for controlling behaviour can help learners to engage into group studies. For example, active listening in class, participating in question answer rounds and collecting constructive feedback from tutors can help an individual to develop thinking, increase emotional understanding and manage personal emotions accordingly. For instance, baby boomers often demonstrate emotional regulation and resilience, valuing social structure and hierarchy. On the other hand, Gen Z favours openness, inclusivity and emotional expression (</a:t>
            </a:r>
            <a:r>
              <a:rPr lang="en-GB" sz="600" dirty="0" err="1">
                <a:latin typeface="Arial" panose="020B0604020202020204" pitchFamily="34" charset="0"/>
                <a:cs typeface="Arial" panose="020B0604020202020204" pitchFamily="34" charset="0"/>
              </a:rPr>
              <a:t>Rothschadl</a:t>
            </a:r>
            <a:r>
              <a:rPr lang="en-GB" sz="600" dirty="0">
                <a:latin typeface="Arial" panose="020B0604020202020204" pitchFamily="34" charset="0"/>
                <a:cs typeface="Arial" panose="020B0604020202020204" pitchFamily="34" charset="0"/>
              </a:rPr>
              <a:t>, 2025). Emotional expression and its control, are the two areas, which shows generational differences. It has been found that teachers in Universities motivate students to follow group interactions for managing learning operations. Active listening and constructive feedback are the two essential parts of the learning process, which can help a student to use emotional intelligence and communication for group engagement.</a:t>
            </a:r>
          </a:p>
        </p:txBody>
      </p:sp>
      <p:pic>
        <p:nvPicPr>
          <p:cNvPr id="13" name="Picture 12"/>
          <p:cNvPicPr>
            <a:picLocks noChangeAspect="1"/>
          </p:cNvPicPr>
          <p:nvPr/>
        </p:nvPicPr>
        <p:blipFill>
          <a:blip r:embed="rId10"/>
          <a:stretch>
            <a:fillRect/>
          </a:stretch>
        </p:blipFill>
        <p:spPr>
          <a:xfrm>
            <a:off x="2797557" y="4320333"/>
            <a:ext cx="2168370" cy="169272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8" name="Rectangle 17"/>
          <p:cNvSpPr/>
          <p:nvPr/>
        </p:nvSpPr>
        <p:spPr>
          <a:xfrm>
            <a:off x="5216865" y="4846637"/>
            <a:ext cx="5343525" cy="923330"/>
          </a:xfrm>
          <a:prstGeom prst="rect">
            <a:avLst/>
          </a:prstGeom>
        </p:spPr>
        <p:txBody>
          <a:bodyPr>
            <a:spAutoFit/>
          </a:bodyPr>
          <a:lstStyle/>
          <a:p>
            <a:pPr algn="just"/>
            <a:r>
              <a:rPr lang="en-US" sz="600" dirty="0">
                <a:solidFill>
                  <a:srgbClr val="000000"/>
                </a:solidFill>
                <a:latin typeface="Arial" panose="020B0604020202020204" pitchFamily="34" charset="0"/>
                <a:cs typeface="Arial" panose="020B0604020202020204" pitchFamily="34" charset="0"/>
              </a:rPr>
              <a:t>It has been depicted in this study that emotional intelligence is required for developing social networking and engagement. It is required for a learner to develop academic performances, which can also be useful for developing personal and professional skills. This study has shown that emotional intelligence is required for teamwork. It is also found in this study that self-regulation is required for managing team performance and it can also help to reduce conflicts among groups. Moreover, it is also helpful for learners to follow proper stress management techniques, which can also help to address issues for operational performances and management. It also helps to manage self reflection, which can identify the areas of weaknesses of learners, which needs to be improved accordingly. </a:t>
            </a:r>
            <a:endParaRPr lang="en-US" sz="600" dirty="0">
              <a:latin typeface="Arial" panose="020B0604020202020204" pitchFamily="34" charset="0"/>
              <a:cs typeface="Arial" panose="020B0604020202020204" pitchFamily="34" charset="0"/>
            </a:endParaRPr>
          </a:p>
          <a:p>
            <a:pPr algn="just"/>
            <a:r>
              <a:rPr lang="en-US" sz="600" dirty="0">
                <a:solidFill>
                  <a:srgbClr val="000000"/>
                </a:solidFill>
                <a:latin typeface="Arial" panose="020B0604020202020204" pitchFamily="34" charset="0"/>
                <a:cs typeface="Arial" panose="020B0604020202020204" pitchFamily="34" charset="0"/>
              </a:rPr>
              <a:t>There are certain strategies, which can be followed by a student to improve their emotional intelligence. Encouraging self awareness and emotional expressions need to be practiced by learners for increasing emotional intelligence. Along with that, students need to participate in different team-based learning seminars and other activities for strengthening emotional bonding with peers.</a:t>
            </a:r>
            <a:endParaRPr lang="en-US" sz="600" dirty="0">
              <a:latin typeface="Arial" panose="020B0604020202020204" pitchFamily="34" charset="0"/>
              <a:cs typeface="Arial" panose="020B0604020202020204" pitchFamily="34" charset="0"/>
            </a:endParaRPr>
          </a:p>
        </p:txBody>
      </p:sp>
      <p:sp>
        <p:nvSpPr>
          <p:cNvPr id="22" name="Rectangle 21"/>
          <p:cNvSpPr/>
          <p:nvPr/>
        </p:nvSpPr>
        <p:spPr>
          <a:xfrm>
            <a:off x="17832" y="6590307"/>
            <a:ext cx="4995573" cy="923330"/>
          </a:xfrm>
          <a:prstGeom prst="rect">
            <a:avLst/>
          </a:prstGeom>
        </p:spPr>
        <p:txBody>
          <a:bodyPr wrap="square">
            <a:spAutoFit/>
          </a:bodyPr>
          <a:lstStyle/>
          <a:p>
            <a:pPr algn="just"/>
            <a:r>
              <a:rPr lang="en-GB" sz="600" dirty="0">
                <a:solidFill>
                  <a:srgbClr val="000000"/>
                </a:solidFill>
                <a:latin typeface="Arial" panose="020B0604020202020204" pitchFamily="34" charset="0"/>
              </a:rPr>
              <a:t>In our classes, teachers have guided us to develop our emotional intelligence, with special reference to learning team engagement. From this experience, I have learned that communication is required for developing emotional intelligence. Along with that, I have also gone through reading materials such as books, journals, online articles and websites for understanding both conventional and current practices for improving learning behaviour and emotional intelligence. From the reading experience, I have understood that empathic communication and patience in teamwork are the two vital signs of improved emotional intelligence. Moreover, I have watched learning videos, available on YouTube for increasing my skills to actively participate in different learning activities. In the contemporary situation of active learning, it is required for learners to go through audio-visual elements for improved academic performance (Mayer </a:t>
            </a:r>
            <a:r>
              <a:rPr lang="en-GB" sz="600" i="1" dirty="0">
                <a:solidFill>
                  <a:srgbClr val="000000"/>
                </a:solidFill>
                <a:latin typeface="Arial" panose="020B0604020202020204" pitchFamily="34" charset="0"/>
              </a:rPr>
              <a:t>et al., </a:t>
            </a:r>
            <a:r>
              <a:rPr lang="en-GB" sz="600" dirty="0">
                <a:solidFill>
                  <a:srgbClr val="000000"/>
                </a:solidFill>
                <a:latin typeface="Arial" panose="020B0604020202020204" pitchFamily="34" charset="0"/>
              </a:rPr>
              <a:t>2016). Therefore, I have used audio-visual elements such as YouTube videos for developing my emotional intelligence. From this experience, I have learned that frequent participation in team-based learning can help to develop emotional intelligence. </a:t>
            </a:r>
            <a:endParaRPr lang="en-GB" sz="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1531</Words>
  <Application>Microsoft Office PowerPoint</Application>
  <PresentationFormat>Custom</PresentationFormat>
  <Paragraphs>22</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Orange Blue and Yellow Minimal Geometry Landscape University Research Poster</dc:title>
  <dc:creator>user</dc:creator>
  <cp:lastModifiedBy>JACK WEBSTER</cp:lastModifiedBy>
  <cp:revision>22</cp:revision>
  <dcterms:created xsi:type="dcterms:W3CDTF">2006-08-16T00:00:00Z</dcterms:created>
  <dcterms:modified xsi:type="dcterms:W3CDTF">2026-07-10T09:48:59Z</dcterms:modified>
  <dc:identifier>DAHOmHHLRcE</dc:identifier>
</cp:coreProperties>
</file>