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7" d="100"/>
          <a:sy n="67" d="100"/>
        </p:scale>
        <p:origin x="85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24B29CDB-020A-4DCD-8228-E3D994BA4441}" type="datetimeFigureOut">
              <a:rPr lang="en-GB" smtClean="0"/>
              <a:t>20/04/2026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912109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B29CDB-020A-4DCD-8228-E3D994BA4441}"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410020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B29CDB-020A-4DCD-8228-E3D994BA4441}"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802037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B29CDB-020A-4DCD-8228-E3D994BA4441}"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2286589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B29CDB-020A-4DCD-8228-E3D994BA4441}" type="datetimeFigureOut">
              <a:rPr lang="en-GB" smtClean="0"/>
              <a:t>20/04/2026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1854964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B29CDB-020A-4DCD-8228-E3D994BA4441}" type="datetimeFigureOut">
              <a:rPr lang="en-GB" smtClean="0"/>
              <a:t>20/04/2026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171425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B29CDB-020A-4DCD-8228-E3D994BA4441}" type="datetimeFigureOut">
              <a:rPr lang="en-GB" smtClean="0"/>
              <a:t>20/04/2026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1609729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B29CDB-020A-4DCD-8228-E3D994BA4441}"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2507707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B29CDB-020A-4DCD-8228-E3D994BA4441}"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822640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B29CDB-020A-4DCD-8228-E3D994BA4441}"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288983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B29CDB-020A-4DCD-8228-E3D994BA4441}"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2282212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B29CDB-020A-4DCD-8228-E3D994BA4441}"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5BFA27-AC2B-46AE-8F16-606346479931}"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28210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B29CDB-020A-4DCD-8228-E3D994BA4441}"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39212113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4B29CDB-020A-4DCD-8228-E3D994BA4441}" type="datetimeFigureOut">
              <a:rPr lang="en-GB" smtClean="0"/>
              <a:t>20/04/2026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29792822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4B29CDB-020A-4DCD-8228-E3D994BA4441}" type="datetimeFigureOut">
              <a:rPr lang="en-GB" smtClean="0"/>
              <a:t>20/04/2026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2220929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B29CDB-020A-4DCD-8228-E3D994BA4441}"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9832540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B29CDB-020A-4DCD-8228-E3D994BA4441}"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5BFA27-AC2B-46AE-8F16-606346479931}" type="slidenum">
              <a:rPr lang="en-GB" smtClean="0"/>
              <a:t>‹#›</a:t>
            </a:fld>
            <a:endParaRPr lang="en-GB"/>
          </a:p>
        </p:txBody>
      </p:sp>
    </p:spTree>
    <p:extLst>
      <p:ext uri="{BB962C8B-B14F-4D97-AF65-F5344CB8AC3E}">
        <p14:creationId xmlns:p14="http://schemas.microsoft.com/office/powerpoint/2010/main" val="871477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24B29CDB-020A-4DCD-8228-E3D994BA4441}" type="datetimeFigureOut">
              <a:rPr lang="en-GB" smtClean="0"/>
              <a:t>20/04/2026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785BFA27-AC2B-46AE-8F16-606346479931}" type="slidenum">
              <a:rPr lang="en-GB" smtClean="0"/>
              <a:t>‹#›</a:t>
            </a:fld>
            <a:endParaRPr lang="en-GB"/>
          </a:p>
        </p:txBody>
      </p:sp>
    </p:spTree>
    <p:extLst>
      <p:ext uri="{BB962C8B-B14F-4D97-AF65-F5344CB8AC3E}">
        <p14:creationId xmlns:p14="http://schemas.microsoft.com/office/powerpoint/2010/main" val="7658608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BEA28-059F-2520-452A-6328FCE8AACB}"/>
              </a:ext>
            </a:extLst>
          </p:cNvPr>
          <p:cNvSpPr>
            <a:spLocks noGrp="1"/>
          </p:cNvSpPr>
          <p:nvPr>
            <p:ph type="ctrTitle"/>
          </p:nvPr>
        </p:nvSpPr>
        <p:spPr>
          <a:xfrm>
            <a:off x="3436144" y="55306"/>
            <a:ext cx="5314950" cy="485775"/>
          </a:xfrm>
          <a:ln/>
        </p:spPr>
        <p:style>
          <a:lnRef idx="1">
            <a:schemeClr val="accent1"/>
          </a:lnRef>
          <a:fillRef idx="3">
            <a:schemeClr val="accent1"/>
          </a:fillRef>
          <a:effectRef idx="2">
            <a:schemeClr val="accent1"/>
          </a:effectRef>
          <a:fontRef idx="minor">
            <a:schemeClr val="lt1"/>
          </a:fontRef>
        </p:style>
        <p:txBody>
          <a:bodyPr>
            <a:noAutofit/>
          </a:bodyPr>
          <a:lstStyle/>
          <a:p>
            <a:pPr algn="ctr"/>
            <a:r>
              <a:rPr lang="en-GB" sz="3600" b="1" dirty="0">
                <a:effectLst/>
              </a:rPr>
              <a:t>How to Share a File via OneDrive</a:t>
            </a:r>
            <a:endParaRPr lang="en-GB" sz="1100" dirty="0"/>
          </a:p>
        </p:txBody>
      </p:sp>
      <p:sp>
        <p:nvSpPr>
          <p:cNvPr id="4" name="TextBox 3">
            <a:extLst>
              <a:ext uri="{FF2B5EF4-FFF2-40B4-BE49-F238E27FC236}">
                <a16:creationId xmlns:a16="http://schemas.microsoft.com/office/drawing/2014/main" id="{1C80A0E8-0C46-FB8C-F62A-F33994FED124}"/>
              </a:ext>
            </a:extLst>
          </p:cNvPr>
          <p:cNvSpPr txBox="1"/>
          <p:nvPr/>
        </p:nvSpPr>
        <p:spPr>
          <a:xfrm>
            <a:off x="114300" y="584034"/>
            <a:ext cx="11987212" cy="692497"/>
          </a:xfrm>
          <a:prstGeom prst="rect">
            <a:avLst/>
          </a:prstGeom>
          <a:noFill/>
          <a:ln>
            <a:solidFill>
              <a:srgbClr val="FFFF00"/>
            </a:solidFill>
          </a:ln>
        </p:spPr>
        <p:txBody>
          <a:bodyPr wrap="square" rtlCol="0">
            <a:spAutoFit/>
          </a:bodyPr>
          <a:lstStyle/>
          <a:p>
            <a:pPr algn="ctr"/>
            <a:r>
              <a:rPr lang="en-GB" sz="1300" dirty="0">
                <a:solidFill>
                  <a:srgbClr val="FFFF00"/>
                </a:solidFill>
              </a:rPr>
              <a:t>What is OneDrive?</a:t>
            </a:r>
          </a:p>
          <a:p>
            <a:pPr algn="just"/>
            <a:r>
              <a:rPr lang="en-GB" sz="1300" dirty="0"/>
              <a:t>OneDrive is a cloud storage system offered by Microsoft enabling its users to store, access and share files online. It allows users and companies to effectively handle documents and work together in real-time regardless of the location with the use of an internet-connected device.</a:t>
            </a:r>
          </a:p>
        </p:txBody>
      </p:sp>
      <p:sp>
        <p:nvSpPr>
          <p:cNvPr id="5" name="TextBox 4">
            <a:extLst>
              <a:ext uri="{FF2B5EF4-FFF2-40B4-BE49-F238E27FC236}">
                <a16:creationId xmlns:a16="http://schemas.microsoft.com/office/drawing/2014/main" id="{028FEE98-1E74-9505-42D6-A4A8CBEAC24F}"/>
              </a:ext>
            </a:extLst>
          </p:cNvPr>
          <p:cNvSpPr txBox="1"/>
          <p:nvPr/>
        </p:nvSpPr>
        <p:spPr>
          <a:xfrm>
            <a:off x="114301" y="5109923"/>
            <a:ext cx="5100638" cy="1692771"/>
          </a:xfrm>
          <a:prstGeom prst="rect">
            <a:avLst/>
          </a:prstGeom>
          <a:noFill/>
          <a:ln>
            <a:solidFill>
              <a:srgbClr val="00B0F0"/>
            </a:solidFill>
          </a:ln>
        </p:spPr>
        <p:txBody>
          <a:bodyPr wrap="square" rtlCol="0">
            <a:spAutoFit/>
          </a:bodyPr>
          <a:lstStyle/>
          <a:p>
            <a:pPr algn="just"/>
            <a:r>
              <a:rPr lang="en-GB" sz="1300" b="1" dirty="0">
                <a:solidFill>
                  <a:srgbClr val="00B0F0"/>
                </a:solidFill>
              </a:rPr>
              <a:t>The Reason to Use OneDrive to Share Files?</a:t>
            </a:r>
          </a:p>
          <a:p>
            <a:pPr marL="285750" indent="-285750" algn="just">
              <a:buFont typeface="Arial" panose="020B0604020202020204" pitchFamily="34" charset="0"/>
              <a:buChar char="•"/>
            </a:pPr>
            <a:r>
              <a:rPr lang="en-GB" sz="1300" dirty="0"/>
              <a:t>When sharing files using OneDrive, a workplace setting offers many advantages: </a:t>
            </a:r>
          </a:p>
          <a:p>
            <a:pPr marL="285750" indent="-285750" algn="just">
              <a:buFont typeface="Arial" panose="020B0604020202020204" pitchFamily="34" charset="0"/>
              <a:buChar char="•"/>
            </a:pPr>
            <a:r>
              <a:rPr lang="en-GB" sz="1300" dirty="0"/>
              <a:t>Facilitates rapid and convenient access to files at any location. </a:t>
            </a:r>
          </a:p>
          <a:p>
            <a:pPr marL="285750" indent="-285750" algn="just">
              <a:buFont typeface="Arial" panose="020B0604020202020204" pitchFamily="34" charset="0"/>
              <a:buChar char="•"/>
            </a:pPr>
            <a:r>
              <a:rPr lang="en-GB" sz="1300" dirty="0"/>
              <a:t>Enables instant cooperation with team members. </a:t>
            </a:r>
          </a:p>
          <a:p>
            <a:pPr marL="285750" indent="-285750" algn="just">
              <a:buFont typeface="Arial" panose="020B0604020202020204" pitchFamily="34" charset="0"/>
              <a:buChar char="•"/>
            </a:pPr>
            <a:r>
              <a:rPr lang="en-GB" sz="1300" dirty="0"/>
              <a:t>Gives access to files by controlling access. </a:t>
            </a:r>
          </a:p>
          <a:p>
            <a:pPr marL="285750" indent="-285750" algn="just">
              <a:buFont typeface="Arial" panose="020B0604020202020204" pitchFamily="34" charset="0"/>
              <a:buChar char="•"/>
            </a:pPr>
            <a:r>
              <a:rPr lang="en-GB" sz="1300" dirty="0"/>
              <a:t>Reduces the need for email attachments and duplication. </a:t>
            </a:r>
          </a:p>
          <a:p>
            <a:pPr marL="285750" indent="-285750" algn="just">
              <a:buFont typeface="Arial" panose="020B0604020202020204" pitchFamily="34" charset="0"/>
              <a:buChar char="•"/>
            </a:pPr>
            <a:r>
              <a:rPr lang="en-GB" sz="1300" dirty="0"/>
              <a:t>Improves the productivity and communication.</a:t>
            </a:r>
          </a:p>
        </p:txBody>
      </p:sp>
      <p:sp>
        <p:nvSpPr>
          <p:cNvPr id="6" name="TextBox 5">
            <a:extLst>
              <a:ext uri="{FF2B5EF4-FFF2-40B4-BE49-F238E27FC236}">
                <a16:creationId xmlns:a16="http://schemas.microsoft.com/office/drawing/2014/main" id="{5C463878-178F-9406-2D1B-46F04D578FEB}"/>
              </a:ext>
            </a:extLst>
          </p:cNvPr>
          <p:cNvSpPr txBox="1"/>
          <p:nvPr/>
        </p:nvSpPr>
        <p:spPr>
          <a:xfrm>
            <a:off x="114301" y="1371645"/>
            <a:ext cx="5100638" cy="3693319"/>
          </a:xfrm>
          <a:prstGeom prst="rect">
            <a:avLst/>
          </a:prstGeom>
          <a:noFill/>
          <a:ln>
            <a:solidFill>
              <a:schemeClr val="tx1"/>
            </a:solidFill>
          </a:ln>
        </p:spPr>
        <p:txBody>
          <a:bodyPr wrap="square" rtlCol="0">
            <a:spAutoFit/>
          </a:bodyPr>
          <a:lstStyle/>
          <a:p>
            <a:pPr algn="ctr"/>
            <a:r>
              <a:rPr lang="en-GB" sz="1300" b="1" dirty="0"/>
              <a:t>Step-by-Step Guide to Sharing a File</a:t>
            </a:r>
          </a:p>
          <a:p>
            <a:pPr algn="just"/>
            <a:r>
              <a:rPr lang="en-GB" sz="1300" b="1" dirty="0"/>
              <a:t>Step 1: Open OneDrive</a:t>
            </a:r>
            <a:endParaRPr lang="en-GB" sz="1300" dirty="0"/>
          </a:p>
          <a:p>
            <a:pPr algn="just"/>
            <a:r>
              <a:rPr lang="en-GB" sz="1300" dirty="0"/>
              <a:t>Use your Microsoft account to log in and access OneDrive in the web browser or Microsoft 365 application launcher.</a:t>
            </a:r>
          </a:p>
          <a:p>
            <a:pPr algn="just"/>
            <a:r>
              <a:rPr lang="en-GB" sz="1300" b="1" dirty="0"/>
              <a:t>Step 2: Upload or Select a File</a:t>
            </a:r>
            <a:endParaRPr lang="en-GB" sz="1300" dirty="0"/>
          </a:p>
          <a:p>
            <a:pPr algn="just"/>
            <a:r>
              <a:rPr lang="en-GB" sz="1300" dirty="0"/>
              <a:t>You can upload a new file by clicking the Upload button, or choose an existing file that is already in your OneDrive.</a:t>
            </a:r>
          </a:p>
          <a:p>
            <a:pPr algn="just"/>
            <a:r>
              <a:rPr lang="en-GB" sz="1300" b="1" dirty="0"/>
              <a:t>Step 3: Click the Share Option</a:t>
            </a:r>
            <a:endParaRPr lang="en-GB" sz="1300" dirty="0"/>
          </a:p>
          <a:p>
            <a:pPr algn="just"/>
            <a:r>
              <a:rPr lang="en-GB" sz="1300" dirty="0"/>
              <a:t>You need to select the file and then you need to press on the Share button that is situated at the top of the page or the name of the file.</a:t>
            </a:r>
          </a:p>
          <a:p>
            <a:pPr algn="just"/>
            <a:r>
              <a:rPr lang="en-GB" sz="1300" b="1" dirty="0"/>
              <a:t>Step 4: Grant Permissions</a:t>
            </a:r>
            <a:endParaRPr lang="en-GB" sz="1300" dirty="0"/>
          </a:p>
          <a:p>
            <a:pPr algn="just"/>
            <a:r>
              <a:rPr lang="en-GB" sz="1300" dirty="0"/>
              <a:t>Select whom to access the file. You can choose particular individuals or anyone that has the link. Assign permission levels based on your needs e.g. Can view, can edit.</a:t>
            </a:r>
          </a:p>
          <a:p>
            <a:pPr algn="just"/>
            <a:r>
              <a:rPr lang="en-GB" sz="1300" b="1" dirty="0"/>
              <a:t>Step 5: Send the File</a:t>
            </a:r>
            <a:endParaRPr lang="en-GB" sz="1300" dirty="0"/>
          </a:p>
          <a:p>
            <a:pPr algn="just"/>
            <a:r>
              <a:rPr lang="en-GB" sz="1300" dirty="0"/>
              <a:t>Type the email address of the recipient and click on send, or create a link by choosing copy link and paste the same in email, chat or any other communication tool.</a:t>
            </a:r>
          </a:p>
        </p:txBody>
      </p:sp>
      <p:sp>
        <p:nvSpPr>
          <p:cNvPr id="7" name="TextBox 6">
            <a:extLst>
              <a:ext uri="{FF2B5EF4-FFF2-40B4-BE49-F238E27FC236}">
                <a16:creationId xmlns:a16="http://schemas.microsoft.com/office/drawing/2014/main" id="{EFF16447-5B48-4F83-00A6-20538EC6F68C}"/>
              </a:ext>
            </a:extLst>
          </p:cNvPr>
          <p:cNvSpPr txBox="1"/>
          <p:nvPr/>
        </p:nvSpPr>
        <p:spPr>
          <a:xfrm>
            <a:off x="5318524" y="5910142"/>
            <a:ext cx="6782988" cy="892552"/>
          </a:xfrm>
          <a:prstGeom prst="rect">
            <a:avLst/>
          </a:prstGeom>
          <a:noFill/>
          <a:ln>
            <a:solidFill>
              <a:schemeClr val="bg1"/>
            </a:solidFill>
          </a:ln>
        </p:spPr>
        <p:txBody>
          <a:bodyPr wrap="square" rtlCol="0">
            <a:spAutoFit/>
          </a:bodyPr>
          <a:lstStyle/>
          <a:p>
            <a:pPr algn="just"/>
            <a:r>
              <a:rPr lang="en-GB" sz="1300" b="1" dirty="0">
                <a:solidFill>
                  <a:schemeClr val="bg1"/>
                </a:solidFill>
              </a:rPr>
              <a:t>Conclusion</a:t>
            </a:r>
          </a:p>
          <a:p>
            <a:pPr algn="just"/>
            <a:r>
              <a:rPr lang="en-GB" sz="1300" dirty="0"/>
              <a:t>File sharing in OneDrive is an easy and effective task, which facilitates teamwork and enhances productivity in the contemporary workplaces. With proper steps and utilization of right security settings, users will be assured of sharing files in a safe, precise and professional manner.</a:t>
            </a:r>
          </a:p>
        </p:txBody>
      </p:sp>
      <p:sp>
        <p:nvSpPr>
          <p:cNvPr id="8" name="TextBox 7">
            <a:extLst>
              <a:ext uri="{FF2B5EF4-FFF2-40B4-BE49-F238E27FC236}">
                <a16:creationId xmlns:a16="http://schemas.microsoft.com/office/drawing/2014/main" id="{7DFD0023-F638-FBE5-1AC3-D15E4C99ACDC}"/>
              </a:ext>
            </a:extLst>
          </p:cNvPr>
          <p:cNvSpPr txBox="1"/>
          <p:nvPr/>
        </p:nvSpPr>
        <p:spPr>
          <a:xfrm>
            <a:off x="8215313" y="1525533"/>
            <a:ext cx="3886199" cy="1692771"/>
          </a:xfrm>
          <a:prstGeom prst="rect">
            <a:avLst/>
          </a:prstGeom>
          <a:noFill/>
          <a:ln>
            <a:solidFill>
              <a:srgbClr val="00B050"/>
            </a:solidFill>
          </a:ln>
        </p:spPr>
        <p:txBody>
          <a:bodyPr wrap="square" rtlCol="0">
            <a:spAutoFit/>
          </a:bodyPr>
          <a:lstStyle/>
          <a:p>
            <a:pPr algn="just"/>
            <a:r>
              <a:rPr lang="en-GB" sz="1300" b="1" dirty="0">
                <a:solidFill>
                  <a:srgbClr val="00B050"/>
                </a:solidFill>
              </a:rPr>
              <a:t>Important Tips for Effective Sharing</a:t>
            </a:r>
            <a:endParaRPr lang="en-GB" sz="1300" dirty="0">
              <a:solidFill>
                <a:srgbClr val="00B050"/>
              </a:solidFill>
            </a:endParaRPr>
          </a:p>
          <a:p>
            <a:pPr marL="285750" lvl="0" indent="-285750" algn="just">
              <a:buFont typeface="Wingdings" panose="05000000000000000000" pitchFamily="2" charset="2"/>
              <a:buChar char="ü"/>
            </a:pPr>
            <a:r>
              <a:rPr lang="en-GB" sz="1300" dirty="0"/>
              <a:t>Never forget to check permissions prior to transmitting files. </a:t>
            </a:r>
          </a:p>
          <a:p>
            <a:pPr marL="285750" lvl="0" indent="-285750" algn="just">
              <a:buFont typeface="Wingdings" panose="05000000000000000000" pitchFamily="2" charset="2"/>
              <a:buChar char="ü"/>
            </a:pPr>
            <a:r>
              <a:rPr lang="en-GB" sz="1300" dirty="0"/>
              <a:t>Access sensitive documents using view only. </a:t>
            </a:r>
          </a:p>
          <a:p>
            <a:pPr marL="285750" lvl="0" indent="-285750" algn="just">
              <a:buFont typeface="Wingdings" panose="05000000000000000000" pitchFamily="2" charset="2"/>
              <a:buChar char="ü"/>
            </a:pPr>
            <a:r>
              <a:rPr lang="en-GB" sz="1300" dirty="0"/>
              <a:t>Name files in an understandable and professional manner. </a:t>
            </a:r>
          </a:p>
          <a:p>
            <a:pPr marL="285750" lvl="0" indent="-285750" algn="just">
              <a:buFont typeface="Wingdings" panose="05000000000000000000" pitchFamily="2" charset="2"/>
              <a:buChar char="ü"/>
            </a:pPr>
            <a:r>
              <a:rPr lang="en-GB" sz="1300" dirty="0"/>
              <a:t>Check shared files on a regular basis. </a:t>
            </a:r>
          </a:p>
          <a:p>
            <a:pPr marL="285750" lvl="0" indent="-285750" algn="just">
              <a:buFont typeface="Wingdings" panose="05000000000000000000" pitchFamily="2" charset="2"/>
              <a:buChar char="ü"/>
            </a:pPr>
            <a:r>
              <a:rPr lang="en-GB" sz="1300" dirty="0"/>
              <a:t>Do not share confidential information in the open</a:t>
            </a:r>
          </a:p>
        </p:txBody>
      </p:sp>
      <p:sp>
        <p:nvSpPr>
          <p:cNvPr id="9" name="TextBox 8">
            <a:extLst>
              <a:ext uri="{FF2B5EF4-FFF2-40B4-BE49-F238E27FC236}">
                <a16:creationId xmlns:a16="http://schemas.microsoft.com/office/drawing/2014/main" id="{83A46756-569E-C067-1C34-8E2CE7E4F970}"/>
              </a:ext>
            </a:extLst>
          </p:cNvPr>
          <p:cNvSpPr txBox="1"/>
          <p:nvPr/>
        </p:nvSpPr>
        <p:spPr>
          <a:xfrm>
            <a:off x="8229601" y="3968369"/>
            <a:ext cx="3871911" cy="1292662"/>
          </a:xfrm>
          <a:prstGeom prst="rect">
            <a:avLst/>
          </a:prstGeom>
          <a:noFill/>
          <a:ln>
            <a:solidFill>
              <a:srgbClr val="FF0000"/>
            </a:solidFill>
          </a:ln>
        </p:spPr>
        <p:txBody>
          <a:bodyPr wrap="square" rtlCol="0">
            <a:spAutoFit/>
          </a:bodyPr>
          <a:lstStyle/>
          <a:p>
            <a:r>
              <a:rPr lang="en-GB" sz="1300" b="1" dirty="0">
                <a:solidFill>
                  <a:srgbClr val="FF0000"/>
                </a:solidFill>
              </a:rPr>
              <a:t>Common Mistakes to Avoid</a:t>
            </a:r>
          </a:p>
          <a:p>
            <a:pPr marL="285750" lvl="0" indent="-285750">
              <a:buClr>
                <a:srgbClr val="FF0000"/>
              </a:buClr>
              <a:buFont typeface="Wingdings 2" panose="05020102010507070707" pitchFamily="18" charset="2"/>
              <a:buChar char="¢"/>
            </a:pPr>
            <a:r>
              <a:rPr lang="en-GB" sz="1300" dirty="0"/>
              <a:t>Selecting incorrect permission settings. </a:t>
            </a:r>
          </a:p>
          <a:p>
            <a:pPr marL="285750" lvl="0" indent="-285750">
              <a:buClr>
                <a:srgbClr val="FF0000"/>
              </a:buClr>
              <a:buFont typeface="Wingdings 2" panose="05020102010507070707" pitchFamily="18" charset="2"/>
              <a:buChar char="¢"/>
            </a:pPr>
            <a:r>
              <a:rPr lang="en-GB" sz="1300" dirty="0"/>
              <a:t>Sending out the incorrect document. </a:t>
            </a:r>
          </a:p>
          <a:p>
            <a:pPr marL="285750" lvl="0" indent="-285750">
              <a:buClr>
                <a:srgbClr val="FF0000"/>
              </a:buClr>
              <a:buFont typeface="Wingdings 2" panose="05020102010507070707" pitchFamily="18" charset="2"/>
              <a:buChar char="¢"/>
            </a:pPr>
            <a:r>
              <a:rPr lang="en-GB" sz="1300" dirty="0"/>
              <a:t>Leaving out verification of access prior to sending. </a:t>
            </a:r>
          </a:p>
          <a:p>
            <a:pPr marL="285750" lvl="0" indent="-285750">
              <a:buClr>
                <a:srgbClr val="FF0000"/>
              </a:buClr>
              <a:buFont typeface="Wingdings 2" panose="05020102010507070707" pitchFamily="18" charset="2"/>
              <a:buChar char="¢"/>
            </a:pPr>
            <a:r>
              <a:rPr lang="en-GB" sz="1300" dirty="0"/>
              <a:t>Unintentionally providing unrestricted access. </a:t>
            </a:r>
          </a:p>
          <a:p>
            <a:pPr marL="285750" lvl="0" indent="-285750">
              <a:buClr>
                <a:srgbClr val="FF0000"/>
              </a:buClr>
              <a:buFont typeface="Wingdings 2" panose="05020102010507070707" pitchFamily="18" charset="2"/>
              <a:buChar char="¢"/>
            </a:pPr>
            <a:r>
              <a:rPr lang="en-GB" sz="1300" dirty="0"/>
              <a:t>Not updating or managing shared links</a:t>
            </a:r>
          </a:p>
        </p:txBody>
      </p:sp>
      <p:pic>
        <p:nvPicPr>
          <p:cNvPr id="11" name="Picture 10">
            <a:extLst>
              <a:ext uri="{FF2B5EF4-FFF2-40B4-BE49-F238E27FC236}">
                <a16:creationId xmlns:a16="http://schemas.microsoft.com/office/drawing/2014/main" id="{CB5C587D-087F-7B21-0BF8-1E28448DC7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29239" y="2438445"/>
            <a:ext cx="2786061" cy="2309782"/>
          </a:xfrm>
          <a:prstGeom prst="rect">
            <a:avLst/>
          </a:prstGeom>
        </p:spPr>
      </p:pic>
    </p:spTree>
    <p:extLst>
      <p:ext uri="{BB962C8B-B14F-4D97-AF65-F5344CB8AC3E}">
        <p14:creationId xmlns:p14="http://schemas.microsoft.com/office/powerpoint/2010/main" val="31328035"/>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Depth</Template>
  <TotalTime>26</TotalTime>
  <Words>435</Words>
  <PresentationFormat>Widescreen</PresentationFormat>
  <Paragraphs>35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Corbel</vt:lpstr>
      <vt:lpstr>Wingdings</vt:lpstr>
      <vt:lpstr>Wingdings 2</vt:lpstr>
      <vt:lpstr>Depth</vt:lpstr>
      <vt:lpstr>How to Share a File via OneDrive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2026-04-19T18:45:53Z</dcterms:created>
  <dcterms:modified xsi:type="dcterms:W3CDTF">2026-04-19T19:12:02Z</dcterms:modified>
</cp:coreProperties>
</file>