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B432B-FB55-4622-B8B6-508C883AF8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9862BD-EDDD-4108-9820-4CCD4886CD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A5970A-41CD-4FE5-9AAF-288E5141C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0FDE3-F23E-412D-ABAE-63FD4FCA217C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E62132-B057-4A04-91FE-EC960EE742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BBEAB9-9513-4E64-9F4D-B5BE1FBCBF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47924-42B6-4B80-9132-88A894058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8189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CA4DF-3239-43AD-BADE-2E0563468D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798E03-7230-481F-ADEF-A45455130D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489E27-9BD8-408D-9DE6-46996B5400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0FDE3-F23E-412D-ABAE-63FD4FCA217C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0A6ED-C959-45BB-B62E-0B022D258C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20561C-4504-4583-8466-1FD909A7E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47924-42B6-4B80-9132-88A894058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61279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4EF427-E8FB-46D5-980E-28E90EC69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2F47A7-8839-4F4E-82BC-D42BD623F1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015DF7-E853-4D4B-AEBE-4A546440B4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0FDE3-F23E-412D-ABAE-63FD4FCA217C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813C79-3547-4E09-A0C3-28AB78F34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9E505B-AFD6-4EFE-B2EB-509F7DEACD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47924-42B6-4B80-9132-88A894058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129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CEEDF-4EBE-4432-A5AF-090B64B06E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9CABB2-49D9-48DB-8E0D-4C171B33DCD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4A1883-BC37-4539-ABA7-AE3B63AFF6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591536-28F7-45BD-9762-C2F9598F8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0FDE3-F23E-412D-ABAE-63FD4FCA217C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5D9C87-8FB4-455C-A5D4-79C744211D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1F52AC-9C80-4A33-AD4C-21DD4986A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47924-42B6-4B80-9132-88A894058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02419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48AB1-9F6E-4E0B-8ABA-8A352C122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663AAA-D5B7-4264-B882-9D32044F5E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EE2344-0AEB-4322-BB3E-76E027977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AA5E32-8CAB-404F-8A86-6A1DE0D2753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BA232F3-13FB-4378-8732-E911A810D6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7A25F9-25B3-4DCD-9D3D-C75EBCDBB8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0FDE3-F23E-412D-ABAE-63FD4FCA217C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C6EEF0C-BDE3-4A2F-A8B8-0B9378474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101263-0C9A-49C3-9F91-C8D9D5880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47924-42B6-4B80-9132-88A894058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6775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BCD9BB-2515-46DE-B04E-CDD36F045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71282A-64DB-4EF0-9B69-4BCF2F180D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0FDE3-F23E-412D-ABAE-63FD4FCA217C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DDB5E07-63DB-47A8-B362-2947FDE8B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311E04-A070-40CA-A461-4E49A13E54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47924-42B6-4B80-9132-88A894058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7211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CA07FD-623E-4B9D-B222-FF893FC858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0FDE3-F23E-412D-ABAE-63FD4FCA217C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59287E-587A-4EDE-8DF1-2B7B17F1C3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2CFE8-ECF2-4C11-85C1-FC1C4C698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47924-42B6-4B80-9132-88A894058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06961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1C8C3-B950-41C4-A8BB-7434BD38A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41D594-8220-40CF-9EF6-3C0495EDF2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71E7ED-775E-4F53-95CF-2D0C78ADBD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9AF039-9935-4307-B3A1-FF4E9F6319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0FDE3-F23E-412D-ABAE-63FD4FCA217C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CEF966-C1DF-4AF5-9417-B4A239FCC9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8836B9-CC59-4194-90D3-8C673BD999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47924-42B6-4B80-9132-88A894058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5602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A59C6-DA22-4FA1-B12B-503BBEEF1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8F73C5-5E80-4D34-896E-2F1A5B970F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448F99-0DE5-44C3-BB3A-74C8CEE343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CEDB27-6189-4882-B851-B4778C11C7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0FDE3-F23E-412D-ABAE-63FD4FCA217C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3DE985-CF8F-40D2-A79C-4BE2F198BA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687D4A-8F71-46A9-97D0-87C4101BE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47924-42B6-4B80-9132-88A894058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9533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1794D-B3E5-4C29-8325-785DA704C0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1B4DCF-73BC-463A-B085-7310869A5E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6170F0-09A0-4666-8CED-48FC821042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0FDE3-F23E-412D-ABAE-63FD4FCA217C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B1AF4-A44D-4953-BA0B-A2A6F9EBFA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347EF4-E437-4859-AE4F-AA728C56CC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47924-42B6-4B80-9132-88A894058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3437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E85031E-D796-45C0-9570-AAA5FD1220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405C22-90AC-4762-9251-4E0042F34F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5C6660-1B2D-43DC-B61B-DC6180AFFF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0FDE3-F23E-412D-ABAE-63FD4FCA217C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62C032-58BE-438C-9154-EF407AE2B4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965F2D-35F2-41E2-B67B-AFC492EEE0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D47924-42B6-4B80-9132-88A894058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7299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1368F1-E492-4BA5-9480-3BB96BD2AB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03A33-6953-45C6-9363-360519732F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434582-0311-4042-8052-AAB3B712E3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90FDE3-F23E-412D-ABAE-63FD4FCA217C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008F73-4C5A-4FA4-A1B3-0406EA41D6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155001-004E-4928-B9FD-5039AF255F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D47924-42B6-4B80-9132-88A8940583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590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cef.org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F9399BF-ECAA-4D68-AD9A-81EF5A4B85FC}"/>
              </a:ext>
            </a:extLst>
          </p:cNvPr>
          <p:cNvCxnSpPr>
            <a:cxnSpLocks/>
          </p:cNvCxnSpPr>
          <p:nvPr/>
        </p:nvCxnSpPr>
        <p:spPr>
          <a:xfrm>
            <a:off x="5054113" y="-74102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8C8290D-B60D-48CF-8643-724B5E7EE824}"/>
              </a:ext>
            </a:extLst>
          </p:cNvPr>
          <p:cNvCxnSpPr>
            <a:cxnSpLocks/>
          </p:cNvCxnSpPr>
          <p:nvPr/>
        </p:nvCxnSpPr>
        <p:spPr>
          <a:xfrm>
            <a:off x="8828327" y="-74102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A3B529C3-C68F-4EF8-A911-CB75DA44C329}"/>
              </a:ext>
            </a:extLst>
          </p:cNvPr>
          <p:cNvSpPr/>
          <p:nvPr/>
        </p:nvSpPr>
        <p:spPr>
          <a:xfrm>
            <a:off x="346382" y="1648628"/>
            <a:ext cx="2599898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Gonfensiwn</a:t>
            </a:r>
            <a:r>
              <a:rPr lang="en-US" sz="24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 </a:t>
            </a:r>
            <a:r>
              <a:rPr lang="en-US" sz="2400" dirty="0" err="1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cenhedloedd</a:t>
            </a:r>
            <a:r>
              <a:rPr lang="en-US" sz="24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400" dirty="0" err="1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unedig</a:t>
            </a:r>
            <a:r>
              <a:rPr lang="en-US" sz="24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400" dirty="0" err="1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</a:t>
            </a:r>
            <a:r>
              <a:rPr lang="en-US" sz="24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400" dirty="0" err="1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hawliau’r</a:t>
            </a:r>
            <a:r>
              <a:rPr lang="en-US" sz="24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400" dirty="0" err="1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plentyn</a:t>
            </a:r>
            <a:endParaRPr lang="en-US" sz="24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8FABCFD-F5E7-443B-B5A4-DA271E87BE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876" r="75741" b="81729"/>
          <a:stretch/>
        </p:blipFill>
        <p:spPr>
          <a:xfrm>
            <a:off x="90312" y="507060"/>
            <a:ext cx="2957676" cy="57573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53389DB-C3A6-44B8-8761-950528E17033}"/>
              </a:ext>
            </a:extLst>
          </p:cNvPr>
          <p:cNvSpPr txBox="1"/>
          <p:nvPr/>
        </p:nvSpPr>
        <p:spPr>
          <a:xfrm>
            <a:off x="188294" y="1134765"/>
            <a:ext cx="266796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Ffynhonnell</a:t>
            </a:r>
            <a:r>
              <a:rPr lang="en-GB" sz="1100" dirty="0"/>
              <a:t>: </a:t>
            </a:r>
            <a:r>
              <a:rPr lang="en-GB" sz="1100" dirty="0">
                <a:hlinkClick r:id="rId3"/>
              </a:rPr>
              <a:t>https://www.unicef.org/</a:t>
            </a:r>
            <a:r>
              <a:rPr lang="en-GB" sz="1100" dirty="0"/>
              <a:t> (dim </a:t>
            </a:r>
            <a:r>
              <a:rPr lang="en-GB" sz="1100" dirty="0" err="1"/>
              <a:t>dyddiad</a:t>
            </a:r>
            <a:r>
              <a:rPr lang="en-GB" sz="1100" dirty="0"/>
              <a:t>)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8441288-32F8-44CC-A2FF-F06308E6A764}"/>
              </a:ext>
            </a:extLst>
          </p:cNvPr>
          <p:cNvSpPr txBox="1"/>
          <p:nvPr/>
        </p:nvSpPr>
        <p:spPr>
          <a:xfrm>
            <a:off x="5245328" y="338770"/>
            <a:ext cx="31537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Erthygl 18- Mae gan y dwy rheiant cyfrifoldeg o codi ei plentyn i fynnu ac dylau gwneud yn siwr fod y plentyn yn cael i codi yn gywir ac hefyd yn hapus. Dylai plentyn cael cefnogaith wrth y llywodraeth. ( childrens rights wales, 2018)</a:t>
            </a:r>
            <a:endParaRPr lang="en-GB" sz="12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EDCC25-98DC-4AAE-A1F8-E83962527275}"/>
              </a:ext>
            </a:extLst>
          </p:cNvPr>
          <p:cNvSpPr txBox="1"/>
          <p:nvPr/>
        </p:nvSpPr>
        <p:spPr>
          <a:xfrm>
            <a:off x="8947942" y="367535"/>
            <a:ext cx="31537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Erthygl</a:t>
            </a:r>
            <a:r>
              <a:rPr lang="en-GB" sz="1200" dirty="0"/>
              <a:t> 6-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nol</a:t>
            </a:r>
            <a:r>
              <a:rPr lang="en-GB" sz="1200" dirty="0"/>
              <a:t> y </a:t>
            </a:r>
            <a:r>
              <a:rPr lang="en-GB" sz="1200" dirty="0" err="1"/>
              <a:t>gwefan</a:t>
            </a:r>
            <a:r>
              <a:rPr lang="en-GB" sz="1200" dirty="0"/>
              <a:t> y </a:t>
            </a:r>
            <a:r>
              <a:rPr lang="en-GB" sz="1200" dirty="0" err="1"/>
              <a:t>childrens</a:t>
            </a:r>
            <a:r>
              <a:rPr lang="en-GB" sz="1200" dirty="0"/>
              <a:t> rights wales, 2018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erthygl</a:t>
            </a:r>
            <a:r>
              <a:rPr lang="en-GB" sz="1200" dirty="0"/>
              <a:t> 6 </a:t>
            </a:r>
            <a:r>
              <a:rPr lang="en-GB" sz="1200" dirty="0" err="1"/>
              <a:t>yw</a:t>
            </a:r>
            <a:r>
              <a:rPr lang="en-GB" sz="1200" dirty="0"/>
              <a:t> </a:t>
            </a:r>
            <a:r>
              <a:rPr lang="en-GB" sz="1200" dirty="0" err="1"/>
              <a:t>mae</a:t>
            </a:r>
            <a:r>
              <a:rPr lang="en-GB" sz="1200" dirty="0"/>
              <a:t> gen </a:t>
            </a:r>
            <a:r>
              <a:rPr lang="en-GB" sz="1200" dirty="0" err="1"/>
              <a:t>pob</a:t>
            </a:r>
            <a:r>
              <a:rPr lang="en-GB" sz="1200" dirty="0"/>
              <a:t>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hawl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fyw</a:t>
            </a:r>
            <a:r>
              <a:rPr lang="en-GB" sz="1200" dirty="0"/>
              <a:t> </a:t>
            </a:r>
            <a:r>
              <a:rPr lang="en-GB" sz="1200" dirty="0" err="1"/>
              <a:t>sef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golygu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byw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iach</a:t>
            </a:r>
            <a:r>
              <a:rPr lang="en-GB" sz="1200" dirty="0"/>
              <a:t> ac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datblygu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gywir</a:t>
            </a:r>
            <a:r>
              <a:rPr lang="en-GB" sz="1200" dirty="0"/>
              <a:t>.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C4CE253-B433-4BE9-8496-51B28ADC38EA}"/>
              </a:ext>
            </a:extLst>
          </p:cNvPr>
          <p:cNvCxnSpPr>
            <a:cxnSpLocks/>
          </p:cNvCxnSpPr>
          <p:nvPr/>
        </p:nvCxnSpPr>
        <p:spPr>
          <a:xfrm>
            <a:off x="3326377" y="27219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93A3ACEF-D2AF-4187-87C9-A252168A1CFE}"/>
              </a:ext>
            </a:extLst>
          </p:cNvPr>
          <p:cNvSpPr txBox="1"/>
          <p:nvPr/>
        </p:nvSpPr>
        <p:spPr>
          <a:xfrm>
            <a:off x="3358331" y="479777"/>
            <a:ext cx="160017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002060"/>
                </a:solidFill>
              </a:rPr>
              <a:t>Pa </a:t>
            </a:r>
            <a:r>
              <a:rPr lang="en-GB" sz="1400" b="1" dirty="0" err="1">
                <a:solidFill>
                  <a:srgbClr val="002060"/>
                </a:solidFill>
              </a:rPr>
              <a:t>erthygl</a:t>
            </a:r>
            <a:r>
              <a:rPr lang="en-GB" sz="1400" b="1" dirty="0">
                <a:solidFill>
                  <a:srgbClr val="002060"/>
                </a:solidFill>
              </a:rPr>
              <a:t> ac </a:t>
            </a:r>
            <a:r>
              <a:rPr lang="en-GB" sz="1400" b="1" dirty="0" err="1">
                <a:solidFill>
                  <a:srgbClr val="002060"/>
                </a:solidFill>
              </a:rPr>
              <a:t>beth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mae’r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erthygl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yn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amddiffyn</a:t>
            </a:r>
            <a:endParaRPr lang="en-GB" sz="1400" b="1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DCAE500-5C20-4D3E-B683-6CED238349BD}"/>
              </a:ext>
            </a:extLst>
          </p:cNvPr>
          <p:cNvSpPr txBox="1"/>
          <p:nvPr/>
        </p:nvSpPr>
        <p:spPr>
          <a:xfrm>
            <a:off x="3453938" y="4479816"/>
            <a:ext cx="160017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002060"/>
                </a:solidFill>
              </a:rPr>
              <a:t>Beth </a:t>
            </a:r>
            <a:r>
              <a:rPr lang="en-GB" sz="1400" b="1" dirty="0" err="1">
                <a:solidFill>
                  <a:srgbClr val="002060"/>
                </a:solidFill>
              </a:rPr>
              <a:t>sydd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yn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cael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i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gwneud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er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mwyn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llwyddo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yn</a:t>
            </a:r>
            <a:r>
              <a:rPr lang="en-GB" sz="1400" b="1" dirty="0">
                <a:solidFill>
                  <a:srgbClr val="002060"/>
                </a:solidFill>
              </a:rPr>
              <a:t> y </a:t>
            </a:r>
            <a:r>
              <a:rPr lang="en-GB" sz="1400" b="1" dirty="0" err="1">
                <a:solidFill>
                  <a:srgbClr val="002060"/>
                </a:solidFill>
              </a:rPr>
              <a:t>erthygl</a:t>
            </a:r>
            <a:endParaRPr lang="en-GB" sz="1400" b="1" dirty="0">
              <a:solidFill>
                <a:srgbClr val="002060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625F06F-1E6E-4082-B805-53A156F1AE8B}"/>
              </a:ext>
            </a:extLst>
          </p:cNvPr>
          <p:cNvSpPr txBox="1"/>
          <p:nvPr/>
        </p:nvSpPr>
        <p:spPr>
          <a:xfrm>
            <a:off x="3421985" y="2372075"/>
            <a:ext cx="160017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err="1">
                <a:solidFill>
                  <a:srgbClr val="002060"/>
                </a:solidFill>
              </a:rPr>
              <a:t>Sut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mae’r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erthygl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yn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cysylltu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gyda</a:t>
            </a:r>
            <a:r>
              <a:rPr lang="en-GB" sz="1400" b="1" dirty="0">
                <a:solidFill>
                  <a:srgbClr val="002060"/>
                </a:solidFill>
              </a:rPr>
              <a:t> y </a:t>
            </a:r>
            <a:r>
              <a:rPr lang="en-GB" sz="1400" b="1" dirty="0" err="1">
                <a:solidFill>
                  <a:srgbClr val="002060"/>
                </a:solidFill>
              </a:rPr>
              <a:t>plentyn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yn</a:t>
            </a:r>
            <a:r>
              <a:rPr lang="en-GB" sz="1400" b="1" dirty="0">
                <a:solidFill>
                  <a:srgbClr val="002060"/>
                </a:solidFill>
              </a:rPr>
              <a:t> y </a:t>
            </a:r>
            <a:r>
              <a:rPr lang="en-GB" sz="1400" b="1" dirty="0" err="1">
                <a:solidFill>
                  <a:srgbClr val="002060"/>
                </a:solidFill>
              </a:rPr>
              <a:t>sanerio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65A0515-FED4-4D73-8398-8B46D2E37961}"/>
              </a:ext>
            </a:extLst>
          </p:cNvPr>
          <p:cNvSpPr txBox="1"/>
          <p:nvPr/>
        </p:nvSpPr>
        <p:spPr>
          <a:xfrm>
            <a:off x="5293132" y="4565397"/>
            <a:ext cx="3153746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gwefan</a:t>
            </a:r>
            <a:r>
              <a:rPr lang="en-GB" sz="1100" dirty="0"/>
              <a:t> ‘Families First’ (24 April 2018)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cysylltu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y </a:t>
            </a:r>
            <a:r>
              <a:rPr lang="en-GB" sz="1100" dirty="0" err="1"/>
              <a:t>erthyg</a:t>
            </a:r>
            <a:r>
              <a:rPr lang="en-GB" sz="1100" dirty="0"/>
              <a:t>.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llywodraeth</a:t>
            </a:r>
            <a:r>
              <a:rPr lang="en-GB" sz="1100" dirty="0"/>
              <a:t> </a:t>
            </a:r>
            <a:r>
              <a:rPr lang="en-GB" sz="1100" dirty="0" err="1"/>
              <a:t>cymru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en-GB" sz="1100" dirty="0" err="1"/>
              <a:t>grwp</a:t>
            </a:r>
            <a:r>
              <a:rPr lang="en-GB" sz="1100" dirty="0"/>
              <a:t> o new Families First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meddwl</a:t>
            </a:r>
            <a:r>
              <a:rPr lang="en-GB" sz="1100" dirty="0"/>
              <a:t> bod </a:t>
            </a:r>
            <a:r>
              <a:rPr lang="en-GB" sz="1100" dirty="0" err="1"/>
              <a:t>teulioedd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cefnogaith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gwella</a:t>
            </a:r>
            <a:r>
              <a:rPr lang="en-GB" sz="1100" dirty="0"/>
              <a:t> </a:t>
            </a:r>
            <a:r>
              <a:rPr lang="en-GB" sz="1100" dirty="0" err="1"/>
              <a:t>sefyllfa</a:t>
            </a:r>
            <a:r>
              <a:rPr lang="en-GB" sz="1100" dirty="0"/>
              <a:t> y </a:t>
            </a:r>
            <a:r>
              <a:rPr lang="en-GB" sz="1100" dirty="0" err="1"/>
              <a:t>teulioedd</a:t>
            </a:r>
            <a:r>
              <a:rPr lang="en-GB" sz="1100" dirty="0"/>
              <a:t>.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grwp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helpu</a:t>
            </a:r>
            <a:r>
              <a:rPr lang="en-GB" sz="1100" dirty="0"/>
              <a:t> </a:t>
            </a:r>
            <a:r>
              <a:rPr lang="en-GB" sz="1100" dirty="0" err="1"/>
              <a:t>unrhyw</a:t>
            </a:r>
            <a:r>
              <a:rPr lang="en-GB" sz="1100" dirty="0"/>
              <a:t> </a:t>
            </a:r>
            <a:r>
              <a:rPr lang="en-GB" sz="1100" dirty="0" err="1"/>
              <a:t>teulu</a:t>
            </a:r>
            <a:r>
              <a:rPr lang="en-GB" sz="1100" dirty="0"/>
              <a:t> ag </a:t>
            </a:r>
            <a:r>
              <a:rPr lang="en-GB" sz="1100" dirty="0" err="1"/>
              <a:t>unrhyw</a:t>
            </a:r>
            <a:r>
              <a:rPr lang="en-GB" sz="1100" dirty="0"/>
              <a:t> </a:t>
            </a:r>
            <a:r>
              <a:rPr lang="en-GB" sz="1100" dirty="0" err="1"/>
              <a:t>syfyllfa</a:t>
            </a:r>
            <a:r>
              <a:rPr lang="en-GB" sz="1100" dirty="0"/>
              <a:t>.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grwp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dweud</a:t>
            </a:r>
            <a:r>
              <a:rPr lang="en-GB" sz="1100" dirty="0"/>
              <a:t> am pa </a:t>
            </a:r>
            <a:r>
              <a:rPr lang="en-GB" sz="1100" dirty="0" err="1"/>
              <a:t>mor</a:t>
            </a:r>
            <a:r>
              <a:rPr lang="en-GB" sz="1100" dirty="0"/>
              <a:t> </a:t>
            </a:r>
            <a:r>
              <a:rPr lang="en-GB" sz="1100" dirty="0" err="1"/>
              <a:t>bwysig</a:t>
            </a:r>
            <a:r>
              <a:rPr lang="en-GB" sz="1100" dirty="0"/>
              <a:t> </a:t>
            </a:r>
            <a:r>
              <a:rPr lang="en-GB" sz="1100" dirty="0" err="1"/>
              <a:t>mae’n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y </a:t>
            </a:r>
            <a:r>
              <a:rPr lang="en-GB" sz="1100" dirty="0" err="1"/>
              <a:t>dwy</a:t>
            </a:r>
            <a:r>
              <a:rPr lang="en-GB" sz="1100" dirty="0"/>
              <a:t> </a:t>
            </a:r>
            <a:r>
              <a:rPr lang="en-GB" sz="1100" dirty="0" err="1"/>
              <a:t>rheiant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gweithio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gilydd</a:t>
            </a:r>
            <a:r>
              <a:rPr lang="en-GB" sz="1100" dirty="0"/>
              <a:t> </a:t>
            </a:r>
            <a:r>
              <a:rPr lang="en-GB" sz="1100" dirty="0" err="1"/>
              <a:t>mewn</a:t>
            </a:r>
            <a:r>
              <a:rPr lang="en-GB" sz="1100" dirty="0"/>
              <a:t> </a:t>
            </a:r>
            <a:r>
              <a:rPr lang="en-GB" sz="1100" dirty="0" err="1"/>
              <a:t>rhannau</a:t>
            </a:r>
            <a:r>
              <a:rPr lang="en-GB" sz="1100" dirty="0"/>
              <a:t> </a:t>
            </a:r>
            <a:r>
              <a:rPr lang="en-GB" sz="1100" dirty="0" err="1"/>
              <a:t>cyfartal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bywyd</a:t>
            </a:r>
            <a:r>
              <a:rPr lang="en-GB" sz="1100" dirty="0"/>
              <a:t> </a:t>
            </a:r>
            <a:r>
              <a:rPr lang="en-GB" sz="1100" dirty="0" err="1"/>
              <a:t>gorau</a:t>
            </a:r>
            <a:r>
              <a:rPr lang="en-GB" sz="1100" dirty="0"/>
              <a:t> ac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posib</a:t>
            </a:r>
            <a:r>
              <a:rPr lang="en-GB" sz="1100" dirty="0"/>
              <a:t> </a:t>
            </a:r>
            <a:r>
              <a:rPr lang="en-GB" sz="1100" dirty="0" err="1"/>
              <a:t>ir</a:t>
            </a:r>
            <a:r>
              <a:rPr lang="en-GB" sz="1100" dirty="0"/>
              <a:t> plant.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5A057D6-68DA-4FAE-83A7-913D2B5F07C8}"/>
              </a:ext>
            </a:extLst>
          </p:cNvPr>
          <p:cNvSpPr txBox="1"/>
          <p:nvPr/>
        </p:nvSpPr>
        <p:spPr>
          <a:xfrm>
            <a:off x="8912079" y="4601763"/>
            <a:ext cx="3153746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gwefan</a:t>
            </a:r>
            <a:r>
              <a:rPr lang="en-GB" sz="1100" dirty="0"/>
              <a:t> ‘Flying start’ (26 Mai 2017)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grwp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wedi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cynnal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y </a:t>
            </a:r>
            <a:r>
              <a:rPr lang="en-GB" sz="1100" dirty="0" err="1"/>
              <a:t>llywodraeth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siwr</a:t>
            </a:r>
            <a:r>
              <a:rPr lang="en-GB" sz="1100" dirty="0"/>
              <a:t> bod </a:t>
            </a:r>
            <a:r>
              <a:rPr lang="en-GB" sz="1100" dirty="0" err="1"/>
              <a:t>pob</a:t>
            </a:r>
            <a:r>
              <a:rPr lang="en-GB" sz="1100" dirty="0"/>
              <a:t> </a:t>
            </a:r>
            <a:r>
              <a:rPr lang="en-GB" sz="1100" dirty="0" err="1"/>
              <a:t>plentyn</a:t>
            </a:r>
            <a:r>
              <a:rPr lang="en-GB" sz="1100" dirty="0"/>
              <a:t> o dan y </a:t>
            </a:r>
            <a:r>
              <a:rPr lang="en-GB" sz="1100" dirty="0" err="1"/>
              <a:t>oedran</a:t>
            </a:r>
            <a:r>
              <a:rPr lang="en-GB" sz="1100" dirty="0"/>
              <a:t> o 4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bywyd</a:t>
            </a:r>
            <a:r>
              <a:rPr lang="en-GB" sz="1100" dirty="0"/>
              <a:t> </a:t>
            </a:r>
            <a:r>
              <a:rPr lang="en-GB" sz="1100" dirty="0" err="1"/>
              <a:t>dda</a:t>
            </a:r>
            <a:r>
              <a:rPr lang="en-GB" sz="1100" dirty="0"/>
              <a:t>. </a:t>
            </a:r>
            <a:r>
              <a:rPr lang="en-GB" sz="1100" dirty="0" err="1"/>
              <a:t>Mae’n</a:t>
            </a:r>
            <a:r>
              <a:rPr lang="en-GB" sz="1100" dirty="0"/>
              <a:t> </a:t>
            </a:r>
            <a:r>
              <a:rPr lang="en-GB" sz="1100" dirty="0" err="1"/>
              <a:t>gweithio</a:t>
            </a:r>
            <a:r>
              <a:rPr lang="en-GB" sz="1100" dirty="0"/>
              <a:t> </a:t>
            </a:r>
            <a:r>
              <a:rPr lang="en-GB" sz="1100" dirty="0" err="1"/>
              <a:t>dda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y </a:t>
            </a:r>
            <a:r>
              <a:rPr lang="en-GB" sz="1100" dirty="0" err="1"/>
              <a:t>erthygl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oherwydd</a:t>
            </a:r>
            <a:r>
              <a:rPr lang="en-GB" sz="1100" dirty="0"/>
              <a:t> bod y </a:t>
            </a:r>
            <a:r>
              <a:rPr lang="en-GB" sz="1100" dirty="0" err="1"/>
              <a:t>ddai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son am </a:t>
            </a:r>
            <a:r>
              <a:rPr lang="en-GB" sz="1100" dirty="0" err="1"/>
              <a:t>bywyd</a:t>
            </a:r>
            <a:r>
              <a:rPr lang="en-GB" sz="1100" dirty="0"/>
              <a:t> </a:t>
            </a:r>
            <a:r>
              <a:rPr lang="en-GB" sz="1100" dirty="0" err="1"/>
              <a:t>dda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plant.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grwp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cynnal</a:t>
            </a:r>
            <a:r>
              <a:rPr lang="en-GB" sz="1100" dirty="0"/>
              <a:t> </a:t>
            </a:r>
            <a:r>
              <a:rPr lang="en-GB" sz="1100" dirty="0" err="1"/>
              <a:t>siawns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teulioedd</a:t>
            </a:r>
            <a:r>
              <a:rPr lang="en-GB" sz="1100" dirty="0"/>
              <a:t> </a:t>
            </a:r>
            <a:r>
              <a:rPr lang="en-GB" sz="1100" dirty="0" err="1"/>
              <a:t>tlawd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y </a:t>
            </a:r>
            <a:r>
              <a:rPr lang="en-GB" sz="1100" dirty="0" err="1"/>
              <a:t>siawns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edrych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ol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plant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iawn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</a:t>
            </a:r>
            <a:r>
              <a:rPr lang="en-GB" sz="1100" dirty="0" err="1"/>
              <a:t>rhoi</a:t>
            </a:r>
            <a:r>
              <a:rPr lang="en-GB" sz="1100" dirty="0"/>
              <a:t> </a:t>
            </a:r>
            <a:r>
              <a:rPr lang="en-GB" sz="1100" dirty="0" err="1"/>
              <a:t>arian</a:t>
            </a:r>
            <a:r>
              <a:rPr lang="en-GB" sz="1100" dirty="0"/>
              <a:t> </a:t>
            </a:r>
            <a:r>
              <a:rPr lang="en-GB" sz="1100" dirty="0" err="1"/>
              <a:t>ychwanegol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. Mae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helpu</a:t>
            </a:r>
            <a:r>
              <a:rPr lang="en-GB" sz="1100" dirty="0"/>
              <a:t> y </a:t>
            </a:r>
            <a:r>
              <a:rPr lang="en-GB" sz="1100" dirty="0" err="1"/>
              <a:t>plentyn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dechrau</a:t>
            </a:r>
            <a:r>
              <a:rPr lang="en-GB" sz="1100" dirty="0"/>
              <a:t> </a:t>
            </a:r>
            <a:r>
              <a:rPr lang="en-GB" sz="1100" dirty="0" err="1"/>
              <a:t>dda</a:t>
            </a:r>
            <a:r>
              <a:rPr lang="en-GB" sz="1100" dirty="0"/>
              <a:t> ac </a:t>
            </a:r>
            <a:r>
              <a:rPr lang="en-GB" sz="1100" dirty="0" err="1"/>
              <a:t>bywyd</a:t>
            </a:r>
            <a:r>
              <a:rPr lang="en-GB" sz="1100" dirty="0"/>
              <a:t> </a:t>
            </a:r>
            <a:r>
              <a:rPr lang="en-GB" sz="1100" dirty="0" err="1"/>
              <a:t>fwy</a:t>
            </a:r>
            <a:r>
              <a:rPr lang="en-GB" sz="1100" dirty="0"/>
              <a:t> </a:t>
            </a:r>
            <a:r>
              <a:rPr lang="en-GB" sz="1100" dirty="0" err="1"/>
              <a:t>iachus</a:t>
            </a:r>
            <a:r>
              <a:rPr lang="en-GB" sz="1100" dirty="0"/>
              <a:t>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3F4DE61-D13C-4CE9-906B-139F1A082019}"/>
              </a:ext>
            </a:extLst>
          </p:cNvPr>
          <p:cNvSpPr txBox="1"/>
          <p:nvPr/>
        </p:nvSpPr>
        <p:spPr>
          <a:xfrm>
            <a:off x="5293132" y="2039480"/>
            <a:ext cx="315374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ol</a:t>
            </a:r>
            <a:r>
              <a:rPr lang="en-GB" sz="1200" dirty="0"/>
              <a:t> ‘CRIN’ </a:t>
            </a:r>
            <a:r>
              <a:rPr lang="en-GB" sz="1200" dirty="0" err="1"/>
              <a:t>Mae’n</a:t>
            </a:r>
            <a:r>
              <a:rPr lang="en-GB" sz="1200" dirty="0"/>
              <a:t> </a:t>
            </a:r>
            <a:r>
              <a:rPr lang="en-GB" sz="1200" dirty="0" err="1"/>
              <a:t>dweud</a:t>
            </a:r>
            <a:r>
              <a:rPr lang="en-GB" sz="1200" dirty="0"/>
              <a:t> </a:t>
            </a:r>
            <a:r>
              <a:rPr lang="en-GB" sz="1200" dirty="0" err="1"/>
              <a:t>dylai</a:t>
            </a:r>
            <a:r>
              <a:rPr lang="en-GB" sz="1200" dirty="0"/>
              <a:t> y </a:t>
            </a:r>
            <a:r>
              <a:rPr lang="en-GB" sz="1200" dirty="0" err="1"/>
              <a:t>ddwy</a:t>
            </a:r>
            <a:r>
              <a:rPr lang="en-GB" sz="1200" dirty="0"/>
              <a:t> </a:t>
            </a:r>
            <a:r>
              <a:rPr lang="en-GB" sz="1200" dirty="0" err="1"/>
              <a:t>rheiant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hawl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codi</a:t>
            </a:r>
            <a:r>
              <a:rPr lang="en-GB" sz="1200" dirty="0"/>
              <a:t> y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gilydd</a:t>
            </a:r>
            <a:r>
              <a:rPr lang="en-GB" sz="1200" dirty="0"/>
              <a:t> ac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rol</a:t>
            </a:r>
            <a:r>
              <a:rPr lang="en-GB" sz="1200" dirty="0"/>
              <a:t> </a:t>
            </a:r>
            <a:r>
              <a:rPr lang="en-GB" sz="1200" dirty="0" err="1"/>
              <a:t>cyfartal</a:t>
            </a:r>
            <a:r>
              <a:rPr lang="en-GB" sz="1200" dirty="0"/>
              <a:t>. Mae </a:t>
            </a:r>
            <a:r>
              <a:rPr lang="en-GB" sz="1200" dirty="0" err="1"/>
              <a:t>hyn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dda</a:t>
            </a:r>
            <a:r>
              <a:rPr lang="en-GB" sz="1200" dirty="0"/>
              <a:t> at y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 scenario </a:t>
            </a:r>
            <a:r>
              <a:rPr lang="en-GB" sz="1200" dirty="0" err="1"/>
              <a:t>oherwydd</a:t>
            </a:r>
            <a:r>
              <a:rPr lang="en-GB" sz="1200" dirty="0"/>
              <a:t> bod </a:t>
            </a:r>
            <a:r>
              <a:rPr lang="en-GB" sz="1200" dirty="0" err="1"/>
              <a:t>gyda</a:t>
            </a:r>
            <a:r>
              <a:rPr lang="en-GB" sz="1200" dirty="0"/>
              <a:t> y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anabledd</a:t>
            </a:r>
            <a:r>
              <a:rPr lang="en-GB" sz="1200" dirty="0"/>
              <a:t> felly </a:t>
            </a:r>
            <a:r>
              <a:rPr lang="en-GB" sz="1200" dirty="0" err="1"/>
              <a:t>bydd</a:t>
            </a:r>
            <a:r>
              <a:rPr lang="en-GB" sz="1200" dirty="0"/>
              <a:t> </a:t>
            </a:r>
            <a:r>
              <a:rPr lang="en-GB" sz="1200" dirty="0" err="1"/>
              <a:t>newidiadau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anodd</a:t>
            </a:r>
            <a:r>
              <a:rPr lang="en-GB" sz="1200" dirty="0"/>
              <a:t> </a:t>
            </a:r>
            <a:r>
              <a:rPr lang="en-GB" sz="1200" dirty="0" err="1"/>
              <a:t>iddo</a:t>
            </a:r>
            <a:r>
              <a:rPr lang="en-GB" sz="1200" dirty="0"/>
              <a:t> </a:t>
            </a:r>
            <a:r>
              <a:rPr lang="en-GB" sz="1200" dirty="0" err="1"/>
              <a:t>ef</a:t>
            </a:r>
            <a:r>
              <a:rPr lang="en-GB" sz="1200" dirty="0"/>
              <a:t>. </a:t>
            </a:r>
            <a:r>
              <a:rPr lang="en-GB" sz="1200" dirty="0" err="1"/>
              <a:t>Mae’n</a:t>
            </a:r>
            <a:r>
              <a:rPr lang="en-GB" sz="1200" dirty="0"/>
              <a:t> </a:t>
            </a:r>
            <a:r>
              <a:rPr lang="en-GB" sz="1200" dirty="0" err="1"/>
              <a:t>ddwy</a:t>
            </a:r>
            <a:r>
              <a:rPr lang="en-GB" sz="1200" dirty="0"/>
              <a:t> </a:t>
            </a:r>
            <a:r>
              <a:rPr lang="en-GB" sz="1200" dirty="0" err="1"/>
              <a:t>rheiant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gyfrifol</a:t>
            </a:r>
            <a:r>
              <a:rPr lang="en-GB" sz="1200" dirty="0"/>
              <a:t> o </a:t>
            </a:r>
            <a:r>
              <a:rPr lang="en-GB" sz="1200" dirty="0" err="1"/>
              <a:t>edrych</a:t>
            </a:r>
            <a:r>
              <a:rPr lang="en-GB" sz="1200" dirty="0"/>
              <a:t> </a:t>
            </a:r>
            <a:r>
              <a:rPr lang="en-GB" sz="1200" dirty="0" err="1"/>
              <a:t>arol</a:t>
            </a:r>
            <a:r>
              <a:rPr lang="en-GB" sz="1200" dirty="0"/>
              <a:t> y </a:t>
            </a:r>
            <a:r>
              <a:rPr lang="en-GB" sz="1200" dirty="0" err="1"/>
              <a:t>plentyn</a:t>
            </a:r>
            <a:r>
              <a:rPr lang="en-GB" sz="1200" dirty="0"/>
              <a:t> ac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siwr</a:t>
            </a:r>
            <a:r>
              <a:rPr lang="en-GB" sz="1200" dirty="0"/>
              <a:t> bod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bywyd</a:t>
            </a:r>
            <a:r>
              <a:rPr lang="en-GB" sz="1200" dirty="0"/>
              <a:t> </a:t>
            </a:r>
            <a:r>
              <a:rPr lang="en-GB" sz="1200" dirty="0" err="1"/>
              <a:t>dda</a:t>
            </a:r>
            <a:r>
              <a:rPr lang="en-GB" sz="1200" dirty="0"/>
              <a:t> ac </a:t>
            </a:r>
            <a:r>
              <a:rPr lang="en-GB" sz="1200" dirty="0" err="1"/>
              <a:t>iach</a:t>
            </a:r>
            <a:r>
              <a:rPr lang="en-GB" sz="1200" dirty="0"/>
              <a:t>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7BD74E5-D50A-48BF-B7D4-ED0A4883F851}"/>
              </a:ext>
            </a:extLst>
          </p:cNvPr>
          <p:cNvSpPr txBox="1"/>
          <p:nvPr/>
        </p:nvSpPr>
        <p:spPr>
          <a:xfrm>
            <a:off x="8947942" y="1886859"/>
            <a:ext cx="315374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ol</a:t>
            </a:r>
            <a:r>
              <a:rPr lang="en-GB" sz="1200" dirty="0"/>
              <a:t> y </a:t>
            </a:r>
            <a:r>
              <a:rPr lang="en-GB" sz="1200" dirty="0" err="1"/>
              <a:t>gwefan</a:t>
            </a:r>
            <a:r>
              <a:rPr lang="en-GB" sz="1200" dirty="0"/>
              <a:t> ‘Children and young people commissioner Scotland’ (dim </a:t>
            </a:r>
            <a:r>
              <a:rPr lang="en-GB" sz="1200" dirty="0" err="1"/>
              <a:t>dyddiad</a:t>
            </a:r>
            <a:r>
              <a:rPr lang="en-GB" sz="1200" dirty="0"/>
              <a:t>)  </a:t>
            </a:r>
            <a:r>
              <a:rPr lang="en-GB" sz="1200" dirty="0" err="1"/>
              <a:t>mae’n</a:t>
            </a:r>
            <a:r>
              <a:rPr lang="en-GB" sz="1200" dirty="0"/>
              <a:t> son am pa </a:t>
            </a:r>
            <a:r>
              <a:rPr lang="en-GB" sz="1200" dirty="0" err="1"/>
              <a:t>mor</a:t>
            </a:r>
            <a:r>
              <a:rPr lang="en-GB" sz="1200" dirty="0"/>
              <a:t> </a:t>
            </a:r>
            <a:r>
              <a:rPr lang="en-GB" sz="1200" dirty="0" err="1"/>
              <a:t>bwysig</a:t>
            </a:r>
            <a:r>
              <a:rPr lang="en-GB" sz="1200" dirty="0"/>
              <a:t> </a:t>
            </a:r>
            <a:r>
              <a:rPr lang="en-GB" sz="1200" dirty="0" err="1"/>
              <a:t>yw’r</a:t>
            </a:r>
            <a:r>
              <a:rPr lang="en-GB" sz="1200" dirty="0"/>
              <a:t> </a:t>
            </a:r>
            <a:r>
              <a:rPr lang="en-GB" sz="1200" dirty="0" err="1"/>
              <a:t>erthygl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siwr</a:t>
            </a:r>
            <a:r>
              <a:rPr lang="en-GB" sz="1200" dirty="0"/>
              <a:t> bod y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ddim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 </a:t>
            </a:r>
            <a:r>
              <a:rPr lang="en-GB" sz="1200" dirty="0" err="1"/>
              <a:t>hunanladdiaeth</a:t>
            </a:r>
            <a:r>
              <a:rPr lang="en-GB" sz="1200" dirty="0"/>
              <a:t> </a:t>
            </a:r>
            <a:r>
              <a:rPr lang="en-GB" sz="1200" dirty="0" err="1"/>
              <a:t>oherwydd</a:t>
            </a:r>
            <a:r>
              <a:rPr lang="en-GB" sz="1200" dirty="0"/>
              <a:t> </a:t>
            </a:r>
            <a:r>
              <a:rPr lang="en-GB" sz="1200" dirty="0" err="1"/>
              <a:t>digwyddiadau</a:t>
            </a:r>
            <a:r>
              <a:rPr lang="en-GB" sz="1200" dirty="0"/>
              <a:t>. Mae </a:t>
            </a:r>
            <a:r>
              <a:rPr lang="en-GB" sz="1200" dirty="0" err="1"/>
              <a:t>hyn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problem </a:t>
            </a:r>
            <a:r>
              <a:rPr lang="en-GB" sz="1200" dirty="0" err="1"/>
              <a:t>gyda</a:t>
            </a:r>
            <a:r>
              <a:rPr lang="en-GB" sz="1200" dirty="0"/>
              <a:t> y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sanerio</a:t>
            </a:r>
            <a:r>
              <a:rPr lang="en-GB" sz="1200" dirty="0"/>
              <a:t> </a:t>
            </a:r>
            <a:r>
              <a:rPr lang="en-GB" sz="1200" dirty="0" err="1"/>
              <a:t>oherwydd</a:t>
            </a:r>
            <a:r>
              <a:rPr lang="en-GB" sz="1200" dirty="0"/>
              <a:t> bod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dawel</a:t>
            </a:r>
            <a:r>
              <a:rPr lang="en-GB" sz="1200" dirty="0"/>
              <a:t> ac </a:t>
            </a:r>
            <a:r>
              <a:rPr lang="en-GB" sz="1200" dirty="0" err="1"/>
              <a:t>mae</a:t>
            </a:r>
            <a:r>
              <a:rPr lang="en-GB" sz="1200" dirty="0"/>
              <a:t> neb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siwr</a:t>
            </a:r>
            <a:r>
              <a:rPr lang="en-GB" sz="1200" dirty="0"/>
              <a:t> </a:t>
            </a:r>
            <a:r>
              <a:rPr lang="en-GB" sz="1200" dirty="0" err="1"/>
              <a:t>beth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mynd</a:t>
            </a:r>
            <a:r>
              <a:rPr lang="en-GB" sz="1200" dirty="0"/>
              <a:t> </a:t>
            </a:r>
            <a:r>
              <a:rPr lang="en-GB" sz="1200" dirty="0" err="1"/>
              <a:t>trwy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feddwl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problem </a:t>
            </a:r>
            <a:r>
              <a:rPr lang="en-GB" sz="1200" dirty="0" err="1"/>
              <a:t>mawr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plant </a:t>
            </a:r>
            <a:r>
              <a:rPr lang="en-GB" sz="1200" dirty="0" err="1"/>
              <a:t>ifanc</a:t>
            </a:r>
            <a:r>
              <a:rPr lang="en-GB" sz="1200" dirty="0"/>
              <a:t>.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3BCFB2C5-BE93-4E85-842E-C31E0EFED76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280" t="31900" r="77377" b="62118"/>
          <a:stretch/>
        </p:blipFill>
        <p:spPr>
          <a:xfrm>
            <a:off x="0" y="3513968"/>
            <a:ext cx="1768333" cy="810196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4B7017C-68CD-4E56-AEF1-EAC42E2243C8}"/>
              </a:ext>
            </a:extLst>
          </p:cNvPr>
          <p:cNvSpPr txBox="1"/>
          <p:nvPr/>
        </p:nvSpPr>
        <p:spPr>
          <a:xfrm>
            <a:off x="-14117" y="4349953"/>
            <a:ext cx="266796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Ffynhonnell</a:t>
            </a:r>
            <a:r>
              <a:rPr lang="en-GB" sz="1100" dirty="0"/>
              <a:t>: </a:t>
            </a:r>
            <a:r>
              <a:rPr lang="en-GB" sz="1100" dirty="0" err="1"/>
              <a:t>Gwefan</a:t>
            </a:r>
            <a:r>
              <a:rPr lang="en-GB" sz="1100" dirty="0"/>
              <a:t> NSPCC (dim </a:t>
            </a:r>
            <a:r>
              <a:rPr lang="en-GB" sz="1100" dirty="0" err="1"/>
              <a:t>dyddiad</a:t>
            </a:r>
            <a:r>
              <a:rPr lang="en-GB" sz="1100" dirty="0"/>
              <a:t>)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C342FFFD-DB06-47B6-AFB0-0305BB1CB79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4298" t="11193" r="75001" b="81214"/>
          <a:stretch/>
        </p:blipFill>
        <p:spPr>
          <a:xfrm>
            <a:off x="1171591" y="5005116"/>
            <a:ext cx="2027226" cy="80912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3B8C97B4-1BCA-4970-A9B9-6AA9E9480904}"/>
              </a:ext>
            </a:extLst>
          </p:cNvPr>
          <p:cNvSpPr txBox="1"/>
          <p:nvPr/>
        </p:nvSpPr>
        <p:spPr>
          <a:xfrm>
            <a:off x="443783" y="5980187"/>
            <a:ext cx="266796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Ffynhonnell</a:t>
            </a:r>
            <a:r>
              <a:rPr lang="en-GB" sz="1100" dirty="0"/>
              <a:t>: </a:t>
            </a:r>
            <a:r>
              <a:rPr lang="en-GB" sz="1100" dirty="0" err="1"/>
              <a:t>Gwefan</a:t>
            </a:r>
            <a:r>
              <a:rPr lang="en-GB" sz="1100" dirty="0"/>
              <a:t> Action For Children (dim </a:t>
            </a:r>
            <a:r>
              <a:rPr lang="en-GB" sz="1100" dirty="0" err="1"/>
              <a:t>dyddiad</a:t>
            </a:r>
            <a:r>
              <a:rPr lang="en-GB" sz="1100" dirty="0"/>
              <a:t>)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6813260-E035-48CB-B29C-9037E7A92CC5}"/>
              </a:ext>
            </a:extLst>
          </p:cNvPr>
          <p:cNvSpPr txBox="1"/>
          <p:nvPr/>
        </p:nvSpPr>
        <p:spPr>
          <a:xfrm>
            <a:off x="188294" y="27219"/>
            <a:ext cx="313808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Rhif</a:t>
            </a:r>
            <a:r>
              <a:rPr lang="en-GB" sz="1100" dirty="0"/>
              <a:t> </a:t>
            </a:r>
            <a:r>
              <a:rPr lang="en-GB" sz="1100" dirty="0" err="1"/>
              <a:t>Myfyriwr</a:t>
            </a:r>
            <a:r>
              <a:rPr lang="en-GB" sz="1100" dirty="0"/>
              <a:t>: 1702327                   EAEE4002/C </a:t>
            </a:r>
          </a:p>
        </p:txBody>
      </p:sp>
    </p:spTree>
    <p:extLst>
      <p:ext uri="{BB962C8B-B14F-4D97-AF65-F5344CB8AC3E}">
        <p14:creationId xmlns:p14="http://schemas.microsoft.com/office/powerpoint/2010/main" val="9894916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F9399BF-ECAA-4D68-AD9A-81EF5A4B85FC}"/>
              </a:ext>
            </a:extLst>
          </p:cNvPr>
          <p:cNvCxnSpPr>
            <a:cxnSpLocks/>
          </p:cNvCxnSpPr>
          <p:nvPr/>
        </p:nvCxnSpPr>
        <p:spPr>
          <a:xfrm>
            <a:off x="4848778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8C8290D-B60D-48CF-8643-724B5E7EE824}"/>
              </a:ext>
            </a:extLst>
          </p:cNvPr>
          <p:cNvCxnSpPr>
            <a:cxnSpLocks/>
          </p:cNvCxnSpPr>
          <p:nvPr/>
        </p:nvCxnSpPr>
        <p:spPr>
          <a:xfrm>
            <a:off x="8442692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DAB0EC54-DB89-4F5C-A395-7EE789A1C398}"/>
              </a:ext>
            </a:extLst>
          </p:cNvPr>
          <p:cNvSpPr txBox="1"/>
          <p:nvPr/>
        </p:nvSpPr>
        <p:spPr>
          <a:xfrm>
            <a:off x="1560598" y="449425"/>
            <a:ext cx="31537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Erthygl</a:t>
            </a:r>
            <a:r>
              <a:rPr lang="en-GB" sz="1200" dirty="0"/>
              <a:t> 3- </a:t>
            </a:r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gwefan</a:t>
            </a:r>
            <a:r>
              <a:rPr lang="en-GB" sz="1200" dirty="0"/>
              <a:t>  ‘</a:t>
            </a:r>
            <a:r>
              <a:rPr lang="en-GB" sz="1200" dirty="0" err="1"/>
              <a:t>Childrens</a:t>
            </a:r>
            <a:r>
              <a:rPr lang="en-GB" sz="1200" dirty="0"/>
              <a:t> rights wales, 2018’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dweud</a:t>
            </a:r>
            <a:r>
              <a:rPr lang="en-GB" sz="1200" dirty="0"/>
              <a:t> bod </a:t>
            </a:r>
            <a:r>
              <a:rPr lang="en-GB" sz="1200" dirty="0" err="1"/>
              <a:t>erthygl</a:t>
            </a:r>
            <a:r>
              <a:rPr lang="en-GB" sz="1200" dirty="0"/>
              <a:t> 3 </a:t>
            </a:r>
            <a:r>
              <a:rPr lang="en-GB" sz="1200" dirty="0" err="1"/>
              <a:t>yw</a:t>
            </a:r>
            <a:r>
              <a:rPr lang="en-GB" sz="1200" dirty="0"/>
              <a:t> bod </a:t>
            </a:r>
            <a:r>
              <a:rPr lang="en-GB" sz="1200" dirty="0" err="1"/>
              <a:t>angen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pawb</a:t>
            </a:r>
            <a:r>
              <a:rPr lang="en-GB" sz="1200" dirty="0"/>
              <a:t> </a:t>
            </a:r>
            <a:r>
              <a:rPr lang="en-GB" sz="1200" dirty="0" err="1"/>
              <a:t>ynelu</a:t>
            </a:r>
            <a:r>
              <a:rPr lang="en-GB" sz="1200" dirty="0"/>
              <a:t> at </a:t>
            </a:r>
            <a:r>
              <a:rPr lang="en-GB" sz="1200" dirty="0" err="1"/>
              <a:t>beth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gorau</a:t>
            </a:r>
            <a:r>
              <a:rPr lang="en-GB" sz="1200" dirty="0"/>
              <a:t> </a:t>
            </a:r>
            <a:r>
              <a:rPr lang="en-GB" sz="1200" dirty="0" err="1"/>
              <a:t>ir</a:t>
            </a:r>
            <a:r>
              <a:rPr lang="en-GB" sz="1200" dirty="0"/>
              <a:t>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siwr</a:t>
            </a:r>
            <a:r>
              <a:rPr lang="en-GB" sz="1200" dirty="0"/>
              <a:t> bod y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hapus</a:t>
            </a:r>
            <a:r>
              <a:rPr lang="en-GB" sz="1200" dirty="0"/>
              <a:t> ag </a:t>
            </a:r>
            <a:r>
              <a:rPr lang="en-GB" sz="1200" dirty="0" err="1"/>
              <a:t>beth</a:t>
            </a:r>
            <a:r>
              <a:rPr lang="en-GB" sz="1200" dirty="0"/>
              <a:t> </a:t>
            </a:r>
            <a:r>
              <a:rPr lang="en-GB" sz="1200" dirty="0" err="1"/>
              <a:t>mae’n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6F3F91-CEC4-4705-8115-E280AB3CD60B}"/>
              </a:ext>
            </a:extLst>
          </p:cNvPr>
          <p:cNvSpPr txBox="1"/>
          <p:nvPr/>
        </p:nvSpPr>
        <p:spPr>
          <a:xfrm>
            <a:off x="5099253" y="449425"/>
            <a:ext cx="31537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Erthygl</a:t>
            </a:r>
            <a:r>
              <a:rPr lang="en-GB" sz="1200" dirty="0"/>
              <a:t> 2- Mae </a:t>
            </a:r>
            <a:r>
              <a:rPr lang="en-GB" sz="1200" dirty="0" err="1"/>
              <a:t>erthygl</a:t>
            </a:r>
            <a:r>
              <a:rPr lang="en-GB" sz="1200" dirty="0"/>
              <a:t> </a:t>
            </a:r>
            <a:r>
              <a:rPr lang="en-GB" sz="1200" dirty="0" err="1"/>
              <a:t>dau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son am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hawl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pawb</a:t>
            </a:r>
            <a:r>
              <a:rPr lang="en-GB" sz="1200" dirty="0"/>
              <a:t> </a:t>
            </a:r>
            <a:r>
              <a:rPr lang="en-GB" sz="1200" dirty="0" err="1"/>
              <a:t>defnyddio</a:t>
            </a:r>
            <a:r>
              <a:rPr lang="en-GB" sz="1200" dirty="0"/>
              <a:t> y </a:t>
            </a:r>
            <a:r>
              <a:rPr lang="en-GB" sz="1200" dirty="0" err="1"/>
              <a:t>hawliau</a:t>
            </a:r>
            <a:r>
              <a:rPr lang="en-GB" sz="1200" dirty="0"/>
              <a:t> </a:t>
            </a:r>
            <a:r>
              <a:rPr lang="en-GB" sz="1200" dirty="0" err="1"/>
              <a:t>yma</a:t>
            </a:r>
            <a:r>
              <a:rPr lang="en-GB" sz="1200" dirty="0"/>
              <a:t>. </a:t>
            </a:r>
            <a:r>
              <a:rPr lang="en-GB" sz="1200" dirty="0" err="1"/>
              <a:t>Dydu</a:t>
            </a:r>
            <a:r>
              <a:rPr lang="en-GB" sz="1200" dirty="0"/>
              <a:t> </a:t>
            </a:r>
            <a:r>
              <a:rPr lang="en-GB" sz="1200" dirty="0" err="1"/>
              <a:t>lliw</a:t>
            </a:r>
            <a:r>
              <a:rPr lang="en-GB" sz="1200" dirty="0"/>
              <a:t> </a:t>
            </a:r>
            <a:r>
              <a:rPr lang="en-GB" sz="1200" dirty="0" err="1"/>
              <a:t>croen</a:t>
            </a:r>
            <a:r>
              <a:rPr lang="en-GB" sz="1200" dirty="0"/>
              <a:t>, </a:t>
            </a:r>
            <a:r>
              <a:rPr lang="en-GB" sz="1200" dirty="0" err="1"/>
              <a:t>crefydd</a:t>
            </a:r>
            <a:r>
              <a:rPr lang="en-GB" sz="1200" dirty="0"/>
              <a:t>, </a:t>
            </a:r>
            <a:r>
              <a:rPr lang="en-GB" sz="1200" dirty="0" err="1"/>
              <a:t>rhyw</a:t>
            </a:r>
            <a:r>
              <a:rPr lang="en-GB" sz="1200" dirty="0"/>
              <a:t> </a:t>
            </a:r>
            <a:r>
              <a:rPr lang="en-GB" sz="1200" dirty="0" err="1"/>
              <a:t>ddim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 </a:t>
            </a:r>
            <a:r>
              <a:rPr lang="en-GB" sz="1200" dirty="0" err="1"/>
              <a:t>gwahaniaeth</a:t>
            </a:r>
            <a:r>
              <a:rPr lang="en-GB" sz="1200" dirty="0"/>
              <a:t>. </a:t>
            </a:r>
            <a:r>
              <a:rPr lang="en-GB" sz="1200" dirty="0" err="1"/>
              <a:t>Mae’n</a:t>
            </a:r>
            <a:r>
              <a:rPr lang="en-GB" sz="1200" dirty="0"/>
              <a:t> </a:t>
            </a:r>
            <a:r>
              <a:rPr lang="en-GB" sz="1200" dirty="0" err="1"/>
              <a:t>dweud</a:t>
            </a:r>
            <a:r>
              <a:rPr lang="en-GB" sz="1200" dirty="0"/>
              <a:t> bod </a:t>
            </a:r>
            <a:r>
              <a:rPr lang="en-GB" sz="1200" dirty="0" err="1"/>
              <a:t>hawl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pawb</a:t>
            </a:r>
            <a:r>
              <a:rPr lang="en-GB" sz="1200" dirty="0"/>
              <a:t>. (</a:t>
            </a:r>
            <a:r>
              <a:rPr lang="en-GB" sz="1200" dirty="0" err="1"/>
              <a:t>childrens</a:t>
            </a:r>
            <a:r>
              <a:rPr lang="en-GB" sz="1200" dirty="0"/>
              <a:t> rights wales, 2018)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30B0BA-16D2-4B35-A457-B235602AA4A0}"/>
              </a:ext>
            </a:extLst>
          </p:cNvPr>
          <p:cNvSpPr txBox="1"/>
          <p:nvPr/>
        </p:nvSpPr>
        <p:spPr>
          <a:xfrm>
            <a:off x="8570586" y="449425"/>
            <a:ext cx="31537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Erthygl</a:t>
            </a:r>
            <a:r>
              <a:rPr lang="en-GB" sz="1200" dirty="0"/>
              <a:t> 36- </a:t>
            </a:r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erthygl</a:t>
            </a:r>
            <a:r>
              <a:rPr lang="en-GB" sz="1200" dirty="0"/>
              <a:t> </a:t>
            </a:r>
            <a:r>
              <a:rPr lang="en-GB" sz="1200" dirty="0" err="1"/>
              <a:t>hyn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son am pa </a:t>
            </a:r>
            <a:r>
              <a:rPr lang="en-GB" sz="1200" dirty="0" err="1"/>
              <a:t>mor</a:t>
            </a:r>
            <a:r>
              <a:rPr lang="en-GB" sz="1200" dirty="0"/>
              <a:t> </a:t>
            </a:r>
            <a:r>
              <a:rPr lang="en-GB" sz="1200" dirty="0" err="1"/>
              <a:t>bwysig</a:t>
            </a:r>
            <a:r>
              <a:rPr lang="en-GB" sz="1200" dirty="0"/>
              <a:t> </a:t>
            </a:r>
            <a:r>
              <a:rPr lang="en-GB" sz="1200" dirty="0" err="1"/>
              <a:t>yw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amddifyn</a:t>
            </a:r>
            <a:r>
              <a:rPr lang="en-GB" sz="1200" dirty="0"/>
              <a:t> plant </a:t>
            </a:r>
            <a:r>
              <a:rPr lang="en-GB" sz="1200" dirty="0" err="1"/>
              <a:t>ifanc</a:t>
            </a:r>
            <a:r>
              <a:rPr lang="en-GB" sz="1200" dirty="0"/>
              <a:t> </a:t>
            </a:r>
            <a:r>
              <a:rPr lang="en-GB" sz="1200" dirty="0" err="1"/>
              <a:t>wrth</a:t>
            </a:r>
            <a:r>
              <a:rPr lang="en-GB" sz="1200" dirty="0"/>
              <a:t> </a:t>
            </a:r>
            <a:r>
              <a:rPr lang="en-GB" sz="1200" dirty="0" err="1"/>
              <a:t>pobl</a:t>
            </a:r>
            <a:r>
              <a:rPr lang="en-GB" sz="1200" dirty="0"/>
              <a:t> </a:t>
            </a:r>
            <a:r>
              <a:rPr lang="en-GB" sz="1200" dirty="0" err="1"/>
              <a:t>eraill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, </a:t>
            </a:r>
            <a:r>
              <a:rPr lang="en-GB" sz="1200" dirty="0" err="1"/>
              <a:t>gartref</a:t>
            </a:r>
            <a:r>
              <a:rPr lang="en-GB" sz="1200" dirty="0"/>
              <a:t> neu pan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nhw</a:t>
            </a:r>
            <a:r>
              <a:rPr lang="en-GB" sz="1200" dirty="0"/>
              <a:t> </a:t>
            </a:r>
            <a:r>
              <a:rPr lang="en-GB" sz="1200" dirty="0" err="1"/>
              <a:t>allan</a:t>
            </a:r>
            <a:r>
              <a:rPr lang="en-GB" sz="1200" dirty="0"/>
              <a:t>. (</a:t>
            </a:r>
            <a:r>
              <a:rPr lang="en-GB" sz="1200" dirty="0" err="1"/>
              <a:t>childrens</a:t>
            </a:r>
            <a:r>
              <a:rPr lang="en-GB" sz="1200" dirty="0"/>
              <a:t> rights wales, 2018)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35A53A-5A83-4F53-9DD7-5ECD12382B84}"/>
              </a:ext>
            </a:extLst>
          </p:cNvPr>
          <p:cNvSpPr txBox="1"/>
          <p:nvPr/>
        </p:nvSpPr>
        <p:spPr>
          <a:xfrm>
            <a:off x="8632386" y="1575449"/>
            <a:ext cx="3153746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erthygl</a:t>
            </a:r>
            <a:r>
              <a:rPr lang="en-GB" sz="1200" dirty="0"/>
              <a:t> </a:t>
            </a:r>
            <a:r>
              <a:rPr lang="en-GB" sz="1200" dirty="0" err="1"/>
              <a:t>hyn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cysylltu</a:t>
            </a:r>
            <a:r>
              <a:rPr lang="en-GB" sz="1200" dirty="0"/>
              <a:t> ag y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syfyllfa</a:t>
            </a:r>
            <a:r>
              <a:rPr lang="en-GB" sz="1200" dirty="0"/>
              <a:t> </a:t>
            </a:r>
            <a:r>
              <a:rPr lang="en-GB" sz="1200" dirty="0" err="1"/>
              <a:t>oherwydd</a:t>
            </a:r>
            <a:r>
              <a:rPr lang="en-GB" sz="1200" dirty="0"/>
              <a:t> gall y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dawel</a:t>
            </a:r>
            <a:r>
              <a:rPr lang="en-GB" sz="1200" dirty="0"/>
              <a:t> </a:t>
            </a:r>
            <a:r>
              <a:rPr lang="en-GB" sz="1200" dirty="0" err="1"/>
              <a:t>oherwydd</a:t>
            </a:r>
            <a:r>
              <a:rPr lang="en-GB" sz="1200" dirty="0"/>
              <a:t> bod </a:t>
            </a:r>
            <a:r>
              <a:rPr lang="en-GB" sz="1200" dirty="0" err="1"/>
              <a:t>problemau</a:t>
            </a:r>
            <a:r>
              <a:rPr lang="en-GB" sz="1200" dirty="0"/>
              <a:t> </a:t>
            </a:r>
            <a:r>
              <a:rPr lang="en-GB" sz="1200" dirty="0" err="1"/>
              <a:t>gartref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ef</a:t>
            </a:r>
            <a:r>
              <a:rPr lang="en-GB" sz="1200" dirty="0"/>
              <a:t>.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ol</a:t>
            </a:r>
            <a:r>
              <a:rPr lang="en-GB" sz="1200" dirty="0"/>
              <a:t> y </a:t>
            </a:r>
            <a:r>
              <a:rPr lang="en-GB" sz="1200" dirty="0" err="1"/>
              <a:t>gwefan</a:t>
            </a:r>
            <a:r>
              <a:rPr lang="en-GB" sz="1200" dirty="0"/>
              <a:t> y NSPCC (2018)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nhw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dweud</a:t>
            </a:r>
            <a:r>
              <a:rPr lang="en-GB" sz="1200" dirty="0"/>
              <a:t> bod </a:t>
            </a:r>
            <a:r>
              <a:rPr lang="en-GB" sz="1200" dirty="0" err="1"/>
              <a:t>llawer</a:t>
            </a:r>
            <a:r>
              <a:rPr lang="en-GB" sz="1200" dirty="0"/>
              <a:t> o plant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camdrin</a:t>
            </a:r>
            <a:r>
              <a:rPr lang="en-GB" sz="1200" dirty="0"/>
              <a:t> neu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esgeuluso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dawel</a:t>
            </a:r>
            <a:r>
              <a:rPr lang="en-GB" sz="1200" dirty="0"/>
              <a:t> </a:t>
            </a:r>
            <a:r>
              <a:rPr lang="en-GB" sz="1200" dirty="0" err="1"/>
              <a:t>oherwydd</a:t>
            </a:r>
            <a:r>
              <a:rPr lang="en-GB" sz="1200" dirty="0"/>
              <a:t> bod y plant </a:t>
            </a:r>
            <a:r>
              <a:rPr lang="en-GB" sz="1200" dirty="0" err="1"/>
              <a:t>ddim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siwr</a:t>
            </a:r>
            <a:r>
              <a:rPr lang="en-GB" sz="1200" dirty="0"/>
              <a:t> o </a:t>
            </a:r>
            <a:r>
              <a:rPr lang="en-GB" sz="1200" dirty="0" err="1"/>
              <a:t>beth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dweud</a:t>
            </a:r>
            <a:r>
              <a:rPr lang="en-GB" sz="1200" dirty="0"/>
              <a:t>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pwy</a:t>
            </a:r>
            <a:r>
              <a:rPr lang="en-GB" sz="1200" dirty="0"/>
              <a:t> </a:t>
            </a:r>
            <a:r>
              <a:rPr lang="en-GB" sz="1200" dirty="0" err="1"/>
              <a:t>rydym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credu</a:t>
            </a:r>
            <a:r>
              <a:rPr lang="en-GB" sz="1200" dirty="0"/>
              <a:t> </a:t>
            </a:r>
            <a:r>
              <a:rPr lang="en-GB" sz="1200" dirty="0" err="1"/>
              <a:t>mewn</a:t>
            </a:r>
            <a:r>
              <a:rPr lang="en-GB" sz="1200" dirty="0"/>
              <a:t>.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ol</a:t>
            </a:r>
            <a:r>
              <a:rPr lang="en-GB" sz="1200" dirty="0"/>
              <a:t> y CRIN (2018) </a:t>
            </a:r>
            <a:r>
              <a:rPr lang="en-GB" sz="1200" dirty="0" err="1"/>
              <a:t>mae’n</a:t>
            </a:r>
            <a:r>
              <a:rPr lang="en-GB" sz="1200" dirty="0"/>
              <a:t> son am </a:t>
            </a:r>
            <a:r>
              <a:rPr lang="en-GB" sz="1200" dirty="0" err="1"/>
              <a:t>definiad</a:t>
            </a:r>
            <a:r>
              <a:rPr lang="en-GB" sz="1200" dirty="0"/>
              <a:t> or </a:t>
            </a:r>
            <a:r>
              <a:rPr lang="en-GB" sz="1200" dirty="0" err="1"/>
              <a:t>erthygl</a:t>
            </a:r>
            <a:r>
              <a:rPr lang="en-GB" sz="1200" dirty="0"/>
              <a:t> ac </a:t>
            </a:r>
            <a:r>
              <a:rPr lang="en-GB" sz="1200" dirty="0" err="1"/>
              <a:t>mae’n</a:t>
            </a:r>
            <a:r>
              <a:rPr lang="en-GB" sz="1200" dirty="0"/>
              <a:t> </a:t>
            </a:r>
            <a:r>
              <a:rPr lang="en-GB" sz="1200" dirty="0" err="1"/>
              <a:t>dweud</a:t>
            </a:r>
            <a:r>
              <a:rPr lang="en-GB" sz="1200" dirty="0"/>
              <a:t> gall </a:t>
            </a:r>
            <a:r>
              <a:rPr lang="en-GB" sz="1200" dirty="0" err="1"/>
              <a:t>camdriniaeth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fisegol</a:t>
            </a:r>
            <a:r>
              <a:rPr lang="en-GB" sz="1200" dirty="0"/>
              <a:t>, </a:t>
            </a:r>
            <a:r>
              <a:rPr lang="en-GB" sz="1200" dirty="0" err="1"/>
              <a:t>meddyliol</a:t>
            </a:r>
            <a:r>
              <a:rPr lang="en-GB" sz="1200" dirty="0"/>
              <a:t>, </a:t>
            </a:r>
            <a:r>
              <a:rPr lang="en-GB" sz="1200" dirty="0" err="1"/>
              <a:t>emosiynol</a:t>
            </a:r>
            <a:r>
              <a:rPr lang="en-GB" sz="1200" dirty="0"/>
              <a:t> ac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rhywiol</a:t>
            </a:r>
            <a:r>
              <a:rPr lang="en-GB" sz="1200" dirty="0"/>
              <a:t>. Mae </a:t>
            </a:r>
            <a:r>
              <a:rPr lang="en-GB" sz="1200" dirty="0" err="1"/>
              <a:t>hyn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golygu</a:t>
            </a:r>
            <a:r>
              <a:rPr lang="en-GB" sz="1200" dirty="0"/>
              <a:t> bod </a:t>
            </a:r>
            <a:r>
              <a:rPr lang="en-GB" sz="1200" dirty="0" err="1"/>
              <a:t>gwahanol</a:t>
            </a:r>
            <a:r>
              <a:rPr lang="en-GB" sz="1200" dirty="0"/>
              <a:t> </a:t>
            </a:r>
            <a:r>
              <a:rPr lang="en-GB" sz="1200" dirty="0" err="1"/>
              <a:t>ffirdd</a:t>
            </a:r>
            <a:r>
              <a:rPr lang="en-GB" sz="1200" dirty="0"/>
              <a:t>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unigolion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perygl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pobl</a:t>
            </a:r>
            <a:r>
              <a:rPr lang="en-GB" sz="1200" dirty="0"/>
              <a:t> </a:t>
            </a:r>
            <a:r>
              <a:rPr lang="en-GB" sz="1200" dirty="0" err="1"/>
              <a:t>eraill</a:t>
            </a:r>
            <a:r>
              <a:rPr lang="en-GB" sz="1200" dirty="0"/>
              <a:t>.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0DB4B86-7DD1-4606-9023-4CBFA9316730}"/>
              </a:ext>
            </a:extLst>
          </p:cNvPr>
          <p:cNvCxnSpPr>
            <a:cxnSpLocks/>
          </p:cNvCxnSpPr>
          <p:nvPr/>
        </p:nvCxnSpPr>
        <p:spPr>
          <a:xfrm>
            <a:off x="1440752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2814EC20-FECB-469E-8C8A-63C783EB4F50}"/>
              </a:ext>
            </a:extLst>
          </p:cNvPr>
          <p:cNvSpPr txBox="1"/>
          <p:nvPr/>
        </p:nvSpPr>
        <p:spPr>
          <a:xfrm>
            <a:off x="-1" y="495591"/>
            <a:ext cx="160017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002060"/>
                </a:solidFill>
              </a:rPr>
              <a:t>Pa </a:t>
            </a:r>
            <a:r>
              <a:rPr lang="en-GB" sz="1400" b="1" dirty="0" err="1">
                <a:solidFill>
                  <a:srgbClr val="002060"/>
                </a:solidFill>
              </a:rPr>
              <a:t>erthygl</a:t>
            </a:r>
            <a:r>
              <a:rPr lang="en-GB" sz="1400" b="1" dirty="0">
                <a:solidFill>
                  <a:srgbClr val="002060"/>
                </a:solidFill>
              </a:rPr>
              <a:t> ac </a:t>
            </a:r>
            <a:r>
              <a:rPr lang="en-GB" sz="1400" b="1" dirty="0" err="1">
                <a:solidFill>
                  <a:srgbClr val="002060"/>
                </a:solidFill>
              </a:rPr>
              <a:t>beth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mae’r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erthygl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yn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amddiffyn</a:t>
            </a:r>
            <a:endParaRPr lang="en-GB" sz="1400" b="1" dirty="0">
              <a:solidFill>
                <a:srgbClr val="00206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3702DF1-6B76-4FA4-9DF1-4CBF6D674985}"/>
              </a:ext>
            </a:extLst>
          </p:cNvPr>
          <p:cNvSpPr txBox="1"/>
          <p:nvPr/>
        </p:nvSpPr>
        <p:spPr>
          <a:xfrm>
            <a:off x="-8175" y="1900103"/>
            <a:ext cx="160017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err="1">
                <a:solidFill>
                  <a:srgbClr val="002060"/>
                </a:solidFill>
              </a:rPr>
              <a:t>Sut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mae’r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erthygl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yn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cysylltu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gyda</a:t>
            </a:r>
            <a:r>
              <a:rPr lang="en-GB" sz="1400" b="1" dirty="0">
                <a:solidFill>
                  <a:srgbClr val="002060"/>
                </a:solidFill>
              </a:rPr>
              <a:t> y </a:t>
            </a:r>
            <a:r>
              <a:rPr lang="en-GB" sz="1400" b="1" dirty="0" err="1">
                <a:solidFill>
                  <a:srgbClr val="002060"/>
                </a:solidFill>
              </a:rPr>
              <a:t>plentyn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yn</a:t>
            </a:r>
            <a:r>
              <a:rPr lang="en-GB" sz="1400" b="1" dirty="0">
                <a:solidFill>
                  <a:srgbClr val="002060"/>
                </a:solidFill>
              </a:rPr>
              <a:t> y </a:t>
            </a:r>
            <a:r>
              <a:rPr lang="en-GB" sz="1400" b="1" dirty="0" err="1">
                <a:solidFill>
                  <a:srgbClr val="002060"/>
                </a:solidFill>
              </a:rPr>
              <a:t>sanerio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62E9FD-2D98-4927-A2E2-A377F1EE637D}"/>
              </a:ext>
            </a:extLst>
          </p:cNvPr>
          <p:cNvSpPr txBox="1"/>
          <p:nvPr/>
        </p:nvSpPr>
        <p:spPr>
          <a:xfrm>
            <a:off x="-39577" y="4100705"/>
            <a:ext cx="160017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002060"/>
                </a:solidFill>
              </a:rPr>
              <a:t>Beth </a:t>
            </a:r>
            <a:r>
              <a:rPr lang="en-GB" sz="1400" b="1" dirty="0" err="1">
                <a:solidFill>
                  <a:srgbClr val="002060"/>
                </a:solidFill>
              </a:rPr>
              <a:t>sydd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yn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cael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i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gwneud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er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mwyn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llwyddo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yn</a:t>
            </a:r>
            <a:r>
              <a:rPr lang="en-GB" sz="1400" b="1" dirty="0">
                <a:solidFill>
                  <a:srgbClr val="002060"/>
                </a:solidFill>
              </a:rPr>
              <a:t> y </a:t>
            </a:r>
            <a:r>
              <a:rPr lang="en-GB" sz="1400" b="1" dirty="0" err="1">
                <a:solidFill>
                  <a:srgbClr val="002060"/>
                </a:solidFill>
              </a:rPr>
              <a:t>erthygl</a:t>
            </a:r>
            <a:endParaRPr lang="en-GB" sz="14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52D75DB-4823-4907-8254-37D6A49F1AB1}"/>
              </a:ext>
            </a:extLst>
          </p:cNvPr>
          <p:cNvSpPr txBox="1"/>
          <p:nvPr/>
        </p:nvSpPr>
        <p:spPr>
          <a:xfrm>
            <a:off x="1567892" y="1761603"/>
            <a:ext cx="315374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ol</a:t>
            </a:r>
            <a:r>
              <a:rPr lang="en-GB" sz="1200" dirty="0"/>
              <a:t> y </a:t>
            </a:r>
            <a:r>
              <a:rPr lang="en-GB" sz="1200" dirty="0" err="1"/>
              <a:t>gwefan</a:t>
            </a:r>
            <a:r>
              <a:rPr lang="en-GB" sz="1200" dirty="0"/>
              <a:t> ‘ Children and young people commissioner Scotland’ (dim </a:t>
            </a:r>
            <a:r>
              <a:rPr lang="en-GB" sz="1200" dirty="0" err="1"/>
              <a:t>dyddiad</a:t>
            </a:r>
            <a:r>
              <a:rPr lang="en-GB" sz="1200" dirty="0"/>
              <a:t>) </a:t>
            </a:r>
            <a:r>
              <a:rPr lang="en-GB" sz="1200" dirty="0" err="1"/>
              <a:t>mae’n</a:t>
            </a:r>
            <a:r>
              <a:rPr lang="en-GB" sz="1200" dirty="0"/>
              <a:t> </a:t>
            </a:r>
            <a:r>
              <a:rPr lang="en-GB" sz="1200" dirty="0" err="1"/>
              <a:t>dweud</a:t>
            </a:r>
            <a:r>
              <a:rPr lang="en-GB" sz="1200" dirty="0"/>
              <a:t> bod y </a:t>
            </a:r>
            <a:r>
              <a:rPr lang="en-GB" sz="1200" dirty="0" err="1"/>
              <a:t>erthygl</a:t>
            </a:r>
            <a:r>
              <a:rPr lang="en-GB" sz="1200" dirty="0"/>
              <a:t> 3 </a:t>
            </a:r>
            <a:r>
              <a:rPr lang="en-GB" sz="1200" dirty="0" err="1"/>
              <a:t>yn</a:t>
            </a:r>
            <a:r>
              <a:rPr lang="en-GB" sz="1200" dirty="0"/>
              <a:t> son am </a:t>
            </a:r>
            <a:r>
              <a:rPr lang="en-GB" sz="1200" dirty="0" err="1"/>
              <a:t>beth</a:t>
            </a:r>
            <a:r>
              <a:rPr lang="en-GB" sz="1200" dirty="0"/>
              <a:t> </a:t>
            </a:r>
            <a:r>
              <a:rPr lang="en-GB" sz="1200" dirty="0" err="1"/>
              <a:t>dylai</a:t>
            </a:r>
            <a:r>
              <a:rPr lang="en-GB" sz="1200" dirty="0"/>
              <a:t> y </a:t>
            </a:r>
            <a:r>
              <a:rPr lang="en-GB" sz="1200" dirty="0" err="1"/>
              <a:t>rhieni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 </a:t>
            </a:r>
            <a:r>
              <a:rPr lang="en-GB" sz="1200" dirty="0" err="1"/>
              <a:t>ermwyn</a:t>
            </a:r>
            <a:r>
              <a:rPr lang="en-GB" sz="1200" dirty="0"/>
              <a:t> </a:t>
            </a:r>
            <a:r>
              <a:rPr lang="en-GB" sz="1200" dirty="0" err="1"/>
              <a:t>ir</a:t>
            </a:r>
            <a:r>
              <a:rPr lang="en-GB" sz="1200" dirty="0"/>
              <a:t>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hwyl</a:t>
            </a:r>
            <a:r>
              <a:rPr lang="en-GB" sz="1200" dirty="0"/>
              <a:t> </a:t>
            </a:r>
            <a:r>
              <a:rPr lang="en-GB" sz="1200" dirty="0" err="1"/>
              <a:t>wrth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. Mae </a:t>
            </a:r>
            <a:r>
              <a:rPr lang="en-GB" sz="1200" dirty="0" err="1"/>
              <a:t>hyn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dda</a:t>
            </a:r>
            <a:r>
              <a:rPr lang="en-GB" sz="1200" dirty="0"/>
              <a:t> </a:t>
            </a:r>
            <a:r>
              <a:rPr lang="en-GB" sz="1200" dirty="0" err="1"/>
              <a:t>oherwydd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sanerio</a:t>
            </a:r>
            <a:r>
              <a:rPr lang="en-GB" sz="1200" dirty="0"/>
              <a:t>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angen</a:t>
            </a:r>
            <a:r>
              <a:rPr lang="en-GB" sz="1200" dirty="0"/>
              <a:t> </a:t>
            </a:r>
            <a:r>
              <a:rPr lang="en-GB" sz="1200" dirty="0" err="1"/>
              <a:t>ir</a:t>
            </a:r>
            <a:r>
              <a:rPr lang="en-GB" sz="1200" dirty="0"/>
              <a:t>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dechrau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 </a:t>
            </a:r>
            <a:r>
              <a:rPr lang="en-GB" sz="1200" dirty="0" err="1"/>
              <a:t>gweithgareddau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araf</a:t>
            </a:r>
            <a:r>
              <a:rPr lang="en-GB" sz="1200" dirty="0"/>
              <a:t> felly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angen</a:t>
            </a:r>
            <a:r>
              <a:rPr lang="en-GB" sz="1200" dirty="0"/>
              <a:t> </a:t>
            </a:r>
            <a:r>
              <a:rPr lang="en-GB" sz="1200" dirty="0" err="1"/>
              <a:t>gwybod</a:t>
            </a:r>
            <a:r>
              <a:rPr lang="en-GB" sz="1200" dirty="0"/>
              <a:t> </a:t>
            </a:r>
            <a:r>
              <a:rPr lang="en-GB" sz="1200" dirty="0" err="1"/>
              <a:t>beth</a:t>
            </a:r>
            <a:r>
              <a:rPr lang="en-GB" sz="1200" dirty="0"/>
              <a:t> </a:t>
            </a:r>
            <a:r>
              <a:rPr lang="en-GB" sz="1200" dirty="0" err="1"/>
              <a:t>mae’n</a:t>
            </a:r>
            <a:r>
              <a:rPr lang="en-GB" sz="1200" dirty="0"/>
              <a:t> </a:t>
            </a:r>
            <a:r>
              <a:rPr lang="en-GB" sz="1200" dirty="0" err="1"/>
              <a:t>hoffi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. </a:t>
            </a:r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gwefan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dweud</a:t>
            </a:r>
            <a:r>
              <a:rPr lang="en-GB" sz="1200" dirty="0"/>
              <a:t> bod </a:t>
            </a:r>
            <a:r>
              <a:rPr lang="en-GB" sz="1200" dirty="0" err="1"/>
              <a:t>angen</a:t>
            </a:r>
            <a:r>
              <a:rPr lang="en-GB" sz="1200" dirty="0"/>
              <a:t> </a:t>
            </a:r>
            <a:r>
              <a:rPr lang="en-GB" sz="1200" dirty="0" err="1"/>
              <a:t>darganfod</a:t>
            </a:r>
            <a:r>
              <a:rPr lang="en-GB" sz="1200" dirty="0"/>
              <a:t> </a:t>
            </a:r>
            <a:r>
              <a:rPr lang="en-GB" sz="1200" dirty="0" err="1"/>
              <a:t>beth</a:t>
            </a:r>
            <a:r>
              <a:rPr lang="en-GB" sz="1200" dirty="0"/>
              <a:t> </a:t>
            </a:r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hoffi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 ac </a:t>
            </a:r>
            <a:r>
              <a:rPr lang="en-GB" sz="1200" dirty="0" err="1"/>
              <a:t>aneli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gweithio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hynnu</a:t>
            </a:r>
            <a:r>
              <a:rPr lang="en-GB" sz="1200" dirty="0"/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7069406-FF48-4A70-A223-1FAE9DC5FE22}"/>
              </a:ext>
            </a:extLst>
          </p:cNvPr>
          <p:cNvSpPr txBox="1"/>
          <p:nvPr/>
        </p:nvSpPr>
        <p:spPr>
          <a:xfrm>
            <a:off x="5139951" y="1760115"/>
            <a:ext cx="315374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erthygl</a:t>
            </a:r>
            <a:r>
              <a:rPr lang="en-GB" sz="1200" dirty="0"/>
              <a:t> </a:t>
            </a:r>
            <a:r>
              <a:rPr lang="en-GB" sz="1200" dirty="0" err="1"/>
              <a:t>hyn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son am pa </a:t>
            </a:r>
            <a:r>
              <a:rPr lang="en-GB" sz="1200" dirty="0" err="1"/>
              <a:t>fath</a:t>
            </a:r>
            <a:r>
              <a:rPr lang="en-GB" sz="1200" dirty="0"/>
              <a:t> o </a:t>
            </a:r>
            <a:r>
              <a:rPr lang="en-GB" sz="1200" dirty="0" err="1"/>
              <a:t>pobl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defdnyddio</a:t>
            </a:r>
            <a:r>
              <a:rPr lang="en-GB" sz="1200" dirty="0"/>
              <a:t> y </a:t>
            </a:r>
            <a:r>
              <a:rPr lang="en-GB" sz="1200" dirty="0" err="1"/>
              <a:t>confensiwn</a:t>
            </a:r>
            <a:r>
              <a:rPr lang="en-GB" sz="1200" dirty="0"/>
              <a:t> ac y </a:t>
            </a:r>
            <a:r>
              <a:rPr lang="en-GB" sz="1200" dirty="0" err="1"/>
              <a:t>erthyglau</a:t>
            </a:r>
            <a:r>
              <a:rPr lang="en-GB" sz="1200" dirty="0"/>
              <a:t>. </a:t>
            </a:r>
            <a:r>
              <a:rPr lang="en-GB" sz="1200" dirty="0" err="1"/>
              <a:t>Mae’n</a:t>
            </a:r>
            <a:r>
              <a:rPr lang="en-GB" sz="1200" dirty="0"/>
              <a:t> son am </a:t>
            </a:r>
            <a:r>
              <a:rPr lang="en-GB" sz="1200" dirty="0" err="1"/>
              <a:t>pawb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y </a:t>
            </a:r>
            <a:r>
              <a:rPr lang="en-GB" sz="1200" dirty="0" err="1"/>
              <a:t>hawl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defnyddio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plant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gwahanol</a:t>
            </a:r>
            <a:r>
              <a:rPr lang="en-GB" sz="1200" dirty="0"/>
              <a:t> </a:t>
            </a:r>
            <a:r>
              <a:rPr lang="en-GB" sz="1200" dirty="0" err="1"/>
              <a:t>lliw</a:t>
            </a:r>
            <a:r>
              <a:rPr lang="en-GB" sz="1200" dirty="0"/>
              <a:t> ac </a:t>
            </a:r>
            <a:r>
              <a:rPr lang="en-GB" sz="1200" dirty="0" err="1"/>
              <a:t>hefyd</a:t>
            </a:r>
            <a:r>
              <a:rPr lang="en-GB" sz="1200" dirty="0"/>
              <a:t> plant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crefydd</a:t>
            </a:r>
            <a:r>
              <a:rPr lang="en-GB" sz="1200" dirty="0"/>
              <a:t> ac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anghenion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. </a:t>
            </a:r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sanario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problemau</a:t>
            </a:r>
            <a:r>
              <a:rPr lang="en-GB" sz="1200" dirty="0"/>
              <a:t> </a:t>
            </a:r>
            <a:r>
              <a:rPr lang="en-GB" sz="1200" dirty="0" err="1"/>
              <a:t>awtistiaeth</a:t>
            </a:r>
            <a:r>
              <a:rPr lang="en-GB" sz="1200" dirty="0"/>
              <a:t>. </a:t>
            </a:r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gwefan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son am pam </a:t>
            </a:r>
            <a:r>
              <a:rPr lang="en-GB" sz="1200" dirty="0" err="1"/>
              <a:t>dylai</a:t>
            </a:r>
            <a:r>
              <a:rPr lang="en-GB" sz="1200" dirty="0"/>
              <a:t> neb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trin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wahanol</a:t>
            </a:r>
            <a:r>
              <a:rPr lang="en-GB" sz="1200" dirty="0"/>
              <a:t> </a:t>
            </a:r>
            <a:r>
              <a:rPr lang="en-GB" sz="1200" dirty="0" err="1"/>
              <a:t>oherwydd</a:t>
            </a:r>
            <a:r>
              <a:rPr lang="en-GB" sz="1200" dirty="0"/>
              <a:t>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gan</a:t>
            </a:r>
            <a:r>
              <a:rPr lang="en-GB" sz="1200" dirty="0"/>
              <a:t> </a:t>
            </a:r>
            <a:r>
              <a:rPr lang="en-GB" sz="1200" dirty="0" err="1"/>
              <a:t>pawb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hawl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defnyddio</a:t>
            </a:r>
            <a:r>
              <a:rPr lang="en-GB" sz="1200" dirty="0"/>
              <a:t> y </a:t>
            </a:r>
            <a:r>
              <a:rPr lang="en-GB" sz="1200" dirty="0" err="1"/>
              <a:t>erthyglau</a:t>
            </a:r>
            <a:r>
              <a:rPr lang="en-GB" sz="1200" dirty="0"/>
              <a:t> </a:t>
            </a:r>
            <a:r>
              <a:rPr lang="en-GB" sz="1200" dirty="0" err="1"/>
              <a:t>yma</a:t>
            </a:r>
            <a:r>
              <a:rPr lang="en-GB" sz="1200" dirty="0"/>
              <a:t>. (</a:t>
            </a:r>
            <a:r>
              <a:rPr lang="en-GB" sz="1200" dirty="0" err="1"/>
              <a:t>Unicef</a:t>
            </a:r>
            <a:r>
              <a:rPr lang="en-GB" sz="1200" dirty="0"/>
              <a:t>, dim </a:t>
            </a:r>
            <a:r>
              <a:rPr lang="en-GB" sz="1200" dirty="0" err="1"/>
              <a:t>dyddiad</a:t>
            </a:r>
            <a:r>
              <a:rPr lang="en-GB" sz="1200" dirty="0"/>
              <a:t>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1553E6B-E4CB-4CD2-A867-700C0DAD06A8}"/>
              </a:ext>
            </a:extLst>
          </p:cNvPr>
          <p:cNvSpPr txBox="1"/>
          <p:nvPr/>
        </p:nvSpPr>
        <p:spPr>
          <a:xfrm>
            <a:off x="5068862" y="4178800"/>
            <a:ext cx="3153746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ol</a:t>
            </a:r>
            <a:r>
              <a:rPr lang="en-GB" sz="1100" dirty="0"/>
              <a:t> y </a:t>
            </a:r>
            <a:r>
              <a:rPr lang="en-GB" sz="1100" dirty="0" err="1"/>
              <a:t>gwefan</a:t>
            </a:r>
            <a:r>
              <a:rPr lang="en-GB" sz="1100" dirty="0"/>
              <a:t> ‘United Nations human rights office of high commander’ </a:t>
            </a:r>
            <a:r>
              <a:rPr lang="en-GB" sz="1100" dirty="0" err="1"/>
              <a:t>mae’n</a:t>
            </a:r>
            <a:r>
              <a:rPr lang="en-GB" sz="1100" dirty="0"/>
              <a:t> </a:t>
            </a:r>
            <a:r>
              <a:rPr lang="en-GB" sz="1100" dirty="0" err="1"/>
              <a:t>dweud</a:t>
            </a:r>
            <a:r>
              <a:rPr lang="en-GB" sz="1100" dirty="0"/>
              <a:t> bod </a:t>
            </a:r>
            <a:r>
              <a:rPr lang="en-GB" sz="1100" dirty="0" err="1"/>
              <a:t>pob</a:t>
            </a:r>
            <a:r>
              <a:rPr lang="en-GB" sz="1100" dirty="0"/>
              <a:t> </a:t>
            </a:r>
            <a:r>
              <a:rPr lang="en-GB" sz="1100" dirty="0" err="1"/>
              <a:t>lleiholiad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cyfriddol</a:t>
            </a:r>
            <a:r>
              <a:rPr lang="en-GB" sz="1100" dirty="0"/>
              <a:t> am y </a:t>
            </a:r>
            <a:r>
              <a:rPr lang="en-GB" sz="1100" dirty="0" err="1"/>
              <a:t>unigolion</a:t>
            </a:r>
            <a:r>
              <a:rPr lang="en-GB" sz="1100" dirty="0"/>
              <a:t> ac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siwr</a:t>
            </a:r>
            <a:r>
              <a:rPr lang="en-GB" sz="1100" dirty="0"/>
              <a:t> bod y </a:t>
            </a:r>
            <a:r>
              <a:rPr lang="en-GB" sz="1100" dirty="0" err="1"/>
              <a:t>unigolion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lleiholiad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en-GB" sz="1100" dirty="0" err="1"/>
              <a:t>hawl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beth</a:t>
            </a:r>
            <a:r>
              <a:rPr lang="en-GB" sz="1100" dirty="0"/>
              <a:t> </a:t>
            </a:r>
            <a:r>
              <a:rPr lang="en-GB" sz="1100" dirty="0" err="1"/>
              <a:t>rydym</a:t>
            </a:r>
            <a:r>
              <a:rPr lang="en-GB" sz="1100" dirty="0"/>
              <a:t> </a:t>
            </a:r>
            <a:r>
              <a:rPr lang="en-GB" sz="1100" dirty="0" err="1"/>
              <a:t>eisiau</a:t>
            </a:r>
            <a:r>
              <a:rPr lang="en-GB" sz="1100" dirty="0"/>
              <a:t>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fewn</a:t>
            </a:r>
            <a:r>
              <a:rPr lang="en-GB" sz="1100" dirty="0"/>
              <a:t> </a:t>
            </a:r>
            <a:r>
              <a:rPr lang="en-GB" sz="1100" dirty="0" err="1"/>
              <a:t>rheswm</a:t>
            </a:r>
            <a:r>
              <a:rPr lang="en-GB" sz="1100" dirty="0"/>
              <a:t> </a:t>
            </a:r>
            <a:r>
              <a:rPr lang="en-GB" sz="1100" dirty="0" err="1"/>
              <a:t>heb</a:t>
            </a:r>
            <a:r>
              <a:rPr lang="en-GB" sz="1100" dirty="0"/>
              <a:t> </a:t>
            </a:r>
            <a:r>
              <a:rPr lang="en-GB" sz="1100" dirty="0" err="1"/>
              <a:t>gwahaniaethu</a:t>
            </a:r>
            <a:r>
              <a:rPr lang="en-GB" sz="1100" dirty="0"/>
              <a:t> </a:t>
            </a:r>
            <a:r>
              <a:rPr lang="en-GB" sz="1100" dirty="0" err="1"/>
              <a:t>unrhyw</a:t>
            </a:r>
            <a:r>
              <a:rPr lang="en-GB" sz="1100" dirty="0"/>
              <a:t> person </a:t>
            </a:r>
            <a:r>
              <a:rPr lang="en-GB" sz="1100" dirty="0" err="1"/>
              <a:t>oherwydd</a:t>
            </a:r>
            <a:r>
              <a:rPr lang="en-GB" sz="1100" dirty="0"/>
              <a:t> y </a:t>
            </a:r>
            <a:r>
              <a:rPr lang="en-GB" sz="1100" dirty="0" err="1"/>
              <a:t>lliw</a:t>
            </a:r>
            <a:r>
              <a:rPr lang="en-GB" sz="1100" dirty="0"/>
              <a:t> </a:t>
            </a:r>
            <a:r>
              <a:rPr lang="en-GB" sz="1100" dirty="0" err="1"/>
              <a:t>croen</a:t>
            </a:r>
            <a:r>
              <a:rPr lang="en-GB" sz="1100" dirty="0"/>
              <a:t>, </a:t>
            </a:r>
            <a:r>
              <a:rPr lang="en-GB" sz="1100" dirty="0" err="1"/>
              <a:t>crefydd</a:t>
            </a:r>
            <a:r>
              <a:rPr lang="en-GB" sz="1100" dirty="0"/>
              <a:t>, </a:t>
            </a:r>
            <a:r>
              <a:rPr lang="en-GB" sz="1100" dirty="0" err="1"/>
              <a:t>anghenion</a:t>
            </a:r>
            <a:r>
              <a:rPr lang="en-GB" sz="1100" dirty="0"/>
              <a:t> ac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blaen</a:t>
            </a:r>
            <a:r>
              <a:rPr lang="en-GB" sz="1100" dirty="0"/>
              <a:t>. </a:t>
            </a:r>
            <a:r>
              <a:rPr lang="en-GB" sz="1100" dirty="0" err="1"/>
              <a:t>Yr</a:t>
            </a:r>
            <a:r>
              <a:rPr lang="en-GB" sz="1100" dirty="0"/>
              <a:t> ail </a:t>
            </a:r>
            <a:r>
              <a:rPr lang="en-GB" sz="1100" dirty="0" err="1"/>
              <a:t>pwynt</a:t>
            </a:r>
            <a:r>
              <a:rPr lang="en-GB" sz="1100" dirty="0"/>
              <a:t> </a:t>
            </a:r>
            <a:r>
              <a:rPr lang="en-GB" sz="1100" dirty="0" err="1"/>
              <a:t>oedd</a:t>
            </a:r>
            <a:r>
              <a:rPr lang="en-GB" sz="1100" dirty="0"/>
              <a:t> </a:t>
            </a:r>
            <a:r>
              <a:rPr lang="en-GB" sz="1100" dirty="0" err="1"/>
              <a:t>rhaid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pob</a:t>
            </a:r>
            <a:r>
              <a:rPr lang="en-GB" sz="1100" dirty="0"/>
              <a:t> </a:t>
            </a:r>
            <a:r>
              <a:rPr lang="en-GB" sz="1100" dirty="0" err="1"/>
              <a:t>llywodraeth</a:t>
            </a:r>
            <a:r>
              <a:rPr lang="en-GB" sz="1100" dirty="0"/>
              <a:t> </a:t>
            </a:r>
            <a:r>
              <a:rPr lang="en-GB" sz="1100" dirty="0" err="1"/>
              <a:t>cymrud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gofal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siwr</a:t>
            </a:r>
            <a:r>
              <a:rPr lang="en-GB" sz="1100" dirty="0"/>
              <a:t> bod </a:t>
            </a:r>
            <a:r>
              <a:rPr lang="en-GB" sz="1100" dirty="0" err="1"/>
              <a:t>pob</a:t>
            </a:r>
            <a:r>
              <a:rPr lang="en-GB" sz="1100" dirty="0"/>
              <a:t> </a:t>
            </a:r>
            <a:r>
              <a:rPr lang="en-GB" sz="1100" dirty="0" err="1"/>
              <a:t>plentyn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cadw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saff</a:t>
            </a:r>
            <a:r>
              <a:rPr lang="en-GB" sz="1100" dirty="0"/>
              <a:t> o </a:t>
            </a:r>
            <a:r>
              <a:rPr lang="en-GB" sz="1100" dirty="0" err="1"/>
              <a:t>unrhyw</a:t>
            </a:r>
            <a:r>
              <a:rPr lang="en-GB" sz="1100" dirty="0"/>
              <a:t> </a:t>
            </a:r>
            <a:r>
              <a:rPr lang="en-GB" sz="1100" dirty="0" err="1"/>
              <a:t>fath</a:t>
            </a:r>
            <a:r>
              <a:rPr lang="en-GB" sz="1100" dirty="0"/>
              <a:t> o </a:t>
            </a:r>
            <a:r>
              <a:rPr lang="en-GB" sz="1100" dirty="0" err="1"/>
              <a:t>pobl</a:t>
            </a:r>
            <a:r>
              <a:rPr lang="en-GB" sz="1100" dirty="0"/>
              <a:t> </a:t>
            </a:r>
            <a:r>
              <a:rPr lang="en-GB" sz="1100" dirty="0" err="1"/>
              <a:t>hiliol</a:t>
            </a:r>
            <a:r>
              <a:rPr lang="en-GB" sz="1100" dirty="0"/>
              <a:t> ac </a:t>
            </a:r>
            <a:r>
              <a:rPr lang="en-GB" sz="1100" dirty="0" err="1"/>
              <a:t>unrhyw</a:t>
            </a:r>
            <a:r>
              <a:rPr lang="en-GB" sz="1100" dirty="0"/>
              <a:t> </a:t>
            </a:r>
            <a:r>
              <a:rPr lang="en-GB" sz="1100" dirty="0" err="1"/>
              <a:t>pobl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ddim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credu</a:t>
            </a:r>
            <a:r>
              <a:rPr lang="en-GB" sz="1100" dirty="0"/>
              <a:t> </a:t>
            </a:r>
            <a:r>
              <a:rPr lang="en-GB" sz="1100" dirty="0" err="1"/>
              <a:t>mewn</a:t>
            </a:r>
            <a:r>
              <a:rPr lang="en-GB" sz="1100" dirty="0"/>
              <a:t> </a:t>
            </a:r>
            <a:r>
              <a:rPr lang="en-GB" sz="1100" dirty="0" err="1"/>
              <a:t>hawliau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plant.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8C3F46A-1B4B-4BEB-8D87-5710BD0BCCFD}"/>
              </a:ext>
            </a:extLst>
          </p:cNvPr>
          <p:cNvSpPr txBox="1"/>
          <p:nvPr/>
        </p:nvSpPr>
        <p:spPr>
          <a:xfrm>
            <a:off x="1627815" y="4077621"/>
            <a:ext cx="315374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ol</a:t>
            </a:r>
            <a:r>
              <a:rPr lang="en-GB" sz="1100" dirty="0"/>
              <a:t> y </a:t>
            </a:r>
            <a:r>
              <a:rPr lang="en-GB" sz="1100" dirty="0" err="1"/>
              <a:t>gwefan</a:t>
            </a:r>
            <a:r>
              <a:rPr lang="en-GB" sz="1100" dirty="0"/>
              <a:t> ‘United Nations human rights office of high commander’ </a:t>
            </a:r>
            <a:r>
              <a:rPr lang="en-GB" sz="1100" dirty="0" err="1"/>
              <a:t>mae’n</a:t>
            </a:r>
            <a:r>
              <a:rPr lang="en-GB" sz="1100" dirty="0"/>
              <a:t> </a:t>
            </a:r>
            <a:r>
              <a:rPr lang="en-GB" sz="1100" dirty="0" err="1"/>
              <a:t>dweud</a:t>
            </a:r>
            <a:r>
              <a:rPr lang="en-GB" sz="1100" dirty="0"/>
              <a:t> </a:t>
            </a:r>
            <a:r>
              <a:rPr lang="en-GB" sz="1100" dirty="0" err="1"/>
              <a:t>dylai</a:t>
            </a:r>
            <a:r>
              <a:rPr lang="en-GB" sz="1100" dirty="0"/>
              <a:t> </a:t>
            </a:r>
            <a:r>
              <a:rPr lang="en-GB" sz="1100" dirty="0" err="1"/>
              <a:t>pob</a:t>
            </a:r>
            <a:r>
              <a:rPr lang="en-GB" sz="1100" dirty="0"/>
              <a:t> </a:t>
            </a:r>
            <a:r>
              <a:rPr lang="en-GB" sz="1100" dirty="0" err="1"/>
              <a:t>lleiholiad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plant </a:t>
            </a:r>
            <a:r>
              <a:rPr lang="en-GB" sz="1100" dirty="0" err="1"/>
              <a:t>anelu</a:t>
            </a:r>
            <a:r>
              <a:rPr lang="en-GB" sz="1100" dirty="0"/>
              <a:t> at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gweithgareddau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perthnasol</a:t>
            </a:r>
            <a:r>
              <a:rPr lang="en-GB" sz="1100" dirty="0"/>
              <a:t> </a:t>
            </a:r>
            <a:r>
              <a:rPr lang="en-GB" sz="1100" dirty="0" err="1"/>
              <a:t>ir</a:t>
            </a:r>
            <a:r>
              <a:rPr lang="en-GB" sz="1100" dirty="0"/>
              <a:t> plant. Mae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cysylltu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y </a:t>
            </a:r>
            <a:r>
              <a:rPr lang="en-GB" sz="1100" dirty="0" err="1"/>
              <a:t>gwefan</a:t>
            </a:r>
            <a:r>
              <a:rPr lang="en-GB" sz="1100" dirty="0"/>
              <a:t> ‘Families First’ (24 April 2018)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wedi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y </a:t>
            </a:r>
            <a:r>
              <a:rPr lang="en-GB" sz="1100" dirty="0" err="1"/>
              <a:t>llywodraeth</a:t>
            </a:r>
            <a:r>
              <a:rPr lang="en-GB" sz="1100" dirty="0"/>
              <a:t> </a:t>
            </a:r>
            <a:r>
              <a:rPr lang="en-GB" sz="1100" dirty="0" err="1"/>
              <a:t>cymru</a:t>
            </a:r>
            <a:r>
              <a:rPr lang="en-GB" sz="1100" dirty="0"/>
              <a:t> </a:t>
            </a:r>
            <a:r>
              <a:rPr lang="en-GB" sz="1100" dirty="0" err="1"/>
              <a:t>ermwyn</a:t>
            </a:r>
            <a:r>
              <a:rPr lang="en-GB" sz="1100" dirty="0"/>
              <a:t> </a:t>
            </a:r>
            <a:r>
              <a:rPr lang="en-GB" sz="1100" dirty="0" err="1"/>
              <a:t>helpu</a:t>
            </a:r>
            <a:r>
              <a:rPr lang="en-GB" sz="1100" dirty="0"/>
              <a:t> y </a:t>
            </a:r>
            <a:r>
              <a:rPr lang="en-GB" sz="1100" dirty="0" err="1"/>
              <a:t>teuluoedd</a:t>
            </a:r>
            <a:r>
              <a:rPr lang="en-GB" sz="1100" dirty="0"/>
              <a:t> </a:t>
            </a:r>
            <a:r>
              <a:rPr lang="en-GB" sz="1100" dirty="0" err="1"/>
              <a:t>dod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fwy</a:t>
            </a:r>
            <a:r>
              <a:rPr lang="en-GB" sz="1100" dirty="0"/>
              <a:t> </a:t>
            </a:r>
            <a:r>
              <a:rPr lang="en-GB" sz="1100" dirty="0" err="1"/>
              <a:t>gafarwydd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y </a:t>
            </a:r>
            <a:r>
              <a:rPr lang="en-GB" sz="1100" dirty="0" err="1"/>
              <a:t>syfyllfa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en-GB" sz="1100" dirty="0" err="1"/>
              <a:t>nhw</a:t>
            </a:r>
            <a:r>
              <a:rPr lang="en-GB" sz="1100" dirty="0"/>
              <a:t>. </a:t>
            </a:r>
            <a:r>
              <a:rPr lang="en-GB" sz="1100" dirty="0" err="1"/>
              <a:t>Bydd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defnyddio</a:t>
            </a:r>
            <a:r>
              <a:rPr lang="en-GB" sz="1100" dirty="0"/>
              <a:t> </a:t>
            </a:r>
            <a:r>
              <a:rPr lang="en-GB" sz="1100" dirty="0" err="1"/>
              <a:t>oherwydd</a:t>
            </a:r>
            <a:r>
              <a:rPr lang="en-GB" sz="1100" dirty="0"/>
              <a:t> bod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gallu</a:t>
            </a:r>
            <a:r>
              <a:rPr lang="en-GB" sz="1100" dirty="0"/>
              <a:t> </a:t>
            </a:r>
            <a:r>
              <a:rPr lang="en-GB" sz="1100" dirty="0" err="1"/>
              <a:t>helpu</a:t>
            </a:r>
            <a:r>
              <a:rPr lang="en-GB" sz="1100" dirty="0"/>
              <a:t> y </a:t>
            </a:r>
            <a:r>
              <a:rPr lang="en-GB" sz="1100" dirty="0" err="1"/>
              <a:t>teulioedd</a:t>
            </a:r>
            <a:r>
              <a:rPr lang="en-GB" sz="1100" dirty="0"/>
              <a:t> </a:t>
            </a:r>
            <a:r>
              <a:rPr lang="en-GB" sz="1100" dirty="0" err="1"/>
              <a:t>dod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atnabod</a:t>
            </a:r>
            <a:r>
              <a:rPr lang="en-GB" sz="1100" dirty="0"/>
              <a:t> y </a:t>
            </a:r>
            <a:r>
              <a:rPr lang="en-GB" sz="1100" dirty="0" err="1"/>
              <a:t>plentyn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fwy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yna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gallu</a:t>
            </a:r>
            <a:r>
              <a:rPr lang="en-GB" sz="1100" dirty="0"/>
              <a:t> </a:t>
            </a:r>
            <a:r>
              <a:rPr lang="en-GB" sz="1100" dirty="0" err="1"/>
              <a:t>helpu’r</a:t>
            </a:r>
            <a:r>
              <a:rPr lang="en-GB" sz="1100" dirty="0"/>
              <a:t> </a:t>
            </a:r>
            <a:r>
              <a:rPr lang="en-GB" sz="1100" dirty="0" err="1"/>
              <a:t>rhieni</a:t>
            </a:r>
            <a:r>
              <a:rPr lang="en-GB" sz="1100" dirty="0"/>
              <a:t> </a:t>
            </a:r>
            <a:r>
              <a:rPr lang="en-GB" sz="1100" dirty="0" err="1"/>
              <a:t>deall</a:t>
            </a:r>
            <a:r>
              <a:rPr lang="en-GB" sz="1100" dirty="0"/>
              <a:t> </a:t>
            </a:r>
            <a:r>
              <a:rPr lang="en-GB" sz="1100" dirty="0" err="1"/>
              <a:t>beth</a:t>
            </a:r>
            <a:r>
              <a:rPr lang="en-GB" sz="1100" dirty="0"/>
              <a:t> </a:t>
            </a:r>
            <a:r>
              <a:rPr lang="en-GB" sz="1100" dirty="0" err="1"/>
              <a:t>mae’r</a:t>
            </a:r>
            <a:r>
              <a:rPr lang="en-GB" sz="1100" dirty="0"/>
              <a:t> plant </a:t>
            </a:r>
            <a:r>
              <a:rPr lang="en-GB" sz="1100" dirty="0" err="1"/>
              <a:t>eisiau</a:t>
            </a:r>
            <a:r>
              <a:rPr lang="en-GB" sz="1100" dirty="0"/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008BC2B-936C-4465-98F4-DCFCE2CFC737}"/>
              </a:ext>
            </a:extLst>
          </p:cNvPr>
          <p:cNvSpPr txBox="1"/>
          <p:nvPr/>
        </p:nvSpPr>
        <p:spPr>
          <a:xfrm>
            <a:off x="8644329" y="4246898"/>
            <a:ext cx="3153746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ol</a:t>
            </a:r>
            <a:r>
              <a:rPr lang="en-GB" sz="1100" dirty="0"/>
              <a:t> y </a:t>
            </a:r>
            <a:r>
              <a:rPr lang="en-GB" sz="1100" dirty="0" err="1"/>
              <a:t>gwfean</a:t>
            </a:r>
            <a:r>
              <a:rPr lang="en-GB" sz="1100" dirty="0"/>
              <a:t> ‘Action for Children’(dim </a:t>
            </a:r>
            <a:r>
              <a:rPr lang="en-GB" sz="1100" dirty="0" err="1"/>
              <a:t>dyddiad</a:t>
            </a:r>
            <a:r>
              <a:rPr lang="en-GB" sz="1100" dirty="0"/>
              <a:t>) </a:t>
            </a:r>
            <a:r>
              <a:rPr lang="en-GB" sz="1100" dirty="0" err="1"/>
              <a:t>mae’n</a:t>
            </a:r>
            <a:r>
              <a:rPr lang="en-GB" sz="1100" dirty="0"/>
              <a:t> </a:t>
            </a:r>
            <a:r>
              <a:rPr lang="en-GB" sz="1100" dirty="0" err="1"/>
              <a:t>grwp</a:t>
            </a:r>
            <a:r>
              <a:rPr lang="en-GB" sz="1100" dirty="0"/>
              <a:t> o </a:t>
            </a:r>
            <a:r>
              <a:rPr lang="en-GB" sz="1100" dirty="0" err="1"/>
              <a:t>pobl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credu</a:t>
            </a:r>
            <a:r>
              <a:rPr lang="en-GB" sz="1100" dirty="0"/>
              <a:t> </a:t>
            </a:r>
            <a:r>
              <a:rPr lang="en-GB" sz="1100" dirty="0" err="1"/>
              <a:t>mewn</a:t>
            </a:r>
            <a:r>
              <a:rPr lang="en-GB" sz="1100" dirty="0"/>
              <a:t> </a:t>
            </a:r>
            <a:r>
              <a:rPr lang="en-GB" sz="1100" dirty="0" err="1"/>
              <a:t>amddifyn</a:t>
            </a:r>
            <a:r>
              <a:rPr lang="en-GB" sz="1100" dirty="0"/>
              <a:t> plant </a:t>
            </a:r>
            <a:r>
              <a:rPr lang="en-GB" sz="1100" dirty="0" err="1"/>
              <a:t>ifanc</a:t>
            </a:r>
            <a:r>
              <a:rPr lang="en-GB" sz="1100" dirty="0"/>
              <a:t> </a:t>
            </a:r>
            <a:r>
              <a:rPr lang="en-GB" sz="1100" dirty="0" err="1"/>
              <a:t>wrth</a:t>
            </a:r>
            <a:r>
              <a:rPr lang="en-GB" sz="1100" dirty="0"/>
              <a:t> </a:t>
            </a:r>
            <a:r>
              <a:rPr lang="en-GB" sz="1100" dirty="0" err="1"/>
              <a:t>pobl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eisiau</a:t>
            </a:r>
            <a:r>
              <a:rPr lang="en-GB" sz="1100" dirty="0"/>
              <a:t>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niwed</a:t>
            </a:r>
            <a:r>
              <a:rPr lang="en-GB" sz="1100" dirty="0"/>
              <a:t> </a:t>
            </a:r>
            <a:r>
              <a:rPr lang="en-GB" sz="1100" dirty="0" err="1"/>
              <a:t>iddynt</a:t>
            </a:r>
            <a:r>
              <a:rPr lang="en-GB" sz="1100" dirty="0"/>
              <a:t>.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grwp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ceisio</a:t>
            </a:r>
            <a:r>
              <a:rPr lang="en-GB" sz="1100" dirty="0"/>
              <a:t> </a:t>
            </a:r>
            <a:r>
              <a:rPr lang="en-GB" sz="1100" dirty="0" err="1"/>
              <a:t>amddifyn</a:t>
            </a:r>
            <a:r>
              <a:rPr lang="en-GB" sz="1100" dirty="0"/>
              <a:t> y plant </a:t>
            </a:r>
            <a:r>
              <a:rPr lang="en-GB" sz="1100" dirty="0" err="1"/>
              <a:t>iddynt</a:t>
            </a:r>
            <a:r>
              <a:rPr lang="en-GB" sz="1100" dirty="0"/>
              <a:t> </a:t>
            </a:r>
            <a:r>
              <a:rPr lang="en-GB" sz="1100" dirty="0" err="1"/>
              <a:t>nhw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bywyd</a:t>
            </a:r>
            <a:r>
              <a:rPr lang="en-GB" sz="1100" dirty="0"/>
              <a:t> </a:t>
            </a:r>
            <a:r>
              <a:rPr lang="en-GB" sz="1100" dirty="0" err="1"/>
              <a:t>dda</a:t>
            </a:r>
            <a:r>
              <a:rPr lang="en-GB" sz="1100" dirty="0"/>
              <a:t> ac </a:t>
            </a:r>
            <a:r>
              <a:rPr lang="en-GB" sz="1100" dirty="0" err="1"/>
              <a:t>iachus</a:t>
            </a:r>
            <a:r>
              <a:rPr lang="en-GB" sz="1100" dirty="0"/>
              <a:t>.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grwp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cysylltu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dda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y </a:t>
            </a:r>
            <a:r>
              <a:rPr lang="en-GB" sz="1100" dirty="0" err="1"/>
              <a:t>erthygl</a:t>
            </a:r>
            <a:r>
              <a:rPr lang="en-GB" sz="1100" dirty="0"/>
              <a:t> </a:t>
            </a:r>
            <a:r>
              <a:rPr lang="en-GB" sz="1100" dirty="0" err="1"/>
              <a:t>oherwydd</a:t>
            </a:r>
            <a:r>
              <a:rPr lang="en-GB" sz="1100" dirty="0"/>
              <a:t> bod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credu</a:t>
            </a:r>
            <a:r>
              <a:rPr lang="en-GB" sz="1100" dirty="0"/>
              <a:t> </a:t>
            </a:r>
            <a:r>
              <a:rPr lang="en-GB" sz="1100" dirty="0" err="1"/>
              <a:t>mewn</a:t>
            </a:r>
            <a:r>
              <a:rPr lang="en-GB" sz="1100" dirty="0"/>
              <a:t> </a:t>
            </a:r>
            <a:r>
              <a:rPr lang="en-GB" sz="1100" dirty="0" err="1"/>
              <a:t>gofal</a:t>
            </a:r>
            <a:r>
              <a:rPr lang="en-GB" sz="1100" dirty="0"/>
              <a:t> </a:t>
            </a:r>
            <a:r>
              <a:rPr lang="en-GB" sz="1100" dirty="0" err="1"/>
              <a:t>gorau</a:t>
            </a:r>
            <a:r>
              <a:rPr lang="en-GB" sz="1100" dirty="0"/>
              <a:t> </a:t>
            </a:r>
            <a:r>
              <a:rPr lang="en-GB" sz="1100" dirty="0" err="1"/>
              <a:t>posib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plant.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grwp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edrych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plant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cam </a:t>
            </a:r>
            <a:r>
              <a:rPr lang="en-GB" sz="1100" dirty="0" err="1"/>
              <a:t>drin</a:t>
            </a:r>
            <a:r>
              <a:rPr lang="en-GB" sz="1100" dirty="0"/>
              <a:t> ac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symud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teulu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well </a:t>
            </a:r>
            <a:r>
              <a:rPr lang="en-GB" sz="1100" dirty="0" err="1"/>
              <a:t>ir</a:t>
            </a:r>
            <a:r>
              <a:rPr lang="en-GB" sz="1100" dirty="0"/>
              <a:t> </a:t>
            </a:r>
            <a:r>
              <a:rPr lang="en-GB" sz="1100" dirty="0" err="1"/>
              <a:t>plentyn</a:t>
            </a:r>
            <a:r>
              <a:rPr lang="en-GB" sz="1100" dirty="0"/>
              <a:t>, </a:t>
            </a:r>
            <a:r>
              <a:rPr lang="en-GB" sz="1100" dirty="0" err="1"/>
              <a:t>cartref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caru</a:t>
            </a:r>
            <a:r>
              <a:rPr lang="en-GB" sz="1100" dirty="0"/>
              <a:t> y </a:t>
            </a:r>
            <a:r>
              <a:rPr lang="en-GB" sz="1100" dirty="0" err="1"/>
              <a:t>plentyn</a:t>
            </a:r>
            <a:r>
              <a:rPr lang="en-GB" sz="1100" dirty="0"/>
              <a:t> ac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trin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iawn</a:t>
            </a:r>
            <a:r>
              <a:rPr lang="en-GB" sz="1100" dirty="0"/>
              <a:t>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5254982-91D1-4427-A018-6F275CE23A59}"/>
              </a:ext>
            </a:extLst>
          </p:cNvPr>
          <p:cNvSpPr txBox="1"/>
          <p:nvPr/>
        </p:nvSpPr>
        <p:spPr>
          <a:xfrm>
            <a:off x="1482780" y="14410"/>
            <a:ext cx="313808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Rhif</a:t>
            </a:r>
            <a:r>
              <a:rPr lang="en-GB" sz="1100" dirty="0"/>
              <a:t> </a:t>
            </a:r>
            <a:r>
              <a:rPr lang="en-GB" sz="1100" dirty="0" err="1"/>
              <a:t>Myfyriwr</a:t>
            </a:r>
            <a:r>
              <a:rPr lang="en-GB" sz="1100" dirty="0"/>
              <a:t>: 1702327                   EAEE4002/C </a:t>
            </a:r>
          </a:p>
        </p:txBody>
      </p:sp>
    </p:spTree>
    <p:extLst>
      <p:ext uri="{BB962C8B-B14F-4D97-AF65-F5344CB8AC3E}">
        <p14:creationId xmlns:p14="http://schemas.microsoft.com/office/powerpoint/2010/main" val="1717904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1262</Words>
  <Application>Microsoft Office PowerPoint</Application>
  <PresentationFormat>Widescreen</PresentationFormat>
  <Paragraphs>27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Steffan Roberts</dc:creator>
  <cp:lastModifiedBy>Steffan Roberts</cp:lastModifiedBy>
  <cp:revision>1</cp:revision>
  <dcterms:created xsi:type="dcterms:W3CDTF">2018-05-20T23:04:08Z</dcterms:created>
  <dcterms:modified xsi:type="dcterms:W3CDTF">2018-05-20T23:04:46Z</dcterms:modified>
</cp:coreProperties>
</file>