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5" r:id="rId1"/>
  </p:sldMasterIdLst>
  <p:sldIdLst>
    <p:sldId id="256" r:id="rId2"/>
    <p:sldId id="257" r:id="rId3"/>
    <p:sldId id="258" r:id="rId4"/>
    <p:sldId id="266" r:id="rId5"/>
    <p:sldId id="259" r:id="rId6"/>
    <p:sldId id="260" r:id="rId7"/>
    <p:sldId id="261" r:id="rId8"/>
    <p:sldId id="262" r:id="rId9"/>
    <p:sldId id="263" r:id="rId10"/>
    <p:sldId id="264" r:id="rId11"/>
    <p:sldId id="265" r:id="rId12"/>
    <p:sldId id="268"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8" d="100"/>
          <a:sy n="98" d="100"/>
        </p:scale>
        <p:origin x="96"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60538-2823-89B0-B280-E7227048AB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CF5AA1E-0D17-BC9F-4FA4-3094AEFA33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F06A155-8CE9-549F-7090-3C8FA6F69C03}"/>
              </a:ext>
            </a:extLst>
          </p:cNvPr>
          <p:cNvSpPr>
            <a:spLocks noGrp="1"/>
          </p:cNvSpPr>
          <p:nvPr>
            <p:ph type="dt" sz="half" idx="10"/>
          </p:nvPr>
        </p:nvSpPr>
        <p:spPr/>
        <p:txBody>
          <a:bodyPr/>
          <a:lstStyle/>
          <a:p>
            <a:fld id="{38824F1A-85C0-4A98-BE2B-17290A2CAAC6}" type="datetimeFigureOut">
              <a:rPr lang="en-GB" smtClean="0"/>
              <a:t>04/09/2022</a:t>
            </a:fld>
            <a:endParaRPr lang="en-GB"/>
          </a:p>
        </p:txBody>
      </p:sp>
      <p:sp>
        <p:nvSpPr>
          <p:cNvPr id="5" name="Footer Placeholder 4">
            <a:extLst>
              <a:ext uri="{FF2B5EF4-FFF2-40B4-BE49-F238E27FC236}">
                <a16:creationId xmlns:a16="http://schemas.microsoft.com/office/drawing/2014/main" id="{CDA30C83-1871-EBC7-0A9F-170D10F53F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F67D98-EE14-A42A-9C15-3C2EA6DB5B6E}"/>
              </a:ext>
            </a:extLst>
          </p:cNvPr>
          <p:cNvSpPr>
            <a:spLocks noGrp="1"/>
          </p:cNvSpPr>
          <p:nvPr>
            <p:ph type="sldNum" sz="quarter" idx="12"/>
          </p:nvPr>
        </p:nvSpPr>
        <p:spPr/>
        <p:txBody>
          <a:bodyPr/>
          <a:lstStyle/>
          <a:p>
            <a:fld id="{667A1701-F9F1-4E81-9E13-CBE1472168C8}" type="slidenum">
              <a:rPr lang="en-GB" smtClean="0"/>
              <a:t>‹#›</a:t>
            </a:fld>
            <a:endParaRPr lang="en-GB"/>
          </a:p>
        </p:txBody>
      </p:sp>
    </p:spTree>
    <p:extLst>
      <p:ext uri="{BB962C8B-B14F-4D97-AF65-F5344CB8AC3E}">
        <p14:creationId xmlns:p14="http://schemas.microsoft.com/office/powerpoint/2010/main" val="2000033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2B048-9B32-B79E-A544-62EE74B731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5FB24C-7C79-D15A-351B-82588083CE4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6E28D1-49F6-5E80-399A-7FA4DC692C34}"/>
              </a:ext>
            </a:extLst>
          </p:cNvPr>
          <p:cNvSpPr>
            <a:spLocks noGrp="1"/>
          </p:cNvSpPr>
          <p:nvPr>
            <p:ph type="dt" sz="half" idx="10"/>
          </p:nvPr>
        </p:nvSpPr>
        <p:spPr/>
        <p:txBody>
          <a:bodyPr/>
          <a:lstStyle/>
          <a:p>
            <a:fld id="{38824F1A-85C0-4A98-BE2B-17290A2CAAC6}" type="datetimeFigureOut">
              <a:rPr lang="en-GB" smtClean="0"/>
              <a:t>04/09/2022</a:t>
            </a:fld>
            <a:endParaRPr lang="en-GB"/>
          </a:p>
        </p:txBody>
      </p:sp>
      <p:sp>
        <p:nvSpPr>
          <p:cNvPr id="5" name="Footer Placeholder 4">
            <a:extLst>
              <a:ext uri="{FF2B5EF4-FFF2-40B4-BE49-F238E27FC236}">
                <a16:creationId xmlns:a16="http://schemas.microsoft.com/office/drawing/2014/main" id="{1D5DEBBD-94B4-0803-77B8-DE3F3405F1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1B2A23-DC69-4680-C10D-FE0B765E4FCE}"/>
              </a:ext>
            </a:extLst>
          </p:cNvPr>
          <p:cNvSpPr>
            <a:spLocks noGrp="1"/>
          </p:cNvSpPr>
          <p:nvPr>
            <p:ph type="sldNum" sz="quarter" idx="12"/>
          </p:nvPr>
        </p:nvSpPr>
        <p:spPr/>
        <p:txBody>
          <a:bodyPr/>
          <a:lstStyle/>
          <a:p>
            <a:fld id="{667A1701-F9F1-4E81-9E13-CBE1472168C8}" type="slidenum">
              <a:rPr lang="en-GB" smtClean="0"/>
              <a:t>‹#›</a:t>
            </a:fld>
            <a:endParaRPr lang="en-GB"/>
          </a:p>
        </p:txBody>
      </p:sp>
    </p:spTree>
    <p:extLst>
      <p:ext uri="{BB962C8B-B14F-4D97-AF65-F5344CB8AC3E}">
        <p14:creationId xmlns:p14="http://schemas.microsoft.com/office/powerpoint/2010/main" val="3081965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34F8A-055A-1D4B-14AA-A8158A6095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AB1256F-DFFE-CD35-519B-47E30F47E32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DCD149B-75A4-EC1A-9A92-54CD45035163}"/>
              </a:ext>
            </a:extLst>
          </p:cNvPr>
          <p:cNvSpPr>
            <a:spLocks noGrp="1"/>
          </p:cNvSpPr>
          <p:nvPr>
            <p:ph type="dt" sz="half" idx="10"/>
          </p:nvPr>
        </p:nvSpPr>
        <p:spPr/>
        <p:txBody>
          <a:bodyPr/>
          <a:lstStyle/>
          <a:p>
            <a:fld id="{38824F1A-85C0-4A98-BE2B-17290A2CAAC6}" type="datetimeFigureOut">
              <a:rPr lang="en-GB" smtClean="0"/>
              <a:t>04/09/2022</a:t>
            </a:fld>
            <a:endParaRPr lang="en-GB"/>
          </a:p>
        </p:txBody>
      </p:sp>
      <p:sp>
        <p:nvSpPr>
          <p:cNvPr id="5" name="Footer Placeholder 4">
            <a:extLst>
              <a:ext uri="{FF2B5EF4-FFF2-40B4-BE49-F238E27FC236}">
                <a16:creationId xmlns:a16="http://schemas.microsoft.com/office/drawing/2014/main" id="{54025B99-3015-5E56-8BC7-76E9999CE2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31C7E7-40E3-D0E1-2CFB-0741020F8CA3}"/>
              </a:ext>
            </a:extLst>
          </p:cNvPr>
          <p:cNvSpPr>
            <a:spLocks noGrp="1"/>
          </p:cNvSpPr>
          <p:nvPr>
            <p:ph type="sldNum" sz="quarter" idx="12"/>
          </p:nvPr>
        </p:nvSpPr>
        <p:spPr/>
        <p:txBody>
          <a:bodyPr/>
          <a:lstStyle/>
          <a:p>
            <a:fld id="{667A1701-F9F1-4E81-9E13-CBE1472168C8}" type="slidenum">
              <a:rPr lang="en-GB" smtClean="0"/>
              <a:t>‹#›</a:t>
            </a:fld>
            <a:endParaRPr lang="en-GB"/>
          </a:p>
        </p:txBody>
      </p:sp>
    </p:spTree>
    <p:extLst>
      <p:ext uri="{BB962C8B-B14F-4D97-AF65-F5344CB8AC3E}">
        <p14:creationId xmlns:p14="http://schemas.microsoft.com/office/powerpoint/2010/main" val="1516839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B4740-1321-2F8B-9FE5-AE084A62F60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7E7DCF-AD1E-8FA2-5ABD-C1FCC961F3B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CC46C7B-2986-081F-A79B-3F527612364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1137129-CB68-489C-5BF0-361BC30FC769}"/>
              </a:ext>
            </a:extLst>
          </p:cNvPr>
          <p:cNvSpPr>
            <a:spLocks noGrp="1"/>
          </p:cNvSpPr>
          <p:nvPr>
            <p:ph type="dt" sz="half" idx="10"/>
          </p:nvPr>
        </p:nvSpPr>
        <p:spPr/>
        <p:txBody>
          <a:bodyPr/>
          <a:lstStyle/>
          <a:p>
            <a:fld id="{38824F1A-85C0-4A98-BE2B-17290A2CAAC6}" type="datetimeFigureOut">
              <a:rPr lang="en-GB" smtClean="0"/>
              <a:t>04/09/2022</a:t>
            </a:fld>
            <a:endParaRPr lang="en-GB"/>
          </a:p>
        </p:txBody>
      </p:sp>
      <p:sp>
        <p:nvSpPr>
          <p:cNvPr id="6" name="Footer Placeholder 5">
            <a:extLst>
              <a:ext uri="{FF2B5EF4-FFF2-40B4-BE49-F238E27FC236}">
                <a16:creationId xmlns:a16="http://schemas.microsoft.com/office/drawing/2014/main" id="{C751051F-A5AC-63BB-40D5-5097612C6B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5EAC0D-8A76-F95A-D2B3-AFCF807E93A0}"/>
              </a:ext>
            </a:extLst>
          </p:cNvPr>
          <p:cNvSpPr>
            <a:spLocks noGrp="1"/>
          </p:cNvSpPr>
          <p:nvPr>
            <p:ph type="sldNum" sz="quarter" idx="12"/>
          </p:nvPr>
        </p:nvSpPr>
        <p:spPr/>
        <p:txBody>
          <a:bodyPr/>
          <a:lstStyle/>
          <a:p>
            <a:fld id="{667A1701-F9F1-4E81-9E13-CBE1472168C8}" type="slidenum">
              <a:rPr lang="en-GB" smtClean="0"/>
              <a:t>‹#›</a:t>
            </a:fld>
            <a:endParaRPr lang="en-GB"/>
          </a:p>
        </p:txBody>
      </p:sp>
    </p:spTree>
    <p:extLst>
      <p:ext uri="{BB962C8B-B14F-4D97-AF65-F5344CB8AC3E}">
        <p14:creationId xmlns:p14="http://schemas.microsoft.com/office/powerpoint/2010/main" val="711442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BC240-137D-30D7-0641-12E079EA92D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3D7DF4-6A16-E104-B705-D20F835772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3062D4-A226-2BDA-009E-B78CCDC2720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D6B7B76-DC54-CD81-B893-A88E3D2C5C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523E3D-427E-1362-36A4-2DBD42AE83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AEF269-11E7-2084-8D0B-964A9F11021E}"/>
              </a:ext>
            </a:extLst>
          </p:cNvPr>
          <p:cNvSpPr>
            <a:spLocks noGrp="1"/>
          </p:cNvSpPr>
          <p:nvPr>
            <p:ph type="dt" sz="half" idx="10"/>
          </p:nvPr>
        </p:nvSpPr>
        <p:spPr/>
        <p:txBody>
          <a:bodyPr/>
          <a:lstStyle/>
          <a:p>
            <a:fld id="{38824F1A-85C0-4A98-BE2B-17290A2CAAC6}" type="datetimeFigureOut">
              <a:rPr lang="en-GB" smtClean="0"/>
              <a:t>04/09/2022</a:t>
            </a:fld>
            <a:endParaRPr lang="en-GB"/>
          </a:p>
        </p:txBody>
      </p:sp>
      <p:sp>
        <p:nvSpPr>
          <p:cNvPr id="8" name="Footer Placeholder 7">
            <a:extLst>
              <a:ext uri="{FF2B5EF4-FFF2-40B4-BE49-F238E27FC236}">
                <a16:creationId xmlns:a16="http://schemas.microsoft.com/office/drawing/2014/main" id="{444FAFBC-1707-B621-CFCA-14260503766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CC9EF16-AC2E-25EB-4F20-DD69A58BD72D}"/>
              </a:ext>
            </a:extLst>
          </p:cNvPr>
          <p:cNvSpPr>
            <a:spLocks noGrp="1"/>
          </p:cNvSpPr>
          <p:nvPr>
            <p:ph type="sldNum" sz="quarter" idx="12"/>
          </p:nvPr>
        </p:nvSpPr>
        <p:spPr/>
        <p:txBody>
          <a:bodyPr/>
          <a:lstStyle/>
          <a:p>
            <a:fld id="{667A1701-F9F1-4E81-9E13-CBE1472168C8}" type="slidenum">
              <a:rPr lang="en-GB" smtClean="0"/>
              <a:t>‹#›</a:t>
            </a:fld>
            <a:endParaRPr lang="en-GB"/>
          </a:p>
        </p:txBody>
      </p:sp>
    </p:spTree>
    <p:extLst>
      <p:ext uri="{BB962C8B-B14F-4D97-AF65-F5344CB8AC3E}">
        <p14:creationId xmlns:p14="http://schemas.microsoft.com/office/powerpoint/2010/main" val="28186268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23209-98DD-3ABF-9275-F82149830F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3662C6B-F9F6-3051-858B-0C4D82DEC164}"/>
              </a:ext>
            </a:extLst>
          </p:cNvPr>
          <p:cNvSpPr>
            <a:spLocks noGrp="1"/>
          </p:cNvSpPr>
          <p:nvPr>
            <p:ph type="dt" sz="half" idx="10"/>
          </p:nvPr>
        </p:nvSpPr>
        <p:spPr/>
        <p:txBody>
          <a:bodyPr/>
          <a:lstStyle/>
          <a:p>
            <a:fld id="{38824F1A-85C0-4A98-BE2B-17290A2CAAC6}" type="datetimeFigureOut">
              <a:rPr lang="en-GB" smtClean="0"/>
              <a:t>04/09/2022</a:t>
            </a:fld>
            <a:endParaRPr lang="en-GB"/>
          </a:p>
        </p:txBody>
      </p:sp>
      <p:sp>
        <p:nvSpPr>
          <p:cNvPr id="4" name="Footer Placeholder 3">
            <a:extLst>
              <a:ext uri="{FF2B5EF4-FFF2-40B4-BE49-F238E27FC236}">
                <a16:creationId xmlns:a16="http://schemas.microsoft.com/office/drawing/2014/main" id="{9326B946-D973-8FD9-2541-B72A4DCF5E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C812E36-1A39-8DC7-B860-3C7CE71F9B6E}"/>
              </a:ext>
            </a:extLst>
          </p:cNvPr>
          <p:cNvSpPr>
            <a:spLocks noGrp="1"/>
          </p:cNvSpPr>
          <p:nvPr>
            <p:ph type="sldNum" sz="quarter" idx="12"/>
          </p:nvPr>
        </p:nvSpPr>
        <p:spPr/>
        <p:txBody>
          <a:bodyPr/>
          <a:lstStyle/>
          <a:p>
            <a:fld id="{667A1701-F9F1-4E81-9E13-CBE1472168C8}" type="slidenum">
              <a:rPr lang="en-GB" smtClean="0"/>
              <a:t>‹#›</a:t>
            </a:fld>
            <a:endParaRPr lang="en-GB"/>
          </a:p>
        </p:txBody>
      </p:sp>
    </p:spTree>
    <p:extLst>
      <p:ext uri="{BB962C8B-B14F-4D97-AF65-F5344CB8AC3E}">
        <p14:creationId xmlns:p14="http://schemas.microsoft.com/office/powerpoint/2010/main" val="3678072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D0F499-22C3-F077-83D7-587D07152F53}"/>
              </a:ext>
            </a:extLst>
          </p:cNvPr>
          <p:cNvSpPr>
            <a:spLocks noGrp="1"/>
          </p:cNvSpPr>
          <p:nvPr>
            <p:ph type="dt" sz="half" idx="10"/>
          </p:nvPr>
        </p:nvSpPr>
        <p:spPr/>
        <p:txBody>
          <a:bodyPr/>
          <a:lstStyle/>
          <a:p>
            <a:fld id="{38824F1A-85C0-4A98-BE2B-17290A2CAAC6}" type="datetimeFigureOut">
              <a:rPr lang="en-GB" smtClean="0"/>
              <a:t>04/09/2022</a:t>
            </a:fld>
            <a:endParaRPr lang="en-GB"/>
          </a:p>
        </p:txBody>
      </p:sp>
      <p:sp>
        <p:nvSpPr>
          <p:cNvPr id="3" name="Footer Placeholder 2">
            <a:extLst>
              <a:ext uri="{FF2B5EF4-FFF2-40B4-BE49-F238E27FC236}">
                <a16:creationId xmlns:a16="http://schemas.microsoft.com/office/drawing/2014/main" id="{C7492867-28E1-0B02-0C40-B016A75F3CF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6572C07-EBF6-93DE-7DCF-572600E38882}"/>
              </a:ext>
            </a:extLst>
          </p:cNvPr>
          <p:cNvSpPr>
            <a:spLocks noGrp="1"/>
          </p:cNvSpPr>
          <p:nvPr>
            <p:ph type="sldNum" sz="quarter" idx="12"/>
          </p:nvPr>
        </p:nvSpPr>
        <p:spPr/>
        <p:txBody>
          <a:bodyPr/>
          <a:lstStyle/>
          <a:p>
            <a:fld id="{667A1701-F9F1-4E81-9E13-CBE1472168C8}" type="slidenum">
              <a:rPr lang="en-GB" smtClean="0"/>
              <a:t>‹#›</a:t>
            </a:fld>
            <a:endParaRPr lang="en-GB"/>
          </a:p>
        </p:txBody>
      </p:sp>
    </p:spTree>
    <p:extLst>
      <p:ext uri="{BB962C8B-B14F-4D97-AF65-F5344CB8AC3E}">
        <p14:creationId xmlns:p14="http://schemas.microsoft.com/office/powerpoint/2010/main" val="2277599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750F8-7727-0237-7E44-27870379D2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85078F3-A0A8-62C6-DD67-D4DED2B48A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12CC73-AEC3-5995-639A-67B8430E66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FC0996-2DE2-679B-191C-AF51B4A12C2C}"/>
              </a:ext>
            </a:extLst>
          </p:cNvPr>
          <p:cNvSpPr>
            <a:spLocks noGrp="1"/>
          </p:cNvSpPr>
          <p:nvPr>
            <p:ph type="dt" sz="half" idx="10"/>
          </p:nvPr>
        </p:nvSpPr>
        <p:spPr/>
        <p:txBody>
          <a:bodyPr/>
          <a:lstStyle/>
          <a:p>
            <a:fld id="{38824F1A-85C0-4A98-BE2B-17290A2CAAC6}" type="datetimeFigureOut">
              <a:rPr lang="en-GB" smtClean="0"/>
              <a:t>04/09/2022</a:t>
            </a:fld>
            <a:endParaRPr lang="en-GB"/>
          </a:p>
        </p:txBody>
      </p:sp>
      <p:sp>
        <p:nvSpPr>
          <p:cNvPr id="6" name="Footer Placeholder 5">
            <a:extLst>
              <a:ext uri="{FF2B5EF4-FFF2-40B4-BE49-F238E27FC236}">
                <a16:creationId xmlns:a16="http://schemas.microsoft.com/office/drawing/2014/main" id="{C8F2DA60-AA05-FCF3-6933-7E88AC5156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28103C-9A73-9D0D-4151-CBF1F5FF480A}"/>
              </a:ext>
            </a:extLst>
          </p:cNvPr>
          <p:cNvSpPr>
            <a:spLocks noGrp="1"/>
          </p:cNvSpPr>
          <p:nvPr>
            <p:ph type="sldNum" sz="quarter" idx="12"/>
          </p:nvPr>
        </p:nvSpPr>
        <p:spPr/>
        <p:txBody>
          <a:bodyPr/>
          <a:lstStyle/>
          <a:p>
            <a:fld id="{667A1701-F9F1-4E81-9E13-CBE1472168C8}" type="slidenum">
              <a:rPr lang="en-GB" smtClean="0"/>
              <a:t>‹#›</a:t>
            </a:fld>
            <a:endParaRPr lang="en-GB"/>
          </a:p>
        </p:txBody>
      </p:sp>
    </p:spTree>
    <p:extLst>
      <p:ext uri="{BB962C8B-B14F-4D97-AF65-F5344CB8AC3E}">
        <p14:creationId xmlns:p14="http://schemas.microsoft.com/office/powerpoint/2010/main" val="513617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4850-7A8D-BF0A-451C-2444A5FD74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59D95C4-7AE1-28F9-8025-5FE6F7408C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1C6C4B-D9C3-82EC-A84E-1264AC59B0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FD10BB-6A54-70C2-12A2-48C93586BFA8}"/>
              </a:ext>
            </a:extLst>
          </p:cNvPr>
          <p:cNvSpPr>
            <a:spLocks noGrp="1"/>
          </p:cNvSpPr>
          <p:nvPr>
            <p:ph type="dt" sz="half" idx="10"/>
          </p:nvPr>
        </p:nvSpPr>
        <p:spPr/>
        <p:txBody>
          <a:bodyPr/>
          <a:lstStyle/>
          <a:p>
            <a:fld id="{38824F1A-85C0-4A98-BE2B-17290A2CAAC6}" type="datetimeFigureOut">
              <a:rPr lang="en-GB" smtClean="0"/>
              <a:t>04/09/2022</a:t>
            </a:fld>
            <a:endParaRPr lang="en-GB"/>
          </a:p>
        </p:txBody>
      </p:sp>
      <p:sp>
        <p:nvSpPr>
          <p:cNvPr id="6" name="Footer Placeholder 5">
            <a:extLst>
              <a:ext uri="{FF2B5EF4-FFF2-40B4-BE49-F238E27FC236}">
                <a16:creationId xmlns:a16="http://schemas.microsoft.com/office/drawing/2014/main" id="{6DF3E43B-BC61-1BF1-330A-BE3E80E09B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E49FC0-9674-2B31-C656-7CC7DCB3BBA4}"/>
              </a:ext>
            </a:extLst>
          </p:cNvPr>
          <p:cNvSpPr>
            <a:spLocks noGrp="1"/>
          </p:cNvSpPr>
          <p:nvPr>
            <p:ph type="sldNum" sz="quarter" idx="12"/>
          </p:nvPr>
        </p:nvSpPr>
        <p:spPr/>
        <p:txBody>
          <a:bodyPr/>
          <a:lstStyle/>
          <a:p>
            <a:fld id="{667A1701-F9F1-4E81-9E13-CBE1472168C8}" type="slidenum">
              <a:rPr lang="en-GB" smtClean="0"/>
              <a:t>‹#›</a:t>
            </a:fld>
            <a:endParaRPr lang="en-GB"/>
          </a:p>
        </p:txBody>
      </p:sp>
    </p:spTree>
    <p:extLst>
      <p:ext uri="{BB962C8B-B14F-4D97-AF65-F5344CB8AC3E}">
        <p14:creationId xmlns:p14="http://schemas.microsoft.com/office/powerpoint/2010/main" val="3467846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04E8D-8E01-8A36-CE19-0CC7BFE85E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A48F66-85E9-326F-B156-8E5F250854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BCFA04-9401-33B9-2278-0AF29981BB5D}"/>
              </a:ext>
            </a:extLst>
          </p:cNvPr>
          <p:cNvSpPr>
            <a:spLocks noGrp="1"/>
          </p:cNvSpPr>
          <p:nvPr>
            <p:ph type="dt" sz="half" idx="10"/>
          </p:nvPr>
        </p:nvSpPr>
        <p:spPr/>
        <p:txBody>
          <a:bodyPr/>
          <a:lstStyle/>
          <a:p>
            <a:fld id="{38824F1A-85C0-4A98-BE2B-17290A2CAAC6}" type="datetimeFigureOut">
              <a:rPr lang="en-GB" smtClean="0"/>
              <a:t>04/09/2022</a:t>
            </a:fld>
            <a:endParaRPr lang="en-GB"/>
          </a:p>
        </p:txBody>
      </p:sp>
      <p:sp>
        <p:nvSpPr>
          <p:cNvPr id="5" name="Footer Placeholder 4">
            <a:extLst>
              <a:ext uri="{FF2B5EF4-FFF2-40B4-BE49-F238E27FC236}">
                <a16:creationId xmlns:a16="http://schemas.microsoft.com/office/drawing/2014/main" id="{7D27D77F-E053-F54D-B0B0-A7C78E1790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945133-C1BB-74F1-BBA3-9153E2BDBDED}"/>
              </a:ext>
            </a:extLst>
          </p:cNvPr>
          <p:cNvSpPr>
            <a:spLocks noGrp="1"/>
          </p:cNvSpPr>
          <p:nvPr>
            <p:ph type="sldNum" sz="quarter" idx="12"/>
          </p:nvPr>
        </p:nvSpPr>
        <p:spPr/>
        <p:txBody>
          <a:bodyPr/>
          <a:lstStyle/>
          <a:p>
            <a:fld id="{667A1701-F9F1-4E81-9E13-CBE1472168C8}" type="slidenum">
              <a:rPr lang="en-GB" smtClean="0"/>
              <a:t>‹#›</a:t>
            </a:fld>
            <a:endParaRPr lang="en-GB"/>
          </a:p>
        </p:txBody>
      </p:sp>
    </p:spTree>
    <p:extLst>
      <p:ext uri="{BB962C8B-B14F-4D97-AF65-F5344CB8AC3E}">
        <p14:creationId xmlns:p14="http://schemas.microsoft.com/office/powerpoint/2010/main" val="1631443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03545C-F399-0E38-4655-9354C396BE1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F59262-E17F-007F-C23B-3451EFA81A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C028B-5378-7DBF-D593-6CEF181A5A08}"/>
              </a:ext>
            </a:extLst>
          </p:cNvPr>
          <p:cNvSpPr>
            <a:spLocks noGrp="1"/>
          </p:cNvSpPr>
          <p:nvPr>
            <p:ph type="dt" sz="half" idx="10"/>
          </p:nvPr>
        </p:nvSpPr>
        <p:spPr/>
        <p:txBody>
          <a:bodyPr/>
          <a:lstStyle/>
          <a:p>
            <a:fld id="{38824F1A-85C0-4A98-BE2B-17290A2CAAC6}" type="datetimeFigureOut">
              <a:rPr lang="en-GB" smtClean="0"/>
              <a:t>04/09/2022</a:t>
            </a:fld>
            <a:endParaRPr lang="en-GB"/>
          </a:p>
        </p:txBody>
      </p:sp>
      <p:sp>
        <p:nvSpPr>
          <p:cNvPr id="5" name="Footer Placeholder 4">
            <a:extLst>
              <a:ext uri="{FF2B5EF4-FFF2-40B4-BE49-F238E27FC236}">
                <a16:creationId xmlns:a16="http://schemas.microsoft.com/office/drawing/2014/main" id="{5D310769-9148-D2A7-E436-DFEE7B0DB6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2E14E4-731D-1BF5-B677-130DE831827B}"/>
              </a:ext>
            </a:extLst>
          </p:cNvPr>
          <p:cNvSpPr>
            <a:spLocks noGrp="1"/>
          </p:cNvSpPr>
          <p:nvPr>
            <p:ph type="sldNum" sz="quarter" idx="12"/>
          </p:nvPr>
        </p:nvSpPr>
        <p:spPr/>
        <p:txBody>
          <a:bodyPr/>
          <a:lstStyle/>
          <a:p>
            <a:fld id="{667A1701-F9F1-4E81-9E13-CBE1472168C8}" type="slidenum">
              <a:rPr lang="en-GB" smtClean="0"/>
              <a:t>‹#›</a:t>
            </a:fld>
            <a:endParaRPr lang="en-GB"/>
          </a:p>
        </p:txBody>
      </p:sp>
    </p:spTree>
    <p:extLst>
      <p:ext uri="{BB962C8B-B14F-4D97-AF65-F5344CB8AC3E}">
        <p14:creationId xmlns:p14="http://schemas.microsoft.com/office/powerpoint/2010/main" val="1169173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893454-6171-33E9-8886-176D00A99E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8CD54D2-9EC4-AFE5-E283-9301205299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255EB3-6BF4-23EF-3A79-869B3B1E36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824F1A-85C0-4A98-BE2B-17290A2CAAC6}" type="datetimeFigureOut">
              <a:rPr lang="en-GB" smtClean="0"/>
              <a:t>04/09/2022</a:t>
            </a:fld>
            <a:endParaRPr lang="en-GB"/>
          </a:p>
        </p:txBody>
      </p:sp>
      <p:sp>
        <p:nvSpPr>
          <p:cNvPr id="5" name="Footer Placeholder 4">
            <a:extLst>
              <a:ext uri="{FF2B5EF4-FFF2-40B4-BE49-F238E27FC236}">
                <a16:creationId xmlns:a16="http://schemas.microsoft.com/office/drawing/2014/main" id="{8254EB9F-C302-BD1F-1898-D6945CB38D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1E47920-D613-25F4-52FB-D8A009C84A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7A1701-F9F1-4E81-9E13-CBE1472168C8}" type="slidenum">
              <a:rPr lang="en-GB" smtClean="0"/>
              <a:t>‹#›</a:t>
            </a:fld>
            <a:endParaRPr lang="en-GB"/>
          </a:p>
        </p:txBody>
      </p:sp>
    </p:spTree>
    <p:extLst>
      <p:ext uri="{BB962C8B-B14F-4D97-AF65-F5344CB8AC3E}">
        <p14:creationId xmlns:p14="http://schemas.microsoft.com/office/powerpoint/2010/main" val="1290833535"/>
      </p:ext>
    </p:extLst>
  </p:cSld>
  <p:clrMap bg1="lt1" tx1="dk1" bg2="lt2" tx2="dk2" accent1="accent1" accent2="accent2" accent3="accent3" accent4="accent4" accent5="accent5" accent6="accent6" hlink="hlink" folHlink="folHlink"/>
  <p:sldLayoutIdLst>
    <p:sldLayoutId id="2147483836" r:id="rId1"/>
    <p:sldLayoutId id="2147483837" r:id="rId2"/>
    <p:sldLayoutId id="2147483838" r:id="rId3"/>
    <p:sldLayoutId id="2147483839" r:id="rId4"/>
    <p:sldLayoutId id="2147483840" r:id="rId5"/>
    <p:sldLayoutId id="2147483841" r:id="rId6"/>
    <p:sldLayoutId id="2147483842" r:id="rId7"/>
    <p:sldLayoutId id="2147483843" r:id="rId8"/>
    <p:sldLayoutId id="2147483844" r:id="rId9"/>
    <p:sldLayoutId id="2147483845" r:id="rId10"/>
    <p:sldLayoutId id="214748384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1050B-140C-907F-1BEF-1D7BB3A638C2}"/>
              </a:ext>
            </a:extLst>
          </p:cNvPr>
          <p:cNvSpPr>
            <a:spLocks noGrp="1"/>
          </p:cNvSpPr>
          <p:nvPr>
            <p:ph type="ctrTitle"/>
          </p:nvPr>
        </p:nvSpPr>
        <p:spPr>
          <a:xfrm>
            <a:off x="1524000" y="1122362"/>
            <a:ext cx="9144000" cy="5229277"/>
          </a:xfrm>
        </p:spPr>
        <p:txBody>
          <a:bodyPr>
            <a:normAutofit/>
          </a:bodyPr>
          <a:lstStyle/>
          <a:p>
            <a:br>
              <a:rPr lang="en-GB" sz="3200" dirty="0"/>
            </a:br>
            <a:br>
              <a:rPr lang="en-GB" sz="3200" dirty="0"/>
            </a:br>
            <a:endParaRPr lang="en-GB" sz="3200" dirty="0"/>
          </a:p>
        </p:txBody>
      </p:sp>
      <p:sp>
        <p:nvSpPr>
          <p:cNvPr id="4" name="Rectangle: Rounded Corners 3">
            <a:extLst>
              <a:ext uri="{FF2B5EF4-FFF2-40B4-BE49-F238E27FC236}">
                <a16:creationId xmlns:a16="http://schemas.microsoft.com/office/drawing/2014/main" id="{A566AFC4-5944-939E-E658-E6AE9C0CBF80}"/>
              </a:ext>
            </a:extLst>
          </p:cNvPr>
          <p:cNvSpPr/>
          <p:nvPr/>
        </p:nvSpPr>
        <p:spPr>
          <a:xfrm>
            <a:off x="1524000" y="-1"/>
            <a:ext cx="9733936" cy="67547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highlight>
                  <a:srgbClr val="00FF00"/>
                </a:highlight>
                <a:latin typeface="Rockwell" panose="02060603020205020403" pitchFamily="18" charset="0"/>
              </a:rPr>
              <a:t>UNIVERSITY OF WALES TRINITY SAINT DAVID</a:t>
            </a:r>
          </a:p>
          <a:p>
            <a:pPr algn="ctr"/>
            <a:endParaRPr lang="en-GB" sz="2400" dirty="0">
              <a:highlight>
                <a:srgbClr val="00FF00"/>
              </a:highlight>
              <a:latin typeface="Rockwell" panose="02060603020205020403" pitchFamily="18" charset="0"/>
            </a:endParaRPr>
          </a:p>
          <a:p>
            <a:pPr algn="ctr"/>
            <a:r>
              <a:rPr lang="en-GB" sz="2400" dirty="0">
                <a:solidFill>
                  <a:schemeClr val="tx1"/>
                </a:solidFill>
                <a:highlight>
                  <a:srgbClr val="00FF00"/>
                </a:highlight>
                <a:latin typeface="Rockwell" panose="02060603020205020403" pitchFamily="18" charset="0"/>
              </a:rPr>
              <a:t>ACEDEMIC AND EMPLOYABILITY SKILLS</a:t>
            </a:r>
          </a:p>
          <a:p>
            <a:pPr algn="ctr"/>
            <a:endParaRPr lang="en-GB" sz="2400" dirty="0">
              <a:solidFill>
                <a:schemeClr val="tx1"/>
              </a:solidFill>
              <a:highlight>
                <a:srgbClr val="00FF00"/>
              </a:highlight>
              <a:latin typeface="Rockwell" panose="02060603020205020403" pitchFamily="18" charset="0"/>
            </a:endParaRPr>
          </a:p>
          <a:p>
            <a:pPr algn="ctr"/>
            <a:r>
              <a:rPr lang="en-GB" sz="2400" dirty="0">
                <a:solidFill>
                  <a:schemeClr val="tx1"/>
                </a:solidFill>
                <a:highlight>
                  <a:srgbClr val="00FF00"/>
                </a:highlight>
                <a:latin typeface="Rockwell" panose="02060603020205020403" pitchFamily="18" charset="0"/>
              </a:rPr>
              <a:t>STUDENT ID:2133892</a:t>
            </a:r>
          </a:p>
          <a:p>
            <a:pPr algn="ctr"/>
            <a:endParaRPr lang="en-GB" sz="2400" dirty="0">
              <a:solidFill>
                <a:schemeClr val="tx1"/>
              </a:solidFill>
              <a:highlight>
                <a:srgbClr val="00FF00"/>
              </a:highlight>
              <a:latin typeface="Rockwell" panose="02060603020205020403" pitchFamily="18" charset="0"/>
            </a:endParaRPr>
          </a:p>
          <a:p>
            <a:pPr algn="ctr"/>
            <a:r>
              <a:rPr lang="en-GB" sz="2400" dirty="0">
                <a:solidFill>
                  <a:schemeClr val="tx1"/>
                </a:solidFill>
                <a:highlight>
                  <a:srgbClr val="00FF00"/>
                </a:highlight>
                <a:latin typeface="Rockwell" panose="02060603020205020403" pitchFamily="18" charset="0"/>
              </a:rPr>
              <a:t>NAME: VALDEMIRO COSTA</a:t>
            </a:r>
          </a:p>
          <a:p>
            <a:pPr algn="ctr"/>
            <a:endParaRPr lang="en-GB" sz="2400" dirty="0">
              <a:solidFill>
                <a:schemeClr val="tx1"/>
              </a:solidFill>
              <a:highlight>
                <a:srgbClr val="00FF00"/>
              </a:highlight>
              <a:latin typeface="Rockwell" panose="02060603020205020403" pitchFamily="18" charset="0"/>
            </a:endParaRPr>
          </a:p>
          <a:p>
            <a:pPr algn="ctr"/>
            <a:r>
              <a:rPr lang="en-GB" sz="2400" dirty="0">
                <a:solidFill>
                  <a:schemeClr val="tx1"/>
                </a:solidFill>
                <a:highlight>
                  <a:srgbClr val="00FF00"/>
                </a:highlight>
                <a:latin typeface="Rockwell" panose="02060603020205020403" pitchFamily="18" charset="0"/>
              </a:rPr>
              <a:t>MODULE CODE:BWSM4001</a:t>
            </a:r>
          </a:p>
          <a:p>
            <a:pPr algn="ctr"/>
            <a:endParaRPr lang="en-GB" sz="2400" dirty="0">
              <a:solidFill>
                <a:schemeClr val="tx1"/>
              </a:solidFill>
              <a:highlight>
                <a:srgbClr val="00FF00"/>
              </a:highlight>
              <a:latin typeface="Rockwell" panose="02060603020205020403" pitchFamily="18" charset="0"/>
            </a:endParaRPr>
          </a:p>
          <a:p>
            <a:pPr algn="ctr"/>
            <a:r>
              <a:rPr lang="en-GB" sz="2400" dirty="0">
                <a:solidFill>
                  <a:schemeClr val="tx1"/>
                </a:solidFill>
                <a:highlight>
                  <a:srgbClr val="00FF00"/>
                </a:highlight>
                <a:latin typeface="Rockwell" panose="02060603020205020403" pitchFamily="18" charset="0"/>
              </a:rPr>
              <a:t>LECTURER:TIMOTHY  HOPKINS</a:t>
            </a:r>
          </a:p>
          <a:p>
            <a:pPr algn="ctr"/>
            <a:endParaRPr lang="en-GB" sz="2400" dirty="0">
              <a:solidFill>
                <a:schemeClr val="tx1"/>
              </a:solidFill>
              <a:highlight>
                <a:srgbClr val="00FF00"/>
              </a:highlight>
              <a:latin typeface="Rockwell" panose="02060603020205020403" pitchFamily="18" charset="0"/>
            </a:endParaRPr>
          </a:p>
          <a:p>
            <a:pPr algn="ctr"/>
            <a:r>
              <a:rPr lang="en-GB" sz="2400" dirty="0">
                <a:solidFill>
                  <a:schemeClr val="tx1"/>
                </a:solidFill>
                <a:highlight>
                  <a:srgbClr val="00FF00"/>
                </a:highlight>
                <a:latin typeface="Rockwell" panose="02060603020205020403" pitchFamily="18" charset="0"/>
              </a:rPr>
              <a:t>REPORT </a:t>
            </a:r>
          </a:p>
          <a:p>
            <a:pPr algn="ctr"/>
            <a:endParaRPr lang="en-GB" sz="2400" dirty="0">
              <a:solidFill>
                <a:schemeClr val="tx1"/>
              </a:solidFill>
              <a:highlight>
                <a:srgbClr val="00FF00"/>
              </a:highlight>
              <a:latin typeface="Rockwell" panose="02060603020205020403" pitchFamily="18" charset="0"/>
            </a:endParaRPr>
          </a:p>
          <a:p>
            <a:pPr algn="ctr"/>
            <a:endParaRPr lang="en-GB" sz="2400" dirty="0">
              <a:highlight>
                <a:srgbClr val="00FF00"/>
              </a:highlight>
              <a:latin typeface="Rockwell" panose="02060603020205020403" pitchFamily="18" charset="0"/>
            </a:endParaRPr>
          </a:p>
          <a:p>
            <a:pPr algn="ctr"/>
            <a:endParaRPr lang="en-GB" sz="2400" dirty="0">
              <a:highlight>
                <a:srgbClr val="00FF00"/>
              </a:highlight>
              <a:latin typeface="Rockwell" panose="02060603020205020403" pitchFamily="18" charset="0"/>
            </a:endParaRPr>
          </a:p>
        </p:txBody>
      </p:sp>
    </p:spTree>
    <p:extLst>
      <p:ext uri="{BB962C8B-B14F-4D97-AF65-F5344CB8AC3E}">
        <p14:creationId xmlns:p14="http://schemas.microsoft.com/office/powerpoint/2010/main" val="4144591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1F175C62-C668-BBFA-2F7B-0829ECEB8566}"/>
              </a:ext>
            </a:extLst>
          </p:cNvPr>
          <p:cNvSpPr>
            <a:spLocks noGrp="1"/>
          </p:cNvSpPr>
          <p:nvPr>
            <p:ph type="ctrTitle"/>
          </p:nvPr>
        </p:nvSpPr>
        <p:spPr>
          <a:xfrm>
            <a:off x="1097280" y="758952"/>
            <a:ext cx="10058400" cy="3892168"/>
          </a:xfrm>
        </p:spPr>
        <p:txBody>
          <a:bodyPr>
            <a:normAutofit fontScale="90000"/>
          </a:bodyPr>
          <a:lstStyle/>
          <a:p>
            <a:pPr algn="ctr"/>
            <a:r>
              <a:rPr lang="en-GB" sz="2000" b="0" i="0" dirty="0">
                <a:effectLst/>
                <a:highlight>
                  <a:srgbClr val="FFFF00"/>
                </a:highlight>
                <a:latin typeface="Rockwell" panose="02060603020205020403" pitchFamily="18" charset="0"/>
              </a:rPr>
              <a:t>INTRODUCTION</a:t>
            </a:r>
            <a:br>
              <a:rPr lang="en-GB" sz="2000" b="0" i="0" dirty="0">
                <a:effectLst/>
                <a:highlight>
                  <a:srgbClr val="FFFF00"/>
                </a:highlight>
                <a:latin typeface="Rockwell" panose="02060603020205020403" pitchFamily="18" charset="0"/>
              </a:rPr>
            </a:br>
            <a:br>
              <a:rPr lang="en-GB" sz="2000" b="0" i="0" dirty="0">
                <a:effectLst/>
                <a:latin typeface="Rockwell" panose="02060603020205020403" pitchFamily="18" charset="0"/>
              </a:rPr>
            </a:br>
            <a:r>
              <a:rPr lang="en-GB" sz="2000" b="0" i="0" dirty="0">
                <a:effectLst/>
                <a:latin typeface="Rockwell" panose="02060603020205020403" pitchFamily="18" charset="0"/>
              </a:rPr>
              <a:t>Skills play an important role in student’s life. The significant skills which are employability and academic skills are crucial as they guide learner in their academic career and makes them more productive.</a:t>
            </a:r>
            <a:br>
              <a:rPr lang="en-GB" sz="2000" b="0" i="0" dirty="0">
                <a:effectLst/>
                <a:latin typeface="Rockwell" panose="02060603020205020403" pitchFamily="18" charset="0"/>
              </a:rPr>
            </a:br>
            <a:r>
              <a:rPr lang="en-GB" sz="2000" b="0" i="0" dirty="0">
                <a:effectLst/>
                <a:latin typeface="Rockwell" panose="02060603020205020403" pitchFamily="18" charset="0"/>
              </a:rPr>
              <a:t> It is imperative for students to polish their skills so that they can grab career opportunities. In their academic career, skills facilitate in cutting down studying hours and they can utilise their precious time in learning new skills.</a:t>
            </a:r>
            <a:br>
              <a:rPr lang="en-GB" sz="2000" b="0" i="0" dirty="0">
                <a:effectLst/>
                <a:latin typeface="Rockwell" panose="02060603020205020403" pitchFamily="18" charset="0"/>
              </a:rPr>
            </a:br>
            <a:br>
              <a:rPr lang="en-GB" sz="2000" b="0" i="0" dirty="0">
                <a:effectLst/>
                <a:latin typeface="Rockwell" panose="02060603020205020403" pitchFamily="18" charset="0"/>
              </a:rPr>
            </a:br>
            <a:r>
              <a:rPr lang="en-GB" sz="2000" b="0" i="0" dirty="0">
                <a:effectLst/>
                <a:latin typeface="Rockwell" panose="02060603020205020403" pitchFamily="18" charset="0"/>
              </a:rPr>
              <a:t>Students who can make use of time effective can capture various academic opportunities. Skills are crucial and have numerous benefits by which students can make bright future. This project report is based self-reflection by using Gibbs reflection model and cover three topics which are CV writing, time management and public speaking and giving presentation.</a:t>
            </a:r>
            <a:br>
              <a:rPr lang="en-GB" sz="2000" b="0" i="0" dirty="0">
                <a:effectLst/>
                <a:latin typeface="Rockwell" panose="02060603020205020403" pitchFamily="18" charset="0"/>
              </a:rPr>
            </a:br>
            <a:endParaRPr lang="en-GB" sz="2000" dirty="0"/>
          </a:p>
        </p:txBody>
      </p:sp>
    </p:spTree>
    <p:extLst>
      <p:ext uri="{BB962C8B-B14F-4D97-AF65-F5344CB8AC3E}">
        <p14:creationId xmlns:p14="http://schemas.microsoft.com/office/powerpoint/2010/main" val="172376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1050B-140C-907F-1BEF-1D7BB3A638C2}"/>
              </a:ext>
            </a:extLst>
          </p:cNvPr>
          <p:cNvSpPr>
            <a:spLocks noGrp="1"/>
          </p:cNvSpPr>
          <p:nvPr>
            <p:ph type="ctrTitle"/>
          </p:nvPr>
        </p:nvSpPr>
        <p:spPr>
          <a:xfrm>
            <a:off x="629265" y="650797"/>
            <a:ext cx="10546080" cy="5396042"/>
          </a:xfrm>
        </p:spPr>
        <p:txBody>
          <a:bodyPr>
            <a:noAutofit/>
          </a:bodyPr>
          <a:lstStyle/>
          <a:p>
            <a:r>
              <a:rPr lang="en-GB" sz="2000" dirty="0">
                <a:latin typeface="Rockwell" panose="02060603020205020403" pitchFamily="18" charset="0"/>
              </a:rPr>
              <a:t>Many people believe that the best way to learn is by experience. It becomes difficult sometimes as people unable to understand about their learning and experience and might act different when they encounter with same situation. Sometimes, they do not remember whole experience and fails to depict experience. In this report, I’ll be using Gibbs reflection model and this model was propounded by Graham Gibbs in order to provide a structure for analysing learning experience. This cyclical model helps me in writing my experience regarding study and allows me in framing of action plan so as to know what did not go well. The topic chosen for this report is Time management, CV writing and public speaking and presentation by using Gibbs reflection cycle.</a:t>
            </a:r>
            <a:br>
              <a:rPr lang="en-GB" sz="2000" dirty="0">
                <a:latin typeface="Rockwell" panose="02060603020205020403" pitchFamily="18" charset="0"/>
              </a:rPr>
            </a:br>
            <a:br>
              <a:rPr lang="en-GB" sz="2000" dirty="0">
                <a:latin typeface="Rockwell" panose="02060603020205020403" pitchFamily="18" charset="0"/>
              </a:rPr>
            </a:br>
            <a:r>
              <a:rPr lang="en-GB" sz="2000" dirty="0">
                <a:latin typeface="Rockwell" panose="02060603020205020403" pitchFamily="18" charset="0"/>
              </a:rPr>
              <a:t>Public speaking and presentation</a:t>
            </a:r>
            <a:br>
              <a:rPr lang="en-GB" sz="2000" dirty="0">
                <a:latin typeface="Rockwell" panose="02060603020205020403" pitchFamily="18" charset="0"/>
              </a:rPr>
            </a:br>
            <a:br>
              <a:rPr lang="en-GB" sz="2000" dirty="0">
                <a:latin typeface="Rockwell" panose="02060603020205020403" pitchFamily="18" charset="0"/>
              </a:rPr>
            </a:br>
            <a:r>
              <a:rPr lang="en-GB" sz="2000" dirty="0">
                <a:latin typeface="Rockwell" panose="02060603020205020403" pitchFamily="18" charset="0"/>
              </a:rPr>
              <a:t>· Description- In this stage whole situation is discussed in this phase. I </a:t>
            </a:r>
            <a:r>
              <a:rPr lang="en-GB" sz="2000" dirty="0" err="1">
                <a:latin typeface="Rockwell" panose="02060603020205020403" pitchFamily="18" charset="0"/>
              </a:rPr>
              <a:t>ll</a:t>
            </a:r>
            <a:r>
              <a:rPr lang="en-GB" sz="2000" dirty="0">
                <a:latin typeface="Rockwell" panose="02060603020205020403" pitchFamily="18" charset="0"/>
              </a:rPr>
              <a:t> with this  presentation and in order to divide topics. There are various sections in my  presentation and in order to make presentation more effective, I was expected that the working of public speaking will be completed by end of day and </a:t>
            </a:r>
            <a:r>
              <a:rPr lang="en-GB" sz="2000" dirty="0" err="1">
                <a:latin typeface="Rockwell" panose="02060603020205020403" pitchFamily="18" charset="0"/>
              </a:rPr>
              <a:t>i</a:t>
            </a:r>
            <a:r>
              <a:rPr lang="en-GB" sz="2000" dirty="0">
                <a:latin typeface="Rockwell" panose="02060603020205020403" pitchFamily="18" charset="0"/>
              </a:rPr>
              <a:t> can get enough time to rehearsal so as to demonstrate to public. But I  have had hesitation to speak in front of public. But I decided do it because I want to be better.</a:t>
            </a:r>
          </a:p>
        </p:txBody>
      </p:sp>
    </p:spTree>
    <p:extLst>
      <p:ext uri="{BB962C8B-B14F-4D97-AF65-F5344CB8AC3E}">
        <p14:creationId xmlns:p14="http://schemas.microsoft.com/office/powerpoint/2010/main" val="1992017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6CD746-78D2-8EFE-49FF-A7C4FF72C178}"/>
              </a:ext>
            </a:extLst>
          </p:cNvPr>
          <p:cNvSpPr>
            <a:spLocks noGrp="1"/>
          </p:cNvSpPr>
          <p:nvPr>
            <p:ph idx="1"/>
          </p:nvPr>
        </p:nvSpPr>
        <p:spPr>
          <a:xfrm>
            <a:off x="1034845" y="1678142"/>
            <a:ext cx="10515600" cy="4351338"/>
          </a:xfrm>
        </p:spPr>
        <p:txBody>
          <a:bodyPr>
            <a:normAutofit/>
          </a:bodyPr>
          <a:lstStyle/>
          <a:p>
            <a:pPr marL="0" indent="0" algn="ctr">
              <a:buNone/>
            </a:pPr>
            <a:endParaRPr kumimoji="0" lang="en-GB" sz="2000" b="0" i="0" u="none" strike="noStrike" kern="1200" cap="none" spc="0" normalizeH="0" baseline="0" noProof="0" dirty="0">
              <a:ln>
                <a:noFill/>
              </a:ln>
              <a:solidFill>
                <a:prstClr val="black"/>
              </a:solidFill>
              <a:effectLst/>
              <a:uLnTx/>
              <a:uFillTx/>
              <a:latin typeface="Rockwell" panose="02060603020205020403" pitchFamily="18" charset="0"/>
              <a:ea typeface="+mj-ea"/>
              <a:cs typeface="+mj-cs"/>
            </a:endParaRPr>
          </a:p>
          <a:p>
            <a:pPr marL="0" indent="0" algn="ctr">
              <a:buNone/>
            </a:pPr>
            <a:r>
              <a:rPr kumimoji="0" lang="en-GB" sz="2000" b="0" i="0" u="none" strike="noStrike" kern="1200" cap="none" spc="0" normalizeH="0" baseline="0" noProof="0" dirty="0">
                <a:ln>
                  <a:noFill/>
                </a:ln>
                <a:solidFill>
                  <a:prstClr val="black"/>
                </a:solidFill>
                <a:effectLst/>
                <a:uLnTx/>
                <a:uFillTx/>
                <a:latin typeface="Rockwell" panose="02060603020205020403" pitchFamily="18" charset="0"/>
                <a:ea typeface="+mj-ea"/>
                <a:cs typeface="+mj-cs"/>
              </a:rPr>
              <a:t>· Feeling- This phase depicts about the experience of stage which I have faced while delivering presentation. In the initial stage, I was bit nervous as it was first time to speak in public. But my team members fill me with motivation and supported me to present well. It was a great experience for me and at some instance I got frustrated by various questions but with great patience and communication skill, I answered to all questions and delivered a good presentation. After completion of presentation, audience applauded me for great confidence and good communication skill. Looking back to my presentation, I was much satisfied with my presentation and gain confidence to speak in public.</a:t>
            </a:r>
          </a:p>
          <a:p>
            <a:pPr marL="0" indent="0">
              <a:buNone/>
            </a:pPr>
            <a:endParaRPr lang="en-GB" sz="2000" dirty="0"/>
          </a:p>
        </p:txBody>
      </p:sp>
    </p:spTree>
    <p:extLst>
      <p:ext uri="{BB962C8B-B14F-4D97-AF65-F5344CB8AC3E}">
        <p14:creationId xmlns:p14="http://schemas.microsoft.com/office/powerpoint/2010/main" val="2795535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1050B-140C-907F-1BEF-1D7BB3A638C2}"/>
              </a:ext>
            </a:extLst>
          </p:cNvPr>
          <p:cNvSpPr>
            <a:spLocks noGrp="1"/>
          </p:cNvSpPr>
          <p:nvPr>
            <p:ph type="ctrTitle"/>
          </p:nvPr>
        </p:nvSpPr>
        <p:spPr>
          <a:xfrm>
            <a:off x="1524000" y="1122363"/>
            <a:ext cx="9684774" cy="4717998"/>
          </a:xfrm>
        </p:spPr>
        <p:txBody>
          <a:bodyPr>
            <a:noAutofit/>
          </a:bodyPr>
          <a:lstStyle/>
          <a:p>
            <a:r>
              <a:rPr lang="en-GB" sz="2000" dirty="0">
                <a:latin typeface="Rockwell" panose="02060603020205020403" pitchFamily="18" charset="0"/>
              </a:rPr>
              <a:t>· Evaluation- In this phase, I evaluated what went well and what not. In context to y experience regarding public speaking and giving presentation, I had evaluated that all things went well and all my peers contributes their valuable efforts in making presentation successful. In addition to that, one person cancelled plan and it may negatively impact on presentation but somehow I was able to manage by taking responsibility of his content. I have realised that due to mismanagement of time which adversely impacted on my confidence level.</a:t>
            </a:r>
            <a:br>
              <a:rPr lang="en-GB" sz="2000" dirty="0">
                <a:latin typeface="Rockwell" panose="02060603020205020403" pitchFamily="18" charset="0"/>
              </a:rPr>
            </a:br>
            <a:br>
              <a:rPr lang="en-GB" sz="2000" dirty="0">
                <a:latin typeface="Rockwell" panose="02060603020205020403" pitchFamily="18" charset="0"/>
              </a:rPr>
            </a:br>
            <a:r>
              <a:rPr lang="en-GB" sz="2000" dirty="0">
                <a:latin typeface="Rockwell" panose="02060603020205020403" pitchFamily="18" charset="0"/>
              </a:rPr>
              <a:t>· Analysis- this phase helps me in makings sense that what happened and what valuable information could be extracted from that. I have analysed that due to good communication skill I was able to deliver presentation confidently. Along with this, better planning and team management makes our presentation better. I was happy that I gained confidence level and now I can effectively take participate in public debates. With this, I come to know about importance of peer to peer learning and working in a team could elevate efficiency of project. I have gained some of managerial skills which I can use in my professional career.</a:t>
            </a:r>
          </a:p>
        </p:txBody>
      </p:sp>
    </p:spTree>
    <p:extLst>
      <p:ext uri="{BB962C8B-B14F-4D97-AF65-F5344CB8AC3E}">
        <p14:creationId xmlns:p14="http://schemas.microsoft.com/office/powerpoint/2010/main" val="2396647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1050B-140C-907F-1BEF-1D7BB3A638C2}"/>
              </a:ext>
            </a:extLst>
          </p:cNvPr>
          <p:cNvSpPr>
            <a:spLocks noGrp="1"/>
          </p:cNvSpPr>
          <p:nvPr>
            <p:ph type="ctrTitle"/>
          </p:nvPr>
        </p:nvSpPr>
        <p:spPr>
          <a:xfrm>
            <a:off x="1523999" y="1122363"/>
            <a:ext cx="8622891" cy="3852760"/>
          </a:xfrm>
        </p:spPr>
        <p:txBody>
          <a:bodyPr>
            <a:normAutofit/>
          </a:bodyPr>
          <a:lstStyle/>
          <a:p>
            <a:r>
              <a:rPr lang="en-GB" sz="2000" dirty="0">
                <a:latin typeface="Rockwell" panose="02060603020205020403" pitchFamily="18" charset="0"/>
              </a:rPr>
              <a:t>· Conclusion- From the above experience regarding public speaking and giving presentation, it was concluded that working in a group enhances efficiency of project as different individual have different set of skills by which they can make task successful. There are some situations in which I have to take decision based on analysis so as to achieve success. I will improve my critical thinking skill, planning and management skill.</a:t>
            </a:r>
            <a:br>
              <a:rPr lang="en-GB" sz="2000" dirty="0">
                <a:latin typeface="Rockwell" panose="02060603020205020403" pitchFamily="18" charset="0"/>
              </a:rPr>
            </a:br>
            <a:br>
              <a:rPr lang="en-GB" sz="2000" dirty="0">
                <a:latin typeface="Rockwell" panose="02060603020205020403" pitchFamily="18" charset="0"/>
              </a:rPr>
            </a:br>
            <a:r>
              <a:rPr lang="en-GB" sz="2000" dirty="0">
                <a:latin typeface="Rockwell" panose="02060603020205020403" pitchFamily="18" charset="0"/>
              </a:rPr>
              <a:t>· Action Plan- In order to improve some of my skills, I will take help of public influencers and experts so that I can effectively enhance skill. Along with this, I will rehearsal in front of my peers so that they improve my weak skill</a:t>
            </a:r>
            <a:r>
              <a:rPr lang="en-GB" sz="2400" dirty="0">
                <a:latin typeface="Rockwell" panose="02060603020205020403" pitchFamily="18" charset="0"/>
              </a:rPr>
              <a:t>.</a:t>
            </a:r>
          </a:p>
        </p:txBody>
      </p:sp>
    </p:spTree>
    <p:extLst>
      <p:ext uri="{BB962C8B-B14F-4D97-AF65-F5344CB8AC3E}">
        <p14:creationId xmlns:p14="http://schemas.microsoft.com/office/powerpoint/2010/main" val="1437119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1050B-140C-907F-1BEF-1D7BB3A638C2}"/>
              </a:ext>
            </a:extLst>
          </p:cNvPr>
          <p:cNvSpPr>
            <a:spLocks noGrp="1"/>
          </p:cNvSpPr>
          <p:nvPr>
            <p:ph type="ctrTitle"/>
          </p:nvPr>
        </p:nvSpPr>
        <p:spPr>
          <a:xfrm>
            <a:off x="1523999" y="412956"/>
            <a:ext cx="10097729" cy="6312309"/>
          </a:xfrm>
        </p:spPr>
        <p:txBody>
          <a:bodyPr>
            <a:noAutofit/>
          </a:bodyPr>
          <a:lstStyle/>
          <a:p>
            <a:r>
              <a:rPr lang="en-GB" sz="2400" dirty="0">
                <a:highlight>
                  <a:srgbClr val="00FF00"/>
                </a:highlight>
                <a:latin typeface="Rockwell" panose="02060603020205020403" pitchFamily="18" charset="0"/>
              </a:rPr>
              <a:t>  Time management skill</a:t>
            </a:r>
            <a:br>
              <a:rPr lang="en-GB" sz="2000" dirty="0">
                <a:latin typeface="Rockwell" panose="02060603020205020403" pitchFamily="18" charset="0"/>
              </a:rPr>
            </a:br>
            <a:br>
              <a:rPr lang="en-GB" sz="2000" dirty="0">
                <a:latin typeface="Rockwell" panose="02060603020205020403" pitchFamily="18" charset="0"/>
              </a:rPr>
            </a:br>
            <a:r>
              <a:rPr lang="en-GB" sz="1800" dirty="0">
                <a:latin typeface="Rockwell" panose="02060603020205020403" pitchFamily="18" charset="0"/>
              </a:rPr>
              <a:t> Description- Before attending lectures regarding time management I was not familiar with this concept and was unknown to its importance. I was not aware what role does it</a:t>
            </a:r>
            <a:br>
              <a:rPr lang="en-GB" sz="1800" dirty="0">
                <a:latin typeface="Rockwell" panose="02060603020205020403" pitchFamily="18" charset="0"/>
              </a:rPr>
            </a:br>
            <a:br>
              <a:rPr lang="en-GB" sz="1800" dirty="0">
                <a:latin typeface="Rockwell" panose="02060603020205020403" pitchFamily="18" charset="0"/>
              </a:rPr>
            </a:br>
            <a:r>
              <a:rPr lang="en-GB" sz="1800" dirty="0">
                <a:latin typeface="Rockwell" panose="02060603020205020403" pitchFamily="18" charset="0"/>
              </a:rPr>
              <a:t>play in student’s life. By opting Gibbs reflective model, I am sharing my experience regarding time management and its importance at every instance of life. In class, our class tutor told about importance of time and how work should be done within given time.</a:t>
            </a:r>
            <a:br>
              <a:rPr lang="en-GB" sz="1800" dirty="0">
                <a:latin typeface="Rockwell" panose="02060603020205020403" pitchFamily="18" charset="0"/>
              </a:rPr>
            </a:br>
            <a:br>
              <a:rPr lang="en-GB" sz="1800" dirty="0">
                <a:latin typeface="Rockwell" panose="02060603020205020403" pitchFamily="18" charset="0"/>
              </a:rPr>
            </a:br>
            <a:r>
              <a:rPr lang="en-GB" sz="1800" dirty="0">
                <a:latin typeface="Rockwell" panose="02060603020205020403" pitchFamily="18" charset="0"/>
              </a:rPr>
              <a:t>· Feeling- During taking lectures, my tutor assigned me with a project along with completion deadline. It was difficult for me to complete project within time as it was less for me. I got nervous and started thinking how project will be done within given time and this made me depressed. I have no idea regarding time management and I was anxious regarding project. Time was going faster and I have decided to set a goal and based on that framed strategies so as to allocate time between activities.</a:t>
            </a:r>
            <a:br>
              <a:rPr lang="en-GB" sz="1800" dirty="0">
                <a:latin typeface="Rockwell" panose="02060603020205020403" pitchFamily="18" charset="0"/>
              </a:rPr>
            </a:br>
            <a:br>
              <a:rPr lang="en-GB" sz="1800" dirty="0">
                <a:latin typeface="Rockwell" panose="02060603020205020403" pitchFamily="18" charset="0"/>
              </a:rPr>
            </a:br>
            <a:r>
              <a:rPr lang="en-GB" sz="1800" dirty="0">
                <a:latin typeface="Rockwell" panose="02060603020205020403" pitchFamily="18" charset="0"/>
              </a:rPr>
              <a:t>· Evaluation- In this phase, I evaluated that time management is important for everyone and it is imperative to utilise in a best and effective manner so that it yields positive outcome. It also makes individual punctual towards work and can manage their time with activities. With proper time management, I can effectively frame strategies so as to accomplish given task. I noticed that my time management skill is weak and needs further development. But somehow I was able to complete task effectively and handled all issues.</a:t>
            </a:r>
            <a:br>
              <a:rPr lang="en-GB" sz="1800" dirty="0">
                <a:latin typeface="Rockwell" panose="02060603020205020403" pitchFamily="18" charset="0"/>
              </a:rPr>
            </a:br>
            <a:endParaRPr lang="en-GB" sz="1800" dirty="0">
              <a:latin typeface="Rockwell" panose="02060603020205020403" pitchFamily="18" charset="0"/>
            </a:endParaRPr>
          </a:p>
        </p:txBody>
      </p:sp>
    </p:spTree>
    <p:extLst>
      <p:ext uri="{BB962C8B-B14F-4D97-AF65-F5344CB8AC3E}">
        <p14:creationId xmlns:p14="http://schemas.microsoft.com/office/powerpoint/2010/main" val="2696225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1050B-140C-907F-1BEF-1D7BB3A638C2}"/>
              </a:ext>
            </a:extLst>
          </p:cNvPr>
          <p:cNvSpPr>
            <a:spLocks noGrp="1"/>
          </p:cNvSpPr>
          <p:nvPr>
            <p:ph type="ctrTitle"/>
          </p:nvPr>
        </p:nvSpPr>
        <p:spPr>
          <a:xfrm>
            <a:off x="1523999" y="511277"/>
            <a:ext cx="9379975" cy="5171768"/>
          </a:xfrm>
        </p:spPr>
        <p:txBody>
          <a:bodyPr>
            <a:noAutofit/>
          </a:bodyPr>
          <a:lstStyle/>
          <a:p>
            <a:pPr algn="l"/>
            <a:r>
              <a:rPr lang="en-GB" sz="2000" dirty="0">
                <a:latin typeface="Rockwell" panose="02060603020205020403" pitchFamily="18" charset="0"/>
              </a:rPr>
              <a:t>· Analysis- This phase helps learner in in making sense about what happened. I use this phase in analysing about experience regarding time management skill and how I can improve. I have analysed that I was lacking in time management and if I was good at I have done better in my project. As I was unable to manage time and gets panic when I was provided with project. But somehow I was able to manage time and allocate more time to important task. It is imperative for me to improves this skill as with this I can accomplish given task within prescribed time.</a:t>
            </a:r>
            <a:br>
              <a:rPr lang="en-GB" sz="2000" dirty="0">
                <a:latin typeface="Rockwell" panose="02060603020205020403" pitchFamily="18" charset="0"/>
              </a:rPr>
            </a:br>
            <a:br>
              <a:rPr lang="en-GB" sz="2000" dirty="0">
                <a:latin typeface="Rockwell" panose="02060603020205020403" pitchFamily="18" charset="0"/>
              </a:rPr>
            </a:br>
            <a:r>
              <a:rPr lang="en-GB" sz="2000" dirty="0">
                <a:latin typeface="Rockwell" panose="02060603020205020403" pitchFamily="18" charset="0"/>
              </a:rPr>
              <a:t>· Conclusion- From the above experience regarding time management, it was concluded that this skill is important for me and helps in doing task within given time. In addition to that, I can prioritize important work and can manage time effectively. Time management helps in doing work in a given time and after completion of this project, I was confident enough to do multiple task at once. I can use this skill in my professional and academic career. I will set goals regarding study and will try to accomplish within pre-set time. This makes me more productive and punctual towards work.</a:t>
            </a:r>
          </a:p>
        </p:txBody>
      </p:sp>
    </p:spTree>
    <p:extLst>
      <p:ext uri="{BB962C8B-B14F-4D97-AF65-F5344CB8AC3E}">
        <p14:creationId xmlns:p14="http://schemas.microsoft.com/office/powerpoint/2010/main" val="36712982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ED4A24-B82B-0734-5555-FA97B07F28FB}"/>
              </a:ext>
            </a:extLst>
          </p:cNvPr>
          <p:cNvSpPr>
            <a:spLocks noGrp="1"/>
          </p:cNvSpPr>
          <p:nvPr>
            <p:ph idx="1"/>
          </p:nvPr>
        </p:nvSpPr>
        <p:spPr/>
        <p:txBody>
          <a:bodyPr>
            <a:normAutofit/>
          </a:bodyPr>
          <a:lstStyle/>
          <a:p>
            <a:pPr marL="457200" lvl="1" indent="0">
              <a:buNone/>
            </a:pPr>
            <a:r>
              <a:rPr lang="en-GB" sz="2000" dirty="0">
                <a:latin typeface="Rockwell" panose="02060603020205020403" pitchFamily="18" charset="0"/>
              </a:rPr>
              <a:t>· Action plan- I frame this action plan so as to complete my project. I have set goal of completion of project and divided activities. This helped me very much and reduces overburden of whole project. I found this approach very well and effectively completed within given time. When I have completed project, I have analysed that I have still some time and I can use in reviewing or in doing alteration in project. I was surprised to know about importance of time management.</a:t>
            </a:r>
          </a:p>
        </p:txBody>
      </p:sp>
    </p:spTree>
    <p:extLst>
      <p:ext uri="{BB962C8B-B14F-4D97-AF65-F5344CB8AC3E}">
        <p14:creationId xmlns:p14="http://schemas.microsoft.com/office/powerpoint/2010/main" val="3980826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24590A-748E-3E80-ABB3-CAAF3FB0851A}"/>
              </a:ext>
            </a:extLst>
          </p:cNvPr>
          <p:cNvSpPr>
            <a:spLocks noGrp="1"/>
          </p:cNvSpPr>
          <p:nvPr>
            <p:ph idx="1"/>
          </p:nvPr>
        </p:nvSpPr>
        <p:spPr>
          <a:xfrm>
            <a:off x="838200" y="324465"/>
            <a:ext cx="10891684" cy="5852498"/>
          </a:xfrm>
        </p:spPr>
        <p:txBody>
          <a:bodyPr>
            <a:normAutofit fontScale="40000" lnSpcReduction="20000"/>
          </a:bodyPr>
          <a:lstStyle/>
          <a:p>
            <a:pPr marL="0" indent="0" algn="ctr">
              <a:buNone/>
            </a:pPr>
            <a:r>
              <a:rPr lang="en-GB" sz="3600" dirty="0"/>
              <a:t> </a:t>
            </a:r>
          </a:p>
          <a:p>
            <a:pPr marL="0" indent="0" algn="ctr">
              <a:buNone/>
            </a:pPr>
            <a:r>
              <a:rPr lang="en-GB" sz="5000" dirty="0">
                <a:highlight>
                  <a:srgbClr val="00FF00"/>
                </a:highlight>
                <a:latin typeface="Algerian" panose="04020705040A02060702" pitchFamily="82" charset="0"/>
              </a:rPr>
              <a:t>CV writing</a:t>
            </a:r>
          </a:p>
          <a:p>
            <a:endParaRPr lang="en-GB" sz="5000" dirty="0">
              <a:latin typeface="Rockwell" panose="02060603020205020403" pitchFamily="18" charset="0"/>
            </a:endParaRPr>
          </a:p>
          <a:p>
            <a:r>
              <a:rPr lang="en-GB" sz="4400" dirty="0">
                <a:latin typeface="Rockwell" panose="02060603020205020403" pitchFamily="18" charset="0"/>
              </a:rPr>
              <a:t> Description- I was studying academic and management course in which I come to know about CV writing. I have made CV but do not aware about various errors which I have done. It is important to have a well drafter CV to get good jobs and placements at different organisations. CV stands for Curriculum Vitae and is a document which contains all educational as well as personal information that can be used while applying for job. I was not aware about CV writing and there are various mistakes found in pre framed CV.</a:t>
            </a:r>
          </a:p>
          <a:p>
            <a:endParaRPr lang="en-GB" sz="4400" dirty="0">
              <a:latin typeface="Rockwell" panose="02060603020205020403" pitchFamily="18" charset="0"/>
            </a:endParaRPr>
          </a:p>
          <a:p>
            <a:r>
              <a:rPr lang="en-GB" sz="4400" dirty="0">
                <a:latin typeface="Rockwell" panose="02060603020205020403" pitchFamily="18" charset="0"/>
              </a:rPr>
              <a:t> Feeling- In my learning days, I got panic as I was not getting calls from nay organisation though I have applied in some companies. I was nervous as what went wrong that I am not getting any phone calls regarding job opportunities. After seeing my CV, my tutor told me that my CV was not drafted properly and needs further modification. It looks like an unattractive document with no headings and not highlighted too. This pushes back recruiter for calling regarding job opening. I am good at critical thinking and communication skill but due to poor formulation of CV, I was unable to get job calls.</a:t>
            </a:r>
          </a:p>
          <a:p>
            <a:endParaRPr lang="en-GB" sz="4400" dirty="0">
              <a:latin typeface="Rockwell" panose="02060603020205020403" pitchFamily="18" charset="0"/>
            </a:endParaRPr>
          </a:p>
          <a:p>
            <a:r>
              <a:rPr lang="en-GB" sz="4400" dirty="0">
                <a:latin typeface="Rockwell" panose="02060603020205020403" pitchFamily="18" charset="0"/>
              </a:rPr>
              <a:t>Evaluation- In this stage, I have evaluated that CV is not just writing about personal skills and details regarding qualification, experience and other but far than this. I have taken help of tutor to make my CV good and make essential modification which are needed. In addition to that, it is important to highlight headings and make them bold so that it looks attractive. It is needed to add relevant skills which was not earlier mentioned. My tutor advised me to add skills and competencies that I possess so that recruiter may find seeking skills.</a:t>
            </a:r>
          </a:p>
        </p:txBody>
      </p:sp>
    </p:spTree>
    <p:extLst>
      <p:ext uri="{BB962C8B-B14F-4D97-AF65-F5344CB8AC3E}">
        <p14:creationId xmlns:p14="http://schemas.microsoft.com/office/powerpoint/2010/main" val="3597279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8130F7-7C15-4777-CA64-243DDC7F3A2E}"/>
              </a:ext>
            </a:extLst>
          </p:cNvPr>
          <p:cNvSpPr>
            <a:spLocks noGrp="1"/>
          </p:cNvSpPr>
          <p:nvPr>
            <p:ph idx="1"/>
          </p:nvPr>
        </p:nvSpPr>
        <p:spPr>
          <a:xfrm>
            <a:off x="838200" y="835742"/>
            <a:ext cx="10901516" cy="5341221"/>
          </a:xfrm>
        </p:spPr>
        <p:txBody>
          <a:bodyPr>
            <a:normAutofit/>
          </a:bodyPr>
          <a:lstStyle/>
          <a:p>
            <a:r>
              <a:rPr lang="en-GB" sz="2000" dirty="0">
                <a:latin typeface="Rockwell" panose="02060603020205020403" pitchFamily="18" charset="0"/>
              </a:rPr>
              <a:t>Analysis- From the above experience, I have experienced that it is important to add up all relevant skills that a candidate possess and I come to know about various mistakes that I was doing in drafting CV. In addition to that, various essentials which I have gained through this learning.</a:t>
            </a:r>
          </a:p>
          <a:p>
            <a:endParaRPr lang="en-GB" sz="2000" dirty="0">
              <a:latin typeface="Rockwell" panose="02060603020205020403" pitchFamily="18" charset="0"/>
            </a:endParaRPr>
          </a:p>
          <a:p>
            <a:r>
              <a:rPr lang="en-GB" sz="2000" dirty="0">
                <a:latin typeface="Rockwell" panose="02060603020205020403" pitchFamily="18" charset="0"/>
              </a:rPr>
              <a:t> Conclusion- </a:t>
            </a:r>
            <a:r>
              <a:rPr lang="en-GB" sz="2000" dirty="0" err="1">
                <a:latin typeface="Rockwell" panose="02060603020205020403" pitchFamily="18" charset="0"/>
              </a:rPr>
              <a:t>Fro</a:t>
            </a:r>
            <a:r>
              <a:rPr lang="en-GB" sz="2000" dirty="0">
                <a:latin typeface="Rockwell" panose="02060603020205020403" pitchFamily="18" charset="0"/>
              </a:rPr>
              <a:t> the CV writing experience, it was concluded that by writing good CV I can capture attention of recruiter and get better job opportunity. It is important to have a well drafted CV with contains all essential information regarding such as experience, qualification, skills and competencies and personal details.</a:t>
            </a:r>
          </a:p>
          <a:p>
            <a:endParaRPr lang="en-GB" sz="2000" dirty="0">
              <a:latin typeface="Rockwell" panose="02060603020205020403" pitchFamily="18" charset="0"/>
            </a:endParaRPr>
          </a:p>
          <a:p>
            <a:r>
              <a:rPr lang="en-GB" sz="2000" dirty="0">
                <a:latin typeface="Rockwell" panose="02060603020205020403" pitchFamily="18" charset="0"/>
              </a:rPr>
              <a:t> Action plan- As I was not familiar with CV writing but after this, I had suggested my friends about importance of CV writing and how it can help in getting better job opportunity. I am sure that I will get interview calls after doing changes in my CV. I will take help of internet so as to enhance this skill by downloading CV template</a:t>
            </a:r>
            <a:r>
              <a:rPr lang="en-GB" dirty="0">
                <a:latin typeface="Rockwell" panose="02060603020205020403" pitchFamily="18" charset="0"/>
              </a:rPr>
              <a:t>.</a:t>
            </a:r>
          </a:p>
          <a:p>
            <a:pPr marL="0" indent="0">
              <a:buNone/>
            </a:pPr>
            <a:endParaRPr lang="en-GB" dirty="0"/>
          </a:p>
          <a:p>
            <a:pPr marL="0" indent="0" algn="ctr">
              <a:buNone/>
            </a:pPr>
            <a:endParaRPr lang="en-GB" sz="3600" dirty="0">
              <a:highlight>
                <a:srgbClr val="00FF00"/>
              </a:highlight>
            </a:endParaRPr>
          </a:p>
        </p:txBody>
      </p:sp>
    </p:spTree>
    <p:extLst>
      <p:ext uri="{BB962C8B-B14F-4D97-AF65-F5344CB8AC3E}">
        <p14:creationId xmlns:p14="http://schemas.microsoft.com/office/powerpoint/2010/main" val="2993441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D63BA-E50D-084E-48F7-0CA6E0B9C762}"/>
              </a:ext>
            </a:extLst>
          </p:cNvPr>
          <p:cNvSpPr>
            <a:spLocks noGrp="1"/>
          </p:cNvSpPr>
          <p:nvPr>
            <p:ph type="ctrTitle"/>
          </p:nvPr>
        </p:nvSpPr>
        <p:spPr>
          <a:xfrm>
            <a:off x="1042219" y="1122363"/>
            <a:ext cx="9960078" cy="3528295"/>
          </a:xfrm>
        </p:spPr>
        <p:txBody>
          <a:bodyPr>
            <a:normAutofit/>
          </a:bodyPr>
          <a:lstStyle/>
          <a:p>
            <a:r>
              <a:rPr lang="en-GB" sz="2400" dirty="0">
                <a:highlight>
                  <a:srgbClr val="00FF00"/>
                </a:highlight>
                <a:latin typeface="Algerian" panose="04020705040A02060702" pitchFamily="82" charset="0"/>
              </a:rPr>
              <a:t>Conclusion</a:t>
            </a:r>
            <a:br>
              <a:rPr lang="en-GB" sz="2000" dirty="0">
                <a:highlight>
                  <a:srgbClr val="00FF00"/>
                </a:highlight>
                <a:latin typeface="Rockwell" panose="02060603020205020403" pitchFamily="18" charset="0"/>
              </a:rPr>
            </a:br>
            <a:br>
              <a:rPr lang="en-GB" sz="2000" dirty="0">
                <a:highlight>
                  <a:srgbClr val="00FF00"/>
                </a:highlight>
                <a:latin typeface="Rockwell" panose="02060603020205020403" pitchFamily="18" charset="0"/>
              </a:rPr>
            </a:br>
            <a:br>
              <a:rPr lang="en-GB" sz="2000" dirty="0">
                <a:highlight>
                  <a:srgbClr val="00FF00"/>
                </a:highlight>
                <a:latin typeface="Rockwell" panose="02060603020205020403" pitchFamily="18" charset="0"/>
              </a:rPr>
            </a:br>
            <a:br>
              <a:rPr lang="en-GB" sz="2000" dirty="0">
                <a:highlight>
                  <a:srgbClr val="00FF00"/>
                </a:highlight>
                <a:latin typeface="Rockwell" panose="02060603020205020403" pitchFamily="18" charset="0"/>
              </a:rPr>
            </a:br>
            <a:r>
              <a:rPr lang="en-GB" sz="1800" dirty="0">
                <a:latin typeface="Rockwell" panose="02060603020205020403" pitchFamily="18" charset="0"/>
              </a:rPr>
              <a:t>From the above project report, it was concluded that reflection may be referred as a technique which is used to share or depict learning experience. In order to reflect upon self-learning, Gibbs reflection cycle is used as it facilitates in recording things which happened and by constructing experience from experience, thoughts and feelings can be shared. This report covers three topics Time management, CV writing and public speaking and giving presentation</a:t>
            </a:r>
            <a:r>
              <a:rPr lang="en-GB" sz="1800" dirty="0"/>
              <a:t>.</a:t>
            </a:r>
            <a:br>
              <a:rPr lang="en-GB" sz="1800" dirty="0"/>
            </a:br>
            <a:endParaRPr lang="en-GB" sz="1800" dirty="0"/>
          </a:p>
        </p:txBody>
      </p:sp>
    </p:spTree>
    <p:extLst>
      <p:ext uri="{BB962C8B-B14F-4D97-AF65-F5344CB8AC3E}">
        <p14:creationId xmlns:p14="http://schemas.microsoft.com/office/powerpoint/2010/main" val="24313726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7AA53A-793F-5A51-4DDF-78F8790DFB79}"/>
              </a:ext>
            </a:extLst>
          </p:cNvPr>
          <p:cNvSpPr>
            <a:spLocks noGrp="1"/>
          </p:cNvSpPr>
          <p:nvPr>
            <p:ph idx="1"/>
          </p:nvPr>
        </p:nvSpPr>
        <p:spPr>
          <a:xfrm>
            <a:off x="157316" y="117987"/>
            <a:ext cx="11444749" cy="6076336"/>
          </a:xfrm>
        </p:spPr>
        <p:txBody>
          <a:bodyPr>
            <a:noAutofit/>
          </a:bodyPr>
          <a:lstStyle/>
          <a:p>
            <a:pPr marL="0" indent="0" algn="ctr">
              <a:buNone/>
            </a:pPr>
            <a:r>
              <a:rPr lang="en-GB" sz="2000" dirty="0"/>
              <a:t>  </a:t>
            </a:r>
          </a:p>
          <a:p>
            <a:pPr marL="0" indent="0" algn="ctr">
              <a:buNone/>
            </a:pPr>
            <a:r>
              <a:rPr lang="en-GB" sz="2000" dirty="0"/>
              <a:t> </a:t>
            </a:r>
            <a:r>
              <a:rPr lang="en-GB" sz="2400" dirty="0">
                <a:highlight>
                  <a:srgbClr val="00FF00"/>
                </a:highlight>
              </a:rPr>
              <a:t>REFERENCES</a:t>
            </a:r>
          </a:p>
          <a:p>
            <a:pPr marL="0" indent="0">
              <a:buNone/>
            </a:pPr>
            <a:r>
              <a:rPr lang="en-GB" sz="2000" dirty="0"/>
              <a:t>                                                                              </a:t>
            </a:r>
          </a:p>
          <a:p>
            <a:pPr marL="0" indent="0">
              <a:buNone/>
            </a:pPr>
            <a:r>
              <a:rPr lang="en-GB" sz="2000" dirty="0"/>
              <a:t>                                                                                 Books and Journals</a:t>
            </a:r>
          </a:p>
          <a:p>
            <a:pPr marL="0" indent="0">
              <a:buNone/>
            </a:pPr>
            <a:endParaRPr lang="en-GB" sz="2000" dirty="0"/>
          </a:p>
          <a:p>
            <a:pPr marL="0" indent="0">
              <a:buNone/>
            </a:pPr>
            <a:r>
              <a:rPr lang="en-GB" sz="1600" dirty="0" err="1"/>
              <a:t>Bhagra</a:t>
            </a:r>
            <a:r>
              <a:rPr lang="en-GB" sz="1600" dirty="0"/>
              <a:t>, A. and Sharma, D.K., 2018. Changing paradigm of employability skills in the global business world: A review. IUP Journal of Soft Skills, 12(2).</a:t>
            </a:r>
          </a:p>
          <a:p>
            <a:pPr marL="0" indent="0">
              <a:buNone/>
            </a:pPr>
            <a:r>
              <a:rPr lang="en-GB" sz="1600" dirty="0"/>
              <a:t>Griffin, M. and </a:t>
            </a:r>
            <a:r>
              <a:rPr lang="en-GB" sz="1600" dirty="0" err="1"/>
              <a:t>Coelhoso</a:t>
            </a:r>
            <a:r>
              <a:rPr lang="en-GB" sz="1600" dirty="0"/>
              <a:t>, P., 2018. Business students’ perspectives on employability skills post internship experience: lessons from the UAE. Higher Education, Skills and Work-Based Learning.</a:t>
            </a:r>
          </a:p>
          <a:p>
            <a:pPr marL="0" indent="0">
              <a:buNone/>
            </a:pPr>
            <a:r>
              <a:rPr lang="en-GB" sz="1600" dirty="0"/>
              <a:t>Hardy, M.M., Powell, J.W. and </a:t>
            </a:r>
            <a:r>
              <a:rPr lang="en-GB" sz="1600" dirty="0" err="1"/>
              <a:t>Pharris</a:t>
            </a:r>
            <a:r>
              <a:rPr lang="en-GB" sz="1600" dirty="0"/>
              <a:t>, L.J., 2020. A COMPARATIVE STUDY OF TIME MANAGEMENT SKILLS AMONG BUSINESS MAJORS AND ACADEMIC CLASSIFICATIONS. International Journal of Education Research, 15(1).</a:t>
            </a:r>
          </a:p>
          <a:p>
            <a:pPr marL="0" indent="0">
              <a:buNone/>
            </a:pPr>
            <a:r>
              <a:rPr lang="en-GB" sz="1600" dirty="0" err="1"/>
              <a:t>Lunga</a:t>
            </a:r>
            <a:r>
              <a:rPr lang="en-GB" sz="1600" dirty="0"/>
              <a:t>, C.M., 2020. EFFECTIVE CV WRITING: A STEP BY STEP GUIDE TO DEVELOPING A GREAT/WINNER CV.</a:t>
            </a:r>
          </a:p>
          <a:p>
            <a:pPr marL="0" indent="0">
              <a:buNone/>
            </a:pPr>
            <a:r>
              <a:rPr lang="en-GB" sz="1600" dirty="0"/>
              <a:t>Nisha, S.M. and </a:t>
            </a:r>
            <a:r>
              <a:rPr lang="en-GB" sz="1600" dirty="0" err="1"/>
              <a:t>Rajasekaran</a:t>
            </a:r>
            <a:r>
              <a:rPr lang="en-GB" sz="1600" dirty="0"/>
              <a:t>, V., 2018. Employability skills: A review. IUP Journal of Soft Skills, 12(1), pp.29-37.</a:t>
            </a:r>
          </a:p>
          <a:p>
            <a:pPr marL="0" indent="0">
              <a:buNone/>
            </a:pPr>
            <a:r>
              <a:rPr lang="en-GB" sz="1600" dirty="0"/>
              <a:t>Sera, L. and McPherson, M.L., 2019. Effect of a study skills course on student self-assessment of learning skills and strategies. Currents in Learning, 11(7), pp.664-668.</a:t>
            </a:r>
          </a:p>
          <a:p>
            <a:pPr marL="0" indent="0">
              <a:buNone/>
            </a:pPr>
            <a:r>
              <a:rPr lang="en-GB" sz="1600" dirty="0"/>
              <a:t>Wolff, R. and Booth, M., 2017. Bridging the gap: Creating a new approach for assuring 21st century employability skills. Change: The Magazine of Higher Learning, 49(6), pp.51-54.</a:t>
            </a:r>
          </a:p>
          <a:p>
            <a:pPr marL="0" indent="0">
              <a:buNone/>
            </a:pPr>
            <a:r>
              <a:rPr lang="en-GB" sz="1600" dirty="0" err="1"/>
              <a:t>Макашева</a:t>
            </a:r>
            <a:r>
              <a:rPr lang="en-GB" sz="1600" dirty="0"/>
              <a:t>, А.М. and </a:t>
            </a:r>
            <a:r>
              <a:rPr lang="en-GB" sz="1600" dirty="0" err="1"/>
              <a:t>Исабекова</a:t>
            </a:r>
            <a:r>
              <a:rPr lang="en-GB" sz="1600" dirty="0"/>
              <a:t>, Б.М., 2016. Effect of time management skills on students’ academic performance. </a:t>
            </a:r>
            <a:r>
              <a:rPr lang="en-GB" sz="1600" dirty="0" err="1"/>
              <a:t>Юный</a:t>
            </a:r>
            <a:r>
              <a:rPr lang="en-GB" sz="1600" dirty="0"/>
              <a:t> </a:t>
            </a:r>
            <a:r>
              <a:rPr lang="en-GB" sz="1600" dirty="0" err="1"/>
              <a:t>ученый</a:t>
            </a:r>
            <a:r>
              <a:rPr lang="en-GB" sz="1600" dirty="0"/>
              <a:t>, (2), pp.26-29.</a:t>
            </a:r>
          </a:p>
        </p:txBody>
      </p:sp>
    </p:spTree>
    <p:extLst>
      <p:ext uri="{BB962C8B-B14F-4D97-AF65-F5344CB8AC3E}">
        <p14:creationId xmlns:p14="http://schemas.microsoft.com/office/powerpoint/2010/main" val="9646398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SR ENVIAR  -  Read-Only" id="{324FDAD6-9BBA-4C96-9C83-BEDD9839714C}" vid="{6C8E0BF3-3657-489F-805E-35829FAE7F9E}"/>
    </a:ext>
  </a:extLst>
</a:theme>
</file>

<file path=docProps/app.xml><?xml version="1.0" encoding="utf-8"?>
<Properties xmlns="http://schemas.openxmlformats.org/officeDocument/2006/extended-properties" xmlns:vt="http://schemas.openxmlformats.org/officeDocument/2006/docPropsVTypes">
  <Template/>
  <TotalTime>0</TotalTime>
  <Words>2336</Words>
  <Application>Microsoft Office PowerPoint</Application>
  <PresentationFormat>Widescreen</PresentationFormat>
  <Paragraphs>51</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Algerian</vt:lpstr>
      <vt:lpstr>Arial</vt:lpstr>
      <vt:lpstr>Calibri</vt:lpstr>
      <vt:lpstr>Calibri Light</vt:lpstr>
      <vt:lpstr>Rockwell</vt:lpstr>
      <vt:lpstr>Office Theme</vt:lpstr>
      <vt:lpstr>  </vt:lpstr>
      <vt:lpstr>INTRODUCTION  Skills play an important role in student’s life. The significant skills which are employability and academic skills are crucial as they guide learner in their academic career and makes them more productive.  It is imperative for students to polish their skills so that they can grab career opportunities. In their academic career, skills facilitate in cutting down studying hours and they can utilise their precious time in learning new skills.  Students who can make use of time effective can capture various academic opportunities. Skills are crucial and have numerous benefits by which students can make bright future. This project report is based self-reflection by using Gibbs reflection model and cover three topics which are CV writing, time management and public speaking and giving presentation. </vt:lpstr>
      <vt:lpstr>Many people believe that the best way to learn is by experience. It becomes difficult sometimes as people unable to understand about their learning and experience and might act different when they encounter with same situation. Sometimes, they do not remember whole experience and fails to depict experience. In this report, I’ll be using Gibbs reflection model and this model was propounded by Graham Gibbs in order to provide a structure for analysing learning experience. This cyclical model helps me in writing my experience regarding study and allows me in framing of action plan so as to know what did not go well. The topic chosen for this report is Time management, CV writing and public speaking and presentation by using Gibbs reflection cycle.  Public speaking and presentation  · Description- In this stage whole situation is discussed in this phase. I ll with this  presentation and in order to divide topics. There are various sections in my  presentation and in order to make presentation more effective, I was expected that the working of public speaking will be completed by end of day and i can get enough time to rehearsal so as to demonstrate to public. But I  have had hesitation to speak in front of public. But I decided do it because I want to be better.</vt:lpstr>
      <vt:lpstr>PowerPoint Presentation</vt:lpstr>
      <vt:lpstr>· Evaluation- In this phase, I evaluated what went well and what not. In context to y experience regarding public speaking and giving presentation, I had evaluated that all things went well and all my peers contributes their valuable efforts in making presentation successful. In addition to that, one person cancelled plan and it may negatively impact on presentation but somehow I was able to manage by taking responsibility of his content. I have realised that due to mismanagement of time which adversely impacted on my confidence level.  · Analysis- this phase helps me in makings sense that what happened and what valuable information could be extracted from that. I have analysed that due to good communication skill I was able to deliver presentation confidently. Along with this, better planning and team management makes our presentation better. I was happy that I gained confidence level and now I can effectively take participate in public debates. With this, I come to know about importance of peer to peer learning and working in a team could elevate efficiency of project. I have gained some of managerial skills which I can use in my professional career.</vt:lpstr>
      <vt:lpstr>· Conclusion- From the above experience regarding public speaking and giving presentation, it was concluded that working in a group enhances efficiency of project as different individual have different set of skills by which they can make task successful. There are some situations in which I have to take decision based on analysis so as to achieve success. I will improve my critical thinking skill, planning and management skill.  · Action Plan- In order to improve some of my skills, I will take help of public influencers and experts so that I can effectively enhance skill. Along with this, I will rehearsal in front of my peers so that they improve my weak skill.</vt:lpstr>
      <vt:lpstr>  Time management skill   Description- Before attending lectures regarding time management I was not familiar with this concept and was unknown to its importance. I was not aware what role does it  play in student’s life. By opting Gibbs reflective model, I am sharing my experience regarding time management and its importance at every instance of life. In class, our class tutor told about importance of time and how work should be done within given time.  · Feeling- During taking lectures, my tutor assigned me with a project along with completion deadline. It was difficult for me to complete project within time as it was less for me. I got nervous and started thinking how project will be done within given time and this made me depressed. I have no idea regarding time management and I was anxious regarding project. Time was going faster and I have decided to set a goal and based on that framed strategies so as to allocate time between activities.  · Evaluation- In this phase, I evaluated that time management is important for everyone and it is imperative to utilise in a best and effective manner so that it yields positive outcome. It also makes individual punctual towards work and can manage their time with activities. With proper time management, I can effectively frame strategies so as to accomplish given task. I noticed that my time management skill is weak and needs further development. But somehow I was able to complete task effectively and handled all issues. </vt:lpstr>
      <vt:lpstr>· Analysis- This phase helps learner in in making sense about what happened. I use this phase in analysing about experience regarding time management skill and how I can improve. I have analysed that I was lacking in time management and if I was good at I have done better in my project. As I was unable to manage time and gets panic when I was provided with project. But somehow I was able to manage time and allocate more time to important task. It is imperative for me to improves this skill as with this I can accomplish given task within prescribed time.  · Conclusion- From the above experience regarding time management, it was concluded that this skill is important for me and helps in doing task within given time. In addition to that, I can prioritize important work and can manage time effectively. Time management helps in doing work in a given time and after completion of this project, I was confident enough to do multiple task at once. I can use this skill in my professional and academic career. I will set goals regarding study and will try to accomplish within pre-set time. This makes me more productive and punctual towards work.</vt:lpstr>
      <vt:lpstr>PowerPoint Presentation</vt:lpstr>
      <vt:lpstr>PowerPoint Presentation</vt:lpstr>
      <vt:lpstr>PowerPoint Presentation</vt:lpstr>
      <vt:lpstr>Conclusion    From the above project report, it was concluded that reflection may be referred as a technique which is used to share or depict learning experience. In order to reflect upon self-learning, Gibbs reflection cycle is used as it facilitates in recording things which happened and by constructing experience from experience, thoughts and feelings can be shared. This report covers three topics Time management, CV writing and public speaking and giving presentation.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valdemiro vjcosta</dc:creator>
  <cp:lastModifiedBy>Matthew Kelleher</cp:lastModifiedBy>
  <cp:revision>6</cp:revision>
  <dcterms:created xsi:type="dcterms:W3CDTF">2022-09-01T14:04:32Z</dcterms:created>
  <dcterms:modified xsi:type="dcterms:W3CDTF">2022-09-04T21:55:36Z</dcterms:modified>
</cp:coreProperties>
</file>