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85" r:id="rId2"/>
    <p:sldId id="279" r:id="rId3"/>
    <p:sldId id="259" r:id="rId4"/>
    <p:sldId id="260" r:id="rId5"/>
    <p:sldId id="281" r:id="rId6"/>
    <p:sldId id="261" r:id="rId7"/>
    <p:sldId id="262" r:id="rId8"/>
    <p:sldId id="283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92" r:id="rId22"/>
    <p:sldId id="275" r:id="rId23"/>
    <p:sldId id="276" r:id="rId24"/>
    <p:sldId id="277" r:id="rId25"/>
    <p:sldId id="278" r:id="rId2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D198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1946" autoAdjust="0"/>
  </p:normalViewPr>
  <p:slideViewPr>
    <p:cSldViewPr>
      <p:cViewPr varScale="1">
        <p:scale>
          <a:sx n="84" d="100"/>
          <a:sy n="84" d="100"/>
        </p:scale>
        <p:origin x="239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9DD270-8AC8-477E-9F0F-E0CDF66115BA}" type="datetimeFigureOut">
              <a:rPr lang="en-US" smtClean="0"/>
              <a:pPr/>
              <a:t>4/1/2016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8CD8FF-618E-45FF-9446-15C68C31D9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713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18441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need to start</a:t>
            </a:r>
            <a:r>
              <a:rPr lang="en-GB" baseline="0" dirty="0" smtClean="0"/>
              <a:t> off by thinking about a definition for a team, then compare with the group definition we’ve just looked at.</a:t>
            </a:r>
          </a:p>
          <a:p>
            <a:endParaRPr lang="en-GB" baseline="0" dirty="0" smtClean="0"/>
          </a:p>
          <a:p>
            <a:r>
              <a:rPr lang="en-GB" b="1" baseline="0" dirty="0" smtClean="0"/>
              <a:t>Consider in groups or teams </a:t>
            </a:r>
            <a:r>
              <a:rPr lang="en-GB" baseline="0" dirty="0" smtClean="0"/>
              <a:t>of 2-3 people.</a:t>
            </a:r>
          </a:p>
          <a:p>
            <a:endParaRPr lang="en-GB" baseline="0" dirty="0" smtClean="0"/>
          </a:p>
          <a:p>
            <a:r>
              <a:rPr lang="en-GB" dirty="0" smtClean="0"/>
              <a:t>Plenary:</a:t>
            </a:r>
          </a:p>
          <a:p>
            <a:endParaRPr lang="en-GB" dirty="0" smtClean="0"/>
          </a:p>
          <a:p>
            <a:r>
              <a:rPr lang="en-GB" dirty="0" smtClean="0"/>
              <a:t>OK – so can we agree that all teams are</a:t>
            </a:r>
            <a:r>
              <a:rPr lang="en-GB" baseline="0" dirty="0" smtClean="0"/>
              <a:t> groups, by definition?</a:t>
            </a:r>
          </a:p>
          <a:p>
            <a:r>
              <a:rPr lang="en-GB" baseline="0" dirty="0" smtClean="0"/>
              <a:t>So is it also true to say that all groups are teams?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7013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It’s this interaction that’s the key in business and</a:t>
            </a:r>
            <a:r>
              <a:rPr lang="en-GB" baseline="0" dirty="0" smtClean="0"/>
              <a:t> organisational terms – effectively we have a ‘sub-organisation’ which also needs to be managed to achieve their own goals and the organisation’s tasks.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Think about it – people rarely work entirely alone – </a:t>
            </a:r>
            <a:r>
              <a:rPr lang="en-GB" baseline="0" dirty="0" err="1" smtClean="0"/>
              <a:t>Schien’s</a:t>
            </a:r>
            <a:r>
              <a:rPr lang="en-GB" baseline="0" dirty="0" smtClean="0"/>
              <a:t> definition is about the psychology of a group.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31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-  </a:t>
            </a:r>
            <a:r>
              <a:rPr lang="en-GB" dirty="0" smtClean="0"/>
              <a:t>on the other hand looks</a:t>
            </a:r>
            <a:r>
              <a:rPr lang="en-GB" baseline="0" dirty="0" smtClean="0"/>
              <a:t> at the relevant characteristics – do they have/do these things?</a:t>
            </a:r>
          </a:p>
          <a:p>
            <a:endParaRPr lang="en-GB" dirty="0" smtClean="0"/>
          </a:p>
          <a:p>
            <a:r>
              <a:rPr lang="en-GB" dirty="0" smtClean="0"/>
              <a:t>BUT</a:t>
            </a:r>
          </a:p>
          <a:p>
            <a:endParaRPr lang="en-GB" dirty="0" smtClean="0"/>
          </a:p>
          <a:p>
            <a:r>
              <a:rPr lang="en-GB" dirty="0" smtClean="0"/>
              <a:t>What’s the difference between a group and a </a:t>
            </a:r>
            <a:r>
              <a:rPr lang="en-GB" b="1" dirty="0" smtClean="0"/>
              <a:t>team</a:t>
            </a:r>
            <a:r>
              <a:rPr lang="en-GB" dirty="0" smtClean="0"/>
              <a:t>? 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3836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</a:t>
            </a:r>
            <a:r>
              <a:rPr lang="en-GB" baseline="0" dirty="0" smtClean="0"/>
              <a:t> do tend to mix these two different things up in daily conversation – it’s important we’re clear in business terms because they do different things.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3C383-A455-4BDC-A0DB-13D3A1C7D0E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5382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Here’s a chart showing some of the key differences.  </a:t>
            </a:r>
          </a:p>
          <a:p>
            <a:endParaRPr lang="en-GB" dirty="0" smtClean="0"/>
          </a:p>
          <a:p>
            <a:r>
              <a:rPr lang="en-GB" dirty="0" smtClean="0"/>
              <a:t>Teams: quite</a:t>
            </a:r>
            <a:r>
              <a:rPr lang="en-GB" baseline="0" dirty="0" smtClean="0"/>
              <a:t> formal membership, 	Groups – more informal </a:t>
            </a:r>
          </a:p>
          <a:p>
            <a:endParaRPr lang="en-GB" baseline="0" dirty="0" smtClean="0"/>
          </a:p>
          <a:p>
            <a:r>
              <a:rPr lang="en-GB" baseline="0" dirty="0" smtClean="0"/>
              <a:t>Size matters according to </a:t>
            </a:r>
            <a:r>
              <a:rPr lang="en-GB" baseline="0" dirty="0" err="1" smtClean="0"/>
              <a:t>Belbin</a:t>
            </a:r>
            <a:r>
              <a:rPr lang="en-GB" baseline="0" dirty="0" smtClean="0"/>
              <a:t> – key difference between them</a:t>
            </a:r>
          </a:p>
          <a:p>
            <a:r>
              <a:rPr lang="en-GB" baseline="0" dirty="0" smtClean="0"/>
              <a:t>Group general, team more specific</a:t>
            </a:r>
          </a:p>
          <a:p>
            <a:r>
              <a:rPr lang="en-GB" baseline="0" dirty="0" smtClean="0"/>
              <a:t>Maturity – could start of as a group and over time become a team – e.g. Libyan rebels for example, now a government. </a:t>
            </a:r>
          </a:p>
          <a:p>
            <a:endParaRPr lang="en-GB" baseline="0" dirty="0" smtClean="0"/>
          </a:p>
          <a:p>
            <a:r>
              <a:rPr lang="en-GB" baseline="0" dirty="0" smtClean="0"/>
              <a:t>Remember all that classical organisation theory stuff we did at the very beginning – to people like Taylor (remember the clip from Modern Times) people at work were a rabble and needed to be brought into line individually so they could do their bit of the overall task better.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Human Relations – the work organisation was almost a mini-society, with group norms influencing behaviour – these can be quite important:  deviate from them and you can be in trouble with other members.  (mini culture of their own)</a:t>
            </a:r>
          </a:p>
          <a:p>
            <a:endParaRPr lang="en-GB" baseline="0" dirty="0" smtClean="0"/>
          </a:p>
          <a:p>
            <a:r>
              <a:rPr lang="en-GB" baseline="0" dirty="0" smtClean="0"/>
              <a:t>Teams can work in a similar way – set the norms/rules out at the start so people know how to behave and what’s expected.  - terms of reference, aims/objectives, the rules – what’s expected</a:t>
            </a:r>
          </a:p>
          <a:p>
            <a:endParaRPr lang="en-GB" baseline="0" dirty="0" smtClean="0"/>
          </a:p>
          <a:p>
            <a:endParaRPr lang="en-GB" baseline="0" dirty="0" smtClean="0"/>
          </a:p>
          <a:p>
            <a:r>
              <a:rPr lang="en-GB" baseline="0" dirty="0" smtClean="0"/>
              <a:t> </a:t>
            </a:r>
          </a:p>
          <a:p>
            <a:r>
              <a:rPr lang="en-GB" baseline="0" dirty="0" smtClean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2913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There are 2 types</a:t>
            </a:r>
            <a:r>
              <a:rPr lang="en-GB" baseline="0" dirty="0" smtClean="0"/>
              <a:t> of groups </a:t>
            </a:r>
          </a:p>
          <a:p>
            <a:r>
              <a:rPr lang="en-GB" dirty="0" smtClean="0"/>
              <a:t>Groups – deliberately</a:t>
            </a:r>
            <a:r>
              <a:rPr lang="en-GB" baseline="0" dirty="0" smtClean="0"/>
              <a:t> planned and created and planned by management as part of the formal organisation, but also arise in other more informal ways -&gt; formal and informal groups.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Here are the main differences between them  (talk through)</a:t>
            </a:r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baseline="0" dirty="0" smtClean="0"/>
          </a:p>
          <a:p>
            <a:r>
              <a:rPr lang="en-GB" baseline="0" dirty="0" smtClean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1535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See these slightly fuzzy shaded blue area – these are the informal groups cutting across the organisation structure.  </a:t>
            </a:r>
          </a:p>
          <a:p>
            <a:endParaRPr lang="en-GB" dirty="0" smtClean="0"/>
          </a:p>
          <a:p>
            <a:r>
              <a:rPr lang="en-GB" dirty="0" smtClean="0"/>
              <a:t>Anybody think of an example of an informal group/clique?      </a:t>
            </a:r>
          </a:p>
          <a:p>
            <a:pPr>
              <a:buFontTx/>
              <a:buChar char="-"/>
            </a:pPr>
            <a:r>
              <a:rPr lang="en-GB" dirty="0" smtClean="0"/>
              <a:t>People who go to lunch together</a:t>
            </a:r>
          </a:p>
          <a:p>
            <a:pPr>
              <a:buFontTx/>
              <a:buChar char="-"/>
            </a:pPr>
            <a:r>
              <a:rPr lang="en-GB" dirty="0" smtClean="0"/>
              <a:t>Smokers huddling around doorways  (wouldn’t</a:t>
            </a:r>
            <a:r>
              <a:rPr lang="en-GB" baseline="0" dirty="0" smtClean="0"/>
              <a:t> say a team of smokers...)</a:t>
            </a:r>
          </a:p>
          <a:p>
            <a:pPr>
              <a:buFontTx/>
              <a:buNone/>
            </a:pPr>
            <a:r>
              <a:rPr lang="en-GB" dirty="0" smtClean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2351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 what are these</a:t>
            </a:r>
            <a:r>
              <a:rPr lang="en-GB" baseline="0" dirty="0" smtClean="0"/>
              <a:t> two types of groups for? </a:t>
            </a:r>
          </a:p>
          <a:p>
            <a:r>
              <a:rPr lang="en-GB" baseline="0" dirty="0" smtClean="0"/>
              <a:t>Informal first</a:t>
            </a:r>
          </a:p>
          <a:p>
            <a:endParaRPr lang="en-GB" baseline="0" dirty="0" smtClean="0"/>
          </a:p>
          <a:p>
            <a:r>
              <a:rPr lang="en-GB" baseline="0" dirty="0" smtClean="0"/>
              <a:t>First one – to belong you need to confirm, behave as the group does, or you’re out.</a:t>
            </a:r>
          </a:p>
          <a:p>
            <a:endParaRPr lang="en-GB" baseline="0" dirty="0" smtClean="0"/>
          </a:p>
          <a:p>
            <a:r>
              <a:rPr lang="en-GB" dirty="0" smtClean="0"/>
              <a:t>Second – huddles at the water cooler, gossip,</a:t>
            </a:r>
            <a:r>
              <a:rPr lang="en-GB" baseline="0" dirty="0" smtClean="0"/>
              <a:t> the grapevine – if you don’t tell them formally they’ll make it up themselves </a:t>
            </a:r>
          </a:p>
          <a:p>
            <a:endParaRPr lang="en-GB" baseline="0" dirty="0" smtClean="0"/>
          </a:p>
          <a:p>
            <a:r>
              <a:rPr lang="en-GB" baseline="0" dirty="0" smtClean="0"/>
              <a:t>Third – self policing behaviour as discussed </a:t>
            </a:r>
          </a:p>
          <a:p>
            <a:endParaRPr lang="en-GB" baseline="0" dirty="0" smtClean="0"/>
          </a:p>
          <a:p>
            <a:r>
              <a:rPr lang="en-GB" baseline="0" dirty="0" smtClean="0"/>
              <a:t>Fourth – keeps the working day interesting, especially if you’re in a fairly boring or mundane job – pass the time of day with your colleagues, keeps some people going  - ‘a bit of a gossip’  -gets us through the day</a:t>
            </a:r>
          </a:p>
          <a:p>
            <a:endParaRPr lang="en-GB" baseline="0" dirty="0" smtClean="0"/>
          </a:p>
          <a:p>
            <a:r>
              <a:rPr lang="en-GB" baseline="0" dirty="0" smtClean="0"/>
              <a:t>Often occur where formal structures are deficient – gossip builds, grapevine whirrs and before you know it you’ve got a big problem on your hands – anyone any examples of that where they work?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Can cause a major problem for management – intervene, refocus, clarify, etc – better to have done it first perhaps.  </a:t>
            </a:r>
          </a:p>
          <a:p>
            <a:endParaRPr lang="en-GB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3717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Some things</a:t>
            </a:r>
            <a:r>
              <a:rPr lang="en-GB" baseline="0" dirty="0" smtClean="0"/>
              <a:t> need the combined, shared experience and expertise – some of today’s business problems can be quite complex.</a:t>
            </a:r>
          </a:p>
          <a:p>
            <a:endParaRPr lang="en-GB" baseline="0" dirty="0" smtClean="0"/>
          </a:p>
          <a:p>
            <a:r>
              <a:rPr lang="en-GB" baseline="0" dirty="0" smtClean="0"/>
              <a:t>Share the burden</a:t>
            </a:r>
          </a:p>
          <a:p>
            <a:endParaRPr lang="en-GB" baseline="0" dirty="0" smtClean="0"/>
          </a:p>
          <a:p>
            <a:r>
              <a:rPr lang="en-GB" baseline="0" dirty="0" smtClean="0"/>
              <a:t>Help and support one another </a:t>
            </a:r>
          </a:p>
          <a:p>
            <a:endParaRPr lang="en-GB" baseline="0" dirty="0" smtClean="0"/>
          </a:p>
          <a:p>
            <a:r>
              <a:rPr lang="en-GB" baseline="0" dirty="0" smtClean="0"/>
              <a:t>Gives identity, sense of belonging, status </a:t>
            </a:r>
          </a:p>
          <a:p>
            <a:endParaRPr lang="en-GB" baseline="0" dirty="0" smtClean="0"/>
          </a:p>
          <a:p>
            <a:r>
              <a:rPr lang="en-GB" baseline="0" dirty="0" smtClean="0"/>
              <a:t>Helps people know how to behave – how much they should follow the rules, what’s the correct or expected behaviour, how far they can go in challenging decisions.  - group behaviour can be imposed on members with sanctions if not followed.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Protection for membership – collaborate  e.g. Trades unions exist to protect the interests of their members but operate inside other organisations at a local level</a:t>
            </a:r>
          </a:p>
          <a:p>
            <a:endParaRPr lang="en-GB" baseline="0" dirty="0" smtClean="0"/>
          </a:p>
          <a:p>
            <a:endParaRPr lang="en-GB" baseline="0" dirty="0" smtClean="0"/>
          </a:p>
          <a:p>
            <a:r>
              <a:rPr lang="en-GB" baseline="0" dirty="0" smtClean="0"/>
              <a:t>? Downside of groups -  Potentially distracting from their individual jobs/tasks – groups may compete with one another  - management needs to understand WHY the group is there and consider the effects of its behaviour. 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8685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</a:t>
            </a:r>
            <a:r>
              <a:rPr lang="en-GB" baseline="0" dirty="0" smtClean="0"/>
              <a:t> do we get a group working together harmoniously and effectively?  Not easy.  Here are the main factors summarised before we look at them in turn.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Membership</a:t>
            </a:r>
          </a:p>
          <a:p>
            <a:r>
              <a:rPr lang="en-GB" baseline="0" dirty="0" smtClean="0"/>
              <a:t>Work Environment</a:t>
            </a:r>
          </a:p>
          <a:p>
            <a:r>
              <a:rPr lang="en-GB" baseline="0" dirty="0" smtClean="0"/>
              <a:t>Organisational</a:t>
            </a:r>
          </a:p>
          <a:p>
            <a:r>
              <a:rPr lang="en-GB" baseline="0" dirty="0" smtClean="0"/>
              <a:t>Group development and maturity</a:t>
            </a:r>
          </a:p>
          <a:p>
            <a:endParaRPr lang="en-GB" baseline="0" dirty="0" smtClean="0"/>
          </a:p>
          <a:p>
            <a:r>
              <a:rPr lang="en-GB" baseline="0" dirty="0" smtClean="0"/>
              <a:t>Managers expect members of groups to co-operate effectively to do what’s expected of them and get the job done.</a:t>
            </a:r>
          </a:p>
          <a:p>
            <a:endParaRPr lang="en-GB" baseline="0" dirty="0" smtClean="0"/>
          </a:p>
          <a:p>
            <a:r>
              <a:rPr lang="en-GB" baseline="0" dirty="0" smtClean="0"/>
              <a:t>A strong, cohesive group can be good for the organisation –  on the one hand with group solidarity  formed, it can be great for members who feel good as a result, supported and committed, energised. Creativity flows.   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7805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 the factors</a:t>
            </a:r>
            <a:r>
              <a:rPr lang="en-GB" baseline="0" dirty="0" smtClean="0"/>
              <a:t> contributing to group cohesiveness and performance one at a time.....</a:t>
            </a:r>
          </a:p>
          <a:p>
            <a:endParaRPr lang="en-GB" baseline="0" dirty="0" smtClean="0"/>
          </a:p>
          <a:p>
            <a:r>
              <a:rPr lang="en-GB" baseline="0" dirty="0" smtClean="0"/>
              <a:t>Membership – </a:t>
            </a:r>
          </a:p>
          <a:p>
            <a:r>
              <a:rPr lang="en-GB" baseline="0" dirty="0" smtClean="0"/>
              <a:t>The bigger a group gets the harder it is to co-ordinate and communicate effectively – more supervision required.  More absenteeism tends to result, and it can fracture into smaller groups.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12 seems the optimum number of people – no coincidence that juries are made of 12 people perhaps?  </a:t>
            </a:r>
          </a:p>
          <a:p>
            <a:r>
              <a:rPr lang="en-GB" dirty="0" smtClean="0"/>
              <a:t>You may want to consider</a:t>
            </a:r>
            <a:r>
              <a:rPr lang="en-GB" baseline="0" dirty="0" smtClean="0"/>
              <a:t> why so many Boards are so large in that case?  Often need to reflect a lot of different interest groups. It could be argued that this gets in the way of effective operation.  How can 20-25 people do so?  Especially true in the public sector – everyone needs to be represented (Cabinet around 20 members)</a:t>
            </a:r>
          </a:p>
          <a:p>
            <a:endParaRPr lang="en-GB" baseline="0" dirty="0" smtClean="0"/>
          </a:p>
          <a:p>
            <a:r>
              <a:rPr lang="en-GB" baseline="0" dirty="0" smtClean="0"/>
              <a:t>More homogenous/alike – values, outlooks, opinions, the easier it is to agree. Issues like personality, skills may cause differences, disruption and conflict.  Members sometimes compete with one another also – source of friction – can be a good thing, it depends</a:t>
            </a:r>
          </a:p>
          <a:p>
            <a:endParaRPr lang="en-GB" baseline="0" dirty="0" smtClean="0"/>
          </a:p>
          <a:p>
            <a:r>
              <a:rPr lang="en-GB" baseline="0" dirty="0" smtClean="0"/>
              <a:t>Groups evolve and ‘bed in’  over time – too many changes can be disruptive.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   </a:t>
            </a:r>
          </a:p>
          <a:p>
            <a:endParaRPr lang="en-GB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04789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Second group </a:t>
            </a:r>
          </a:p>
          <a:p>
            <a:endParaRPr lang="en-GB" dirty="0" smtClean="0"/>
          </a:p>
          <a:p>
            <a:r>
              <a:rPr lang="en-GB" dirty="0" smtClean="0"/>
              <a:t>People doing same work leads to cohesiveness – face similar problems and challenges.</a:t>
            </a:r>
          </a:p>
          <a:p>
            <a:endParaRPr lang="en-GB" dirty="0" smtClean="0"/>
          </a:p>
          <a:p>
            <a:r>
              <a:rPr lang="en-GB" dirty="0" smtClean="0"/>
              <a:t>Examples? </a:t>
            </a:r>
          </a:p>
          <a:p>
            <a:r>
              <a:rPr lang="en-GB" dirty="0" smtClean="0"/>
              <a:t>Nurses</a:t>
            </a:r>
            <a:r>
              <a:rPr lang="en-GB" baseline="0" dirty="0" smtClean="0"/>
              <a:t> handing over to next shift....continuity of patient care. </a:t>
            </a:r>
          </a:p>
          <a:p>
            <a:endParaRPr lang="en-GB" baseline="0" dirty="0" smtClean="0"/>
          </a:p>
          <a:p>
            <a:r>
              <a:rPr lang="en-GB" baseline="0" dirty="0" smtClean="0"/>
              <a:t>Physical setting – working in same location – </a:t>
            </a:r>
          </a:p>
          <a:p>
            <a:r>
              <a:rPr lang="en-GB" baseline="0" dirty="0" smtClean="0"/>
              <a:t>Open plan  offices – designed to facilitate communication and sharing – everyone will automatically work together - people often create internal barriers such as bookcases, plants etc to avoid group interaction.  (blinds)</a:t>
            </a:r>
          </a:p>
          <a:p>
            <a:endParaRPr lang="en-GB" baseline="0" dirty="0" smtClean="0"/>
          </a:p>
          <a:p>
            <a:r>
              <a:rPr lang="en-GB" baseline="0" dirty="0" smtClean="0"/>
              <a:t>Communications – </a:t>
            </a:r>
          </a:p>
          <a:p>
            <a:r>
              <a:rPr lang="en-GB" baseline="0" dirty="0" smtClean="0"/>
              <a:t>Free and easy communication helps group cohesiveness</a:t>
            </a:r>
          </a:p>
          <a:p>
            <a:r>
              <a:rPr lang="en-GB" baseline="0" dirty="0" smtClean="0"/>
              <a:t>Physical layout can inhibit good communications, e.g. Excessive noise from a machine.  Lack of interaction can also inhibit communication – e.g. Everyone in their own office not meeting as a group very often</a:t>
            </a:r>
          </a:p>
          <a:p>
            <a:endParaRPr lang="en-GB" baseline="0" dirty="0" smtClean="0"/>
          </a:p>
          <a:p>
            <a:r>
              <a:rPr lang="en-GB" baseline="0" dirty="0" smtClean="0"/>
              <a:t>Technology – </a:t>
            </a:r>
          </a:p>
          <a:p>
            <a:r>
              <a:rPr lang="en-GB" baseline="0" dirty="0" smtClean="0"/>
              <a:t>Hard for a production line to be cohesive, where there’s more individual craft or skill going on it’s easier.  </a:t>
            </a:r>
            <a:endParaRPr lang="en-GB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2650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Next we have things to do with the organisation as they affect group cohesiveness and performance.</a:t>
            </a:r>
          </a:p>
          <a:p>
            <a:endParaRPr lang="en-GB" dirty="0" smtClean="0"/>
          </a:p>
          <a:p>
            <a:r>
              <a:rPr lang="en-GB" dirty="0" smtClean="0"/>
              <a:t>Firstly,</a:t>
            </a:r>
            <a:r>
              <a:rPr lang="en-GB" baseline="0" dirty="0" smtClean="0"/>
              <a:t> teams tend to reflect the behaviour of their leaders.  Style of leadership and management adopted will influence the group, the organisation – major effect on cohesiveness.</a:t>
            </a:r>
          </a:p>
          <a:p>
            <a:r>
              <a:rPr lang="en-GB" baseline="0" dirty="0" smtClean="0"/>
              <a:t>How the manager behaves is important – got to establish mutual trust – show behaviours which encourage the same in group members – they take the lead in setting the standards required.</a:t>
            </a:r>
          </a:p>
          <a:p>
            <a:endParaRPr lang="en-GB" baseline="0" dirty="0" smtClean="0"/>
          </a:p>
          <a:p>
            <a:r>
              <a:rPr lang="en-GB" baseline="0" dirty="0" smtClean="0"/>
              <a:t>Effective Human Resources policies help -  fair to all members</a:t>
            </a:r>
          </a:p>
          <a:p>
            <a:endParaRPr lang="en-GB" baseline="0" dirty="0" smtClean="0"/>
          </a:p>
          <a:p>
            <a:r>
              <a:rPr lang="en-GB" baseline="0" dirty="0" smtClean="0"/>
              <a:t>Success – breeds cohesiveness – motivates, - finishing a job, positive feedback from management, achievement all help – find this with high performing sales teams who hit their targets </a:t>
            </a:r>
          </a:p>
          <a:p>
            <a:endParaRPr lang="en-GB" baseline="0" dirty="0" smtClean="0"/>
          </a:p>
          <a:p>
            <a:r>
              <a:rPr lang="en-GB" baseline="0" dirty="0" smtClean="0"/>
              <a:t>External threat – close ranks to fight off something they don’t want – new rota or shift patterns, other changes etc – united we stand! </a:t>
            </a:r>
          </a:p>
          <a:p>
            <a:endParaRPr lang="en-GB" baseline="0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8440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Finally </a:t>
            </a:r>
          </a:p>
          <a:p>
            <a:endParaRPr lang="en-GB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There are a series of stages involved in developing groups – h</a:t>
            </a:r>
            <a:r>
              <a:rPr lang="en-GB" baseline="0" dirty="0" smtClean="0"/>
              <a:t>ere we have </a:t>
            </a:r>
            <a:r>
              <a:rPr lang="en-GB" baseline="0" dirty="0" err="1" smtClean="0"/>
              <a:t>Tuckman’s</a:t>
            </a:r>
            <a:r>
              <a:rPr lang="en-GB" baseline="0" dirty="0" smtClean="0"/>
              <a:t> stages of group development and relationships . T</a:t>
            </a:r>
            <a:r>
              <a:rPr lang="en-GB" dirty="0" smtClean="0"/>
              <a:t>hink</a:t>
            </a:r>
            <a:r>
              <a:rPr lang="en-GB" baseline="0" dirty="0" smtClean="0"/>
              <a:t> of it as a line or continuum starting with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Forming – ‘getting to know you’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Getting everyone in the group together and getting them to identify and be part of it – buy in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All about structure, hierarchy, how it will be led, roles and responsibilities, how to behave etc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Anxious time as people flex their muscles and set their own personal parameters – remember your induction at the LC?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Storming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People start to get more forceful and open as they know one another better. Some conflict through disagreement -&gt; reforming discussions and better agreement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err="1" smtClean="0"/>
              <a:t>Norming</a:t>
            </a:r>
            <a:endParaRPr lang="en-GB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ways of doing things begin to be established to set what’s acceptable behaviour in the group  - helps group co-operation, planning and monitoring of performance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Performing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Got the means to </a:t>
            </a:r>
            <a:r>
              <a:rPr lang="en-GB" baseline="0" dirty="0" err="1" smtClean="0"/>
              <a:t>ge</a:t>
            </a:r>
            <a:r>
              <a:rPr lang="en-GB" baseline="0" dirty="0" smtClean="0"/>
              <a:t> the job done already sorted, now it can get on with it – should work if the previous stages have been set up properly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Adjourning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Group ends - ? task over, people move on to other things – can be difficult for people especially if they’ve been part of the group over an extended time period  - Olympics organisation – disbanded – people spent 7 years planning and doing then that’s it. All over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9305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We’ve touched on</a:t>
            </a:r>
            <a:r>
              <a:rPr lang="en-GB" baseline="0" dirty="0" smtClean="0"/>
              <a:t> some of these already – there are dangers here for managers – how do you get them to change something once established with its own culture.</a:t>
            </a:r>
          </a:p>
          <a:p>
            <a:endParaRPr lang="en-GB" baseline="0" dirty="0" smtClean="0"/>
          </a:p>
          <a:p>
            <a:r>
              <a:rPr lang="en-GB" baseline="0" dirty="0" smtClean="0"/>
              <a:t>Strong work ethic -  a bond develops between participants </a:t>
            </a:r>
          </a:p>
          <a:p>
            <a:endParaRPr lang="en-GB" baseline="0" dirty="0" smtClean="0"/>
          </a:p>
          <a:p>
            <a:endParaRPr lang="en-GB" baseline="0" dirty="0" smtClean="0"/>
          </a:p>
          <a:p>
            <a:r>
              <a:rPr lang="en-GB" baseline="0" dirty="0" smtClean="0"/>
              <a:t>Inter-group rivalry can be healthy and disruptive – can distract the organisation as a whole – it must come first.</a:t>
            </a:r>
          </a:p>
          <a:p>
            <a:endParaRPr lang="en-GB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5167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Essentially</a:t>
            </a:r>
            <a:r>
              <a:rPr lang="en-GB" baseline="0" dirty="0" smtClean="0"/>
              <a:t> co-operation, unity, harmony, supportive relationships.  These behaviours support that.</a:t>
            </a:r>
          </a:p>
          <a:p>
            <a:endParaRPr lang="en-GB" baseline="0" dirty="0" smtClean="0"/>
          </a:p>
          <a:p>
            <a:r>
              <a:rPr lang="en-GB" baseline="0" dirty="0" smtClean="0"/>
              <a:t>Or is this list not more about how </a:t>
            </a:r>
            <a:r>
              <a:rPr lang="en-GB" b="1" baseline="0" dirty="0" smtClean="0"/>
              <a:t>teams </a:t>
            </a:r>
            <a:r>
              <a:rPr lang="en-GB" baseline="0" dirty="0" smtClean="0"/>
              <a:t>should work not </a:t>
            </a:r>
            <a:r>
              <a:rPr lang="en-GB" b="1" baseline="0" dirty="0" smtClean="0"/>
              <a:t>groups</a:t>
            </a:r>
            <a:r>
              <a:rPr lang="en-GB" baseline="0" dirty="0" smtClean="0"/>
              <a:t>?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16666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workplace</a:t>
            </a:r>
            <a:r>
              <a:rPr lang="en-GB" baseline="0" dirty="0" smtClean="0"/>
              <a:t> has changed        </a:t>
            </a:r>
            <a:r>
              <a:rPr lang="en-GB" dirty="0" smtClean="0"/>
              <a:t>Globalisation and IT has changed how we work – people increasingly don’t work together face to face but can be separated geographically</a:t>
            </a:r>
            <a:r>
              <a:rPr lang="en-GB" baseline="0" dirty="0" smtClean="0"/>
              <a:t> whilst working closely together.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The tech delivers the main interaction – very different way of working requiring more self-management.  Don’t need an ‘office environment’ with set hours.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Does it work?  They said videoconferencing would end international business travel.  It hasn’t.  This way isn’t for everybody. There are cultural differences between countries to consider for example .</a:t>
            </a:r>
          </a:p>
          <a:p>
            <a:endParaRPr lang="en-GB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08257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People</a:t>
            </a:r>
            <a:r>
              <a:rPr lang="en-GB" baseline="0" dirty="0" smtClean="0"/>
              <a:t> are given roles in organisations – work is divided up  its goals and objectives are allocated out to individuals – a structure is created. – we’ve covered that already</a:t>
            </a:r>
          </a:p>
          <a:p>
            <a:endParaRPr lang="en-GB" baseline="0" dirty="0" smtClean="0"/>
          </a:p>
          <a:p>
            <a:r>
              <a:rPr lang="en-GB" baseline="0" dirty="0" smtClean="0"/>
              <a:t>A role is the expected pattern of behaviours associated with a position which the post holder is expected to do.</a:t>
            </a:r>
          </a:p>
          <a:p>
            <a:endParaRPr lang="en-GB" baseline="0" dirty="0" smtClean="0"/>
          </a:p>
          <a:p>
            <a:r>
              <a:rPr lang="en-GB" baseline="0" dirty="0" smtClean="0"/>
              <a:t>How these roles differ sets the basis for work group structure and defines how they interrelate </a:t>
            </a:r>
          </a:p>
          <a:p>
            <a:endParaRPr lang="en-GB" baseline="0" dirty="0" smtClean="0"/>
          </a:p>
          <a:p>
            <a:r>
              <a:rPr lang="en-GB" baseline="0" dirty="0" smtClean="0"/>
              <a:t>We’ve already examined formal line relationships under organisational structure.</a:t>
            </a:r>
          </a:p>
          <a:p>
            <a:endParaRPr lang="en-GB" baseline="0" dirty="0" smtClean="0"/>
          </a:p>
          <a:p>
            <a:r>
              <a:rPr lang="en-GB" baseline="0" dirty="0" smtClean="0"/>
              <a:t>Personal and situational factors determine a person’s role within a group, which may be different to their role in other work groups.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The role set – means a web of relationships that person has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00353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Can be quite broad – need these relationships in place to function.</a:t>
            </a:r>
            <a:r>
              <a:rPr lang="en-GB" baseline="0" dirty="0" smtClean="0"/>
              <a:t>  Not all line management in nature though. </a:t>
            </a:r>
          </a:p>
          <a:p>
            <a:endParaRPr lang="en-GB" baseline="0" dirty="0" smtClean="0"/>
          </a:p>
          <a:p>
            <a:r>
              <a:rPr lang="en-GB" baseline="0" dirty="0" smtClean="0"/>
              <a:t>Here are some of the relationships/aspects of someone’s work role.  What affects these?</a:t>
            </a:r>
          </a:p>
          <a:p>
            <a:endParaRPr lang="en-GB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03432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09552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Role incongruence – highly</a:t>
            </a:r>
            <a:r>
              <a:rPr lang="en-GB" baseline="0" dirty="0" smtClean="0"/>
              <a:t> valued role in some respects,  but low standing  in other respects – formal structural relationships can confirm this e.g. Doctor/nurse, chef/waiter, manager/PA.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Role conflict – inadequate/inappropriate role definition – some people are incompatible</a:t>
            </a:r>
          </a:p>
          <a:p>
            <a:endParaRPr lang="en-GB" baseline="0" dirty="0" smtClean="0"/>
          </a:p>
          <a:p>
            <a:r>
              <a:rPr lang="en-GB" baseline="0" dirty="0" smtClean="0"/>
              <a:t>Role </a:t>
            </a:r>
            <a:r>
              <a:rPr lang="en-GB" baseline="0" dirty="0" err="1" smtClean="0"/>
              <a:t>incompatibilty</a:t>
            </a:r>
            <a:r>
              <a:rPr lang="en-GB" baseline="0" dirty="0" smtClean="0"/>
              <a:t> – supervisor sandwiches between workers and management – which way to go?</a:t>
            </a:r>
          </a:p>
          <a:p>
            <a:endParaRPr lang="en-GB" baseline="0" dirty="0" smtClean="0"/>
          </a:p>
          <a:p>
            <a:r>
              <a:rPr lang="en-GB" baseline="0" dirty="0" smtClean="0"/>
              <a:t>Role  overload – too much to do – conflicts in priorities – either too many roles or too much to do in a given role</a:t>
            </a:r>
          </a:p>
          <a:p>
            <a:endParaRPr lang="en-GB" baseline="0" dirty="0" smtClean="0"/>
          </a:p>
          <a:p>
            <a:r>
              <a:rPr lang="en-GB" baseline="0" dirty="0" smtClean="0"/>
              <a:t>Role </a:t>
            </a:r>
            <a:r>
              <a:rPr lang="en-GB" baseline="0" dirty="0" err="1" smtClean="0"/>
              <a:t>underload</a:t>
            </a:r>
            <a:r>
              <a:rPr lang="en-GB" baseline="0" dirty="0" smtClean="0"/>
              <a:t> – role expectations fall short of personal expectations – job not demanding enough – could do more</a:t>
            </a:r>
          </a:p>
          <a:p>
            <a:endParaRPr lang="en-GB" baseline="0" dirty="0" smtClean="0"/>
          </a:p>
          <a:p>
            <a:r>
              <a:rPr lang="en-GB" baseline="0" dirty="0" smtClean="0"/>
              <a:t>Q:  What type of organisation structure do you think could most easily cause role conflict?  (Matrix) – end up with 2 bosses, line and project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Role stress – arising from conflict – can be harmful  - needs to be managed proactively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02111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Here we see the complete picture of what influences the individual undertaking a role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2864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Here are some of the things that can be done to minimise this.  Redefinition of role and review</a:t>
            </a:r>
            <a:r>
              <a:rPr lang="en-GB" baseline="0" dirty="0" smtClean="0"/>
              <a:t> of structures are key components.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Be clear what’s expected; get the right people in the right jobs</a:t>
            </a:r>
          </a:p>
          <a:p>
            <a:r>
              <a:rPr lang="en-GB" baseline="0" dirty="0" smtClean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06860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Teamwork is</a:t>
            </a:r>
            <a:r>
              <a:rPr lang="en-GB" baseline="0" dirty="0" smtClean="0"/>
              <a:t> vital to organisational competitiveness and performance.  Done well it does these very powerful things.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The trend towards flatter, leaner organisation structures, wider spans of control, less middle management, employee e</a:t>
            </a:r>
          </a:p>
          <a:p>
            <a:endParaRPr lang="en-GB" baseline="0" dirty="0" smtClean="0"/>
          </a:p>
          <a:p>
            <a:r>
              <a:rPr lang="en-GB" baseline="0" dirty="0" smtClean="0"/>
              <a:t>Empowerment – much greater emphasis on teamwork today – it’s essential.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Next time – we’ll examine the different roles people take on in groups and teams and we’ll examine what works best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CD8FF-618E-45FF-9446-15C68C31D94D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5929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BF879-D946-4D58-95B1-BAD2784DD234}" type="datetimeFigureOut">
              <a:rPr lang="en-US" smtClean="0"/>
              <a:pPr/>
              <a:t>4/1/2016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1D95D532-98F1-4A18-BC7F-67C6FBD38D5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656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BF879-D946-4D58-95B1-BAD2784DD234}" type="datetimeFigureOut">
              <a:rPr lang="en-US" smtClean="0"/>
              <a:pPr/>
              <a:t>4/1/2016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5D532-98F1-4A18-BC7F-67C6FBD38D5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233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BF879-D946-4D58-95B1-BAD2784DD234}" type="datetimeFigureOut">
              <a:rPr lang="en-US" smtClean="0"/>
              <a:pPr/>
              <a:t>4/1/2016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1D95D532-98F1-4A18-BC7F-67C6FBD38D5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585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BF879-D946-4D58-95B1-BAD2784DD234}" type="datetimeFigureOut">
              <a:rPr lang="en-US" smtClean="0"/>
              <a:pPr/>
              <a:t>4/1/2016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1D95D532-98F1-4A18-BC7F-67C6FBD38D5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0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BF879-D946-4D58-95B1-BAD2784DD234}" type="datetimeFigureOut">
              <a:rPr lang="en-US" smtClean="0"/>
              <a:pPr/>
              <a:t>4/1/2016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1D95D532-98F1-4A18-BC7F-67C6FBD38D5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350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BF879-D946-4D58-95B1-BAD2784DD234}" type="datetimeFigureOut">
              <a:rPr lang="en-US" smtClean="0"/>
              <a:pPr/>
              <a:t>4/1/2016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5D532-98F1-4A18-BC7F-67C6FBD38D5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565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BF879-D946-4D58-95B1-BAD2784DD234}" type="datetimeFigureOut">
              <a:rPr lang="en-US" smtClean="0"/>
              <a:pPr/>
              <a:t>4/1/2016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5D532-98F1-4A18-BC7F-67C6FBD38D5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493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BF879-D946-4D58-95B1-BAD2784DD234}" type="datetimeFigureOut">
              <a:rPr lang="en-US" smtClean="0"/>
              <a:pPr/>
              <a:t>4/1/2016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5D532-98F1-4A18-BC7F-67C6FBD38D5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201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BF879-D946-4D58-95B1-BAD2784DD234}" type="datetimeFigureOut">
              <a:rPr lang="en-US" smtClean="0"/>
              <a:pPr/>
              <a:t>4/1/2016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1D95D532-98F1-4A18-BC7F-67C6FBD38D5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635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BF879-D946-4D58-95B1-BAD2784DD234}" type="datetimeFigureOut">
              <a:rPr lang="en-US" smtClean="0"/>
              <a:pPr/>
              <a:t>4/1/2016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1D95D532-98F1-4A18-BC7F-67C6FBD38D5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2235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BF879-D946-4D58-95B1-BAD2784DD234}" type="datetimeFigureOut">
              <a:rPr lang="en-US" smtClean="0"/>
              <a:pPr/>
              <a:t>4/1/2016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1D95D532-98F1-4A18-BC7F-67C6FBD38D5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378572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BF879-D946-4D58-95B1-BAD2784DD234}" type="datetimeFigureOut">
              <a:rPr lang="en-US" smtClean="0"/>
              <a:pPr/>
              <a:t>4/1/2016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1D95D532-98F1-4A18-BC7F-67C6FBD38D5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1247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BF879-D946-4D58-95B1-BAD2784DD234}" type="datetimeFigureOut">
              <a:rPr lang="en-US" smtClean="0"/>
              <a:pPr/>
              <a:t>4/1/2016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1D95D532-98F1-4A18-BC7F-67C6FBD38D5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741955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BF879-D946-4D58-95B1-BAD2784DD234}" type="datetimeFigureOut">
              <a:rPr lang="en-US" smtClean="0"/>
              <a:pPr/>
              <a:t>4/1/2016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1D95D532-98F1-4A18-BC7F-67C6FBD38D5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0186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BF879-D946-4D58-95B1-BAD2784DD234}" type="datetimeFigureOut">
              <a:rPr lang="en-US" smtClean="0"/>
              <a:pPr/>
              <a:t>4/1/2016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5D532-98F1-4A18-BC7F-67C6FBD38D5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3068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BF879-D946-4D58-95B1-BAD2784DD234}" type="datetimeFigureOut">
              <a:rPr lang="en-US" smtClean="0"/>
              <a:pPr/>
              <a:t>4/1/2016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5D532-98F1-4A18-BC7F-67C6FBD38D5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8106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DBF879-D946-4D58-95B1-BAD2784DD234}" type="datetimeFigureOut">
              <a:rPr lang="en-US" smtClean="0"/>
              <a:pPr/>
              <a:t>4/1/2016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D95D532-98F1-4A18-BC7F-67C6FBD38D5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357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509915"/>
            <a:ext cx="7772400" cy="2123658"/>
          </a:xfrm>
        </p:spPr>
        <p:txBody>
          <a:bodyPr/>
          <a:lstStyle/>
          <a:p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 smtClean="0">
                <a:solidFill>
                  <a:srgbClr val="2D1983"/>
                </a:solidFill>
              </a:rPr>
              <a:t>Management Innovation and Sustainability</a:t>
            </a:r>
            <a:endParaRPr lang="en-GB" sz="4400" dirty="0">
              <a:solidFill>
                <a:srgbClr val="2D1983"/>
              </a:solidFill>
            </a:endParaRP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214818"/>
            <a:ext cx="7486680" cy="369332"/>
          </a:xfrm>
        </p:spPr>
        <p:txBody>
          <a:bodyPr wrap="square">
            <a:spAutoFit/>
          </a:bodyPr>
          <a:lstStyle/>
          <a:p>
            <a:r>
              <a:rPr lang="en-GB" b="1" dirty="0" smtClean="0">
                <a:solidFill>
                  <a:schemeClr val="tx2"/>
                </a:solidFill>
              </a:rPr>
              <a:t>Groups </a:t>
            </a:r>
            <a:r>
              <a:rPr lang="en-GB" b="1" dirty="0" smtClean="0">
                <a:solidFill>
                  <a:schemeClr val="tx2"/>
                </a:solidFill>
              </a:rPr>
              <a:t>and </a:t>
            </a:r>
            <a:r>
              <a:rPr lang="en-GB" b="1" dirty="0" smtClean="0">
                <a:solidFill>
                  <a:schemeClr val="tx2"/>
                </a:solidFill>
              </a:rPr>
              <a:t>Teams</a:t>
            </a:r>
            <a:endParaRPr lang="en-GB" b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chemeClr val="tx2"/>
                </a:solidFill>
              </a:rPr>
              <a:t>Activity 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 smtClean="0"/>
              <a:t>What is a group?  </a:t>
            </a:r>
          </a:p>
          <a:p>
            <a:r>
              <a:rPr lang="en-GB" sz="3600" dirty="0" smtClean="0"/>
              <a:t>What is a team?</a:t>
            </a:r>
          </a:p>
          <a:p>
            <a:endParaRPr lang="en-GB" sz="3600" dirty="0" smtClean="0"/>
          </a:p>
          <a:p>
            <a:r>
              <a:rPr lang="en-GB" sz="3600" dirty="0" smtClean="0"/>
              <a:t>Are they different?  If so, how?</a:t>
            </a:r>
            <a:endParaRPr lang="en-US" sz="3600" dirty="0" smtClean="0"/>
          </a:p>
          <a:p>
            <a:pPr>
              <a:buNone/>
            </a:pPr>
            <a:endParaRPr lang="en-US" dirty="0"/>
          </a:p>
        </p:txBody>
      </p:sp>
      <p:pic>
        <p:nvPicPr>
          <p:cNvPr id="1026" name="Picture 2" descr="C:\Documents and Settings\bus-ad1\Local Settings\Temporary Internet Files\Content.IE5\C3G35BHB\MC90023093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785794"/>
            <a:ext cx="1638677" cy="21924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369888"/>
            <a:ext cx="7355160" cy="701675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Definition of a group: Schein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412750" y="1577975"/>
            <a:ext cx="8229600" cy="2701925"/>
          </a:xfrm>
          <a:noFill/>
        </p:spPr>
        <p:txBody>
          <a:bodyPr>
            <a:spAutoFit/>
          </a:bodyPr>
          <a:lstStyle/>
          <a:p>
            <a:r>
              <a:rPr lang="en-GB" dirty="0"/>
              <a:t>Any number of people who:</a:t>
            </a:r>
          </a:p>
          <a:p>
            <a:pPr>
              <a:buNone/>
            </a:pPr>
            <a:endParaRPr lang="en-GB" dirty="0"/>
          </a:p>
          <a:p>
            <a:pPr lvl="1"/>
            <a:r>
              <a:rPr lang="en-GB" dirty="0"/>
              <a:t>Interact with one another</a:t>
            </a:r>
          </a:p>
          <a:p>
            <a:pPr lvl="1"/>
            <a:r>
              <a:rPr lang="en-GB" dirty="0"/>
              <a:t>Are psychologically aware of one another</a:t>
            </a:r>
          </a:p>
          <a:p>
            <a:pPr lvl="1"/>
            <a:r>
              <a:rPr lang="en-GB" dirty="0"/>
              <a:t>Perceive themselves to be a group</a:t>
            </a:r>
          </a:p>
        </p:txBody>
      </p:sp>
      <p:pic>
        <p:nvPicPr>
          <p:cNvPr id="4" name="Picture 4" descr="MENWPLA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5588000" y="4509120"/>
            <a:ext cx="3556000" cy="2079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664" y="369888"/>
            <a:ext cx="7139136" cy="701675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Group characteristics: Adair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xfrm>
            <a:off x="1259631" y="1622425"/>
            <a:ext cx="7404943" cy="4525963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en-GB" sz="2800" dirty="0"/>
              <a:t>A collection of people who share most of the following characteristics:</a:t>
            </a:r>
          </a:p>
          <a:p>
            <a:r>
              <a:rPr lang="en-GB" sz="2800" dirty="0"/>
              <a:t>A definable membership</a:t>
            </a:r>
          </a:p>
          <a:p>
            <a:r>
              <a:rPr lang="en-GB" sz="2800" dirty="0"/>
              <a:t>Group consciousness</a:t>
            </a:r>
          </a:p>
          <a:p>
            <a:r>
              <a:rPr lang="en-GB" sz="2800" dirty="0"/>
              <a:t>A sense of shared purpose</a:t>
            </a:r>
          </a:p>
          <a:p>
            <a:r>
              <a:rPr lang="en-GB" sz="2800" dirty="0"/>
              <a:t>Interdependence</a:t>
            </a:r>
          </a:p>
          <a:p>
            <a:r>
              <a:rPr lang="en-GB" sz="2800" dirty="0"/>
              <a:t>Interaction</a:t>
            </a:r>
          </a:p>
          <a:p>
            <a:r>
              <a:rPr lang="en-GB" sz="2800" dirty="0"/>
              <a:t>Ability to act in a unitary manner  </a:t>
            </a:r>
            <a:br>
              <a:rPr lang="en-GB" sz="2800" dirty="0"/>
            </a:br>
            <a:endParaRPr lang="en-GB" sz="2800" dirty="0"/>
          </a:p>
        </p:txBody>
      </p:sp>
      <p:pic>
        <p:nvPicPr>
          <p:cNvPr id="1026" name="Picture 2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2796630"/>
            <a:ext cx="1512168" cy="30317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1403648" y="1124744"/>
            <a:ext cx="7416502" cy="5257006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80000"/>
              </a:lnSpc>
              <a:buFont typeface="Wingdings" pitchFamily="2" charset="2"/>
              <a:buNone/>
            </a:pPr>
            <a:r>
              <a:rPr lang="en-GB" sz="3500" dirty="0" smtClean="0"/>
              <a:t>‘A </a:t>
            </a:r>
            <a:r>
              <a:rPr lang="en-GB" sz="3500" dirty="0"/>
              <a:t>team is more than just a group with a common aim. </a:t>
            </a:r>
            <a:endParaRPr lang="en-GB" sz="3500" dirty="0" smtClean="0"/>
          </a:p>
          <a:p>
            <a:pPr marL="0" indent="0">
              <a:lnSpc>
                <a:spcPct val="80000"/>
              </a:lnSpc>
              <a:buFont typeface="Wingdings" pitchFamily="2" charset="2"/>
              <a:buNone/>
            </a:pPr>
            <a:r>
              <a:rPr lang="en-GB" sz="3500" dirty="0" smtClean="0"/>
              <a:t>It </a:t>
            </a:r>
            <a:r>
              <a:rPr lang="en-GB" sz="3500" dirty="0"/>
              <a:t>is a group in which the contributions of individuals are seen as complementary. </a:t>
            </a:r>
            <a:r>
              <a:rPr lang="en-GB" sz="3500" dirty="0" smtClean="0"/>
              <a:t>    </a:t>
            </a:r>
          </a:p>
          <a:p>
            <a:pPr marL="0" indent="0">
              <a:lnSpc>
                <a:spcPct val="80000"/>
              </a:lnSpc>
              <a:buFont typeface="Wingdings" pitchFamily="2" charset="2"/>
              <a:buNone/>
            </a:pPr>
            <a:endParaRPr lang="en-GB" sz="3500" dirty="0" smtClean="0"/>
          </a:p>
          <a:p>
            <a:pPr marL="0" indent="0">
              <a:lnSpc>
                <a:spcPct val="80000"/>
              </a:lnSpc>
              <a:buFont typeface="Wingdings" pitchFamily="2" charset="2"/>
              <a:buNone/>
            </a:pPr>
            <a:r>
              <a:rPr lang="en-GB" sz="3500" dirty="0" smtClean="0"/>
              <a:t>Collaboration</a:t>
            </a:r>
            <a:r>
              <a:rPr lang="en-GB" sz="3500" dirty="0"/>
              <a:t>, working together is the keynote of a team activity</a:t>
            </a:r>
            <a:r>
              <a:rPr lang="en-GB" sz="3500" dirty="0" smtClean="0"/>
              <a:t>’</a:t>
            </a:r>
            <a:r>
              <a:rPr lang="en-GB" sz="3500" dirty="0"/>
              <a:t>	</a:t>
            </a:r>
            <a:r>
              <a:rPr lang="en-GB" sz="2800" dirty="0"/>
              <a:t>Adair (1986)</a:t>
            </a:r>
          </a:p>
          <a:p>
            <a:pPr marL="0" indent="0">
              <a:lnSpc>
                <a:spcPct val="80000"/>
              </a:lnSpc>
              <a:buFont typeface="Wingdings" pitchFamily="2" charset="2"/>
              <a:buNone/>
            </a:pPr>
            <a:endParaRPr lang="en-GB" sz="3500" dirty="0"/>
          </a:p>
          <a:p>
            <a:pPr marL="0" indent="0">
              <a:lnSpc>
                <a:spcPct val="80000"/>
              </a:lnSpc>
              <a:buFont typeface="Wingdings" pitchFamily="2" charset="2"/>
              <a:buNone/>
            </a:pPr>
            <a:r>
              <a:rPr lang="en-GB" sz="3500" dirty="0"/>
              <a:t>‘Teams occur when a number of people have a common goal and recognise that their personal success is dependent on the success of others</a:t>
            </a:r>
            <a:r>
              <a:rPr lang="en-GB" sz="3500" dirty="0" smtClean="0"/>
              <a:t>.</a:t>
            </a:r>
          </a:p>
          <a:p>
            <a:pPr marL="0" indent="0">
              <a:lnSpc>
                <a:spcPct val="80000"/>
              </a:lnSpc>
              <a:buFont typeface="Wingdings" pitchFamily="2" charset="2"/>
              <a:buNone/>
            </a:pPr>
            <a:r>
              <a:rPr lang="en-GB" sz="3500" dirty="0" smtClean="0"/>
              <a:t>  </a:t>
            </a:r>
          </a:p>
          <a:p>
            <a:pPr marL="0" indent="0">
              <a:lnSpc>
                <a:spcPct val="80000"/>
              </a:lnSpc>
              <a:buFont typeface="Wingdings" pitchFamily="2" charset="2"/>
              <a:buNone/>
            </a:pPr>
            <a:r>
              <a:rPr lang="en-GB" sz="3500" dirty="0" smtClean="0"/>
              <a:t>They </a:t>
            </a:r>
            <a:r>
              <a:rPr lang="en-GB" sz="3500" dirty="0"/>
              <a:t>are all interdependent</a:t>
            </a:r>
            <a:r>
              <a:rPr lang="en-GB" sz="3500" dirty="0" smtClean="0"/>
              <a:t>.</a:t>
            </a:r>
          </a:p>
          <a:p>
            <a:pPr marL="0" indent="0">
              <a:lnSpc>
                <a:spcPct val="80000"/>
              </a:lnSpc>
              <a:buFont typeface="Wingdings" pitchFamily="2" charset="2"/>
              <a:buNone/>
            </a:pPr>
            <a:r>
              <a:rPr lang="en-GB" sz="3500" dirty="0" smtClean="0"/>
              <a:t> </a:t>
            </a:r>
          </a:p>
          <a:p>
            <a:pPr marL="0" indent="0">
              <a:lnSpc>
                <a:spcPct val="80000"/>
              </a:lnSpc>
              <a:buFont typeface="Wingdings" pitchFamily="2" charset="2"/>
              <a:buNone/>
            </a:pPr>
            <a:r>
              <a:rPr lang="en-GB" sz="3500" dirty="0" smtClean="0"/>
              <a:t>In </a:t>
            </a:r>
            <a:r>
              <a:rPr lang="en-GB" sz="3500" dirty="0"/>
              <a:t>practice, this means that in most teams people will contribute individual skills many of which will be different.’</a:t>
            </a:r>
          </a:p>
          <a:p>
            <a:pPr marL="0" indent="0">
              <a:lnSpc>
                <a:spcPct val="80000"/>
              </a:lnSpc>
              <a:buFont typeface="Wingdings" pitchFamily="2" charset="2"/>
              <a:buNone/>
            </a:pPr>
            <a:r>
              <a:rPr lang="en-GB" sz="3500" dirty="0"/>
              <a:t>			</a:t>
            </a:r>
            <a:r>
              <a:rPr lang="en-GB" sz="2800" dirty="0" err="1" smtClean="0"/>
              <a:t>Crainer</a:t>
            </a:r>
            <a:r>
              <a:rPr lang="en-GB" sz="2800" dirty="0" smtClean="0"/>
              <a:t> </a:t>
            </a:r>
            <a:r>
              <a:rPr lang="en-GB" sz="2800" dirty="0"/>
              <a:t>(1998)</a:t>
            </a:r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1691680" y="332656"/>
            <a:ext cx="540127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>
                <a:solidFill>
                  <a:schemeClr val="tx2"/>
                </a:solidFill>
              </a:rPr>
              <a:t>A team</a:t>
            </a:r>
            <a:endParaRPr lang="en-US" sz="36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648" y="381000"/>
            <a:ext cx="7622877" cy="641350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Differences between a team and a group</a:t>
            </a:r>
          </a:p>
        </p:txBody>
      </p:sp>
      <p:sp>
        <p:nvSpPr>
          <p:cNvPr id="44037" name="Text Box 5"/>
          <p:cNvSpPr txBox="1">
            <a:spLocks noChangeArrowheads="1"/>
          </p:cNvSpPr>
          <p:nvPr/>
        </p:nvSpPr>
        <p:spPr bwMode="auto">
          <a:xfrm>
            <a:off x="350838" y="5849938"/>
            <a:ext cx="847725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Figure 8.1</a:t>
            </a:r>
            <a:r>
              <a:rPr lang="en-GB"/>
              <a:t>  Differences between a team and a group</a:t>
            </a:r>
          </a:p>
          <a:p>
            <a:pPr eaLnBrk="0" hangingPunct="0">
              <a:spcBef>
                <a:spcPct val="50000"/>
              </a:spcBef>
            </a:pPr>
            <a:r>
              <a:rPr lang="en-GB" sz="800" i="1"/>
              <a:t>Source</a:t>
            </a:r>
            <a:r>
              <a:rPr lang="en-GB" sz="800"/>
              <a:t>: Belbin, R. M., </a:t>
            </a:r>
            <a:r>
              <a:rPr lang="en-GB" sz="800" i="1"/>
              <a:t>Beyond the Team</a:t>
            </a:r>
            <a:r>
              <a:rPr lang="en-GB" sz="800"/>
              <a:t>, Butterworth-Heinemann, (2000). Copyright © 2000, reproduced with permission from Elsevier Ltd.</a:t>
            </a:r>
          </a:p>
        </p:txBody>
      </p:sp>
      <p:pic>
        <p:nvPicPr>
          <p:cNvPr id="44039" name="Picture 7" descr="F:\Powerpoint\pe_uk\PE105-Mullins\Final_Files\GIF\ch08\C08NF00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5638" y="1556791"/>
            <a:ext cx="7829550" cy="42645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1619672" y="381000"/>
            <a:ext cx="7067128" cy="701675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Formal and informal groups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827584" y="1196753"/>
            <a:ext cx="3623766" cy="505164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000" b="1" dirty="0"/>
              <a:t>Formal Groups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200" dirty="0"/>
              <a:t>Are created to achieve </a:t>
            </a:r>
            <a:r>
              <a:rPr lang="en-GB" sz="2200" b="1" dirty="0"/>
              <a:t>specific organisational objectives </a:t>
            </a:r>
            <a:r>
              <a:rPr lang="en-GB" sz="2200" dirty="0"/>
              <a:t>and are concerned with the</a:t>
            </a:r>
            <a:br>
              <a:rPr lang="en-GB" sz="2200" dirty="0"/>
            </a:br>
            <a:r>
              <a:rPr lang="en-GB" sz="2200" b="1" dirty="0"/>
              <a:t>co-ordination</a:t>
            </a:r>
            <a:r>
              <a:rPr lang="en-GB" sz="2200" dirty="0"/>
              <a:t> of work activities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Group members have </a:t>
            </a:r>
            <a:r>
              <a:rPr lang="en-GB" sz="2200" b="1" dirty="0"/>
              <a:t>defined roles </a:t>
            </a:r>
            <a:r>
              <a:rPr lang="en-GB" sz="2200" dirty="0"/>
              <a:t>and the nature of work tasks to be undertaken is a predominant feature of the group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Tend to be relatively </a:t>
            </a:r>
            <a:r>
              <a:rPr lang="en-GB" sz="2200" b="1" dirty="0"/>
              <a:t>permanent</a:t>
            </a:r>
            <a:r>
              <a:rPr lang="en-GB" sz="2200" dirty="0"/>
              <a:t>, although there may be a change in the membership of the team</a:t>
            </a:r>
          </a:p>
        </p:txBody>
      </p:sp>
      <p:sp>
        <p:nvSpPr>
          <p:cNvPr id="45060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03750" y="1196752"/>
            <a:ext cx="4038600" cy="4030015"/>
          </a:xfr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000" b="1" dirty="0"/>
              <a:t>Informal Groups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200" dirty="0"/>
              <a:t>Serve to satisfy the </a:t>
            </a:r>
            <a:r>
              <a:rPr lang="en-GB" sz="2200" b="1" dirty="0"/>
              <a:t>psychological and social needs of group members</a:t>
            </a:r>
            <a:r>
              <a:rPr lang="en-GB" sz="2200" dirty="0"/>
              <a:t> not related necessarily to the tasks to be undertaken</a:t>
            </a:r>
          </a:p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</a:pPr>
            <a:r>
              <a:rPr lang="en-GB" sz="2200" dirty="0"/>
              <a:t>They are </a:t>
            </a:r>
            <a:r>
              <a:rPr lang="en-GB" sz="2200" b="1" dirty="0"/>
              <a:t>based on personal relationships </a:t>
            </a:r>
            <a:r>
              <a:rPr lang="en-GB" sz="2200" dirty="0"/>
              <a:t>and membership can cut across the formal structure of the organisation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280988" y="5859463"/>
            <a:ext cx="877411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Figure 8.3 </a:t>
            </a:r>
            <a:r>
              <a:rPr lang="en-GB"/>
              <a:t> Examples of informal groups within the formal structure of an organisation</a:t>
            </a:r>
          </a:p>
        </p:txBody>
      </p:sp>
      <p:pic>
        <p:nvPicPr>
          <p:cNvPr id="13315" name="Picture 3" descr="O:\Graphics\Powerpoint\PE_UK\PE254-Mullins\Final files\GIF\ch08\M08NF003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8775" y="633413"/>
            <a:ext cx="8461375" cy="50053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1691680" y="369888"/>
            <a:ext cx="6995120" cy="701675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Major functions of informal groups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>
          <a:xfrm>
            <a:off x="1475656" y="1695450"/>
            <a:ext cx="7166694" cy="4569456"/>
          </a:xfrm>
          <a:noFill/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</a:pPr>
            <a:r>
              <a:rPr lang="en-GB" sz="3000" dirty="0" smtClean="0"/>
              <a:t>Maintaining </a:t>
            </a:r>
            <a:r>
              <a:rPr lang="en-GB" sz="3000" dirty="0"/>
              <a:t>the informal group culture.</a:t>
            </a:r>
            <a:br>
              <a:rPr lang="en-GB" sz="3000" dirty="0"/>
            </a:br>
            <a:endParaRPr lang="en-GB" sz="3000" dirty="0"/>
          </a:p>
          <a:p>
            <a:pPr>
              <a:lnSpc>
                <a:spcPct val="80000"/>
              </a:lnSpc>
            </a:pPr>
            <a:r>
              <a:rPr lang="en-GB" sz="3000" dirty="0" smtClean="0"/>
              <a:t>Maintaining </a:t>
            </a:r>
            <a:r>
              <a:rPr lang="en-GB" sz="3000" dirty="0"/>
              <a:t>a communication system.</a:t>
            </a:r>
            <a:br>
              <a:rPr lang="en-GB" sz="3000" dirty="0"/>
            </a:br>
            <a:endParaRPr lang="en-GB" sz="3000" dirty="0"/>
          </a:p>
          <a:p>
            <a:pPr>
              <a:lnSpc>
                <a:spcPct val="80000"/>
              </a:lnSpc>
            </a:pPr>
            <a:r>
              <a:rPr lang="en-GB" sz="3000" dirty="0" smtClean="0"/>
              <a:t>Implementation </a:t>
            </a:r>
            <a:r>
              <a:rPr lang="en-GB" sz="3000" dirty="0"/>
              <a:t>of social control.</a:t>
            </a:r>
            <a:br>
              <a:rPr lang="en-GB" sz="3000" dirty="0"/>
            </a:br>
            <a:endParaRPr lang="en-GB" sz="3000" dirty="0"/>
          </a:p>
          <a:p>
            <a:pPr>
              <a:lnSpc>
                <a:spcPct val="80000"/>
              </a:lnSpc>
            </a:pPr>
            <a:r>
              <a:rPr lang="en-GB" sz="3000" dirty="0" smtClean="0"/>
              <a:t>Interest </a:t>
            </a:r>
            <a:r>
              <a:rPr lang="en-GB" sz="3000" dirty="0"/>
              <a:t>and fun in work life.</a:t>
            </a:r>
            <a:br>
              <a:rPr lang="en-GB" sz="3000" dirty="0"/>
            </a:br>
            <a:endParaRPr lang="en-GB" sz="300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GB" sz="2200" dirty="0" err="1"/>
              <a:t>Lysons</a:t>
            </a:r>
            <a:endParaRPr lang="en-GB" sz="2200" dirty="0"/>
          </a:p>
        </p:txBody>
      </p:sp>
      <p:pic>
        <p:nvPicPr>
          <p:cNvPr id="2050" name="Picture 2" descr="C:\Documents and Settings\bus-ad1\Local Settings\Temporary Internet Files\Content.IE5\ISXWFGTU\MC90029756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92280" y="5157192"/>
            <a:ext cx="2051720" cy="15716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276225"/>
            <a:ext cx="7355160" cy="1311275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Reasons for forming groups</a:t>
            </a:r>
            <a:br>
              <a:rPr lang="en-GB" dirty="0">
                <a:solidFill>
                  <a:schemeClr val="tx2"/>
                </a:solidFill>
              </a:rPr>
            </a:br>
            <a:r>
              <a:rPr lang="en-GB" dirty="0">
                <a:solidFill>
                  <a:schemeClr val="tx2"/>
                </a:solidFill>
              </a:rPr>
              <a:t>or teams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>
          <a:xfrm>
            <a:off x="1331640" y="1628801"/>
            <a:ext cx="7486923" cy="4893134"/>
          </a:xfrm>
          <a:noFill/>
        </p:spPr>
        <p:txBody>
          <a:bodyPr wrap="square">
            <a:spAutoFit/>
          </a:bodyPr>
          <a:lstStyle/>
          <a:p>
            <a:pPr>
              <a:lnSpc>
                <a:spcPct val="85000"/>
              </a:lnSpc>
            </a:pPr>
            <a:r>
              <a:rPr lang="en-GB" sz="2400" dirty="0"/>
              <a:t>Certain tasks can be performed through the combined efforts of a number of individuals working together</a:t>
            </a:r>
            <a:r>
              <a:rPr lang="en-GB" sz="2400" dirty="0" smtClean="0"/>
              <a:t>.</a:t>
            </a:r>
          </a:p>
          <a:p>
            <a:pPr>
              <a:lnSpc>
                <a:spcPct val="85000"/>
              </a:lnSpc>
            </a:pPr>
            <a:r>
              <a:rPr lang="en-GB" sz="2400" dirty="0" smtClean="0"/>
              <a:t>Collusion </a:t>
            </a:r>
            <a:r>
              <a:rPr lang="en-GB" sz="2400" dirty="0"/>
              <a:t>between members, e.g. to share unpopular tasks and aid creativity and initiative.</a:t>
            </a:r>
          </a:p>
          <a:p>
            <a:pPr>
              <a:lnSpc>
                <a:spcPct val="85000"/>
              </a:lnSpc>
            </a:pPr>
            <a:r>
              <a:rPr lang="en-GB" sz="2400" dirty="0"/>
              <a:t>Companionship, mutual understanding and support.</a:t>
            </a:r>
          </a:p>
          <a:p>
            <a:pPr>
              <a:lnSpc>
                <a:spcPct val="85000"/>
              </a:lnSpc>
            </a:pPr>
            <a:r>
              <a:rPr lang="en-GB" sz="2400" dirty="0"/>
              <a:t>Provide a sense of belonging, identity and status.</a:t>
            </a:r>
          </a:p>
          <a:p>
            <a:pPr>
              <a:lnSpc>
                <a:spcPct val="85000"/>
              </a:lnSpc>
            </a:pPr>
            <a:r>
              <a:rPr lang="en-GB" sz="2400" dirty="0"/>
              <a:t>Provide guidelines on generally acceptable behaviour.</a:t>
            </a:r>
          </a:p>
          <a:p>
            <a:pPr>
              <a:lnSpc>
                <a:spcPct val="85000"/>
              </a:lnSpc>
            </a:pPr>
            <a:r>
              <a:rPr lang="en-GB" sz="2400" dirty="0"/>
              <a:t>Offer protection for its membership</a:t>
            </a:r>
            <a:r>
              <a:rPr lang="en-GB" sz="3000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71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269875"/>
            <a:ext cx="7355160" cy="1190625"/>
          </a:xfrm>
        </p:spPr>
        <p:txBody>
          <a:bodyPr/>
          <a:lstStyle/>
          <a:p>
            <a:r>
              <a:rPr lang="en-GB" sz="3600" dirty="0">
                <a:solidFill>
                  <a:schemeClr val="tx2"/>
                </a:solidFill>
              </a:rPr>
              <a:t>Factors contributing to group cohesiveness and performance </a:t>
            </a:r>
          </a:p>
        </p:txBody>
      </p:sp>
      <p:sp>
        <p:nvSpPr>
          <p:cNvPr id="48132" name="Text Box 4"/>
          <p:cNvSpPr txBox="1">
            <a:spLocks noChangeArrowheads="1"/>
          </p:cNvSpPr>
          <p:nvPr/>
        </p:nvSpPr>
        <p:spPr bwMode="auto">
          <a:xfrm>
            <a:off x="350838" y="5849938"/>
            <a:ext cx="8477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Figure 8.4</a:t>
            </a:r>
            <a:r>
              <a:rPr lang="en-GB"/>
              <a:t>  Factors contributing to group cohesiveness and performance</a:t>
            </a:r>
          </a:p>
        </p:txBody>
      </p:sp>
      <p:pic>
        <p:nvPicPr>
          <p:cNvPr id="48134" name="Picture 6" descr="F:\Powerpoint\pe_uk\PE105-Mullins\Final_Files\GIF\ch08\C08NF004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30425" y="1458913"/>
            <a:ext cx="4879975" cy="4354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81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648" y="369888"/>
            <a:ext cx="7283152" cy="701675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Membership factors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401638" y="1589088"/>
            <a:ext cx="8229600" cy="4140200"/>
          </a:xfrm>
          <a:noFill/>
        </p:spPr>
        <p:txBody>
          <a:bodyPr>
            <a:spAutoFit/>
          </a:bodyPr>
          <a:lstStyle/>
          <a:p>
            <a:r>
              <a:rPr lang="en-GB" dirty="0"/>
              <a:t>Size of the group</a:t>
            </a:r>
          </a:p>
          <a:p>
            <a:pPr lvl="1"/>
            <a:r>
              <a:rPr lang="en-GB" dirty="0"/>
              <a:t>Ideal size appears to be up to 12 members.</a:t>
            </a:r>
          </a:p>
          <a:p>
            <a:r>
              <a:rPr lang="en-GB" dirty="0"/>
              <a:t>Compatibility of members</a:t>
            </a:r>
          </a:p>
          <a:p>
            <a:pPr lvl="1"/>
            <a:r>
              <a:rPr lang="en-GB" dirty="0"/>
              <a:t>Shared attitudes and values help promote cohesiveness.</a:t>
            </a:r>
          </a:p>
          <a:p>
            <a:r>
              <a:rPr lang="en-GB" dirty="0"/>
              <a:t>Permanence </a:t>
            </a:r>
          </a:p>
          <a:p>
            <a:pPr lvl="1"/>
            <a:r>
              <a:rPr lang="en-GB" dirty="0"/>
              <a:t>Cohesiveness develops better if changes occur slowly.</a:t>
            </a:r>
          </a:p>
        </p:txBody>
      </p:sp>
      <p:pic>
        <p:nvPicPr>
          <p:cNvPr id="4099" name="Picture 3" descr="C:\Documents and Settings\bus-ad1\Local Settings\Temporary Internet Files\Content.IE5\RUFE6WE6\MP90042768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0"/>
            <a:ext cx="2700368" cy="20316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648" y="381000"/>
            <a:ext cx="7283152" cy="701675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Work environment factors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>
          <a:xfrm>
            <a:off x="401638" y="1589088"/>
            <a:ext cx="8229600" cy="4383087"/>
          </a:xfrm>
          <a:noFill/>
        </p:spPr>
        <p:txBody>
          <a:bodyPr>
            <a:spAutoFit/>
          </a:bodyPr>
          <a:lstStyle/>
          <a:p>
            <a:r>
              <a:rPr lang="en-GB" dirty="0"/>
              <a:t>Nature of the task</a:t>
            </a:r>
          </a:p>
          <a:p>
            <a:pPr lvl="1"/>
            <a:r>
              <a:rPr lang="en-GB" dirty="0"/>
              <a:t>Similarity of tasks or problems </a:t>
            </a:r>
          </a:p>
          <a:p>
            <a:r>
              <a:rPr lang="en-GB" dirty="0"/>
              <a:t>Physical setting</a:t>
            </a:r>
          </a:p>
          <a:p>
            <a:pPr lvl="1"/>
            <a:r>
              <a:rPr lang="en-GB" dirty="0"/>
              <a:t>Physical proximity </a:t>
            </a:r>
          </a:p>
          <a:p>
            <a:r>
              <a:rPr lang="en-GB" dirty="0"/>
              <a:t>Communications</a:t>
            </a:r>
          </a:p>
          <a:p>
            <a:pPr lvl="1"/>
            <a:r>
              <a:rPr lang="en-GB" dirty="0"/>
              <a:t>Ease of communication</a:t>
            </a:r>
          </a:p>
          <a:p>
            <a:r>
              <a:rPr lang="en-GB" dirty="0"/>
              <a:t>Technology</a:t>
            </a:r>
          </a:p>
          <a:p>
            <a:pPr lvl="1"/>
            <a:r>
              <a:rPr lang="en-GB" dirty="0"/>
              <a:t>Nature of technology, task and skills </a:t>
            </a:r>
          </a:p>
        </p:txBody>
      </p:sp>
      <p:pic>
        <p:nvPicPr>
          <p:cNvPr id="4" name="Picture 2" descr="C:\Documents and Settings\bus-ad1\Local Settings\Temporary Internet Files\Content.IE5\3IZ7ON3B\MP90042277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5198" y="0"/>
            <a:ext cx="1928802" cy="19288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369888"/>
            <a:ext cx="7355160" cy="701675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Organisational factors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xfrm>
            <a:off x="1331640" y="1589088"/>
            <a:ext cx="7299598" cy="3082895"/>
          </a:xfrm>
          <a:noFill/>
        </p:spPr>
        <p:txBody>
          <a:bodyPr wrap="square">
            <a:spAutoFit/>
          </a:bodyPr>
          <a:lstStyle/>
          <a:p>
            <a:r>
              <a:rPr lang="en-GB" dirty="0"/>
              <a:t>Management and leadership</a:t>
            </a:r>
          </a:p>
          <a:p>
            <a:pPr lvl="1"/>
            <a:r>
              <a:rPr lang="en-GB" dirty="0"/>
              <a:t>The importance of fostering mutual trust</a:t>
            </a:r>
          </a:p>
          <a:p>
            <a:r>
              <a:rPr lang="en-GB" dirty="0" smtClean="0"/>
              <a:t>Human Resources (HR) </a:t>
            </a:r>
            <a:r>
              <a:rPr lang="en-GB" dirty="0"/>
              <a:t>policies and procedures</a:t>
            </a:r>
          </a:p>
          <a:p>
            <a:pPr lvl="1"/>
            <a:r>
              <a:rPr lang="en-GB" dirty="0"/>
              <a:t>Equity and fairness</a:t>
            </a:r>
          </a:p>
          <a:p>
            <a:r>
              <a:rPr lang="en-GB" dirty="0"/>
              <a:t>Success</a:t>
            </a:r>
          </a:p>
          <a:p>
            <a:pPr lvl="1"/>
            <a:r>
              <a:rPr lang="en-GB" dirty="0"/>
              <a:t>As a positive motivator</a:t>
            </a:r>
          </a:p>
          <a:p>
            <a:r>
              <a:rPr lang="en-GB" dirty="0"/>
              <a:t>External threat</a:t>
            </a:r>
          </a:p>
          <a:p>
            <a:pPr lvl="1"/>
            <a:r>
              <a:rPr lang="en-GB" dirty="0"/>
              <a:t>May cause internal cohesiveness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12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12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12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12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265113"/>
            <a:ext cx="7355160" cy="1311275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Group development and</a:t>
            </a:r>
            <a:br>
              <a:rPr lang="en-GB" dirty="0">
                <a:solidFill>
                  <a:schemeClr val="tx2"/>
                </a:solidFill>
              </a:rPr>
            </a:br>
            <a:r>
              <a:rPr lang="en-GB" dirty="0">
                <a:solidFill>
                  <a:schemeClr val="tx2"/>
                </a:solidFill>
              </a:rPr>
              <a:t>maturity </a:t>
            </a:r>
            <a:r>
              <a:rPr lang="en-GB" dirty="0" smtClean="0">
                <a:solidFill>
                  <a:schemeClr val="tx2"/>
                </a:solidFill>
              </a:rPr>
              <a:t>factors (</a:t>
            </a:r>
            <a:r>
              <a:rPr lang="en-GB" dirty="0" err="1" smtClean="0">
                <a:solidFill>
                  <a:schemeClr val="tx2"/>
                </a:solidFill>
              </a:rPr>
              <a:t>Tuckman</a:t>
            </a:r>
            <a:r>
              <a:rPr lang="en-GB" dirty="0" smtClean="0">
                <a:solidFill>
                  <a:schemeClr val="tx2"/>
                </a:solidFill>
              </a:rPr>
              <a:t>)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1619672" y="1484784"/>
            <a:ext cx="7022678" cy="4462760"/>
          </a:xfrm>
          <a:noFill/>
        </p:spPr>
        <p:txBody>
          <a:bodyPr wrap="square">
            <a:spAutoFit/>
          </a:bodyPr>
          <a:lstStyle/>
          <a:p>
            <a:pPr>
              <a:lnSpc>
                <a:spcPct val="95000"/>
              </a:lnSpc>
            </a:pPr>
            <a:r>
              <a:rPr lang="en-GB" sz="2800" b="1" dirty="0"/>
              <a:t>Forming</a:t>
            </a:r>
          </a:p>
          <a:p>
            <a:pPr lvl="1">
              <a:lnSpc>
                <a:spcPct val="95000"/>
              </a:lnSpc>
            </a:pPr>
            <a:r>
              <a:rPr lang="en-GB" dirty="0"/>
              <a:t>Initial formation: the ‘polite’ stage</a:t>
            </a:r>
          </a:p>
          <a:p>
            <a:pPr>
              <a:lnSpc>
                <a:spcPct val="95000"/>
              </a:lnSpc>
            </a:pPr>
            <a:r>
              <a:rPr lang="en-GB" sz="2800" b="1" dirty="0"/>
              <a:t>Storming</a:t>
            </a:r>
          </a:p>
          <a:p>
            <a:pPr lvl="1">
              <a:lnSpc>
                <a:spcPct val="95000"/>
              </a:lnSpc>
            </a:pPr>
            <a:r>
              <a:rPr lang="en-GB" dirty="0"/>
              <a:t>Testing the group: power struggles and conflict</a:t>
            </a:r>
          </a:p>
          <a:p>
            <a:pPr>
              <a:lnSpc>
                <a:spcPct val="95000"/>
              </a:lnSpc>
            </a:pPr>
            <a:r>
              <a:rPr lang="en-GB" sz="2800" b="1" dirty="0" err="1"/>
              <a:t>Norming</a:t>
            </a:r>
            <a:endParaRPr lang="en-GB" sz="2800" b="1" dirty="0"/>
          </a:p>
          <a:p>
            <a:pPr lvl="1">
              <a:lnSpc>
                <a:spcPct val="95000"/>
              </a:lnSpc>
            </a:pPr>
            <a:r>
              <a:rPr lang="en-GB" dirty="0"/>
              <a:t>Consolidating: standards and guidelines are set</a:t>
            </a:r>
          </a:p>
          <a:p>
            <a:pPr>
              <a:lnSpc>
                <a:spcPct val="95000"/>
              </a:lnSpc>
            </a:pPr>
            <a:r>
              <a:rPr lang="en-GB" sz="2800" b="1" dirty="0"/>
              <a:t>Performing</a:t>
            </a:r>
          </a:p>
          <a:p>
            <a:pPr lvl="1">
              <a:lnSpc>
                <a:spcPct val="95000"/>
              </a:lnSpc>
            </a:pPr>
            <a:r>
              <a:rPr lang="en-GB" dirty="0"/>
              <a:t>The effective operating stage</a:t>
            </a:r>
          </a:p>
          <a:p>
            <a:pPr>
              <a:lnSpc>
                <a:spcPct val="95000"/>
              </a:lnSpc>
            </a:pPr>
            <a:r>
              <a:rPr lang="en-GB" sz="2800" b="1" dirty="0"/>
              <a:t>Adjourning</a:t>
            </a:r>
          </a:p>
          <a:p>
            <a:pPr lvl="1">
              <a:lnSpc>
                <a:spcPct val="95000"/>
              </a:lnSpc>
            </a:pPr>
            <a:r>
              <a:rPr lang="en-GB" dirty="0"/>
              <a:t>Disbanding once the task is complete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265113"/>
            <a:ext cx="7355160" cy="1311275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Strong groups: advantage</a:t>
            </a:r>
            <a:br>
              <a:rPr lang="en-GB" dirty="0">
                <a:solidFill>
                  <a:schemeClr val="tx2"/>
                </a:solidFill>
              </a:rPr>
            </a:br>
            <a:r>
              <a:rPr lang="en-GB" dirty="0">
                <a:solidFill>
                  <a:schemeClr val="tx2"/>
                </a:solidFill>
              </a:rPr>
              <a:t>or problem?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1331640" y="1911350"/>
            <a:ext cx="7507560" cy="4985980"/>
          </a:xfrm>
          <a:noFill/>
        </p:spPr>
        <p:txBody>
          <a:bodyPr wrap="square">
            <a:spAutoFit/>
          </a:bodyPr>
          <a:lstStyle/>
          <a:p>
            <a:r>
              <a:rPr lang="en-GB" sz="2400" dirty="0"/>
              <a:t>Strong groups can perform well.</a:t>
            </a:r>
          </a:p>
          <a:p>
            <a:r>
              <a:rPr lang="en-GB" sz="2400" dirty="0"/>
              <a:t>Interactions may be mutually helpful.</a:t>
            </a:r>
          </a:p>
          <a:p>
            <a:r>
              <a:rPr lang="en-GB" sz="2400" dirty="0"/>
              <a:t>Social cohesiveness can result in low turnover and absenteeism.</a:t>
            </a:r>
          </a:p>
          <a:p>
            <a:endParaRPr lang="en-GB" sz="2400" dirty="0"/>
          </a:p>
          <a:p>
            <a:r>
              <a:rPr lang="en-GB" sz="2400" dirty="0"/>
              <a:t>Strong groups are not always high performing groups.</a:t>
            </a:r>
          </a:p>
          <a:p>
            <a:r>
              <a:rPr lang="en-GB" sz="2400" dirty="0"/>
              <a:t>Group norms may outweigh organisational standards.</a:t>
            </a:r>
          </a:p>
          <a:p>
            <a:r>
              <a:rPr lang="en-GB" sz="2400" dirty="0"/>
              <a:t>Once developed the culture of a strong group can be hard to change</a:t>
            </a:r>
            <a:r>
              <a:rPr lang="en-GB" sz="2800" dirty="0"/>
              <a:t>.</a:t>
            </a:r>
          </a:p>
        </p:txBody>
      </p:sp>
      <p:pic>
        <p:nvPicPr>
          <p:cNvPr id="4" name="Picture 4" descr="j014948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260648"/>
            <a:ext cx="1839913" cy="2055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664" y="304800"/>
            <a:ext cx="7139136" cy="1311275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Characteristics of an effective</a:t>
            </a:r>
            <a:br>
              <a:rPr lang="en-GB" dirty="0">
                <a:solidFill>
                  <a:schemeClr val="tx2"/>
                </a:solidFill>
              </a:rPr>
            </a:br>
            <a:r>
              <a:rPr lang="en-GB" dirty="0">
                <a:solidFill>
                  <a:schemeClr val="tx2"/>
                </a:solidFill>
              </a:rPr>
              <a:t>work group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1928813"/>
            <a:ext cx="7886774" cy="4421187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A belief in shared aims and objectives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A sense of belonging to the group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Acceptance of group values and norms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A feeling of mutual trust and dependency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Full participation and consensus in decisions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A free flow of information and communication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Open expression of feelings and disagreements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Conflict resolution within the group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Low levels of staff turnover, absenteeism etc.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42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4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42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42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369888"/>
            <a:ext cx="7355160" cy="701675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Virtual teams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idx="1"/>
          </p:nvPr>
        </p:nvSpPr>
        <p:spPr>
          <a:xfrm>
            <a:off x="1475656" y="1633538"/>
            <a:ext cx="7200032" cy="4525962"/>
          </a:xfrm>
        </p:spPr>
        <p:txBody>
          <a:bodyPr>
            <a:normAutofit/>
          </a:bodyPr>
          <a:lstStyle/>
          <a:p>
            <a:r>
              <a:rPr lang="en-GB" dirty="0"/>
              <a:t>A collection of people who are geographically separated but still work together closely.</a:t>
            </a:r>
          </a:p>
          <a:p>
            <a:r>
              <a:rPr lang="en-GB" dirty="0"/>
              <a:t>The primary interaction among members is by some electronic information and communication process.</a:t>
            </a:r>
          </a:p>
          <a:p>
            <a:r>
              <a:rPr lang="en-GB" dirty="0"/>
              <a:t>Experience shows the importance of trust, democracy, shared control and expert power in managing and leading dispersed teams.</a:t>
            </a:r>
          </a:p>
        </p:txBody>
      </p:sp>
      <p:pic>
        <p:nvPicPr>
          <p:cNvPr id="5122" name="Picture 2" descr="C:\Program Files\Microsoft Office\MEDIA\CAGCAT10\j0287005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29520" y="0"/>
            <a:ext cx="1714480" cy="15942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369888"/>
            <a:ext cx="7355160" cy="701675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Role relationships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>
          <a:xfrm>
            <a:off x="412750" y="1577975"/>
            <a:ext cx="8229600" cy="4525963"/>
          </a:xfrm>
        </p:spPr>
        <p:txBody>
          <a:bodyPr/>
          <a:lstStyle/>
          <a:p>
            <a:r>
              <a:rPr lang="en-GB" dirty="0"/>
              <a:t>The roles that an individual plays with a group is influenced by a combination of:</a:t>
            </a:r>
          </a:p>
          <a:p>
            <a:pPr lvl="1"/>
            <a:r>
              <a:rPr lang="en-GB" dirty="0"/>
              <a:t>Situational factors – requirements of the task, style of leadership</a:t>
            </a:r>
          </a:p>
          <a:p>
            <a:pPr lvl="1"/>
            <a:r>
              <a:rPr lang="en-GB" dirty="0"/>
              <a:t>Personal factors – such as values, attitudes, motivation, ability, etc.</a:t>
            </a:r>
          </a:p>
          <a:p>
            <a:r>
              <a:rPr lang="en-GB" dirty="0"/>
              <a:t>Role set – the range of associations or contacts with whom an individual has meaningful interaction.</a:t>
            </a:r>
          </a:p>
        </p:txBody>
      </p:sp>
      <p:pic>
        <p:nvPicPr>
          <p:cNvPr id="6146" name="Picture 2" descr="C:\Documents and Settings\bus-ad1\Local Settings\Temporary Internet Files\Content.IE5\RUFE6WE6\MC90003706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7" y="214290"/>
            <a:ext cx="2057801" cy="10683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1619672" y="293688"/>
            <a:ext cx="7067128" cy="641350"/>
          </a:xfrm>
        </p:spPr>
        <p:txBody>
          <a:bodyPr/>
          <a:lstStyle/>
          <a:p>
            <a:r>
              <a:rPr lang="en-GB" sz="3600" dirty="0">
                <a:solidFill>
                  <a:schemeClr val="tx2"/>
                </a:solidFill>
              </a:rPr>
              <a:t>Role Set</a:t>
            </a:r>
          </a:p>
        </p:txBody>
      </p:sp>
      <p:sp>
        <p:nvSpPr>
          <p:cNvPr id="57348" name="Text Box 4"/>
          <p:cNvSpPr txBox="1">
            <a:spLocks noChangeArrowheads="1"/>
          </p:cNvSpPr>
          <p:nvPr/>
        </p:nvSpPr>
        <p:spPr bwMode="auto">
          <a:xfrm>
            <a:off x="350838" y="5849938"/>
            <a:ext cx="8477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Figure 8.5</a:t>
            </a:r>
            <a:r>
              <a:rPr lang="en-GB"/>
              <a:t>  Representation of a possible role-set in the work situation</a:t>
            </a:r>
          </a:p>
        </p:txBody>
      </p:sp>
      <p:pic>
        <p:nvPicPr>
          <p:cNvPr id="57352" name="Picture 8" descr="F:\Powerpoint\pe_uk\PE105-Mullins\Final_Files\GIF\ch08\C08NF005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908050"/>
            <a:ext cx="6186959" cy="4953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itle 1"/>
          <p:cNvSpPr>
            <a:spLocks noGrp="1"/>
          </p:cNvSpPr>
          <p:nvPr>
            <p:ph type="title" idx="4294967295"/>
          </p:nvPr>
        </p:nvSpPr>
        <p:spPr>
          <a:xfrm>
            <a:off x="1644650" y="274638"/>
            <a:ext cx="7499350" cy="1143000"/>
          </a:xfrm>
        </p:spPr>
        <p:txBody>
          <a:bodyPr/>
          <a:lstStyle/>
          <a:p>
            <a:pPr eaLnBrk="1" hangingPunct="1"/>
            <a:r>
              <a:rPr lang="en-GB" sz="3600" dirty="0" smtClean="0">
                <a:solidFill>
                  <a:schemeClr val="tx2"/>
                </a:solidFill>
              </a:rPr>
              <a:t>Role set for a university lecturer</a:t>
            </a:r>
            <a:r>
              <a:rPr lang="en-GB" dirty="0" smtClean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34818" name="Content Placeholder 2"/>
          <p:cNvSpPr>
            <a:spLocks noGrp="1"/>
          </p:cNvSpPr>
          <p:nvPr>
            <p:ph idx="4294967295"/>
          </p:nvPr>
        </p:nvSpPr>
        <p:spPr>
          <a:xfrm>
            <a:off x="1573213" y="1268413"/>
            <a:ext cx="7570787" cy="4784725"/>
          </a:xfrm>
        </p:spPr>
        <p:txBody>
          <a:bodyPr>
            <a:normAutofit/>
          </a:bodyPr>
          <a:lstStyle/>
          <a:p>
            <a:pPr eaLnBrk="1" hangingPunct="1">
              <a:buNone/>
            </a:pPr>
            <a:r>
              <a:rPr lang="en-GB" sz="1600" dirty="0" smtClean="0"/>
              <a:t>Martin &amp; </a:t>
            </a:r>
            <a:r>
              <a:rPr lang="en-GB" sz="1600" dirty="0" err="1" smtClean="0"/>
              <a:t>Fellenz</a:t>
            </a:r>
            <a:r>
              <a:rPr lang="en-GB" sz="1600" dirty="0" smtClean="0"/>
              <a:t> </a:t>
            </a:r>
          </a:p>
        </p:txBody>
      </p:sp>
      <p:pic>
        <p:nvPicPr>
          <p:cNvPr id="3481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628800"/>
            <a:ext cx="7242293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369888"/>
            <a:ext cx="7355160" cy="701675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Factors affecting roles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>
          <a:xfrm>
            <a:off x="1619671" y="1577975"/>
            <a:ext cx="7033791" cy="2800767"/>
          </a:xfrm>
          <a:noFill/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dirty="0" smtClean="0"/>
              <a:t>	A </a:t>
            </a:r>
            <a:r>
              <a:rPr lang="en-GB" dirty="0"/>
              <a:t>number of factors can have an impact on the successful performance of individuals in their roles:</a:t>
            </a:r>
          </a:p>
          <a:p>
            <a:pPr lvl="1"/>
            <a:r>
              <a:rPr lang="en-GB" dirty="0"/>
              <a:t>Role incongruence</a:t>
            </a:r>
          </a:p>
          <a:p>
            <a:pPr lvl="1"/>
            <a:r>
              <a:rPr lang="en-GB" dirty="0"/>
              <a:t>Role </a:t>
            </a:r>
            <a:r>
              <a:rPr lang="en-GB" dirty="0" smtClean="0"/>
              <a:t>conflict:</a:t>
            </a:r>
            <a:endParaRPr lang="en-GB" dirty="0"/>
          </a:p>
          <a:p>
            <a:pPr lvl="2"/>
            <a:r>
              <a:rPr lang="en-GB" dirty="0"/>
              <a:t>Role incompatibility</a:t>
            </a:r>
          </a:p>
          <a:p>
            <a:pPr lvl="2"/>
            <a:r>
              <a:rPr lang="en-GB" dirty="0"/>
              <a:t>Role overload</a:t>
            </a:r>
          </a:p>
          <a:p>
            <a:pPr lvl="2"/>
            <a:r>
              <a:rPr lang="en-GB" dirty="0"/>
              <a:t>Role </a:t>
            </a:r>
            <a:r>
              <a:rPr lang="en-GB" dirty="0" err="1"/>
              <a:t>underload</a:t>
            </a:r>
            <a:endParaRPr lang="en-GB" dirty="0"/>
          </a:p>
          <a:p>
            <a:pPr lvl="1"/>
            <a:r>
              <a:rPr lang="en-GB" dirty="0"/>
              <a:t>Role stress</a:t>
            </a:r>
          </a:p>
        </p:txBody>
      </p:sp>
      <p:pic>
        <p:nvPicPr>
          <p:cNvPr id="7170" name="Picture 2" descr="C:\Documents and Settings\bus-ad1\Local Settings\Temporary Internet Files\Content.IE5\KCTXA56R\MP9004312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0" y="4143380"/>
            <a:ext cx="2714620" cy="27146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1475656" y="344488"/>
            <a:ext cx="7211144" cy="641350"/>
          </a:xfrm>
        </p:spPr>
        <p:txBody>
          <a:bodyPr/>
          <a:lstStyle/>
          <a:p>
            <a:r>
              <a:rPr lang="en-GB" sz="3600" dirty="0">
                <a:solidFill>
                  <a:schemeClr val="tx2"/>
                </a:solidFill>
              </a:rPr>
              <a:t>Role relationships and conflicts</a:t>
            </a:r>
          </a:p>
        </p:txBody>
      </p:sp>
      <p:sp>
        <p:nvSpPr>
          <p:cNvPr id="59396" name="Text Box 4"/>
          <p:cNvSpPr txBox="1">
            <a:spLocks noChangeArrowheads="1"/>
          </p:cNvSpPr>
          <p:nvPr/>
        </p:nvSpPr>
        <p:spPr bwMode="auto">
          <a:xfrm>
            <a:off x="350838" y="5849938"/>
            <a:ext cx="847725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Figure 8.6</a:t>
            </a:r>
            <a:r>
              <a:rPr lang="en-GB"/>
              <a:t>  Role relationships and conflicts</a:t>
            </a:r>
          </a:p>
          <a:p>
            <a:pPr eaLnBrk="0" hangingPunct="0">
              <a:spcBef>
                <a:spcPct val="50000"/>
              </a:spcBef>
            </a:pPr>
            <a:r>
              <a:rPr lang="en-GB" sz="800" i="1"/>
              <a:t>Source</a:t>
            </a:r>
            <a:r>
              <a:rPr lang="en-GB" sz="800"/>
              <a:t>: Adapted from Miner, J. B., </a:t>
            </a:r>
            <a:r>
              <a:rPr lang="en-GB" sz="800" i="1"/>
              <a:t>Management Theory</a:t>
            </a:r>
            <a:r>
              <a:rPr lang="en-GB" sz="800"/>
              <a:t>, Macmillan (1971) p. 47</a:t>
            </a:r>
          </a:p>
        </p:txBody>
      </p:sp>
      <p:pic>
        <p:nvPicPr>
          <p:cNvPr id="59398" name="Picture 6" descr="F:\Powerpoint\pe_uk\PE105-Mullins\Final_Files\GIF\ch08\C08NF006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8963" y="1089025"/>
            <a:ext cx="5427662" cy="4692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648" y="369888"/>
            <a:ext cx="7283152" cy="701675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Avoiding role stress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>
          <a:xfrm>
            <a:off x="1259632" y="1124745"/>
            <a:ext cx="7492256" cy="5079206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Increase the clarity of role expectations.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Improve recruitment and selection to obtain good job match.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Proper induction and socialisation, training and career development.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Health screening for early warning signs of stress.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Creation of new roles and restructuring of tasks.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Advanced notice of problems or changes.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Attention to factors that will improve cohesiveness.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Review of organisational structures, information flows and communication networks.</a:t>
            </a:r>
          </a:p>
        </p:txBody>
      </p:sp>
      <p:pic>
        <p:nvPicPr>
          <p:cNvPr id="8194" name="Picture 2" descr="C:\Documents and Settings\bus-ad1\Local Settings\Temporary Internet Files\Content.IE5\5G7WGP6X\MC90043253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00958" y="214290"/>
            <a:ext cx="1395191" cy="13749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0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04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369888"/>
            <a:ext cx="7355160" cy="701675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The importance of teamwork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>
          <a:xfrm>
            <a:off x="434975" y="1268761"/>
            <a:ext cx="8435975" cy="4854228"/>
          </a:xfrm>
        </p:spPr>
        <p:txBody>
          <a:bodyPr/>
          <a:lstStyle/>
          <a:p>
            <a:pPr>
              <a:buFontTx/>
              <a:buNone/>
            </a:pPr>
            <a:r>
              <a:rPr lang="en-GB" dirty="0" smtClean="0"/>
              <a:t>Teamwork increases </a:t>
            </a:r>
            <a:r>
              <a:rPr lang="en-GB" dirty="0"/>
              <a:t>organisational competitiveness by:</a:t>
            </a:r>
          </a:p>
          <a:p>
            <a:pPr lvl="1"/>
            <a:r>
              <a:rPr lang="en-GB" dirty="0"/>
              <a:t>Improving productivity</a:t>
            </a:r>
          </a:p>
          <a:p>
            <a:pPr lvl="1"/>
            <a:r>
              <a:rPr lang="en-GB" dirty="0"/>
              <a:t>Improving quality and encouraging innovation</a:t>
            </a:r>
          </a:p>
          <a:p>
            <a:pPr lvl="1"/>
            <a:r>
              <a:rPr lang="en-GB" dirty="0"/>
              <a:t>Taking advantage of opportunities provided by technological advances</a:t>
            </a:r>
          </a:p>
          <a:p>
            <a:pPr lvl="1"/>
            <a:r>
              <a:rPr lang="en-GB" dirty="0"/>
              <a:t>Improving employee motivation and </a:t>
            </a:r>
            <a:r>
              <a:rPr lang="en-GB" dirty="0" smtClean="0"/>
              <a:t>commitment</a:t>
            </a:r>
          </a:p>
          <a:p>
            <a:pPr lvl="1">
              <a:buNone/>
            </a:pPr>
            <a:r>
              <a:rPr lang="en-GB" dirty="0" smtClean="0"/>
              <a:t>(ACAS)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442</TotalTime>
  <Words>2928</Words>
  <Application>Microsoft Office PowerPoint</Application>
  <PresentationFormat>On-screen Show (4:3)</PresentationFormat>
  <Paragraphs>385</Paragraphs>
  <Slides>25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Century Gothic</vt:lpstr>
      <vt:lpstr>Wingdings</vt:lpstr>
      <vt:lpstr>Wingdings 3</vt:lpstr>
      <vt:lpstr>Wisp</vt:lpstr>
      <vt:lpstr> Management Innovation and Sustainability</vt:lpstr>
      <vt:lpstr>Activity </vt:lpstr>
      <vt:lpstr>Definition of a group: Schein</vt:lpstr>
      <vt:lpstr>Group characteristics: Adair</vt:lpstr>
      <vt:lpstr>PowerPoint Presentation</vt:lpstr>
      <vt:lpstr>Differences between a team and a group</vt:lpstr>
      <vt:lpstr>Formal and informal groups</vt:lpstr>
      <vt:lpstr>PowerPoint Presentation</vt:lpstr>
      <vt:lpstr>Major functions of informal groups</vt:lpstr>
      <vt:lpstr>Reasons for forming groups or teams</vt:lpstr>
      <vt:lpstr>Factors contributing to group cohesiveness and performance </vt:lpstr>
      <vt:lpstr>Membership factors</vt:lpstr>
      <vt:lpstr>Work environment factors</vt:lpstr>
      <vt:lpstr>Organisational factors</vt:lpstr>
      <vt:lpstr>Group development and maturity factors (Tuckman)</vt:lpstr>
      <vt:lpstr>Strong groups: advantage or problem?</vt:lpstr>
      <vt:lpstr>Characteristics of an effective work group</vt:lpstr>
      <vt:lpstr>Virtual teams</vt:lpstr>
      <vt:lpstr>Role relationships</vt:lpstr>
      <vt:lpstr>Role Set</vt:lpstr>
      <vt:lpstr>Role set for a university lecturer </vt:lpstr>
      <vt:lpstr>Factors affecting roles</vt:lpstr>
      <vt:lpstr>Role relationships and conflicts</vt:lpstr>
      <vt:lpstr>Avoiding role stress</vt:lpstr>
      <vt:lpstr>The importance of teamwork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and Organisational Behaviour</dc:title>
  <dc:creator>Michael Davies</dc:creator>
  <cp:lastModifiedBy>Marie Pitson</cp:lastModifiedBy>
  <cp:revision>47</cp:revision>
  <cp:lastPrinted>2014-01-13T16:33:32Z</cp:lastPrinted>
  <dcterms:created xsi:type="dcterms:W3CDTF">2011-09-23T09:02:53Z</dcterms:created>
  <dcterms:modified xsi:type="dcterms:W3CDTF">2016-04-01T10:00:19Z</dcterms:modified>
</cp:coreProperties>
</file>