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notesMasterIdLst>
    <p:notesMasterId r:id="rId107"/>
  </p:notesMasterIdLst>
  <p:sldIdLst>
    <p:sldId id="256" r:id="rId2"/>
    <p:sldId id="366" r:id="rId3"/>
    <p:sldId id="368" r:id="rId4"/>
    <p:sldId id="369" r:id="rId5"/>
    <p:sldId id="351" r:id="rId6"/>
    <p:sldId id="352" r:id="rId7"/>
    <p:sldId id="367" r:id="rId8"/>
    <p:sldId id="353" r:id="rId9"/>
    <p:sldId id="332" r:id="rId10"/>
    <p:sldId id="349" r:id="rId11"/>
    <p:sldId id="334" r:id="rId12"/>
    <p:sldId id="350" r:id="rId13"/>
    <p:sldId id="333" r:id="rId14"/>
    <p:sldId id="257" r:id="rId15"/>
    <p:sldId id="258" r:id="rId16"/>
    <p:sldId id="259" r:id="rId17"/>
    <p:sldId id="260" r:id="rId18"/>
    <p:sldId id="261" r:id="rId19"/>
    <p:sldId id="262" r:id="rId20"/>
    <p:sldId id="263" r:id="rId21"/>
    <p:sldId id="264" r:id="rId22"/>
    <p:sldId id="354" r:id="rId23"/>
    <p:sldId id="265" r:id="rId24"/>
    <p:sldId id="266" r:id="rId25"/>
    <p:sldId id="268" r:id="rId26"/>
    <p:sldId id="269" r:id="rId27"/>
    <p:sldId id="355" r:id="rId28"/>
    <p:sldId id="267" r:id="rId29"/>
    <p:sldId id="356" r:id="rId30"/>
    <p:sldId id="357" r:id="rId31"/>
    <p:sldId id="270" r:id="rId32"/>
    <p:sldId id="358" r:id="rId33"/>
    <p:sldId id="359" r:id="rId34"/>
    <p:sldId id="271" r:id="rId35"/>
    <p:sldId id="360" r:id="rId36"/>
    <p:sldId id="362" r:id="rId37"/>
    <p:sldId id="272" r:id="rId38"/>
    <p:sldId id="361" r:id="rId39"/>
    <p:sldId id="363" r:id="rId40"/>
    <p:sldId id="364" r:id="rId41"/>
    <p:sldId id="365" r:id="rId42"/>
    <p:sldId id="273" r:id="rId43"/>
    <p:sldId id="274" r:id="rId44"/>
    <p:sldId id="275" r:id="rId45"/>
    <p:sldId id="277" r:id="rId46"/>
    <p:sldId id="276" r:id="rId47"/>
    <p:sldId id="278" r:id="rId48"/>
    <p:sldId id="279" r:id="rId49"/>
    <p:sldId id="280" r:id="rId50"/>
    <p:sldId id="281" r:id="rId51"/>
    <p:sldId id="282" r:id="rId52"/>
    <p:sldId id="283" r:id="rId53"/>
    <p:sldId id="285" r:id="rId54"/>
    <p:sldId id="286" r:id="rId55"/>
    <p:sldId id="287" r:id="rId56"/>
    <p:sldId id="288" r:id="rId57"/>
    <p:sldId id="289" r:id="rId58"/>
    <p:sldId id="284" r:id="rId59"/>
    <p:sldId id="290" r:id="rId60"/>
    <p:sldId id="294" r:id="rId61"/>
    <p:sldId id="306" r:id="rId62"/>
    <p:sldId id="295" r:id="rId63"/>
    <p:sldId id="314" r:id="rId64"/>
    <p:sldId id="313" r:id="rId65"/>
    <p:sldId id="307" r:id="rId66"/>
    <p:sldId id="296" r:id="rId67"/>
    <p:sldId id="315" r:id="rId68"/>
    <p:sldId id="316" r:id="rId69"/>
    <p:sldId id="317" r:id="rId70"/>
    <p:sldId id="318" r:id="rId71"/>
    <p:sldId id="319" r:id="rId72"/>
    <p:sldId id="320" r:id="rId73"/>
    <p:sldId id="308" r:id="rId74"/>
    <p:sldId id="309" r:id="rId75"/>
    <p:sldId id="300" r:id="rId76"/>
    <p:sldId id="303" r:id="rId77"/>
    <p:sldId id="312" r:id="rId78"/>
    <p:sldId id="304" r:id="rId79"/>
    <p:sldId id="291" r:id="rId80"/>
    <p:sldId id="292" r:id="rId81"/>
    <p:sldId id="310" r:id="rId82"/>
    <p:sldId id="311" r:id="rId83"/>
    <p:sldId id="305" r:id="rId84"/>
    <p:sldId id="330" r:id="rId85"/>
    <p:sldId id="331" r:id="rId86"/>
    <p:sldId id="321" r:id="rId87"/>
    <p:sldId id="322" r:id="rId88"/>
    <p:sldId id="323" r:id="rId89"/>
    <p:sldId id="324" r:id="rId90"/>
    <p:sldId id="325" r:id="rId91"/>
    <p:sldId id="326" r:id="rId92"/>
    <p:sldId id="329" r:id="rId93"/>
    <p:sldId id="327" r:id="rId94"/>
    <p:sldId id="328" r:id="rId95"/>
    <p:sldId id="335" r:id="rId96"/>
    <p:sldId id="336" r:id="rId97"/>
    <p:sldId id="337" r:id="rId98"/>
    <p:sldId id="338" r:id="rId99"/>
    <p:sldId id="339" r:id="rId100"/>
    <p:sldId id="342" r:id="rId101"/>
    <p:sldId id="345" r:id="rId102"/>
    <p:sldId id="344" r:id="rId103"/>
    <p:sldId id="346" r:id="rId104"/>
    <p:sldId id="347" r:id="rId105"/>
    <p:sldId id="348" r:id="rId10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4"/>
    <p:restoredTop sz="95470"/>
  </p:normalViewPr>
  <p:slideViewPr>
    <p:cSldViewPr snapToGrid="0" snapToObjects="1">
      <p:cViewPr varScale="1">
        <p:scale>
          <a:sx n="94" d="100"/>
          <a:sy n="94" d="100"/>
        </p:scale>
        <p:origin x="102"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notesMaster" Target="notesMasters/notesMaster1.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viewProps" Target="viewProps.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0B5700-03AF-4D0C-849F-D37DB1AD9490}"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C9240CE6-0EF4-41BC-AB44-73B3605C9712}">
      <dgm:prSet/>
      <dgm:spPr/>
      <dgm:t>
        <a:bodyPr/>
        <a:lstStyle/>
        <a:p>
          <a:r>
            <a:rPr lang="en-GB"/>
            <a:t>Given names in China are usually one or two characters and come after the surname.</a:t>
          </a:r>
          <a:endParaRPr lang="en-US"/>
        </a:p>
      </dgm:t>
    </dgm:pt>
    <dgm:pt modelId="{531715F1-72B2-49D4-AC5B-C07222064038}" type="parTrans" cxnId="{4A31DDF2-F735-4D93-8700-989E8A51F016}">
      <dgm:prSet/>
      <dgm:spPr/>
      <dgm:t>
        <a:bodyPr/>
        <a:lstStyle/>
        <a:p>
          <a:endParaRPr lang="en-US"/>
        </a:p>
      </dgm:t>
    </dgm:pt>
    <dgm:pt modelId="{A3CC158E-AE9A-445C-ABFA-905AE1B5839F}" type="sibTrans" cxnId="{4A31DDF2-F735-4D93-8700-989E8A51F016}">
      <dgm:prSet/>
      <dgm:spPr/>
      <dgm:t>
        <a:bodyPr/>
        <a:lstStyle/>
        <a:p>
          <a:endParaRPr lang="en-US"/>
        </a:p>
      </dgm:t>
    </dgm:pt>
    <dgm:pt modelId="{834C0934-4CB4-4657-9426-51E4AB309BB9}">
      <dgm:prSet/>
      <dgm:spPr/>
      <dgm:t>
        <a:bodyPr/>
        <a:lstStyle/>
        <a:p>
          <a:r>
            <a:rPr lang="en-GB"/>
            <a:t>It is not traditional for Chinese people to have a middle name.</a:t>
          </a:r>
          <a:endParaRPr lang="en-US"/>
        </a:p>
      </dgm:t>
    </dgm:pt>
    <dgm:pt modelId="{9EBB9803-5E77-4007-9B84-703A9AAFE775}" type="parTrans" cxnId="{6DE77DDE-5397-4AAC-9750-5845CCA5DA9E}">
      <dgm:prSet/>
      <dgm:spPr/>
      <dgm:t>
        <a:bodyPr/>
        <a:lstStyle/>
        <a:p>
          <a:endParaRPr lang="en-US"/>
        </a:p>
      </dgm:t>
    </dgm:pt>
    <dgm:pt modelId="{AAEE250B-0C9F-4456-9145-306CBBE1F8B5}" type="sibTrans" cxnId="{6DE77DDE-5397-4AAC-9750-5845CCA5DA9E}">
      <dgm:prSet/>
      <dgm:spPr/>
      <dgm:t>
        <a:bodyPr/>
        <a:lstStyle/>
        <a:p>
          <a:endParaRPr lang="en-US"/>
        </a:p>
      </dgm:t>
    </dgm:pt>
    <dgm:pt modelId="{44A1875F-0AC0-48B1-B8B1-A0DA170A24A6}">
      <dgm:prSet/>
      <dgm:spPr/>
      <dgm:t>
        <a:bodyPr/>
        <a:lstStyle/>
        <a:p>
          <a:r>
            <a:rPr lang="en-GB"/>
            <a:t>Women do not change their name when they marry but continue to retain the name of their father.</a:t>
          </a:r>
          <a:br>
            <a:rPr lang="en-GB"/>
          </a:br>
          <a:endParaRPr lang="en-US"/>
        </a:p>
      </dgm:t>
    </dgm:pt>
    <dgm:pt modelId="{A8282BD9-D434-4646-984D-3D2DF0828290}" type="parTrans" cxnId="{C2672BAB-BE2D-46ED-AD85-1C82E08E49B6}">
      <dgm:prSet/>
      <dgm:spPr/>
      <dgm:t>
        <a:bodyPr/>
        <a:lstStyle/>
        <a:p>
          <a:endParaRPr lang="en-US"/>
        </a:p>
      </dgm:t>
    </dgm:pt>
    <dgm:pt modelId="{3BBC9F53-A9D4-4FAC-8C5F-E3083BD62946}" type="sibTrans" cxnId="{C2672BAB-BE2D-46ED-AD85-1C82E08E49B6}">
      <dgm:prSet/>
      <dgm:spPr/>
      <dgm:t>
        <a:bodyPr/>
        <a:lstStyle/>
        <a:p>
          <a:endParaRPr lang="en-US"/>
        </a:p>
      </dgm:t>
    </dgm:pt>
    <dgm:pt modelId="{95A17C0D-F0E1-2E4C-BF56-BD408A6B5FFF}" type="pres">
      <dgm:prSet presAssocID="{9F0B5700-03AF-4D0C-849F-D37DB1AD9490}" presName="diagram" presStyleCnt="0">
        <dgm:presLayoutVars>
          <dgm:dir/>
          <dgm:resizeHandles val="exact"/>
        </dgm:presLayoutVars>
      </dgm:prSet>
      <dgm:spPr/>
      <dgm:t>
        <a:bodyPr/>
        <a:lstStyle/>
        <a:p>
          <a:endParaRPr lang="en-GB"/>
        </a:p>
      </dgm:t>
    </dgm:pt>
    <dgm:pt modelId="{0A775F2E-DF1D-0448-A50E-9E33D491794F}" type="pres">
      <dgm:prSet presAssocID="{C9240CE6-0EF4-41BC-AB44-73B3605C9712}" presName="node" presStyleLbl="node1" presStyleIdx="0" presStyleCnt="3">
        <dgm:presLayoutVars>
          <dgm:bulletEnabled val="1"/>
        </dgm:presLayoutVars>
      </dgm:prSet>
      <dgm:spPr/>
      <dgm:t>
        <a:bodyPr/>
        <a:lstStyle/>
        <a:p>
          <a:endParaRPr lang="en-GB"/>
        </a:p>
      </dgm:t>
    </dgm:pt>
    <dgm:pt modelId="{3A5BDE25-13FD-0B49-BB2D-0B3D761F1828}" type="pres">
      <dgm:prSet presAssocID="{A3CC158E-AE9A-445C-ABFA-905AE1B5839F}" presName="sibTrans" presStyleCnt="0"/>
      <dgm:spPr/>
    </dgm:pt>
    <dgm:pt modelId="{9B397254-7F30-7243-A490-F18A4FFB8B6B}" type="pres">
      <dgm:prSet presAssocID="{834C0934-4CB4-4657-9426-51E4AB309BB9}" presName="node" presStyleLbl="node1" presStyleIdx="1" presStyleCnt="3">
        <dgm:presLayoutVars>
          <dgm:bulletEnabled val="1"/>
        </dgm:presLayoutVars>
      </dgm:prSet>
      <dgm:spPr/>
      <dgm:t>
        <a:bodyPr/>
        <a:lstStyle/>
        <a:p>
          <a:endParaRPr lang="en-GB"/>
        </a:p>
      </dgm:t>
    </dgm:pt>
    <dgm:pt modelId="{D1EC0B06-9DC8-1947-853A-FDE5BB3BE2D7}" type="pres">
      <dgm:prSet presAssocID="{AAEE250B-0C9F-4456-9145-306CBBE1F8B5}" presName="sibTrans" presStyleCnt="0"/>
      <dgm:spPr/>
    </dgm:pt>
    <dgm:pt modelId="{28323BAB-58FD-5E4D-9D01-1A3125E9A73D}" type="pres">
      <dgm:prSet presAssocID="{44A1875F-0AC0-48B1-B8B1-A0DA170A24A6}" presName="node" presStyleLbl="node1" presStyleIdx="2" presStyleCnt="3">
        <dgm:presLayoutVars>
          <dgm:bulletEnabled val="1"/>
        </dgm:presLayoutVars>
      </dgm:prSet>
      <dgm:spPr/>
      <dgm:t>
        <a:bodyPr/>
        <a:lstStyle/>
        <a:p>
          <a:endParaRPr lang="en-GB"/>
        </a:p>
      </dgm:t>
    </dgm:pt>
  </dgm:ptLst>
  <dgm:cxnLst>
    <dgm:cxn modelId="{C2672BAB-BE2D-46ED-AD85-1C82E08E49B6}" srcId="{9F0B5700-03AF-4D0C-849F-D37DB1AD9490}" destId="{44A1875F-0AC0-48B1-B8B1-A0DA170A24A6}" srcOrd="2" destOrd="0" parTransId="{A8282BD9-D434-4646-984D-3D2DF0828290}" sibTransId="{3BBC9F53-A9D4-4FAC-8C5F-E3083BD62946}"/>
    <dgm:cxn modelId="{5C03BFB0-1D45-6E43-86AA-E137370DA7BD}" type="presOf" srcId="{9F0B5700-03AF-4D0C-849F-D37DB1AD9490}" destId="{95A17C0D-F0E1-2E4C-BF56-BD408A6B5FFF}" srcOrd="0" destOrd="0" presId="urn:microsoft.com/office/officeart/2005/8/layout/default"/>
    <dgm:cxn modelId="{6DE77DDE-5397-4AAC-9750-5845CCA5DA9E}" srcId="{9F0B5700-03AF-4D0C-849F-D37DB1AD9490}" destId="{834C0934-4CB4-4657-9426-51E4AB309BB9}" srcOrd="1" destOrd="0" parTransId="{9EBB9803-5E77-4007-9B84-703A9AAFE775}" sibTransId="{AAEE250B-0C9F-4456-9145-306CBBE1F8B5}"/>
    <dgm:cxn modelId="{4A31DDF2-F735-4D93-8700-989E8A51F016}" srcId="{9F0B5700-03AF-4D0C-849F-D37DB1AD9490}" destId="{C9240CE6-0EF4-41BC-AB44-73B3605C9712}" srcOrd="0" destOrd="0" parTransId="{531715F1-72B2-49D4-AC5B-C07222064038}" sibTransId="{A3CC158E-AE9A-445C-ABFA-905AE1B5839F}"/>
    <dgm:cxn modelId="{34542A83-145C-8249-99B3-6A8D92DEF22D}" type="presOf" srcId="{44A1875F-0AC0-48B1-B8B1-A0DA170A24A6}" destId="{28323BAB-58FD-5E4D-9D01-1A3125E9A73D}" srcOrd="0" destOrd="0" presId="urn:microsoft.com/office/officeart/2005/8/layout/default"/>
    <dgm:cxn modelId="{13BBDFE1-DC2A-004B-BF6E-C82339321147}" type="presOf" srcId="{834C0934-4CB4-4657-9426-51E4AB309BB9}" destId="{9B397254-7F30-7243-A490-F18A4FFB8B6B}" srcOrd="0" destOrd="0" presId="urn:microsoft.com/office/officeart/2005/8/layout/default"/>
    <dgm:cxn modelId="{22D8774E-6DD4-C243-B51C-E57439BB0712}" type="presOf" srcId="{C9240CE6-0EF4-41BC-AB44-73B3605C9712}" destId="{0A775F2E-DF1D-0448-A50E-9E33D491794F}" srcOrd="0" destOrd="0" presId="urn:microsoft.com/office/officeart/2005/8/layout/default"/>
    <dgm:cxn modelId="{3C8A5EB0-98E5-374B-84C5-A392FB5A7CBB}" type="presParOf" srcId="{95A17C0D-F0E1-2E4C-BF56-BD408A6B5FFF}" destId="{0A775F2E-DF1D-0448-A50E-9E33D491794F}" srcOrd="0" destOrd="0" presId="urn:microsoft.com/office/officeart/2005/8/layout/default"/>
    <dgm:cxn modelId="{539D02E8-3196-0B49-BF6F-FDC5069B0748}" type="presParOf" srcId="{95A17C0D-F0E1-2E4C-BF56-BD408A6B5FFF}" destId="{3A5BDE25-13FD-0B49-BB2D-0B3D761F1828}" srcOrd="1" destOrd="0" presId="urn:microsoft.com/office/officeart/2005/8/layout/default"/>
    <dgm:cxn modelId="{77A0BE23-E998-544A-9CF0-80C00DB6B0B9}" type="presParOf" srcId="{95A17C0D-F0E1-2E4C-BF56-BD408A6B5FFF}" destId="{9B397254-7F30-7243-A490-F18A4FFB8B6B}" srcOrd="2" destOrd="0" presId="urn:microsoft.com/office/officeart/2005/8/layout/default"/>
    <dgm:cxn modelId="{9B3C41E7-0192-324D-9412-6044900CCE6E}" type="presParOf" srcId="{95A17C0D-F0E1-2E4C-BF56-BD408A6B5FFF}" destId="{D1EC0B06-9DC8-1947-853A-FDE5BB3BE2D7}" srcOrd="3" destOrd="0" presId="urn:microsoft.com/office/officeart/2005/8/layout/default"/>
    <dgm:cxn modelId="{3E850BD2-30D9-BA45-9AFC-802D521D3452}" type="presParOf" srcId="{95A17C0D-F0E1-2E4C-BF56-BD408A6B5FFF}" destId="{28323BAB-58FD-5E4D-9D01-1A3125E9A73D}"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5D0118-5489-004F-A056-9A6CF81C738C}" type="datetimeFigureOut">
              <a:rPr lang="en-US" smtClean="0"/>
              <a:t>11/14/2018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C24CF6-F707-4C4F-9695-CA8965760B3A}" type="slidenum">
              <a:rPr lang="en-US" smtClean="0"/>
              <a:t>‹#›</a:t>
            </a:fld>
            <a:endParaRPr lang="en-US"/>
          </a:p>
        </p:txBody>
      </p:sp>
    </p:spTree>
    <p:extLst>
      <p:ext uri="{BB962C8B-B14F-4D97-AF65-F5344CB8AC3E}">
        <p14:creationId xmlns:p14="http://schemas.microsoft.com/office/powerpoint/2010/main" val="3875336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www.chinesezodiac.com/horse.php" TargetMode="External"/><Relationship Id="rId13" Type="http://schemas.openxmlformats.org/officeDocument/2006/relationships/hyperlink" Target="http://www.chinesezodiac.com/pig.php" TargetMode="External"/><Relationship Id="rId3" Type="http://schemas.openxmlformats.org/officeDocument/2006/relationships/hyperlink" Target="http://www.chinesezodiac.com/ox.php" TargetMode="External"/><Relationship Id="rId7" Type="http://schemas.openxmlformats.org/officeDocument/2006/relationships/hyperlink" Target="http://www.chinesezodiac.com/snake.php" TargetMode="External"/><Relationship Id="rId12" Type="http://schemas.openxmlformats.org/officeDocument/2006/relationships/hyperlink" Target="http://www.chinesezodiac.com/dog.php" TargetMode="External"/><Relationship Id="rId2" Type="http://schemas.openxmlformats.org/officeDocument/2006/relationships/slide" Target="../slides/slide48.xml"/><Relationship Id="rId1" Type="http://schemas.openxmlformats.org/officeDocument/2006/relationships/notesMaster" Target="../notesMasters/notesMaster1.xml"/><Relationship Id="rId6" Type="http://schemas.openxmlformats.org/officeDocument/2006/relationships/hyperlink" Target="http://www.chinesezodiac.com/dragon.php" TargetMode="External"/><Relationship Id="rId11" Type="http://schemas.openxmlformats.org/officeDocument/2006/relationships/hyperlink" Target="http://www.chinesezodiac.com/rooster.php" TargetMode="External"/><Relationship Id="rId5" Type="http://schemas.openxmlformats.org/officeDocument/2006/relationships/hyperlink" Target="http://www.chinesezodiac.com/rabbit.php" TargetMode="External"/><Relationship Id="rId10" Type="http://schemas.openxmlformats.org/officeDocument/2006/relationships/hyperlink" Target="http://www.chinesezodiac.com/monkey.php" TargetMode="External"/><Relationship Id="rId4" Type="http://schemas.openxmlformats.org/officeDocument/2006/relationships/hyperlink" Target="http://www.chinesezodiac.com/tiger.php" TargetMode="External"/><Relationship Id="rId9" Type="http://schemas.openxmlformats.org/officeDocument/2006/relationships/hyperlink" Target="http://www.chinesezodiac.com/goat.php"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commisceo-global.com/resources/country-insight-reports/china-insight" TargetMode="External"/><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RAT - </a:t>
            </a:r>
            <a:r>
              <a:rPr lang="en-GB" sz="1200" b="0" i="0" u="none" strike="noStrike" kern="1200" dirty="0">
                <a:solidFill>
                  <a:schemeClr val="tx1"/>
                </a:solidFill>
                <a:effectLst/>
                <a:latin typeface="+mn-lt"/>
                <a:ea typeface="+mn-ea"/>
                <a:cs typeface="+mn-cs"/>
              </a:rPr>
              <a:t>Those born under the Chinese Zodiac sign of the Rat are quick-witted, clever, charming, sharp and funny. They have excellent taste, are a good friend and are generous and loyal to others considered part of its pack. Motivated by money, can be greedy, is ever curious, seeks knowledge and welcomes challenges. Compatible with Dragon or Monkey.</a:t>
            </a:r>
          </a:p>
          <a:p>
            <a:r>
              <a:rPr lang="en-GB" sz="1200" b="0" i="0" u="sng" strike="noStrike" kern="1200" dirty="0">
                <a:solidFill>
                  <a:schemeClr val="tx1"/>
                </a:solidFill>
                <a:effectLst/>
                <a:latin typeface="+mn-lt"/>
                <a:ea typeface="+mn-ea"/>
                <a:cs typeface="+mn-cs"/>
                <a:hlinkClick r:id="rId3" tooltip="Year of the Ox“ Chinese Zodiac Ox"/>
              </a:rPr>
              <a:t>Ox</a:t>
            </a:r>
            <a:r>
              <a:rPr lang="en-GB" sz="1200" b="0" i="0" u="none" strike="noStrike" kern="1200" dirty="0">
                <a:solidFill>
                  <a:schemeClr val="tx1"/>
                </a:solidFill>
                <a:effectLst/>
                <a:latin typeface="+mn-lt"/>
                <a:ea typeface="+mn-ea"/>
                <a:cs typeface="+mn-cs"/>
              </a:rPr>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Another of the powerful Chinese Zodiac signs, the Ox is steadfast, solid, a goal-oriented leader, detail-oriented, hard-working, stubborn, serious and introverted but can feel lonely and insecure. Takes comfort in friends and family and is a reliable, protective and strong companion. Compatible with Snake or Rooster.</a:t>
            </a:r>
          </a:p>
          <a:p>
            <a:r>
              <a:rPr lang="en-GB" sz="1200" b="0" i="0" u="sng" strike="noStrike" kern="1200" dirty="0">
                <a:solidFill>
                  <a:schemeClr val="tx1"/>
                </a:solidFill>
                <a:effectLst/>
                <a:latin typeface="+mn-lt"/>
                <a:ea typeface="+mn-ea"/>
                <a:cs typeface="+mn-cs"/>
                <a:hlinkClick r:id="rId4" tooltip="Year of the Tiger“ Chinese Zodiac Tiger"/>
              </a:rPr>
              <a:t>Tiger</a:t>
            </a:r>
            <a:r>
              <a:rPr lang="en-GB" sz="1200" b="0" i="0" u="none" strike="noStrike" kern="1200" dirty="0">
                <a:solidFill>
                  <a:schemeClr val="tx1"/>
                </a:solidFill>
                <a:effectLst/>
                <a:latin typeface="+mn-lt"/>
                <a:ea typeface="+mn-ea"/>
                <a:cs typeface="+mn-cs"/>
              </a:rPr>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Those born under the Chinese Zodiac sign of the Tiger are authoritative, self-possessed, have strong leadership qualities, are charming, ambitious, courageous, warm-hearted, highly seductive, moody, intense, and they’re ready to pounce at any time. Compatible with Horse or Dog.</a:t>
            </a:r>
          </a:p>
          <a:p>
            <a:r>
              <a:rPr lang="en-GB" sz="1200" b="0" i="0" u="sng" strike="noStrike" kern="1200" dirty="0">
                <a:solidFill>
                  <a:schemeClr val="tx1"/>
                </a:solidFill>
                <a:effectLst/>
                <a:latin typeface="+mn-lt"/>
                <a:ea typeface="+mn-ea"/>
                <a:cs typeface="+mn-cs"/>
                <a:hlinkClick r:id="rId5" tooltip="Year of the Rabbit“ Chinese Zodiac Signs Rabbit"/>
              </a:rPr>
              <a:t>Rabbit</a:t>
            </a:r>
            <a:r>
              <a:rPr lang="en-GB" sz="1200" b="0" i="0" u="none" strike="noStrike" kern="1200" dirty="0">
                <a:solidFill>
                  <a:schemeClr val="tx1"/>
                </a:solidFill>
                <a:effectLst/>
                <a:latin typeface="+mn-lt"/>
                <a:ea typeface="+mn-ea"/>
                <a:cs typeface="+mn-cs"/>
              </a:rPr>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Those born under the Chinese Zodiac sign of the Rabbit enjoy being surrounded by family and friends. They’re popular, compassionate, sincere, and they like to avoid conflict and are sometimes seen as pushovers. Rabbits enjoy home and entertaining at home. Compatible with Goat or Pig.</a:t>
            </a:r>
          </a:p>
          <a:p>
            <a:r>
              <a:rPr lang="en-GB" sz="1200" b="0" i="0" u="sng" strike="noStrike" kern="1200" dirty="0">
                <a:solidFill>
                  <a:schemeClr val="tx1"/>
                </a:solidFill>
                <a:effectLst/>
                <a:latin typeface="+mn-lt"/>
                <a:ea typeface="+mn-ea"/>
                <a:cs typeface="+mn-cs"/>
                <a:hlinkClick r:id="rId6" tooltip="Year of the Dragon“ Chinese Zodiac Dragon"/>
              </a:rPr>
              <a:t>Dragon</a:t>
            </a:r>
            <a:r>
              <a:rPr lang="en-GB" sz="1200" b="0" i="0" u="none" strike="noStrike" kern="1200" dirty="0">
                <a:solidFill>
                  <a:schemeClr val="tx1"/>
                </a:solidFill>
                <a:effectLst/>
                <a:latin typeface="+mn-lt"/>
                <a:ea typeface="+mn-ea"/>
                <a:cs typeface="+mn-cs"/>
              </a:rPr>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A powerful sign, those born under the Chinese Zodiac sign of the Dragon are energetic and warm-hearted, charismatic, lucky at love and egotistic. They’re natural born leaders, good at giving orders and doing what’s necessary to remain on top. Compatible with Monkey and Rat.</a:t>
            </a:r>
          </a:p>
          <a:p>
            <a:r>
              <a:rPr lang="en-GB" sz="1200" b="0" i="0" u="sng" strike="noStrike" kern="1200" dirty="0">
                <a:solidFill>
                  <a:schemeClr val="tx1"/>
                </a:solidFill>
                <a:effectLst/>
                <a:latin typeface="+mn-lt"/>
                <a:ea typeface="+mn-ea"/>
                <a:cs typeface="+mn-cs"/>
                <a:hlinkClick r:id="rId7" tooltip="Year of the Snake“ Chinese Zodiac Snake"/>
              </a:rPr>
              <a:t>Snake</a:t>
            </a:r>
            <a:r>
              <a:rPr lang="en-GB" sz="1200" b="0" i="0" u="none" strike="noStrike" kern="1200" dirty="0">
                <a:solidFill>
                  <a:schemeClr val="tx1"/>
                </a:solidFill>
                <a:effectLst/>
                <a:latin typeface="+mn-lt"/>
                <a:ea typeface="+mn-ea"/>
                <a:cs typeface="+mn-cs"/>
              </a:rPr>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Those born under the Chinese Zodiac sign of the Snake are seductive, gregarious, introverted, generous, charming, good with money, analytical, insecure, jealous, slightly dangerous, smart, they rely on gut feelings, are hard-working and intelligent. Compatible with Rooster or Ox.</a:t>
            </a:r>
          </a:p>
          <a:p>
            <a:r>
              <a:rPr lang="en-GB" sz="1200" b="0" i="0" u="sng" strike="noStrike" kern="1200" dirty="0">
                <a:solidFill>
                  <a:schemeClr val="tx1"/>
                </a:solidFill>
                <a:effectLst/>
                <a:latin typeface="+mn-lt"/>
                <a:ea typeface="+mn-ea"/>
                <a:cs typeface="+mn-cs"/>
                <a:hlinkClick r:id="rId8" tooltip="Year of the Horse“ Chinese Zodiac Horse"/>
              </a:rPr>
              <a:t>Horse</a:t>
            </a:r>
            <a:r>
              <a:rPr lang="en-GB" sz="1200" b="0" i="0" u="none" strike="noStrike" kern="1200" dirty="0">
                <a:solidFill>
                  <a:schemeClr val="tx1"/>
                </a:solidFill>
                <a:effectLst/>
                <a:latin typeface="+mn-lt"/>
                <a:ea typeface="+mn-ea"/>
                <a:cs typeface="+mn-cs"/>
              </a:rPr>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Those born under the Chinese Zodiac sign of the Horse love to roam free. They’re energetic, self-reliant, money-wise, and they enjoy traveling, love and intimacy. They’re great at seducing, sharp-witted, impatient and sometimes seen as a drifter. Compatible with Dog or Tiger.</a:t>
            </a:r>
          </a:p>
          <a:p>
            <a:r>
              <a:rPr lang="en-GB" sz="1200" b="0" i="0" u="sng" strike="noStrike" kern="1200" dirty="0">
                <a:solidFill>
                  <a:schemeClr val="tx1"/>
                </a:solidFill>
                <a:effectLst/>
                <a:latin typeface="+mn-lt"/>
                <a:ea typeface="+mn-ea"/>
                <a:cs typeface="+mn-cs"/>
                <a:hlinkClick r:id="rId9" tooltip="Year of the Goat“ Chinese Zodiac Goat"/>
              </a:rPr>
              <a:t>Goat</a:t>
            </a:r>
            <a:r>
              <a:rPr lang="en-GB" sz="1200" b="0" i="0" u="none" strike="noStrike" kern="1200" dirty="0">
                <a:solidFill>
                  <a:schemeClr val="tx1"/>
                </a:solidFill>
                <a:effectLst/>
                <a:latin typeface="+mn-lt"/>
                <a:ea typeface="+mn-ea"/>
                <a:cs typeface="+mn-cs"/>
              </a:rPr>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Those born under the Chinese Zodiac sign of the Goat enjoy being alone in their thoughts. They’re creative, thinkers, wanderers, unorganized, high-strung and insecure, and can be anxiety-ridden. They need lots of love, support and reassurance. Appearance is important too. Compatible with Pig or Rabbit.</a:t>
            </a:r>
          </a:p>
          <a:p>
            <a:r>
              <a:rPr lang="en-GB" sz="1200" b="0" i="0" u="sng" strike="noStrike" kern="1200" dirty="0">
                <a:solidFill>
                  <a:schemeClr val="tx1"/>
                </a:solidFill>
                <a:effectLst/>
                <a:latin typeface="+mn-lt"/>
                <a:ea typeface="+mn-ea"/>
                <a:cs typeface="+mn-cs"/>
                <a:hlinkClick r:id="rId10" tooltip="Year of the Monkey“ Chinese Astrology Monkey"/>
              </a:rPr>
              <a:t>Monkey</a:t>
            </a:r>
            <a:r>
              <a:rPr lang="en-GB" sz="1200" b="0" i="0" u="none" strike="noStrike" kern="1200" dirty="0">
                <a:solidFill>
                  <a:schemeClr val="tx1"/>
                </a:solidFill>
                <a:effectLst/>
                <a:latin typeface="+mn-lt"/>
                <a:ea typeface="+mn-ea"/>
                <a:cs typeface="+mn-cs"/>
              </a:rPr>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Those born under the Chinese Zodiac sign of the Monkey thrive on having fun. They’re energetic, upbeat, and good at listening but lack self-control. They like being active and stimulated and enjoy pleasing self before pleasing others. They’re heart-breakers, not good at long-term relationships, morals are weak. Compatible with Rat or Dragon.</a:t>
            </a:r>
          </a:p>
          <a:p>
            <a:r>
              <a:rPr lang="en-GB" sz="1200" b="0" i="0" u="sng" strike="noStrike" kern="1200" dirty="0">
                <a:solidFill>
                  <a:schemeClr val="tx1"/>
                </a:solidFill>
                <a:effectLst/>
                <a:latin typeface="+mn-lt"/>
                <a:ea typeface="+mn-ea"/>
                <a:cs typeface="+mn-cs"/>
                <a:hlinkClick r:id="rId11" tooltip="Year of the Rooster“ Chinese Astrology Rooster Sign"/>
              </a:rPr>
              <a:t>Rooster</a:t>
            </a:r>
            <a:r>
              <a:rPr lang="en-GB" sz="1200" b="0" i="0" u="none" strike="noStrike" kern="1200" dirty="0">
                <a:solidFill>
                  <a:schemeClr val="tx1"/>
                </a:solidFill>
                <a:effectLst/>
                <a:latin typeface="+mn-lt"/>
                <a:ea typeface="+mn-ea"/>
                <a:cs typeface="+mn-cs"/>
              </a:rPr>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Those born under the Chinese Zodiac sign of the Rooster are practical, resourceful, observant, analytical, straightforward, trusting, honest, perfectionists, neat and conservative. Compatible with Ox or Snake.</a:t>
            </a:r>
          </a:p>
          <a:p>
            <a:r>
              <a:rPr lang="en-GB" sz="1200" b="0" i="0" u="sng" strike="noStrike" kern="1200" dirty="0">
                <a:solidFill>
                  <a:schemeClr val="tx1"/>
                </a:solidFill>
                <a:effectLst/>
                <a:latin typeface="+mn-lt"/>
                <a:ea typeface="+mn-ea"/>
                <a:cs typeface="+mn-cs"/>
                <a:hlinkClick r:id="rId12" tooltip="Year of the Dog“ Chinese Zodiac Dog"/>
              </a:rPr>
              <a:t>Dog</a:t>
            </a:r>
            <a:r>
              <a:rPr lang="en-GB" sz="1200" b="0" i="0" u="none" strike="noStrike" kern="1200" dirty="0">
                <a:solidFill>
                  <a:schemeClr val="tx1"/>
                </a:solidFill>
                <a:effectLst/>
                <a:latin typeface="+mn-lt"/>
                <a:ea typeface="+mn-ea"/>
                <a:cs typeface="+mn-cs"/>
              </a:rPr>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Those born under the Chinese Zodiac sign of the Dog are loyal, faithful, honest, distrustful, often guilty of telling white lies, temperamental, prone to mood swings, dogmatic, and sensitive. Dogs excel in business but have trouble finding mates. Compatible with Tiger or Horse.</a:t>
            </a:r>
          </a:p>
          <a:p>
            <a:r>
              <a:rPr lang="en-GB" sz="1200" b="0" i="0" u="sng" strike="noStrike" kern="1200" dirty="0">
                <a:solidFill>
                  <a:schemeClr val="tx1"/>
                </a:solidFill>
                <a:effectLst/>
                <a:latin typeface="+mn-lt"/>
                <a:ea typeface="+mn-ea"/>
                <a:cs typeface="+mn-cs"/>
                <a:hlinkClick r:id="rId13" tooltip="Year of the Pig“ Chinese Astrology Pig"/>
              </a:rPr>
              <a:t>Pig</a:t>
            </a:r>
            <a:r>
              <a:rPr lang="en-GB" sz="1200" b="0" i="0" u="none" strike="noStrike" kern="1200" dirty="0">
                <a:solidFill>
                  <a:schemeClr val="tx1"/>
                </a:solidFill>
                <a:effectLst/>
                <a:latin typeface="+mn-lt"/>
                <a:ea typeface="+mn-ea"/>
                <a:cs typeface="+mn-cs"/>
              </a:rPr>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Those born under the Chinese Zodiac sign of the Pig are extremely nice, good-mannered and tasteful. They’re perfectionists who enjoy finer things but are not perceived as snobs. They enjoy helping others and are good companions until someone close crosses them, then look out! They’re intelligent, always seeking more knowledge, and exclusive. Compatible with Rabbit or Goat.</a:t>
            </a:r>
          </a:p>
          <a:p>
            <a:endParaRPr lang="en-US" dirty="0"/>
          </a:p>
        </p:txBody>
      </p:sp>
      <p:sp>
        <p:nvSpPr>
          <p:cNvPr id="4" name="Slide Number Placeholder 3"/>
          <p:cNvSpPr>
            <a:spLocks noGrp="1"/>
          </p:cNvSpPr>
          <p:nvPr>
            <p:ph type="sldNum" sz="quarter" idx="5"/>
          </p:nvPr>
        </p:nvSpPr>
        <p:spPr/>
        <p:txBody>
          <a:bodyPr/>
          <a:lstStyle/>
          <a:p>
            <a:fld id="{22C24CF6-F707-4C4F-9695-CA8965760B3A}" type="slidenum">
              <a:rPr lang="en-US" smtClean="0"/>
              <a:t>48</a:t>
            </a:fld>
            <a:endParaRPr lang="en-US"/>
          </a:p>
        </p:txBody>
      </p:sp>
    </p:spTree>
    <p:extLst>
      <p:ext uri="{BB962C8B-B14F-4D97-AF65-F5344CB8AC3E}">
        <p14:creationId xmlns:p14="http://schemas.microsoft.com/office/powerpoint/2010/main" val="1005001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C24CF6-F707-4C4F-9695-CA8965760B3A}" type="slidenum">
              <a:rPr lang="en-US" smtClean="0"/>
              <a:t>51</a:t>
            </a:fld>
            <a:endParaRPr lang="en-US"/>
          </a:p>
        </p:txBody>
      </p:sp>
    </p:spTree>
    <p:extLst>
      <p:ext uri="{BB962C8B-B14F-4D97-AF65-F5344CB8AC3E}">
        <p14:creationId xmlns:p14="http://schemas.microsoft.com/office/powerpoint/2010/main" val="4064958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Being a Manager in China</a:t>
            </a:r>
          </a:p>
          <a:p>
            <a:r>
              <a:rPr lang="en-GB" sz="1200" b="0" i="0" u="none" strike="noStrike" kern="1200" dirty="0">
                <a:solidFill>
                  <a:schemeClr val="tx1"/>
                </a:solidFill>
                <a:effectLst/>
                <a:latin typeface="+mn-lt"/>
                <a:ea typeface="+mn-ea"/>
                <a:cs typeface="+mn-cs"/>
              </a:rPr>
              <a:t>The first thing you will notice when doing business in </a:t>
            </a:r>
            <a:r>
              <a:rPr lang="en-GB" sz="1200" b="1" i="0" u="none" strike="noStrike" kern="1200" dirty="0">
                <a:solidFill>
                  <a:schemeClr val="tx1"/>
                </a:solidFill>
                <a:effectLst/>
                <a:latin typeface="+mn-lt"/>
                <a:ea typeface="+mn-ea"/>
                <a:cs typeface="+mn-cs"/>
                <a:hlinkClick r:id="rId3" tooltip="China culture report"/>
              </a:rPr>
              <a:t>China</a:t>
            </a:r>
            <a:r>
              <a:rPr lang="en-GB" sz="1200" b="0" i="0" u="none" strike="noStrike" kern="1200" dirty="0">
                <a:solidFill>
                  <a:schemeClr val="tx1"/>
                </a:solidFill>
                <a:effectLst/>
                <a:latin typeface="+mn-lt"/>
                <a:ea typeface="+mn-ea"/>
                <a:cs typeface="+mn-cs"/>
              </a:rPr>
              <a:t> is that all issues are looked at from the same vantage point - how will this benefit China or Chinese business. The Chinese always want to know what your company can do that they cannot already do for themselves.</a:t>
            </a:r>
          </a:p>
          <a:p>
            <a:r>
              <a:rPr lang="en-GB" sz="1200" b="0" i="0" u="none" strike="noStrike" kern="1200" dirty="0">
                <a:solidFill>
                  <a:schemeClr val="tx1"/>
                </a:solidFill>
                <a:effectLst/>
                <a:latin typeface="+mn-lt"/>
                <a:ea typeface="+mn-ea"/>
                <a:cs typeface="+mn-cs"/>
              </a:rPr>
              <a:t>Communication is both formal and indirect. Since China is an extremely homogeneous country, there is much that can be said without using words. Cross cultural communication can often be difficult as westerners find it difficult to appreciate the subtleties of certain situations.</a:t>
            </a:r>
          </a:p>
          <a:p>
            <a:r>
              <a:rPr lang="en-GB" sz="1200" b="1" i="0" u="none" strike="noStrike" kern="1200" dirty="0">
                <a:solidFill>
                  <a:schemeClr val="tx1"/>
                </a:solidFill>
                <a:effectLst/>
                <a:latin typeface="+mn-lt"/>
                <a:ea typeface="+mn-ea"/>
                <a:cs typeface="+mn-cs"/>
              </a:rPr>
              <a:t>The Role of a Manager</a:t>
            </a:r>
          </a:p>
          <a:p>
            <a:r>
              <a:rPr lang="en-GB" sz="1200" b="0" i="0" u="none" strike="noStrike" kern="1200" dirty="0">
                <a:solidFill>
                  <a:schemeClr val="tx1"/>
                </a:solidFill>
                <a:effectLst/>
                <a:latin typeface="+mn-lt"/>
                <a:ea typeface="+mn-ea"/>
                <a:cs typeface="+mn-cs"/>
              </a:rPr>
              <a:t>Successful cross cultural management in China is more likely if you bear in mind that each person has a very distinct role within the organization, and maintaining that role helps to keep order.</a:t>
            </a:r>
          </a:p>
          <a:p>
            <a:r>
              <a:rPr lang="en-GB" sz="1200" b="0" i="0" u="none" strike="noStrike" kern="1200" dirty="0">
                <a:solidFill>
                  <a:schemeClr val="tx1"/>
                </a:solidFill>
                <a:effectLst/>
                <a:latin typeface="+mn-lt"/>
                <a:ea typeface="+mn-ea"/>
                <a:cs typeface="+mn-cs"/>
              </a:rPr>
              <a:t>In general, the manager may function autocratically and dictate to his subordinates. At the same time, managers will not compliment or chastise an employee publicly. In fact, should they want to communicate bad news to their employees, they might use an intermediary.</a:t>
            </a:r>
          </a:p>
          <a:p>
            <a:r>
              <a:rPr lang="en-GB" sz="1200" b="1" i="0" u="none" strike="noStrike" kern="1200" dirty="0">
                <a:solidFill>
                  <a:schemeClr val="tx1"/>
                </a:solidFill>
                <a:effectLst/>
                <a:latin typeface="+mn-lt"/>
                <a:ea typeface="+mn-ea"/>
                <a:cs typeface="+mn-cs"/>
              </a:rPr>
              <a:t>Approach to Change</a:t>
            </a:r>
          </a:p>
          <a:p>
            <a:r>
              <a:rPr lang="en-GB" sz="1200" b="0" i="0" u="none" strike="noStrike" kern="1200" dirty="0">
                <a:solidFill>
                  <a:schemeClr val="tx1"/>
                </a:solidFill>
                <a:effectLst/>
                <a:latin typeface="+mn-lt"/>
                <a:ea typeface="+mn-ea"/>
                <a:cs typeface="+mn-cs"/>
              </a:rPr>
              <a:t>Whereas China has traditionally had a medium tolerance for change and risk its intercultural adaptability is rapidly improving due to the increasing demands of the global marketplace.</a:t>
            </a:r>
          </a:p>
          <a:p>
            <a:r>
              <a:rPr lang="en-GB" sz="1200" b="0" i="0" u="none" strike="noStrike" kern="1200" dirty="0">
                <a:solidFill>
                  <a:schemeClr val="tx1"/>
                </a:solidFill>
                <a:effectLst/>
                <a:latin typeface="+mn-lt"/>
                <a:ea typeface="+mn-ea"/>
                <a:cs typeface="+mn-cs"/>
              </a:rPr>
              <a:t>In the more traditional companies cross cultural sensitivity is essential as the fear of exposure, and the potential of embarrassment that may accompany failure, still brings about aversion to risk. Any ideas raised by an individual need to be raised gently to avoid exposing that person.</a:t>
            </a:r>
          </a:p>
        </p:txBody>
      </p:sp>
      <p:sp>
        <p:nvSpPr>
          <p:cNvPr id="4" name="Slide Number Placeholder 3"/>
          <p:cNvSpPr>
            <a:spLocks noGrp="1"/>
          </p:cNvSpPr>
          <p:nvPr>
            <p:ph type="sldNum" sz="quarter" idx="5"/>
          </p:nvPr>
        </p:nvSpPr>
        <p:spPr/>
        <p:txBody>
          <a:bodyPr/>
          <a:lstStyle/>
          <a:p>
            <a:fld id="{22C24CF6-F707-4C4F-9695-CA8965760B3A}" type="slidenum">
              <a:rPr lang="en-US" smtClean="0"/>
              <a:t>86</a:t>
            </a:fld>
            <a:endParaRPr lang="en-US"/>
          </a:p>
        </p:txBody>
      </p:sp>
    </p:spTree>
    <p:extLst>
      <p:ext uri="{BB962C8B-B14F-4D97-AF65-F5344CB8AC3E}">
        <p14:creationId xmlns:p14="http://schemas.microsoft.com/office/powerpoint/2010/main" val="7304088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Approach to Time and Priorities</a:t>
            </a:r>
          </a:p>
          <a:p>
            <a:r>
              <a:rPr lang="en-GB" sz="1200" b="0" i="0" u="none" strike="noStrike" kern="1200" dirty="0">
                <a:solidFill>
                  <a:schemeClr val="tx1"/>
                </a:solidFill>
                <a:effectLst/>
                <a:latin typeface="+mn-lt"/>
                <a:ea typeface="+mn-ea"/>
                <a:cs typeface="+mn-cs"/>
              </a:rPr>
              <a:t>China is a moderate time culture and typically there may be some flexibility to strict adherence to schedules and deadlines. Nevertheless, the expectations of global and intercultural expansion have caused the Chinese to adopt relatively strict standards of adhering to schedules.</a:t>
            </a:r>
          </a:p>
          <a:p>
            <a:r>
              <a:rPr lang="en-GB" sz="1200" b="1" i="0" u="none" strike="noStrike" kern="1200" dirty="0">
                <a:solidFill>
                  <a:schemeClr val="tx1"/>
                </a:solidFill>
                <a:effectLst/>
                <a:latin typeface="+mn-lt"/>
                <a:ea typeface="+mn-ea"/>
                <a:cs typeface="+mn-cs"/>
              </a:rPr>
              <a:t>Decision Making</a:t>
            </a:r>
          </a:p>
          <a:p>
            <a:r>
              <a:rPr lang="en-GB" sz="1200" b="0" i="0" u="none" strike="noStrike" kern="1200" dirty="0">
                <a:solidFill>
                  <a:schemeClr val="tx1"/>
                </a:solidFill>
                <a:effectLst/>
                <a:latin typeface="+mn-lt"/>
                <a:ea typeface="+mn-ea"/>
                <a:cs typeface="+mn-cs"/>
              </a:rPr>
              <a:t>Effective cross cultural management needs to bear in mind the hierarchy of this culture. There may be informal networking between employees themselves or supervisors and employees, although actual power is generally held in the hands of a few key people at the top of the organization.</a:t>
            </a:r>
          </a:p>
          <a:p>
            <a:r>
              <a:rPr lang="en-GB" sz="1200" b="0" i="0" u="none" strike="noStrike" kern="1200" dirty="0">
                <a:solidFill>
                  <a:schemeClr val="tx1"/>
                </a:solidFill>
                <a:effectLst/>
                <a:latin typeface="+mn-lt"/>
                <a:ea typeface="+mn-ea"/>
                <a:cs typeface="+mn-cs"/>
              </a:rPr>
              <a:t>Although changing, China's ingrained bureaucracy is still evident in government offices and all but the most entrepreneurial companies. Departments tend to work quite independently of each other and only share selected information. Rivalries often exist within the same company.</a:t>
            </a:r>
          </a:p>
          <a:p>
            <a:r>
              <a:rPr lang="en-GB" sz="1200" b="1" i="0" u="none" strike="noStrike" kern="1200" dirty="0">
                <a:solidFill>
                  <a:schemeClr val="tx1"/>
                </a:solidFill>
                <a:effectLst/>
                <a:latin typeface="+mn-lt"/>
                <a:ea typeface="+mn-ea"/>
                <a:cs typeface="+mn-cs"/>
              </a:rPr>
              <a:t>Boss or Team Player?</a:t>
            </a:r>
          </a:p>
          <a:p>
            <a:r>
              <a:rPr lang="en-GB" sz="1200" b="0" i="0" u="none" strike="noStrike" kern="1200" dirty="0">
                <a:solidFill>
                  <a:schemeClr val="tx1"/>
                </a:solidFill>
                <a:effectLst/>
                <a:latin typeface="+mn-lt"/>
                <a:ea typeface="+mn-ea"/>
                <a:cs typeface="+mn-cs"/>
              </a:rPr>
              <a:t>In China there is a significant deference to authority and generally an inhibition to speaking out. This may be a particular challenge in a collaborative or team environment. More recently, this trait has been changing in the younger generations who have found employment in multinational companies and have embraced the idea of teamwork and participation.</a:t>
            </a:r>
          </a:p>
          <a:p>
            <a:r>
              <a:rPr lang="en-GB" sz="1200" b="1" i="0" u="none" strike="noStrike" kern="1200" dirty="0">
                <a:solidFill>
                  <a:schemeClr val="tx1"/>
                </a:solidFill>
                <a:effectLst/>
                <a:latin typeface="+mn-lt"/>
                <a:ea typeface="+mn-ea"/>
                <a:cs typeface="+mn-cs"/>
              </a:rPr>
              <a:t>Communication and Negotiation Styles</a:t>
            </a:r>
          </a:p>
          <a:p>
            <a:r>
              <a:rPr lang="en-GB" sz="1200" b="0" i="0" u="none" strike="noStrike" kern="1200" dirty="0">
                <a:solidFill>
                  <a:schemeClr val="tx1"/>
                </a:solidFill>
                <a:effectLst/>
                <a:latin typeface="+mn-lt"/>
                <a:ea typeface="+mn-ea"/>
                <a:cs typeface="+mn-cs"/>
              </a:rPr>
              <a:t>Make sure you bring along a senior level executive to be part of the negotiating team. The Chinese will enter a room based on rank and you must make sure you do the same. Only the most senior person will speak during discussions.</a:t>
            </a:r>
          </a:p>
          <a:p>
            <a:r>
              <a:rPr lang="en-GB" sz="1200" b="0" i="0" u="none" strike="noStrike" kern="1200" dirty="0">
                <a:solidFill>
                  <a:schemeClr val="tx1"/>
                </a:solidFill>
                <a:effectLst/>
                <a:latin typeface="+mn-lt"/>
                <a:ea typeface="+mn-ea"/>
                <a:cs typeface="+mn-cs"/>
              </a:rPr>
              <a:t>Cross cultural success is more likely if you are aware of some of the negotiating tactics that are often deployed. These can include using silence to put pressure on you to concede points and delaying everything until the last minute so that you feel pressured to push things through quickly. It is worth maintaining your composure at these times. Under no circumstances should you lose your temper or you will lose face and irrevocably damage your relationship.</a:t>
            </a:r>
          </a:p>
          <a:p>
            <a:r>
              <a:rPr lang="en-GB" sz="1200" b="0" i="0" u="none" strike="noStrike" kern="1200" dirty="0">
                <a:solidFill>
                  <a:schemeClr val="tx1"/>
                </a:solidFill>
                <a:effectLst/>
                <a:latin typeface="+mn-lt"/>
                <a:ea typeface="+mn-ea"/>
                <a:cs typeface="+mn-cs"/>
              </a:rPr>
              <a:t>Avoid cross cultural miscommunication by ensuring written material is available in both English and Chinese, using simplified characters and try to phrase your questions so that they require more than a yes or no response. This will allow you to make certain you were understood.</a:t>
            </a:r>
          </a:p>
          <a:p>
            <a:r>
              <a:rPr lang="en-GB" sz="1200" b="0" i="0" u="none" strike="noStrike" kern="1200" dirty="0">
                <a:solidFill>
                  <a:schemeClr val="tx1"/>
                </a:solidFill>
                <a:effectLst/>
                <a:latin typeface="+mn-lt"/>
                <a:ea typeface="+mn-ea"/>
                <a:cs typeface="+mn-cs"/>
              </a:rPr>
              <a:t>It is imperative in writing contracts to have independent legal advice from someone intimately familiar with the business environment in China. Spell out everything.</a:t>
            </a:r>
          </a:p>
          <a:p>
            <a:r>
              <a:rPr lang="en-GB" sz="1200" b="0" i="0" u="none" strike="noStrike" kern="1200" dirty="0">
                <a:solidFill>
                  <a:schemeClr val="tx1"/>
                </a:solidFill>
                <a:effectLst/>
                <a:latin typeface="+mn-lt"/>
                <a:ea typeface="+mn-ea"/>
                <a:cs typeface="+mn-cs"/>
              </a:rPr>
              <a:t>Do not overlook national laws and be extremely cautious about those you are choosing to do business with. It is worth checking the financial status of all related companies.</a:t>
            </a:r>
          </a:p>
          <a:p>
            <a:r>
              <a:rPr lang="en-GB" dirty="0"/>
              <a:t/>
            </a:r>
            <a:br>
              <a:rPr lang="en-GB" dirty="0"/>
            </a:br>
            <a:endParaRPr lang="en-US" dirty="0"/>
          </a:p>
          <a:p>
            <a:endParaRPr lang="en-US" dirty="0"/>
          </a:p>
        </p:txBody>
      </p:sp>
      <p:sp>
        <p:nvSpPr>
          <p:cNvPr id="4" name="Slide Number Placeholder 3"/>
          <p:cNvSpPr>
            <a:spLocks noGrp="1"/>
          </p:cNvSpPr>
          <p:nvPr>
            <p:ph type="sldNum" sz="quarter" idx="5"/>
          </p:nvPr>
        </p:nvSpPr>
        <p:spPr/>
        <p:txBody>
          <a:bodyPr/>
          <a:lstStyle/>
          <a:p>
            <a:fld id="{22C24CF6-F707-4C4F-9695-CA8965760B3A}" type="slidenum">
              <a:rPr lang="en-US" smtClean="0"/>
              <a:t>90</a:t>
            </a:fld>
            <a:endParaRPr lang="en-US"/>
          </a:p>
        </p:txBody>
      </p:sp>
    </p:spTree>
    <p:extLst>
      <p:ext uri="{BB962C8B-B14F-4D97-AF65-F5344CB8AC3E}">
        <p14:creationId xmlns:p14="http://schemas.microsoft.com/office/powerpoint/2010/main" val="1246937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DB0AFC8-15FB-0848-A3FA-87FBC6F51567}" type="datetimeFigureOut">
              <a:rPr lang="en-US" smtClean="0"/>
              <a:t>11/14/2018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F29B4C-0D7D-A744-843B-5E82DFAAFDAD}" type="slidenum">
              <a:rPr lang="en-US" smtClean="0"/>
              <a:t>‹#›</a:t>
            </a:fld>
            <a:endParaRPr lang="en-US"/>
          </a:p>
        </p:txBody>
      </p:sp>
    </p:spTree>
    <p:extLst>
      <p:ext uri="{BB962C8B-B14F-4D97-AF65-F5344CB8AC3E}">
        <p14:creationId xmlns:p14="http://schemas.microsoft.com/office/powerpoint/2010/main" val="2029710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B0AFC8-15FB-0848-A3FA-87FBC6F51567}" type="datetimeFigureOut">
              <a:rPr lang="en-US" smtClean="0"/>
              <a:t>11/14/2018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F29B4C-0D7D-A744-843B-5E82DFAAFDAD}" type="slidenum">
              <a:rPr lang="en-US" smtClean="0"/>
              <a:t>‹#›</a:t>
            </a:fld>
            <a:endParaRPr lang="en-US"/>
          </a:p>
        </p:txBody>
      </p:sp>
    </p:spTree>
    <p:extLst>
      <p:ext uri="{BB962C8B-B14F-4D97-AF65-F5344CB8AC3E}">
        <p14:creationId xmlns:p14="http://schemas.microsoft.com/office/powerpoint/2010/main" val="3640998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DB0AFC8-15FB-0848-A3FA-87FBC6F51567}" type="datetimeFigureOut">
              <a:rPr lang="en-US" smtClean="0"/>
              <a:t>11/14/2018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F29B4C-0D7D-A744-843B-5E82DFAAFDAD}" type="slidenum">
              <a:rPr lang="en-US" smtClean="0"/>
              <a:t>‹#›</a:t>
            </a:fld>
            <a:endParaRPr lang="en-US"/>
          </a:p>
        </p:txBody>
      </p:sp>
    </p:spTree>
    <p:extLst>
      <p:ext uri="{BB962C8B-B14F-4D97-AF65-F5344CB8AC3E}">
        <p14:creationId xmlns:p14="http://schemas.microsoft.com/office/powerpoint/2010/main" val="1783738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4DB0AFC8-15FB-0848-A3FA-87FBC6F51567}" type="datetimeFigureOut">
              <a:rPr lang="en-US" smtClean="0"/>
              <a:t>11/14/2018</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EF29B4C-0D7D-A744-843B-5E82DFAAFDAD}" type="slidenum">
              <a:rPr lang="en-US" smtClean="0"/>
              <a:t>‹#›</a:t>
            </a:fld>
            <a:endParaRPr lang="en-US"/>
          </a:p>
        </p:txBody>
      </p:sp>
    </p:spTree>
    <p:extLst>
      <p:ext uri="{BB962C8B-B14F-4D97-AF65-F5344CB8AC3E}">
        <p14:creationId xmlns:p14="http://schemas.microsoft.com/office/powerpoint/2010/main" val="1622573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4DB0AFC8-15FB-0848-A3FA-87FBC6F51567}" type="datetimeFigureOut">
              <a:rPr lang="en-US" smtClean="0"/>
              <a:t>11/14/2018</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3EF29B4C-0D7D-A744-843B-5E82DFAAFDAD}" type="slidenum">
              <a:rPr lang="en-US" smtClean="0"/>
              <a:t>‹#›</a:t>
            </a:fld>
            <a:endParaRPr lang="en-US"/>
          </a:p>
        </p:txBody>
      </p:sp>
    </p:spTree>
    <p:extLst>
      <p:ext uri="{BB962C8B-B14F-4D97-AF65-F5344CB8AC3E}">
        <p14:creationId xmlns:p14="http://schemas.microsoft.com/office/powerpoint/2010/main" val="908417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4DB0AFC8-15FB-0848-A3FA-87FBC6F51567}" type="datetimeFigureOut">
              <a:rPr lang="en-US" smtClean="0"/>
              <a:t>11/14/2018</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3EF29B4C-0D7D-A744-843B-5E82DFAAFDAD}" type="slidenum">
              <a:rPr lang="en-US" smtClean="0"/>
              <a:t>‹#›</a:t>
            </a:fld>
            <a:endParaRPr lang="en-US"/>
          </a:p>
        </p:txBody>
      </p:sp>
    </p:spTree>
    <p:extLst>
      <p:ext uri="{BB962C8B-B14F-4D97-AF65-F5344CB8AC3E}">
        <p14:creationId xmlns:p14="http://schemas.microsoft.com/office/powerpoint/2010/main" val="6497428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4DB0AFC8-15FB-0848-A3FA-87FBC6F51567}" type="datetimeFigureOut">
              <a:rPr lang="en-US" smtClean="0"/>
              <a:t>11/14/2018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F29B4C-0D7D-A744-843B-5E82DFAAFDAD}" type="slidenum">
              <a:rPr lang="en-US" smtClean="0"/>
              <a:t>‹#›</a:t>
            </a:fld>
            <a:endParaRPr lang="en-US"/>
          </a:p>
        </p:txBody>
      </p:sp>
    </p:spTree>
    <p:extLst>
      <p:ext uri="{BB962C8B-B14F-4D97-AF65-F5344CB8AC3E}">
        <p14:creationId xmlns:p14="http://schemas.microsoft.com/office/powerpoint/2010/main" val="780791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4DB0AFC8-15FB-0848-A3FA-87FBC6F51567}" type="datetimeFigureOut">
              <a:rPr lang="en-US" smtClean="0"/>
              <a:t>11/14/2018</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EF29B4C-0D7D-A744-843B-5E82DFAAFDAD}" type="slidenum">
              <a:rPr lang="en-US" smtClean="0"/>
              <a:t>‹#›</a:t>
            </a:fld>
            <a:endParaRPr lang="en-US"/>
          </a:p>
        </p:txBody>
      </p:sp>
    </p:spTree>
    <p:extLst>
      <p:ext uri="{BB962C8B-B14F-4D97-AF65-F5344CB8AC3E}">
        <p14:creationId xmlns:p14="http://schemas.microsoft.com/office/powerpoint/2010/main" val="1810561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4DB0AFC8-15FB-0848-A3FA-87FBC6F51567}" type="datetimeFigureOut">
              <a:rPr lang="en-US" smtClean="0"/>
              <a:t>11/14/2018</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3EF29B4C-0D7D-A744-843B-5E82DFAAFDAD}" type="slidenum">
              <a:rPr lang="en-US" smtClean="0"/>
              <a:t>‹#›</a:t>
            </a:fld>
            <a:endParaRPr lang="en-US"/>
          </a:p>
        </p:txBody>
      </p:sp>
    </p:spTree>
    <p:extLst>
      <p:ext uri="{BB962C8B-B14F-4D97-AF65-F5344CB8AC3E}">
        <p14:creationId xmlns:p14="http://schemas.microsoft.com/office/powerpoint/2010/main" val="2442466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DB0AFC8-15FB-0848-A3FA-87FBC6F51567}" type="datetimeFigureOut">
              <a:rPr lang="en-US" smtClean="0"/>
              <a:t>11/14/2018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EF29B4C-0D7D-A744-843B-5E82DFAAFDAD}" type="slidenum">
              <a:rPr lang="en-US" smtClean="0"/>
              <a:t>‹#›</a:t>
            </a:fld>
            <a:endParaRPr lang="en-US"/>
          </a:p>
        </p:txBody>
      </p:sp>
    </p:spTree>
    <p:extLst>
      <p:ext uri="{BB962C8B-B14F-4D97-AF65-F5344CB8AC3E}">
        <p14:creationId xmlns:p14="http://schemas.microsoft.com/office/powerpoint/2010/main" val="1837102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DB0AFC8-15FB-0848-A3FA-87FBC6F51567}" type="datetimeFigureOut">
              <a:rPr lang="en-US" smtClean="0"/>
              <a:t>11/14/2018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EF29B4C-0D7D-A744-843B-5E82DFAAFDAD}" type="slidenum">
              <a:rPr lang="en-US" smtClean="0"/>
              <a:t>‹#›</a:t>
            </a:fld>
            <a:endParaRPr lang="en-US"/>
          </a:p>
        </p:txBody>
      </p:sp>
    </p:spTree>
    <p:extLst>
      <p:ext uri="{BB962C8B-B14F-4D97-AF65-F5344CB8AC3E}">
        <p14:creationId xmlns:p14="http://schemas.microsoft.com/office/powerpoint/2010/main" val="3754741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4DB0AFC8-15FB-0848-A3FA-87FBC6F51567}" type="datetimeFigureOut">
              <a:rPr lang="en-US" smtClean="0"/>
              <a:t>11/14/2018</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3EF29B4C-0D7D-A744-843B-5E82DFAAFDAD}" type="slidenum">
              <a:rPr lang="en-US" smtClean="0"/>
              <a:t>‹#›</a:t>
            </a:fld>
            <a:endParaRPr lang="en-US"/>
          </a:p>
        </p:txBody>
      </p:sp>
    </p:spTree>
    <p:extLst>
      <p:ext uri="{BB962C8B-B14F-4D97-AF65-F5344CB8AC3E}">
        <p14:creationId xmlns:p14="http://schemas.microsoft.com/office/powerpoint/2010/main" val="2629858617"/>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tif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image" Target="../media/image11.tiff"/><Relationship Id="rId1" Type="http://schemas.openxmlformats.org/officeDocument/2006/relationships/slideLayout" Target="../slideLayouts/slideLayout7.xml"/><Relationship Id="rId5" Type="http://schemas.openxmlformats.org/officeDocument/2006/relationships/image" Target="../media/image14.tiff"/><Relationship Id="rId4" Type="http://schemas.openxmlformats.org/officeDocument/2006/relationships/image" Target="../media/image13.tif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en.wikipedia.org/wiki/Pakistan" TargetMode="External"/><Relationship Id="rId13" Type="http://schemas.openxmlformats.org/officeDocument/2006/relationships/image" Target="../media/image16.png"/><Relationship Id="rId18" Type="http://schemas.openxmlformats.org/officeDocument/2006/relationships/image" Target="../media/image21.png"/><Relationship Id="rId3" Type="http://schemas.openxmlformats.org/officeDocument/2006/relationships/hyperlink" Target="https://en.wikipedia.org/wiki/India" TargetMode="External"/><Relationship Id="rId21" Type="http://schemas.openxmlformats.org/officeDocument/2006/relationships/image" Target="../media/image24.png"/><Relationship Id="rId7" Type="http://schemas.openxmlformats.org/officeDocument/2006/relationships/hyperlink" Target="https://en.wikipedia.org/wiki/Brazil" TargetMode="External"/><Relationship Id="rId12" Type="http://schemas.openxmlformats.org/officeDocument/2006/relationships/hyperlink" Target="https://en.wikipedia.org/wiki/Japan" TargetMode="External"/><Relationship Id="rId17" Type="http://schemas.openxmlformats.org/officeDocument/2006/relationships/image" Target="../media/image20.png"/><Relationship Id="rId2" Type="http://schemas.openxmlformats.org/officeDocument/2006/relationships/hyperlink" Target="https://en.wikipedia.org/wiki/China" TargetMode="External"/><Relationship Id="rId16" Type="http://schemas.openxmlformats.org/officeDocument/2006/relationships/image" Target="../media/image19.png"/><Relationship Id="rId20"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hyperlink" Target="https://en.wikipedia.org/wiki/Indonesia" TargetMode="External"/><Relationship Id="rId11" Type="http://schemas.openxmlformats.org/officeDocument/2006/relationships/hyperlink" Target="https://en.wikipedia.org/wiki/Russia" TargetMode="External"/><Relationship Id="rId5" Type="http://schemas.openxmlformats.org/officeDocument/2006/relationships/hyperlink" Target="https://en.wikipedia.org/wiki/United_States" TargetMode="External"/><Relationship Id="rId15" Type="http://schemas.openxmlformats.org/officeDocument/2006/relationships/image" Target="../media/image18.png"/><Relationship Id="rId23" Type="http://schemas.openxmlformats.org/officeDocument/2006/relationships/image" Target="../media/image26.png"/><Relationship Id="rId10" Type="http://schemas.openxmlformats.org/officeDocument/2006/relationships/hyperlink" Target="https://en.wikipedia.org/wiki/Bangladesh" TargetMode="External"/><Relationship Id="rId19" Type="http://schemas.openxmlformats.org/officeDocument/2006/relationships/image" Target="../media/image22.png"/><Relationship Id="rId4" Type="http://schemas.openxmlformats.org/officeDocument/2006/relationships/hyperlink" Target="https://en.wikipedia.org/wiki/European_Union" TargetMode="External"/><Relationship Id="rId9" Type="http://schemas.openxmlformats.org/officeDocument/2006/relationships/hyperlink" Target="https://en.wikipedia.org/wiki/Nigeria" TargetMode="External"/><Relationship Id="rId14" Type="http://schemas.openxmlformats.org/officeDocument/2006/relationships/image" Target="../media/image17.png"/><Relationship Id="rId22" Type="http://schemas.openxmlformats.org/officeDocument/2006/relationships/image" Target="../media/image25.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image" Target="../media/image27.tiff"/><Relationship Id="rId1" Type="http://schemas.openxmlformats.org/officeDocument/2006/relationships/slideLayout" Target="../slideLayouts/slideLayout7.xml"/><Relationship Id="rId5" Type="http://schemas.openxmlformats.org/officeDocument/2006/relationships/image" Target="../media/image30.tiff"/><Relationship Id="rId4" Type="http://schemas.openxmlformats.org/officeDocument/2006/relationships/image" Target="../media/image29.tiff"/></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image" Target="../media/image31.tiff"/><Relationship Id="rId1" Type="http://schemas.openxmlformats.org/officeDocument/2006/relationships/slideLayout" Target="../slideLayouts/slideLayout7.xml"/><Relationship Id="rId5" Type="http://schemas.openxmlformats.org/officeDocument/2006/relationships/image" Target="../media/image34.tiff"/><Relationship Id="rId4" Type="http://schemas.openxmlformats.org/officeDocument/2006/relationships/image" Target="../media/image33.tiff"/></Relationships>
</file>

<file path=ppt/slides/_rels/slide30.xml.rels><?xml version="1.0" encoding="UTF-8" standalone="yes"?>
<Relationships xmlns="http://schemas.openxmlformats.org/package/2006/relationships"><Relationship Id="rId2" Type="http://schemas.openxmlformats.org/officeDocument/2006/relationships/image" Target="../media/image35.tif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6.tif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7.tiff"/><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9.tiff"/><Relationship Id="rId2" Type="http://schemas.openxmlformats.org/officeDocument/2006/relationships/image" Target="../media/image38.tiff"/><Relationship Id="rId1" Type="http://schemas.openxmlformats.org/officeDocument/2006/relationships/slideLayout" Target="../slideLayouts/slideLayout7.xml"/><Relationship Id="rId4" Type="http://schemas.openxmlformats.org/officeDocument/2006/relationships/image" Target="../media/image40.tiff"/></Relationships>
</file>

<file path=ppt/slides/_rels/slide36.xml.rels><?xml version="1.0" encoding="UTF-8" standalone="yes"?>
<Relationships xmlns="http://schemas.openxmlformats.org/package/2006/relationships"><Relationship Id="rId2" Type="http://schemas.openxmlformats.org/officeDocument/2006/relationships/image" Target="../media/image41.tiff"/><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2.tif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3.tif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4.tif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6.tiff"/><Relationship Id="rId2" Type="http://schemas.openxmlformats.org/officeDocument/2006/relationships/image" Target="../media/image45.tiff"/><Relationship Id="rId1" Type="http://schemas.openxmlformats.org/officeDocument/2006/relationships/slideLayout" Target="../slideLayouts/slideLayout7.xml"/><Relationship Id="rId4" Type="http://schemas.openxmlformats.org/officeDocument/2006/relationships/image" Target="../media/image47.tiff"/></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8.tiff"/><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49.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0.tiff"/><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1.tiff"/><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2.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3.tif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4.tif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5.tif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6.tiff"/><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7.tif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58.tiff"/><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59.tiff"/><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60.tiff"/><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61.tiff"/><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62.tiff"/><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hyperlink" Target="https://simple.wikipedia.org/wiki/Zhou_Dynasty" TargetMode="Externa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87.xml.rels><?xml version="1.0" encoding="UTF-8" standalone="yes"?>
<Relationships xmlns="http://schemas.openxmlformats.org/package/2006/relationships"><Relationship Id="rId2" Type="http://schemas.openxmlformats.org/officeDocument/2006/relationships/hyperlink" Target="https://www.commisceo-global.com/resources/country-insight-reports/china-insight" TargetMode="Externa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7FA4339-07F8-3740-8602-3869FBA3E8C4}"/>
              </a:ext>
            </a:extLst>
          </p:cNvPr>
          <p:cNvSpPr>
            <a:spLocks noGrp="1"/>
          </p:cNvSpPr>
          <p:nvPr>
            <p:ph type="ctrTitle"/>
          </p:nvPr>
        </p:nvSpPr>
        <p:spPr/>
        <p:txBody>
          <a:bodyPr>
            <a:normAutofit/>
          </a:bodyPr>
          <a:lstStyle/>
          <a:p>
            <a:r>
              <a:rPr lang="en-US" dirty="0"/>
              <a:t>DOING BUSINESS IN CHINA</a:t>
            </a:r>
          </a:p>
        </p:txBody>
      </p:sp>
      <p:sp>
        <p:nvSpPr>
          <p:cNvPr id="3" name="Subtitle 2">
            <a:extLst>
              <a:ext uri="{FF2B5EF4-FFF2-40B4-BE49-F238E27FC236}">
                <a16:creationId xmlns:a16="http://schemas.microsoft.com/office/drawing/2014/main" xmlns="" id="{5DFEB804-B9F1-FE45-BE81-5B3F27AB8C18}"/>
              </a:ext>
            </a:extLst>
          </p:cNvPr>
          <p:cNvSpPr>
            <a:spLocks noGrp="1"/>
          </p:cNvSpPr>
          <p:nvPr>
            <p:ph type="subTitle" idx="1"/>
          </p:nvPr>
        </p:nvSpPr>
        <p:spPr/>
        <p:txBody>
          <a:bodyPr/>
          <a:lstStyle/>
          <a:p>
            <a:r>
              <a:rPr lang="en-US" dirty="0" err="1"/>
              <a:t>Dr</a:t>
            </a:r>
            <a:r>
              <a:rPr lang="en-US" dirty="0"/>
              <a:t> Caroline Jawad 2018</a:t>
            </a:r>
          </a:p>
        </p:txBody>
      </p:sp>
    </p:spTree>
    <p:extLst>
      <p:ext uri="{BB962C8B-B14F-4D97-AF65-F5344CB8AC3E}">
        <p14:creationId xmlns:p14="http://schemas.microsoft.com/office/powerpoint/2010/main" val="37099656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83074" y="619760"/>
            <a:ext cx="10675806" cy="5540608"/>
          </a:xfrm>
          <a:prstGeom prst="rect">
            <a:avLst/>
          </a:prstGeom>
        </p:spPr>
      </p:pic>
    </p:spTree>
    <p:extLst>
      <p:ext uri="{BB962C8B-B14F-4D97-AF65-F5344CB8AC3E}">
        <p14:creationId xmlns:p14="http://schemas.microsoft.com/office/powerpoint/2010/main" val="3744547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06287" y="0"/>
            <a:ext cx="11379425" cy="6858000"/>
          </a:xfrm>
          <a:prstGeom prst="rect">
            <a:avLst/>
          </a:prstGeom>
        </p:spPr>
      </p:pic>
    </p:spTree>
    <p:extLst>
      <p:ext uri="{BB962C8B-B14F-4D97-AF65-F5344CB8AC3E}">
        <p14:creationId xmlns:p14="http://schemas.microsoft.com/office/powerpoint/2010/main" val="2194493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84960" y="-33223"/>
            <a:ext cx="9022080" cy="6924446"/>
          </a:xfrm>
          <a:prstGeom prst="rect">
            <a:avLst/>
          </a:prstGeom>
        </p:spPr>
      </p:pic>
    </p:spTree>
    <p:extLst>
      <p:ext uri="{BB962C8B-B14F-4D97-AF65-F5344CB8AC3E}">
        <p14:creationId xmlns:p14="http://schemas.microsoft.com/office/powerpoint/2010/main" val="1704102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91BE7401-8983-7448-A4FF-4513EC3C812F}"/>
              </a:ext>
            </a:extLst>
          </p:cNvPr>
          <p:cNvPicPr>
            <a:picLocks noChangeAspect="1"/>
          </p:cNvPicPr>
          <p:nvPr/>
        </p:nvPicPr>
        <p:blipFill rotWithShape="1">
          <a:blip r:embed="rId2"/>
          <a:srcRect l="7735" r="2" b="2"/>
          <a:stretch/>
        </p:blipFill>
        <p:spPr>
          <a:xfrm>
            <a:off x="20" y="10"/>
            <a:ext cx="12191980" cy="6857990"/>
          </a:xfrm>
          <a:prstGeom prst="rect">
            <a:avLst/>
          </a:prstGeom>
        </p:spPr>
      </p:pic>
    </p:spTree>
    <p:extLst>
      <p:ext uri="{BB962C8B-B14F-4D97-AF65-F5344CB8AC3E}">
        <p14:creationId xmlns:p14="http://schemas.microsoft.com/office/powerpoint/2010/main" val="4273795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ABBB681-F4D2-40F2-ACC3-DE0B4B4880E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1590"/>
            <a:ext cx="12192000" cy="6858000"/>
          </a:xfrm>
          <a:prstGeom prst="rect">
            <a:avLst/>
          </a:prstGeom>
          <a:solidFill>
            <a:srgbClr val="5B6B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09388ED0-1FEF-4E11-B488-BD661D1AC1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5847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24604586-109F-1A42-8B99-00AAC266B1F7}"/>
              </a:ext>
            </a:extLst>
          </p:cNvPr>
          <p:cNvPicPr>
            <a:picLocks noChangeAspect="1"/>
          </p:cNvPicPr>
          <p:nvPr/>
        </p:nvPicPr>
        <p:blipFill>
          <a:blip r:embed="rId2"/>
          <a:stretch>
            <a:fillRect/>
          </a:stretch>
        </p:blipFill>
        <p:spPr>
          <a:xfrm>
            <a:off x="2330320" y="771434"/>
            <a:ext cx="7531361" cy="5271953"/>
          </a:xfrm>
          <a:prstGeom prst="rect">
            <a:avLst/>
          </a:prstGeom>
        </p:spPr>
      </p:pic>
    </p:spTree>
    <p:extLst>
      <p:ext uri="{BB962C8B-B14F-4D97-AF65-F5344CB8AC3E}">
        <p14:creationId xmlns:p14="http://schemas.microsoft.com/office/powerpoint/2010/main" val="235882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42636" y="0"/>
            <a:ext cx="11106727" cy="6858000"/>
          </a:xfrm>
          <a:prstGeom prst="rect">
            <a:avLst/>
          </a:prstGeom>
        </p:spPr>
      </p:pic>
    </p:spTree>
    <p:extLst>
      <p:ext uri="{BB962C8B-B14F-4D97-AF65-F5344CB8AC3E}">
        <p14:creationId xmlns:p14="http://schemas.microsoft.com/office/powerpoint/2010/main" val="1498608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D82B42EC-AAED-A74B-A089-65128D4FAF7B}"/>
              </a:ext>
            </a:extLst>
          </p:cNvPr>
          <p:cNvPicPr>
            <a:picLocks noChangeAspect="1"/>
          </p:cNvPicPr>
          <p:nvPr/>
        </p:nvPicPr>
        <p:blipFill>
          <a:blip r:embed="rId2"/>
          <a:stretch>
            <a:fillRect/>
          </a:stretch>
        </p:blipFill>
        <p:spPr>
          <a:xfrm>
            <a:off x="2667000" y="0"/>
            <a:ext cx="6858000" cy="6858000"/>
          </a:xfrm>
          <a:prstGeom prst="rect">
            <a:avLst/>
          </a:prstGeom>
        </p:spPr>
      </p:pic>
    </p:spTree>
    <p:extLst>
      <p:ext uri="{BB962C8B-B14F-4D97-AF65-F5344CB8AC3E}">
        <p14:creationId xmlns:p14="http://schemas.microsoft.com/office/powerpoint/2010/main" val="584072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BE4AE4F-175E-7E40-9408-251E42C50B6E}"/>
              </a:ext>
            </a:extLst>
          </p:cNvPr>
          <p:cNvSpPr>
            <a:spLocks noGrp="1"/>
          </p:cNvSpPr>
          <p:nvPr>
            <p:ph type="title"/>
          </p:nvPr>
        </p:nvSpPr>
        <p:spPr/>
        <p:txBody>
          <a:bodyPr/>
          <a:lstStyle/>
          <a:p>
            <a:r>
              <a:rPr lang="en-US" dirty="0"/>
              <a:t>FACTS AND FIGURES</a:t>
            </a:r>
          </a:p>
        </p:txBody>
      </p:sp>
      <p:sp>
        <p:nvSpPr>
          <p:cNvPr id="3" name="Content Placeholder 2">
            <a:extLst>
              <a:ext uri="{FF2B5EF4-FFF2-40B4-BE49-F238E27FC236}">
                <a16:creationId xmlns:a16="http://schemas.microsoft.com/office/drawing/2014/main" xmlns="" id="{67CA5466-5229-2B4E-AEA8-5A6B7F91000D}"/>
              </a:ext>
            </a:extLst>
          </p:cNvPr>
          <p:cNvSpPr>
            <a:spLocks noGrp="1"/>
          </p:cNvSpPr>
          <p:nvPr>
            <p:ph idx="1"/>
          </p:nvPr>
        </p:nvSpPr>
        <p:spPr/>
        <p:txBody>
          <a:bodyPr>
            <a:normAutofit/>
          </a:bodyPr>
          <a:lstStyle/>
          <a:p>
            <a:r>
              <a:rPr lang="en-GB" b="1" dirty="0"/>
              <a:t>Location:</a:t>
            </a:r>
            <a:r>
              <a:rPr lang="en-GB" dirty="0"/>
              <a:t>  China is located in Eastern Asia bordering Afghanistan 76 km, Bhutan 470 km, Burma 2,185 km, India 3,380 km, Kazakhstan 1,533 km, North Korea 1,416 km, Kyrgyzstan 858 km, Laos 423 km, Mongolia 4,677 km, Nepal 1,236 km, Pakistan 523 km, Russia (northeast) 3,605 km, Russia (northwest) 40 km, Tajikistan 414 km and Vietnam 1,281 km.</a:t>
            </a:r>
          </a:p>
          <a:p>
            <a:r>
              <a:rPr lang="en-GB" b="1" dirty="0"/>
              <a:t>Capital: </a:t>
            </a:r>
            <a:r>
              <a:rPr lang="en-GB" dirty="0"/>
              <a:t> Beijing.</a:t>
            </a:r>
          </a:p>
          <a:p>
            <a:r>
              <a:rPr lang="en-GB" b="1" dirty="0"/>
              <a:t>Flag:</a:t>
            </a:r>
            <a:r>
              <a:rPr lang="en-GB" dirty="0"/>
              <a:t> The Chinese flag features a large yellow star in the top left- hand corner with four smaller stars adjacent in a semi-circle. The stars are against a red field which is symbolic of the blood that was spilt during the revolution and the large golden coloured star symbolises the leader of the communist party.  The four smaller stars represent the peoples of China.</a:t>
            </a:r>
          </a:p>
        </p:txBody>
      </p:sp>
    </p:spTree>
    <p:extLst>
      <p:ext uri="{BB962C8B-B14F-4D97-AF65-F5344CB8AC3E}">
        <p14:creationId xmlns:p14="http://schemas.microsoft.com/office/powerpoint/2010/main" val="27626883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17115F77-2FAE-4CA7-9A7F-10D5F2C8F8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xmlns="" id="{5CD4C046-A04C-46CC-AFA3-6B0621F628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Rectangle 15">
            <a:extLst>
              <a:ext uri="{FF2B5EF4-FFF2-40B4-BE49-F238E27FC236}">
                <a16:creationId xmlns:a16="http://schemas.microsoft.com/office/drawing/2014/main" xmlns="" id="{66C7A97A-A7DE-4DFB-8542-1E4BF24C7D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xmlns="" id="{BE111DB0-3D73-4D20-9D57-CEF5A0D865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6">
            <a:extLst>
              <a:ext uri="{FF2B5EF4-FFF2-40B4-BE49-F238E27FC236}">
                <a16:creationId xmlns:a16="http://schemas.microsoft.com/office/drawing/2014/main" xmlns="" id="{DF89B749-B955-1149-B4A2-8AB8E8EF961B}"/>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sz="5900" spc="-100" dirty="0"/>
              <a:t>BLOOD </a:t>
            </a:r>
          </a:p>
        </p:txBody>
      </p:sp>
      <p:pic>
        <p:nvPicPr>
          <p:cNvPr id="6" name="Picture 5">
            <a:extLst>
              <a:ext uri="{FF2B5EF4-FFF2-40B4-BE49-F238E27FC236}">
                <a16:creationId xmlns:a16="http://schemas.microsoft.com/office/drawing/2014/main" xmlns="" id="{8233DE92-00EB-EB4C-8AAD-9B138BE38567}"/>
              </a:ext>
            </a:extLst>
          </p:cNvPr>
          <p:cNvPicPr>
            <a:picLocks noChangeAspect="1"/>
          </p:cNvPicPr>
          <p:nvPr/>
        </p:nvPicPr>
        <p:blipFill rotWithShape="1">
          <a:blip r:embed="rId2"/>
          <a:srcRect r="30421" b="-1"/>
          <a:stretch/>
        </p:blipFill>
        <p:spPr>
          <a:xfrm>
            <a:off x="5120640" y="759599"/>
            <a:ext cx="6367271" cy="5330650"/>
          </a:xfrm>
          <a:prstGeom prst="rect">
            <a:avLst/>
          </a:prstGeom>
        </p:spPr>
      </p:pic>
      <p:sp>
        <p:nvSpPr>
          <p:cNvPr id="20" name="Rectangle 19">
            <a:extLst>
              <a:ext uri="{FF2B5EF4-FFF2-40B4-BE49-F238E27FC236}">
                <a16:creationId xmlns:a16="http://schemas.microsoft.com/office/drawing/2014/main" xmlns="" id="{027ADCA0-A066-4B16-8E1F-3C2483947B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87240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E31C38-2777-834A-81F8-AF122FE3F3B3}"/>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CFCEA6D0-BC03-C144-9768-7CC9C3363D77}"/>
              </a:ext>
            </a:extLst>
          </p:cNvPr>
          <p:cNvSpPr>
            <a:spLocks noGrp="1"/>
          </p:cNvSpPr>
          <p:nvPr>
            <p:ph idx="1"/>
          </p:nvPr>
        </p:nvSpPr>
        <p:spPr/>
        <p:txBody>
          <a:bodyPr/>
          <a:lstStyle/>
          <a:p>
            <a:r>
              <a:rPr lang="en-GB" b="1" dirty="0"/>
              <a:t>National anthem:</a:t>
            </a:r>
            <a:r>
              <a:rPr lang="en-GB" dirty="0"/>
              <a:t> The national anthem of the Peoples Republic of China is known as the ‘March of the Volunteers’ and was composed in 1934 by the poet – Tian Han. The following year the composer </a:t>
            </a:r>
            <a:r>
              <a:rPr lang="en-GB" dirty="0" err="1"/>
              <a:t>Nie</a:t>
            </a:r>
            <a:r>
              <a:rPr lang="en-GB" dirty="0"/>
              <a:t> </a:t>
            </a:r>
            <a:r>
              <a:rPr lang="en-GB" dirty="0" err="1"/>
              <a:t>Er</a:t>
            </a:r>
            <a:r>
              <a:rPr lang="en-GB" dirty="0"/>
              <a:t> set it to music. The anthem which honours the soldiers who fought against the Japanese during the thirties was not made the official song until 1949.  </a:t>
            </a:r>
          </a:p>
          <a:p>
            <a:endParaRPr lang="en-US" dirty="0"/>
          </a:p>
        </p:txBody>
      </p:sp>
    </p:spTree>
    <p:extLst>
      <p:ext uri="{BB962C8B-B14F-4D97-AF65-F5344CB8AC3E}">
        <p14:creationId xmlns:p14="http://schemas.microsoft.com/office/powerpoint/2010/main" val="1484642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FDCDDD78-8698-8441-801D-1FF9E054FC3B}"/>
              </a:ext>
            </a:extLst>
          </p:cNvPr>
          <p:cNvSpPr>
            <a:spLocks noGrp="1"/>
          </p:cNvSpPr>
          <p:nvPr>
            <p:ph type="title"/>
          </p:nvPr>
        </p:nvSpPr>
        <p:spPr/>
        <p:txBody>
          <a:bodyPr/>
          <a:lstStyle/>
          <a:p>
            <a:r>
              <a:rPr lang="en-US" dirty="0"/>
              <a:t>LINK</a:t>
            </a:r>
          </a:p>
        </p:txBody>
      </p:sp>
      <p:sp>
        <p:nvSpPr>
          <p:cNvPr id="5" name="Content Placeholder 4">
            <a:extLst>
              <a:ext uri="{FF2B5EF4-FFF2-40B4-BE49-F238E27FC236}">
                <a16:creationId xmlns:a16="http://schemas.microsoft.com/office/drawing/2014/main" xmlns="" id="{71939069-F2B2-114F-AB5E-D6CD9A315454}"/>
              </a:ext>
            </a:extLst>
          </p:cNvPr>
          <p:cNvSpPr>
            <a:spLocks noGrp="1"/>
          </p:cNvSpPr>
          <p:nvPr>
            <p:ph idx="1"/>
          </p:nvPr>
        </p:nvSpPr>
        <p:spPr/>
        <p:txBody>
          <a:bodyPr/>
          <a:lstStyle/>
          <a:p>
            <a:r>
              <a:rPr lang="en-US" dirty="0"/>
              <a:t>https://</a:t>
            </a:r>
            <a:r>
              <a:rPr lang="en-US" dirty="0" err="1"/>
              <a:t>www.youtube.com</a:t>
            </a:r>
            <a:r>
              <a:rPr lang="en-US" dirty="0"/>
              <a:t>/</a:t>
            </a:r>
            <a:r>
              <a:rPr lang="en-US" dirty="0" err="1"/>
              <a:t>watch?v</a:t>
            </a:r>
            <a:r>
              <a:rPr lang="en-US" dirty="0"/>
              <a:t>=UctriMuXYS0</a:t>
            </a:r>
          </a:p>
        </p:txBody>
      </p:sp>
    </p:spTree>
    <p:extLst>
      <p:ext uri="{BB962C8B-B14F-4D97-AF65-F5344CB8AC3E}">
        <p14:creationId xmlns:p14="http://schemas.microsoft.com/office/powerpoint/2010/main" val="24239197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9579EFB-91C1-1E46-B0F9-D1006A2722B8}"/>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8EAD32C4-93FE-684E-ADF2-347516AD8354}"/>
              </a:ext>
            </a:extLst>
          </p:cNvPr>
          <p:cNvSpPr>
            <a:spLocks noGrp="1"/>
          </p:cNvSpPr>
          <p:nvPr>
            <p:ph idx="1"/>
          </p:nvPr>
        </p:nvSpPr>
        <p:spPr/>
        <p:txBody>
          <a:bodyPr>
            <a:normAutofit/>
          </a:bodyPr>
          <a:lstStyle/>
          <a:p>
            <a:r>
              <a:rPr lang="en-GB" b="1" dirty="0"/>
              <a:t>Nationality:</a:t>
            </a:r>
            <a:r>
              <a:rPr lang="en-GB" dirty="0"/>
              <a:t> Chinese.</a:t>
            </a:r>
          </a:p>
          <a:p>
            <a:r>
              <a:rPr lang="en-GB" b="1" dirty="0"/>
              <a:t>Ethnic Make-up:</a:t>
            </a:r>
            <a:r>
              <a:rPr lang="en-GB" dirty="0"/>
              <a:t> Han Chinese 91.9%, Zhuang, Uygur, Hui, Yi, Tibetan, Miao, Manchu, Mongol, </a:t>
            </a:r>
            <a:r>
              <a:rPr lang="en-GB" dirty="0" err="1"/>
              <a:t>Buyi</a:t>
            </a:r>
            <a:r>
              <a:rPr lang="en-GB" dirty="0"/>
              <a:t>, Korean, and other nationalities 8.1%.</a:t>
            </a:r>
          </a:p>
          <a:p>
            <a:r>
              <a:rPr lang="en-GB" b="1" dirty="0">
                <a:highlight>
                  <a:srgbClr val="FFFF00"/>
                </a:highlight>
              </a:rPr>
              <a:t>Population:</a:t>
            </a:r>
            <a:r>
              <a:rPr lang="en-GB" dirty="0">
                <a:highlight>
                  <a:srgbClr val="FFFF00"/>
                </a:highlight>
              </a:rPr>
              <a:t> 1.379 billion (2016).</a:t>
            </a:r>
          </a:p>
          <a:p>
            <a:r>
              <a:rPr lang="en-GB" b="1" dirty="0"/>
              <a:t>Population growth rate:</a:t>
            </a:r>
            <a:r>
              <a:rPr lang="en-GB" dirty="0"/>
              <a:t> 0.5% annual change (2016).</a:t>
            </a:r>
          </a:p>
          <a:p>
            <a:r>
              <a:rPr lang="en-GB" b="1" dirty="0"/>
              <a:t>Time Zone:</a:t>
            </a:r>
            <a:r>
              <a:rPr lang="en-GB" dirty="0"/>
              <a:t> Although China is a vast country, (roughly the size of the US), they use only one single standard time and do not observe daylight saving time. The official standard time is known as ‘Beijing Time’ which is eight hours ahead of UTC.   </a:t>
            </a:r>
          </a:p>
          <a:p>
            <a:r>
              <a:rPr lang="en-GB" b="1" dirty="0"/>
              <a:t>Currency:</a:t>
            </a:r>
            <a:r>
              <a:rPr lang="en-GB" dirty="0"/>
              <a:t> Renminbi</a:t>
            </a:r>
          </a:p>
          <a:p>
            <a:r>
              <a:rPr lang="en-GB" b="1" dirty="0"/>
              <a:t>Government</a:t>
            </a:r>
            <a:r>
              <a:rPr lang="en-GB" dirty="0"/>
              <a:t>: Communist</a:t>
            </a:r>
          </a:p>
          <a:p>
            <a:r>
              <a:rPr lang="en-GB" b="1" dirty="0"/>
              <a:t>Internet penetration:</a:t>
            </a:r>
            <a:r>
              <a:rPr lang="en-GB" dirty="0"/>
              <a:t> 38.4% of the population (2011) – According to ‘</a:t>
            </a:r>
            <a:r>
              <a:rPr lang="en-GB" dirty="0" err="1"/>
              <a:t>statista</a:t>
            </a:r>
            <a:r>
              <a:rPr lang="en-GB" dirty="0"/>
              <a:t>’ 2017 - China has 1 billion internet users.</a:t>
            </a:r>
          </a:p>
          <a:p>
            <a:pPr marL="0" indent="0">
              <a:buNone/>
            </a:pPr>
            <a:endParaRPr lang="en-GB" dirty="0"/>
          </a:p>
          <a:p>
            <a:endParaRPr lang="en-US" dirty="0"/>
          </a:p>
        </p:txBody>
      </p:sp>
    </p:spTree>
    <p:extLst>
      <p:ext uri="{BB962C8B-B14F-4D97-AF65-F5344CB8AC3E}">
        <p14:creationId xmlns:p14="http://schemas.microsoft.com/office/powerpoint/2010/main" val="2781903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137141D-1632-3741-AE73-028D2D07962D}"/>
              </a:ext>
            </a:extLst>
          </p:cNvPr>
          <p:cNvSpPr>
            <a:spLocks noGrp="1"/>
          </p:cNvSpPr>
          <p:nvPr>
            <p:ph type="title"/>
          </p:nvPr>
        </p:nvSpPr>
        <p:spPr/>
        <p:txBody>
          <a:bodyPr/>
          <a:lstStyle/>
          <a:p>
            <a:r>
              <a:rPr lang="en-US" dirty="0"/>
              <a:t>HISTORY</a:t>
            </a:r>
            <a:br>
              <a:rPr lang="en-US" dirty="0"/>
            </a:br>
            <a:r>
              <a:rPr lang="en-US" dirty="0"/>
              <a:t>CULTURE</a:t>
            </a:r>
            <a:br>
              <a:rPr lang="en-US" dirty="0"/>
            </a:br>
            <a:r>
              <a:rPr lang="en-US" dirty="0"/>
              <a:t>LANGUAGE</a:t>
            </a:r>
          </a:p>
        </p:txBody>
      </p:sp>
      <p:sp>
        <p:nvSpPr>
          <p:cNvPr id="3" name="Content Placeholder 2">
            <a:extLst>
              <a:ext uri="{FF2B5EF4-FFF2-40B4-BE49-F238E27FC236}">
                <a16:creationId xmlns:a16="http://schemas.microsoft.com/office/drawing/2014/main" xmlns="" id="{94CF96B3-89D9-D74C-94A7-ED1F191FE941}"/>
              </a:ext>
            </a:extLst>
          </p:cNvPr>
          <p:cNvSpPr>
            <a:spLocks noGrp="1"/>
          </p:cNvSpPr>
          <p:nvPr>
            <p:ph idx="1"/>
          </p:nvPr>
        </p:nvSpPr>
        <p:spPr/>
        <p:txBody>
          <a:bodyPr/>
          <a:lstStyle/>
          <a:p>
            <a:r>
              <a:rPr lang="en-GB" dirty="0">
                <a:solidFill>
                  <a:schemeClr val="tx1"/>
                </a:solidFill>
              </a:rPr>
              <a:t>Understanding of China’s history, culture and language can allow investors to better relate to their partners, build relations in government and tap the local market. </a:t>
            </a:r>
          </a:p>
          <a:p>
            <a:r>
              <a:rPr lang="en-GB" dirty="0">
                <a:solidFill>
                  <a:schemeClr val="tx1"/>
                </a:solidFill>
              </a:rPr>
              <a:t>While local advisers can help you bridge these cultural gaps, you should ensure that your local teams are properly staffed with long-term senior management, as building your talent can take patience and persistence. </a:t>
            </a:r>
          </a:p>
          <a:p>
            <a:endParaRPr lang="en-US" dirty="0"/>
          </a:p>
        </p:txBody>
      </p:sp>
    </p:spTree>
    <p:extLst>
      <p:ext uri="{BB962C8B-B14F-4D97-AF65-F5344CB8AC3E}">
        <p14:creationId xmlns:p14="http://schemas.microsoft.com/office/powerpoint/2010/main" val="40404058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9DC5A77-10C9-4ECF-B7EB-8D917F36A9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2FFE28B5-FB16-49A9-B851-3C35FAC0C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xmlns="" id="{A1DA628A-1165-4B4E-908A-2C75960B5569}"/>
              </a:ext>
            </a:extLst>
          </p:cNvPr>
          <p:cNvSpPr>
            <a:spLocks noGrp="1"/>
          </p:cNvSpPr>
          <p:nvPr>
            <p:ph type="title"/>
          </p:nvPr>
        </p:nvSpPr>
        <p:spPr>
          <a:xfrm>
            <a:off x="1600754" y="1087374"/>
            <a:ext cx="8983489" cy="1000978"/>
          </a:xfrm>
        </p:spPr>
        <p:txBody>
          <a:bodyPr>
            <a:normAutofit/>
          </a:bodyPr>
          <a:lstStyle/>
          <a:p>
            <a:r>
              <a:rPr lang="en-US" dirty="0"/>
              <a:t>HETEROGENEITY</a:t>
            </a:r>
          </a:p>
        </p:txBody>
      </p:sp>
      <p:sp>
        <p:nvSpPr>
          <p:cNvPr id="12" name="Rectangle 11">
            <a:extLst>
              <a:ext uri="{FF2B5EF4-FFF2-40B4-BE49-F238E27FC236}">
                <a16:creationId xmlns:a16="http://schemas.microsoft.com/office/drawing/2014/main" xmlns="" id="{01014442-855A-4E0F-8D09-C314661A48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xmlns="" id="{9B1ABF09-86CF-414E-88A5-2B84CC7232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xmlns="" id="{3FE91770-CDBB-4D24-94E5-AD484F36CE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279019" y="2526526"/>
            <a:ext cx="10920893" cy="3563377"/>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xmlns="" id="{B3FB0A50-4F24-9641-88AA-8C09294E4DBF}"/>
              </a:ext>
            </a:extLst>
          </p:cNvPr>
          <p:cNvSpPr>
            <a:spLocks noGrp="1"/>
          </p:cNvSpPr>
          <p:nvPr>
            <p:ph idx="1"/>
          </p:nvPr>
        </p:nvSpPr>
        <p:spPr>
          <a:xfrm>
            <a:off x="1600753" y="2535446"/>
            <a:ext cx="8983489" cy="3554457"/>
          </a:xfrm>
        </p:spPr>
        <p:txBody>
          <a:bodyPr>
            <a:normAutofit/>
          </a:bodyPr>
          <a:lstStyle/>
          <a:p>
            <a:r>
              <a:rPr lang="en-GB" dirty="0">
                <a:solidFill>
                  <a:srgbClr val="000000"/>
                </a:solidFill>
              </a:rPr>
              <a:t>Consumer markets in China are heterogeneous, regionally divided and diverse in terms of income levels, taste and sophistication.</a:t>
            </a:r>
          </a:p>
          <a:p>
            <a:r>
              <a:rPr lang="en-GB" dirty="0">
                <a:solidFill>
                  <a:srgbClr val="000000"/>
                </a:solidFill>
              </a:rPr>
              <a:t>The culture, customs and traditions of the Chinese people make up an integral part of business decisions and government policy.</a:t>
            </a:r>
          </a:p>
          <a:p>
            <a:r>
              <a:rPr lang="en-GB" dirty="0">
                <a:solidFill>
                  <a:srgbClr val="000000"/>
                </a:solidFill>
              </a:rPr>
              <a:t>Understanding these differences, and adopting a flexible market entry strategy that can accommodate these differences, will go a long way in China. </a:t>
            </a:r>
          </a:p>
          <a:p>
            <a:endParaRPr lang="en-US" dirty="0">
              <a:solidFill>
                <a:srgbClr val="000000"/>
              </a:solidFill>
            </a:endParaRPr>
          </a:p>
        </p:txBody>
      </p:sp>
    </p:spTree>
    <p:extLst>
      <p:ext uri="{BB962C8B-B14F-4D97-AF65-F5344CB8AC3E}">
        <p14:creationId xmlns:p14="http://schemas.microsoft.com/office/powerpoint/2010/main" val="8604520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0516254-1D9F-4F3A-9870-3A3280BE2BF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6065F959-9DB0-BD49-8A02-E7D7477832B2}"/>
              </a:ext>
            </a:extLst>
          </p:cNvPr>
          <p:cNvSpPr>
            <a:spLocks noGrp="1"/>
          </p:cNvSpPr>
          <p:nvPr>
            <p:ph type="title"/>
          </p:nvPr>
        </p:nvSpPr>
        <p:spPr>
          <a:xfrm>
            <a:off x="1539116" y="864108"/>
            <a:ext cx="3073914" cy="5120639"/>
          </a:xfrm>
        </p:spPr>
        <p:txBody>
          <a:bodyPr>
            <a:normAutofit/>
          </a:bodyPr>
          <a:lstStyle/>
          <a:p>
            <a:pPr algn="r"/>
            <a:r>
              <a:rPr lang="en-US">
                <a:solidFill>
                  <a:schemeClr val="tx1">
                    <a:lumMod val="85000"/>
                    <a:lumOff val="15000"/>
                  </a:schemeClr>
                </a:solidFill>
              </a:rPr>
              <a:t>ADAPTABILITY</a:t>
            </a:r>
          </a:p>
        </p:txBody>
      </p:sp>
      <p:sp>
        <p:nvSpPr>
          <p:cNvPr id="10" name="Rectangle 9">
            <a:extLst>
              <a:ext uri="{FF2B5EF4-FFF2-40B4-BE49-F238E27FC236}">
                <a16:creationId xmlns:a16="http://schemas.microsoft.com/office/drawing/2014/main" xmlns="" id="{FC14672B-27A5-4CDA-ABAF-5E4CF4B41C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xmlns="" id="{8D89589C-2C90-4407-A995-05EC3DD7AB1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4DCCF151-CA5A-A04D-BD87-8815113CA1C1}"/>
              </a:ext>
            </a:extLst>
          </p:cNvPr>
          <p:cNvSpPr>
            <a:spLocks noGrp="1"/>
          </p:cNvSpPr>
          <p:nvPr>
            <p:ph idx="1"/>
          </p:nvPr>
        </p:nvSpPr>
        <p:spPr>
          <a:xfrm>
            <a:off x="5289229" y="864108"/>
            <a:ext cx="5910677" cy="5120640"/>
          </a:xfrm>
        </p:spPr>
        <p:txBody>
          <a:bodyPr>
            <a:normAutofit/>
          </a:bodyPr>
          <a:lstStyle/>
          <a:p>
            <a:r>
              <a:rPr lang="en-GB" dirty="0">
                <a:solidFill>
                  <a:schemeClr val="tx1"/>
                </a:solidFill>
              </a:rPr>
              <a:t>Companies who have been successful in meeting their goals are usually those with an adaptive strategy. They are nimble enough to respond to changes in the fluctuating environment and innovative enough to approach China differently. They do not expect to use the same business strategy that had worked in their home markets, or from any other emerging market, even should that strategy be tried and proven. </a:t>
            </a:r>
          </a:p>
          <a:p>
            <a:endParaRPr lang="en-US" dirty="0"/>
          </a:p>
        </p:txBody>
      </p:sp>
      <p:sp>
        <p:nvSpPr>
          <p:cNvPr id="14" name="Rectangle 13">
            <a:extLst>
              <a:ext uri="{FF2B5EF4-FFF2-40B4-BE49-F238E27FC236}">
                <a16:creationId xmlns:a16="http://schemas.microsoft.com/office/drawing/2014/main" xmlns="" id="{9A206779-5C74-4555-94BC-5845C92EC3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76409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CC842D17-E14E-4882-8C0E-500860C061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0" y="758952"/>
            <a:ext cx="262395"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a:extLst>
              <a:ext uri="{FF2B5EF4-FFF2-40B4-BE49-F238E27FC236}">
                <a16:creationId xmlns:a16="http://schemas.microsoft.com/office/drawing/2014/main" xmlns="" id="{148D508D-9E2C-2142-B7DB-28B11D0ABCDD}"/>
              </a:ext>
            </a:extLst>
          </p:cNvPr>
          <p:cNvPicPr>
            <a:picLocks noChangeAspect="1"/>
          </p:cNvPicPr>
          <p:nvPr/>
        </p:nvPicPr>
        <p:blipFill rotWithShape="1">
          <a:blip r:embed="rId2"/>
          <a:srcRect t="13139" r="2" b="9404"/>
          <a:stretch/>
        </p:blipFill>
        <p:spPr>
          <a:xfrm>
            <a:off x="423331" y="758952"/>
            <a:ext cx="5535397" cy="4287610"/>
          </a:xfrm>
          <a:prstGeom prst="rect">
            <a:avLst/>
          </a:prstGeom>
        </p:spPr>
      </p:pic>
      <p:sp>
        <p:nvSpPr>
          <p:cNvPr id="12" name="Rectangle 11">
            <a:extLst>
              <a:ext uri="{FF2B5EF4-FFF2-40B4-BE49-F238E27FC236}">
                <a16:creationId xmlns:a16="http://schemas.microsoft.com/office/drawing/2014/main" xmlns="" id="{2E71D009-CC72-45E6-8D1C-42189C5D3DE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19594" y="758951"/>
            <a:ext cx="5535397" cy="8824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xmlns="" id="{2FC54905-BA4B-4491-B960-ED60CA7AA4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3330" y="5207429"/>
            <a:ext cx="5535397" cy="8824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xmlns="" id="{84C7E19E-92BA-0748-AD8F-ED3EB10FDBE3}"/>
              </a:ext>
            </a:extLst>
          </p:cNvPr>
          <p:cNvPicPr>
            <a:picLocks noGrp="1" noChangeAspect="1"/>
          </p:cNvPicPr>
          <p:nvPr>
            <p:ph idx="4294967295"/>
          </p:nvPr>
        </p:nvPicPr>
        <p:blipFill rotWithShape="1">
          <a:blip r:embed="rId3"/>
          <a:srcRect l="17646" r="4893"/>
          <a:stretch/>
        </p:blipFill>
        <p:spPr>
          <a:xfrm>
            <a:off x="6119594" y="1802294"/>
            <a:ext cx="5535397" cy="4287610"/>
          </a:xfrm>
          <a:prstGeom prst="rect">
            <a:avLst/>
          </a:prstGeom>
        </p:spPr>
      </p:pic>
      <p:sp>
        <p:nvSpPr>
          <p:cNvPr id="16" name="Rectangle 15">
            <a:extLst>
              <a:ext uri="{FF2B5EF4-FFF2-40B4-BE49-F238E27FC236}">
                <a16:creationId xmlns:a16="http://schemas.microsoft.com/office/drawing/2014/main" xmlns="" id="{FB7BB494-9ECF-401D-A865-D03E511C26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551289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A0DA63B-E3FD-EA42-8974-5BB020C874D4}"/>
              </a:ext>
            </a:extLst>
          </p:cNvPr>
          <p:cNvSpPr>
            <a:spLocks noGrp="1"/>
          </p:cNvSpPr>
          <p:nvPr>
            <p:ph type="title"/>
          </p:nvPr>
        </p:nvSpPr>
        <p:spPr/>
        <p:txBody>
          <a:bodyPr/>
          <a:lstStyle/>
          <a:p>
            <a:r>
              <a:rPr lang="en-US" dirty="0"/>
              <a:t>KFC</a:t>
            </a:r>
            <a:br>
              <a:rPr lang="en-US" dirty="0"/>
            </a:br>
            <a:r>
              <a:rPr lang="en-US" dirty="0"/>
              <a:t>YUM !</a:t>
            </a:r>
          </a:p>
        </p:txBody>
      </p:sp>
      <p:sp>
        <p:nvSpPr>
          <p:cNvPr id="3" name="Content Placeholder 2">
            <a:extLst>
              <a:ext uri="{FF2B5EF4-FFF2-40B4-BE49-F238E27FC236}">
                <a16:creationId xmlns:a16="http://schemas.microsoft.com/office/drawing/2014/main" xmlns="" id="{776E6C2B-5625-F140-9760-FDA3B6EBD852}"/>
              </a:ext>
            </a:extLst>
          </p:cNvPr>
          <p:cNvSpPr>
            <a:spLocks noGrp="1"/>
          </p:cNvSpPr>
          <p:nvPr>
            <p:ph idx="1"/>
          </p:nvPr>
        </p:nvSpPr>
        <p:spPr/>
        <p:txBody>
          <a:bodyPr>
            <a:normAutofit/>
          </a:bodyPr>
          <a:lstStyle/>
          <a:p>
            <a:r>
              <a:rPr lang="en-GB" dirty="0">
                <a:solidFill>
                  <a:schemeClr val="tx1"/>
                </a:solidFill>
              </a:rPr>
              <a:t>KFC, owned by American Yum! Brands Inc., owes much of its success to its flexible business strategy, designed specifically for the Chinese market, for Chinese customers. </a:t>
            </a:r>
          </a:p>
          <a:p>
            <a:r>
              <a:rPr lang="en-GB" dirty="0">
                <a:solidFill>
                  <a:schemeClr val="tx1"/>
                </a:solidFill>
              </a:rPr>
              <a:t>From the time its first stores first appeared in 1987, KFC’s menu has grown to include not just their traditional fried chicken, but beef, seafood and rice dishes, fresh vegetables, soups, and breakfasts – choices that appeal more to local palates. </a:t>
            </a:r>
          </a:p>
          <a:p>
            <a:r>
              <a:rPr lang="en-GB" dirty="0">
                <a:solidFill>
                  <a:schemeClr val="tx1"/>
                </a:solidFill>
              </a:rPr>
              <a:t>Today, KFC has nearly 3,800 restaurants in more than 800 cities throughout China, and continues to open an average of one new location per day.</a:t>
            </a:r>
          </a:p>
        </p:txBody>
      </p:sp>
    </p:spTree>
    <p:extLst>
      <p:ext uri="{BB962C8B-B14F-4D97-AF65-F5344CB8AC3E}">
        <p14:creationId xmlns:p14="http://schemas.microsoft.com/office/powerpoint/2010/main" val="17705535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6C2997EE-0889-44C3-AC0D-18F26AC9AAA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xmlns="" id="{77BAD74F-3EF8-5649-8FB5-D9CF40829963}"/>
              </a:ext>
            </a:extLst>
          </p:cNvPr>
          <p:cNvPicPr>
            <a:picLocks noChangeAspect="1"/>
          </p:cNvPicPr>
          <p:nvPr/>
        </p:nvPicPr>
        <p:blipFill rotWithShape="1">
          <a:blip r:embed="rId2"/>
          <a:srcRect t="12103" r="-3" b="14735"/>
          <a:stretch/>
        </p:blipFill>
        <p:spPr>
          <a:xfrm>
            <a:off x="20" y="10"/>
            <a:ext cx="7215381" cy="2969294"/>
          </a:xfrm>
          <a:custGeom>
            <a:avLst/>
            <a:gdLst>
              <a:gd name="connsiteX0" fmla="*/ 0 w 7215401"/>
              <a:gd name="connsiteY0" fmla="*/ 0 h 2969304"/>
              <a:gd name="connsiteX1" fmla="*/ 677334 w 7215401"/>
              <a:gd name="connsiteY1" fmla="*/ 0 h 2969304"/>
              <a:gd name="connsiteX2" fmla="*/ 1168036 w 7215401"/>
              <a:gd name="connsiteY2" fmla="*/ 0 h 2969304"/>
              <a:gd name="connsiteX3" fmla="*/ 1205499 w 7215401"/>
              <a:gd name="connsiteY3" fmla="*/ 0 h 2969304"/>
              <a:gd name="connsiteX4" fmla="*/ 1647632 w 7215401"/>
              <a:gd name="connsiteY4" fmla="*/ 0 h 2969304"/>
              <a:gd name="connsiteX5" fmla="*/ 7215401 w 7215401"/>
              <a:gd name="connsiteY5" fmla="*/ 0 h 2969304"/>
              <a:gd name="connsiteX6" fmla="*/ 5840224 w 7215401"/>
              <a:gd name="connsiteY6" fmla="*/ 2969304 h 2969304"/>
              <a:gd name="connsiteX7" fmla="*/ 0 w 7215401"/>
              <a:gd name="connsiteY7" fmla="*/ 2969304 h 2969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15401" h="2969304">
                <a:moveTo>
                  <a:pt x="0" y="0"/>
                </a:moveTo>
                <a:lnTo>
                  <a:pt x="677334" y="0"/>
                </a:lnTo>
                <a:lnTo>
                  <a:pt x="1168036" y="0"/>
                </a:lnTo>
                <a:lnTo>
                  <a:pt x="1205499" y="0"/>
                </a:lnTo>
                <a:lnTo>
                  <a:pt x="1647632" y="0"/>
                </a:lnTo>
                <a:lnTo>
                  <a:pt x="7215401" y="0"/>
                </a:lnTo>
                <a:lnTo>
                  <a:pt x="5840224" y="2969304"/>
                </a:lnTo>
                <a:lnTo>
                  <a:pt x="0" y="2969304"/>
                </a:lnTo>
                <a:close/>
              </a:path>
            </a:pathLst>
          </a:custGeom>
        </p:spPr>
      </p:pic>
      <p:pic>
        <p:nvPicPr>
          <p:cNvPr id="4" name="Content Placeholder 3">
            <a:extLst>
              <a:ext uri="{FF2B5EF4-FFF2-40B4-BE49-F238E27FC236}">
                <a16:creationId xmlns:a16="http://schemas.microsoft.com/office/drawing/2014/main" xmlns="" id="{E916FF5E-0E17-EC49-9226-F2AA57C78967}"/>
              </a:ext>
            </a:extLst>
          </p:cNvPr>
          <p:cNvPicPr>
            <a:picLocks noGrp="1" noChangeAspect="1"/>
          </p:cNvPicPr>
          <p:nvPr>
            <p:ph idx="4294967295"/>
          </p:nvPr>
        </p:nvPicPr>
        <p:blipFill rotWithShape="1">
          <a:blip r:embed="rId3"/>
          <a:srcRect t="21023" b="14581"/>
          <a:stretch/>
        </p:blipFill>
        <p:spPr>
          <a:xfrm>
            <a:off x="5622233" y="10"/>
            <a:ext cx="6569769" cy="3750724"/>
          </a:xfrm>
          <a:custGeom>
            <a:avLst/>
            <a:gdLst>
              <a:gd name="connsiteX0" fmla="*/ 1738471 w 6569769"/>
              <a:gd name="connsiteY0" fmla="*/ 0 h 3750734"/>
              <a:gd name="connsiteX1" fmla="*/ 6569769 w 6569769"/>
              <a:gd name="connsiteY1" fmla="*/ 0 h 3750734"/>
              <a:gd name="connsiteX2" fmla="*/ 6569769 w 6569769"/>
              <a:gd name="connsiteY2" fmla="*/ 3750734 h 3750734"/>
              <a:gd name="connsiteX3" fmla="*/ 0 w 6569769"/>
              <a:gd name="connsiteY3" fmla="*/ 3750734 h 3750734"/>
            </a:gdLst>
            <a:ahLst/>
            <a:cxnLst>
              <a:cxn ang="0">
                <a:pos x="connsiteX0" y="connsiteY0"/>
              </a:cxn>
              <a:cxn ang="0">
                <a:pos x="connsiteX1" y="connsiteY1"/>
              </a:cxn>
              <a:cxn ang="0">
                <a:pos x="connsiteX2" y="connsiteY2"/>
              </a:cxn>
              <a:cxn ang="0">
                <a:pos x="connsiteX3" y="connsiteY3"/>
              </a:cxn>
            </a:cxnLst>
            <a:rect l="l" t="t" r="r" b="b"/>
            <a:pathLst>
              <a:path w="6569769" h="3750734">
                <a:moveTo>
                  <a:pt x="1738471" y="0"/>
                </a:moveTo>
                <a:lnTo>
                  <a:pt x="6569769" y="0"/>
                </a:lnTo>
                <a:lnTo>
                  <a:pt x="6569769" y="3750734"/>
                </a:lnTo>
                <a:lnTo>
                  <a:pt x="0" y="3750734"/>
                </a:lnTo>
                <a:close/>
              </a:path>
            </a:pathLst>
          </a:custGeom>
        </p:spPr>
      </p:pic>
      <p:pic>
        <p:nvPicPr>
          <p:cNvPr id="7" name="Picture 6">
            <a:extLst>
              <a:ext uri="{FF2B5EF4-FFF2-40B4-BE49-F238E27FC236}">
                <a16:creationId xmlns:a16="http://schemas.microsoft.com/office/drawing/2014/main" xmlns="" id="{6384D132-4925-F64F-A7C2-BBEDA8318893}"/>
              </a:ext>
            </a:extLst>
          </p:cNvPr>
          <p:cNvPicPr>
            <a:picLocks noChangeAspect="1"/>
          </p:cNvPicPr>
          <p:nvPr/>
        </p:nvPicPr>
        <p:blipFill rotWithShape="1">
          <a:blip r:embed="rId4"/>
          <a:srcRect t="12237"/>
          <a:stretch/>
        </p:blipFill>
        <p:spPr>
          <a:xfrm>
            <a:off x="4182011" y="3887894"/>
            <a:ext cx="8009991" cy="2970106"/>
          </a:xfrm>
          <a:custGeom>
            <a:avLst/>
            <a:gdLst>
              <a:gd name="connsiteX0" fmla="*/ 1376648 w 8009991"/>
              <a:gd name="connsiteY0" fmla="*/ 0 h 2970106"/>
              <a:gd name="connsiteX1" fmla="*/ 8009991 w 8009991"/>
              <a:gd name="connsiteY1" fmla="*/ 0 h 2970106"/>
              <a:gd name="connsiteX2" fmla="*/ 8009991 w 8009991"/>
              <a:gd name="connsiteY2" fmla="*/ 2970106 h 2970106"/>
              <a:gd name="connsiteX3" fmla="*/ 0 w 8009991"/>
              <a:gd name="connsiteY3" fmla="*/ 2970106 h 2970106"/>
            </a:gdLst>
            <a:ahLst/>
            <a:cxnLst>
              <a:cxn ang="0">
                <a:pos x="connsiteX0" y="connsiteY0"/>
              </a:cxn>
              <a:cxn ang="0">
                <a:pos x="connsiteX1" y="connsiteY1"/>
              </a:cxn>
              <a:cxn ang="0">
                <a:pos x="connsiteX2" y="connsiteY2"/>
              </a:cxn>
              <a:cxn ang="0">
                <a:pos x="connsiteX3" y="connsiteY3"/>
              </a:cxn>
            </a:cxnLst>
            <a:rect l="l" t="t" r="r" b="b"/>
            <a:pathLst>
              <a:path w="8009991" h="2970106">
                <a:moveTo>
                  <a:pt x="1376648" y="0"/>
                </a:moveTo>
                <a:lnTo>
                  <a:pt x="8009991" y="0"/>
                </a:lnTo>
                <a:lnTo>
                  <a:pt x="8009991" y="2970106"/>
                </a:lnTo>
                <a:lnTo>
                  <a:pt x="0" y="2970106"/>
                </a:lnTo>
                <a:close/>
              </a:path>
            </a:pathLst>
          </a:custGeom>
        </p:spPr>
      </p:pic>
      <p:pic>
        <p:nvPicPr>
          <p:cNvPr id="6" name="Picture 5">
            <a:extLst>
              <a:ext uri="{FF2B5EF4-FFF2-40B4-BE49-F238E27FC236}">
                <a16:creationId xmlns:a16="http://schemas.microsoft.com/office/drawing/2014/main" xmlns="" id="{E95425BC-A6A2-3E42-A8EC-F7E2C67AC2D6}"/>
              </a:ext>
            </a:extLst>
          </p:cNvPr>
          <p:cNvPicPr>
            <a:picLocks noChangeAspect="1"/>
          </p:cNvPicPr>
          <p:nvPr/>
        </p:nvPicPr>
        <p:blipFill rotWithShape="1">
          <a:blip r:embed="rId5"/>
          <a:srcRect l="7129" r="10112" b="2"/>
          <a:stretch/>
        </p:blipFill>
        <p:spPr>
          <a:xfrm>
            <a:off x="1" y="3106464"/>
            <a:ext cx="6209553" cy="3751536"/>
          </a:xfrm>
          <a:custGeom>
            <a:avLst/>
            <a:gdLst>
              <a:gd name="connsiteX0" fmla="*/ 0 w 6209553"/>
              <a:gd name="connsiteY0" fmla="*/ 0 h 3751536"/>
              <a:gd name="connsiteX1" fmla="*/ 5776701 w 6209553"/>
              <a:gd name="connsiteY1" fmla="*/ 0 h 3751536"/>
              <a:gd name="connsiteX2" fmla="*/ 4041567 w 6209553"/>
              <a:gd name="connsiteY2" fmla="*/ 3746529 h 3751536"/>
              <a:gd name="connsiteX3" fmla="*/ 6209553 w 6209553"/>
              <a:gd name="connsiteY3" fmla="*/ 3746529 h 3751536"/>
              <a:gd name="connsiteX4" fmla="*/ 6209553 w 6209553"/>
              <a:gd name="connsiteY4" fmla="*/ 3746530 h 3751536"/>
              <a:gd name="connsiteX5" fmla="*/ 1647632 w 6209553"/>
              <a:gd name="connsiteY5" fmla="*/ 3746530 h 3751536"/>
              <a:gd name="connsiteX6" fmla="*/ 1647632 w 6209553"/>
              <a:gd name="connsiteY6" fmla="*/ 3751536 h 3751536"/>
              <a:gd name="connsiteX7" fmla="*/ 0 w 6209553"/>
              <a:gd name="connsiteY7" fmla="*/ 3751536 h 37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09553" h="3751536">
                <a:moveTo>
                  <a:pt x="0" y="0"/>
                </a:moveTo>
                <a:lnTo>
                  <a:pt x="5776701" y="0"/>
                </a:lnTo>
                <a:lnTo>
                  <a:pt x="4041567" y="3746529"/>
                </a:lnTo>
                <a:lnTo>
                  <a:pt x="6209553" y="3746529"/>
                </a:lnTo>
                <a:lnTo>
                  <a:pt x="6209553" y="3746530"/>
                </a:lnTo>
                <a:lnTo>
                  <a:pt x="1647632" y="3746530"/>
                </a:lnTo>
                <a:lnTo>
                  <a:pt x="1647632" y="3751536"/>
                </a:lnTo>
                <a:lnTo>
                  <a:pt x="0" y="3751536"/>
                </a:lnTo>
                <a:close/>
              </a:path>
            </a:pathLst>
          </a:custGeom>
        </p:spPr>
      </p:pic>
    </p:spTree>
    <p:extLst>
      <p:ext uri="{BB962C8B-B14F-4D97-AF65-F5344CB8AC3E}">
        <p14:creationId xmlns:p14="http://schemas.microsoft.com/office/powerpoint/2010/main" val="40185162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0516254-1D9F-4F3A-9870-3A3280BE2BF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220B878-82A4-2845-B2F1-2F4B2A526539}"/>
              </a:ext>
            </a:extLst>
          </p:cNvPr>
          <p:cNvSpPr>
            <a:spLocks noGrp="1"/>
          </p:cNvSpPr>
          <p:nvPr>
            <p:ph type="title"/>
          </p:nvPr>
        </p:nvSpPr>
        <p:spPr>
          <a:xfrm>
            <a:off x="1539116" y="864108"/>
            <a:ext cx="3073914" cy="5120639"/>
          </a:xfrm>
        </p:spPr>
        <p:txBody>
          <a:bodyPr>
            <a:normAutofit/>
          </a:bodyPr>
          <a:lstStyle/>
          <a:p>
            <a:pPr algn="r"/>
            <a:r>
              <a:rPr lang="en-US" sz="3300">
                <a:solidFill>
                  <a:schemeClr val="tx1">
                    <a:lumMod val="85000"/>
                    <a:lumOff val="15000"/>
                  </a:schemeClr>
                </a:solidFill>
              </a:rPr>
              <a:t>LOCALISATION</a:t>
            </a:r>
          </a:p>
        </p:txBody>
      </p:sp>
      <p:sp>
        <p:nvSpPr>
          <p:cNvPr id="10" name="Rectangle 9">
            <a:extLst>
              <a:ext uri="{FF2B5EF4-FFF2-40B4-BE49-F238E27FC236}">
                <a16:creationId xmlns:a16="http://schemas.microsoft.com/office/drawing/2014/main" xmlns="" id="{FC14672B-27A5-4CDA-ABAF-5E4CF4B41C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xmlns="" id="{8D89589C-2C90-4407-A995-05EC3DD7AB1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5E207450-98F6-E74A-9A84-F8A102CE79F2}"/>
              </a:ext>
            </a:extLst>
          </p:cNvPr>
          <p:cNvSpPr>
            <a:spLocks noGrp="1"/>
          </p:cNvSpPr>
          <p:nvPr>
            <p:ph idx="1"/>
          </p:nvPr>
        </p:nvSpPr>
        <p:spPr>
          <a:xfrm>
            <a:off x="5289229" y="864108"/>
            <a:ext cx="5910677" cy="5120640"/>
          </a:xfrm>
        </p:spPr>
        <p:txBody>
          <a:bodyPr>
            <a:normAutofit/>
          </a:bodyPr>
          <a:lstStyle/>
          <a:p>
            <a:r>
              <a:rPr lang="en-GB" sz="1900" dirty="0">
                <a:solidFill>
                  <a:schemeClr val="tx1"/>
                </a:solidFill>
              </a:rPr>
              <a:t>Localisation can be one of the most important ingredients for rapid market growth in China. </a:t>
            </a:r>
          </a:p>
          <a:p>
            <a:r>
              <a:rPr lang="en-GB" sz="1900" dirty="0">
                <a:solidFill>
                  <a:schemeClr val="tx1"/>
                </a:solidFill>
              </a:rPr>
              <a:t>According to PwC research, China and India are the two markets in which multinational CEOs are most likely to modify or develop their own products specifically for local needs, due to their size. </a:t>
            </a:r>
            <a:r>
              <a:rPr lang="en-GB" sz="1900" dirty="0" err="1">
                <a:solidFill>
                  <a:schemeClr val="tx1"/>
                </a:solidFill>
              </a:rPr>
              <a:t>Nestlé’s</a:t>
            </a:r>
            <a:r>
              <a:rPr lang="en-GB" sz="1900" dirty="0">
                <a:solidFill>
                  <a:schemeClr val="tx1"/>
                </a:solidFill>
              </a:rPr>
              <a:t>  R&amp;D centre in Beijing, for instance, is collaborating with Xi’an </a:t>
            </a:r>
            <a:r>
              <a:rPr lang="en-GB" sz="1900" dirty="0" err="1">
                <a:solidFill>
                  <a:schemeClr val="tx1"/>
                </a:solidFill>
              </a:rPr>
              <a:t>Jiaotong</a:t>
            </a:r>
            <a:r>
              <a:rPr lang="en-GB" sz="1900" dirty="0">
                <a:solidFill>
                  <a:schemeClr val="tx1"/>
                </a:solidFill>
              </a:rPr>
              <a:t> University to research the nutritional benefits of traditional Chinese herbal ingredients. </a:t>
            </a:r>
          </a:p>
          <a:p>
            <a:r>
              <a:rPr lang="en-GB" sz="1900" dirty="0">
                <a:solidFill>
                  <a:schemeClr val="tx1"/>
                </a:solidFill>
              </a:rPr>
              <a:t>General Electric has set up innovation centres in Shenyang and Xi’an, with a third Chengdu centre targeted at the local health care market, aimed to help the government reduce local medical costs. </a:t>
            </a:r>
          </a:p>
          <a:p>
            <a:r>
              <a:rPr lang="en-GB" sz="1900" b="1" dirty="0">
                <a:solidFill>
                  <a:schemeClr val="tx1"/>
                </a:solidFill>
              </a:rPr>
              <a:t>Only 25% of CEOs say their products and services in China are the same as that of their </a:t>
            </a:r>
            <a:r>
              <a:rPr lang="en-GB" sz="1900" b="1" dirty="0" err="1">
                <a:solidFill>
                  <a:schemeClr val="tx1"/>
                </a:solidFill>
              </a:rPr>
              <a:t>headquarter’s</a:t>
            </a:r>
            <a:r>
              <a:rPr lang="en-GB" sz="1900" b="1" dirty="0">
                <a:solidFill>
                  <a:schemeClr val="tx1"/>
                </a:solidFill>
              </a:rPr>
              <a:t> market. </a:t>
            </a:r>
          </a:p>
          <a:p>
            <a:endParaRPr lang="en-US" sz="1900" dirty="0"/>
          </a:p>
        </p:txBody>
      </p:sp>
      <p:sp>
        <p:nvSpPr>
          <p:cNvPr id="20" name="Rectangle 13">
            <a:extLst>
              <a:ext uri="{FF2B5EF4-FFF2-40B4-BE49-F238E27FC236}">
                <a16:creationId xmlns:a16="http://schemas.microsoft.com/office/drawing/2014/main" xmlns="" id="{9A206779-5C74-4555-94BC-5845C92EC3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91864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0516254-1D9F-4F3A-9870-3A3280BE2BF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3B3D584E-C457-1748-A2FE-96F752F48960}"/>
              </a:ext>
            </a:extLst>
          </p:cNvPr>
          <p:cNvSpPr>
            <a:spLocks noGrp="1"/>
          </p:cNvSpPr>
          <p:nvPr>
            <p:ph type="title"/>
          </p:nvPr>
        </p:nvSpPr>
        <p:spPr>
          <a:xfrm>
            <a:off x="1539116" y="864108"/>
            <a:ext cx="3073914" cy="5120639"/>
          </a:xfrm>
        </p:spPr>
        <p:txBody>
          <a:bodyPr>
            <a:normAutofit/>
          </a:bodyPr>
          <a:lstStyle/>
          <a:p>
            <a:pPr algn="r"/>
            <a:r>
              <a:rPr lang="en-US">
                <a:solidFill>
                  <a:schemeClr val="tx1">
                    <a:lumMod val="85000"/>
                    <a:lumOff val="15000"/>
                  </a:schemeClr>
                </a:solidFill>
              </a:rPr>
              <a:t>COMMITMENT</a:t>
            </a:r>
          </a:p>
        </p:txBody>
      </p:sp>
      <p:sp>
        <p:nvSpPr>
          <p:cNvPr id="10" name="Rectangle 9">
            <a:extLst>
              <a:ext uri="{FF2B5EF4-FFF2-40B4-BE49-F238E27FC236}">
                <a16:creationId xmlns:a16="http://schemas.microsoft.com/office/drawing/2014/main" xmlns="" id="{FC14672B-27A5-4CDA-ABAF-5E4CF4B41C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xmlns="" id="{8D89589C-2C90-4407-A995-05EC3DD7AB1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AB56E97B-109D-3345-8324-F858391A69F8}"/>
              </a:ext>
            </a:extLst>
          </p:cNvPr>
          <p:cNvSpPr>
            <a:spLocks noGrp="1"/>
          </p:cNvSpPr>
          <p:nvPr>
            <p:ph idx="1"/>
          </p:nvPr>
        </p:nvSpPr>
        <p:spPr>
          <a:xfrm>
            <a:off x="5289229" y="864108"/>
            <a:ext cx="5910677" cy="5120640"/>
          </a:xfrm>
        </p:spPr>
        <p:txBody>
          <a:bodyPr>
            <a:normAutofit/>
          </a:bodyPr>
          <a:lstStyle/>
          <a:p>
            <a:r>
              <a:rPr lang="en-GB" dirty="0">
                <a:solidFill>
                  <a:schemeClr val="tx1"/>
                </a:solidFill>
              </a:rPr>
              <a:t>But unless a company has made sufficient commitment to China and is prepared to invest the necessary funds to research and develop localised products and services, its China unit will operate at a disadvantage to their local competitors. </a:t>
            </a:r>
            <a:endParaRPr lang="en-US" dirty="0">
              <a:solidFill>
                <a:schemeClr val="tx1"/>
              </a:solidFill>
            </a:endParaRPr>
          </a:p>
        </p:txBody>
      </p:sp>
      <p:sp>
        <p:nvSpPr>
          <p:cNvPr id="14" name="Rectangle 13">
            <a:extLst>
              <a:ext uri="{FF2B5EF4-FFF2-40B4-BE49-F238E27FC236}">
                <a16:creationId xmlns:a16="http://schemas.microsoft.com/office/drawing/2014/main" xmlns="" id="{9A206779-5C74-4555-94BC-5845C92EC3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16475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89C7A9B4-7A49-DA42-B7E4-41D2A5937436}"/>
              </a:ext>
            </a:extLst>
          </p:cNvPr>
          <p:cNvPicPr>
            <a:picLocks noChangeAspect="1"/>
          </p:cNvPicPr>
          <p:nvPr/>
        </p:nvPicPr>
        <p:blipFill rotWithShape="1">
          <a:blip r:embed="rId2"/>
          <a:srcRect t="15628" b="7842"/>
          <a:stretch/>
        </p:blipFill>
        <p:spPr>
          <a:xfrm>
            <a:off x="20" y="10"/>
            <a:ext cx="12191980" cy="6857990"/>
          </a:xfrm>
          <a:prstGeom prst="rect">
            <a:avLst/>
          </a:prstGeom>
        </p:spPr>
      </p:pic>
    </p:spTree>
    <p:extLst>
      <p:ext uri="{BB962C8B-B14F-4D97-AF65-F5344CB8AC3E}">
        <p14:creationId xmlns:p14="http://schemas.microsoft.com/office/powerpoint/2010/main" val="18663540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CAB76FB-5299-CB45-9132-1B35F5E8990D}"/>
              </a:ext>
            </a:extLst>
          </p:cNvPr>
          <p:cNvSpPr>
            <a:spLocks noGrp="1"/>
          </p:cNvSpPr>
          <p:nvPr>
            <p:ph type="title"/>
          </p:nvPr>
        </p:nvSpPr>
        <p:spPr/>
        <p:txBody>
          <a:bodyPr/>
          <a:lstStyle/>
          <a:p>
            <a:r>
              <a:rPr lang="en-US" dirty="0"/>
              <a:t>POPULATION</a:t>
            </a:r>
          </a:p>
        </p:txBody>
      </p:sp>
      <p:sp>
        <p:nvSpPr>
          <p:cNvPr id="3" name="Content Placeholder 2">
            <a:extLst>
              <a:ext uri="{FF2B5EF4-FFF2-40B4-BE49-F238E27FC236}">
                <a16:creationId xmlns:a16="http://schemas.microsoft.com/office/drawing/2014/main" xmlns="" id="{135677A8-C208-634A-9521-0E56ED4EC540}"/>
              </a:ext>
            </a:extLst>
          </p:cNvPr>
          <p:cNvSpPr>
            <a:spLocks noGrp="1"/>
          </p:cNvSpPr>
          <p:nvPr>
            <p:ph idx="1"/>
          </p:nvPr>
        </p:nvSpPr>
        <p:spPr/>
        <p:txBody>
          <a:bodyPr>
            <a:normAutofit/>
          </a:bodyPr>
          <a:lstStyle/>
          <a:p>
            <a:pPr fontAlgn="base"/>
            <a:r>
              <a:rPr lang="en-GB" dirty="0">
                <a:solidFill>
                  <a:schemeClr val="tx1"/>
                </a:solidFill>
              </a:rPr>
              <a:t>Approximately 1,336,718,015 people live in China. That ‘approximately’ is used because over around 46,000 babies are born in China each day. </a:t>
            </a:r>
          </a:p>
          <a:p>
            <a:pPr fontAlgn="base"/>
            <a:r>
              <a:rPr lang="en-GB" dirty="0">
                <a:solidFill>
                  <a:schemeClr val="tx1"/>
                </a:solidFill>
              </a:rPr>
              <a:t>China’s population represents 19.4% of the world’s population.</a:t>
            </a:r>
          </a:p>
          <a:p>
            <a:pPr fontAlgn="base"/>
            <a:r>
              <a:rPr lang="en-GB" dirty="0">
                <a:solidFill>
                  <a:schemeClr val="tx1"/>
                </a:solidFill>
              </a:rPr>
              <a:t>Because of this growing population, the Chinese Government introduced the infamous “one child policy” between 1979 and 1980. This family planning policy, which allowed couples to only have one child, was imposed on 38% of China’s population and is said to have prevented 400 million births. </a:t>
            </a:r>
          </a:p>
        </p:txBody>
      </p:sp>
    </p:spTree>
    <p:extLst>
      <p:ext uri="{BB962C8B-B14F-4D97-AF65-F5344CB8AC3E}">
        <p14:creationId xmlns:p14="http://schemas.microsoft.com/office/powerpoint/2010/main" val="41205133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E2A1091-AB7C-D242-B36D-2B2D26E496DD}"/>
              </a:ext>
            </a:extLst>
          </p:cNvPr>
          <p:cNvSpPr>
            <a:spLocks noGrp="1"/>
          </p:cNvSpPr>
          <p:nvPr>
            <p:ph type="title"/>
          </p:nvPr>
        </p:nvSpPr>
        <p:spPr/>
        <p:txBody>
          <a:bodyPr/>
          <a:lstStyle/>
          <a:p>
            <a:r>
              <a:rPr lang="en-US" dirty="0"/>
              <a:t>The Economist</a:t>
            </a:r>
            <a:br>
              <a:rPr lang="en-US" dirty="0"/>
            </a:br>
            <a:r>
              <a:rPr lang="en-US" dirty="0"/>
              <a:t>https://</a:t>
            </a:r>
            <a:r>
              <a:rPr lang="en-US" dirty="0" err="1"/>
              <a:t>www.economist.com</a:t>
            </a:r>
            <a:r>
              <a:rPr lang="en-US" dirty="0"/>
              <a:t>/graphic-detail/2013/11/21/catching-the-eagle</a:t>
            </a:r>
          </a:p>
        </p:txBody>
      </p:sp>
      <p:sp>
        <p:nvSpPr>
          <p:cNvPr id="3" name="Content Placeholder 2">
            <a:extLst>
              <a:ext uri="{FF2B5EF4-FFF2-40B4-BE49-F238E27FC236}">
                <a16:creationId xmlns:a16="http://schemas.microsoft.com/office/drawing/2014/main" xmlns="" id="{7F97CCFD-4CCE-7142-AE57-CCF4044B5CB2}"/>
              </a:ext>
            </a:extLst>
          </p:cNvPr>
          <p:cNvSpPr>
            <a:spLocks noGrp="1"/>
          </p:cNvSpPr>
          <p:nvPr>
            <p:ph idx="1"/>
          </p:nvPr>
        </p:nvSpPr>
        <p:spPr/>
        <p:txBody>
          <a:bodyPr/>
          <a:lstStyle/>
          <a:p>
            <a:pPr fontAlgn="base"/>
            <a:r>
              <a:rPr lang="en-GB" dirty="0">
                <a:solidFill>
                  <a:schemeClr val="tx1"/>
                </a:solidFill>
              </a:rPr>
              <a:t>In a 2008 survey, it was reported that 76% of Chinese people supported the “one child policy” although it was notoriously controversial outside of China. In 2015 the law was revised, allowing couples to have two children, (so called “two-child policy”), and was fully implemented in January 2016 – meaning the very first children under that law were born within the last 2 years.</a:t>
            </a:r>
          </a:p>
          <a:p>
            <a:pPr marL="0" indent="0" fontAlgn="base">
              <a:buNone/>
            </a:pPr>
            <a:endParaRPr lang="en-GB" dirty="0">
              <a:solidFill>
                <a:schemeClr val="tx1"/>
              </a:solidFill>
            </a:endParaRPr>
          </a:p>
          <a:p>
            <a:pPr fontAlgn="base"/>
            <a:r>
              <a:rPr lang="en-GB" dirty="0">
                <a:solidFill>
                  <a:schemeClr val="tx1"/>
                </a:solidFill>
              </a:rPr>
              <a:t>Perhaps as a direct result of the “one child policy”, 120 boys are born to every 100 girls. </a:t>
            </a:r>
          </a:p>
          <a:p>
            <a:pPr fontAlgn="base"/>
            <a:r>
              <a:rPr lang="en-GB" dirty="0">
                <a:solidFill>
                  <a:schemeClr val="tx1"/>
                </a:solidFill>
              </a:rPr>
              <a:t>The Economist considers this a real problem, in that China will have as many bachelors as America has men.</a:t>
            </a:r>
          </a:p>
          <a:p>
            <a:endParaRPr lang="en-US" dirty="0"/>
          </a:p>
        </p:txBody>
      </p:sp>
    </p:spTree>
    <p:extLst>
      <p:ext uri="{BB962C8B-B14F-4D97-AF65-F5344CB8AC3E}">
        <p14:creationId xmlns:p14="http://schemas.microsoft.com/office/powerpoint/2010/main" val="2367316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1CE0840F-92BF-C549-BE3C-4F36543FDF92}"/>
              </a:ext>
            </a:extLst>
          </p:cNvPr>
          <p:cNvGraphicFramePr>
            <a:graphicFrameLocks noGrp="1"/>
          </p:cNvGraphicFramePr>
          <p:nvPr>
            <p:ph idx="4294967295"/>
            <p:extLst>
              <p:ext uri="{D42A27DB-BD31-4B8C-83A1-F6EECF244321}">
                <p14:modId xmlns:p14="http://schemas.microsoft.com/office/powerpoint/2010/main" val="2964944207"/>
              </p:ext>
            </p:extLst>
          </p:nvPr>
        </p:nvGraphicFramePr>
        <p:xfrm>
          <a:off x="2037523" y="494844"/>
          <a:ext cx="8852454" cy="5868311"/>
        </p:xfrm>
        <a:graphic>
          <a:graphicData uri="http://schemas.openxmlformats.org/drawingml/2006/table">
            <a:tbl>
              <a:tblPr/>
              <a:tblGrid>
                <a:gridCol w="652717">
                  <a:extLst>
                    <a:ext uri="{9D8B030D-6E8A-4147-A177-3AD203B41FA5}">
                      <a16:colId xmlns:a16="http://schemas.microsoft.com/office/drawing/2014/main" xmlns="" val="2791057302"/>
                    </a:ext>
                  </a:extLst>
                </a:gridCol>
                <a:gridCol w="1860239">
                  <a:extLst>
                    <a:ext uri="{9D8B030D-6E8A-4147-A177-3AD203B41FA5}">
                      <a16:colId xmlns:a16="http://schemas.microsoft.com/office/drawing/2014/main" xmlns="" val="4195969003"/>
                    </a:ext>
                  </a:extLst>
                </a:gridCol>
                <a:gridCol w="2798516">
                  <a:extLst>
                    <a:ext uri="{9D8B030D-6E8A-4147-A177-3AD203B41FA5}">
                      <a16:colId xmlns:a16="http://schemas.microsoft.com/office/drawing/2014/main" xmlns="" val="3526146079"/>
                    </a:ext>
                  </a:extLst>
                </a:gridCol>
                <a:gridCol w="1770491">
                  <a:extLst>
                    <a:ext uri="{9D8B030D-6E8A-4147-A177-3AD203B41FA5}">
                      <a16:colId xmlns:a16="http://schemas.microsoft.com/office/drawing/2014/main" xmlns="" val="736401555"/>
                    </a:ext>
                  </a:extLst>
                </a:gridCol>
                <a:gridCol w="1770491">
                  <a:extLst>
                    <a:ext uri="{9D8B030D-6E8A-4147-A177-3AD203B41FA5}">
                      <a16:colId xmlns:a16="http://schemas.microsoft.com/office/drawing/2014/main" xmlns="" val="1148587522"/>
                    </a:ext>
                  </a:extLst>
                </a:gridCol>
              </a:tblGrid>
              <a:tr h="536137">
                <a:tc>
                  <a:txBody>
                    <a:bodyPr/>
                    <a:lstStyle/>
                    <a:p>
                      <a:r>
                        <a:rPr lang="en-GB" sz="1800">
                          <a:effectLst/>
                        </a:rPr>
                        <a:t>1</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algn="l"/>
                      <a:r>
                        <a:rPr lang="en-GB" sz="1800" dirty="0">
                          <a:effectLst/>
                        </a:rPr>
                        <a:t> </a:t>
                      </a:r>
                      <a:r>
                        <a:rPr lang="en-GB" sz="1800" u="none" strike="noStrike" dirty="0">
                          <a:solidFill>
                            <a:srgbClr val="0B0080"/>
                          </a:solidFill>
                          <a:effectLst/>
                          <a:hlinkClick r:id="rId2" tooltip="China"/>
                        </a:rPr>
                        <a:t>China</a:t>
                      </a:r>
                      <a:endParaRPr lang="en-GB" sz="1800" dirty="0">
                        <a:effectLst/>
                      </a:endParaRP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1,395,120,000</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November 11, 2018</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18.2%</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xmlns="" val="1013790811"/>
                  </a:ext>
                </a:extLst>
              </a:tr>
              <a:tr h="536137">
                <a:tc>
                  <a:txBody>
                    <a:bodyPr/>
                    <a:lstStyle/>
                    <a:p>
                      <a:r>
                        <a:rPr lang="en-GB" sz="1800">
                          <a:effectLst/>
                        </a:rPr>
                        <a:t>2</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algn="l"/>
                      <a:r>
                        <a:rPr lang="en-GB" sz="1800" dirty="0">
                          <a:effectLst/>
                        </a:rPr>
                        <a:t> </a:t>
                      </a:r>
                      <a:r>
                        <a:rPr lang="en-GB" sz="1800" u="none" strike="noStrike" dirty="0">
                          <a:solidFill>
                            <a:srgbClr val="0B0080"/>
                          </a:solidFill>
                          <a:effectLst/>
                          <a:hlinkClick r:id="rId3" tooltip="India"/>
                        </a:rPr>
                        <a:t>India</a:t>
                      </a:r>
                      <a:endParaRPr lang="en-GB" sz="1800" dirty="0">
                        <a:effectLst/>
                      </a:endParaRP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1,339,420,000</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November 11, 2018</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17.5%</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xmlns="" val="1295231259"/>
                  </a:ext>
                </a:extLst>
              </a:tr>
              <a:tr h="375296">
                <a:tc>
                  <a:txBody>
                    <a:bodyPr/>
                    <a:lstStyle/>
                    <a:p>
                      <a:endParaRPr lang="en-GB" sz="1800">
                        <a:effectLst/>
                      </a:endParaRP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algn="l"/>
                      <a:r>
                        <a:rPr lang="en-GB" sz="1800">
                          <a:effectLst/>
                        </a:rPr>
                        <a:t> </a:t>
                      </a:r>
                      <a:r>
                        <a:rPr lang="en-GB" sz="1800" u="none" strike="noStrike">
                          <a:solidFill>
                            <a:srgbClr val="0B0080"/>
                          </a:solidFill>
                          <a:effectLst/>
                          <a:hlinkClick r:id="rId4" tooltip="European Union"/>
                        </a:rPr>
                        <a:t>European Union</a:t>
                      </a:r>
                      <a:endParaRPr lang="en-GB" sz="1800">
                        <a:effectLst/>
                      </a:endParaRP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512,799,120</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November 11, 2018</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6.69%</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xmlns="" val="4009588332"/>
                  </a:ext>
                </a:extLst>
              </a:tr>
              <a:tr h="536137">
                <a:tc>
                  <a:txBody>
                    <a:bodyPr/>
                    <a:lstStyle/>
                    <a:p>
                      <a:r>
                        <a:rPr lang="en-GB" sz="1800">
                          <a:effectLst/>
                        </a:rPr>
                        <a:t>3</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algn="l"/>
                      <a:r>
                        <a:rPr lang="en-GB" sz="1800" dirty="0">
                          <a:effectLst/>
                        </a:rPr>
                        <a:t> </a:t>
                      </a:r>
                      <a:r>
                        <a:rPr lang="en-GB" sz="1800" u="none" strike="noStrike" dirty="0">
                          <a:solidFill>
                            <a:srgbClr val="0B0080"/>
                          </a:solidFill>
                          <a:effectLst/>
                          <a:hlinkClick r:id="rId5" tooltip="United States"/>
                        </a:rPr>
                        <a:t>United States</a:t>
                      </a:r>
                      <a:endParaRPr lang="en-GB" sz="1800" dirty="0">
                        <a:effectLst/>
                      </a:endParaRP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328,156,000</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November 11, 2018</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4.28%</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xmlns="" val="2685406572"/>
                  </a:ext>
                </a:extLst>
              </a:tr>
              <a:tr h="536137">
                <a:tc>
                  <a:txBody>
                    <a:bodyPr/>
                    <a:lstStyle/>
                    <a:p>
                      <a:r>
                        <a:rPr lang="en-GB" sz="1800">
                          <a:effectLst/>
                        </a:rPr>
                        <a:t>4</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algn="l"/>
                      <a:r>
                        <a:rPr lang="en-GB" sz="1800">
                          <a:effectLst/>
                        </a:rPr>
                        <a:t> </a:t>
                      </a:r>
                      <a:r>
                        <a:rPr lang="en-GB" sz="1800" u="none" strike="noStrike">
                          <a:solidFill>
                            <a:srgbClr val="0B0080"/>
                          </a:solidFill>
                          <a:effectLst/>
                          <a:hlinkClick r:id="rId6" tooltip="Indonesia"/>
                        </a:rPr>
                        <a:t>Indonesia</a:t>
                      </a:r>
                      <a:endParaRPr lang="en-GB" sz="1800">
                        <a:effectLst/>
                      </a:endParaRP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265,015,300</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July 1, 2018</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3.46%</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xmlns="" val="323663912"/>
                  </a:ext>
                </a:extLst>
              </a:tr>
              <a:tr h="536137">
                <a:tc>
                  <a:txBody>
                    <a:bodyPr/>
                    <a:lstStyle/>
                    <a:p>
                      <a:r>
                        <a:rPr lang="en-GB" sz="1800">
                          <a:effectLst/>
                        </a:rPr>
                        <a:t>5</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algn="l"/>
                      <a:r>
                        <a:rPr lang="en-GB" sz="1800">
                          <a:effectLst/>
                        </a:rPr>
                        <a:t> </a:t>
                      </a:r>
                      <a:r>
                        <a:rPr lang="en-GB" sz="1800" u="none" strike="noStrike">
                          <a:solidFill>
                            <a:srgbClr val="0B0080"/>
                          </a:solidFill>
                          <a:effectLst/>
                          <a:hlinkClick r:id="rId7" tooltip="Brazil"/>
                        </a:rPr>
                        <a:t>Brazil</a:t>
                      </a:r>
                      <a:endParaRPr lang="en-GB" sz="1800">
                        <a:effectLst/>
                      </a:endParaRP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209,833,000</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November 11, 2018</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2.74%</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xmlns="" val="3176201871"/>
                  </a:ext>
                </a:extLst>
              </a:tr>
              <a:tr h="536137">
                <a:tc>
                  <a:txBody>
                    <a:bodyPr/>
                    <a:lstStyle/>
                    <a:p>
                      <a:r>
                        <a:rPr lang="en-GB" sz="1800">
                          <a:effectLst/>
                        </a:rPr>
                        <a:t>6</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algn="l"/>
                      <a:r>
                        <a:rPr lang="en-GB" sz="1800">
                          <a:effectLst/>
                        </a:rPr>
                        <a:t> </a:t>
                      </a:r>
                      <a:r>
                        <a:rPr lang="en-GB" sz="1800" u="none" strike="noStrike">
                          <a:solidFill>
                            <a:srgbClr val="0B0080"/>
                          </a:solidFill>
                          <a:effectLst/>
                          <a:hlinkClick r:id="rId8" tooltip="Pakistan"/>
                        </a:rPr>
                        <a:t>Pakistan</a:t>
                      </a:r>
                      <a:endParaRPr lang="en-GB" sz="1800">
                        <a:effectLst/>
                      </a:endParaRP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202,631,000</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November 11, 2018</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2.64%</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xmlns="" val="1143163836"/>
                  </a:ext>
                </a:extLst>
              </a:tr>
              <a:tr h="375296">
                <a:tc>
                  <a:txBody>
                    <a:bodyPr/>
                    <a:lstStyle/>
                    <a:p>
                      <a:r>
                        <a:rPr lang="en-GB" sz="1800">
                          <a:effectLst/>
                        </a:rPr>
                        <a:t>7</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algn="l"/>
                      <a:r>
                        <a:rPr lang="en-GB" sz="1800">
                          <a:effectLst/>
                        </a:rPr>
                        <a:t> </a:t>
                      </a:r>
                      <a:r>
                        <a:rPr lang="en-GB" sz="1800" u="none" strike="noStrike">
                          <a:solidFill>
                            <a:srgbClr val="0B0080"/>
                          </a:solidFill>
                          <a:effectLst/>
                          <a:hlinkClick r:id="rId9" tooltip="Nigeria"/>
                        </a:rPr>
                        <a:t>Nigeria</a:t>
                      </a:r>
                      <a:endParaRPr lang="en-GB" sz="1800">
                        <a:effectLst/>
                      </a:endParaRP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193,392,517</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July 1, 2016</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2.52%</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xmlns="" val="493484046"/>
                  </a:ext>
                </a:extLst>
              </a:tr>
              <a:tr h="536137">
                <a:tc>
                  <a:txBody>
                    <a:bodyPr/>
                    <a:lstStyle/>
                    <a:p>
                      <a:r>
                        <a:rPr lang="en-GB" sz="1800">
                          <a:effectLst/>
                        </a:rPr>
                        <a:t>8</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algn="l"/>
                      <a:r>
                        <a:rPr lang="en-GB" sz="1800">
                          <a:effectLst/>
                        </a:rPr>
                        <a:t> </a:t>
                      </a:r>
                      <a:r>
                        <a:rPr lang="en-GB" sz="1800" u="none" strike="noStrike">
                          <a:solidFill>
                            <a:srgbClr val="0B0080"/>
                          </a:solidFill>
                          <a:effectLst/>
                          <a:hlinkClick r:id="rId10" tooltip="Bangladesh"/>
                        </a:rPr>
                        <a:t>Bangladesh</a:t>
                      </a:r>
                      <a:endParaRPr lang="en-GB" sz="1800">
                        <a:effectLst/>
                      </a:endParaRP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165,514,000</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November 11, 2018</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2.16%</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xmlns="" val="3415037668"/>
                  </a:ext>
                </a:extLst>
              </a:tr>
              <a:tr h="375296">
                <a:tc>
                  <a:txBody>
                    <a:bodyPr/>
                    <a:lstStyle/>
                    <a:p>
                      <a:r>
                        <a:rPr lang="en-GB" sz="1800">
                          <a:effectLst/>
                        </a:rPr>
                        <a:t>9</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algn="l"/>
                      <a:r>
                        <a:rPr lang="en-GB" sz="1800" dirty="0">
                          <a:effectLst/>
                        </a:rPr>
                        <a:t> </a:t>
                      </a:r>
                      <a:r>
                        <a:rPr lang="en-GB" sz="1800" u="none" strike="noStrike" dirty="0">
                          <a:solidFill>
                            <a:srgbClr val="0B0080"/>
                          </a:solidFill>
                          <a:effectLst/>
                          <a:hlinkClick r:id="rId11" tooltip="Russia"/>
                        </a:rPr>
                        <a:t>Russia</a:t>
                      </a:r>
                      <a:endParaRPr lang="en-GB" sz="1800" dirty="0">
                        <a:effectLst/>
                      </a:endParaRP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146,877,088</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January 1, 2018</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1.92%</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xmlns="" val="475407158"/>
                  </a:ext>
                </a:extLst>
              </a:tr>
              <a:tr h="375296">
                <a:tc>
                  <a:txBody>
                    <a:bodyPr/>
                    <a:lstStyle/>
                    <a:p>
                      <a:r>
                        <a:rPr lang="en-GB" sz="1800">
                          <a:effectLst/>
                        </a:rPr>
                        <a:t>10</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algn="l"/>
                      <a:r>
                        <a:rPr lang="en-GB" sz="1800">
                          <a:effectLst/>
                        </a:rPr>
                        <a:t> </a:t>
                      </a:r>
                      <a:r>
                        <a:rPr lang="en-GB" sz="1800" u="none" strike="noStrike">
                          <a:solidFill>
                            <a:srgbClr val="0B0080"/>
                          </a:solidFill>
                          <a:effectLst/>
                          <a:hlinkClick r:id="rId12" tooltip="Japan"/>
                        </a:rPr>
                        <a:t>Japan</a:t>
                      </a:r>
                      <a:endParaRPr lang="en-GB" sz="1800">
                        <a:effectLst/>
                      </a:endParaRP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126,440,000</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a:effectLst/>
                        </a:rPr>
                        <a:t>October 1, 2018</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1800" dirty="0">
                          <a:effectLst/>
                        </a:rPr>
                        <a:t>1.65%</a:t>
                      </a:r>
                    </a:p>
                  </a:txBody>
                  <a:tcPr marL="52258" marR="52258" marT="26129" marB="26129"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xmlns="" val="128847146"/>
                  </a:ext>
                </a:extLst>
              </a:tr>
            </a:tbl>
          </a:graphicData>
        </a:graphic>
      </p:graphicFrame>
      <p:pic>
        <p:nvPicPr>
          <p:cNvPr id="1026" name="Picture 2" descr="/var/folders/t0/yc7462g50gg7ljf10zhmf0300000gn/T/com.microsoft.Powerpoint/WebArchiveCopyPasteTempFiles/23px-Flag_of_the_People%27s_Republic_of_China.svg.png">
            <a:extLst>
              <a:ext uri="{FF2B5EF4-FFF2-40B4-BE49-F238E27FC236}">
                <a16:creationId xmlns:a16="http://schemas.microsoft.com/office/drawing/2014/main" xmlns="" id="{F64C2FF8-D235-D643-A671-1D8596B97E5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428377" y="868363"/>
            <a:ext cx="602779" cy="1905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var/folders/t0/yc7462g50gg7ljf10zhmf0300000gn/T/com.microsoft.Powerpoint/WebArchiveCopyPasteTempFiles/23px-Flag_of_India.svg.png">
            <a:extLst>
              <a:ext uri="{FF2B5EF4-FFF2-40B4-BE49-F238E27FC236}">
                <a16:creationId xmlns:a16="http://schemas.microsoft.com/office/drawing/2014/main" xmlns="" id="{B82EC082-D347-6841-B30D-0237883A1080}"/>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428377" y="868363"/>
            <a:ext cx="602779" cy="190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var/folders/t0/yc7462g50gg7ljf10zhmf0300000gn/T/com.microsoft.Powerpoint/WebArchiveCopyPasteTempFiles/23px-Flag_of_Europe.svg.png">
            <a:extLst>
              <a:ext uri="{FF2B5EF4-FFF2-40B4-BE49-F238E27FC236}">
                <a16:creationId xmlns:a16="http://schemas.microsoft.com/office/drawing/2014/main" xmlns="" id="{8A04EEAB-5C2B-7E42-893C-81FF0C58C375}"/>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428377" y="868363"/>
            <a:ext cx="602779" cy="19050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var/folders/t0/yc7462g50gg7ljf10zhmf0300000gn/T/com.microsoft.Powerpoint/WebArchiveCopyPasteTempFiles/23px-Flag_of_the_United_States.svg.png">
            <a:extLst>
              <a:ext uri="{FF2B5EF4-FFF2-40B4-BE49-F238E27FC236}">
                <a16:creationId xmlns:a16="http://schemas.microsoft.com/office/drawing/2014/main" xmlns="" id="{7F7D50F8-E7CD-2945-BDF9-9FA18370ACA7}"/>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428377" y="868363"/>
            <a:ext cx="602779" cy="1524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var/folders/t0/yc7462g50gg7ljf10zhmf0300000gn/T/com.microsoft.Powerpoint/WebArchiveCopyPasteTempFiles/23px-Flag_of_Indonesia.svg.png">
            <a:extLst>
              <a:ext uri="{FF2B5EF4-FFF2-40B4-BE49-F238E27FC236}">
                <a16:creationId xmlns:a16="http://schemas.microsoft.com/office/drawing/2014/main" xmlns="" id="{22F3526E-A6DA-B24D-A30E-06DC46031917}"/>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428377" y="868363"/>
            <a:ext cx="602779" cy="190500"/>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var/folders/t0/yc7462g50gg7ljf10zhmf0300000gn/T/com.microsoft.Powerpoint/WebArchiveCopyPasteTempFiles/22px-Flag_of_Brazil.svg.png">
            <a:extLst>
              <a:ext uri="{FF2B5EF4-FFF2-40B4-BE49-F238E27FC236}">
                <a16:creationId xmlns:a16="http://schemas.microsoft.com/office/drawing/2014/main" xmlns="" id="{B9549F02-F6AB-4E4E-BC46-1318AB632B2B}"/>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434744" y="868363"/>
            <a:ext cx="576571" cy="1905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var/folders/t0/yc7462g50gg7ljf10zhmf0300000gn/T/com.microsoft.Powerpoint/WebArchiveCopyPasteTempFiles/23px-Flag_of_Pakistan.svg.png">
            <a:extLst>
              <a:ext uri="{FF2B5EF4-FFF2-40B4-BE49-F238E27FC236}">
                <a16:creationId xmlns:a16="http://schemas.microsoft.com/office/drawing/2014/main" xmlns="" id="{8E54DF4D-C11C-6B43-86C1-5C21108C2787}"/>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1428377" y="868363"/>
            <a:ext cx="602779" cy="190500"/>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var/folders/t0/yc7462g50gg7ljf10zhmf0300000gn/T/com.microsoft.Powerpoint/WebArchiveCopyPasteTempFiles/23px-Flag_of_Nigeria.svg.png">
            <a:extLst>
              <a:ext uri="{FF2B5EF4-FFF2-40B4-BE49-F238E27FC236}">
                <a16:creationId xmlns:a16="http://schemas.microsoft.com/office/drawing/2014/main" xmlns="" id="{1C021CD1-B92F-7B41-8F27-A0FC2934CFB0}"/>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1428377" y="868363"/>
            <a:ext cx="602779" cy="1524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var/folders/t0/yc7462g50gg7ljf10zhmf0300000gn/T/com.microsoft.Powerpoint/WebArchiveCopyPasteTempFiles/23px-Flag_of_Bangladesh.svg.png">
            <a:extLst>
              <a:ext uri="{FF2B5EF4-FFF2-40B4-BE49-F238E27FC236}">
                <a16:creationId xmlns:a16="http://schemas.microsoft.com/office/drawing/2014/main" xmlns="" id="{39A2157A-EBB2-0347-B3BE-8AB6696739F0}"/>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1428377" y="868363"/>
            <a:ext cx="602779" cy="177800"/>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descr="/var/folders/t0/yc7462g50gg7ljf10zhmf0300000gn/T/com.microsoft.Powerpoint/WebArchiveCopyPasteTempFiles/23px-Flag_of_Russia.svg.png">
            <a:extLst>
              <a:ext uri="{FF2B5EF4-FFF2-40B4-BE49-F238E27FC236}">
                <a16:creationId xmlns:a16="http://schemas.microsoft.com/office/drawing/2014/main" xmlns="" id="{02641607-1847-CC4D-8129-9624533EB8B8}"/>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1428377" y="868363"/>
            <a:ext cx="602779" cy="19050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var/folders/t0/yc7462g50gg7ljf10zhmf0300000gn/T/com.microsoft.Powerpoint/WebArchiveCopyPasteTempFiles/23px-Flag_of_Japan.svg.png">
            <a:extLst>
              <a:ext uri="{FF2B5EF4-FFF2-40B4-BE49-F238E27FC236}">
                <a16:creationId xmlns:a16="http://schemas.microsoft.com/office/drawing/2014/main" xmlns="" id="{5AE4068F-A956-D840-84F6-00B8D269F9BF}"/>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1428377" y="868363"/>
            <a:ext cx="602779" cy="19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56042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E64603-77F1-F240-AA6B-E5A6D91110AA}"/>
              </a:ext>
            </a:extLst>
          </p:cNvPr>
          <p:cNvSpPr>
            <a:spLocks noGrp="1"/>
          </p:cNvSpPr>
          <p:nvPr>
            <p:ph type="title"/>
          </p:nvPr>
        </p:nvSpPr>
        <p:spPr/>
        <p:txBody>
          <a:bodyPr/>
          <a:lstStyle/>
          <a:p>
            <a:r>
              <a:rPr lang="en-US" dirty="0"/>
              <a:t>https://</a:t>
            </a:r>
            <a:r>
              <a:rPr lang="en-US" dirty="0" err="1"/>
              <a:t>en.wikipedia.org</a:t>
            </a:r>
            <a:r>
              <a:rPr lang="en-US" dirty="0"/>
              <a:t>/wiki/</a:t>
            </a:r>
            <a:r>
              <a:rPr lang="en-US" dirty="0" err="1"/>
              <a:t>List_of_countries_and_dependencies_by_population</a:t>
            </a:r>
            <a:endParaRPr lang="en-US" dirty="0"/>
          </a:p>
        </p:txBody>
      </p:sp>
    </p:spTree>
    <p:extLst>
      <p:ext uri="{BB962C8B-B14F-4D97-AF65-F5344CB8AC3E}">
        <p14:creationId xmlns:p14="http://schemas.microsoft.com/office/powerpoint/2010/main" val="9817675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6C2997EE-0889-44C3-AC0D-18F26AC9AAA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xmlns="" id="{9451F0B8-C832-4C4A-8F57-84768CD17702}"/>
              </a:ext>
            </a:extLst>
          </p:cNvPr>
          <p:cNvPicPr>
            <a:picLocks noChangeAspect="1"/>
          </p:cNvPicPr>
          <p:nvPr/>
        </p:nvPicPr>
        <p:blipFill rotWithShape="1">
          <a:blip r:embed="rId2"/>
          <a:srcRect t="23793" r="-3" b="-3"/>
          <a:stretch/>
        </p:blipFill>
        <p:spPr>
          <a:xfrm>
            <a:off x="20" y="10"/>
            <a:ext cx="7215381" cy="2969294"/>
          </a:xfrm>
          <a:custGeom>
            <a:avLst/>
            <a:gdLst>
              <a:gd name="connsiteX0" fmla="*/ 0 w 7215401"/>
              <a:gd name="connsiteY0" fmla="*/ 0 h 2969304"/>
              <a:gd name="connsiteX1" fmla="*/ 677334 w 7215401"/>
              <a:gd name="connsiteY1" fmla="*/ 0 h 2969304"/>
              <a:gd name="connsiteX2" fmla="*/ 1168036 w 7215401"/>
              <a:gd name="connsiteY2" fmla="*/ 0 h 2969304"/>
              <a:gd name="connsiteX3" fmla="*/ 1205499 w 7215401"/>
              <a:gd name="connsiteY3" fmla="*/ 0 h 2969304"/>
              <a:gd name="connsiteX4" fmla="*/ 1647632 w 7215401"/>
              <a:gd name="connsiteY4" fmla="*/ 0 h 2969304"/>
              <a:gd name="connsiteX5" fmla="*/ 7215401 w 7215401"/>
              <a:gd name="connsiteY5" fmla="*/ 0 h 2969304"/>
              <a:gd name="connsiteX6" fmla="*/ 5840224 w 7215401"/>
              <a:gd name="connsiteY6" fmla="*/ 2969304 h 2969304"/>
              <a:gd name="connsiteX7" fmla="*/ 0 w 7215401"/>
              <a:gd name="connsiteY7" fmla="*/ 2969304 h 2969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15401" h="2969304">
                <a:moveTo>
                  <a:pt x="0" y="0"/>
                </a:moveTo>
                <a:lnTo>
                  <a:pt x="677334" y="0"/>
                </a:lnTo>
                <a:lnTo>
                  <a:pt x="1168036" y="0"/>
                </a:lnTo>
                <a:lnTo>
                  <a:pt x="1205499" y="0"/>
                </a:lnTo>
                <a:lnTo>
                  <a:pt x="1647632" y="0"/>
                </a:lnTo>
                <a:lnTo>
                  <a:pt x="7215401" y="0"/>
                </a:lnTo>
                <a:lnTo>
                  <a:pt x="5840224" y="2969304"/>
                </a:lnTo>
                <a:lnTo>
                  <a:pt x="0" y="2969304"/>
                </a:lnTo>
                <a:close/>
              </a:path>
            </a:pathLst>
          </a:custGeom>
        </p:spPr>
      </p:pic>
      <p:pic>
        <p:nvPicPr>
          <p:cNvPr id="6" name="Picture 5">
            <a:extLst>
              <a:ext uri="{FF2B5EF4-FFF2-40B4-BE49-F238E27FC236}">
                <a16:creationId xmlns:a16="http://schemas.microsoft.com/office/drawing/2014/main" xmlns="" id="{2B0D0995-27A7-514B-908A-8FADF1FBD1FB}"/>
              </a:ext>
            </a:extLst>
          </p:cNvPr>
          <p:cNvPicPr>
            <a:picLocks noChangeAspect="1"/>
          </p:cNvPicPr>
          <p:nvPr/>
        </p:nvPicPr>
        <p:blipFill rotWithShape="1">
          <a:blip r:embed="rId3"/>
          <a:srcRect l="324" r="1149" b="1"/>
          <a:stretch/>
        </p:blipFill>
        <p:spPr>
          <a:xfrm>
            <a:off x="5622233" y="10"/>
            <a:ext cx="6569769" cy="3750724"/>
          </a:xfrm>
          <a:custGeom>
            <a:avLst/>
            <a:gdLst>
              <a:gd name="connsiteX0" fmla="*/ 1738471 w 6569769"/>
              <a:gd name="connsiteY0" fmla="*/ 0 h 3750734"/>
              <a:gd name="connsiteX1" fmla="*/ 6569769 w 6569769"/>
              <a:gd name="connsiteY1" fmla="*/ 0 h 3750734"/>
              <a:gd name="connsiteX2" fmla="*/ 6569769 w 6569769"/>
              <a:gd name="connsiteY2" fmla="*/ 3750734 h 3750734"/>
              <a:gd name="connsiteX3" fmla="*/ 0 w 6569769"/>
              <a:gd name="connsiteY3" fmla="*/ 3750734 h 3750734"/>
            </a:gdLst>
            <a:ahLst/>
            <a:cxnLst>
              <a:cxn ang="0">
                <a:pos x="connsiteX0" y="connsiteY0"/>
              </a:cxn>
              <a:cxn ang="0">
                <a:pos x="connsiteX1" y="connsiteY1"/>
              </a:cxn>
              <a:cxn ang="0">
                <a:pos x="connsiteX2" y="connsiteY2"/>
              </a:cxn>
              <a:cxn ang="0">
                <a:pos x="connsiteX3" y="connsiteY3"/>
              </a:cxn>
            </a:cxnLst>
            <a:rect l="l" t="t" r="r" b="b"/>
            <a:pathLst>
              <a:path w="6569769" h="3750734">
                <a:moveTo>
                  <a:pt x="1738471" y="0"/>
                </a:moveTo>
                <a:lnTo>
                  <a:pt x="6569769" y="0"/>
                </a:lnTo>
                <a:lnTo>
                  <a:pt x="6569769" y="3750734"/>
                </a:lnTo>
                <a:lnTo>
                  <a:pt x="0" y="3750734"/>
                </a:lnTo>
                <a:close/>
              </a:path>
            </a:pathLst>
          </a:custGeom>
        </p:spPr>
      </p:pic>
      <p:pic>
        <p:nvPicPr>
          <p:cNvPr id="4" name="Picture 3">
            <a:extLst>
              <a:ext uri="{FF2B5EF4-FFF2-40B4-BE49-F238E27FC236}">
                <a16:creationId xmlns:a16="http://schemas.microsoft.com/office/drawing/2014/main" xmlns="" id="{6F3DBEDE-271A-2243-A559-6D34C80EBF47}"/>
              </a:ext>
            </a:extLst>
          </p:cNvPr>
          <p:cNvPicPr>
            <a:picLocks noChangeAspect="1"/>
          </p:cNvPicPr>
          <p:nvPr/>
        </p:nvPicPr>
        <p:blipFill rotWithShape="1">
          <a:blip r:embed="rId4"/>
          <a:srcRect t="33786"/>
          <a:stretch/>
        </p:blipFill>
        <p:spPr>
          <a:xfrm>
            <a:off x="4182011" y="3887894"/>
            <a:ext cx="8009991" cy="2970106"/>
          </a:xfrm>
          <a:custGeom>
            <a:avLst/>
            <a:gdLst>
              <a:gd name="connsiteX0" fmla="*/ 1376648 w 8009991"/>
              <a:gd name="connsiteY0" fmla="*/ 0 h 2970106"/>
              <a:gd name="connsiteX1" fmla="*/ 8009991 w 8009991"/>
              <a:gd name="connsiteY1" fmla="*/ 0 h 2970106"/>
              <a:gd name="connsiteX2" fmla="*/ 8009991 w 8009991"/>
              <a:gd name="connsiteY2" fmla="*/ 2970106 h 2970106"/>
              <a:gd name="connsiteX3" fmla="*/ 0 w 8009991"/>
              <a:gd name="connsiteY3" fmla="*/ 2970106 h 2970106"/>
            </a:gdLst>
            <a:ahLst/>
            <a:cxnLst>
              <a:cxn ang="0">
                <a:pos x="connsiteX0" y="connsiteY0"/>
              </a:cxn>
              <a:cxn ang="0">
                <a:pos x="connsiteX1" y="connsiteY1"/>
              </a:cxn>
              <a:cxn ang="0">
                <a:pos x="connsiteX2" y="connsiteY2"/>
              </a:cxn>
              <a:cxn ang="0">
                <a:pos x="connsiteX3" y="connsiteY3"/>
              </a:cxn>
            </a:cxnLst>
            <a:rect l="l" t="t" r="r" b="b"/>
            <a:pathLst>
              <a:path w="8009991" h="2970106">
                <a:moveTo>
                  <a:pt x="1376648" y="0"/>
                </a:moveTo>
                <a:lnTo>
                  <a:pt x="8009991" y="0"/>
                </a:lnTo>
                <a:lnTo>
                  <a:pt x="8009991" y="2970106"/>
                </a:lnTo>
                <a:lnTo>
                  <a:pt x="0" y="2970106"/>
                </a:lnTo>
                <a:close/>
              </a:path>
            </a:pathLst>
          </a:custGeom>
        </p:spPr>
      </p:pic>
      <p:pic>
        <p:nvPicPr>
          <p:cNvPr id="5" name="Picture 4">
            <a:extLst>
              <a:ext uri="{FF2B5EF4-FFF2-40B4-BE49-F238E27FC236}">
                <a16:creationId xmlns:a16="http://schemas.microsoft.com/office/drawing/2014/main" xmlns="" id="{289B5302-E9D4-6D47-9ED5-BA964D63F24C}"/>
              </a:ext>
            </a:extLst>
          </p:cNvPr>
          <p:cNvPicPr>
            <a:picLocks noChangeAspect="1"/>
          </p:cNvPicPr>
          <p:nvPr/>
        </p:nvPicPr>
        <p:blipFill rotWithShape="1">
          <a:blip r:embed="rId5"/>
          <a:srcRect t="1638" r="1" b="17808"/>
          <a:stretch/>
        </p:blipFill>
        <p:spPr>
          <a:xfrm>
            <a:off x="1" y="3106464"/>
            <a:ext cx="6209553" cy="3751536"/>
          </a:xfrm>
          <a:custGeom>
            <a:avLst/>
            <a:gdLst>
              <a:gd name="connsiteX0" fmla="*/ 0 w 6209553"/>
              <a:gd name="connsiteY0" fmla="*/ 0 h 3751536"/>
              <a:gd name="connsiteX1" fmla="*/ 5776701 w 6209553"/>
              <a:gd name="connsiteY1" fmla="*/ 0 h 3751536"/>
              <a:gd name="connsiteX2" fmla="*/ 4041567 w 6209553"/>
              <a:gd name="connsiteY2" fmla="*/ 3746529 h 3751536"/>
              <a:gd name="connsiteX3" fmla="*/ 6209553 w 6209553"/>
              <a:gd name="connsiteY3" fmla="*/ 3746529 h 3751536"/>
              <a:gd name="connsiteX4" fmla="*/ 6209553 w 6209553"/>
              <a:gd name="connsiteY4" fmla="*/ 3746530 h 3751536"/>
              <a:gd name="connsiteX5" fmla="*/ 1647632 w 6209553"/>
              <a:gd name="connsiteY5" fmla="*/ 3746530 h 3751536"/>
              <a:gd name="connsiteX6" fmla="*/ 1647632 w 6209553"/>
              <a:gd name="connsiteY6" fmla="*/ 3751536 h 3751536"/>
              <a:gd name="connsiteX7" fmla="*/ 0 w 6209553"/>
              <a:gd name="connsiteY7" fmla="*/ 3751536 h 37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09553" h="3751536">
                <a:moveTo>
                  <a:pt x="0" y="0"/>
                </a:moveTo>
                <a:lnTo>
                  <a:pt x="5776701" y="0"/>
                </a:lnTo>
                <a:lnTo>
                  <a:pt x="4041567" y="3746529"/>
                </a:lnTo>
                <a:lnTo>
                  <a:pt x="6209553" y="3746529"/>
                </a:lnTo>
                <a:lnTo>
                  <a:pt x="6209553" y="3746530"/>
                </a:lnTo>
                <a:lnTo>
                  <a:pt x="1647632" y="3746530"/>
                </a:lnTo>
                <a:lnTo>
                  <a:pt x="1647632" y="3751536"/>
                </a:lnTo>
                <a:lnTo>
                  <a:pt x="0" y="3751536"/>
                </a:lnTo>
                <a:close/>
              </a:path>
            </a:pathLst>
          </a:custGeom>
        </p:spPr>
      </p:pic>
    </p:spTree>
    <p:extLst>
      <p:ext uri="{BB962C8B-B14F-4D97-AF65-F5344CB8AC3E}">
        <p14:creationId xmlns:p14="http://schemas.microsoft.com/office/powerpoint/2010/main" val="12376592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58F67C-C98D-A749-B800-D0AC71EBCA3F}"/>
              </a:ext>
            </a:extLst>
          </p:cNvPr>
          <p:cNvSpPr>
            <a:spLocks noGrp="1"/>
          </p:cNvSpPr>
          <p:nvPr>
            <p:ph type="title"/>
          </p:nvPr>
        </p:nvSpPr>
        <p:spPr/>
        <p:txBody>
          <a:bodyPr/>
          <a:lstStyle/>
          <a:p>
            <a:r>
              <a:rPr lang="en-US" dirty="0"/>
              <a:t>ECONOMY</a:t>
            </a:r>
          </a:p>
        </p:txBody>
      </p:sp>
      <p:sp>
        <p:nvSpPr>
          <p:cNvPr id="3" name="Content Placeholder 2">
            <a:extLst>
              <a:ext uri="{FF2B5EF4-FFF2-40B4-BE49-F238E27FC236}">
                <a16:creationId xmlns:a16="http://schemas.microsoft.com/office/drawing/2014/main" xmlns="" id="{4BA86AA1-83EE-7D46-A438-3F3E2FF95319}"/>
              </a:ext>
            </a:extLst>
          </p:cNvPr>
          <p:cNvSpPr>
            <a:spLocks noGrp="1"/>
          </p:cNvSpPr>
          <p:nvPr>
            <p:ph idx="1"/>
          </p:nvPr>
        </p:nvSpPr>
        <p:spPr/>
        <p:txBody>
          <a:bodyPr/>
          <a:lstStyle/>
          <a:p>
            <a:pPr fontAlgn="base"/>
            <a:r>
              <a:rPr lang="en-GB" dirty="0">
                <a:solidFill>
                  <a:schemeClr val="tx1"/>
                </a:solidFill>
              </a:rPr>
              <a:t>China has one of the biggest economies in the world, second only to the United States. Goldman Sachs doesn’t think the US will hold on to the top spot for long, and that they should prepare to be knocked off their throne by 2027 as China takes the crown.. </a:t>
            </a:r>
          </a:p>
          <a:p>
            <a:pPr fontAlgn="base"/>
            <a:r>
              <a:rPr lang="en-GB" dirty="0">
                <a:solidFill>
                  <a:schemeClr val="tx1"/>
                </a:solidFill>
              </a:rPr>
              <a:t>The Economist states that this might happen by as early as 2019.</a:t>
            </a:r>
          </a:p>
          <a:p>
            <a:pPr fontAlgn="base"/>
            <a:r>
              <a:rPr lang="en-GB" dirty="0">
                <a:solidFill>
                  <a:schemeClr val="tx1"/>
                </a:solidFill>
              </a:rPr>
              <a:t>In 2016, the Chinese economy reached $12.0 trillion, with a projection to hit $123 trillion by 2040 (just for reference, that is almost three times the total collective output of the whole world in 2000).</a:t>
            </a:r>
          </a:p>
          <a:p>
            <a:endParaRPr lang="en-US" dirty="0"/>
          </a:p>
        </p:txBody>
      </p:sp>
    </p:spTree>
    <p:extLst>
      <p:ext uri="{BB962C8B-B14F-4D97-AF65-F5344CB8AC3E}">
        <p14:creationId xmlns:p14="http://schemas.microsoft.com/office/powerpoint/2010/main" val="9173095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xmlns="" id="{4E940CD6-0C74-CD49-A141-349BAB5638E7}"/>
              </a:ext>
            </a:extLst>
          </p:cNvPr>
          <p:cNvPicPr>
            <a:picLocks noChangeAspect="1"/>
          </p:cNvPicPr>
          <p:nvPr/>
        </p:nvPicPr>
        <p:blipFill rotWithShape="1">
          <a:blip r:embed="rId2"/>
          <a:srcRect t="12178" r="-2" b="-2"/>
          <a:stretch/>
        </p:blipFill>
        <p:spPr>
          <a:xfrm>
            <a:off x="4493436" y="243"/>
            <a:ext cx="7698564" cy="3346705"/>
          </a:xfrm>
          <a:custGeom>
            <a:avLst/>
            <a:gdLst>
              <a:gd name="connsiteX0" fmla="*/ 1549963 w 7698564"/>
              <a:gd name="connsiteY0" fmla="*/ 0 h 3346705"/>
              <a:gd name="connsiteX1" fmla="*/ 1555540 w 7698564"/>
              <a:gd name="connsiteY1" fmla="*/ 0 h 3346705"/>
              <a:gd name="connsiteX2" fmla="*/ 2621768 w 7698564"/>
              <a:gd name="connsiteY2" fmla="*/ 0 h 3346705"/>
              <a:gd name="connsiteX3" fmla="*/ 6451640 w 7698564"/>
              <a:gd name="connsiteY3" fmla="*/ 0 h 3346705"/>
              <a:gd name="connsiteX4" fmla="*/ 6451640 w 7698564"/>
              <a:gd name="connsiteY4" fmla="*/ 479 h 3346705"/>
              <a:gd name="connsiteX5" fmla="*/ 7698564 w 7698564"/>
              <a:gd name="connsiteY5" fmla="*/ 479 h 3346705"/>
              <a:gd name="connsiteX6" fmla="*/ 7698564 w 7698564"/>
              <a:gd name="connsiteY6" fmla="*/ 3346705 h 3346705"/>
              <a:gd name="connsiteX7" fmla="*/ 0 w 7698564"/>
              <a:gd name="connsiteY7" fmla="*/ 3346705 h 334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98564" h="3346705">
                <a:moveTo>
                  <a:pt x="1549963" y="0"/>
                </a:moveTo>
                <a:lnTo>
                  <a:pt x="1555540" y="0"/>
                </a:lnTo>
                <a:lnTo>
                  <a:pt x="2621768" y="0"/>
                </a:lnTo>
                <a:lnTo>
                  <a:pt x="6451640" y="0"/>
                </a:lnTo>
                <a:lnTo>
                  <a:pt x="6451640" y="479"/>
                </a:lnTo>
                <a:lnTo>
                  <a:pt x="7698564" y="479"/>
                </a:lnTo>
                <a:lnTo>
                  <a:pt x="7698564" y="3346705"/>
                </a:lnTo>
                <a:lnTo>
                  <a:pt x="0" y="3346705"/>
                </a:lnTo>
                <a:close/>
              </a:path>
            </a:pathLst>
          </a:custGeom>
        </p:spPr>
      </p:pic>
      <p:pic>
        <p:nvPicPr>
          <p:cNvPr id="4" name="Picture 3">
            <a:extLst>
              <a:ext uri="{FF2B5EF4-FFF2-40B4-BE49-F238E27FC236}">
                <a16:creationId xmlns:a16="http://schemas.microsoft.com/office/drawing/2014/main" xmlns="" id="{C4739DAD-099B-6D4E-B8BE-D3DE7632075E}"/>
              </a:ext>
            </a:extLst>
          </p:cNvPr>
          <p:cNvPicPr>
            <a:picLocks noChangeAspect="1"/>
          </p:cNvPicPr>
          <p:nvPr/>
        </p:nvPicPr>
        <p:blipFill rotWithShape="1">
          <a:blip r:embed="rId3"/>
          <a:srcRect l="12455" r="-3" b="-3"/>
          <a:stretch/>
        </p:blipFill>
        <p:spPr>
          <a:xfrm>
            <a:off x="20" y="10"/>
            <a:ext cx="5859777" cy="3346695"/>
          </a:xfrm>
          <a:custGeom>
            <a:avLst/>
            <a:gdLst>
              <a:gd name="connsiteX0" fmla="*/ 0 w 5859797"/>
              <a:gd name="connsiteY0" fmla="*/ 0 h 3346705"/>
              <a:gd name="connsiteX1" fmla="*/ 5859797 w 5859797"/>
              <a:gd name="connsiteY1" fmla="*/ 0 h 3346705"/>
              <a:gd name="connsiteX2" fmla="*/ 4309834 w 5859797"/>
              <a:gd name="connsiteY2" fmla="*/ 3346705 h 3346705"/>
              <a:gd name="connsiteX3" fmla="*/ 4304257 w 5859797"/>
              <a:gd name="connsiteY3" fmla="*/ 3346705 h 3346705"/>
              <a:gd name="connsiteX4" fmla="*/ 3238029 w 5859797"/>
              <a:gd name="connsiteY4" fmla="*/ 3346705 h 3346705"/>
              <a:gd name="connsiteX5" fmla="*/ 0 w 5859797"/>
              <a:gd name="connsiteY5" fmla="*/ 3346705 h 334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59797" h="3346705">
                <a:moveTo>
                  <a:pt x="0" y="0"/>
                </a:moveTo>
                <a:lnTo>
                  <a:pt x="5859797" y="0"/>
                </a:lnTo>
                <a:lnTo>
                  <a:pt x="4309834" y="3346705"/>
                </a:lnTo>
                <a:lnTo>
                  <a:pt x="4304257" y="3346705"/>
                </a:lnTo>
                <a:lnTo>
                  <a:pt x="3238029" y="3346705"/>
                </a:lnTo>
                <a:lnTo>
                  <a:pt x="0" y="3346705"/>
                </a:lnTo>
                <a:close/>
              </a:path>
            </a:pathLst>
          </a:custGeom>
        </p:spPr>
      </p:pic>
      <p:pic>
        <p:nvPicPr>
          <p:cNvPr id="5" name="Picture 4">
            <a:extLst>
              <a:ext uri="{FF2B5EF4-FFF2-40B4-BE49-F238E27FC236}">
                <a16:creationId xmlns:a16="http://schemas.microsoft.com/office/drawing/2014/main" xmlns="" id="{F568C5B3-A637-9142-A86A-79B0176B82E5}"/>
              </a:ext>
            </a:extLst>
          </p:cNvPr>
          <p:cNvPicPr>
            <a:picLocks noChangeAspect="1"/>
          </p:cNvPicPr>
          <p:nvPr/>
        </p:nvPicPr>
        <p:blipFill rotWithShape="1">
          <a:blip r:embed="rId4"/>
          <a:srcRect r="2250" b="2"/>
          <a:stretch/>
        </p:blipFill>
        <p:spPr>
          <a:xfrm>
            <a:off x="6350089" y="3511295"/>
            <a:ext cx="5841911" cy="3346705"/>
          </a:xfrm>
          <a:custGeom>
            <a:avLst/>
            <a:gdLst>
              <a:gd name="connsiteX0" fmla="*/ 1549963 w 5841911"/>
              <a:gd name="connsiteY0" fmla="*/ 0 h 3346705"/>
              <a:gd name="connsiteX1" fmla="*/ 1555540 w 5841911"/>
              <a:gd name="connsiteY1" fmla="*/ 0 h 3346705"/>
              <a:gd name="connsiteX2" fmla="*/ 2621768 w 5841911"/>
              <a:gd name="connsiteY2" fmla="*/ 0 h 3346705"/>
              <a:gd name="connsiteX3" fmla="*/ 5841911 w 5841911"/>
              <a:gd name="connsiteY3" fmla="*/ 0 h 3346705"/>
              <a:gd name="connsiteX4" fmla="*/ 5841911 w 5841911"/>
              <a:gd name="connsiteY4" fmla="*/ 3346705 h 3346705"/>
              <a:gd name="connsiteX5" fmla="*/ 0 w 5841911"/>
              <a:gd name="connsiteY5" fmla="*/ 3346705 h 334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41911" h="3346705">
                <a:moveTo>
                  <a:pt x="1549963" y="0"/>
                </a:moveTo>
                <a:lnTo>
                  <a:pt x="1555540" y="0"/>
                </a:lnTo>
                <a:lnTo>
                  <a:pt x="2621768" y="0"/>
                </a:lnTo>
                <a:lnTo>
                  <a:pt x="5841911" y="0"/>
                </a:lnTo>
                <a:lnTo>
                  <a:pt x="5841911" y="3346705"/>
                </a:lnTo>
                <a:lnTo>
                  <a:pt x="0" y="3346705"/>
                </a:lnTo>
                <a:close/>
              </a:path>
            </a:pathLst>
          </a:custGeom>
        </p:spPr>
      </p:pic>
      <p:pic>
        <p:nvPicPr>
          <p:cNvPr id="8" name="Picture 7">
            <a:extLst>
              <a:ext uri="{FF2B5EF4-FFF2-40B4-BE49-F238E27FC236}">
                <a16:creationId xmlns:a16="http://schemas.microsoft.com/office/drawing/2014/main" xmlns="" id="{2B02DD81-A13D-254E-847C-CD01B6A3817A}"/>
              </a:ext>
            </a:extLst>
          </p:cNvPr>
          <p:cNvPicPr>
            <a:picLocks noChangeAspect="1"/>
          </p:cNvPicPr>
          <p:nvPr/>
        </p:nvPicPr>
        <p:blipFill rotWithShape="1">
          <a:blip r:embed="rId5"/>
          <a:srcRect t="5845" r="-2" b="28536"/>
          <a:stretch/>
        </p:blipFill>
        <p:spPr>
          <a:xfrm>
            <a:off x="20" y="3511295"/>
            <a:ext cx="7698544" cy="3346705"/>
          </a:xfrm>
          <a:custGeom>
            <a:avLst/>
            <a:gdLst>
              <a:gd name="connsiteX0" fmla="*/ 0 w 7698564"/>
              <a:gd name="connsiteY0" fmla="*/ 0 h 3346705"/>
              <a:gd name="connsiteX1" fmla="*/ 7698564 w 7698564"/>
              <a:gd name="connsiteY1" fmla="*/ 0 h 3346705"/>
              <a:gd name="connsiteX2" fmla="*/ 6148601 w 7698564"/>
              <a:gd name="connsiteY2" fmla="*/ 3346705 h 3346705"/>
              <a:gd name="connsiteX3" fmla="*/ 6143024 w 7698564"/>
              <a:gd name="connsiteY3" fmla="*/ 3346705 h 3346705"/>
              <a:gd name="connsiteX4" fmla="*/ 5076796 w 7698564"/>
              <a:gd name="connsiteY4" fmla="*/ 3346705 h 3346705"/>
              <a:gd name="connsiteX5" fmla="*/ 1246924 w 7698564"/>
              <a:gd name="connsiteY5" fmla="*/ 3346705 h 3346705"/>
              <a:gd name="connsiteX6" fmla="*/ 1246924 w 7698564"/>
              <a:gd name="connsiteY6" fmla="*/ 3346226 h 3346705"/>
              <a:gd name="connsiteX7" fmla="*/ 0 w 7698564"/>
              <a:gd name="connsiteY7" fmla="*/ 3346226 h 334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98564" h="3346705">
                <a:moveTo>
                  <a:pt x="0" y="0"/>
                </a:moveTo>
                <a:lnTo>
                  <a:pt x="7698564" y="0"/>
                </a:lnTo>
                <a:lnTo>
                  <a:pt x="6148601" y="3346705"/>
                </a:lnTo>
                <a:lnTo>
                  <a:pt x="6143024" y="3346705"/>
                </a:lnTo>
                <a:lnTo>
                  <a:pt x="5076796" y="3346705"/>
                </a:lnTo>
                <a:lnTo>
                  <a:pt x="1246924" y="3346705"/>
                </a:lnTo>
                <a:lnTo>
                  <a:pt x="1246924" y="3346226"/>
                </a:lnTo>
                <a:lnTo>
                  <a:pt x="0" y="3346226"/>
                </a:lnTo>
                <a:close/>
              </a:path>
            </a:pathLst>
          </a:custGeom>
        </p:spPr>
      </p:pic>
    </p:spTree>
    <p:extLst>
      <p:ext uri="{BB962C8B-B14F-4D97-AF65-F5344CB8AC3E}">
        <p14:creationId xmlns:p14="http://schemas.microsoft.com/office/powerpoint/2010/main" val="42205245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4E58BD1C-5E6C-A448-9012-D8D929697E44}"/>
              </a:ext>
            </a:extLst>
          </p:cNvPr>
          <p:cNvPicPr>
            <a:picLocks noChangeAspect="1"/>
          </p:cNvPicPr>
          <p:nvPr/>
        </p:nvPicPr>
        <p:blipFill>
          <a:blip r:embed="rId2"/>
          <a:stretch>
            <a:fillRect/>
          </a:stretch>
        </p:blipFill>
        <p:spPr>
          <a:xfrm>
            <a:off x="2959100" y="266700"/>
            <a:ext cx="6273800" cy="6324600"/>
          </a:xfrm>
          <a:prstGeom prst="rect">
            <a:avLst/>
          </a:prstGeom>
        </p:spPr>
      </p:pic>
    </p:spTree>
    <p:extLst>
      <p:ext uri="{BB962C8B-B14F-4D97-AF65-F5344CB8AC3E}">
        <p14:creationId xmlns:p14="http://schemas.microsoft.com/office/powerpoint/2010/main" val="36227237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F842C00-F032-A644-8802-790741815E3E}"/>
              </a:ext>
            </a:extLst>
          </p:cNvPr>
          <p:cNvSpPr>
            <a:spLocks noGrp="1"/>
          </p:cNvSpPr>
          <p:nvPr>
            <p:ph type="title"/>
          </p:nvPr>
        </p:nvSpPr>
        <p:spPr/>
        <p:txBody>
          <a:bodyPr/>
          <a:lstStyle/>
          <a:p>
            <a:r>
              <a:rPr lang="en-US" dirty="0"/>
              <a:t>SPENDING</a:t>
            </a:r>
          </a:p>
        </p:txBody>
      </p:sp>
      <p:sp>
        <p:nvSpPr>
          <p:cNvPr id="3" name="Content Placeholder 2">
            <a:extLst>
              <a:ext uri="{FF2B5EF4-FFF2-40B4-BE49-F238E27FC236}">
                <a16:creationId xmlns:a16="http://schemas.microsoft.com/office/drawing/2014/main" xmlns="" id="{39CF5C08-AC47-D745-BEDD-A77A60670A12}"/>
              </a:ext>
            </a:extLst>
          </p:cNvPr>
          <p:cNvSpPr>
            <a:spLocks noGrp="1"/>
          </p:cNvSpPr>
          <p:nvPr>
            <p:ph idx="1"/>
          </p:nvPr>
        </p:nvSpPr>
        <p:spPr/>
        <p:txBody>
          <a:bodyPr/>
          <a:lstStyle/>
          <a:p>
            <a:r>
              <a:rPr lang="en-GB" dirty="0">
                <a:solidFill>
                  <a:schemeClr val="tx1"/>
                </a:solidFill>
              </a:rPr>
              <a:t>As a country gets richer, the spend increases, but it’s a little-known fact that Chinese consumers will account for 19% of the luxury goods spend by 2020. In fact, as of today, 15% of Louis Vuitton’s global sales all come from China. </a:t>
            </a:r>
          </a:p>
          <a:p>
            <a:r>
              <a:rPr lang="en-GB" dirty="0">
                <a:solidFill>
                  <a:schemeClr val="tx1"/>
                </a:solidFill>
              </a:rPr>
              <a:t>However, there is a significant downsizing in the Chinese luxury goods market as the economy slows and designer brands cool down their physical presence. </a:t>
            </a:r>
          </a:p>
          <a:p>
            <a:r>
              <a:rPr lang="en-GB" dirty="0">
                <a:solidFill>
                  <a:schemeClr val="tx1"/>
                </a:solidFill>
              </a:rPr>
              <a:t>However, while designer brand expansion slows down in terms of the opening of physical stores, brands are thinking sideways and opening up beauty bars, cafes, and restaurants.</a:t>
            </a:r>
            <a:endParaRPr lang="en-US" dirty="0">
              <a:solidFill>
                <a:schemeClr val="tx1"/>
              </a:solidFill>
            </a:endParaRPr>
          </a:p>
        </p:txBody>
      </p:sp>
    </p:spTree>
    <p:extLst>
      <p:ext uri="{BB962C8B-B14F-4D97-AF65-F5344CB8AC3E}">
        <p14:creationId xmlns:p14="http://schemas.microsoft.com/office/powerpoint/2010/main" val="18624891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9E0E8FF5-BD07-174F-AD49-396ECEBF3132}"/>
              </a:ext>
            </a:extLst>
          </p:cNvPr>
          <p:cNvPicPr>
            <a:picLocks noChangeAspect="1"/>
          </p:cNvPicPr>
          <p:nvPr/>
        </p:nvPicPr>
        <p:blipFill rotWithShape="1">
          <a:blip r:embed="rId2"/>
          <a:srcRect l="4000"/>
          <a:stretch/>
        </p:blipFill>
        <p:spPr>
          <a:xfrm>
            <a:off x="20" y="10"/>
            <a:ext cx="12191980" cy="6857990"/>
          </a:xfrm>
          <a:prstGeom prst="rect">
            <a:avLst/>
          </a:prstGeom>
        </p:spPr>
      </p:pic>
    </p:spTree>
    <p:extLst>
      <p:ext uri="{BB962C8B-B14F-4D97-AF65-F5344CB8AC3E}">
        <p14:creationId xmlns:p14="http://schemas.microsoft.com/office/powerpoint/2010/main" val="13090641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2ABBB681-F4D2-40F2-ACC3-DE0B4B4880E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1590"/>
            <a:ext cx="12192000" cy="6858000"/>
          </a:xfrm>
          <a:prstGeom prst="rect">
            <a:avLst/>
          </a:prstGeom>
          <a:solidFill>
            <a:srgbClr val="3A5C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xmlns="" id="{09388ED0-1FEF-4E11-B488-BD661D1AC1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5847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xmlns="" id="{0C5E4945-152B-824E-81D8-7779E0627955}"/>
              </a:ext>
            </a:extLst>
          </p:cNvPr>
          <p:cNvPicPr>
            <a:picLocks noChangeAspect="1"/>
          </p:cNvPicPr>
          <p:nvPr/>
        </p:nvPicPr>
        <p:blipFill>
          <a:blip r:embed="rId2"/>
          <a:stretch>
            <a:fillRect/>
          </a:stretch>
        </p:blipFill>
        <p:spPr>
          <a:xfrm>
            <a:off x="824047" y="771434"/>
            <a:ext cx="10543906" cy="5271953"/>
          </a:xfrm>
          <a:prstGeom prst="rect">
            <a:avLst/>
          </a:prstGeom>
        </p:spPr>
      </p:pic>
    </p:spTree>
    <p:extLst>
      <p:ext uri="{BB962C8B-B14F-4D97-AF65-F5344CB8AC3E}">
        <p14:creationId xmlns:p14="http://schemas.microsoft.com/office/powerpoint/2010/main" val="26078463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0516254-1D9F-4F3A-9870-3A3280BE2BF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FFFD7264-DFF1-574B-818B-C770A62DEAB0}"/>
              </a:ext>
            </a:extLst>
          </p:cNvPr>
          <p:cNvSpPr>
            <a:spLocks noGrp="1"/>
          </p:cNvSpPr>
          <p:nvPr>
            <p:ph type="title"/>
          </p:nvPr>
        </p:nvSpPr>
        <p:spPr>
          <a:xfrm>
            <a:off x="1539116" y="864108"/>
            <a:ext cx="3073914" cy="5120639"/>
          </a:xfrm>
        </p:spPr>
        <p:txBody>
          <a:bodyPr>
            <a:normAutofit/>
          </a:bodyPr>
          <a:lstStyle/>
          <a:p>
            <a:pPr algn="r"/>
            <a:r>
              <a:rPr lang="en-US" sz="2800">
                <a:solidFill>
                  <a:schemeClr val="tx1">
                    <a:lumMod val="85000"/>
                    <a:lumOff val="15000"/>
                  </a:schemeClr>
                </a:solidFill>
              </a:rPr>
              <a:t>MANUFACTURING</a:t>
            </a:r>
          </a:p>
        </p:txBody>
      </p:sp>
      <p:sp>
        <p:nvSpPr>
          <p:cNvPr id="10" name="Rectangle 9">
            <a:extLst>
              <a:ext uri="{FF2B5EF4-FFF2-40B4-BE49-F238E27FC236}">
                <a16:creationId xmlns:a16="http://schemas.microsoft.com/office/drawing/2014/main" xmlns="" id="{FC14672B-27A5-4CDA-ABAF-5E4CF4B41C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xmlns="" id="{8D89589C-2C90-4407-A995-05EC3DD7AB1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36426A8E-8F87-8341-BFC1-29F9F38E98ED}"/>
              </a:ext>
            </a:extLst>
          </p:cNvPr>
          <p:cNvSpPr>
            <a:spLocks noGrp="1"/>
          </p:cNvSpPr>
          <p:nvPr>
            <p:ph idx="1"/>
          </p:nvPr>
        </p:nvSpPr>
        <p:spPr>
          <a:xfrm>
            <a:off x="5289229" y="864108"/>
            <a:ext cx="5910677" cy="5120640"/>
          </a:xfrm>
        </p:spPr>
        <p:txBody>
          <a:bodyPr>
            <a:normAutofit/>
          </a:bodyPr>
          <a:lstStyle/>
          <a:p>
            <a:r>
              <a:rPr lang="en-GB" dirty="0">
                <a:solidFill>
                  <a:schemeClr val="tx1"/>
                </a:solidFill>
              </a:rPr>
              <a:t>Based on output, China is now the world’s largest manufacturing country. </a:t>
            </a:r>
          </a:p>
          <a:p>
            <a:r>
              <a:rPr lang="en-GB" dirty="0">
                <a:solidFill>
                  <a:schemeClr val="tx1"/>
                </a:solidFill>
              </a:rPr>
              <a:t>However, it’s not just China’s skills in manufacturing that dominate, but also their innovation, which is considered second to none. </a:t>
            </a:r>
          </a:p>
          <a:p>
            <a:r>
              <a:rPr lang="en-GB" dirty="0">
                <a:solidFill>
                  <a:schemeClr val="tx1"/>
                </a:solidFill>
              </a:rPr>
              <a:t>For example, China is responsible for the creation of the world’s most powerful supercomputer (processing 2.5 trillion calculations a second).</a:t>
            </a:r>
            <a:endParaRPr lang="en-US" dirty="0">
              <a:solidFill>
                <a:schemeClr val="tx1"/>
              </a:solidFill>
            </a:endParaRPr>
          </a:p>
        </p:txBody>
      </p:sp>
      <p:sp>
        <p:nvSpPr>
          <p:cNvPr id="14" name="Rectangle 13">
            <a:extLst>
              <a:ext uri="{FF2B5EF4-FFF2-40B4-BE49-F238E27FC236}">
                <a16:creationId xmlns:a16="http://schemas.microsoft.com/office/drawing/2014/main" xmlns="" id="{9A206779-5C74-4555-94BC-5845C92EC3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74564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D97BC154-0BFF-E548-9D73-D1EB685CF9B1}"/>
              </a:ext>
            </a:extLst>
          </p:cNvPr>
          <p:cNvPicPr>
            <a:picLocks noChangeAspect="1"/>
          </p:cNvPicPr>
          <p:nvPr/>
        </p:nvPicPr>
        <p:blipFill>
          <a:blip r:embed="rId2"/>
          <a:stretch>
            <a:fillRect/>
          </a:stretch>
        </p:blipFill>
        <p:spPr>
          <a:xfrm>
            <a:off x="1115616" y="1331974"/>
            <a:ext cx="3292524" cy="1646262"/>
          </a:xfrm>
          <a:prstGeom prst="rect">
            <a:avLst/>
          </a:prstGeom>
        </p:spPr>
      </p:pic>
      <p:cxnSp>
        <p:nvCxnSpPr>
          <p:cNvPr id="11" name="Straight Connector 10">
            <a:extLst>
              <a:ext uri="{FF2B5EF4-FFF2-40B4-BE49-F238E27FC236}">
                <a16:creationId xmlns:a16="http://schemas.microsoft.com/office/drawing/2014/main" xmlns="" id="{D4BDCD00-BA97-40D8-93CD-0A9CA931BE1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402080" y="3429000"/>
            <a:ext cx="2636520" cy="0"/>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xmlns="" id="{097FF4EC-9789-FF44-92C5-D5CCD55CBD52}"/>
              </a:ext>
            </a:extLst>
          </p:cNvPr>
          <p:cNvPicPr>
            <a:picLocks noChangeAspect="1"/>
          </p:cNvPicPr>
          <p:nvPr/>
        </p:nvPicPr>
        <p:blipFill>
          <a:blip r:embed="rId3"/>
          <a:stretch>
            <a:fillRect/>
          </a:stretch>
        </p:blipFill>
        <p:spPr>
          <a:xfrm>
            <a:off x="1129115" y="3843176"/>
            <a:ext cx="3279025" cy="1713290"/>
          </a:xfrm>
          <a:prstGeom prst="rect">
            <a:avLst/>
          </a:prstGeom>
        </p:spPr>
      </p:pic>
      <p:cxnSp>
        <p:nvCxnSpPr>
          <p:cNvPr id="13" name="Straight Connector 12">
            <a:extLst>
              <a:ext uri="{FF2B5EF4-FFF2-40B4-BE49-F238E27FC236}">
                <a16:creationId xmlns:a16="http://schemas.microsoft.com/office/drawing/2014/main" xmlns="" id="{2D631E40-F51C-4828-B23B-DF903513296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xmlns="" id="{34DF7DC2-7081-E64B-B0AB-26E493F78F46}"/>
              </a:ext>
            </a:extLst>
          </p:cNvPr>
          <p:cNvPicPr>
            <a:picLocks noChangeAspect="1"/>
          </p:cNvPicPr>
          <p:nvPr/>
        </p:nvPicPr>
        <p:blipFill>
          <a:blip r:embed="rId4"/>
          <a:stretch>
            <a:fillRect/>
          </a:stretch>
        </p:blipFill>
        <p:spPr>
          <a:xfrm>
            <a:off x="4904504" y="1123527"/>
            <a:ext cx="6148924" cy="4604800"/>
          </a:xfrm>
          <a:prstGeom prst="rect">
            <a:avLst/>
          </a:prstGeom>
        </p:spPr>
      </p:pic>
    </p:spTree>
    <p:extLst>
      <p:ext uri="{BB962C8B-B14F-4D97-AF65-F5344CB8AC3E}">
        <p14:creationId xmlns:p14="http://schemas.microsoft.com/office/powerpoint/2010/main" val="20953782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79B1318D-DFE8-2F4C-97F0-261D3DE3E587}"/>
              </a:ext>
            </a:extLst>
          </p:cNvPr>
          <p:cNvPicPr>
            <a:picLocks noChangeAspect="1"/>
          </p:cNvPicPr>
          <p:nvPr/>
        </p:nvPicPr>
        <p:blipFill>
          <a:blip r:embed="rId2"/>
          <a:stretch>
            <a:fillRect/>
          </a:stretch>
        </p:blipFill>
        <p:spPr>
          <a:xfrm>
            <a:off x="681789" y="0"/>
            <a:ext cx="10828421" cy="6858000"/>
          </a:xfrm>
          <a:prstGeom prst="rect">
            <a:avLst/>
          </a:prstGeom>
        </p:spPr>
      </p:pic>
    </p:spTree>
    <p:extLst>
      <p:ext uri="{BB962C8B-B14F-4D97-AF65-F5344CB8AC3E}">
        <p14:creationId xmlns:p14="http://schemas.microsoft.com/office/powerpoint/2010/main" val="6598323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3751A4E-671F-B24F-B5B4-49FCACC23D65}"/>
              </a:ext>
            </a:extLst>
          </p:cNvPr>
          <p:cNvSpPr>
            <a:spLocks noGrp="1"/>
          </p:cNvSpPr>
          <p:nvPr>
            <p:ph type="title"/>
          </p:nvPr>
        </p:nvSpPr>
        <p:spPr/>
        <p:txBody>
          <a:bodyPr/>
          <a:lstStyle/>
          <a:p>
            <a:r>
              <a:rPr lang="en-US" dirty="0"/>
              <a:t>LANGUAGE</a:t>
            </a:r>
          </a:p>
        </p:txBody>
      </p:sp>
      <p:sp>
        <p:nvSpPr>
          <p:cNvPr id="3" name="Content Placeholder 2">
            <a:extLst>
              <a:ext uri="{FF2B5EF4-FFF2-40B4-BE49-F238E27FC236}">
                <a16:creationId xmlns:a16="http://schemas.microsoft.com/office/drawing/2014/main" xmlns="" id="{88C6D00B-C04C-FF47-B2CE-99C1BCD511C3}"/>
              </a:ext>
            </a:extLst>
          </p:cNvPr>
          <p:cNvSpPr>
            <a:spLocks noGrp="1"/>
          </p:cNvSpPr>
          <p:nvPr>
            <p:ph idx="1"/>
          </p:nvPr>
        </p:nvSpPr>
        <p:spPr/>
        <p:txBody>
          <a:bodyPr>
            <a:normAutofit/>
          </a:bodyPr>
          <a:lstStyle/>
          <a:p>
            <a:pPr fontAlgn="base"/>
            <a:r>
              <a:rPr lang="en-GB" dirty="0">
                <a:solidFill>
                  <a:schemeClr val="tx1"/>
                </a:solidFill>
              </a:rPr>
              <a:t>The official language of China is ‘Standard Chinese’, known as Putonghua – which is a form of </a:t>
            </a:r>
            <a:r>
              <a:rPr lang="en-GB" sz="2400" dirty="0">
                <a:solidFill>
                  <a:schemeClr val="tx1"/>
                </a:solidFill>
              </a:rPr>
              <a:t>Mandarin</a:t>
            </a:r>
            <a:r>
              <a:rPr lang="en-GB" dirty="0">
                <a:solidFill>
                  <a:schemeClr val="tx1"/>
                </a:solidFill>
              </a:rPr>
              <a:t> and is spoken by 850 million people. </a:t>
            </a:r>
          </a:p>
          <a:p>
            <a:pPr fontAlgn="base"/>
            <a:r>
              <a:rPr lang="en-GB" dirty="0">
                <a:solidFill>
                  <a:schemeClr val="tx1"/>
                </a:solidFill>
              </a:rPr>
              <a:t>However, China actually has a 56 recognized ethnic groups, each with their own dialects. </a:t>
            </a:r>
          </a:p>
          <a:p>
            <a:pPr fontAlgn="base"/>
            <a:r>
              <a:rPr lang="en-GB" dirty="0">
                <a:solidFill>
                  <a:schemeClr val="tx1"/>
                </a:solidFill>
              </a:rPr>
              <a:t>The other most important languages in China are the Wu language, the Min language and Cantonese.</a:t>
            </a:r>
          </a:p>
          <a:p>
            <a:pPr marL="0" indent="0" fontAlgn="base">
              <a:buNone/>
            </a:pPr>
            <a:endParaRPr lang="en-GB" dirty="0">
              <a:solidFill>
                <a:schemeClr val="tx1"/>
              </a:solidFill>
            </a:endParaRPr>
          </a:p>
          <a:p>
            <a:pPr marL="0" indent="0">
              <a:buNone/>
            </a:pPr>
            <a:endParaRPr lang="en-US" dirty="0"/>
          </a:p>
        </p:txBody>
      </p:sp>
    </p:spTree>
    <p:extLst>
      <p:ext uri="{BB962C8B-B14F-4D97-AF65-F5344CB8AC3E}">
        <p14:creationId xmlns:p14="http://schemas.microsoft.com/office/powerpoint/2010/main" val="26926452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0EE464F-5D96-E94E-907D-FADF974F1EB6}"/>
              </a:ext>
            </a:extLst>
          </p:cNvPr>
          <p:cNvSpPr>
            <a:spLocks noGrp="1"/>
          </p:cNvSpPr>
          <p:nvPr>
            <p:ph type="title"/>
          </p:nvPr>
        </p:nvSpPr>
        <p:spPr/>
        <p:txBody>
          <a:bodyPr/>
          <a:lstStyle/>
          <a:p>
            <a:r>
              <a:rPr lang="en-US" dirty="0"/>
              <a:t>MANDARIN </a:t>
            </a:r>
            <a:br>
              <a:rPr lang="en-US" dirty="0"/>
            </a:br>
            <a:r>
              <a:rPr lang="en-US" dirty="0"/>
              <a:t>V CANTONESE</a:t>
            </a:r>
          </a:p>
        </p:txBody>
      </p:sp>
      <p:pic>
        <p:nvPicPr>
          <p:cNvPr id="4" name="Content Placeholder 3">
            <a:extLst>
              <a:ext uri="{FF2B5EF4-FFF2-40B4-BE49-F238E27FC236}">
                <a16:creationId xmlns:a16="http://schemas.microsoft.com/office/drawing/2014/main" xmlns="" id="{4C7F7A44-33C5-C340-98EE-A09F3C020081}"/>
              </a:ext>
            </a:extLst>
          </p:cNvPr>
          <p:cNvPicPr>
            <a:picLocks noGrp="1" noChangeAspect="1"/>
          </p:cNvPicPr>
          <p:nvPr>
            <p:ph idx="1"/>
          </p:nvPr>
        </p:nvPicPr>
        <p:blipFill>
          <a:blip r:embed="rId2"/>
          <a:stretch>
            <a:fillRect/>
          </a:stretch>
        </p:blipFill>
        <p:spPr>
          <a:xfrm>
            <a:off x="3868738" y="985837"/>
            <a:ext cx="7315200" cy="4876800"/>
          </a:xfrm>
          <a:prstGeom prst="rect">
            <a:avLst/>
          </a:prstGeom>
        </p:spPr>
      </p:pic>
    </p:spTree>
    <p:extLst>
      <p:ext uri="{BB962C8B-B14F-4D97-AF65-F5344CB8AC3E}">
        <p14:creationId xmlns:p14="http://schemas.microsoft.com/office/powerpoint/2010/main" val="2187936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3C09B69-05C6-1946-92CF-A18AE2BE25B6}"/>
              </a:ext>
            </a:extLst>
          </p:cNvPr>
          <p:cNvSpPr>
            <a:spLocks noGrp="1"/>
          </p:cNvSpPr>
          <p:nvPr>
            <p:ph type="title"/>
          </p:nvPr>
        </p:nvSpPr>
        <p:spPr/>
        <p:txBody>
          <a:bodyPr/>
          <a:lstStyle/>
          <a:p>
            <a:r>
              <a:rPr lang="en-US" dirty="0"/>
              <a:t>LANGUAGE</a:t>
            </a:r>
          </a:p>
        </p:txBody>
      </p:sp>
      <p:pic>
        <p:nvPicPr>
          <p:cNvPr id="4" name="Content Placeholder 3">
            <a:extLst>
              <a:ext uri="{FF2B5EF4-FFF2-40B4-BE49-F238E27FC236}">
                <a16:creationId xmlns:a16="http://schemas.microsoft.com/office/drawing/2014/main" xmlns="" id="{C67A1BDC-3DF3-604F-AC1D-DCBB3849912E}"/>
              </a:ext>
            </a:extLst>
          </p:cNvPr>
          <p:cNvPicPr>
            <a:picLocks noGrp="1" noChangeAspect="1"/>
          </p:cNvPicPr>
          <p:nvPr>
            <p:ph idx="1"/>
          </p:nvPr>
        </p:nvPicPr>
        <p:blipFill>
          <a:blip r:embed="rId2"/>
          <a:stretch>
            <a:fillRect/>
          </a:stretch>
        </p:blipFill>
        <p:spPr>
          <a:xfrm>
            <a:off x="4130955" y="863600"/>
            <a:ext cx="6790765" cy="5121275"/>
          </a:xfrm>
          <a:prstGeom prst="rect">
            <a:avLst/>
          </a:prstGeom>
        </p:spPr>
      </p:pic>
    </p:spTree>
    <p:extLst>
      <p:ext uri="{BB962C8B-B14F-4D97-AF65-F5344CB8AC3E}">
        <p14:creationId xmlns:p14="http://schemas.microsoft.com/office/powerpoint/2010/main" val="24573339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6D75EEE-EDEA-604A-9130-81C14C12635E}"/>
              </a:ext>
            </a:extLst>
          </p:cNvPr>
          <p:cNvSpPr>
            <a:spLocks noGrp="1"/>
          </p:cNvSpPr>
          <p:nvPr>
            <p:ph type="title"/>
          </p:nvPr>
        </p:nvSpPr>
        <p:spPr/>
        <p:txBody>
          <a:bodyPr/>
          <a:lstStyle/>
          <a:p>
            <a:r>
              <a:rPr lang="en-US" dirty="0"/>
              <a:t>MANDARIN</a:t>
            </a:r>
            <a:br>
              <a:rPr lang="en-US" dirty="0"/>
            </a:br>
            <a:r>
              <a:rPr lang="en-US" dirty="0"/>
              <a:t>CANTONESE</a:t>
            </a:r>
          </a:p>
        </p:txBody>
      </p:sp>
      <p:sp>
        <p:nvSpPr>
          <p:cNvPr id="3" name="Content Placeholder 2">
            <a:extLst>
              <a:ext uri="{FF2B5EF4-FFF2-40B4-BE49-F238E27FC236}">
                <a16:creationId xmlns:a16="http://schemas.microsoft.com/office/drawing/2014/main" xmlns="" id="{C5F6F88F-652A-7344-AC76-FC85779E8218}"/>
              </a:ext>
            </a:extLst>
          </p:cNvPr>
          <p:cNvSpPr>
            <a:spLocks noGrp="1"/>
          </p:cNvSpPr>
          <p:nvPr>
            <p:ph idx="1"/>
          </p:nvPr>
        </p:nvSpPr>
        <p:spPr/>
        <p:txBody>
          <a:bodyPr/>
          <a:lstStyle/>
          <a:p>
            <a:r>
              <a:rPr lang="en-GB" dirty="0">
                <a:solidFill>
                  <a:schemeClr val="tx1"/>
                </a:solidFill>
              </a:rPr>
              <a:t>Mandarin Chinese (</a:t>
            </a:r>
            <a:r>
              <a:rPr lang="en-GB" dirty="0" err="1">
                <a:solidFill>
                  <a:schemeClr val="tx1"/>
                </a:solidFill>
              </a:rPr>
              <a:t>guānhuà</a:t>
            </a:r>
            <a:r>
              <a:rPr lang="en-GB" dirty="0">
                <a:solidFill>
                  <a:schemeClr val="tx1"/>
                </a:solidFill>
              </a:rPr>
              <a:t> </a:t>
            </a:r>
            <a:r>
              <a:rPr lang="ja-JP" altLang="en-US">
                <a:solidFill>
                  <a:schemeClr val="tx1"/>
                </a:solidFill>
              </a:rPr>
              <a:t>官话</a:t>
            </a:r>
            <a:r>
              <a:rPr lang="en-US" altLang="ja-JP" dirty="0">
                <a:solidFill>
                  <a:schemeClr val="tx1"/>
                </a:solidFill>
              </a:rPr>
              <a:t>), </a:t>
            </a:r>
            <a:r>
              <a:rPr lang="en-GB" dirty="0">
                <a:solidFill>
                  <a:schemeClr val="tx1"/>
                </a:solidFill>
              </a:rPr>
              <a:t>is a collection of Chinese dialects that are dominant in northern China and in the southwestern provinces because of migration.</a:t>
            </a:r>
          </a:p>
          <a:p>
            <a:r>
              <a:rPr lang="en-GB" dirty="0">
                <a:solidFill>
                  <a:schemeClr val="tx1"/>
                </a:solidFill>
              </a:rPr>
              <a:t>Cantonese (</a:t>
            </a:r>
            <a:r>
              <a:rPr lang="en-GB" dirty="0" err="1">
                <a:solidFill>
                  <a:schemeClr val="tx1"/>
                </a:solidFill>
              </a:rPr>
              <a:t>guǎngdōng</a:t>
            </a:r>
            <a:r>
              <a:rPr lang="en-GB" dirty="0">
                <a:solidFill>
                  <a:schemeClr val="tx1"/>
                </a:solidFill>
              </a:rPr>
              <a:t> </a:t>
            </a:r>
            <a:r>
              <a:rPr lang="en-GB" dirty="0" err="1">
                <a:solidFill>
                  <a:schemeClr val="tx1"/>
                </a:solidFill>
              </a:rPr>
              <a:t>huà</a:t>
            </a:r>
            <a:r>
              <a:rPr lang="en-GB" dirty="0">
                <a:solidFill>
                  <a:schemeClr val="tx1"/>
                </a:solidFill>
              </a:rPr>
              <a:t> </a:t>
            </a:r>
            <a:r>
              <a:rPr lang="ja-JP" altLang="en-US">
                <a:solidFill>
                  <a:schemeClr val="tx1"/>
                </a:solidFill>
              </a:rPr>
              <a:t>广东话</a:t>
            </a:r>
            <a:r>
              <a:rPr lang="en-US" altLang="ja-JP" dirty="0">
                <a:solidFill>
                  <a:schemeClr val="tx1"/>
                </a:solidFill>
              </a:rPr>
              <a:t>), </a:t>
            </a:r>
            <a:r>
              <a:rPr lang="en-GB" dirty="0">
                <a:solidFill>
                  <a:schemeClr val="tx1"/>
                </a:solidFill>
              </a:rPr>
              <a:t>is part of the Yue language family that is used in southern China.</a:t>
            </a:r>
          </a:p>
          <a:p>
            <a:pPr marL="0" indent="0">
              <a:buNone/>
            </a:pPr>
            <a:r>
              <a:rPr lang="en-GB" dirty="0"/>
              <a:t/>
            </a:r>
            <a:br>
              <a:rPr lang="en-GB" dirty="0"/>
            </a:br>
            <a:endParaRPr lang="en-US" dirty="0"/>
          </a:p>
        </p:txBody>
      </p:sp>
    </p:spTree>
    <p:extLst>
      <p:ext uri="{BB962C8B-B14F-4D97-AF65-F5344CB8AC3E}">
        <p14:creationId xmlns:p14="http://schemas.microsoft.com/office/powerpoint/2010/main" val="20303238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0BB8D10-4DBF-0540-81D2-B122D46D571C}"/>
              </a:ext>
            </a:extLst>
          </p:cNvPr>
          <p:cNvSpPr>
            <a:spLocks noGrp="1"/>
          </p:cNvSpPr>
          <p:nvPr>
            <p:ph type="title"/>
          </p:nvPr>
        </p:nvSpPr>
        <p:spPr/>
        <p:txBody>
          <a:bodyPr/>
          <a:lstStyle/>
          <a:p>
            <a:r>
              <a:rPr lang="en-US" dirty="0"/>
              <a:t>SAME BASIC ALPHABET</a:t>
            </a:r>
            <a:br>
              <a:rPr lang="en-US" dirty="0"/>
            </a:br>
            <a:r>
              <a:rPr lang="en-US" dirty="0"/>
              <a:t>MAINLAND SIMPLER</a:t>
            </a:r>
          </a:p>
        </p:txBody>
      </p:sp>
      <p:pic>
        <p:nvPicPr>
          <p:cNvPr id="4" name="Content Placeholder 3">
            <a:extLst>
              <a:ext uri="{FF2B5EF4-FFF2-40B4-BE49-F238E27FC236}">
                <a16:creationId xmlns:a16="http://schemas.microsoft.com/office/drawing/2014/main" xmlns="" id="{18C212EE-8F7A-0E46-9B12-814D6269F363}"/>
              </a:ext>
            </a:extLst>
          </p:cNvPr>
          <p:cNvPicPr>
            <a:picLocks noGrp="1" noChangeAspect="1"/>
          </p:cNvPicPr>
          <p:nvPr>
            <p:ph idx="1"/>
          </p:nvPr>
        </p:nvPicPr>
        <p:blipFill>
          <a:blip r:embed="rId2"/>
          <a:stretch>
            <a:fillRect/>
          </a:stretch>
        </p:blipFill>
        <p:spPr>
          <a:xfrm>
            <a:off x="3868738" y="1097226"/>
            <a:ext cx="7315200" cy="4654022"/>
          </a:xfrm>
          <a:prstGeom prst="rect">
            <a:avLst/>
          </a:prstGeom>
        </p:spPr>
      </p:pic>
    </p:spTree>
    <p:extLst>
      <p:ext uri="{BB962C8B-B14F-4D97-AF65-F5344CB8AC3E}">
        <p14:creationId xmlns:p14="http://schemas.microsoft.com/office/powerpoint/2010/main" val="1753617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C2AEBD7-1E93-B24A-AE5F-833BE9610371}"/>
              </a:ext>
            </a:extLst>
          </p:cNvPr>
          <p:cNvSpPr>
            <a:spLocks noGrp="1"/>
          </p:cNvSpPr>
          <p:nvPr>
            <p:ph type="title"/>
          </p:nvPr>
        </p:nvSpPr>
        <p:spPr/>
        <p:txBody>
          <a:bodyPr/>
          <a:lstStyle/>
          <a:p>
            <a:r>
              <a:rPr lang="en-US" dirty="0"/>
              <a:t>LANGUAGE</a:t>
            </a:r>
          </a:p>
        </p:txBody>
      </p:sp>
      <p:sp>
        <p:nvSpPr>
          <p:cNvPr id="3" name="Content Placeholder 2">
            <a:extLst>
              <a:ext uri="{FF2B5EF4-FFF2-40B4-BE49-F238E27FC236}">
                <a16:creationId xmlns:a16="http://schemas.microsoft.com/office/drawing/2014/main" xmlns="" id="{8933DFF1-1AC3-1D49-A39D-3A006A3A2C8C}"/>
              </a:ext>
            </a:extLst>
          </p:cNvPr>
          <p:cNvSpPr>
            <a:spLocks noGrp="1"/>
          </p:cNvSpPr>
          <p:nvPr>
            <p:ph idx="1"/>
          </p:nvPr>
        </p:nvSpPr>
        <p:spPr/>
        <p:txBody>
          <a:bodyPr/>
          <a:lstStyle/>
          <a:p>
            <a:r>
              <a:rPr lang="en-GB" dirty="0">
                <a:solidFill>
                  <a:schemeClr val="tx1"/>
                </a:solidFill>
              </a:rPr>
              <a:t>When in China, don’t let language be a burden – it’s estimated that a number of Chinese people, greater than the population of America, are currently “learning” English (upwards of 350 million).</a:t>
            </a:r>
          </a:p>
          <a:p>
            <a:r>
              <a:rPr lang="en-GB" dirty="0">
                <a:solidFill>
                  <a:schemeClr val="tx1"/>
                </a:solidFill>
              </a:rPr>
              <a:t>Meanwhile, 10 million living in the mainland are considered totally fluent and use it regularly. </a:t>
            </a:r>
          </a:p>
          <a:p>
            <a:r>
              <a:rPr lang="en-GB" dirty="0">
                <a:solidFill>
                  <a:schemeClr val="tx1"/>
                </a:solidFill>
              </a:rPr>
              <a:t>A lot of these English speakers are in the service industries, so you are likely to encounter them in hotels, restaurants, and shops, making your navigation around China much smoother. </a:t>
            </a:r>
          </a:p>
          <a:p>
            <a:r>
              <a:rPr lang="en-GB" dirty="0">
                <a:solidFill>
                  <a:schemeClr val="tx1"/>
                </a:solidFill>
              </a:rPr>
              <a:t>Don’t worry, however, if you find language a barrier, as almost all Chinese people are used to Westerners and you’ll find your equilibrium and way of communicating. </a:t>
            </a:r>
          </a:p>
          <a:p>
            <a:r>
              <a:rPr lang="en-GB" dirty="0">
                <a:solidFill>
                  <a:schemeClr val="tx1"/>
                </a:solidFill>
              </a:rPr>
              <a:t>This is particularly true with taxi drivers, who usually speak no English at all – so make sure to always carry something with the address of your accommodation written in Chinese.</a:t>
            </a:r>
          </a:p>
          <a:p>
            <a:endParaRPr lang="en-US" dirty="0"/>
          </a:p>
        </p:txBody>
      </p:sp>
    </p:spTree>
    <p:extLst>
      <p:ext uri="{BB962C8B-B14F-4D97-AF65-F5344CB8AC3E}">
        <p14:creationId xmlns:p14="http://schemas.microsoft.com/office/powerpoint/2010/main" val="24047764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ABEF64-388F-5A4E-9C47-6A10DA7C0723}"/>
              </a:ext>
            </a:extLst>
          </p:cNvPr>
          <p:cNvSpPr>
            <a:spLocks noGrp="1"/>
          </p:cNvSpPr>
          <p:nvPr>
            <p:ph type="title"/>
          </p:nvPr>
        </p:nvSpPr>
        <p:spPr/>
        <p:txBody>
          <a:bodyPr/>
          <a:lstStyle/>
          <a:p>
            <a:r>
              <a:rPr lang="en-US" dirty="0"/>
              <a:t>LOCAL CULTURE</a:t>
            </a:r>
          </a:p>
        </p:txBody>
      </p:sp>
      <p:sp>
        <p:nvSpPr>
          <p:cNvPr id="3" name="Content Placeholder 2">
            <a:extLst>
              <a:ext uri="{FF2B5EF4-FFF2-40B4-BE49-F238E27FC236}">
                <a16:creationId xmlns:a16="http://schemas.microsoft.com/office/drawing/2014/main" xmlns="" id="{74F5487C-C12A-664B-A6E1-83769D68B639}"/>
              </a:ext>
            </a:extLst>
          </p:cNvPr>
          <p:cNvSpPr>
            <a:spLocks noGrp="1"/>
          </p:cNvSpPr>
          <p:nvPr>
            <p:ph idx="1"/>
          </p:nvPr>
        </p:nvSpPr>
        <p:spPr/>
        <p:txBody>
          <a:bodyPr/>
          <a:lstStyle/>
          <a:p>
            <a:pPr fontAlgn="base"/>
            <a:r>
              <a:rPr lang="en-GB" dirty="0"/>
              <a:t>Culture includes religion, food, style, language, marriage, music, morals and in a country like China, which is expanding every single day, these values are continually changing and being challenged by a younger generation. </a:t>
            </a:r>
          </a:p>
          <a:p>
            <a:pPr fontAlgn="base"/>
            <a:r>
              <a:rPr lang="en-GB" dirty="0"/>
              <a:t>Despite this, some elements of Chinese culture hold fast.</a:t>
            </a:r>
          </a:p>
          <a:p>
            <a:pPr fontAlgn="base"/>
            <a:endParaRPr lang="en-GB" dirty="0"/>
          </a:p>
          <a:p>
            <a:endParaRPr lang="en-US" dirty="0"/>
          </a:p>
        </p:txBody>
      </p:sp>
    </p:spTree>
    <p:extLst>
      <p:ext uri="{BB962C8B-B14F-4D97-AF65-F5344CB8AC3E}">
        <p14:creationId xmlns:p14="http://schemas.microsoft.com/office/powerpoint/2010/main" val="6835625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B3FB55-31E3-BE47-BAE6-03FDE94714AA}"/>
              </a:ext>
            </a:extLst>
          </p:cNvPr>
          <p:cNvSpPr>
            <a:spLocks noGrp="1"/>
          </p:cNvSpPr>
          <p:nvPr>
            <p:ph type="title"/>
          </p:nvPr>
        </p:nvSpPr>
        <p:spPr/>
        <p:txBody>
          <a:bodyPr/>
          <a:lstStyle/>
          <a:p>
            <a:r>
              <a:rPr lang="en-US" dirty="0"/>
              <a:t>RELIGION</a:t>
            </a:r>
          </a:p>
        </p:txBody>
      </p:sp>
      <p:sp>
        <p:nvSpPr>
          <p:cNvPr id="3" name="Content Placeholder 2">
            <a:extLst>
              <a:ext uri="{FF2B5EF4-FFF2-40B4-BE49-F238E27FC236}">
                <a16:creationId xmlns:a16="http://schemas.microsoft.com/office/drawing/2014/main" xmlns="" id="{1CF5C4DC-4FA4-E94F-A0E1-789A464BBA57}"/>
              </a:ext>
            </a:extLst>
          </p:cNvPr>
          <p:cNvSpPr>
            <a:spLocks noGrp="1"/>
          </p:cNvSpPr>
          <p:nvPr>
            <p:ph idx="1"/>
          </p:nvPr>
        </p:nvSpPr>
        <p:spPr/>
        <p:txBody>
          <a:bodyPr/>
          <a:lstStyle/>
          <a:p>
            <a:r>
              <a:rPr lang="en-GB" dirty="0"/>
              <a:t>The Chinese Communist Party officially rules China and their stance is atheism. </a:t>
            </a:r>
          </a:p>
          <a:p>
            <a:r>
              <a:rPr lang="en-GB" dirty="0"/>
              <a:t>Despite this, the Chinese Constitution states that people are allowed to practice any religion they want – although the only real legal religions are Buddhism, Taoism, Islam, Catholicism and Protestantism (the rest are illegal).</a:t>
            </a:r>
            <a:endParaRPr lang="en-US" dirty="0"/>
          </a:p>
        </p:txBody>
      </p:sp>
    </p:spTree>
    <p:extLst>
      <p:ext uri="{BB962C8B-B14F-4D97-AF65-F5344CB8AC3E}">
        <p14:creationId xmlns:p14="http://schemas.microsoft.com/office/powerpoint/2010/main" val="28134201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19E301E5-1206-47D0-9CDF-72583D7390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AFA31FBE-7948-4384-B68A-75DEFDC495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FAA58A2D-20D4-DD43-99B8-598120797F57}"/>
              </a:ext>
            </a:extLst>
          </p:cNvPr>
          <p:cNvPicPr>
            <a:picLocks noChangeAspect="1"/>
          </p:cNvPicPr>
          <p:nvPr/>
        </p:nvPicPr>
        <p:blipFill rotWithShape="1">
          <a:blip r:embed="rId2"/>
          <a:srcRect l="3982" r="11011" b="4"/>
          <a:stretch/>
        </p:blipFill>
        <p:spPr>
          <a:xfrm>
            <a:off x="641276" y="643467"/>
            <a:ext cx="4013020" cy="2702558"/>
          </a:xfrm>
          <a:prstGeom prst="rect">
            <a:avLst/>
          </a:prstGeom>
        </p:spPr>
      </p:pic>
      <p:pic>
        <p:nvPicPr>
          <p:cNvPr id="4" name="Picture 3">
            <a:extLst>
              <a:ext uri="{FF2B5EF4-FFF2-40B4-BE49-F238E27FC236}">
                <a16:creationId xmlns:a16="http://schemas.microsoft.com/office/drawing/2014/main" xmlns="" id="{2588F0E3-E6A8-1347-AB61-EFC33A3545AD}"/>
              </a:ext>
            </a:extLst>
          </p:cNvPr>
          <p:cNvPicPr>
            <a:picLocks noChangeAspect="1"/>
          </p:cNvPicPr>
          <p:nvPr/>
        </p:nvPicPr>
        <p:blipFill rotWithShape="1">
          <a:blip r:embed="rId3"/>
          <a:srcRect r="1405" b="4"/>
          <a:stretch/>
        </p:blipFill>
        <p:spPr>
          <a:xfrm>
            <a:off x="643467" y="3509433"/>
            <a:ext cx="4010830" cy="2705099"/>
          </a:xfrm>
          <a:prstGeom prst="rect">
            <a:avLst/>
          </a:prstGeom>
        </p:spPr>
      </p:pic>
      <p:pic>
        <p:nvPicPr>
          <p:cNvPr id="5" name="Picture 4">
            <a:extLst>
              <a:ext uri="{FF2B5EF4-FFF2-40B4-BE49-F238E27FC236}">
                <a16:creationId xmlns:a16="http://schemas.microsoft.com/office/drawing/2014/main" xmlns="" id="{29AC1827-63C8-0845-9BBF-1732A99B7F01}"/>
              </a:ext>
            </a:extLst>
          </p:cNvPr>
          <p:cNvPicPr>
            <a:picLocks noChangeAspect="1"/>
          </p:cNvPicPr>
          <p:nvPr/>
        </p:nvPicPr>
        <p:blipFill rotWithShape="1">
          <a:blip r:embed="rId4"/>
          <a:srcRect l="9357" r="12355"/>
          <a:stretch/>
        </p:blipFill>
        <p:spPr>
          <a:xfrm>
            <a:off x="4812633" y="643467"/>
            <a:ext cx="6735900" cy="5571066"/>
          </a:xfrm>
          <a:prstGeom prst="rect">
            <a:avLst/>
          </a:prstGeom>
        </p:spPr>
      </p:pic>
    </p:spTree>
    <p:extLst>
      <p:ext uri="{BB962C8B-B14F-4D97-AF65-F5344CB8AC3E}">
        <p14:creationId xmlns:p14="http://schemas.microsoft.com/office/powerpoint/2010/main" val="2883360999"/>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0AB93B-38A3-944E-89E4-044FE2EA6AD4}"/>
              </a:ext>
            </a:extLst>
          </p:cNvPr>
          <p:cNvSpPr>
            <a:spLocks noGrp="1"/>
          </p:cNvSpPr>
          <p:nvPr>
            <p:ph type="title"/>
          </p:nvPr>
        </p:nvSpPr>
        <p:spPr/>
        <p:txBody>
          <a:bodyPr/>
          <a:lstStyle/>
          <a:p>
            <a:r>
              <a:rPr lang="en-US" dirty="0"/>
              <a:t>CUSTOMS</a:t>
            </a:r>
          </a:p>
        </p:txBody>
      </p:sp>
      <p:sp>
        <p:nvSpPr>
          <p:cNvPr id="3" name="Content Placeholder 2">
            <a:extLst>
              <a:ext uri="{FF2B5EF4-FFF2-40B4-BE49-F238E27FC236}">
                <a16:creationId xmlns:a16="http://schemas.microsoft.com/office/drawing/2014/main" xmlns="" id="{6E1DB658-99D7-D845-91AA-B448CF49709A}"/>
              </a:ext>
            </a:extLst>
          </p:cNvPr>
          <p:cNvSpPr>
            <a:spLocks noGrp="1"/>
          </p:cNvSpPr>
          <p:nvPr>
            <p:ph idx="1"/>
          </p:nvPr>
        </p:nvSpPr>
        <p:spPr/>
        <p:txBody>
          <a:bodyPr/>
          <a:lstStyle/>
          <a:p>
            <a:r>
              <a:rPr lang="en-GB" dirty="0"/>
              <a:t>The largest celebration for the Chinese is known as the Spring Festival (also known as Chinese New Year). It traditionally falls between mid-January to mid-February, lasts 15 days and is celebrated by 1/5 of the world’s population. </a:t>
            </a:r>
          </a:p>
          <a:p>
            <a:r>
              <a:rPr lang="en-GB" dirty="0"/>
              <a:t>Most of us will be familiar with the age-old custom of naming each year after an animal – 2018 is the year of the Dog – but the celebration encompasses much more, with the undertaking of a daily act to mark the new year – such as eating rice congee and mustard greens to cleanse the body, as well as fireworks and dragon parades.</a:t>
            </a:r>
            <a:endParaRPr lang="en-US" dirty="0"/>
          </a:p>
        </p:txBody>
      </p:sp>
    </p:spTree>
    <p:extLst>
      <p:ext uri="{BB962C8B-B14F-4D97-AF65-F5344CB8AC3E}">
        <p14:creationId xmlns:p14="http://schemas.microsoft.com/office/powerpoint/2010/main" val="36502714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9AFE1CFD-7D20-3747-8774-444F07BA2B52}"/>
              </a:ext>
            </a:extLst>
          </p:cNvPr>
          <p:cNvPicPr>
            <a:picLocks noChangeAspect="1"/>
          </p:cNvPicPr>
          <p:nvPr/>
        </p:nvPicPr>
        <p:blipFill>
          <a:blip r:embed="rId2"/>
          <a:stretch>
            <a:fillRect/>
          </a:stretch>
        </p:blipFill>
        <p:spPr>
          <a:xfrm>
            <a:off x="1352550" y="6350"/>
            <a:ext cx="9486900" cy="6845300"/>
          </a:xfrm>
          <a:prstGeom prst="rect">
            <a:avLst/>
          </a:prstGeom>
        </p:spPr>
      </p:pic>
    </p:spTree>
    <p:extLst>
      <p:ext uri="{BB962C8B-B14F-4D97-AF65-F5344CB8AC3E}">
        <p14:creationId xmlns:p14="http://schemas.microsoft.com/office/powerpoint/2010/main" val="31881580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F18C334-8B58-B246-933E-2D51E86772F7}"/>
              </a:ext>
            </a:extLst>
          </p:cNvPr>
          <p:cNvSpPr>
            <a:spLocks noGrp="1"/>
          </p:cNvSpPr>
          <p:nvPr>
            <p:ph type="title"/>
          </p:nvPr>
        </p:nvSpPr>
        <p:spPr>
          <a:xfrm>
            <a:off x="252919" y="1123837"/>
            <a:ext cx="2947482" cy="4601183"/>
          </a:xfrm>
        </p:spPr>
        <p:txBody>
          <a:bodyPr>
            <a:normAutofit/>
          </a:bodyPr>
          <a:lstStyle/>
          <a:p>
            <a:r>
              <a:rPr lang="en-US" dirty="0"/>
              <a:t>RAT</a:t>
            </a:r>
          </a:p>
        </p:txBody>
      </p:sp>
      <p:sp>
        <p:nvSpPr>
          <p:cNvPr id="3" name="Content Placeholder 2">
            <a:extLst>
              <a:ext uri="{FF2B5EF4-FFF2-40B4-BE49-F238E27FC236}">
                <a16:creationId xmlns:a16="http://schemas.microsoft.com/office/drawing/2014/main" xmlns="" id="{D69AF9E7-2DC2-834F-BA78-6FB3E649FA98}"/>
              </a:ext>
            </a:extLst>
          </p:cNvPr>
          <p:cNvSpPr>
            <a:spLocks noGrp="1"/>
          </p:cNvSpPr>
          <p:nvPr>
            <p:ph idx="1"/>
          </p:nvPr>
        </p:nvSpPr>
        <p:spPr>
          <a:xfrm>
            <a:off x="3869267" y="864108"/>
            <a:ext cx="3585891" cy="5120640"/>
          </a:xfrm>
        </p:spPr>
        <p:txBody>
          <a:bodyPr>
            <a:normAutofit/>
          </a:bodyPr>
          <a:lstStyle/>
          <a:p>
            <a:r>
              <a:rPr lang="en-GB"/>
              <a:t>Those born under the Chinese Zodiac sign of the Rat are quick-witted, clever, charming, sharp and funny. They have excellent taste, are a good friend and are generous and loyal to others considered part of its pack. Motivated by money, can be greedy, is ever curious, seeks knowledge and welcomes challenges. Compatible with Dragon or Monkey.</a:t>
            </a:r>
          </a:p>
          <a:p>
            <a:pPr marL="0" indent="0">
              <a:buNone/>
            </a:pPr>
            <a:endParaRPr lang="en-US" dirty="0"/>
          </a:p>
        </p:txBody>
      </p:sp>
      <p:pic>
        <p:nvPicPr>
          <p:cNvPr id="5" name="Picture 4">
            <a:extLst>
              <a:ext uri="{FF2B5EF4-FFF2-40B4-BE49-F238E27FC236}">
                <a16:creationId xmlns:a16="http://schemas.microsoft.com/office/drawing/2014/main" xmlns="" id="{2EEAFC56-048A-9941-99F9-D5D9579C6691}"/>
              </a:ext>
            </a:extLst>
          </p:cNvPr>
          <p:cNvPicPr>
            <a:picLocks noChangeAspect="1"/>
          </p:cNvPicPr>
          <p:nvPr/>
        </p:nvPicPr>
        <p:blipFill rotWithShape="1">
          <a:blip r:embed="rId3"/>
          <a:srcRect l="11508" r="20635"/>
          <a:stretch/>
        </p:blipFill>
        <p:spPr>
          <a:xfrm>
            <a:off x="7818120" y="758952"/>
            <a:ext cx="3617432" cy="5330952"/>
          </a:xfrm>
          <a:prstGeom prst="rect">
            <a:avLst/>
          </a:prstGeom>
        </p:spPr>
      </p:pic>
    </p:spTree>
    <p:extLst>
      <p:ext uri="{BB962C8B-B14F-4D97-AF65-F5344CB8AC3E}">
        <p14:creationId xmlns:p14="http://schemas.microsoft.com/office/powerpoint/2010/main" val="115970526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13A95FF-1A75-49AA-86AE-EED61BD0E4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99D5B840-28C2-1F46-B42E-074D6A4AD20F}"/>
              </a:ext>
            </a:extLst>
          </p:cNvPr>
          <p:cNvSpPr>
            <a:spLocks noGrp="1"/>
          </p:cNvSpPr>
          <p:nvPr>
            <p:ph type="title"/>
          </p:nvPr>
        </p:nvSpPr>
        <p:spPr>
          <a:xfrm>
            <a:off x="289249" y="1123837"/>
            <a:ext cx="4016116" cy="1255469"/>
          </a:xfrm>
        </p:spPr>
        <p:txBody>
          <a:bodyPr>
            <a:normAutofit/>
          </a:bodyPr>
          <a:lstStyle/>
          <a:p>
            <a:r>
              <a:rPr lang="en-US" dirty="0"/>
              <a:t>OX</a:t>
            </a:r>
          </a:p>
        </p:txBody>
      </p:sp>
      <p:sp>
        <p:nvSpPr>
          <p:cNvPr id="3" name="Content Placeholder 2">
            <a:extLst>
              <a:ext uri="{FF2B5EF4-FFF2-40B4-BE49-F238E27FC236}">
                <a16:creationId xmlns:a16="http://schemas.microsoft.com/office/drawing/2014/main" xmlns="" id="{DFF707C8-CFDA-484D-9A21-59D168942929}"/>
              </a:ext>
            </a:extLst>
          </p:cNvPr>
          <p:cNvSpPr>
            <a:spLocks noGrp="1"/>
          </p:cNvSpPr>
          <p:nvPr>
            <p:ph idx="1"/>
          </p:nvPr>
        </p:nvSpPr>
        <p:spPr>
          <a:xfrm>
            <a:off x="289249" y="2510395"/>
            <a:ext cx="4016116" cy="3274586"/>
          </a:xfrm>
        </p:spPr>
        <p:txBody>
          <a:bodyPr anchor="t">
            <a:normAutofit/>
          </a:bodyPr>
          <a:lstStyle/>
          <a:p>
            <a:r>
              <a:rPr lang="en-GB">
                <a:solidFill>
                  <a:srgbClr val="FFFFFF"/>
                </a:solidFill>
              </a:rPr>
              <a:t>Another of the powerful Chinese Zodiac signs, the Ox is steadfast, solid, a goal-oriented leader, detail-oriented, hard-working, stubborn, serious and introverted but can feel lonely and insecure. Takes comfort in friends and family and is a reliable, protective and strong companion. Compatible with Snake or Rooster.</a:t>
            </a:r>
          </a:p>
          <a:p>
            <a:endParaRPr lang="en-US">
              <a:solidFill>
                <a:srgbClr val="FFFFFF"/>
              </a:solidFill>
            </a:endParaRPr>
          </a:p>
        </p:txBody>
      </p:sp>
      <p:pic>
        <p:nvPicPr>
          <p:cNvPr id="4" name="Picture 3">
            <a:extLst>
              <a:ext uri="{FF2B5EF4-FFF2-40B4-BE49-F238E27FC236}">
                <a16:creationId xmlns:a16="http://schemas.microsoft.com/office/drawing/2014/main" xmlns="" id="{47665E21-A32E-164A-9D3E-2577926DB42D}"/>
              </a:ext>
            </a:extLst>
          </p:cNvPr>
          <p:cNvPicPr>
            <a:picLocks noChangeAspect="1"/>
          </p:cNvPicPr>
          <p:nvPr/>
        </p:nvPicPr>
        <p:blipFill rotWithShape="1">
          <a:blip r:embed="rId2"/>
          <a:srcRect l="23023" r="2" b="2"/>
          <a:stretch/>
        </p:blipFill>
        <p:spPr>
          <a:xfrm>
            <a:off x="5137463" y="759599"/>
            <a:ext cx="6193767" cy="5330650"/>
          </a:xfrm>
          <a:prstGeom prst="rect">
            <a:avLst/>
          </a:prstGeom>
        </p:spPr>
      </p:pic>
    </p:spTree>
    <p:extLst>
      <p:ext uri="{BB962C8B-B14F-4D97-AF65-F5344CB8AC3E}">
        <p14:creationId xmlns:p14="http://schemas.microsoft.com/office/powerpoint/2010/main" val="3731528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13A95FF-1A75-49AA-86AE-EED61BD0E4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543DB73C-9CF3-FF42-BEE8-9FFAF8FE3AA0}"/>
              </a:ext>
            </a:extLst>
          </p:cNvPr>
          <p:cNvSpPr>
            <a:spLocks noGrp="1"/>
          </p:cNvSpPr>
          <p:nvPr>
            <p:ph type="title"/>
          </p:nvPr>
        </p:nvSpPr>
        <p:spPr>
          <a:xfrm>
            <a:off x="289249" y="1123837"/>
            <a:ext cx="4016116" cy="1255469"/>
          </a:xfrm>
        </p:spPr>
        <p:txBody>
          <a:bodyPr>
            <a:normAutofit/>
          </a:bodyPr>
          <a:lstStyle/>
          <a:p>
            <a:r>
              <a:rPr lang="en-US" dirty="0"/>
              <a:t>TIGER</a:t>
            </a:r>
          </a:p>
        </p:txBody>
      </p:sp>
      <p:sp>
        <p:nvSpPr>
          <p:cNvPr id="3" name="Content Placeholder 2">
            <a:extLst>
              <a:ext uri="{FF2B5EF4-FFF2-40B4-BE49-F238E27FC236}">
                <a16:creationId xmlns:a16="http://schemas.microsoft.com/office/drawing/2014/main" xmlns="" id="{DE37799C-8674-1F4F-A4E1-08748F562F96}"/>
              </a:ext>
            </a:extLst>
          </p:cNvPr>
          <p:cNvSpPr>
            <a:spLocks noGrp="1"/>
          </p:cNvSpPr>
          <p:nvPr>
            <p:ph idx="1"/>
          </p:nvPr>
        </p:nvSpPr>
        <p:spPr>
          <a:xfrm>
            <a:off x="289249" y="2510395"/>
            <a:ext cx="4016116" cy="3274586"/>
          </a:xfrm>
        </p:spPr>
        <p:txBody>
          <a:bodyPr anchor="t">
            <a:normAutofit/>
          </a:bodyPr>
          <a:lstStyle/>
          <a:p>
            <a:r>
              <a:rPr lang="en-GB">
                <a:solidFill>
                  <a:srgbClr val="FFFFFF"/>
                </a:solidFill>
              </a:rPr>
              <a:t>Those born under the Chinese Zodiac sign of the Tiger are authoritative, self-possessed, have strong leadership qualities, are charming, ambitious, courageous, warm-hearted, highly seductive, moody, intense, and they’re ready to pounce at any time. Compatible with Horse or Dog.</a:t>
            </a:r>
          </a:p>
          <a:p>
            <a:endParaRPr lang="en-US">
              <a:solidFill>
                <a:srgbClr val="FFFFFF"/>
              </a:solidFill>
            </a:endParaRPr>
          </a:p>
        </p:txBody>
      </p:sp>
      <p:pic>
        <p:nvPicPr>
          <p:cNvPr id="4" name="Picture 3">
            <a:extLst>
              <a:ext uri="{FF2B5EF4-FFF2-40B4-BE49-F238E27FC236}">
                <a16:creationId xmlns:a16="http://schemas.microsoft.com/office/drawing/2014/main" xmlns="" id="{2AF39CF9-4285-134D-98A2-105763FE8D54}"/>
              </a:ext>
            </a:extLst>
          </p:cNvPr>
          <p:cNvPicPr>
            <a:picLocks noChangeAspect="1"/>
          </p:cNvPicPr>
          <p:nvPr/>
        </p:nvPicPr>
        <p:blipFill rotWithShape="1">
          <a:blip r:embed="rId2"/>
          <a:srcRect l="27371" r="7563" b="2"/>
          <a:stretch/>
        </p:blipFill>
        <p:spPr>
          <a:xfrm>
            <a:off x="5137463" y="759599"/>
            <a:ext cx="6193767" cy="5330650"/>
          </a:xfrm>
          <a:prstGeom prst="rect">
            <a:avLst/>
          </a:prstGeom>
        </p:spPr>
      </p:pic>
    </p:spTree>
    <p:extLst>
      <p:ext uri="{BB962C8B-B14F-4D97-AF65-F5344CB8AC3E}">
        <p14:creationId xmlns:p14="http://schemas.microsoft.com/office/powerpoint/2010/main" val="152833853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681577AD-DA5F-48B3-8FB9-5199BA9EE6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5350"/>
            <a:ext cx="4642228" cy="5330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7C45590C-E0BF-7049-9E48-F514B37CAEDF}"/>
              </a:ext>
            </a:extLst>
          </p:cNvPr>
          <p:cNvSpPr>
            <a:spLocks noGrp="1"/>
          </p:cNvSpPr>
          <p:nvPr>
            <p:ph type="title"/>
          </p:nvPr>
        </p:nvSpPr>
        <p:spPr>
          <a:xfrm>
            <a:off x="289249" y="1123837"/>
            <a:ext cx="4016116" cy="1255469"/>
          </a:xfrm>
        </p:spPr>
        <p:txBody>
          <a:bodyPr>
            <a:normAutofit/>
          </a:bodyPr>
          <a:lstStyle/>
          <a:p>
            <a:r>
              <a:rPr lang="en-US" dirty="0"/>
              <a:t>RABBIT</a:t>
            </a:r>
          </a:p>
        </p:txBody>
      </p:sp>
      <p:sp>
        <p:nvSpPr>
          <p:cNvPr id="3" name="Content Placeholder 2">
            <a:extLst>
              <a:ext uri="{FF2B5EF4-FFF2-40B4-BE49-F238E27FC236}">
                <a16:creationId xmlns:a16="http://schemas.microsoft.com/office/drawing/2014/main" xmlns="" id="{B2ABA061-6812-E542-A5DC-C821DDB1B587}"/>
              </a:ext>
            </a:extLst>
          </p:cNvPr>
          <p:cNvSpPr>
            <a:spLocks noGrp="1"/>
          </p:cNvSpPr>
          <p:nvPr>
            <p:ph idx="1"/>
          </p:nvPr>
        </p:nvSpPr>
        <p:spPr>
          <a:xfrm>
            <a:off x="289249" y="2510395"/>
            <a:ext cx="4016116" cy="3274586"/>
          </a:xfrm>
        </p:spPr>
        <p:txBody>
          <a:bodyPr anchor="t">
            <a:normAutofit/>
          </a:bodyPr>
          <a:lstStyle/>
          <a:p>
            <a:pPr marL="0" indent="0">
              <a:buNone/>
            </a:pPr>
            <a:r>
              <a:rPr lang="en-GB">
                <a:solidFill>
                  <a:srgbClr val="FFFFFF"/>
                </a:solidFill>
              </a:rPr>
              <a:t/>
            </a:r>
            <a:br>
              <a:rPr lang="en-GB">
                <a:solidFill>
                  <a:srgbClr val="FFFFFF"/>
                </a:solidFill>
              </a:rPr>
            </a:br>
            <a:r>
              <a:rPr lang="en-GB">
                <a:solidFill>
                  <a:srgbClr val="FFFFFF"/>
                </a:solidFill>
              </a:rPr>
              <a:t>Those born under the Chinese Zodiac sign of the Rabbit enjoy being surrounded by family and friends. They’re popular, compassionate, sincere, and they like to avoid conflict and are sometimes seen as pushovers. Rabbits enjoy home and entertaining at home. Compatible with Goat or Pig.</a:t>
            </a:r>
          </a:p>
          <a:p>
            <a:pPr marL="0" indent="0">
              <a:buNone/>
            </a:pPr>
            <a:endParaRPr lang="en-GB">
              <a:solidFill>
                <a:srgbClr val="FFFFFF"/>
              </a:solidFill>
            </a:endParaRPr>
          </a:p>
          <a:p>
            <a:endParaRPr lang="en-US">
              <a:solidFill>
                <a:srgbClr val="FFFFFF"/>
              </a:solidFill>
            </a:endParaRPr>
          </a:p>
        </p:txBody>
      </p:sp>
      <p:pic>
        <p:nvPicPr>
          <p:cNvPr id="5" name="Picture 4">
            <a:extLst>
              <a:ext uri="{FF2B5EF4-FFF2-40B4-BE49-F238E27FC236}">
                <a16:creationId xmlns:a16="http://schemas.microsoft.com/office/drawing/2014/main" xmlns="" id="{2EB996F7-F95B-7341-B624-19849C15779E}"/>
              </a:ext>
            </a:extLst>
          </p:cNvPr>
          <p:cNvPicPr>
            <a:picLocks noChangeAspect="1"/>
          </p:cNvPicPr>
          <p:nvPr/>
        </p:nvPicPr>
        <p:blipFill>
          <a:blip r:embed="rId3"/>
          <a:stretch>
            <a:fillRect/>
          </a:stretch>
        </p:blipFill>
        <p:spPr>
          <a:xfrm>
            <a:off x="5569021" y="759599"/>
            <a:ext cx="5330650" cy="5330650"/>
          </a:xfrm>
          <a:prstGeom prst="rect">
            <a:avLst/>
          </a:prstGeom>
        </p:spPr>
      </p:pic>
    </p:spTree>
    <p:extLst>
      <p:ext uri="{BB962C8B-B14F-4D97-AF65-F5344CB8AC3E}">
        <p14:creationId xmlns:p14="http://schemas.microsoft.com/office/powerpoint/2010/main" val="123441086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13A95FF-1A75-49AA-86AE-EED61BD0E4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ED9F84EC-554E-3644-BFA2-07917E239E83}"/>
              </a:ext>
            </a:extLst>
          </p:cNvPr>
          <p:cNvSpPr>
            <a:spLocks noGrp="1"/>
          </p:cNvSpPr>
          <p:nvPr>
            <p:ph type="title"/>
          </p:nvPr>
        </p:nvSpPr>
        <p:spPr>
          <a:xfrm>
            <a:off x="289249" y="1123837"/>
            <a:ext cx="4016116" cy="1255469"/>
          </a:xfrm>
        </p:spPr>
        <p:txBody>
          <a:bodyPr>
            <a:normAutofit/>
          </a:bodyPr>
          <a:lstStyle/>
          <a:p>
            <a:r>
              <a:rPr lang="en-US" dirty="0"/>
              <a:t>DRAGON</a:t>
            </a:r>
          </a:p>
        </p:txBody>
      </p:sp>
      <p:sp>
        <p:nvSpPr>
          <p:cNvPr id="3" name="Content Placeholder 2">
            <a:extLst>
              <a:ext uri="{FF2B5EF4-FFF2-40B4-BE49-F238E27FC236}">
                <a16:creationId xmlns:a16="http://schemas.microsoft.com/office/drawing/2014/main" xmlns="" id="{1A6109C0-86A3-1642-BD99-6FC39AC5F88B}"/>
              </a:ext>
            </a:extLst>
          </p:cNvPr>
          <p:cNvSpPr>
            <a:spLocks noGrp="1"/>
          </p:cNvSpPr>
          <p:nvPr>
            <p:ph idx="1"/>
          </p:nvPr>
        </p:nvSpPr>
        <p:spPr>
          <a:xfrm>
            <a:off x="289249" y="2510395"/>
            <a:ext cx="4016116" cy="3274586"/>
          </a:xfrm>
        </p:spPr>
        <p:txBody>
          <a:bodyPr anchor="t">
            <a:normAutofit/>
          </a:bodyPr>
          <a:lstStyle/>
          <a:p>
            <a:r>
              <a:rPr lang="en-GB">
                <a:solidFill>
                  <a:srgbClr val="FFFFFF"/>
                </a:solidFill>
              </a:rPr>
              <a:t>A powerful sign, those born under the Chinese Zodiac sign of the Dragon are energetic and warm-hearted, charismatic, lucky at love and egotistic. They’re natural born leaders, good at giving orders and doing what’s necessary to remain on top. Compatible with Monkey and Rat.</a:t>
            </a:r>
          </a:p>
          <a:p>
            <a:endParaRPr lang="en-US">
              <a:solidFill>
                <a:srgbClr val="FFFFFF"/>
              </a:solidFill>
            </a:endParaRPr>
          </a:p>
        </p:txBody>
      </p:sp>
      <p:pic>
        <p:nvPicPr>
          <p:cNvPr id="4" name="Picture 3">
            <a:extLst>
              <a:ext uri="{FF2B5EF4-FFF2-40B4-BE49-F238E27FC236}">
                <a16:creationId xmlns:a16="http://schemas.microsoft.com/office/drawing/2014/main" xmlns="" id="{6BA01FAC-B3DB-6E4A-A7FE-4A8679085DE0}"/>
              </a:ext>
            </a:extLst>
          </p:cNvPr>
          <p:cNvPicPr>
            <a:picLocks noChangeAspect="1"/>
          </p:cNvPicPr>
          <p:nvPr/>
        </p:nvPicPr>
        <p:blipFill rotWithShape="1">
          <a:blip r:embed="rId2"/>
          <a:srcRect l="29812" r="473"/>
          <a:stretch/>
        </p:blipFill>
        <p:spPr>
          <a:xfrm>
            <a:off x="5137463" y="759599"/>
            <a:ext cx="6193767" cy="5330650"/>
          </a:xfrm>
          <a:prstGeom prst="rect">
            <a:avLst/>
          </a:prstGeom>
        </p:spPr>
      </p:pic>
    </p:spTree>
    <p:extLst>
      <p:ext uri="{BB962C8B-B14F-4D97-AF65-F5344CB8AC3E}">
        <p14:creationId xmlns:p14="http://schemas.microsoft.com/office/powerpoint/2010/main" val="217197659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F13A95FF-1A75-49AA-86AE-EED61BD0E4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D4754738-B78F-C444-99C5-799256CA5027}"/>
              </a:ext>
            </a:extLst>
          </p:cNvPr>
          <p:cNvSpPr>
            <a:spLocks noGrp="1"/>
          </p:cNvSpPr>
          <p:nvPr>
            <p:ph type="title"/>
          </p:nvPr>
        </p:nvSpPr>
        <p:spPr>
          <a:xfrm>
            <a:off x="289249" y="1123837"/>
            <a:ext cx="4016116" cy="1255469"/>
          </a:xfrm>
        </p:spPr>
        <p:txBody>
          <a:bodyPr>
            <a:normAutofit/>
          </a:bodyPr>
          <a:lstStyle/>
          <a:p>
            <a:r>
              <a:rPr lang="en-US" dirty="0"/>
              <a:t>SNAKE</a:t>
            </a:r>
          </a:p>
        </p:txBody>
      </p:sp>
      <p:sp>
        <p:nvSpPr>
          <p:cNvPr id="3" name="Content Placeholder 2">
            <a:extLst>
              <a:ext uri="{FF2B5EF4-FFF2-40B4-BE49-F238E27FC236}">
                <a16:creationId xmlns:a16="http://schemas.microsoft.com/office/drawing/2014/main" xmlns="" id="{D9C3966C-D055-9F43-9F23-48A975C54BAC}"/>
              </a:ext>
            </a:extLst>
          </p:cNvPr>
          <p:cNvSpPr>
            <a:spLocks noGrp="1"/>
          </p:cNvSpPr>
          <p:nvPr>
            <p:ph idx="1"/>
          </p:nvPr>
        </p:nvSpPr>
        <p:spPr>
          <a:xfrm>
            <a:off x="289249" y="2510395"/>
            <a:ext cx="4016116" cy="3274586"/>
          </a:xfrm>
        </p:spPr>
        <p:txBody>
          <a:bodyPr anchor="t">
            <a:normAutofit/>
          </a:bodyPr>
          <a:lstStyle/>
          <a:p>
            <a:r>
              <a:rPr lang="en-GB">
                <a:solidFill>
                  <a:srgbClr val="FFFFFF"/>
                </a:solidFill>
              </a:rPr>
              <a:t>Those born under the Chinese Zodiac sign of the Snake are seductive, gregarious, introverted, generous, charming, good with money, analytical, insecure, jealous, slightly dangerous, smart, they rely on gut feelings, are hard-working and intelligent. Compatible with Rooster or Ox.</a:t>
            </a:r>
          </a:p>
          <a:p>
            <a:endParaRPr lang="en-US">
              <a:solidFill>
                <a:srgbClr val="FFFFFF"/>
              </a:solidFill>
            </a:endParaRPr>
          </a:p>
        </p:txBody>
      </p:sp>
      <p:pic>
        <p:nvPicPr>
          <p:cNvPr id="5" name="Picture 4">
            <a:extLst>
              <a:ext uri="{FF2B5EF4-FFF2-40B4-BE49-F238E27FC236}">
                <a16:creationId xmlns:a16="http://schemas.microsoft.com/office/drawing/2014/main" xmlns="" id="{12049F19-CB8B-974A-B43E-8AB322299CDF}"/>
              </a:ext>
            </a:extLst>
          </p:cNvPr>
          <p:cNvPicPr>
            <a:picLocks noChangeAspect="1"/>
          </p:cNvPicPr>
          <p:nvPr/>
        </p:nvPicPr>
        <p:blipFill rotWithShape="1">
          <a:blip r:embed="rId2"/>
          <a:srcRect l="23452" r="11480"/>
          <a:stretch/>
        </p:blipFill>
        <p:spPr>
          <a:xfrm>
            <a:off x="5137463" y="759599"/>
            <a:ext cx="6193767" cy="5330650"/>
          </a:xfrm>
          <a:prstGeom prst="rect">
            <a:avLst/>
          </a:prstGeom>
        </p:spPr>
      </p:pic>
    </p:spTree>
    <p:extLst>
      <p:ext uri="{BB962C8B-B14F-4D97-AF65-F5344CB8AC3E}">
        <p14:creationId xmlns:p14="http://schemas.microsoft.com/office/powerpoint/2010/main" val="158751684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681577AD-DA5F-48B3-8FB9-5199BA9EE6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5350"/>
            <a:ext cx="4642228" cy="5330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D3AF1B32-1884-0A42-8621-53166E79E2E4}"/>
              </a:ext>
            </a:extLst>
          </p:cNvPr>
          <p:cNvSpPr>
            <a:spLocks noGrp="1"/>
          </p:cNvSpPr>
          <p:nvPr>
            <p:ph type="title"/>
          </p:nvPr>
        </p:nvSpPr>
        <p:spPr>
          <a:xfrm>
            <a:off x="289249" y="1123837"/>
            <a:ext cx="4016116" cy="1255469"/>
          </a:xfrm>
        </p:spPr>
        <p:txBody>
          <a:bodyPr>
            <a:normAutofit/>
          </a:bodyPr>
          <a:lstStyle/>
          <a:p>
            <a:r>
              <a:rPr lang="en-US" dirty="0"/>
              <a:t>HORSE</a:t>
            </a:r>
          </a:p>
        </p:txBody>
      </p:sp>
      <p:sp>
        <p:nvSpPr>
          <p:cNvPr id="3" name="Content Placeholder 2">
            <a:extLst>
              <a:ext uri="{FF2B5EF4-FFF2-40B4-BE49-F238E27FC236}">
                <a16:creationId xmlns:a16="http://schemas.microsoft.com/office/drawing/2014/main" xmlns="" id="{DB954D8D-2BA4-B54B-AFB2-6842FF242D19}"/>
              </a:ext>
            </a:extLst>
          </p:cNvPr>
          <p:cNvSpPr>
            <a:spLocks noGrp="1"/>
          </p:cNvSpPr>
          <p:nvPr>
            <p:ph idx="1"/>
          </p:nvPr>
        </p:nvSpPr>
        <p:spPr>
          <a:xfrm>
            <a:off x="289249" y="2510395"/>
            <a:ext cx="4016116" cy="3274586"/>
          </a:xfrm>
        </p:spPr>
        <p:txBody>
          <a:bodyPr anchor="t">
            <a:normAutofit/>
          </a:bodyPr>
          <a:lstStyle/>
          <a:p>
            <a:r>
              <a:rPr lang="en-GB">
                <a:solidFill>
                  <a:srgbClr val="FFFFFF"/>
                </a:solidFill>
              </a:rPr>
              <a:t>Those born under the Chinese Zodiac sign of the Horse love to roam free. They’re energetic, self-reliant, money-wise, and they enjoy traveling, love and intimacy. They’re great at seducing, sharp-witted, impatient and sometimes seen as a drifter. Compatible with Dog or Tiger.</a:t>
            </a:r>
          </a:p>
          <a:p>
            <a:endParaRPr lang="en-US">
              <a:solidFill>
                <a:srgbClr val="FFFFFF"/>
              </a:solidFill>
            </a:endParaRPr>
          </a:p>
        </p:txBody>
      </p:sp>
      <p:pic>
        <p:nvPicPr>
          <p:cNvPr id="4" name="Picture 3">
            <a:extLst>
              <a:ext uri="{FF2B5EF4-FFF2-40B4-BE49-F238E27FC236}">
                <a16:creationId xmlns:a16="http://schemas.microsoft.com/office/drawing/2014/main" xmlns="" id="{2ED8292E-BEFC-B047-B2A1-51E78E301A3D}"/>
              </a:ext>
            </a:extLst>
          </p:cNvPr>
          <p:cNvPicPr>
            <a:picLocks noChangeAspect="1"/>
          </p:cNvPicPr>
          <p:nvPr/>
        </p:nvPicPr>
        <p:blipFill>
          <a:blip r:embed="rId2"/>
          <a:stretch>
            <a:fillRect/>
          </a:stretch>
        </p:blipFill>
        <p:spPr>
          <a:xfrm>
            <a:off x="5137463" y="1040324"/>
            <a:ext cx="6193767" cy="4769200"/>
          </a:xfrm>
          <a:prstGeom prst="rect">
            <a:avLst/>
          </a:prstGeom>
        </p:spPr>
      </p:pic>
    </p:spTree>
    <p:extLst>
      <p:ext uri="{BB962C8B-B14F-4D97-AF65-F5344CB8AC3E}">
        <p14:creationId xmlns:p14="http://schemas.microsoft.com/office/powerpoint/2010/main" val="8075905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F13A95FF-1A75-49AA-86AE-EED61BD0E4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C173306A-3E91-8A40-AF06-039ACD65CD71}"/>
              </a:ext>
            </a:extLst>
          </p:cNvPr>
          <p:cNvSpPr>
            <a:spLocks noGrp="1"/>
          </p:cNvSpPr>
          <p:nvPr>
            <p:ph type="title"/>
          </p:nvPr>
        </p:nvSpPr>
        <p:spPr>
          <a:xfrm>
            <a:off x="289249" y="1123837"/>
            <a:ext cx="4016116" cy="1255469"/>
          </a:xfrm>
        </p:spPr>
        <p:txBody>
          <a:bodyPr>
            <a:normAutofit/>
          </a:bodyPr>
          <a:lstStyle/>
          <a:p>
            <a:r>
              <a:rPr lang="en-US" dirty="0"/>
              <a:t>GOAT</a:t>
            </a:r>
          </a:p>
        </p:txBody>
      </p:sp>
      <p:sp>
        <p:nvSpPr>
          <p:cNvPr id="3" name="Content Placeholder 2">
            <a:extLst>
              <a:ext uri="{FF2B5EF4-FFF2-40B4-BE49-F238E27FC236}">
                <a16:creationId xmlns:a16="http://schemas.microsoft.com/office/drawing/2014/main" xmlns="" id="{D7365233-9A95-2144-B711-CF346333EADB}"/>
              </a:ext>
            </a:extLst>
          </p:cNvPr>
          <p:cNvSpPr>
            <a:spLocks noGrp="1"/>
          </p:cNvSpPr>
          <p:nvPr>
            <p:ph idx="1"/>
          </p:nvPr>
        </p:nvSpPr>
        <p:spPr>
          <a:xfrm>
            <a:off x="289249" y="2510395"/>
            <a:ext cx="4016116" cy="3274586"/>
          </a:xfrm>
        </p:spPr>
        <p:txBody>
          <a:bodyPr anchor="t">
            <a:normAutofit/>
          </a:bodyPr>
          <a:lstStyle/>
          <a:p>
            <a:r>
              <a:rPr lang="en-GB">
                <a:solidFill>
                  <a:srgbClr val="FFFFFF"/>
                </a:solidFill>
              </a:rPr>
              <a:t>Those born under the Chinese Zodiac sign of the Goat enjoy being alone in their thoughts. They’re creative, thinkers, wanderers, unorganized, high-strung and insecure, and can be anxiety-ridden. They need lots of love, support and reassurance. Appearance is important too. Compatible with Pig or Rabbit.</a:t>
            </a:r>
          </a:p>
          <a:p>
            <a:endParaRPr lang="en-GB">
              <a:solidFill>
                <a:srgbClr val="FFFFFF"/>
              </a:solidFill>
            </a:endParaRPr>
          </a:p>
          <a:p>
            <a:endParaRPr lang="en-US">
              <a:solidFill>
                <a:srgbClr val="FFFFFF"/>
              </a:solidFill>
            </a:endParaRPr>
          </a:p>
        </p:txBody>
      </p:sp>
      <p:pic>
        <p:nvPicPr>
          <p:cNvPr id="5" name="Picture 4">
            <a:extLst>
              <a:ext uri="{FF2B5EF4-FFF2-40B4-BE49-F238E27FC236}">
                <a16:creationId xmlns:a16="http://schemas.microsoft.com/office/drawing/2014/main" xmlns="" id="{5086317D-9076-9444-A86C-995AF4EA012E}"/>
              </a:ext>
            </a:extLst>
          </p:cNvPr>
          <p:cNvPicPr>
            <a:picLocks noChangeAspect="1"/>
          </p:cNvPicPr>
          <p:nvPr/>
        </p:nvPicPr>
        <p:blipFill rotWithShape="1">
          <a:blip r:embed="rId2"/>
          <a:srcRect l="24964" r="9970" b="2"/>
          <a:stretch/>
        </p:blipFill>
        <p:spPr>
          <a:xfrm>
            <a:off x="5137463" y="759599"/>
            <a:ext cx="6193767" cy="5330650"/>
          </a:xfrm>
          <a:prstGeom prst="rect">
            <a:avLst/>
          </a:prstGeom>
        </p:spPr>
      </p:pic>
    </p:spTree>
    <p:extLst>
      <p:ext uri="{BB962C8B-B14F-4D97-AF65-F5344CB8AC3E}">
        <p14:creationId xmlns:p14="http://schemas.microsoft.com/office/powerpoint/2010/main" val="97015336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13A95FF-1A75-49AA-86AE-EED61BD0E4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A829C00C-F433-A840-BD63-F82646AAAB51}"/>
              </a:ext>
            </a:extLst>
          </p:cNvPr>
          <p:cNvSpPr>
            <a:spLocks noGrp="1"/>
          </p:cNvSpPr>
          <p:nvPr>
            <p:ph type="title"/>
          </p:nvPr>
        </p:nvSpPr>
        <p:spPr>
          <a:xfrm>
            <a:off x="289249" y="1123837"/>
            <a:ext cx="4016116" cy="1255469"/>
          </a:xfrm>
        </p:spPr>
        <p:txBody>
          <a:bodyPr>
            <a:normAutofit/>
          </a:bodyPr>
          <a:lstStyle/>
          <a:p>
            <a:r>
              <a:rPr lang="en-US" dirty="0"/>
              <a:t>MONKEY</a:t>
            </a:r>
          </a:p>
        </p:txBody>
      </p:sp>
      <p:sp>
        <p:nvSpPr>
          <p:cNvPr id="3" name="Content Placeholder 2">
            <a:extLst>
              <a:ext uri="{FF2B5EF4-FFF2-40B4-BE49-F238E27FC236}">
                <a16:creationId xmlns:a16="http://schemas.microsoft.com/office/drawing/2014/main" xmlns="" id="{E0AD0509-DC84-954C-A272-FEB058AFBFA4}"/>
              </a:ext>
            </a:extLst>
          </p:cNvPr>
          <p:cNvSpPr>
            <a:spLocks noGrp="1"/>
          </p:cNvSpPr>
          <p:nvPr>
            <p:ph idx="1"/>
          </p:nvPr>
        </p:nvSpPr>
        <p:spPr>
          <a:xfrm>
            <a:off x="289249" y="2510395"/>
            <a:ext cx="4016116" cy="3274586"/>
          </a:xfrm>
        </p:spPr>
        <p:txBody>
          <a:bodyPr anchor="t">
            <a:normAutofit/>
          </a:bodyPr>
          <a:lstStyle/>
          <a:p>
            <a:r>
              <a:rPr lang="en-GB">
                <a:solidFill>
                  <a:srgbClr val="FFFFFF"/>
                </a:solidFill>
              </a:rPr>
              <a:t>Those born under the Chinese Zodiac sign of the Monkey thrive on having fun. They’re energetic, upbeat, and good at listening but lack self-control. They like being active and stimulated and enjoy pleasing self before pleasing others. They’re heart-breakers, not good at long-term relationships, morals are weak. Compatible with Rat or Dragon.</a:t>
            </a:r>
          </a:p>
          <a:p>
            <a:endParaRPr lang="en-US">
              <a:solidFill>
                <a:srgbClr val="FFFFFF"/>
              </a:solidFill>
            </a:endParaRPr>
          </a:p>
        </p:txBody>
      </p:sp>
      <p:pic>
        <p:nvPicPr>
          <p:cNvPr id="4" name="Picture 3">
            <a:extLst>
              <a:ext uri="{FF2B5EF4-FFF2-40B4-BE49-F238E27FC236}">
                <a16:creationId xmlns:a16="http://schemas.microsoft.com/office/drawing/2014/main" xmlns="" id="{653B03E6-1943-2D41-9276-2B318B88BF1A}"/>
              </a:ext>
            </a:extLst>
          </p:cNvPr>
          <p:cNvPicPr>
            <a:picLocks noChangeAspect="1"/>
          </p:cNvPicPr>
          <p:nvPr/>
        </p:nvPicPr>
        <p:blipFill rotWithShape="1">
          <a:blip r:embed="rId2"/>
          <a:srcRect l="8499" r="2" b="2"/>
          <a:stretch/>
        </p:blipFill>
        <p:spPr>
          <a:xfrm>
            <a:off x="5137463" y="759599"/>
            <a:ext cx="6193767" cy="5330650"/>
          </a:xfrm>
          <a:prstGeom prst="rect">
            <a:avLst/>
          </a:prstGeom>
        </p:spPr>
      </p:pic>
    </p:spTree>
    <p:extLst>
      <p:ext uri="{BB962C8B-B14F-4D97-AF65-F5344CB8AC3E}">
        <p14:creationId xmlns:p14="http://schemas.microsoft.com/office/powerpoint/2010/main" val="304306668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13A95FF-1A75-49AA-86AE-EED61BD0E4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7CDB4C8E-A6CD-2B48-8D53-2EE472CE6107}"/>
              </a:ext>
            </a:extLst>
          </p:cNvPr>
          <p:cNvSpPr>
            <a:spLocks noGrp="1"/>
          </p:cNvSpPr>
          <p:nvPr>
            <p:ph type="title"/>
          </p:nvPr>
        </p:nvSpPr>
        <p:spPr>
          <a:xfrm>
            <a:off x="289249" y="1123837"/>
            <a:ext cx="4016116" cy="1255469"/>
          </a:xfrm>
        </p:spPr>
        <p:txBody>
          <a:bodyPr>
            <a:normAutofit/>
          </a:bodyPr>
          <a:lstStyle/>
          <a:p>
            <a:r>
              <a:rPr lang="en-US" dirty="0"/>
              <a:t>ROOSTER</a:t>
            </a:r>
          </a:p>
        </p:txBody>
      </p:sp>
      <p:sp>
        <p:nvSpPr>
          <p:cNvPr id="3" name="Content Placeholder 2">
            <a:extLst>
              <a:ext uri="{FF2B5EF4-FFF2-40B4-BE49-F238E27FC236}">
                <a16:creationId xmlns:a16="http://schemas.microsoft.com/office/drawing/2014/main" xmlns="" id="{98E57731-AA1D-C44B-AEC6-203B86C9CB6F}"/>
              </a:ext>
            </a:extLst>
          </p:cNvPr>
          <p:cNvSpPr>
            <a:spLocks noGrp="1"/>
          </p:cNvSpPr>
          <p:nvPr>
            <p:ph idx="1"/>
          </p:nvPr>
        </p:nvSpPr>
        <p:spPr>
          <a:xfrm>
            <a:off x="289249" y="2510395"/>
            <a:ext cx="4016116" cy="3274586"/>
          </a:xfrm>
        </p:spPr>
        <p:txBody>
          <a:bodyPr anchor="t">
            <a:normAutofit/>
          </a:bodyPr>
          <a:lstStyle/>
          <a:p>
            <a:r>
              <a:rPr lang="en-GB">
                <a:solidFill>
                  <a:srgbClr val="FFFFFF"/>
                </a:solidFill>
              </a:rPr>
              <a:t>Those born under the Chinese Zodiac sign of the Rooster are practical, resourceful, observant, analytical, straightforward, trusting, honest, perfectionists, neat and conservative. Compatible with Ox or Snake.</a:t>
            </a:r>
          </a:p>
          <a:p>
            <a:endParaRPr lang="en-GB">
              <a:solidFill>
                <a:srgbClr val="FFFFFF"/>
              </a:solidFill>
            </a:endParaRPr>
          </a:p>
          <a:p>
            <a:endParaRPr lang="en-US">
              <a:solidFill>
                <a:srgbClr val="FFFFFF"/>
              </a:solidFill>
            </a:endParaRPr>
          </a:p>
        </p:txBody>
      </p:sp>
      <p:pic>
        <p:nvPicPr>
          <p:cNvPr id="4" name="Picture 3">
            <a:extLst>
              <a:ext uri="{FF2B5EF4-FFF2-40B4-BE49-F238E27FC236}">
                <a16:creationId xmlns:a16="http://schemas.microsoft.com/office/drawing/2014/main" xmlns="" id="{F69806A5-0B27-1941-8B98-50D30EBDB2B6}"/>
              </a:ext>
            </a:extLst>
          </p:cNvPr>
          <p:cNvPicPr>
            <a:picLocks noChangeAspect="1"/>
          </p:cNvPicPr>
          <p:nvPr/>
        </p:nvPicPr>
        <p:blipFill rotWithShape="1">
          <a:blip r:embed="rId2"/>
          <a:srcRect l="8263" r="14470"/>
          <a:stretch/>
        </p:blipFill>
        <p:spPr>
          <a:xfrm>
            <a:off x="5137463" y="759599"/>
            <a:ext cx="6193767" cy="5330650"/>
          </a:xfrm>
          <a:prstGeom prst="rect">
            <a:avLst/>
          </a:prstGeom>
        </p:spPr>
      </p:pic>
    </p:spTree>
    <p:extLst>
      <p:ext uri="{BB962C8B-B14F-4D97-AF65-F5344CB8AC3E}">
        <p14:creationId xmlns:p14="http://schemas.microsoft.com/office/powerpoint/2010/main" val="418546872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13A95FF-1A75-49AA-86AE-EED61BD0E4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07D04FFD-0AD7-BB4B-B0A4-26419392E74C}"/>
              </a:ext>
            </a:extLst>
          </p:cNvPr>
          <p:cNvSpPr>
            <a:spLocks noGrp="1"/>
          </p:cNvSpPr>
          <p:nvPr>
            <p:ph type="title"/>
          </p:nvPr>
        </p:nvSpPr>
        <p:spPr>
          <a:xfrm>
            <a:off x="289249" y="1123837"/>
            <a:ext cx="4016116" cy="1255469"/>
          </a:xfrm>
        </p:spPr>
        <p:txBody>
          <a:bodyPr>
            <a:normAutofit/>
          </a:bodyPr>
          <a:lstStyle/>
          <a:p>
            <a:r>
              <a:rPr lang="en-US" dirty="0"/>
              <a:t>DOG</a:t>
            </a:r>
          </a:p>
        </p:txBody>
      </p:sp>
      <p:sp>
        <p:nvSpPr>
          <p:cNvPr id="3" name="Content Placeholder 2">
            <a:extLst>
              <a:ext uri="{FF2B5EF4-FFF2-40B4-BE49-F238E27FC236}">
                <a16:creationId xmlns:a16="http://schemas.microsoft.com/office/drawing/2014/main" xmlns="" id="{A9870072-7770-A145-B38D-E48430ACAF03}"/>
              </a:ext>
            </a:extLst>
          </p:cNvPr>
          <p:cNvSpPr>
            <a:spLocks noGrp="1"/>
          </p:cNvSpPr>
          <p:nvPr>
            <p:ph idx="1"/>
          </p:nvPr>
        </p:nvSpPr>
        <p:spPr>
          <a:xfrm>
            <a:off x="289249" y="2510395"/>
            <a:ext cx="4016116" cy="3274586"/>
          </a:xfrm>
        </p:spPr>
        <p:txBody>
          <a:bodyPr anchor="t">
            <a:normAutofit/>
          </a:bodyPr>
          <a:lstStyle/>
          <a:p>
            <a:r>
              <a:rPr lang="en-GB">
                <a:solidFill>
                  <a:srgbClr val="FFFFFF"/>
                </a:solidFill>
              </a:rPr>
              <a:t>Those born under the Chinese Zodiac sign of the Dog are loyal, faithful, honest, distrustful, often guilty of telling white lies, temperamental, prone to mood swings, dogmatic, and sensitive. Dogs excel in business but have trouble finding mates. Compatible with Tiger or Horse.</a:t>
            </a:r>
          </a:p>
          <a:p>
            <a:endParaRPr lang="en-US">
              <a:solidFill>
                <a:srgbClr val="FFFFFF"/>
              </a:solidFill>
            </a:endParaRPr>
          </a:p>
        </p:txBody>
      </p:sp>
      <p:pic>
        <p:nvPicPr>
          <p:cNvPr id="4" name="Picture 3">
            <a:extLst>
              <a:ext uri="{FF2B5EF4-FFF2-40B4-BE49-F238E27FC236}">
                <a16:creationId xmlns:a16="http://schemas.microsoft.com/office/drawing/2014/main" xmlns="" id="{F698C3C1-2043-2B4B-AB26-A2FEED0BEDA6}"/>
              </a:ext>
            </a:extLst>
          </p:cNvPr>
          <p:cNvPicPr>
            <a:picLocks noChangeAspect="1"/>
          </p:cNvPicPr>
          <p:nvPr/>
        </p:nvPicPr>
        <p:blipFill rotWithShape="1">
          <a:blip r:embed="rId2"/>
          <a:srcRect l="20626" r="1816"/>
          <a:stretch/>
        </p:blipFill>
        <p:spPr>
          <a:xfrm>
            <a:off x="5137463" y="759599"/>
            <a:ext cx="6193767" cy="5330650"/>
          </a:xfrm>
          <a:prstGeom prst="rect">
            <a:avLst/>
          </a:prstGeom>
        </p:spPr>
      </p:pic>
    </p:spTree>
    <p:extLst>
      <p:ext uri="{BB962C8B-B14F-4D97-AF65-F5344CB8AC3E}">
        <p14:creationId xmlns:p14="http://schemas.microsoft.com/office/powerpoint/2010/main" val="287549876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1FCF8D96-ACCE-4A38-BFE7-4D631184D1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9254"/>
            <a:ext cx="560825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xmlns="" id="{65D64F0F-A4FF-894C-992C-5FF2732367F5}"/>
              </a:ext>
            </a:extLst>
          </p:cNvPr>
          <p:cNvSpPr>
            <a:spLocks noGrp="1"/>
          </p:cNvSpPr>
          <p:nvPr>
            <p:ph type="title"/>
          </p:nvPr>
        </p:nvSpPr>
        <p:spPr>
          <a:xfrm>
            <a:off x="289248" y="1123837"/>
            <a:ext cx="4998963" cy="1255469"/>
          </a:xfrm>
        </p:spPr>
        <p:txBody>
          <a:bodyPr>
            <a:normAutofit/>
          </a:bodyPr>
          <a:lstStyle/>
          <a:p>
            <a:r>
              <a:rPr lang="en-US" dirty="0"/>
              <a:t>PIG</a:t>
            </a:r>
          </a:p>
        </p:txBody>
      </p:sp>
      <p:sp>
        <p:nvSpPr>
          <p:cNvPr id="3" name="Content Placeholder 2">
            <a:extLst>
              <a:ext uri="{FF2B5EF4-FFF2-40B4-BE49-F238E27FC236}">
                <a16:creationId xmlns:a16="http://schemas.microsoft.com/office/drawing/2014/main" xmlns="" id="{69BF45AA-E53F-8045-9A53-B09D7B24E2A0}"/>
              </a:ext>
            </a:extLst>
          </p:cNvPr>
          <p:cNvSpPr>
            <a:spLocks noGrp="1"/>
          </p:cNvSpPr>
          <p:nvPr>
            <p:ph idx="1"/>
          </p:nvPr>
        </p:nvSpPr>
        <p:spPr>
          <a:xfrm>
            <a:off x="289249" y="2510395"/>
            <a:ext cx="4998962" cy="3274586"/>
          </a:xfrm>
        </p:spPr>
        <p:txBody>
          <a:bodyPr anchor="t">
            <a:normAutofit/>
          </a:bodyPr>
          <a:lstStyle/>
          <a:p>
            <a:r>
              <a:rPr lang="en-GB">
                <a:solidFill>
                  <a:srgbClr val="FFFFFF"/>
                </a:solidFill>
              </a:rPr>
              <a:t>Those born under the Chinese Zodiac sign of the Pig are extremely nice, good-mannered and tasteful. They’re perfectionists who enjoy finer things but are not perceived as snobs. They enjoy helping others and are good companions until someone close crosses them, then look out! They’re intelligent, always seeking more knowledge, and exclusive. Compatible with Rabbit or Goat.</a:t>
            </a:r>
          </a:p>
          <a:p>
            <a:endParaRPr lang="en-GB">
              <a:solidFill>
                <a:srgbClr val="FFFFFF"/>
              </a:solidFill>
            </a:endParaRPr>
          </a:p>
          <a:p>
            <a:endParaRPr lang="en-US">
              <a:solidFill>
                <a:srgbClr val="FFFFFF"/>
              </a:solidFill>
            </a:endParaRPr>
          </a:p>
        </p:txBody>
      </p:sp>
      <p:pic>
        <p:nvPicPr>
          <p:cNvPr id="4" name="Picture 3">
            <a:extLst>
              <a:ext uri="{FF2B5EF4-FFF2-40B4-BE49-F238E27FC236}">
                <a16:creationId xmlns:a16="http://schemas.microsoft.com/office/drawing/2014/main" xmlns="" id="{0A63C081-AE55-7945-BF4D-4C9E33211011}"/>
              </a:ext>
            </a:extLst>
          </p:cNvPr>
          <p:cNvPicPr>
            <a:picLocks noChangeAspect="1"/>
          </p:cNvPicPr>
          <p:nvPr/>
        </p:nvPicPr>
        <p:blipFill rotWithShape="1">
          <a:blip r:embed="rId2"/>
          <a:srcRect r="34651"/>
          <a:stretch/>
        </p:blipFill>
        <p:spPr>
          <a:xfrm>
            <a:off x="6083162" y="759254"/>
            <a:ext cx="5238340" cy="5330650"/>
          </a:xfrm>
          <a:prstGeom prst="rect">
            <a:avLst/>
          </a:prstGeom>
        </p:spPr>
      </p:pic>
    </p:spTree>
    <p:extLst>
      <p:ext uri="{BB962C8B-B14F-4D97-AF65-F5344CB8AC3E}">
        <p14:creationId xmlns:p14="http://schemas.microsoft.com/office/powerpoint/2010/main" val="37164119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FECB46-ECA9-0541-879D-7BD538010108}"/>
              </a:ext>
            </a:extLst>
          </p:cNvPr>
          <p:cNvSpPr>
            <a:spLocks noGrp="1"/>
          </p:cNvSpPr>
          <p:nvPr>
            <p:ph type="title"/>
          </p:nvPr>
        </p:nvSpPr>
        <p:spPr/>
        <p:txBody>
          <a:bodyPr/>
          <a:lstStyle/>
          <a:p>
            <a:r>
              <a:rPr lang="en-US" dirty="0"/>
              <a:t>BUSINESS MEETINGS</a:t>
            </a:r>
          </a:p>
        </p:txBody>
      </p:sp>
      <p:sp>
        <p:nvSpPr>
          <p:cNvPr id="3" name="Content Placeholder 2">
            <a:extLst>
              <a:ext uri="{FF2B5EF4-FFF2-40B4-BE49-F238E27FC236}">
                <a16:creationId xmlns:a16="http://schemas.microsoft.com/office/drawing/2014/main" xmlns="" id="{B74E36F8-84E4-A349-913E-EC8493D04611}"/>
              </a:ext>
            </a:extLst>
          </p:cNvPr>
          <p:cNvSpPr>
            <a:spLocks noGrp="1"/>
          </p:cNvSpPr>
          <p:nvPr>
            <p:ph idx="1"/>
          </p:nvPr>
        </p:nvSpPr>
        <p:spPr/>
        <p:txBody>
          <a:bodyPr/>
          <a:lstStyle/>
          <a:p>
            <a:pPr fontAlgn="base"/>
            <a:r>
              <a:rPr lang="en-GB" dirty="0"/>
              <a:t>Before The Meeting</a:t>
            </a:r>
          </a:p>
          <a:p>
            <a:pPr fontAlgn="base"/>
            <a:endParaRPr lang="en-GB" dirty="0"/>
          </a:p>
          <a:p>
            <a:pPr fontAlgn="base"/>
            <a:r>
              <a:rPr lang="en-GB" dirty="0"/>
              <a:t>The Chinese put a huge amount of importance on time, and as such how early you are is used to reflect how much importance you have for the meeting and how much you value those in attendance. It’s not uncommon for those attending a meeting to show up a full hour before the scheduled start time.</a:t>
            </a:r>
          </a:p>
          <a:p>
            <a:endParaRPr lang="en-US" dirty="0"/>
          </a:p>
        </p:txBody>
      </p:sp>
    </p:spTree>
    <p:extLst>
      <p:ext uri="{BB962C8B-B14F-4D97-AF65-F5344CB8AC3E}">
        <p14:creationId xmlns:p14="http://schemas.microsoft.com/office/powerpoint/2010/main" val="341723500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06423F7-E2A4-8948-AE1A-5EF6B4F445CF}"/>
              </a:ext>
            </a:extLst>
          </p:cNvPr>
          <p:cNvSpPr>
            <a:spLocks noGrp="1"/>
          </p:cNvSpPr>
          <p:nvPr>
            <p:ph type="title"/>
          </p:nvPr>
        </p:nvSpPr>
        <p:spPr>
          <a:xfrm>
            <a:off x="252919" y="1123837"/>
            <a:ext cx="2947482" cy="4601183"/>
          </a:xfrm>
        </p:spPr>
        <p:txBody>
          <a:bodyPr>
            <a:normAutofit/>
          </a:bodyPr>
          <a:lstStyle/>
          <a:p>
            <a:r>
              <a:rPr lang="en-US" sz="3300"/>
              <a:t>NAMING CONVENTIONS</a:t>
            </a:r>
          </a:p>
        </p:txBody>
      </p:sp>
      <p:graphicFrame>
        <p:nvGraphicFramePr>
          <p:cNvPr id="5" name="Content Placeholder 2">
            <a:extLst>
              <a:ext uri="{FF2B5EF4-FFF2-40B4-BE49-F238E27FC236}">
                <a16:creationId xmlns:a16="http://schemas.microsoft.com/office/drawing/2014/main" xmlns="" id="{360C57A3-A9D4-4A99-93EC-B876B8D006EE}"/>
              </a:ext>
            </a:extLst>
          </p:cNvPr>
          <p:cNvGraphicFramePr>
            <a:graphicFrameLocks noGrp="1"/>
          </p:cNvGraphicFramePr>
          <p:nvPr>
            <p:ph idx="1"/>
            <p:extLst>
              <p:ext uri="{D42A27DB-BD31-4B8C-83A1-F6EECF244321}">
                <p14:modId xmlns:p14="http://schemas.microsoft.com/office/powerpoint/2010/main" val="408361060"/>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002351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1FA5356A-3538-4907-94A4-C8E424ED60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17DB9E4-5C10-0F4A-8915-586B15E76EEF}"/>
              </a:ext>
            </a:extLst>
          </p:cNvPr>
          <p:cNvSpPr>
            <a:spLocks noGrp="1"/>
          </p:cNvSpPr>
          <p:nvPr>
            <p:ph type="title"/>
          </p:nvPr>
        </p:nvSpPr>
        <p:spPr>
          <a:xfrm>
            <a:off x="3869268" y="4704735"/>
            <a:ext cx="7616950" cy="1224302"/>
          </a:xfrm>
        </p:spPr>
        <p:txBody>
          <a:bodyPr anchor="b">
            <a:normAutofit/>
          </a:bodyPr>
          <a:lstStyle/>
          <a:p>
            <a:r>
              <a:rPr lang="en-US" sz="4400">
                <a:solidFill>
                  <a:schemeClr val="accent1"/>
                </a:solidFill>
              </a:rPr>
              <a:t>INTRODUCTIONS</a:t>
            </a:r>
          </a:p>
        </p:txBody>
      </p:sp>
      <p:sp>
        <p:nvSpPr>
          <p:cNvPr id="10" name="Rectangle 9">
            <a:extLst>
              <a:ext uri="{FF2B5EF4-FFF2-40B4-BE49-F238E27FC236}">
                <a16:creationId xmlns:a16="http://schemas.microsoft.com/office/drawing/2014/main" xmlns="" id="{5A751B43-BCEE-4BC8-B138-B3BB87C180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1"/>
            <a:ext cx="3708400" cy="3687687"/>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xmlns="" id="{34B3BF8E-00D7-1E46-AF95-2B8C5205E0EF}"/>
              </a:ext>
            </a:extLst>
          </p:cNvPr>
          <p:cNvSpPr>
            <a:spLocks noGrp="1"/>
          </p:cNvSpPr>
          <p:nvPr>
            <p:ph idx="1"/>
          </p:nvPr>
        </p:nvSpPr>
        <p:spPr>
          <a:xfrm>
            <a:off x="3869268" y="758952"/>
            <a:ext cx="7616950" cy="3680314"/>
          </a:xfrm>
        </p:spPr>
        <p:txBody>
          <a:bodyPr anchor="ctr">
            <a:normAutofit/>
          </a:bodyPr>
          <a:lstStyle/>
          <a:p>
            <a:pPr fontAlgn="base"/>
            <a:r>
              <a:rPr lang="en-GB" sz="1700" dirty="0"/>
              <a:t>Despite, sometimes, seeming so different to us in the West, China actually has some similar etiquette ‘rules’. For example, when introducing yourself for the first time, be sure to do as you would in Europe; use your full name and, if in a business setting, your job role. </a:t>
            </a:r>
          </a:p>
          <a:p>
            <a:pPr fontAlgn="base"/>
            <a:r>
              <a:rPr lang="en-GB" sz="1700" dirty="0"/>
              <a:t>Just like in Europe, if you are being introduced by someone as part of a group, wait until your turn and then acknowledge the introduction and shake hands when appropriate (a handshake remains a world-wide introduction gesture, even in China). </a:t>
            </a:r>
          </a:p>
          <a:p>
            <a:pPr marL="0" indent="0" fontAlgn="base">
              <a:buNone/>
            </a:pPr>
            <a:endParaRPr lang="en-GB" sz="1700" dirty="0"/>
          </a:p>
          <a:p>
            <a:endParaRPr lang="en-US" sz="1700" dirty="0"/>
          </a:p>
        </p:txBody>
      </p:sp>
      <p:sp>
        <p:nvSpPr>
          <p:cNvPr id="12" name="Rectangle 11">
            <a:extLst>
              <a:ext uri="{FF2B5EF4-FFF2-40B4-BE49-F238E27FC236}">
                <a16:creationId xmlns:a16="http://schemas.microsoft.com/office/drawing/2014/main" xmlns="" id="{288B4A48-8749-414E-ACEB-62F9B1D4FD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07952" y="758951"/>
            <a:ext cx="384048" cy="3687687"/>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4" name="Rectangle 13">
            <a:extLst>
              <a:ext uri="{FF2B5EF4-FFF2-40B4-BE49-F238E27FC236}">
                <a16:creationId xmlns:a16="http://schemas.microsoft.com/office/drawing/2014/main" xmlns="" id="{FFF73465-2DBE-4D7B-B54D-18CA38D811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4572000"/>
            <a:ext cx="3708398" cy="151790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5">
            <a:extLst>
              <a:ext uri="{FF2B5EF4-FFF2-40B4-BE49-F238E27FC236}">
                <a16:creationId xmlns:a16="http://schemas.microsoft.com/office/drawing/2014/main" xmlns="" id="{8A5A17C8-1CD9-40A8-B61D-CCC2B885E4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07952" y="4572000"/>
            <a:ext cx="384048" cy="15179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9418266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9F730C-9C6B-534A-AEB0-D8D38B3BB0F9}"/>
              </a:ext>
            </a:extLst>
          </p:cNvPr>
          <p:cNvSpPr>
            <a:spLocks noGrp="1"/>
          </p:cNvSpPr>
          <p:nvPr>
            <p:ph type="title"/>
          </p:nvPr>
        </p:nvSpPr>
        <p:spPr/>
        <p:txBody>
          <a:bodyPr/>
          <a:lstStyle/>
          <a:p>
            <a:r>
              <a:rPr lang="en-US" dirty="0"/>
              <a:t>BUSINESS CARDS</a:t>
            </a:r>
          </a:p>
        </p:txBody>
      </p:sp>
      <p:sp>
        <p:nvSpPr>
          <p:cNvPr id="3" name="Content Placeholder 2">
            <a:extLst>
              <a:ext uri="{FF2B5EF4-FFF2-40B4-BE49-F238E27FC236}">
                <a16:creationId xmlns:a16="http://schemas.microsoft.com/office/drawing/2014/main" xmlns="" id="{4465E414-2F1D-4840-87F9-8584AF479B88}"/>
              </a:ext>
            </a:extLst>
          </p:cNvPr>
          <p:cNvSpPr>
            <a:spLocks noGrp="1"/>
          </p:cNvSpPr>
          <p:nvPr>
            <p:ph idx="1"/>
          </p:nvPr>
        </p:nvSpPr>
        <p:spPr/>
        <p:txBody>
          <a:bodyPr>
            <a:normAutofit fontScale="92500" lnSpcReduction="10000"/>
          </a:bodyPr>
          <a:lstStyle/>
          <a:p>
            <a:pPr fontAlgn="base"/>
            <a:r>
              <a:rPr lang="en-GB" dirty="0"/>
              <a:t>Be aware that the Chinese value business cards a lot, so have yours ready to exchange during this introduction. </a:t>
            </a:r>
          </a:p>
          <a:p>
            <a:pPr fontAlgn="base"/>
            <a:r>
              <a:rPr lang="en-GB" dirty="0"/>
              <a:t>In China, it’s common to hold your business card with two hands, pass it over, and receive one in the same way (your receiving gesture goes a long way to communicating the importance of the business represented in your hands).</a:t>
            </a:r>
          </a:p>
          <a:p>
            <a:r>
              <a:rPr lang="en-GB" dirty="0"/>
              <a:t>Business cards are exchanged after the initial introduction.</a:t>
            </a:r>
          </a:p>
          <a:p>
            <a:r>
              <a:rPr lang="en-GB" dirty="0"/>
              <a:t>Have one side of your business card translated into Chinese using simplified Chinese characters that are printed in gold ink since gold is an auspicious colour.</a:t>
            </a:r>
          </a:p>
          <a:p>
            <a:r>
              <a:rPr lang="en-GB" dirty="0"/>
              <a:t>Your business card should include your title. If your company is the oldest or largest in your country, that fact should be on your card as well.</a:t>
            </a:r>
          </a:p>
          <a:p>
            <a:r>
              <a:rPr lang="en-GB" dirty="0"/>
              <a:t>Examine a business card before putting it on the table next to you or in a business card case.</a:t>
            </a:r>
          </a:p>
          <a:p>
            <a:r>
              <a:rPr lang="en-GB" dirty="0"/>
              <a:t>Never write on someone's card unless so directed.</a:t>
            </a:r>
          </a:p>
          <a:p>
            <a:pPr marL="0" indent="0">
              <a:buNone/>
            </a:pPr>
            <a:endParaRPr lang="en-US" dirty="0"/>
          </a:p>
        </p:txBody>
      </p:sp>
    </p:spTree>
    <p:extLst>
      <p:ext uri="{BB962C8B-B14F-4D97-AF65-F5344CB8AC3E}">
        <p14:creationId xmlns:p14="http://schemas.microsoft.com/office/powerpoint/2010/main" val="411498860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D82A40-3D52-A444-8E9B-94DA15BBFF42}"/>
              </a:ext>
            </a:extLst>
          </p:cNvPr>
          <p:cNvSpPr>
            <a:spLocks noGrp="1"/>
          </p:cNvSpPr>
          <p:nvPr>
            <p:ph type="title"/>
          </p:nvPr>
        </p:nvSpPr>
        <p:spPr/>
        <p:txBody>
          <a:bodyPr/>
          <a:lstStyle/>
          <a:p>
            <a:r>
              <a:rPr lang="en-US" dirty="0"/>
              <a:t>TITLES</a:t>
            </a:r>
          </a:p>
        </p:txBody>
      </p:sp>
      <p:sp>
        <p:nvSpPr>
          <p:cNvPr id="3" name="Content Placeholder 2">
            <a:extLst>
              <a:ext uri="{FF2B5EF4-FFF2-40B4-BE49-F238E27FC236}">
                <a16:creationId xmlns:a16="http://schemas.microsoft.com/office/drawing/2014/main" xmlns="" id="{FD2841AE-ADB5-CC41-A81A-5DFF0695FEEB}"/>
              </a:ext>
            </a:extLst>
          </p:cNvPr>
          <p:cNvSpPr>
            <a:spLocks noGrp="1"/>
          </p:cNvSpPr>
          <p:nvPr>
            <p:ph idx="1"/>
          </p:nvPr>
        </p:nvSpPr>
        <p:spPr/>
        <p:txBody>
          <a:bodyPr/>
          <a:lstStyle/>
          <a:p>
            <a:r>
              <a:rPr lang="en-GB" dirty="0"/>
              <a:t>In a formal situation with the Chinese, people should be addressed by their title followed by their last name.</a:t>
            </a:r>
          </a:p>
          <a:p>
            <a:r>
              <a:rPr lang="en-GB" dirty="0"/>
              <a:t>When meeting in a business environment, professional titles can be used, for instance, General Manager Liu or Director Wang.</a:t>
            </a:r>
          </a:p>
          <a:p>
            <a:pPr marL="0" indent="0">
              <a:buNone/>
            </a:pPr>
            <a:endParaRPr lang="en-US" dirty="0"/>
          </a:p>
        </p:txBody>
      </p:sp>
    </p:spTree>
    <p:extLst>
      <p:ext uri="{BB962C8B-B14F-4D97-AF65-F5344CB8AC3E}">
        <p14:creationId xmlns:p14="http://schemas.microsoft.com/office/powerpoint/2010/main" val="417706476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1CDBB02-5620-8143-B5CC-742F915BDA49}"/>
              </a:ext>
            </a:extLst>
          </p:cNvPr>
          <p:cNvSpPr>
            <a:spLocks noGrp="1"/>
          </p:cNvSpPr>
          <p:nvPr>
            <p:ph type="title"/>
          </p:nvPr>
        </p:nvSpPr>
        <p:spPr/>
        <p:txBody>
          <a:bodyPr/>
          <a:lstStyle/>
          <a:p>
            <a:r>
              <a:rPr lang="en-US" dirty="0"/>
              <a:t>MEET</a:t>
            </a:r>
            <a:br>
              <a:rPr lang="en-US" dirty="0"/>
            </a:br>
            <a:r>
              <a:rPr lang="en-US" dirty="0"/>
              <a:t>AND </a:t>
            </a:r>
            <a:br>
              <a:rPr lang="en-US" dirty="0"/>
            </a:br>
            <a:r>
              <a:rPr lang="en-US" dirty="0"/>
              <a:t>GREET</a:t>
            </a:r>
          </a:p>
        </p:txBody>
      </p:sp>
      <p:sp>
        <p:nvSpPr>
          <p:cNvPr id="3" name="Content Placeholder 2">
            <a:extLst>
              <a:ext uri="{FF2B5EF4-FFF2-40B4-BE49-F238E27FC236}">
                <a16:creationId xmlns:a16="http://schemas.microsoft.com/office/drawing/2014/main" xmlns="" id="{52AA5FC7-E1A1-1644-A198-A1BA4676AD87}"/>
              </a:ext>
            </a:extLst>
          </p:cNvPr>
          <p:cNvSpPr>
            <a:spLocks noGrp="1"/>
          </p:cNvSpPr>
          <p:nvPr>
            <p:ph idx="1"/>
          </p:nvPr>
        </p:nvSpPr>
        <p:spPr/>
        <p:txBody>
          <a:bodyPr/>
          <a:lstStyle/>
          <a:p>
            <a:r>
              <a:rPr lang="en-GB" dirty="0"/>
              <a:t>Greetings are formal and the oldest person is always greeted first.</a:t>
            </a:r>
          </a:p>
          <a:p>
            <a:r>
              <a:rPr lang="en-GB" dirty="0"/>
              <a:t>Handshakes are the most common form of greeting with foreigners.</a:t>
            </a:r>
          </a:p>
          <a:p>
            <a:r>
              <a:rPr lang="en-GB" dirty="0"/>
              <a:t>Many Chinese will look towards the ground when greeting someone.</a:t>
            </a:r>
          </a:p>
          <a:p>
            <a:r>
              <a:rPr lang="en-GB" dirty="0"/>
              <a:t>Address the person by an honorific title and their surname. If they want to move to a first-name basis, they will advise you which name to use.</a:t>
            </a:r>
          </a:p>
          <a:p>
            <a:r>
              <a:rPr lang="en-GB" dirty="0"/>
              <a:t>The Chinese have a terrific sense of humour. They can laugh at themselves most readily if they have a comfortable relationship with the other person. Be ready to laugh at yourself given the proper circumstances.</a:t>
            </a:r>
          </a:p>
          <a:p>
            <a:endParaRPr lang="en-US" dirty="0"/>
          </a:p>
        </p:txBody>
      </p:sp>
    </p:spTree>
    <p:extLst>
      <p:ext uri="{BB962C8B-B14F-4D97-AF65-F5344CB8AC3E}">
        <p14:creationId xmlns:p14="http://schemas.microsoft.com/office/powerpoint/2010/main" val="79243302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BD5644-2AD0-B54D-8384-7ADD90D1885A}"/>
              </a:ext>
            </a:extLst>
          </p:cNvPr>
          <p:cNvSpPr>
            <a:spLocks noGrp="1"/>
          </p:cNvSpPr>
          <p:nvPr>
            <p:ph type="title"/>
          </p:nvPr>
        </p:nvSpPr>
        <p:spPr/>
        <p:txBody>
          <a:bodyPr/>
          <a:lstStyle/>
          <a:p>
            <a:r>
              <a:rPr lang="en-US" dirty="0"/>
              <a:t>HOWEVER</a:t>
            </a:r>
          </a:p>
        </p:txBody>
      </p:sp>
      <p:sp>
        <p:nvSpPr>
          <p:cNvPr id="3" name="Content Placeholder 2">
            <a:extLst>
              <a:ext uri="{FF2B5EF4-FFF2-40B4-BE49-F238E27FC236}">
                <a16:creationId xmlns:a16="http://schemas.microsoft.com/office/drawing/2014/main" xmlns="" id="{3F13B1FB-9E80-2547-8796-1D2B9F4BEA51}"/>
              </a:ext>
            </a:extLst>
          </p:cNvPr>
          <p:cNvSpPr>
            <a:spLocks noGrp="1"/>
          </p:cNvSpPr>
          <p:nvPr>
            <p:ph idx="1"/>
          </p:nvPr>
        </p:nvSpPr>
        <p:spPr/>
        <p:txBody>
          <a:bodyPr/>
          <a:lstStyle/>
          <a:p>
            <a:pPr fontAlgn="base"/>
            <a:r>
              <a:rPr lang="en-GB" dirty="0"/>
              <a:t>There are some rules of introduction with regards to seniority and even sexes:</a:t>
            </a:r>
          </a:p>
          <a:p>
            <a:pPr marL="0" indent="0" fontAlgn="base">
              <a:buNone/>
            </a:pPr>
            <a:r>
              <a:rPr lang="en-GB" dirty="0"/>
              <a:t> </a:t>
            </a:r>
          </a:p>
          <a:p>
            <a:pPr fontAlgn="base"/>
            <a:r>
              <a:rPr lang="en-GB" dirty="0"/>
              <a:t>1. The junior should be introduced to the senior first;</a:t>
            </a:r>
          </a:p>
          <a:p>
            <a:pPr fontAlgn="base"/>
            <a:r>
              <a:rPr lang="en-GB" dirty="0"/>
              <a:t>2. The male should be introduced to the female first;</a:t>
            </a:r>
          </a:p>
          <a:p>
            <a:pPr fontAlgn="base"/>
            <a:r>
              <a:rPr lang="en-GB" dirty="0"/>
              <a:t>3. The inferior should be introduced to the superior first;</a:t>
            </a:r>
          </a:p>
          <a:p>
            <a:pPr fontAlgn="base"/>
            <a:r>
              <a:rPr lang="en-GB" dirty="0"/>
              <a:t>4. The host should be introduced to the guest first.</a:t>
            </a:r>
          </a:p>
          <a:p>
            <a:pPr marL="0" indent="0">
              <a:buNone/>
            </a:pPr>
            <a:endParaRPr lang="en-US" dirty="0"/>
          </a:p>
        </p:txBody>
      </p:sp>
    </p:spTree>
    <p:extLst>
      <p:ext uri="{BB962C8B-B14F-4D97-AF65-F5344CB8AC3E}">
        <p14:creationId xmlns:p14="http://schemas.microsoft.com/office/powerpoint/2010/main" val="65121176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71C494-8B6C-5545-A4BA-83092A60C5FD}"/>
              </a:ext>
            </a:extLst>
          </p:cNvPr>
          <p:cNvSpPr>
            <a:spLocks noGrp="1"/>
          </p:cNvSpPr>
          <p:nvPr>
            <p:ph type="title"/>
          </p:nvPr>
        </p:nvSpPr>
        <p:spPr/>
        <p:txBody>
          <a:bodyPr/>
          <a:lstStyle/>
          <a:p>
            <a:r>
              <a:rPr lang="en-US" dirty="0"/>
              <a:t>MEETINGS (AGAIN)</a:t>
            </a:r>
          </a:p>
        </p:txBody>
      </p:sp>
      <p:sp>
        <p:nvSpPr>
          <p:cNvPr id="3" name="Content Placeholder 2">
            <a:extLst>
              <a:ext uri="{FF2B5EF4-FFF2-40B4-BE49-F238E27FC236}">
                <a16:creationId xmlns:a16="http://schemas.microsoft.com/office/drawing/2014/main" xmlns="" id="{B85D2D35-E7E6-CC41-B2FC-DEC7D5679640}"/>
              </a:ext>
            </a:extLst>
          </p:cNvPr>
          <p:cNvSpPr>
            <a:spLocks noGrp="1"/>
          </p:cNvSpPr>
          <p:nvPr>
            <p:ph idx="1"/>
          </p:nvPr>
        </p:nvSpPr>
        <p:spPr/>
        <p:txBody>
          <a:bodyPr>
            <a:normAutofit/>
          </a:bodyPr>
          <a:lstStyle/>
          <a:p>
            <a:r>
              <a:rPr lang="en-GB" dirty="0"/>
              <a:t>Appointments are necessary and, if possible, should be made between one-to-two months in advance, preferably in writing.</a:t>
            </a:r>
          </a:p>
          <a:p>
            <a:r>
              <a:rPr lang="en-GB" dirty="0"/>
              <a:t>If you do not have a contact within the company, use an intermediary to arrange a formal introduction. Once the introduction has been made, you should provide the company</a:t>
            </a:r>
            <a:br>
              <a:rPr lang="en-GB" dirty="0"/>
            </a:br>
            <a:r>
              <a:rPr lang="en-GB" dirty="0"/>
              <a:t>with information about your company and what you want to accomplish at the meeting.</a:t>
            </a:r>
          </a:p>
          <a:p>
            <a:r>
              <a:rPr lang="en-GB" dirty="0"/>
              <a:t>You should arrive at meetings on time or slightly early. The Chinese view punctuality as a virtue. Arriving late is an insult and could negatively affect your relationship</a:t>
            </a:r>
          </a:p>
          <a:p>
            <a:r>
              <a:rPr lang="en-GB" dirty="0"/>
              <a:t>Pay great attention to the agenda as each Chinese participant has his or her own agenda that they will attempt to introduce.</a:t>
            </a:r>
          </a:p>
          <a:p>
            <a:pPr marL="0" indent="0">
              <a:buNone/>
            </a:pPr>
            <a:r>
              <a:rPr lang="en-GB" dirty="0"/>
              <a:t/>
            </a:r>
            <a:br>
              <a:rPr lang="en-GB" dirty="0"/>
            </a:br>
            <a:endParaRPr lang="en-US" dirty="0"/>
          </a:p>
        </p:txBody>
      </p:sp>
    </p:spTree>
    <p:extLst>
      <p:ext uri="{BB962C8B-B14F-4D97-AF65-F5344CB8AC3E}">
        <p14:creationId xmlns:p14="http://schemas.microsoft.com/office/powerpoint/2010/main" val="211699883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21DD48C-C59F-7747-A066-0D24C68907EB}"/>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62BC072A-9007-A945-A1EA-B46B0DF2630C}"/>
              </a:ext>
            </a:extLst>
          </p:cNvPr>
          <p:cNvSpPr>
            <a:spLocks noGrp="1"/>
          </p:cNvSpPr>
          <p:nvPr>
            <p:ph idx="1"/>
          </p:nvPr>
        </p:nvSpPr>
        <p:spPr/>
        <p:txBody>
          <a:bodyPr>
            <a:normAutofit/>
          </a:bodyPr>
          <a:lstStyle/>
          <a:p>
            <a:r>
              <a:rPr lang="en-GB" dirty="0"/>
              <a:t>Send an agenda before the meeting so your Chinese colleagues have the chance to meet with any technical experts prior to the meeting. Discuss the agenda with your translator/intermediary prior to submission.</a:t>
            </a:r>
          </a:p>
          <a:p>
            <a:r>
              <a:rPr lang="en-GB" dirty="0"/>
              <a:t>Each participant will take an opportunity to dominate the floor for lengthy periods without appearing to say very much of anything that actually contributes to the meeting. Be patient and listen. There could be subtle messages being transmitted that would assist you in allaying fears of on-going association.</a:t>
            </a:r>
            <a:br>
              <a:rPr lang="en-GB" dirty="0"/>
            </a:br>
            <a:r>
              <a:rPr lang="en-GB" dirty="0"/>
              <a:t>Meetings require patience. Mobile phones ring frequently and conversations tend to be boisterous. Never ask the Chinese to turn off their mobile phones as this causes you both to lose face.</a:t>
            </a:r>
          </a:p>
          <a:p>
            <a:r>
              <a:rPr lang="en-GB" dirty="0"/>
              <a:t>Guests are generally escorted to their seats, which are in descending order of rank. Senior people generally sit opposite senior people from the other side.</a:t>
            </a:r>
          </a:p>
          <a:p>
            <a:endParaRPr lang="en-US" dirty="0"/>
          </a:p>
        </p:txBody>
      </p:sp>
    </p:spTree>
    <p:extLst>
      <p:ext uri="{BB962C8B-B14F-4D97-AF65-F5344CB8AC3E}">
        <p14:creationId xmlns:p14="http://schemas.microsoft.com/office/powerpoint/2010/main" val="357490727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CA133D4-A38B-3E47-B033-24394D64A1CD}"/>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15FE9F82-FD1E-E74D-AF97-A6DC403D5DA9}"/>
              </a:ext>
            </a:extLst>
          </p:cNvPr>
          <p:cNvSpPr>
            <a:spLocks noGrp="1"/>
          </p:cNvSpPr>
          <p:nvPr>
            <p:ph idx="1"/>
          </p:nvPr>
        </p:nvSpPr>
        <p:spPr/>
        <p:txBody>
          <a:bodyPr/>
          <a:lstStyle/>
          <a:p>
            <a:r>
              <a:rPr lang="en-GB" dirty="0"/>
              <a:t>It is imperative that you bring your own interpreter, especially if you plan to discuss legal or extremely technical concepts as you can brief the interpreter prior to the meeting.</a:t>
            </a:r>
          </a:p>
          <a:p>
            <a:r>
              <a:rPr lang="en-GB" dirty="0"/>
              <a:t>Written material should be available in both English and Chinese, using simplified characters. Be very careful about what is written. Make absolutely certain that written translations are accurate and cannot be misinterpreted.</a:t>
            </a:r>
          </a:p>
          <a:p>
            <a:r>
              <a:rPr lang="en-GB" dirty="0"/>
              <a:t>Visual aids are useful in large meetings and should only be done with black type on white background. Colours have special meanings and if you are not careful, your colour choice could work against you.</a:t>
            </a:r>
          </a:p>
          <a:p>
            <a:r>
              <a:rPr lang="en-GB" dirty="0"/>
              <a:t>Presentations should be detailed and factual and focus on long-term benefits. Be prepared for the presentation to be a challenging experience.</a:t>
            </a:r>
          </a:p>
          <a:p>
            <a:pPr marL="0" indent="0">
              <a:buNone/>
            </a:pPr>
            <a:endParaRPr lang="en-US" dirty="0"/>
          </a:p>
        </p:txBody>
      </p:sp>
    </p:spTree>
    <p:extLst>
      <p:ext uri="{BB962C8B-B14F-4D97-AF65-F5344CB8AC3E}">
        <p14:creationId xmlns:p14="http://schemas.microsoft.com/office/powerpoint/2010/main" val="146845131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84FBF59-6F94-7A4B-84A4-0395C186FC35}"/>
              </a:ext>
            </a:extLst>
          </p:cNvPr>
          <p:cNvSpPr>
            <a:spLocks noGrp="1"/>
          </p:cNvSpPr>
          <p:nvPr>
            <p:ph type="title"/>
          </p:nvPr>
        </p:nvSpPr>
        <p:spPr/>
        <p:txBody>
          <a:bodyPr/>
          <a:lstStyle/>
          <a:p>
            <a:r>
              <a:rPr lang="en-US" dirty="0"/>
              <a:t>NEGOTIATING</a:t>
            </a:r>
          </a:p>
        </p:txBody>
      </p:sp>
      <p:sp>
        <p:nvSpPr>
          <p:cNvPr id="3" name="Content Placeholder 2">
            <a:extLst>
              <a:ext uri="{FF2B5EF4-FFF2-40B4-BE49-F238E27FC236}">
                <a16:creationId xmlns:a16="http://schemas.microsoft.com/office/drawing/2014/main" xmlns="" id="{82983835-FF7C-E945-AD5A-55A2A226897B}"/>
              </a:ext>
            </a:extLst>
          </p:cNvPr>
          <p:cNvSpPr>
            <a:spLocks noGrp="1"/>
          </p:cNvSpPr>
          <p:nvPr>
            <p:ph idx="1"/>
          </p:nvPr>
        </p:nvSpPr>
        <p:spPr/>
        <p:txBody>
          <a:bodyPr>
            <a:normAutofit/>
          </a:bodyPr>
          <a:lstStyle/>
          <a:p>
            <a:r>
              <a:rPr lang="en-GB" dirty="0"/>
              <a:t>Only senior members of the negotiating team will speak. Designate the most senior person in your group as your spokesman for the introductory functions.</a:t>
            </a:r>
          </a:p>
          <a:p>
            <a:r>
              <a:rPr lang="en-GB" dirty="0"/>
              <a:t>Business negotiations occur at a slow pace.</a:t>
            </a:r>
          </a:p>
          <a:p>
            <a:r>
              <a:rPr lang="en-GB" dirty="0"/>
              <a:t>Be prepared for the agenda to become a jumping off point for other discussions.</a:t>
            </a:r>
          </a:p>
          <a:p>
            <a:r>
              <a:rPr lang="en-GB" dirty="0"/>
              <a:t>Chinese are non-confrontational. They will not overtly say 'no', they will say 'they will think about it' or 'they will see'.</a:t>
            </a:r>
          </a:p>
          <a:p>
            <a:pPr marL="0" indent="0">
              <a:buNone/>
            </a:pPr>
            <a:endParaRPr lang="en-US" dirty="0"/>
          </a:p>
        </p:txBody>
      </p:sp>
    </p:spTree>
    <p:extLst>
      <p:ext uri="{BB962C8B-B14F-4D97-AF65-F5344CB8AC3E}">
        <p14:creationId xmlns:p14="http://schemas.microsoft.com/office/powerpoint/2010/main" val="135092113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22AAD0-061B-5645-B55C-2F6BF9D20101}"/>
              </a:ext>
            </a:extLst>
          </p:cNvPr>
          <p:cNvSpPr>
            <a:spLocks noGrp="1"/>
          </p:cNvSpPr>
          <p:nvPr>
            <p:ph type="title"/>
          </p:nvPr>
        </p:nvSpPr>
        <p:spPr/>
        <p:txBody>
          <a:bodyPr/>
          <a:lstStyle/>
          <a:p>
            <a:r>
              <a:rPr lang="en-US" dirty="0"/>
              <a:t>NEGOTIATING</a:t>
            </a:r>
          </a:p>
        </p:txBody>
      </p:sp>
      <p:sp>
        <p:nvSpPr>
          <p:cNvPr id="3" name="Content Placeholder 2">
            <a:extLst>
              <a:ext uri="{FF2B5EF4-FFF2-40B4-BE49-F238E27FC236}">
                <a16:creationId xmlns:a16="http://schemas.microsoft.com/office/drawing/2014/main" xmlns="" id="{F1B62095-56C4-534B-B15F-C8D0A1AB927E}"/>
              </a:ext>
            </a:extLst>
          </p:cNvPr>
          <p:cNvSpPr>
            <a:spLocks noGrp="1"/>
          </p:cNvSpPr>
          <p:nvPr>
            <p:ph idx="1"/>
          </p:nvPr>
        </p:nvSpPr>
        <p:spPr/>
        <p:txBody>
          <a:bodyPr/>
          <a:lstStyle/>
          <a:p>
            <a:r>
              <a:rPr lang="en-GB" dirty="0"/>
              <a:t>Chinese negotiations are process oriented. They want to determine if relationships can develop to a stage where both parties are comfortable doing business with the other.</a:t>
            </a:r>
          </a:p>
          <a:p>
            <a:r>
              <a:rPr lang="en-GB" dirty="0"/>
              <a:t>Decisions may take a long time, as they require careful review and consideration.</a:t>
            </a:r>
          </a:p>
          <a:p>
            <a:r>
              <a:rPr lang="en-GB" dirty="0"/>
              <a:t>Under no circumstances should you lose your temper or you will lose face and irrevocably damage your relationship.</a:t>
            </a:r>
          </a:p>
          <a:p>
            <a:pPr marL="0" indent="0">
              <a:buNone/>
            </a:pPr>
            <a:endParaRPr lang="en-US" dirty="0"/>
          </a:p>
        </p:txBody>
      </p:sp>
    </p:spTree>
    <p:extLst>
      <p:ext uri="{BB962C8B-B14F-4D97-AF65-F5344CB8AC3E}">
        <p14:creationId xmlns:p14="http://schemas.microsoft.com/office/powerpoint/2010/main" val="305188190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541779-5E4C-2143-AFC4-43C07F576379}"/>
              </a:ext>
            </a:extLst>
          </p:cNvPr>
          <p:cNvSpPr>
            <a:spLocks noGrp="1"/>
          </p:cNvSpPr>
          <p:nvPr>
            <p:ph type="title"/>
          </p:nvPr>
        </p:nvSpPr>
        <p:spPr/>
        <p:txBody>
          <a:bodyPr/>
          <a:lstStyle/>
          <a:p>
            <a:r>
              <a:rPr lang="en-US" dirty="0"/>
              <a:t>NEGOTIATING</a:t>
            </a:r>
          </a:p>
        </p:txBody>
      </p:sp>
      <p:sp>
        <p:nvSpPr>
          <p:cNvPr id="3" name="Content Placeholder 2">
            <a:extLst>
              <a:ext uri="{FF2B5EF4-FFF2-40B4-BE49-F238E27FC236}">
                <a16:creationId xmlns:a16="http://schemas.microsoft.com/office/drawing/2014/main" xmlns="" id="{2B72927D-6957-FF4F-ACEE-63EB98AC9E98}"/>
              </a:ext>
            </a:extLst>
          </p:cNvPr>
          <p:cNvSpPr>
            <a:spLocks noGrp="1"/>
          </p:cNvSpPr>
          <p:nvPr>
            <p:ph idx="1"/>
          </p:nvPr>
        </p:nvSpPr>
        <p:spPr/>
        <p:txBody>
          <a:bodyPr/>
          <a:lstStyle/>
          <a:p>
            <a:r>
              <a:rPr lang="en-GB" dirty="0"/>
              <a:t>Do not use high-pressure tactics. You might find yourself outmanoeuvred.</a:t>
            </a:r>
          </a:p>
          <a:p>
            <a:r>
              <a:rPr lang="en-GB" dirty="0"/>
              <a:t>Business is hierarchical. Decisions are unlikely to be made during the meetings you attend.</a:t>
            </a:r>
          </a:p>
          <a:p>
            <a:r>
              <a:rPr lang="en-GB" dirty="0"/>
              <a:t>The Chinese are shrewd negotiators.</a:t>
            </a:r>
          </a:p>
          <a:p>
            <a:r>
              <a:rPr lang="en-GB" dirty="0"/>
              <a:t>Your starting price should leave room for negotiation.</a:t>
            </a:r>
          </a:p>
          <a:p>
            <a:pPr marL="0" indent="0">
              <a:buNone/>
            </a:pPr>
            <a:endParaRPr lang="en-US" dirty="0"/>
          </a:p>
        </p:txBody>
      </p:sp>
    </p:spTree>
    <p:extLst>
      <p:ext uri="{BB962C8B-B14F-4D97-AF65-F5344CB8AC3E}">
        <p14:creationId xmlns:p14="http://schemas.microsoft.com/office/powerpoint/2010/main" val="259129769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0516254-1D9F-4F3A-9870-3A3280BE2BF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B40E052E-20C3-9445-B1A5-09E1360DBE17}"/>
              </a:ext>
            </a:extLst>
          </p:cNvPr>
          <p:cNvSpPr>
            <a:spLocks noGrp="1"/>
          </p:cNvSpPr>
          <p:nvPr>
            <p:ph type="title"/>
          </p:nvPr>
        </p:nvSpPr>
        <p:spPr>
          <a:xfrm>
            <a:off x="1539116" y="864108"/>
            <a:ext cx="3073914" cy="5120639"/>
          </a:xfrm>
        </p:spPr>
        <p:txBody>
          <a:bodyPr>
            <a:normAutofit/>
          </a:bodyPr>
          <a:lstStyle/>
          <a:p>
            <a:pPr algn="r"/>
            <a:r>
              <a:rPr lang="en-US" sz="2800" dirty="0">
                <a:solidFill>
                  <a:schemeClr val="tx1">
                    <a:lumMod val="85000"/>
                    <a:lumOff val="15000"/>
                  </a:schemeClr>
                </a:solidFill>
              </a:rPr>
              <a:t>COMMUNICATION</a:t>
            </a:r>
          </a:p>
        </p:txBody>
      </p:sp>
      <p:sp>
        <p:nvSpPr>
          <p:cNvPr id="10" name="Rectangle 9">
            <a:extLst>
              <a:ext uri="{FF2B5EF4-FFF2-40B4-BE49-F238E27FC236}">
                <a16:creationId xmlns:a16="http://schemas.microsoft.com/office/drawing/2014/main" xmlns="" id="{FC14672B-27A5-4CDA-ABAF-5E4CF4B41C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xmlns="" id="{8D89589C-2C90-4407-A995-05EC3DD7AB1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E3329B86-DDDB-2D4B-85A2-0A04721B8088}"/>
              </a:ext>
            </a:extLst>
          </p:cNvPr>
          <p:cNvSpPr>
            <a:spLocks noGrp="1"/>
          </p:cNvSpPr>
          <p:nvPr>
            <p:ph idx="1"/>
          </p:nvPr>
        </p:nvSpPr>
        <p:spPr>
          <a:xfrm>
            <a:off x="5289229" y="864108"/>
            <a:ext cx="5910677" cy="5120640"/>
          </a:xfrm>
        </p:spPr>
        <p:txBody>
          <a:bodyPr>
            <a:normAutofit/>
          </a:bodyPr>
          <a:lstStyle/>
          <a:p>
            <a:r>
              <a:rPr lang="en-GB" dirty="0"/>
              <a:t>Chinese non-verbal communication speaks volumes.</a:t>
            </a:r>
          </a:p>
          <a:p>
            <a:r>
              <a:rPr lang="en-GB" dirty="0"/>
              <a:t>Since the Chinese strive for harmony and are group dependent, they rely on facial expression, tone of voice and posture to convey meaning or intention.</a:t>
            </a:r>
          </a:p>
          <a:p>
            <a:r>
              <a:rPr lang="en-GB" dirty="0"/>
              <a:t>Frowning while someone is speaking is interpreted as a sign of disagreement. Therefore, most Chinese maintain an impassive expression when speaking.</a:t>
            </a:r>
          </a:p>
          <a:p>
            <a:r>
              <a:rPr lang="en-GB" dirty="0"/>
              <a:t>It is considered disrespectful to stare into another person's eyes. In crowded situations, the Chinese avoid eye contact to give themselves privacy.</a:t>
            </a:r>
          </a:p>
          <a:p>
            <a:endParaRPr lang="en-US" dirty="0"/>
          </a:p>
        </p:txBody>
      </p:sp>
      <p:sp>
        <p:nvSpPr>
          <p:cNvPr id="14" name="Rectangle 13">
            <a:extLst>
              <a:ext uri="{FF2B5EF4-FFF2-40B4-BE49-F238E27FC236}">
                <a16:creationId xmlns:a16="http://schemas.microsoft.com/office/drawing/2014/main" xmlns="" id="{9A206779-5C74-4555-94BC-5845C92EC3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044741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14A876F-CFBC-1647-8823-9466A852DCA5}"/>
              </a:ext>
            </a:extLst>
          </p:cNvPr>
          <p:cNvSpPr>
            <a:spLocks noGrp="1"/>
          </p:cNvSpPr>
          <p:nvPr>
            <p:ph type="title"/>
          </p:nvPr>
        </p:nvSpPr>
        <p:spPr/>
        <p:txBody>
          <a:bodyPr/>
          <a:lstStyle/>
          <a:p>
            <a:r>
              <a:rPr lang="en-US" dirty="0"/>
              <a:t>PERSONAL SPACE</a:t>
            </a:r>
          </a:p>
        </p:txBody>
      </p:sp>
      <p:sp>
        <p:nvSpPr>
          <p:cNvPr id="3" name="Content Placeholder 2">
            <a:extLst>
              <a:ext uri="{FF2B5EF4-FFF2-40B4-BE49-F238E27FC236}">
                <a16:creationId xmlns:a16="http://schemas.microsoft.com/office/drawing/2014/main" xmlns="" id="{BC8A700B-BBDC-5B4F-8EBF-50CAB86218B0}"/>
              </a:ext>
            </a:extLst>
          </p:cNvPr>
          <p:cNvSpPr>
            <a:spLocks noGrp="1"/>
          </p:cNvSpPr>
          <p:nvPr>
            <p:ph idx="1"/>
          </p:nvPr>
        </p:nvSpPr>
        <p:spPr/>
        <p:txBody>
          <a:bodyPr/>
          <a:lstStyle/>
          <a:p>
            <a:r>
              <a:rPr lang="en-GB" dirty="0"/>
              <a:t>Chinese people are precious of their personal space and do not like over-familiarity.</a:t>
            </a:r>
          </a:p>
          <a:p>
            <a:r>
              <a:rPr lang="en-GB" dirty="0"/>
              <a:t>Touching is only acceptable between family and close friends.</a:t>
            </a:r>
          </a:p>
          <a:p>
            <a:r>
              <a:rPr lang="en-GB" dirty="0"/>
              <a:t>Prolonged eye contact could be seen as confrontational and avoiding eye contact can be seen as reverential rather than rude.  </a:t>
            </a:r>
          </a:p>
          <a:p>
            <a:pPr marL="0" indent="0">
              <a:buNone/>
            </a:pPr>
            <a:endParaRPr lang="en-US" dirty="0"/>
          </a:p>
        </p:txBody>
      </p:sp>
    </p:spTree>
    <p:extLst>
      <p:ext uri="{BB962C8B-B14F-4D97-AF65-F5344CB8AC3E}">
        <p14:creationId xmlns:p14="http://schemas.microsoft.com/office/powerpoint/2010/main" val="255622839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9DC5A77-10C9-4ECF-B7EB-8D917F36A9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2FFE28B5-FB16-49A9-B851-3C35FAC0C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xmlns="" id="{4CBBB75D-5885-CE45-8355-0D3D70278D2D}"/>
              </a:ext>
            </a:extLst>
          </p:cNvPr>
          <p:cNvSpPr>
            <a:spLocks noGrp="1"/>
          </p:cNvSpPr>
          <p:nvPr>
            <p:ph type="title"/>
          </p:nvPr>
        </p:nvSpPr>
        <p:spPr>
          <a:xfrm>
            <a:off x="1600754" y="1087374"/>
            <a:ext cx="8983489" cy="1000978"/>
          </a:xfrm>
        </p:spPr>
        <p:txBody>
          <a:bodyPr>
            <a:normAutofit/>
          </a:bodyPr>
          <a:lstStyle/>
          <a:p>
            <a:r>
              <a:rPr lang="en-US" dirty="0"/>
              <a:t>SEATING ARRANGEMENTS</a:t>
            </a:r>
          </a:p>
        </p:txBody>
      </p:sp>
      <p:sp>
        <p:nvSpPr>
          <p:cNvPr id="12" name="Rectangle 11">
            <a:extLst>
              <a:ext uri="{FF2B5EF4-FFF2-40B4-BE49-F238E27FC236}">
                <a16:creationId xmlns:a16="http://schemas.microsoft.com/office/drawing/2014/main" xmlns="" id="{01014442-855A-4E0F-8D09-C314661A48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xmlns="" id="{9B1ABF09-86CF-414E-88A5-2B84CC7232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xmlns="" id="{3FE91770-CDBB-4D24-94E5-AD484F36CE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279019" y="2526526"/>
            <a:ext cx="10920893" cy="3563377"/>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xmlns="" id="{7B007F91-553F-D542-8C20-0ABDDFEAE172}"/>
              </a:ext>
            </a:extLst>
          </p:cNvPr>
          <p:cNvSpPr>
            <a:spLocks noGrp="1"/>
          </p:cNvSpPr>
          <p:nvPr>
            <p:ph idx="1"/>
          </p:nvPr>
        </p:nvSpPr>
        <p:spPr>
          <a:xfrm>
            <a:off x="1600753" y="2535446"/>
            <a:ext cx="8983489" cy="3554457"/>
          </a:xfrm>
        </p:spPr>
        <p:txBody>
          <a:bodyPr>
            <a:normAutofit/>
          </a:bodyPr>
          <a:lstStyle/>
          <a:p>
            <a:pPr fontAlgn="base"/>
            <a:r>
              <a:rPr lang="en-GB">
                <a:solidFill>
                  <a:srgbClr val="000000"/>
                </a:solidFill>
              </a:rPr>
              <a:t>The place of honour is always to the host’s right on the sofa or in chairs that are opposite the room’s doors, and this is where the most senior person should be seated. If the meeting is held around a large conference table, then the guest of honour sits directly opposite the host. This is particularly common if the meeting is between Chinese and foreigners, with the Chinese on one side and foreigners on the other.</a:t>
            </a:r>
          </a:p>
          <a:p>
            <a:pPr marL="0" indent="0" fontAlgn="base">
              <a:buNone/>
            </a:pPr>
            <a:endParaRPr lang="en-GB">
              <a:solidFill>
                <a:srgbClr val="000000"/>
              </a:solidFill>
            </a:endParaRPr>
          </a:p>
        </p:txBody>
      </p:sp>
    </p:spTree>
    <p:extLst>
      <p:ext uri="{BB962C8B-B14F-4D97-AF65-F5344CB8AC3E}">
        <p14:creationId xmlns:p14="http://schemas.microsoft.com/office/powerpoint/2010/main" val="274810700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A14D0DD-020B-3E48-87F4-8D9FBCEB4D52}"/>
              </a:ext>
            </a:extLst>
          </p:cNvPr>
          <p:cNvSpPr>
            <a:spLocks noGrp="1"/>
          </p:cNvSpPr>
          <p:nvPr>
            <p:ph type="title"/>
          </p:nvPr>
        </p:nvSpPr>
        <p:spPr/>
        <p:txBody>
          <a:bodyPr/>
          <a:lstStyle/>
          <a:p>
            <a:r>
              <a:rPr lang="en-US" dirty="0"/>
              <a:t>DURING THE MEETING</a:t>
            </a:r>
          </a:p>
        </p:txBody>
      </p:sp>
      <p:sp>
        <p:nvSpPr>
          <p:cNvPr id="3" name="Content Placeholder 2">
            <a:extLst>
              <a:ext uri="{FF2B5EF4-FFF2-40B4-BE49-F238E27FC236}">
                <a16:creationId xmlns:a16="http://schemas.microsoft.com/office/drawing/2014/main" xmlns="" id="{70B41B31-6353-2E4E-920A-0A158F2931AB}"/>
              </a:ext>
            </a:extLst>
          </p:cNvPr>
          <p:cNvSpPr>
            <a:spLocks noGrp="1"/>
          </p:cNvSpPr>
          <p:nvPr>
            <p:ph idx="1"/>
          </p:nvPr>
        </p:nvSpPr>
        <p:spPr/>
        <p:txBody>
          <a:bodyPr/>
          <a:lstStyle/>
          <a:p>
            <a:pPr fontAlgn="base"/>
            <a:r>
              <a:rPr lang="en-GB" dirty="0">
                <a:solidFill>
                  <a:schemeClr val="tx1"/>
                </a:solidFill>
              </a:rPr>
              <a:t>Often the Chinese can be seen to ask invasive questions with regards to marital status, family, and age. This is done to establish some common ground quickly, which the Chinese consider to be important with those they work with.</a:t>
            </a:r>
          </a:p>
          <a:p>
            <a:pPr fontAlgn="base"/>
            <a:r>
              <a:rPr lang="en-GB" dirty="0">
                <a:solidFill>
                  <a:schemeClr val="tx1"/>
                </a:solidFill>
              </a:rPr>
              <a:t>During the meeting, the Chinese will often be seen to nod and indicate their agreement. This is just a sign of acknowledging what has been said and is not a sign of accepting what has been said.</a:t>
            </a:r>
          </a:p>
          <a:p>
            <a:pPr fontAlgn="base"/>
            <a:r>
              <a:rPr lang="en-GB" dirty="0">
                <a:solidFill>
                  <a:schemeClr val="tx1"/>
                </a:solidFill>
              </a:rPr>
              <a:t>It’s noted that the Chinese tend to use less non-verbal communicators than Westerners; in fact, they are rarely seen using their hands as a sign of expression. If you can limit your hand movements, really paying attention to what you say and how you say it, you’ll better mimic the Chinese style of communication.</a:t>
            </a:r>
          </a:p>
          <a:p>
            <a:endParaRPr lang="en-US" dirty="0"/>
          </a:p>
        </p:txBody>
      </p:sp>
    </p:spTree>
    <p:extLst>
      <p:ext uri="{BB962C8B-B14F-4D97-AF65-F5344CB8AC3E}">
        <p14:creationId xmlns:p14="http://schemas.microsoft.com/office/powerpoint/2010/main" val="335796107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0C4DF33-EED9-614B-86A3-C36D5910C3A9}"/>
              </a:ext>
            </a:extLst>
          </p:cNvPr>
          <p:cNvSpPr>
            <a:spLocks noGrp="1"/>
          </p:cNvSpPr>
          <p:nvPr>
            <p:ph type="title"/>
          </p:nvPr>
        </p:nvSpPr>
        <p:spPr/>
        <p:txBody>
          <a:bodyPr/>
          <a:lstStyle/>
          <a:p>
            <a:r>
              <a:rPr lang="en-US" dirty="0"/>
              <a:t>WHAT TO WEAR</a:t>
            </a:r>
          </a:p>
        </p:txBody>
      </p:sp>
      <p:sp>
        <p:nvSpPr>
          <p:cNvPr id="3" name="Content Placeholder 2">
            <a:extLst>
              <a:ext uri="{FF2B5EF4-FFF2-40B4-BE49-F238E27FC236}">
                <a16:creationId xmlns:a16="http://schemas.microsoft.com/office/drawing/2014/main" xmlns="" id="{9A17D604-E2F1-6D42-802F-332D83773710}"/>
              </a:ext>
            </a:extLst>
          </p:cNvPr>
          <p:cNvSpPr>
            <a:spLocks noGrp="1"/>
          </p:cNvSpPr>
          <p:nvPr>
            <p:ph idx="1"/>
          </p:nvPr>
        </p:nvSpPr>
        <p:spPr/>
        <p:txBody>
          <a:bodyPr/>
          <a:lstStyle/>
          <a:p>
            <a:r>
              <a:rPr lang="en-GB" dirty="0"/>
              <a:t>Business attire is conservative and unpretentious.</a:t>
            </a:r>
          </a:p>
          <a:p>
            <a:r>
              <a:rPr lang="en-GB" dirty="0"/>
              <a:t>Men should wear dark coloured, conservative business suits.</a:t>
            </a:r>
          </a:p>
          <a:p>
            <a:r>
              <a:rPr lang="en-GB" dirty="0"/>
              <a:t>Women should wear conservative business suits or dresses with a high neckline.</a:t>
            </a:r>
          </a:p>
          <a:p>
            <a:r>
              <a:rPr lang="en-GB" dirty="0"/>
              <a:t>Women should wear flat shoes or shoes with very low heels.</a:t>
            </a:r>
          </a:p>
          <a:p>
            <a:r>
              <a:rPr lang="en-GB" dirty="0"/>
              <a:t>Bright colours should be avoided.</a:t>
            </a:r>
          </a:p>
          <a:p>
            <a:pPr marL="0" indent="0">
              <a:buNone/>
            </a:pPr>
            <a:endParaRPr lang="en-US" dirty="0"/>
          </a:p>
        </p:txBody>
      </p:sp>
    </p:spTree>
    <p:extLst>
      <p:ext uri="{BB962C8B-B14F-4D97-AF65-F5344CB8AC3E}">
        <p14:creationId xmlns:p14="http://schemas.microsoft.com/office/powerpoint/2010/main" val="173239611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73FCEF9-43D2-524C-A7C9-B054F85A19AF}"/>
              </a:ext>
            </a:extLst>
          </p:cNvPr>
          <p:cNvSpPr>
            <a:spLocks noGrp="1"/>
          </p:cNvSpPr>
          <p:nvPr>
            <p:ph type="title"/>
          </p:nvPr>
        </p:nvSpPr>
        <p:spPr/>
        <p:txBody>
          <a:bodyPr/>
          <a:lstStyle/>
          <a:p>
            <a:r>
              <a:rPr lang="en-US" dirty="0"/>
              <a:t>GIFT GIVING</a:t>
            </a:r>
          </a:p>
        </p:txBody>
      </p:sp>
      <p:sp>
        <p:nvSpPr>
          <p:cNvPr id="3" name="Content Placeholder 2">
            <a:extLst>
              <a:ext uri="{FF2B5EF4-FFF2-40B4-BE49-F238E27FC236}">
                <a16:creationId xmlns:a16="http://schemas.microsoft.com/office/drawing/2014/main" xmlns="" id="{2C5D5A34-9644-5345-A49E-155FA4FFE257}"/>
              </a:ext>
            </a:extLst>
          </p:cNvPr>
          <p:cNvSpPr>
            <a:spLocks noGrp="1"/>
          </p:cNvSpPr>
          <p:nvPr>
            <p:ph idx="1"/>
          </p:nvPr>
        </p:nvSpPr>
        <p:spPr/>
        <p:txBody>
          <a:bodyPr>
            <a:normAutofit fontScale="92500" lnSpcReduction="10000"/>
          </a:bodyPr>
          <a:lstStyle/>
          <a:p>
            <a:r>
              <a:rPr lang="en-GB" dirty="0"/>
              <a:t>In general, gifts are given at Chinese New Year, weddings, births and more recently (because of marketing), birthdays.</a:t>
            </a:r>
          </a:p>
          <a:p>
            <a:r>
              <a:rPr lang="en-GB" dirty="0"/>
              <a:t>The Chinese like food and a nice food basket will make a great gift.</a:t>
            </a:r>
          </a:p>
          <a:p>
            <a:r>
              <a:rPr lang="en-GB" dirty="0"/>
              <a:t>Do not give scissors, knives or other cutting utensils as they indicate the severing of the relationship.</a:t>
            </a:r>
          </a:p>
          <a:p>
            <a:r>
              <a:rPr lang="en-GB" dirty="0"/>
              <a:t>Do not give clocks, handkerchiefs or straw sandals as they are associated with funerals and death.</a:t>
            </a:r>
          </a:p>
          <a:p>
            <a:r>
              <a:rPr lang="en-GB" dirty="0"/>
              <a:t>Do not give flowers, as many Chinese associate these with funerals.</a:t>
            </a:r>
          </a:p>
          <a:p>
            <a:r>
              <a:rPr lang="en-GB" dirty="0"/>
              <a:t>Do not wrap gifts in white, blue or black paper.</a:t>
            </a:r>
          </a:p>
          <a:p>
            <a:r>
              <a:rPr lang="en-GB" dirty="0"/>
              <a:t>Four is an unlucky number so do not give four of anything. Eight is the luckiest number, so giving eight of something brings luck to the recipient.</a:t>
            </a:r>
          </a:p>
          <a:p>
            <a:r>
              <a:rPr lang="en-GB" dirty="0"/>
              <a:t>Always present gifts with two hands.</a:t>
            </a:r>
          </a:p>
          <a:p>
            <a:r>
              <a:rPr lang="en-GB" dirty="0"/>
              <a:t>Gifts are not opened when received.</a:t>
            </a:r>
          </a:p>
          <a:p>
            <a:r>
              <a:rPr lang="en-GB" dirty="0"/>
              <a:t>Gifts may be refused three times before they are accepted.</a:t>
            </a:r>
          </a:p>
        </p:txBody>
      </p:sp>
    </p:spTree>
    <p:extLst>
      <p:ext uri="{BB962C8B-B14F-4D97-AF65-F5344CB8AC3E}">
        <p14:creationId xmlns:p14="http://schemas.microsoft.com/office/powerpoint/2010/main" val="264206519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CB28E30-FF09-1D4D-9E88-AB152DD8C4DF}"/>
              </a:ext>
            </a:extLst>
          </p:cNvPr>
          <p:cNvSpPr>
            <a:spLocks noGrp="1"/>
          </p:cNvSpPr>
          <p:nvPr>
            <p:ph type="title"/>
          </p:nvPr>
        </p:nvSpPr>
        <p:spPr/>
        <p:txBody>
          <a:bodyPr/>
          <a:lstStyle/>
          <a:p>
            <a:r>
              <a:rPr lang="en-US" dirty="0"/>
              <a:t>ETIQUETTE AND CUSTOMS</a:t>
            </a:r>
          </a:p>
        </p:txBody>
      </p:sp>
      <p:sp>
        <p:nvSpPr>
          <p:cNvPr id="3" name="Content Placeholder 2">
            <a:extLst>
              <a:ext uri="{FF2B5EF4-FFF2-40B4-BE49-F238E27FC236}">
                <a16:creationId xmlns:a16="http://schemas.microsoft.com/office/drawing/2014/main" xmlns="" id="{5A860713-008D-7946-B4A2-9FEA3B4AE8AB}"/>
              </a:ext>
            </a:extLst>
          </p:cNvPr>
          <p:cNvSpPr>
            <a:spLocks noGrp="1"/>
          </p:cNvSpPr>
          <p:nvPr>
            <p:ph idx="1"/>
          </p:nvPr>
        </p:nvSpPr>
        <p:spPr/>
        <p:txBody>
          <a:bodyPr>
            <a:normAutofit/>
          </a:bodyPr>
          <a:lstStyle/>
          <a:p>
            <a:pPr fontAlgn="base"/>
            <a:r>
              <a:rPr lang="en-GB" dirty="0"/>
              <a:t>Eating out</a:t>
            </a:r>
          </a:p>
          <a:p>
            <a:pPr fontAlgn="base"/>
            <a:r>
              <a:rPr lang="en-GB" dirty="0"/>
              <a:t>Chinese people are famed for their love of eating – so much so, the (exaggerated) saying has become quite popular today: “the Chinese eat everything with four legs, except for tables, and everything that flies, except for airplanes”. It is therefore reasonably likely that you might be invited to dine locally with some Chinese people – be it for business or pleasure. Do seize this opportunity to really experience Chinese cuisine away from the beaten path and witness some traditional dining customs like these:</a:t>
            </a:r>
          </a:p>
          <a:p>
            <a:pPr marL="0" indent="0" fontAlgn="base">
              <a:buNone/>
            </a:pPr>
            <a:endParaRPr lang="en-GB" dirty="0"/>
          </a:p>
        </p:txBody>
      </p:sp>
    </p:spTree>
    <p:extLst>
      <p:ext uri="{BB962C8B-B14F-4D97-AF65-F5344CB8AC3E}">
        <p14:creationId xmlns:p14="http://schemas.microsoft.com/office/powerpoint/2010/main" val="307322157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531C303-4319-754D-BB30-4F0C9558FAC7}"/>
              </a:ext>
            </a:extLst>
          </p:cNvPr>
          <p:cNvSpPr>
            <a:spLocks noGrp="1"/>
          </p:cNvSpPr>
          <p:nvPr>
            <p:ph type="title"/>
          </p:nvPr>
        </p:nvSpPr>
        <p:spPr>
          <a:xfrm>
            <a:off x="252919" y="1123837"/>
            <a:ext cx="2947482" cy="1283461"/>
          </a:xfrm>
        </p:spPr>
        <p:txBody>
          <a:bodyPr anchor="b">
            <a:normAutofit/>
          </a:bodyPr>
          <a:lstStyle/>
          <a:p>
            <a:r>
              <a:rPr lang="en-GB" sz="2400" dirty="0"/>
              <a:t>Formal Dining</a:t>
            </a:r>
            <a:br>
              <a:rPr lang="en-GB" sz="2400" dirty="0"/>
            </a:br>
            <a:endParaRPr lang="en-US" sz="2400" dirty="0"/>
          </a:p>
        </p:txBody>
      </p:sp>
      <p:sp>
        <p:nvSpPr>
          <p:cNvPr id="3" name="Content Placeholder 2">
            <a:extLst>
              <a:ext uri="{FF2B5EF4-FFF2-40B4-BE49-F238E27FC236}">
                <a16:creationId xmlns:a16="http://schemas.microsoft.com/office/drawing/2014/main" xmlns="" id="{616AAC18-32D2-6246-A9DB-B7B34322F4E2}"/>
              </a:ext>
            </a:extLst>
          </p:cNvPr>
          <p:cNvSpPr>
            <a:spLocks noGrp="1"/>
          </p:cNvSpPr>
          <p:nvPr>
            <p:ph idx="1"/>
          </p:nvPr>
        </p:nvSpPr>
        <p:spPr>
          <a:xfrm>
            <a:off x="252920" y="2407298"/>
            <a:ext cx="2947482" cy="3498980"/>
          </a:xfrm>
        </p:spPr>
        <p:txBody>
          <a:bodyPr anchor="t">
            <a:normAutofit/>
          </a:bodyPr>
          <a:lstStyle/>
          <a:p>
            <a:pPr fontAlgn="base"/>
            <a:r>
              <a:rPr lang="en-GB" dirty="0">
                <a:solidFill>
                  <a:schemeClr val="bg1"/>
                </a:solidFill>
              </a:rPr>
              <a:t>It’s polite to sample all the dishes, but do not clear your plate – a small amount left on the plate demonstrates the generosity of your host.</a:t>
            </a:r>
          </a:p>
          <a:p>
            <a:pPr marL="0" indent="0" fontAlgn="base">
              <a:buNone/>
            </a:pPr>
            <a:endParaRPr lang="en-GB" sz="1600" dirty="0">
              <a:solidFill>
                <a:schemeClr val="tx2"/>
              </a:solidFill>
            </a:endParaRPr>
          </a:p>
          <a:p>
            <a:endParaRPr lang="en-US" sz="1600" dirty="0">
              <a:solidFill>
                <a:schemeClr val="bg1"/>
              </a:solidFill>
            </a:endParaRPr>
          </a:p>
        </p:txBody>
      </p:sp>
      <p:pic>
        <p:nvPicPr>
          <p:cNvPr id="5" name="Picture 4">
            <a:extLst>
              <a:ext uri="{FF2B5EF4-FFF2-40B4-BE49-F238E27FC236}">
                <a16:creationId xmlns:a16="http://schemas.microsoft.com/office/drawing/2014/main" xmlns="" id="{1FE0EE0E-0267-FF42-B4B4-B0BF8B889D3A}"/>
              </a:ext>
            </a:extLst>
          </p:cNvPr>
          <p:cNvPicPr>
            <a:picLocks noChangeAspect="1"/>
          </p:cNvPicPr>
          <p:nvPr/>
        </p:nvPicPr>
        <p:blipFill rotWithShape="1">
          <a:blip r:embed="rId2"/>
          <a:srcRect r="2979"/>
          <a:stretch/>
        </p:blipFill>
        <p:spPr>
          <a:xfrm>
            <a:off x="3778897" y="758952"/>
            <a:ext cx="7772401" cy="5330952"/>
          </a:xfrm>
          <a:prstGeom prst="rect">
            <a:avLst/>
          </a:prstGeom>
        </p:spPr>
      </p:pic>
    </p:spTree>
    <p:extLst>
      <p:ext uri="{BB962C8B-B14F-4D97-AF65-F5344CB8AC3E}">
        <p14:creationId xmlns:p14="http://schemas.microsoft.com/office/powerpoint/2010/main" val="274576229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4576C6C-B66C-EE4C-AF4A-77A658C857DB}"/>
              </a:ext>
            </a:extLst>
          </p:cNvPr>
          <p:cNvSpPr>
            <a:spLocks noGrp="1"/>
          </p:cNvSpPr>
          <p:nvPr>
            <p:ph type="title"/>
          </p:nvPr>
        </p:nvSpPr>
        <p:spPr/>
        <p:txBody>
          <a:bodyPr/>
          <a:lstStyle/>
          <a:p>
            <a:r>
              <a:rPr lang="en-US" dirty="0"/>
              <a:t>DINING</a:t>
            </a:r>
          </a:p>
        </p:txBody>
      </p:sp>
      <p:sp>
        <p:nvSpPr>
          <p:cNvPr id="3" name="Content Placeholder 2">
            <a:extLst>
              <a:ext uri="{FF2B5EF4-FFF2-40B4-BE49-F238E27FC236}">
                <a16:creationId xmlns:a16="http://schemas.microsoft.com/office/drawing/2014/main" xmlns="" id="{7C86B34D-F2F3-C04D-ADDD-28EE40634C15}"/>
              </a:ext>
            </a:extLst>
          </p:cNvPr>
          <p:cNvSpPr>
            <a:spLocks noGrp="1"/>
          </p:cNvSpPr>
          <p:nvPr>
            <p:ph idx="1"/>
          </p:nvPr>
        </p:nvSpPr>
        <p:spPr/>
        <p:txBody>
          <a:bodyPr/>
          <a:lstStyle/>
          <a:p>
            <a:r>
              <a:rPr lang="en-GB" dirty="0"/>
              <a:t>The Chinese prefer to entertain in public places rather than in their homes, especially when entertaining foreigners.</a:t>
            </a:r>
          </a:p>
          <a:p>
            <a:r>
              <a:rPr lang="en-GB" dirty="0"/>
              <a:t>If you are invited to a Chinese home, consider it a great honour. If you must turn down such an honour, it is considered polite to explain the conflict in your schedule so that your actions are not taken as a slight.</a:t>
            </a:r>
          </a:p>
          <a:p>
            <a:r>
              <a:rPr lang="en-GB" dirty="0"/>
              <a:t>Arrive on time.</a:t>
            </a:r>
          </a:p>
          <a:p>
            <a:r>
              <a:rPr lang="en-GB" dirty="0"/>
              <a:t>Remove your shoes before entering the house.</a:t>
            </a:r>
          </a:p>
          <a:p>
            <a:r>
              <a:rPr lang="en-GB" dirty="0"/>
              <a:t>Bring a small gift to the hostess.</a:t>
            </a:r>
          </a:p>
          <a:p>
            <a:r>
              <a:rPr lang="en-GB" dirty="0"/>
              <a:t>Eat well to demonstrate that you are enjoying the food!</a:t>
            </a:r>
          </a:p>
          <a:p>
            <a:pPr marL="0" indent="0">
              <a:buNone/>
            </a:pPr>
            <a:endParaRPr lang="en-US" dirty="0"/>
          </a:p>
        </p:txBody>
      </p:sp>
    </p:spTree>
    <p:extLst>
      <p:ext uri="{BB962C8B-B14F-4D97-AF65-F5344CB8AC3E}">
        <p14:creationId xmlns:p14="http://schemas.microsoft.com/office/powerpoint/2010/main" val="16462054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A5D3FD5-1578-EB41-BB8E-D71C5053AA0E}"/>
              </a:ext>
            </a:extLst>
          </p:cNvPr>
          <p:cNvSpPr>
            <a:spLocks noGrp="1"/>
          </p:cNvSpPr>
          <p:nvPr>
            <p:ph type="title"/>
          </p:nvPr>
        </p:nvSpPr>
        <p:spPr/>
        <p:txBody>
          <a:bodyPr/>
          <a:lstStyle/>
          <a:p>
            <a:r>
              <a:rPr lang="en-US" dirty="0"/>
              <a:t>TABLE MANNERS</a:t>
            </a:r>
          </a:p>
        </p:txBody>
      </p:sp>
      <p:sp>
        <p:nvSpPr>
          <p:cNvPr id="3" name="Content Placeholder 2">
            <a:extLst>
              <a:ext uri="{FF2B5EF4-FFF2-40B4-BE49-F238E27FC236}">
                <a16:creationId xmlns:a16="http://schemas.microsoft.com/office/drawing/2014/main" xmlns="" id="{EA160294-B163-3E40-A679-CF85F5C99705}"/>
              </a:ext>
            </a:extLst>
          </p:cNvPr>
          <p:cNvSpPr>
            <a:spLocks noGrp="1"/>
          </p:cNvSpPr>
          <p:nvPr>
            <p:ph idx="1"/>
          </p:nvPr>
        </p:nvSpPr>
        <p:spPr/>
        <p:txBody>
          <a:bodyPr>
            <a:normAutofit/>
          </a:bodyPr>
          <a:lstStyle/>
          <a:p>
            <a:r>
              <a:rPr lang="en-GB" dirty="0"/>
              <a:t>Learn to use chopsticks.</a:t>
            </a:r>
          </a:p>
          <a:p>
            <a:r>
              <a:rPr lang="en-GB" dirty="0"/>
              <a:t>Wait to be told where to sit. The guest of honour will be given a seat facing the door.</a:t>
            </a:r>
          </a:p>
          <a:p>
            <a:r>
              <a:rPr lang="en-GB" dirty="0"/>
              <a:t>Chopsticks should not be placed upwards in a bowl of rice as this is seen as bad luck. Under no circumstances should you place your chopsticks upright in your bowl, since this symbolizes death.</a:t>
            </a:r>
          </a:p>
          <a:p>
            <a:pPr fontAlgn="base"/>
            <a:r>
              <a:rPr lang="en-GB" dirty="0"/>
              <a:t>Bones</a:t>
            </a:r>
          </a:p>
          <a:p>
            <a:pPr fontAlgn="base"/>
            <a:r>
              <a:rPr lang="en-GB" dirty="0"/>
              <a:t>Do not put small bones in your bowl or elsewhere. Instead, use a tissue or hand to place them in the small plate provided.</a:t>
            </a:r>
          </a:p>
          <a:p>
            <a:pPr fontAlgn="base"/>
            <a:endParaRPr lang="en-GB" dirty="0"/>
          </a:p>
          <a:p>
            <a:endParaRPr lang="en-GB" dirty="0"/>
          </a:p>
          <a:p>
            <a:endParaRPr lang="en-GB" dirty="0"/>
          </a:p>
          <a:p>
            <a:endParaRPr lang="en-US" dirty="0"/>
          </a:p>
        </p:txBody>
      </p:sp>
    </p:spTree>
    <p:extLst>
      <p:ext uri="{BB962C8B-B14F-4D97-AF65-F5344CB8AC3E}">
        <p14:creationId xmlns:p14="http://schemas.microsoft.com/office/powerpoint/2010/main" val="50125198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0516254-1D9F-4F3A-9870-3A3280BE2BF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04FE03F0-5162-5947-8BD4-825C97569790}"/>
              </a:ext>
            </a:extLst>
          </p:cNvPr>
          <p:cNvSpPr>
            <a:spLocks noGrp="1"/>
          </p:cNvSpPr>
          <p:nvPr>
            <p:ph type="title"/>
          </p:nvPr>
        </p:nvSpPr>
        <p:spPr>
          <a:xfrm>
            <a:off x="1539116" y="864108"/>
            <a:ext cx="3073914" cy="5120639"/>
          </a:xfrm>
        </p:spPr>
        <p:txBody>
          <a:bodyPr>
            <a:normAutofit/>
          </a:bodyPr>
          <a:lstStyle/>
          <a:p>
            <a:pPr algn="r"/>
            <a:r>
              <a:rPr lang="en-US" sz="3300">
                <a:solidFill>
                  <a:schemeClr val="tx1">
                    <a:lumMod val="85000"/>
                    <a:lumOff val="15000"/>
                  </a:schemeClr>
                </a:solidFill>
              </a:rPr>
              <a:t>MANAGEMENT</a:t>
            </a:r>
          </a:p>
        </p:txBody>
      </p:sp>
      <p:sp>
        <p:nvSpPr>
          <p:cNvPr id="10" name="Rectangle 9">
            <a:extLst>
              <a:ext uri="{FF2B5EF4-FFF2-40B4-BE49-F238E27FC236}">
                <a16:creationId xmlns:a16="http://schemas.microsoft.com/office/drawing/2014/main" xmlns="" id="{FC14672B-27A5-4CDA-ABAF-5E4CF4B41C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xmlns="" id="{8D89589C-2C90-4407-A995-05EC3DD7AB1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60C88149-970D-964F-8968-A7EF99578537}"/>
              </a:ext>
            </a:extLst>
          </p:cNvPr>
          <p:cNvSpPr>
            <a:spLocks noGrp="1"/>
          </p:cNvSpPr>
          <p:nvPr>
            <p:ph idx="1"/>
          </p:nvPr>
        </p:nvSpPr>
        <p:spPr>
          <a:xfrm>
            <a:off x="5289229" y="864108"/>
            <a:ext cx="5910677" cy="5120640"/>
          </a:xfrm>
        </p:spPr>
        <p:txBody>
          <a:bodyPr>
            <a:normAutofit/>
          </a:bodyPr>
          <a:lstStyle/>
          <a:p>
            <a:r>
              <a:rPr lang="en-GB" dirty="0"/>
              <a:t>Like most things in China, business management is based upon the teachings of </a:t>
            </a:r>
            <a:r>
              <a:rPr lang="en-GB" b="1" dirty="0"/>
              <a:t>Confucianism</a:t>
            </a:r>
            <a:r>
              <a:rPr lang="en-GB" dirty="0"/>
              <a:t> which denote that no relationship is underpinned by equality.</a:t>
            </a:r>
          </a:p>
          <a:p>
            <a:r>
              <a:rPr lang="en-GB" dirty="0"/>
              <a:t>There is always a hierarchy - Older and most senior people command the most respect. Directives of management start at the top and are passed down the chain.</a:t>
            </a:r>
          </a:p>
          <a:p>
            <a:r>
              <a:rPr lang="en-GB" dirty="0"/>
              <a:t>Those on the lowest rung of the ladder would not be expected to question the motives or decisions made by the higher ranks; to do so would indicate a lack of respect. </a:t>
            </a:r>
          </a:p>
          <a:p>
            <a:r>
              <a:rPr lang="en-GB" dirty="0"/>
              <a:t>The most senior person in the company is viewed rather like a father </a:t>
            </a:r>
            <a:r>
              <a:rPr lang="en-GB" dirty="0" err="1"/>
              <a:t>kjwho</a:t>
            </a:r>
            <a:r>
              <a:rPr lang="en-GB" dirty="0"/>
              <a:t> should receive unquestioned loyalty and obedience.</a:t>
            </a:r>
          </a:p>
        </p:txBody>
      </p:sp>
      <p:sp>
        <p:nvSpPr>
          <p:cNvPr id="14" name="Rectangle 13">
            <a:extLst>
              <a:ext uri="{FF2B5EF4-FFF2-40B4-BE49-F238E27FC236}">
                <a16:creationId xmlns:a16="http://schemas.microsoft.com/office/drawing/2014/main" xmlns="" id="{9A206779-5C74-4555-94BC-5845C92EC3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3276362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681577AD-DA5F-48B3-8FB9-5199BA9EE6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5350"/>
            <a:ext cx="4642228" cy="5330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CB7239A8-DD84-5340-AB90-EA3D8380E387}"/>
              </a:ext>
            </a:extLst>
          </p:cNvPr>
          <p:cNvSpPr>
            <a:spLocks noGrp="1"/>
          </p:cNvSpPr>
          <p:nvPr>
            <p:ph type="title"/>
          </p:nvPr>
        </p:nvSpPr>
        <p:spPr>
          <a:xfrm>
            <a:off x="289249" y="1123837"/>
            <a:ext cx="4016116" cy="1255469"/>
          </a:xfrm>
        </p:spPr>
        <p:txBody>
          <a:bodyPr>
            <a:normAutofit/>
          </a:bodyPr>
          <a:lstStyle/>
          <a:p>
            <a:r>
              <a:rPr lang="en-US" dirty="0"/>
              <a:t>CONFUCIANISM</a:t>
            </a:r>
          </a:p>
        </p:txBody>
      </p:sp>
      <p:sp>
        <p:nvSpPr>
          <p:cNvPr id="3" name="Content Placeholder 2">
            <a:extLst>
              <a:ext uri="{FF2B5EF4-FFF2-40B4-BE49-F238E27FC236}">
                <a16:creationId xmlns:a16="http://schemas.microsoft.com/office/drawing/2014/main" xmlns="" id="{DA6FC7C0-0139-8D4E-A604-F863504CFD8D}"/>
              </a:ext>
            </a:extLst>
          </p:cNvPr>
          <p:cNvSpPr>
            <a:spLocks noGrp="1"/>
          </p:cNvSpPr>
          <p:nvPr>
            <p:ph idx="1"/>
          </p:nvPr>
        </p:nvSpPr>
        <p:spPr>
          <a:xfrm>
            <a:off x="289249" y="2510395"/>
            <a:ext cx="4016116" cy="3274586"/>
          </a:xfrm>
        </p:spPr>
        <p:txBody>
          <a:bodyPr anchor="t">
            <a:normAutofit/>
          </a:bodyPr>
          <a:lstStyle/>
          <a:p>
            <a:r>
              <a:rPr lang="en-GB" sz="1900" b="1" dirty="0">
                <a:solidFill>
                  <a:schemeClr val="tx1"/>
                </a:solidFill>
              </a:rPr>
              <a:t>Confucianism</a:t>
            </a:r>
            <a:r>
              <a:rPr lang="en-GB" sz="1900" dirty="0">
                <a:solidFill>
                  <a:schemeClr val="tx1"/>
                </a:solidFill>
              </a:rPr>
              <a:t> is the philosophy based on the teachings of Confucius (551 BC - 479 BC), who was an important Chinese philosopher. Confucianism has a complete system of moral, social, political, and religious thought, and has had a large influence on the history of Chinese civilisation. Some people think Confucianism should be called a religion but others do not agree.</a:t>
            </a:r>
          </a:p>
          <a:p>
            <a:endParaRPr lang="en-US" sz="1900" dirty="0">
              <a:solidFill>
                <a:srgbClr val="FFFFFF"/>
              </a:solidFill>
            </a:endParaRPr>
          </a:p>
        </p:txBody>
      </p:sp>
      <p:pic>
        <p:nvPicPr>
          <p:cNvPr id="4" name="Picture 3">
            <a:extLst>
              <a:ext uri="{FF2B5EF4-FFF2-40B4-BE49-F238E27FC236}">
                <a16:creationId xmlns:a16="http://schemas.microsoft.com/office/drawing/2014/main" xmlns="" id="{489C71B5-3CB8-3740-8C5F-60F29A596CA1}"/>
              </a:ext>
            </a:extLst>
          </p:cNvPr>
          <p:cNvPicPr>
            <a:picLocks noChangeAspect="1"/>
          </p:cNvPicPr>
          <p:nvPr/>
        </p:nvPicPr>
        <p:blipFill>
          <a:blip r:embed="rId2"/>
          <a:stretch>
            <a:fillRect/>
          </a:stretch>
        </p:blipFill>
        <p:spPr>
          <a:xfrm>
            <a:off x="5569021" y="759599"/>
            <a:ext cx="5330650" cy="5330650"/>
          </a:xfrm>
          <a:prstGeom prst="rect">
            <a:avLst/>
          </a:prstGeom>
        </p:spPr>
      </p:pic>
    </p:spTree>
    <p:extLst>
      <p:ext uri="{BB962C8B-B14F-4D97-AF65-F5344CB8AC3E}">
        <p14:creationId xmlns:p14="http://schemas.microsoft.com/office/powerpoint/2010/main" val="318702116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33FECD-3916-494F-8C01-DDFB1F8E8A86}"/>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F93CEF9B-2F0E-5942-8BC0-383E642E1D16}"/>
              </a:ext>
            </a:extLst>
          </p:cNvPr>
          <p:cNvSpPr>
            <a:spLocks noGrp="1"/>
          </p:cNvSpPr>
          <p:nvPr>
            <p:ph idx="1"/>
          </p:nvPr>
        </p:nvSpPr>
        <p:spPr/>
        <p:txBody>
          <a:bodyPr/>
          <a:lstStyle/>
          <a:p>
            <a:r>
              <a:rPr lang="en-GB" dirty="0"/>
              <a:t>Confucianism was made to stop the fall of Chinese society. After the </a:t>
            </a:r>
            <a:r>
              <a:rPr lang="en-GB" dirty="0">
                <a:hlinkClick r:id="rId2" tooltip="Zhou Dynasty"/>
              </a:rPr>
              <a:t>Zhou Dynasty</a:t>
            </a:r>
            <a:r>
              <a:rPr lang="en-GB" dirty="0"/>
              <a:t> fell, people cared only for themselves and did not have any respect for others. Confucianism became a social order for China, teaching that social relationships are the most important. People slowly started to believe in it, because they wanted to have peace, but they had to care for themselves too. As a result, Confucianism brought the people love, harmony, and respect for one another.</a:t>
            </a:r>
          </a:p>
          <a:p>
            <a:r>
              <a:rPr lang="en-GB" dirty="0"/>
              <a:t>Confucianism was started in </a:t>
            </a:r>
            <a:r>
              <a:rPr lang="en-GB" dirty="0" err="1"/>
              <a:t>Ch'u-fu</a:t>
            </a:r>
            <a:r>
              <a:rPr lang="en-GB" dirty="0"/>
              <a:t>, Confucius's birthplace. Today, Confucianism has spread around the world, but it is still more important in China.</a:t>
            </a:r>
          </a:p>
          <a:p>
            <a:r>
              <a:rPr lang="en-GB" b="1" dirty="0"/>
              <a:t>The teachings of Confucius focus largely on the respect of one's parents, elders, and ancestors. He also taught that humans 'can never stop learning'; meaning that knowledge is infinite, therefore we will always learn, never stopping. For example, he once asked a seven-year-old child to be his teacher, because the child knew something that he did not.</a:t>
            </a:r>
          </a:p>
          <a:p>
            <a:endParaRPr lang="en-US" dirty="0"/>
          </a:p>
        </p:txBody>
      </p:sp>
    </p:spTree>
    <p:extLst>
      <p:ext uri="{BB962C8B-B14F-4D97-AF65-F5344CB8AC3E}">
        <p14:creationId xmlns:p14="http://schemas.microsoft.com/office/powerpoint/2010/main" val="186314418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C8AA80-9993-6642-9DDC-4B26EC598ED5}"/>
              </a:ext>
            </a:extLst>
          </p:cNvPr>
          <p:cNvSpPr>
            <a:spLocks noGrp="1"/>
          </p:cNvSpPr>
          <p:nvPr>
            <p:ph type="ctrTitle"/>
          </p:nvPr>
        </p:nvSpPr>
        <p:spPr/>
        <p:txBody>
          <a:bodyPr/>
          <a:lstStyle/>
          <a:p>
            <a:r>
              <a:rPr lang="en-US" dirty="0"/>
              <a:t>INTERCULTURAL MANAGEMENT</a:t>
            </a:r>
          </a:p>
        </p:txBody>
      </p:sp>
      <p:sp>
        <p:nvSpPr>
          <p:cNvPr id="4" name="Subtitle 3">
            <a:extLst>
              <a:ext uri="{FF2B5EF4-FFF2-40B4-BE49-F238E27FC236}">
                <a16:creationId xmlns:a16="http://schemas.microsoft.com/office/drawing/2014/main" xmlns="" id="{CB81581F-E336-6B48-A2B7-8F319FDFE3C3}"/>
              </a:ext>
            </a:extLst>
          </p:cNvPr>
          <p:cNvSpPr>
            <a:spLocks noGrp="1"/>
          </p:cNvSpPr>
          <p:nvPr>
            <p:ph type="subTitle" idx="1"/>
          </p:nvPr>
        </p:nvSpPr>
        <p:spPr/>
        <p:txBody>
          <a:bodyPr/>
          <a:lstStyle/>
          <a:p>
            <a:r>
              <a:rPr lang="en-US" dirty="0"/>
              <a:t>IN CHINA</a:t>
            </a:r>
          </a:p>
        </p:txBody>
      </p:sp>
    </p:spTree>
    <p:extLst>
      <p:ext uri="{BB962C8B-B14F-4D97-AF65-F5344CB8AC3E}">
        <p14:creationId xmlns:p14="http://schemas.microsoft.com/office/powerpoint/2010/main" val="95798935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723E5C9-CD90-104F-A2BE-C739C39277D6}"/>
              </a:ext>
            </a:extLst>
          </p:cNvPr>
          <p:cNvSpPr>
            <a:spLocks noGrp="1"/>
          </p:cNvSpPr>
          <p:nvPr>
            <p:ph type="title"/>
          </p:nvPr>
        </p:nvSpPr>
        <p:spPr/>
        <p:txBody>
          <a:bodyPr/>
          <a:lstStyle/>
          <a:p>
            <a:r>
              <a:rPr lang="en-GB" b="1" dirty="0">
                <a:solidFill>
                  <a:schemeClr val="tx1"/>
                </a:solidFill>
              </a:rPr>
              <a:t>Being a Manager in China</a:t>
            </a:r>
            <a:br>
              <a:rPr lang="en-GB" b="1" dirty="0">
                <a:solidFill>
                  <a:schemeClr val="tx1"/>
                </a:solidFill>
              </a:rPr>
            </a:br>
            <a:endParaRPr lang="en-US" dirty="0"/>
          </a:p>
        </p:txBody>
      </p:sp>
      <p:sp>
        <p:nvSpPr>
          <p:cNvPr id="3" name="Content Placeholder 2">
            <a:extLst>
              <a:ext uri="{FF2B5EF4-FFF2-40B4-BE49-F238E27FC236}">
                <a16:creationId xmlns:a16="http://schemas.microsoft.com/office/drawing/2014/main" xmlns="" id="{9367D62F-1B07-834A-8E4D-0946AEC38A27}"/>
              </a:ext>
            </a:extLst>
          </p:cNvPr>
          <p:cNvSpPr>
            <a:spLocks noGrp="1"/>
          </p:cNvSpPr>
          <p:nvPr>
            <p:ph idx="1"/>
          </p:nvPr>
        </p:nvSpPr>
        <p:spPr/>
        <p:txBody>
          <a:bodyPr/>
          <a:lstStyle/>
          <a:p>
            <a:r>
              <a:rPr lang="en-GB" dirty="0">
                <a:solidFill>
                  <a:schemeClr val="tx1"/>
                </a:solidFill>
              </a:rPr>
              <a:t>The first thing you will notice when doing business in </a:t>
            </a:r>
            <a:r>
              <a:rPr lang="en-GB" b="1" dirty="0">
                <a:solidFill>
                  <a:schemeClr val="tx1"/>
                </a:solidFill>
                <a:hlinkClick r:id="rId2" tooltip="China culture report"/>
              </a:rPr>
              <a:t>China</a:t>
            </a:r>
            <a:r>
              <a:rPr lang="en-GB" dirty="0">
                <a:solidFill>
                  <a:schemeClr val="tx1"/>
                </a:solidFill>
              </a:rPr>
              <a:t> is that all issues are looked at from the same vantage point - how will this benefit China or Chinese business. The Chinese always want to know what your company can do that they cannot already do for themselves.</a:t>
            </a:r>
          </a:p>
          <a:p>
            <a:r>
              <a:rPr lang="en-GB" dirty="0">
                <a:solidFill>
                  <a:schemeClr val="tx1"/>
                </a:solidFill>
              </a:rPr>
              <a:t>Communication is both formal and indirect. Since China is an extremely homogeneous country, there is much that can be said without using words. Cross cultural communication can often be difficult as westerners find it difficult to appreciate the subtleties of certain situations.</a:t>
            </a:r>
          </a:p>
          <a:p>
            <a:endParaRPr lang="en-US" dirty="0"/>
          </a:p>
        </p:txBody>
      </p:sp>
    </p:spTree>
    <p:extLst>
      <p:ext uri="{BB962C8B-B14F-4D97-AF65-F5344CB8AC3E}">
        <p14:creationId xmlns:p14="http://schemas.microsoft.com/office/powerpoint/2010/main" val="28833199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0E56FA3-DCE7-FF4A-8E1E-C60D7B7805DE}"/>
              </a:ext>
            </a:extLst>
          </p:cNvPr>
          <p:cNvSpPr>
            <a:spLocks noGrp="1"/>
          </p:cNvSpPr>
          <p:nvPr>
            <p:ph type="title"/>
          </p:nvPr>
        </p:nvSpPr>
        <p:spPr/>
        <p:txBody>
          <a:bodyPr/>
          <a:lstStyle/>
          <a:p>
            <a:r>
              <a:rPr lang="en-GB" b="1" dirty="0">
                <a:solidFill>
                  <a:schemeClr val="tx1"/>
                </a:solidFill>
              </a:rPr>
              <a:t>The Role of a Manager</a:t>
            </a:r>
            <a:br>
              <a:rPr lang="en-GB" b="1" dirty="0">
                <a:solidFill>
                  <a:schemeClr val="tx1"/>
                </a:solidFill>
              </a:rPr>
            </a:br>
            <a:endParaRPr lang="en-US" dirty="0"/>
          </a:p>
        </p:txBody>
      </p:sp>
      <p:sp>
        <p:nvSpPr>
          <p:cNvPr id="3" name="Content Placeholder 2">
            <a:extLst>
              <a:ext uri="{FF2B5EF4-FFF2-40B4-BE49-F238E27FC236}">
                <a16:creationId xmlns:a16="http://schemas.microsoft.com/office/drawing/2014/main" xmlns="" id="{56B80309-70AD-7343-9F4B-66510E928908}"/>
              </a:ext>
            </a:extLst>
          </p:cNvPr>
          <p:cNvSpPr>
            <a:spLocks noGrp="1"/>
          </p:cNvSpPr>
          <p:nvPr>
            <p:ph idx="1"/>
          </p:nvPr>
        </p:nvSpPr>
        <p:spPr/>
        <p:txBody>
          <a:bodyPr/>
          <a:lstStyle/>
          <a:p>
            <a:r>
              <a:rPr lang="en-GB" dirty="0">
                <a:solidFill>
                  <a:schemeClr val="tx1"/>
                </a:solidFill>
              </a:rPr>
              <a:t>Successful cross cultural management in China is more likely if you bear in mind that each person has a very distinct role within the organization, and maintaining that role helps to keep order.</a:t>
            </a:r>
          </a:p>
          <a:p>
            <a:r>
              <a:rPr lang="en-GB" dirty="0">
                <a:solidFill>
                  <a:schemeClr val="tx1"/>
                </a:solidFill>
              </a:rPr>
              <a:t>In general, the manager may function autocratically and dictate to his subordinates. At the same time, managers will not compliment or chastise an employee publicly. In fact, should they want to communicate bad news to their employees, they might use an intermediary.</a:t>
            </a:r>
          </a:p>
          <a:p>
            <a:endParaRPr lang="en-US" dirty="0"/>
          </a:p>
        </p:txBody>
      </p:sp>
    </p:spTree>
    <p:extLst>
      <p:ext uri="{BB962C8B-B14F-4D97-AF65-F5344CB8AC3E}">
        <p14:creationId xmlns:p14="http://schemas.microsoft.com/office/powerpoint/2010/main" val="415002957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61CFF94-8582-0143-A0F1-F4BD6049596A}"/>
              </a:ext>
            </a:extLst>
          </p:cNvPr>
          <p:cNvSpPr>
            <a:spLocks noGrp="1"/>
          </p:cNvSpPr>
          <p:nvPr>
            <p:ph type="title"/>
          </p:nvPr>
        </p:nvSpPr>
        <p:spPr/>
        <p:txBody>
          <a:bodyPr/>
          <a:lstStyle/>
          <a:p>
            <a:r>
              <a:rPr lang="en-GB" b="1" dirty="0">
                <a:solidFill>
                  <a:schemeClr val="tx1"/>
                </a:solidFill>
              </a:rPr>
              <a:t>Approach to Change</a:t>
            </a:r>
            <a:br>
              <a:rPr lang="en-GB" b="1" dirty="0">
                <a:solidFill>
                  <a:schemeClr val="tx1"/>
                </a:solidFill>
              </a:rPr>
            </a:br>
            <a:endParaRPr lang="en-US" dirty="0"/>
          </a:p>
        </p:txBody>
      </p:sp>
      <p:sp>
        <p:nvSpPr>
          <p:cNvPr id="3" name="Content Placeholder 2">
            <a:extLst>
              <a:ext uri="{FF2B5EF4-FFF2-40B4-BE49-F238E27FC236}">
                <a16:creationId xmlns:a16="http://schemas.microsoft.com/office/drawing/2014/main" xmlns="" id="{A579FAEA-6C36-624D-A123-4D3B65BDA695}"/>
              </a:ext>
            </a:extLst>
          </p:cNvPr>
          <p:cNvSpPr>
            <a:spLocks noGrp="1"/>
          </p:cNvSpPr>
          <p:nvPr>
            <p:ph idx="1"/>
          </p:nvPr>
        </p:nvSpPr>
        <p:spPr/>
        <p:txBody>
          <a:bodyPr/>
          <a:lstStyle/>
          <a:p>
            <a:r>
              <a:rPr lang="en-GB" dirty="0">
                <a:solidFill>
                  <a:schemeClr val="tx1"/>
                </a:solidFill>
              </a:rPr>
              <a:t>Whereas China has traditionally had a medium tolerance for change and risk its intercultural adaptability is rapidly improving due to the increasing demands of the global marketplace.</a:t>
            </a:r>
          </a:p>
          <a:p>
            <a:r>
              <a:rPr lang="en-GB" dirty="0">
                <a:solidFill>
                  <a:schemeClr val="tx1"/>
                </a:solidFill>
              </a:rPr>
              <a:t>In the more traditional companies cross cultural sensitivity is essential as the fear of exposure, and the potential of embarrassment that may accompany failure, still brings about aversion to risk. Any ideas raised by an individual need to be raised gently to avoid exposing that person.</a:t>
            </a:r>
          </a:p>
          <a:p>
            <a:endParaRPr lang="en-US" dirty="0"/>
          </a:p>
        </p:txBody>
      </p:sp>
    </p:spTree>
    <p:extLst>
      <p:ext uri="{BB962C8B-B14F-4D97-AF65-F5344CB8AC3E}">
        <p14:creationId xmlns:p14="http://schemas.microsoft.com/office/powerpoint/2010/main" val="309535805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C66D2B-E004-9842-B9E6-8DCCB299CE75}"/>
              </a:ext>
            </a:extLst>
          </p:cNvPr>
          <p:cNvSpPr>
            <a:spLocks noGrp="1"/>
          </p:cNvSpPr>
          <p:nvPr>
            <p:ph type="title"/>
          </p:nvPr>
        </p:nvSpPr>
        <p:spPr/>
        <p:txBody>
          <a:bodyPr/>
          <a:lstStyle/>
          <a:p>
            <a:r>
              <a:rPr lang="en-GB" b="1" dirty="0">
                <a:solidFill>
                  <a:schemeClr val="tx1"/>
                </a:solidFill>
              </a:rPr>
              <a:t>Approach to Time and Priorities</a:t>
            </a:r>
            <a:br>
              <a:rPr lang="en-GB" b="1" dirty="0">
                <a:solidFill>
                  <a:schemeClr val="tx1"/>
                </a:solidFill>
              </a:rPr>
            </a:br>
            <a:endParaRPr lang="en-US" dirty="0"/>
          </a:p>
        </p:txBody>
      </p:sp>
      <p:sp>
        <p:nvSpPr>
          <p:cNvPr id="3" name="Content Placeholder 2">
            <a:extLst>
              <a:ext uri="{FF2B5EF4-FFF2-40B4-BE49-F238E27FC236}">
                <a16:creationId xmlns:a16="http://schemas.microsoft.com/office/drawing/2014/main" xmlns="" id="{E9F37375-3554-3A4B-9F7D-F80179774217}"/>
              </a:ext>
            </a:extLst>
          </p:cNvPr>
          <p:cNvSpPr>
            <a:spLocks noGrp="1"/>
          </p:cNvSpPr>
          <p:nvPr>
            <p:ph idx="1"/>
          </p:nvPr>
        </p:nvSpPr>
        <p:spPr/>
        <p:txBody>
          <a:bodyPr/>
          <a:lstStyle/>
          <a:p>
            <a:r>
              <a:rPr lang="en-GB" dirty="0">
                <a:solidFill>
                  <a:schemeClr val="tx1"/>
                </a:solidFill>
              </a:rPr>
              <a:t>China is a moderate time culture and typically there may be some flexibility to strict adherence to schedules and deadlines. Nevertheless, the expectations of global and intercultural expansion have caused the Chinese to adopt relatively strict standards of adhering to schedules.</a:t>
            </a:r>
          </a:p>
          <a:p>
            <a:endParaRPr lang="en-US" dirty="0"/>
          </a:p>
        </p:txBody>
      </p:sp>
    </p:spTree>
    <p:extLst>
      <p:ext uri="{BB962C8B-B14F-4D97-AF65-F5344CB8AC3E}">
        <p14:creationId xmlns:p14="http://schemas.microsoft.com/office/powerpoint/2010/main" val="413111837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7C415D-9A32-894D-AD47-E48CCD082C97}"/>
              </a:ext>
            </a:extLst>
          </p:cNvPr>
          <p:cNvSpPr>
            <a:spLocks noGrp="1"/>
          </p:cNvSpPr>
          <p:nvPr>
            <p:ph type="title"/>
          </p:nvPr>
        </p:nvSpPr>
        <p:spPr/>
        <p:txBody>
          <a:bodyPr/>
          <a:lstStyle/>
          <a:p>
            <a:r>
              <a:rPr lang="en-GB" b="1" dirty="0">
                <a:solidFill>
                  <a:schemeClr val="tx1"/>
                </a:solidFill>
              </a:rPr>
              <a:t>Decision Making</a:t>
            </a:r>
            <a:br>
              <a:rPr lang="en-GB" b="1" dirty="0">
                <a:solidFill>
                  <a:schemeClr val="tx1"/>
                </a:solidFill>
              </a:rPr>
            </a:br>
            <a:endParaRPr lang="en-US" dirty="0"/>
          </a:p>
        </p:txBody>
      </p:sp>
      <p:sp>
        <p:nvSpPr>
          <p:cNvPr id="3" name="Content Placeholder 2">
            <a:extLst>
              <a:ext uri="{FF2B5EF4-FFF2-40B4-BE49-F238E27FC236}">
                <a16:creationId xmlns:a16="http://schemas.microsoft.com/office/drawing/2014/main" xmlns="" id="{6C05CC37-B3EE-BD42-BE6D-8109776BDC1B}"/>
              </a:ext>
            </a:extLst>
          </p:cNvPr>
          <p:cNvSpPr>
            <a:spLocks noGrp="1"/>
          </p:cNvSpPr>
          <p:nvPr>
            <p:ph idx="1"/>
          </p:nvPr>
        </p:nvSpPr>
        <p:spPr/>
        <p:txBody>
          <a:bodyPr/>
          <a:lstStyle/>
          <a:p>
            <a:r>
              <a:rPr lang="en-GB" dirty="0">
                <a:solidFill>
                  <a:schemeClr val="tx1"/>
                </a:solidFill>
              </a:rPr>
              <a:t>Effective cross cultural management needs to bear in mind the hierarchy of this culture. There may be informal networking between employees themselves or supervisors and employees, although actual power is generally held in the hands of a few key people at the top of the organization.</a:t>
            </a:r>
          </a:p>
          <a:p>
            <a:r>
              <a:rPr lang="en-GB" dirty="0">
                <a:solidFill>
                  <a:schemeClr val="tx1"/>
                </a:solidFill>
              </a:rPr>
              <a:t>Although changing, China's ingrained bureaucracy is still evident in government offices and all but the most entrepreneurial companies. Departments tend to work quite independently of each other and only share selected information. Rivalries often exist within the same company.</a:t>
            </a:r>
          </a:p>
          <a:p>
            <a:endParaRPr lang="en-US" dirty="0"/>
          </a:p>
        </p:txBody>
      </p:sp>
    </p:spTree>
    <p:extLst>
      <p:ext uri="{BB962C8B-B14F-4D97-AF65-F5344CB8AC3E}">
        <p14:creationId xmlns:p14="http://schemas.microsoft.com/office/powerpoint/2010/main" val="377650967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0A18FC-A373-1043-8B3C-E7D18F5B053C}"/>
              </a:ext>
            </a:extLst>
          </p:cNvPr>
          <p:cNvSpPr>
            <a:spLocks noGrp="1"/>
          </p:cNvSpPr>
          <p:nvPr>
            <p:ph type="title"/>
          </p:nvPr>
        </p:nvSpPr>
        <p:spPr/>
        <p:txBody>
          <a:bodyPr/>
          <a:lstStyle/>
          <a:p>
            <a:r>
              <a:rPr lang="en-GB" dirty="0">
                <a:solidFill>
                  <a:schemeClr val="tx1"/>
                </a:solidFill>
              </a:rPr>
              <a:t/>
            </a:r>
            <a:br>
              <a:rPr lang="en-GB" dirty="0">
                <a:solidFill>
                  <a:schemeClr val="tx1"/>
                </a:solidFill>
              </a:rPr>
            </a:br>
            <a:r>
              <a:rPr lang="en-GB" b="1" dirty="0">
                <a:solidFill>
                  <a:schemeClr val="tx1"/>
                </a:solidFill>
              </a:rPr>
              <a:t>Boss or Team Player?</a:t>
            </a:r>
            <a:br>
              <a:rPr lang="en-GB" b="1" dirty="0">
                <a:solidFill>
                  <a:schemeClr val="tx1"/>
                </a:solidFill>
              </a:rPr>
            </a:br>
            <a:endParaRPr lang="en-US" dirty="0"/>
          </a:p>
        </p:txBody>
      </p:sp>
      <p:sp>
        <p:nvSpPr>
          <p:cNvPr id="3" name="Content Placeholder 2">
            <a:extLst>
              <a:ext uri="{FF2B5EF4-FFF2-40B4-BE49-F238E27FC236}">
                <a16:creationId xmlns:a16="http://schemas.microsoft.com/office/drawing/2014/main" xmlns="" id="{9947F374-8AB1-4C48-998F-2E26348410AC}"/>
              </a:ext>
            </a:extLst>
          </p:cNvPr>
          <p:cNvSpPr>
            <a:spLocks noGrp="1"/>
          </p:cNvSpPr>
          <p:nvPr>
            <p:ph idx="1"/>
          </p:nvPr>
        </p:nvSpPr>
        <p:spPr/>
        <p:txBody>
          <a:bodyPr/>
          <a:lstStyle/>
          <a:p>
            <a:r>
              <a:rPr lang="en-GB" dirty="0">
                <a:solidFill>
                  <a:schemeClr val="tx1"/>
                </a:solidFill>
              </a:rPr>
              <a:t>In China there is a significant deference to authority and generally an inhibition to speaking out. This may be a particular challenge in a collaborative or team environment. More recently, this trait has been changing in the younger generations who have found employment in multinational companies and have embraced the idea of teamwork and participation.</a:t>
            </a:r>
          </a:p>
          <a:p>
            <a:endParaRPr lang="en-US" dirty="0"/>
          </a:p>
        </p:txBody>
      </p:sp>
    </p:spTree>
    <p:extLst>
      <p:ext uri="{BB962C8B-B14F-4D97-AF65-F5344CB8AC3E}">
        <p14:creationId xmlns:p14="http://schemas.microsoft.com/office/powerpoint/2010/main" val="1236792880"/>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ED7AFBF-932B-3A4D-9345-7DFE5C88FFC7}"/>
              </a:ext>
            </a:extLst>
          </p:cNvPr>
          <p:cNvSpPr>
            <a:spLocks noGrp="1"/>
          </p:cNvSpPr>
          <p:nvPr>
            <p:ph type="title"/>
          </p:nvPr>
        </p:nvSpPr>
        <p:spPr/>
        <p:txBody>
          <a:bodyPr/>
          <a:lstStyle/>
          <a:p>
            <a:r>
              <a:rPr lang="en-GB" b="1" dirty="0">
                <a:solidFill>
                  <a:schemeClr val="tx1"/>
                </a:solidFill>
              </a:rPr>
              <a:t>Communication and Negotiation Styles</a:t>
            </a:r>
            <a:br>
              <a:rPr lang="en-GB" b="1" dirty="0">
                <a:solidFill>
                  <a:schemeClr val="tx1"/>
                </a:solidFill>
              </a:rPr>
            </a:br>
            <a:endParaRPr lang="en-US" dirty="0"/>
          </a:p>
        </p:txBody>
      </p:sp>
      <p:sp>
        <p:nvSpPr>
          <p:cNvPr id="3" name="Content Placeholder 2">
            <a:extLst>
              <a:ext uri="{FF2B5EF4-FFF2-40B4-BE49-F238E27FC236}">
                <a16:creationId xmlns:a16="http://schemas.microsoft.com/office/drawing/2014/main" xmlns="" id="{D24CAB9C-DE1E-6E43-AC62-22E1F3B5A598}"/>
              </a:ext>
            </a:extLst>
          </p:cNvPr>
          <p:cNvSpPr>
            <a:spLocks noGrp="1"/>
          </p:cNvSpPr>
          <p:nvPr>
            <p:ph idx="1"/>
          </p:nvPr>
        </p:nvSpPr>
        <p:spPr>
          <a:xfrm>
            <a:off x="3869268" y="864108"/>
            <a:ext cx="7315200" cy="5120640"/>
          </a:xfrm>
        </p:spPr>
        <p:txBody>
          <a:bodyPr>
            <a:normAutofit/>
          </a:bodyPr>
          <a:lstStyle/>
          <a:p>
            <a:r>
              <a:rPr lang="en-GB" dirty="0">
                <a:solidFill>
                  <a:schemeClr val="tx1"/>
                </a:solidFill>
              </a:rPr>
              <a:t>Make sure you bring along a senior level executive to be part of the negotiating team. The Chinese will enter a room based on rank and you must make sure you do the same. Only the most senior person will speak during discussions.</a:t>
            </a:r>
          </a:p>
          <a:p>
            <a:r>
              <a:rPr lang="en-GB" dirty="0">
                <a:solidFill>
                  <a:schemeClr val="tx1"/>
                </a:solidFill>
              </a:rPr>
              <a:t>Cross cultural success is more likely if you are aware of some of the negotiating tactics that are often deployed. These can include using silence to put pressure on you to concede points and delaying everything until the last minute so that you feel pressured to push things through quickly. It is worth maintaining your composure at these times. Under no circumstances should you lose your temper or you will lose face and irrevocably damage your relationship.</a:t>
            </a:r>
          </a:p>
          <a:p>
            <a:endParaRPr lang="en-US" dirty="0"/>
          </a:p>
        </p:txBody>
      </p:sp>
    </p:spTree>
    <p:extLst>
      <p:ext uri="{BB962C8B-B14F-4D97-AF65-F5344CB8AC3E}">
        <p14:creationId xmlns:p14="http://schemas.microsoft.com/office/powerpoint/2010/main" val="406022612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9E6CAF0-A349-8D47-A79E-60C99850FA94}"/>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134A9842-3686-1644-830C-54A9C3305D11}"/>
              </a:ext>
            </a:extLst>
          </p:cNvPr>
          <p:cNvSpPr>
            <a:spLocks noGrp="1"/>
          </p:cNvSpPr>
          <p:nvPr>
            <p:ph idx="1"/>
          </p:nvPr>
        </p:nvSpPr>
        <p:spPr/>
        <p:txBody>
          <a:bodyPr/>
          <a:lstStyle/>
          <a:p>
            <a:r>
              <a:rPr lang="en-GB" dirty="0">
                <a:solidFill>
                  <a:schemeClr val="tx1"/>
                </a:solidFill>
              </a:rPr>
              <a:t>Avoid cross cultural miscommunication by ensuring written material is available in both English and Chinese, using simplified characters and try to phrase your questions so that they require more than a yes or no response. This will allow you to make certain you were understood.</a:t>
            </a:r>
          </a:p>
          <a:p>
            <a:r>
              <a:rPr lang="en-GB" dirty="0">
                <a:solidFill>
                  <a:schemeClr val="tx1"/>
                </a:solidFill>
              </a:rPr>
              <a:t>It is imperative in writing contracts to have independent legal advice from someone intimately familiar with the business environment in China. Spell out everything.</a:t>
            </a:r>
          </a:p>
          <a:p>
            <a:r>
              <a:rPr lang="en-GB" dirty="0">
                <a:solidFill>
                  <a:schemeClr val="tx1"/>
                </a:solidFill>
              </a:rPr>
              <a:t>Do not overlook national laws and be extremely cautious about those you are choosing to do business with. It is worth checking the financial status of all related companies.</a:t>
            </a:r>
          </a:p>
          <a:p>
            <a:endParaRPr lang="en-US" dirty="0"/>
          </a:p>
        </p:txBody>
      </p:sp>
    </p:spTree>
    <p:extLst>
      <p:ext uri="{BB962C8B-B14F-4D97-AF65-F5344CB8AC3E}">
        <p14:creationId xmlns:p14="http://schemas.microsoft.com/office/powerpoint/2010/main" val="2043467125"/>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702814-CAA7-4942-AD07-B240A35819E2}"/>
              </a:ext>
            </a:extLst>
          </p:cNvPr>
          <p:cNvSpPr>
            <a:spLocks noGrp="1"/>
          </p:cNvSpPr>
          <p:nvPr>
            <p:ph type="title"/>
          </p:nvPr>
        </p:nvSpPr>
        <p:spPr/>
        <p:txBody>
          <a:bodyPr/>
          <a:lstStyle/>
          <a:p>
            <a:r>
              <a:rPr lang="en-US" dirty="0"/>
              <a:t>MAJOR CELEBRATIONS</a:t>
            </a:r>
          </a:p>
        </p:txBody>
      </p:sp>
      <p:sp>
        <p:nvSpPr>
          <p:cNvPr id="3" name="Content Placeholder 2">
            <a:extLst>
              <a:ext uri="{FF2B5EF4-FFF2-40B4-BE49-F238E27FC236}">
                <a16:creationId xmlns:a16="http://schemas.microsoft.com/office/drawing/2014/main" xmlns="" id="{0C27119A-56F7-AA4B-A794-BE0CBE29EEA4}"/>
              </a:ext>
            </a:extLst>
          </p:cNvPr>
          <p:cNvSpPr>
            <a:spLocks noGrp="1"/>
          </p:cNvSpPr>
          <p:nvPr>
            <p:ph idx="1"/>
          </p:nvPr>
        </p:nvSpPr>
        <p:spPr/>
        <p:txBody>
          <a:bodyPr/>
          <a:lstStyle/>
          <a:p>
            <a:pPr>
              <a:spcBef>
                <a:spcPts val="0"/>
              </a:spcBef>
            </a:pPr>
            <a:r>
              <a:rPr lang="en-GB" dirty="0"/>
              <a:t>1st January - New Year’s Day – National Holiday</a:t>
            </a:r>
          </a:p>
          <a:p>
            <a:pPr>
              <a:spcBef>
                <a:spcPts val="0"/>
              </a:spcBef>
            </a:pPr>
            <a:r>
              <a:rPr lang="en-GB" dirty="0"/>
              <a:t>January 28th - Chinese New Year (dates can vary – takes place in 12th lunar month of the Chinese calendar) National Holiday</a:t>
            </a:r>
          </a:p>
          <a:p>
            <a:pPr>
              <a:spcBef>
                <a:spcPts val="0"/>
              </a:spcBef>
            </a:pPr>
            <a:r>
              <a:rPr lang="en-GB" dirty="0"/>
              <a:t>January 29th – Spring festival golden week holiday – National holiday</a:t>
            </a:r>
          </a:p>
          <a:p>
            <a:pPr>
              <a:spcBef>
                <a:spcPts val="0"/>
              </a:spcBef>
            </a:pPr>
            <a:r>
              <a:rPr lang="en-GB" dirty="0"/>
              <a:t>April 5th (or 15th day of the spring equinox) - Qing Ming </a:t>
            </a:r>
            <a:r>
              <a:rPr lang="en-GB" dirty="0" err="1"/>
              <a:t>Jie</a:t>
            </a:r>
            <a:r>
              <a:rPr lang="en-GB" dirty="0"/>
              <a:t> holiday – National Holiday</a:t>
            </a:r>
          </a:p>
          <a:p>
            <a:pPr>
              <a:spcBef>
                <a:spcPts val="0"/>
              </a:spcBef>
            </a:pPr>
            <a:r>
              <a:rPr lang="en-GB" dirty="0"/>
              <a:t>May 1st – Labour Day – National holiday</a:t>
            </a:r>
          </a:p>
          <a:p>
            <a:pPr>
              <a:spcBef>
                <a:spcPts val="0"/>
              </a:spcBef>
            </a:pPr>
            <a:r>
              <a:rPr lang="en-GB" dirty="0"/>
              <a:t>May 28th – Dragon boat festival – National holiday</a:t>
            </a:r>
          </a:p>
          <a:p>
            <a:pPr>
              <a:spcBef>
                <a:spcPts val="0"/>
              </a:spcBef>
            </a:pPr>
            <a:r>
              <a:rPr lang="en-GB" dirty="0"/>
              <a:t>October 1st – National Golden Week holiday – National holiday</a:t>
            </a:r>
          </a:p>
          <a:p>
            <a:pPr>
              <a:spcBef>
                <a:spcPts val="0"/>
              </a:spcBef>
            </a:pPr>
            <a:r>
              <a:rPr lang="en-GB" dirty="0"/>
              <a:t>October 4th – Mid-Autumn festival – National holiday</a:t>
            </a:r>
          </a:p>
          <a:p>
            <a:pPr>
              <a:spcBef>
                <a:spcPts val="0"/>
              </a:spcBef>
            </a:pPr>
            <a:r>
              <a:rPr lang="en-GB" dirty="0"/>
              <a:t>There are numerous other holidays which are observed locally but not designated as national holidays.</a:t>
            </a:r>
          </a:p>
          <a:p>
            <a:endParaRPr lang="en-US" dirty="0"/>
          </a:p>
        </p:txBody>
      </p:sp>
    </p:spTree>
    <p:extLst>
      <p:ext uri="{BB962C8B-B14F-4D97-AF65-F5344CB8AC3E}">
        <p14:creationId xmlns:p14="http://schemas.microsoft.com/office/powerpoint/2010/main" val="240614509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A8B38C7-93F9-484C-ABDA-A3F68C7BE079}"/>
              </a:ext>
            </a:extLst>
          </p:cNvPr>
          <p:cNvSpPr>
            <a:spLocks noGrp="1"/>
          </p:cNvSpPr>
          <p:nvPr>
            <p:ph type="title"/>
          </p:nvPr>
        </p:nvSpPr>
        <p:spPr/>
        <p:txBody>
          <a:bodyPr/>
          <a:lstStyle/>
          <a:p>
            <a:r>
              <a:rPr lang="en-US" dirty="0"/>
              <a:t>THE FAM</a:t>
            </a:r>
          </a:p>
        </p:txBody>
      </p:sp>
      <p:sp>
        <p:nvSpPr>
          <p:cNvPr id="3" name="Content Placeholder 2">
            <a:extLst>
              <a:ext uri="{FF2B5EF4-FFF2-40B4-BE49-F238E27FC236}">
                <a16:creationId xmlns:a16="http://schemas.microsoft.com/office/drawing/2014/main" xmlns="" id="{7A11FE28-6679-C240-8341-AFA11A9E125B}"/>
              </a:ext>
            </a:extLst>
          </p:cNvPr>
          <p:cNvSpPr>
            <a:spLocks noGrp="1"/>
          </p:cNvSpPr>
          <p:nvPr>
            <p:ph idx="1"/>
          </p:nvPr>
        </p:nvSpPr>
        <p:spPr/>
        <p:txBody>
          <a:bodyPr>
            <a:normAutofit/>
          </a:bodyPr>
          <a:lstStyle/>
          <a:p>
            <a:r>
              <a:rPr lang="en-GB" dirty="0"/>
              <a:t>Family relationships in China are of paramount importance and enormous emphasis is placed upon hierarchy. Many of the values in Chinese culture are based upon Confucianism which stresses duty, sincerity, loyalty, filial piety and honour.</a:t>
            </a:r>
          </a:p>
          <a:p>
            <a:r>
              <a:rPr lang="en-GB" dirty="0"/>
              <a:t>Confucius was a Chinese philosopher and political theorist born in 550 BC. His ideology taught morality, justice and social harmony in order to maintain a stable society which today still underpins social and familial relations.</a:t>
            </a:r>
          </a:p>
          <a:p>
            <a:pPr marL="0" indent="0">
              <a:buNone/>
            </a:pPr>
            <a:r>
              <a:rPr lang="en-GB" dirty="0"/>
              <a:t/>
            </a:r>
            <a:br>
              <a:rPr lang="en-GB" dirty="0"/>
            </a:br>
            <a:endParaRPr lang="en-US" dirty="0"/>
          </a:p>
        </p:txBody>
      </p:sp>
    </p:spTree>
    <p:extLst>
      <p:ext uri="{BB962C8B-B14F-4D97-AF65-F5344CB8AC3E}">
        <p14:creationId xmlns:p14="http://schemas.microsoft.com/office/powerpoint/2010/main" val="394857171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74B343A-2DD1-1645-840C-76540AD36FAF}"/>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5408EBE0-0FBC-0C48-AA2B-E4027C019F44}"/>
              </a:ext>
            </a:extLst>
          </p:cNvPr>
          <p:cNvSpPr>
            <a:spLocks noGrp="1"/>
          </p:cNvSpPr>
          <p:nvPr>
            <p:ph idx="1"/>
          </p:nvPr>
        </p:nvSpPr>
        <p:spPr/>
        <p:txBody>
          <a:bodyPr/>
          <a:lstStyle/>
          <a:p>
            <a:r>
              <a:rPr lang="en-GB" dirty="0"/>
              <a:t>The basic tenets of Confucian beliefs to guide family and society are, father to son, older child to young sibling, husband to wife and ruler to society.</a:t>
            </a:r>
          </a:p>
          <a:p>
            <a:r>
              <a:rPr lang="en-GB" dirty="0"/>
              <a:t>Today the family framework in China tends to remain formal and strict in hierarchal dominance with the elders afforded the greatest reverence. It is not unusual for large communities of extended family to live together under the same roof.</a:t>
            </a:r>
          </a:p>
          <a:p>
            <a:r>
              <a:rPr lang="en-GB" dirty="0"/>
              <a:t>Children often remain close to family in adulthood and those who are required to work away from the home area tend to make regular visits to family a priority.  </a:t>
            </a:r>
          </a:p>
          <a:p>
            <a:pPr marL="0" indent="0">
              <a:buNone/>
            </a:pPr>
            <a:endParaRPr lang="en-US" dirty="0"/>
          </a:p>
        </p:txBody>
      </p:sp>
    </p:spTree>
    <p:extLst>
      <p:ext uri="{BB962C8B-B14F-4D97-AF65-F5344CB8AC3E}">
        <p14:creationId xmlns:p14="http://schemas.microsoft.com/office/powerpoint/2010/main" val="427134810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2836F4-24F8-6045-886C-DD667A134C1E}"/>
              </a:ext>
            </a:extLst>
          </p:cNvPr>
          <p:cNvSpPr>
            <a:spLocks noGrp="1"/>
          </p:cNvSpPr>
          <p:nvPr>
            <p:ph type="title"/>
          </p:nvPr>
        </p:nvSpPr>
        <p:spPr/>
        <p:txBody>
          <a:bodyPr/>
          <a:lstStyle/>
          <a:p>
            <a:r>
              <a:rPr lang="en-US" dirty="0"/>
              <a:t>SOCIAL CLASS</a:t>
            </a:r>
          </a:p>
        </p:txBody>
      </p:sp>
      <p:sp>
        <p:nvSpPr>
          <p:cNvPr id="3" name="Content Placeholder 2">
            <a:extLst>
              <a:ext uri="{FF2B5EF4-FFF2-40B4-BE49-F238E27FC236}">
                <a16:creationId xmlns:a16="http://schemas.microsoft.com/office/drawing/2014/main" xmlns="" id="{F2124DA7-2512-394A-8150-89FDEF890A2F}"/>
              </a:ext>
            </a:extLst>
          </p:cNvPr>
          <p:cNvSpPr>
            <a:spLocks noGrp="1"/>
          </p:cNvSpPr>
          <p:nvPr>
            <p:ph idx="1"/>
          </p:nvPr>
        </p:nvSpPr>
        <p:spPr/>
        <p:txBody>
          <a:bodyPr/>
          <a:lstStyle/>
          <a:p>
            <a:r>
              <a:rPr lang="en-GB" dirty="0"/>
              <a:t>Class differences emerged in Chinese society as early as 221 during the first Qin Dynasty when class divisions were clearly defined. At the head of society was the Emperor ruler who held supreme power, followed by his advisors who held supreme over the next strata, the nobles and military generals. Merchants and Artists formed the next class divide and, at the bottom of the chain, were the peasants and slaves.</a:t>
            </a:r>
          </a:p>
          <a:p>
            <a:r>
              <a:rPr lang="en-GB" dirty="0"/>
              <a:t>Following the Chinese revolution in 1949, when Mao Zedong formed the Peoples Republic of China, communism became the new government. In theory, the institution of communism was intended to bring about a classless society and eradicate the so called ‘ruling classes’.</a:t>
            </a:r>
          </a:p>
          <a:p>
            <a:r>
              <a:rPr lang="en-GB" dirty="0"/>
              <a:t>However, the economic and socio-political climate in China has changed in the last few decades which has developed disproportionately across this vast country and subsequently widened the gap between rich and poor.</a:t>
            </a:r>
          </a:p>
          <a:p>
            <a:endParaRPr lang="en-US" dirty="0"/>
          </a:p>
        </p:txBody>
      </p:sp>
    </p:spTree>
    <p:extLst>
      <p:ext uri="{BB962C8B-B14F-4D97-AF65-F5344CB8AC3E}">
        <p14:creationId xmlns:p14="http://schemas.microsoft.com/office/powerpoint/2010/main" val="234154499"/>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D00E40-1382-F640-BC9F-4F7FCF0BCC82}"/>
              </a:ext>
            </a:extLst>
          </p:cNvPr>
          <p:cNvSpPr>
            <a:spLocks noGrp="1"/>
          </p:cNvSpPr>
          <p:nvPr>
            <p:ph type="title"/>
          </p:nvPr>
        </p:nvSpPr>
        <p:spPr/>
        <p:txBody>
          <a:bodyPr/>
          <a:lstStyle/>
          <a:p>
            <a:r>
              <a:rPr lang="en-US" dirty="0"/>
              <a:t>IMPORTANCE OF FACE</a:t>
            </a:r>
          </a:p>
        </p:txBody>
      </p:sp>
      <p:sp>
        <p:nvSpPr>
          <p:cNvPr id="3" name="Content Placeholder 2">
            <a:extLst>
              <a:ext uri="{FF2B5EF4-FFF2-40B4-BE49-F238E27FC236}">
                <a16:creationId xmlns:a16="http://schemas.microsoft.com/office/drawing/2014/main" xmlns="" id="{52B2A1D8-A559-8341-B20B-9177B73EF100}"/>
              </a:ext>
            </a:extLst>
          </p:cNvPr>
          <p:cNvSpPr>
            <a:spLocks noGrp="1"/>
          </p:cNvSpPr>
          <p:nvPr>
            <p:ph idx="1"/>
          </p:nvPr>
        </p:nvSpPr>
        <p:spPr/>
        <p:txBody>
          <a:bodyPr/>
          <a:lstStyle/>
          <a:p>
            <a:r>
              <a:rPr lang="en-GB" dirty="0"/>
              <a:t>‘Face; is an important concept in Chinese society.  It roughly translates as 'honour', 'good reputation' or 'respect'.</a:t>
            </a:r>
          </a:p>
          <a:p>
            <a:r>
              <a:rPr lang="en-GB" dirty="0"/>
              <a:t>There are four types of 'face':</a:t>
            </a:r>
            <a:br>
              <a:rPr lang="en-GB" dirty="0"/>
            </a:br>
            <a:r>
              <a:rPr lang="en-GB" dirty="0"/>
              <a:t>1) </a:t>
            </a:r>
            <a:r>
              <a:rPr lang="en-GB" i="1" dirty="0"/>
              <a:t>Diu-</a:t>
            </a:r>
            <a:r>
              <a:rPr lang="en-GB" i="1" dirty="0" err="1"/>
              <a:t>mian</a:t>
            </a:r>
            <a:r>
              <a:rPr lang="en-GB" i="1" dirty="0"/>
              <a:t>-</a:t>
            </a:r>
            <a:r>
              <a:rPr lang="en-GB" i="1" dirty="0" err="1"/>
              <a:t>zi</a:t>
            </a:r>
            <a:r>
              <a:rPr lang="en-GB" dirty="0"/>
              <a:t>: this is when one's actions or deeds have been exposed to people.</a:t>
            </a:r>
            <a:br>
              <a:rPr lang="en-GB" dirty="0"/>
            </a:br>
            <a:r>
              <a:rPr lang="en-GB" dirty="0"/>
              <a:t>2) </a:t>
            </a:r>
            <a:r>
              <a:rPr lang="en-GB" i="1" dirty="0" err="1"/>
              <a:t>Gei-mian-zi</a:t>
            </a:r>
            <a:r>
              <a:rPr lang="en-GB" i="1" dirty="0"/>
              <a:t>:</a:t>
            </a:r>
            <a:r>
              <a:rPr lang="en-GB" dirty="0"/>
              <a:t> involves the giving of face to others through showing respect.</a:t>
            </a:r>
            <a:br>
              <a:rPr lang="en-GB" dirty="0"/>
            </a:br>
            <a:r>
              <a:rPr lang="en-GB" dirty="0"/>
              <a:t>3) </a:t>
            </a:r>
            <a:r>
              <a:rPr lang="en-GB" i="1" dirty="0"/>
              <a:t>Liu-</a:t>
            </a:r>
            <a:r>
              <a:rPr lang="en-GB" i="1" dirty="0" err="1"/>
              <a:t>mian</a:t>
            </a:r>
            <a:r>
              <a:rPr lang="en-GB" i="1" dirty="0"/>
              <a:t>-</a:t>
            </a:r>
            <a:r>
              <a:rPr lang="en-GB" i="1" dirty="0" err="1"/>
              <a:t>zi</a:t>
            </a:r>
            <a:r>
              <a:rPr lang="en-GB" i="1" dirty="0"/>
              <a:t>:</a:t>
            </a:r>
            <a:r>
              <a:rPr lang="en-GB" dirty="0"/>
              <a:t> this is developed by avoiding mistakes and showing wisdom in action.</a:t>
            </a:r>
            <a:br>
              <a:rPr lang="en-GB" dirty="0"/>
            </a:br>
            <a:r>
              <a:rPr lang="en-GB" dirty="0"/>
              <a:t>4) </a:t>
            </a:r>
            <a:r>
              <a:rPr lang="en-GB" i="1" dirty="0"/>
              <a:t>Jiang-</a:t>
            </a:r>
            <a:r>
              <a:rPr lang="en-GB" i="1" dirty="0" err="1"/>
              <a:t>mian</a:t>
            </a:r>
            <a:r>
              <a:rPr lang="en-GB" i="1" dirty="0"/>
              <a:t>-</a:t>
            </a:r>
            <a:r>
              <a:rPr lang="en-GB" i="1" dirty="0" err="1"/>
              <a:t>zi</a:t>
            </a:r>
            <a:r>
              <a:rPr lang="en-GB" i="1" dirty="0"/>
              <a:t>:</a:t>
            </a:r>
            <a:r>
              <a:rPr lang="en-GB" dirty="0"/>
              <a:t> this is when face is increased through others, i.e. someone complementing you to an associate.</a:t>
            </a:r>
          </a:p>
          <a:p>
            <a:r>
              <a:rPr lang="en-GB" dirty="0"/>
              <a:t>It is critical you avoid losing face or causing the loss of face at all times. Public criticism therefore, or putting someone on the spot are absolute no-</a:t>
            </a:r>
            <a:r>
              <a:rPr lang="en-GB" dirty="0" err="1"/>
              <a:t>nos</a:t>
            </a:r>
            <a:r>
              <a:rPr lang="en-GB" dirty="0"/>
              <a:t> in China.</a:t>
            </a:r>
          </a:p>
          <a:p>
            <a:pPr marL="0" indent="0">
              <a:buNone/>
            </a:pPr>
            <a:endParaRPr lang="en-US" dirty="0"/>
          </a:p>
        </p:txBody>
      </p:sp>
    </p:spTree>
    <p:extLst>
      <p:ext uri="{BB962C8B-B14F-4D97-AF65-F5344CB8AC3E}">
        <p14:creationId xmlns:p14="http://schemas.microsoft.com/office/powerpoint/2010/main" val="309689692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3E3B36-147C-5447-BC4A-BA722CE3529D}"/>
              </a:ext>
            </a:extLst>
          </p:cNvPr>
          <p:cNvSpPr>
            <a:spLocks noGrp="1"/>
          </p:cNvSpPr>
          <p:nvPr>
            <p:ph type="title"/>
          </p:nvPr>
        </p:nvSpPr>
        <p:spPr/>
        <p:txBody>
          <a:bodyPr/>
          <a:lstStyle/>
          <a:p>
            <a:r>
              <a:rPr lang="en-US" dirty="0"/>
              <a:t>HOFSTEDE</a:t>
            </a:r>
          </a:p>
        </p:txBody>
      </p:sp>
      <p:sp>
        <p:nvSpPr>
          <p:cNvPr id="3" name="Content Placeholder 2">
            <a:extLst>
              <a:ext uri="{FF2B5EF4-FFF2-40B4-BE49-F238E27FC236}">
                <a16:creationId xmlns:a16="http://schemas.microsoft.com/office/drawing/2014/main" xmlns="" id="{251C72AC-C979-3244-B622-757B3FFC782C}"/>
              </a:ext>
            </a:extLst>
          </p:cNvPr>
          <p:cNvSpPr>
            <a:spLocks noGrp="1"/>
          </p:cNvSpPr>
          <p:nvPr>
            <p:ph idx="1"/>
          </p:nvPr>
        </p:nvSpPr>
        <p:spPr/>
        <p:txBody>
          <a:bodyPr/>
          <a:lstStyle/>
          <a:p>
            <a:r>
              <a:rPr lang="en-GB" dirty="0"/>
              <a:t>In general, the Chinese are a collective society with a need for group affiliation, whether to their family, school, work group, or country.</a:t>
            </a:r>
          </a:p>
          <a:p>
            <a:r>
              <a:rPr lang="en-GB" dirty="0"/>
              <a:t>In order to maintain a sense of harmony, they will act with decorum at all times and will not do anything to cause someone else public embarrassment.</a:t>
            </a:r>
          </a:p>
          <a:p>
            <a:r>
              <a:rPr lang="en-GB" dirty="0"/>
              <a:t>Individuals are typically willing to subjugate their own feelings for the good of the group which can often be observed by the use of silence in very structured meetings. If someone disagrees with what another person says, rather than disagree publicly, the person will remain quiet. This gives face to the other person, while speaking up would be deemed to cause both parties lose face.</a:t>
            </a:r>
          </a:p>
        </p:txBody>
      </p:sp>
    </p:spTree>
    <p:extLst>
      <p:ext uri="{BB962C8B-B14F-4D97-AF65-F5344CB8AC3E}">
        <p14:creationId xmlns:p14="http://schemas.microsoft.com/office/powerpoint/2010/main" val="266952560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777C3DE-AF85-B24F-B3DB-BA21E4D0EDC8}"/>
              </a:ext>
            </a:extLst>
          </p:cNvPr>
          <p:cNvSpPr>
            <a:spLocks noGrp="1"/>
          </p:cNvSpPr>
          <p:nvPr>
            <p:ph type="title"/>
          </p:nvPr>
        </p:nvSpPr>
        <p:spPr/>
        <p:txBody>
          <a:bodyPr/>
          <a:lstStyle/>
          <a:p>
            <a:r>
              <a:rPr lang="en-US" dirty="0"/>
              <a:t>GENDER ROLES</a:t>
            </a:r>
          </a:p>
        </p:txBody>
      </p:sp>
      <p:sp>
        <p:nvSpPr>
          <p:cNvPr id="3" name="Content Placeholder 2">
            <a:extLst>
              <a:ext uri="{FF2B5EF4-FFF2-40B4-BE49-F238E27FC236}">
                <a16:creationId xmlns:a16="http://schemas.microsoft.com/office/drawing/2014/main" xmlns="" id="{099E1B36-809C-8C40-886D-DA1404DB86F9}"/>
              </a:ext>
            </a:extLst>
          </p:cNvPr>
          <p:cNvSpPr>
            <a:spLocks noGrp="1"/>
          </p:cNvSpPr>
          <p:nvPr>
            <p:ph idx="1"/>
          </p:nvPr>
        </p:nvSpPr>
        <p:spPr/>
        <p:txBody>
          <a:bodyPr>
            <a:normAutofit fontScale="92500" lnSpcReduction="10000"/>
          </a:bodyPr>
          <a:lstStyle/>
          <a:p>
            <a:r>
              <a:rPr lang="en-GB" dirty="0"/>
              <a:t>Historically, women held a subordinate role to that of men although had some power of authority within the home. Confucianism played a role in the subjugation of women who were seen as the possessions of men, first by their father and then by their husband.</a:t>
            </a:r>
          </a:p>
          <a:p>
            <a:r>
              <a:rPr lang="en-GB" dirty="0"/>
              <a:t>The tradition of foot binding was another symbol of the power men had over women who were virtually crippled from an early stage of their lives by the practice. It was not until the early 20th Century that this practice was banned.</a:t>
            </a:r>
          </a:p>
          <a:p>
            <a:r>
              <a:rPr lang="en-GB" dirty="0"/>
              <a:t>The role of women began to change during the 20th Century, particularly following the foundation of the Peoples Republic, when equality of the sexes was encouraged. However, the strong ideology of Confucianism which identifies women as weak still prevails in some communities.</a:t>
            </a:r>
          </a:p>
          <a:p>
            <a:r>
              <a:rPr lang="en-GB" dirty="0"/>
              <a:t>Today, although women have many more advantages and take up roles traditionally held by men in medicine, pharmacology, education and science, they still struggle to higher hold executive positions.</a:t>
            </a:r>
          </a:p>
          <a:p>
            <a:r>
              <a:rPr lang="en-GB" dirty="0"/>
              <a:t/>
            </a:r>
            <a:br>
              <a:rPr lang="en-GB" dirty="0"/>
            </a:br>
            <a:endParaRPr lang="en-US" dirty="0"/>
          </a:p>
        </p:txBody>
      </p:sp>
    </p:spTree>
    <p:extLst>
      <p:ext uri="{BB962C8B-B14F-4D97-AF65-F5344CB8AC3E}">
        <p14:creationId xmlns:p14="http://schemas.microsoft.com/office/powerpoint/2010/main" val="741299030"/>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8CF0E3-0B81-8E4A-837F-14C76DB98173}"/>
              </a:ext>
            </a:extLst>
          </p:cNvPr>
          <p:cNvSpPr>
            <a:spLocks noGrp="1"/>
          </p:cNvSpPr>
          <p:nvPr>
            <p:ph type="title"/>
          </p:nvPr>
        </p:nvSpPr>
        <p:spPr/>
        <p:txBody>
          <a:bodyPr/>
          <a:lstStyle/>
          <a:p>
            <a:r>
              <a:rPr lang="en-US" dirty="0"/>
              <a:t>BABIES </a:t>
            </a:r>
          </a:p>
        </p:txBody>
      </p:sp>
      <p:sp>
        <p:nvSpPr>
          <p:cNvPr id="3" name="Content Placeholder 2">
            <a:extLst>
              <a:ext uri="{FF2B5EF4-FFF2-40B4-BE49-F238E27FC236}">
                <a16:creationId xmlns:a16="http://schemas.microsoft.com/office/drawing/2014/main" xmlns="" id="{A7C795AE-1395-E14C-AF9C-4EFF0D03D5C6}"/>
              </a:ext>
            </a:extLst>
          </p:cNvPr>
          <p:cNvSpPr>
            <a:spLocks noGrp="1"/>
          </p:cNvSpPr>
          <p:nvPr>
            <p:ph idx="1"/>
          </p:nvPr>
        </p:nvSpPr>
        <p:spPr/>
        <p:txBody>
          <a:bodyPr>
            <a:normAutofit/>
          </a:bodyPr>
          <a:lstStyle/>
          <a:p>
            <a:r>
              <a:rPr lang="en-GB" dirty="0"/>
              <a:t>The one-child policy which was introduced in 1979 to curb the rapidly growing population has created problems in a society where traditionally, the male child is favoured over females.</a:t>
            </a:r>
          </a:p>
          <a:p>
            <a:r>
              <a:rPr lang="en-GB" dirty="0"/>
              <a:t>This has led, in the past, to girl babies being abandoned or even becoming the victim of infanticide, although it is becoming less divided now and having girls has become more acceptable.  </a:t>
            </a:r>
          </a:p>
          <a:p>
            <a:r>
              <a:rPr lang="en-GB" dirty="0"/>
              <a:t>Women are taught that they should endeavour to maintain a happy disposition throughout their pregnancy in order to have a happy child. Following confinement, since both mother and child are deemed to be in a weak state, a month’s resting period is typically observed.</a:t>
            </a:r>
          </a:p>
          <a:p>
            <a:pPr marL="0" indent="0">
              <a:buNone/>
            </a:pPr>
            <a:endParaRPr lang="en-US" dirty="0"/>
          </a:p>
        </p:txBody>
      </p:sp>
    </p:spTree>
    <p:extLst>
      <p:ext uri="{BB962C8B-B14F-4D97-AF65-F5344CB8AC3E}">
        <p14:creationId xmlns:p14="http://schemas.microsoft.com/office/powerpoint/2010/main" val="1697196408"/>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3EDEC5-F426-EF4E-ABA2-751B5D086E63}"/>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55B9BF6A-49C5-324D-9B39-162372AD894B}"/>
              </a:ext>
            </a:extLst>
          </p:cNvPr>
          <p:cNvSpPr>
            <a:spLocks noGrp="1"/>
          </p:cNvSpPr>
          <p:nvPr>
            <p:ph idx="1"/>
          </p:nvPr>
        </p:nvSpPr>
        <p:spPr/>
        <p:txBody>
          <a:bodyPr>
            <a:normAutofit/>
          </a:bodyPr>
          <a:lstStyle/>
          <a:p>
            <a:r>
              <a:rPr lang="en-GB" dirty="0"/>
              <a:t>After the first month, both baby and mother are presented to friends and relatives who give their blessings at what is called the ‘Full Moon Celebration’ (also known as the ‘red egg and ginger party’). The guests bring money in a red envelope and are presented with plates of pickled red ginger and red eggs - in uneven numbers when celebrating the birth of a boy and even numbers when celebrating the birth of a girl. The colour red symbolises good luck, health and happiness whilst the eggs represent new life and harmony.</a:t>
            </a:r>
          </a:p>
          <a:p>
            <a:endParaRPr lang="en-US" dirty="0"/>
          </a:p>
        </p:txBody>
      </p:sp>
    </p:spTree>
    <p:extLst>
      <p:ext uri="{BB962C8B-B14F-4D97-AF65-F5344CB8AC3E}">
        <p14:creationId xmlns:p14="http://schemas.microsoft.com/office/powerpoint/2010/main" val="3635865885"/>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030CE3-6618-AB41-9199-64BD23B66B00}"/>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BB2146D1-EF8F-1D4B-9C08-42BD9B9D3E5F}"/>
              </a:ext>
            </a:extLst>
          </p:cNvPr>
          <p:cNvSpPr>
            <a:spLocks noGrp="1"/>
          </p:cNvSpPr>
          <p:nvPr>
            <p:ph idx="1"/>
          </p:nvPr>
        </p:nvSpPr>
        <p:spPr/>
        <p:txBody>
          <a:bodyPr/>
          <a:lstStyle/>
          <a:p>
            <a:r>
              <a:rPr lang="en-GB" dirty="0"/>
              <a:t>Children, although highly prized in China, are required to show obedience and respect to their elders and to undertake chores in the home and at school.   </a:t>
            </a:r>
          </a:p>
          <a:p>
            <a:r>
              <a:rPr lang="en-GB" dirty="0"/>
              <a:t>Under communism, women are encouraged to take work outside the home which is is supported through the provision of kindergarten facilities. Chinese families are close and it is common for grandparents to play an important role in the care of the children.</a:t>
            </a:r>
          </a:p>
          <a:p>
            <a:r>
              <a:rPr lang="en-GB" dirty="0"/>
              <a:t>Education in China is mandatory for nine years. At least three quarters of the population go on to attend secondary education which lasts for three years.</a:t>
            </a:r>
          </a:p>
          <a:p>
            <a:endParaRPr lang="en-US" dirty="0"/>
          </a:p>
        </p:txBody>
      </p:sp>
    </p:spTree>
    <p:extLst>
      <p:ext uri="{BB962C8B-B14F-4D97-AF65-F5344CB8AC3E}">
        <p14:creationId xmlns:p14="http://schemas.microsoft.com/office/powerpoint/2010/main" val="2213915454"/>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223E00-A961-7749-99BC-F438F8A95D54}"/>
              </a:ext>
            </a:extLst>
          </p:cNvPr>
          <p:cNvSpPr>
            <a:spLocks noGrp="1"/>
          </p:cNvSpPr>
          <p:nvPr>
            <p:ph type="title"/>
          </p:nvPr>
        </p:nvSpPr>
        <p:spPr/>
        <p:txBody>
          <a:bodyPr/>
          <a:lstStyle/>
          <a:p>
            <a:r>
              <a:rPr lang="en-US" dirty="0"/>
              <a:t>FOOD</a:t>
            </a:r>
          </a:p>
        </p:txBody>
      </p:sp>
      <p:sp>
        <p:nvSpPr>
          <p:cNvPr id="3" name="Content Placeholder 2">
            <a:extLst>
              <a:ext uri="{FF2B5EF4-FFF2-40B4-BE49-F238E27FC236}">
                <a16:creationId xmlns:a16="http://schemas.microsoft.com/office/drawing/2014/main" xmlns="" id="{82048B7F-E554-EA4E-91B9-E04B6DF0453C}"/>
              </a:ext>
            </a:extLst>
          </p:cNvPr>
          <p:cNvSpPr>
            <a:spLocks noGrp="1"/>
          </p:cNvSpPr>
          <p:nvPr>
            <p:ph idx="1"/>
          </p:nvPr>
        </p:nvSpPr>
        <p:spPr/>
        <p:txBody>
          <a:bodyPr/>
          <a:lstStyle/>
          <a:p>
            <a:r>
              <a:rPr lang="en-GB" dirty="0"/>
              <a:t>The Chinese are famed for their eclectic mix of flavours, spices, colour and taste. Their staple foods are rice, tofu and noodles which form a basis to the wide variety of complimentary ingredients such as: Bamboo shoots, string beans, water chestnuts, Chinese mushrooms, ginger root, garlic, chillies and coriander.</a:t>
            </a:r>
          </a:p>
          <a:p>
            <a:r>
              <a:rPr lang="en-GB" dirty="0"/>
              <a:t>Individuals typically eat a wide range of meats, the most popular of which are pork and duck. Fish and shell fish are also a popular source of food. Dinner is the most important meal of the day and will typically include a variety of dishes which may start with soup.</a:t>
            </a:r>
          </a:p>
          <a:p>
            <a:r>
              <a:rPr lang="en-GB" dirty="0"/>
              <a:t>Most popular dishes in China include: Spring Rolls, Peking Duck - thin strips of crispy, roasted duck served with shredded cabbage and a sweet sauce, Bang Bang chicken or duck, so called because the meat is tenderised by hitting it with a hammer, Chow Mein which incorporates stir fried noodles with either meat, fish or vegetables.</a:t>
            </a:r>
          </a:p>
          <a:p>
            <a:endParaRPr lang="en-US" dirty="0"/>
          </a:p>
        </p:txBody>
      </p:sp>
    </p:spTree>
    <p:extLst>
      <p:ext uri="{BB962C8B-B14F-4D97-AF65-F5344CB8AC3E}">
        <p14:creationId xmlns:p14="http://schemas.microsoft.com/office/powerpoint/2010/main" val="3393551983"/>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1508</TotalTime>
  <Words>6438</Words>
  <Application>Microsoft Office PowerPoint</Application>
  <PresentationFormat>Widescreen</PresentationFormat>
  <Paragraphs>407</Paragraphs>
  <Slides>105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105</vt:i4>
      </vt:variant>
    </vt:vector>
  </HeadingPairs>
  <TitlesOfParts>
    <vt:vector size="110" baseType="lpstr">
      <vt:lpstr>MS Gothic</vt:lpstr>
      <vt:lpstr>Calibri</vt:lpstr>
      <vt:lpstr>Corbel</vt:lpstr>
      <vt:lpstr>Wingdings 2</vt:lpstr>
      <vt:lpstr>Frame</vt:lpstr>
      <vt:lpstr>DOING BUSINESS IN CHINA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FACTS AND FIGURES</vt:lpstr>
      <vt:lpstr>BLOOD </vt:lpstr>
      <vt:lpstr>CONTINUED</vt:lpstr>
      <vt:lpstr>LINK</vt:lpstr>
      <vt:lpstr>CONTINUED</vt:lpstr>
      <vt:lpstr>HISTORY CULTURE LANGUAGE</vt:lpstr>
      <vt:lpstr>HETEROGENEITY</vt:lpstr>
      <vt:lpstr>ADAPTABILITY</vt:lpstr>
      <vt:lpstr>PowerPoint Presentation</vt:lpstr>
      <vt:lpstr>KFC YUM !</vt:lpstr>
      <vt:lpstr>PowerPoint Presentation</vt:lpstr>
      <vt:lpstr>LOCALISATION</vt:lpstr>
      <vt:lpstr>COMMITMENT</vt:lpstr>
      <vt:lpstr>PowerPoint Presentation</vt:lpstr>
      <vt:lpstr>POPULATION</vt:lpstr>
      <vt:lpstr>The Economist https://www.economist.com/graphic-detail/2013/11/21/catching-the-eagle</vt:lpstr>
      <vt:lpstr>PowerPoint Presentation</vt:lpstr>
      <vt:lpstr>https://en.wikipedia.org/wiki/List_of_countries_and_dependencies_by_population</vt:lpstr>
      <vt:lpstr>PowerPoint Presentation</vt:lpstr>
      <vt:lpstr>ECONOMY</vt:lpstr>
      <vt:lpstr>PowerPoint Presentation</vt:lpstr>
      <vt:lpstr>PowerPoint Presentation</vt:lpstr>
      <vt:lpstr>SPENDING</vt:lpstr>
      <vt:lpstr>PowerPoint Presentation</vt:lpstr>
      <vt:lpstr>PowerPoint Presentation</vt:lpstr>
      <vt:lpstr>MANUFACTURING</vt:lpstr>
      <vt:lpstr>PowerPoint Presentation</vt:lpstr>
      <vt:lpstr>PowerPoint Presentation</vt:lpstr>
      <vt:lpstr>LANGUAGE</vt:lpstr>
      <vt:lpstr>MANDARIN  V CANTONESE</vt:lpstr>
      <vt:lpstr>LANGUAGE</vt:lpstr>
      <vt:lpstr>MANDARIN CANTONESE</vt:lpstr>
      <vt:lpstr>SAME BASIC ALPHABET MAINLAND SIMPLER</vt:lpstr>
      <vt:lpstr>LANGUAGE</vt:lpstr>
      <vt:lpstr>LOCAL CULTURE</vt:lpstr>
      <vt:lpstr>RELIGION</vt:lpstr>
      <vt:lpstr>PowerPoint Presentation</vt:lpstr>
      <vt:lpstr>CUSTOMS</vt:lpstr>
      <vt:lpstr>PowerPoint Presentation</vt:lpstr>
      <vt:lpstr>RAT</vt:lpstr>
      <vt:lpstr>OX</vt:lpstr>
      <vt:lpstr>TIGER</vt:lpstr>
      <vt:lpstr>RABBIT</vt:lpstr>
      <vt:lpstr>DRAGON</vt:lpstr>
      <vt:lpstr>SNAKE</vt:lpstr>
      <vt:lpstr>HORSE</vt:lpstr>
      <vt:lpstr>GOAT</vt:lpstr>
      <vt:lpstr>MONKEY</vt:lpstr>
      <vt:lpstr>ROOSTER</vt:lpstr>
      <vt:lpstr>DOG</vt:lpstr>
      <vt:lpstr>PIG</vt:lpstr>
      <vt:lpstr>BUSINESS MEETINGS</vt:lpstr>
      <vt:lpstr>NAMING CONVENTIONS</vt:lpstr>
      <vt:lpstr>INTRODUCTIONS</vt:lpstr>
      <vt:lpstr>BUSINESS CARDS</vt:lpstr>
      <vt:lpstr>TITLES</vt:lpstr>
      <vt:lpstr>MEET AND  GREET</vt:lpstr>
      <vt:lpstr>HOWEVER</vt:lpstr>
      <vt:lpstr>MEETINGS (AGAIN)</vt:lpstr>
      <vt:lpstr>CONTINUED</vt:lpstr>
      <vt:lpstr>CONTINUED</vt:lpstr>
      <vt:lpstr>NEGOTIATING</vt:lpstr>
      <vt:lpstr>NEGOTIATING</vt:lpstr>
      <vt:lpstr>NEGOTIATING</vt:lpstr>
      <vt:lpstr>COMMUNICATION</vt:lpstr>
      <vt:lpstr>PERSONAL SPACE</vt:lpstr>
      <vt:lpstr>SEATING ARRANGEMENTS</vt:lpstr>
      <vt:lpstr>DURING THE MEETING</vt:lpstr>
      <vt:lpstr>WHAT TO WEAR</vt:lpstr>
      <vt:lpstr>GIFT GIVING</vt:lpstr>
      <vt:lpstr>ETIQUETTE AND CUSTOMS</vt:lpstr>
      <vt:lpstr>Formal Dining </vt:lpstr>
      <vt:lpstr>DINING</vt:lpstr>
      <vt:lpstr>TABLE MANNERS</vt:lpstr>
      <vt:lpstr>MANAGEMENT</vt:lpstr>
      <vt:lpstr>CONFUCIANISM</vt:lpstr>
      <vt:lpstr>CONTINUED</vt:lpstr>
      <vt:lpstr>INTERCULTURAL MANAGEMENT</vt:lpstr>
      <vt:lpstr>Being a Manager in China </vt:lpstr>
      <vt:lpstr>The Role of a Manager </vt:lpstr>
      <vt:lpstr>Approach to Change </vt:lpstr>
      <vt:lpstr>Approach to Time and Priorities </vt:lpstr>
      <vt:lpstr>Decision Making </vt:lpstr>
      <vt:lpstr> Boss or Team Player? </vt:lpstr>
      <vt:lpstr>Communication and Negotiation Styles </vt:lpstr>
      <vt:lpstr>CONTINUED</vt:lpstr>
      <vt:lpstr>MAJOR CELEBRATIONS</vt:lpstr>
      <vt:lpstr>THE FAM</vt:lpstr>
      <vt:lpstr>CONTINUED</vt:lpstr>
      <vt:lpstr>SOCIAL CLASS</vt:lpstr>
      <vt:lpstr>IMPORTANCE OF FACE</vt:lpstr>
      <vt:lpstr>HOFSTEDE</vt:lpstr>
      <vt:lpstr>GENDER ROLES</vt:lpstr>
      <vt:lpstr>BABIES </vt:lpstr>
      <vt:lpstr>CONTINUED</vt:lpstr>
      <vt:lpstr>CONTINUED</vt:lpstr>
      <vt:lpstr>FOOD</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DOING BUSINESS IN CHINA</dc:title>
  <dc:creator>caroline jawad</dc:creator>
  <cp:lastModifiedBy>Caroline Jawad</cp:lastModifiedBy>
  <cp:revision>4</cp:revision>
  <dcterms:created xsi:type="dcterms:W3CDTF">2018-11-11T15:32:18Z</dcterms:created>
  <dcterms:modified xsi:type="dcterms:W3CDTF">2018-11-15T12:03:46Z</dcterms:modified>
</cp:coreProperties>
</file>