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2" r:id="rId1"/>
  </p:sldMasterIdLst>
  <p:sldIdLst>
    <p:sldId id="29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1716"/>
    <a:srgbClr val="1A2827"/>
    <a:srgbClr val="1D2B2A"/>
    <a:srgbClr val="263A38"/>
    <a:srgbClr val="000066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9665" autoAdjust="0"/>
  </p:normalViewPr>
  <p:slideViewPr>
    <p:cSldViewPr snapToGrid="0">
      <p:cViewPr>
        <p:scale>
          <a:sx n="100" d="100"/>
          <a:sy n="100" d="100"/>
        </p:scale>
        <p:origin x="984" y="3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905001"/>
            <a:ext cx="100584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572000"/>
            <a:ext cx="861568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986B0-AF41-4A5E-8731-D7F40A9A44BB}" type="datetimeFigureOut">
              <a:rPr lang="en-GB" smtClean="0"/>
              <a:t>03/03/2022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5" y="5486400"/>
            <a:ext cx="10212916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5" y="3852863"/>
            <a:ext cx="8180916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928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928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928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1" y="5495544"/>
            <a:ext cx="103632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" y="6096000"/>
            <a:ext cx="103632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6400" y="381000"/>
            <a:ext cx="10363200" cy="49428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336" y="5495278"/>
            <a:ext cx="103632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112776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2336" y="6096000"/>
            <a:ext cx="103632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336800" cy="58515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16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16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1277600" y="5486400"/>
            <a:ext cx="9144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75717" y="5648960"/>
            <a:ext cx="73152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71212A1-AD3A-48C1-B5D0-8B8EB56A5D8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10510428" y="3987800"/>
            <a:ext cx="2367281" cy="487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474869" y="1584960"/>
            <a:ext cx="2438399" cy="487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4F4C11F-8AF8-4701-8134-2A288BA254A1}" type="datetimeFigureOut">
              <a:rPr lang="en-US" smtClean="0"/>
              <a:t>3/3/22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3" r:id="rId1"/>
    <p:sldLayoutId id="2147483994" r:id="rId2"/>
    <p:sldLayoutId id="2147483995" r:id="rId3"/>
    <p:sldLayoutId id="2147483996" r:id="rId4"/>
    <p:sldLayoutId id="2147483997" r:id="rId5"/>
    <p:sldLayoutId id="2147483998" r:id="rId6"/>
    <p:sldLayoutId id="2147483999" r:id="rId7"/>
    <p:sldLayoutId id="2147484000" r:id="rId8"/>
    <p:sldLayoutId id="2147484001" r:id="rId9"/>
    <p:sldLayoutId id="2147484002" r:id="rId10"/>
    <p:sldLayoutId id="2147484003" r:id="rId11"/>
  </p:sldLayoutIdLst>
  <p:transition>
    <p:fade thruBlk="1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3408375"/>
              </p:ext>
            </p:extLst>
          </p:nvPr>
        </p:nvGraphicFramePr>
        <p:xfrm>
          <a:off x="-426656" y="-40530"/>
          <a:ext cx="12494512" cy="751490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0924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6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19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563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3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538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41185">
                <a:tc gridSpan="6">
                  <a:txBody>
                    <a:bodyPr/>
                    <a:lstStyle/>
                    <a:p>
                      <a:pPr algn="ctr"/>
                      <a:r>
                        <a:rPr lang="en-US" sz="18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H</a:t>
                      </a:r>
                      <a:r>
                        <a:rPr lang="en-GB" sz="1800" b="0" kern="1200" dirty="0" err="1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otel</a:t>
                      </a:r>
                      <a:r>
                        <a:rPr lang="en-GB" sz="18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 Trinity</a:t>
                      </a:r>
                      <a:r>
                        <a:rPr lang="en-GB" sz="1800" b="0" kern="1200" baseline="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 (</a:t>
                      </a:r>
                      <a:r>
                        <a:rPr lang="en-GB" sz="18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Seafood Restaurant &amp; Bar)</a:t>
                      </a:r>
                    </a:p>
                    <a:p>
                      <a:pPr algn="ctr"/>
                      <a:r>
                        <a:rPr lang="en-GB" sz="11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17 St Mary St, Swansea SA1 3LH, United Kingdom,</a:t>
                      </a:r>
                      <a:r>
                        <a:rPr lang="en-GB" sz="1100" b="0" kern="1200" baseline="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Contact No: </a:t>
                      </a:r>
                      <a:r>
                        <a:rPr lang="en-GB" sz="11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+44 1792 464068</a:t>
                      </a:r>
                    </a:p>
                    <a:p>
                      <a:pPr algn="ctr"/>
                      <a:r>
                        <a:rPr lang="en-GB" sz="1100" b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Opens 10am- 11pm, 7 days a week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7177">
                <a:tc gridSpan="2">
                  <a:txBody>
                    <a:bodyPr/>
                    <a:lstStyle/>
                    <a:p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STARTER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 </a:t>
                      </a:r>
                    </a:p>
                    <a:p>
                      <a:endParaRPr lang="en-GB" sz="8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Crispy fried squid with garlic, curry leaves and almonds -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£6.99</a:t>
                      </a: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Deep fried calamari with Dijon cream -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£6.50</a:t>
                      </a: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Stone bass tartar with lemon, shrimp mayo and seaweed crackers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-£5.50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King</a:t>
                      </a:r>
                      <a:r>
                        <a:rPr lang="en-GB" sz="1200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crab lollipop -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£6.70</a:t>
                      </a: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Bro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c</a:t>
                      </a: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coli soup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£4.95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Chicken Wings - £5.00</a:t>
                      </a:r>
                    </a:p>
                    <a:p>
                      <a:endParaRPr lang="en-US" sz="1200" dirty="0">
                        <a:latin typeface="Abadi MT Condensed Light"/>
                        <a:cs typeface="Abadi MT Condensed Light"/>
                      </a:endParaRPr>
                    </a:p>
                    <a:p>
                      <a:endParaRPr lang="en-US" sz="1200" dirty="0">
                        <a:latin typeface="Abadi MT Condensed Light"/>
                        <a:cs typeface="Abadi MT Condensed Ligh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400" b="1" i="0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ENTREE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None/>
                        <a:tabLst/>
                        <a:defRPr/>
                      </a:pPr>
                      <a:endParaRPr lang="en-GB" sz="800" b="0" i="0" kern="1200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marR="0" indent="-1714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US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GRILLED OCTOPUS WITH FENNEL, CARAMELISED LEMON AND SALSA CRUDA - </a:t>
                      </a: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£19.99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US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(Served with the fresh anise hit of fennel and dressed with a simple combination of shallots and herbs in oil and vinegar)</a:t>
                      </a:r>
                      <a:endParaRPr lang="en-GB" sz="1200" b="0" i="0" u="none" kern="1200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US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BARBECUED JERK LOBSTER WITH COCONUT RICE - </a:t>
                      </a: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£17.99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</a:t>
                      </a:r>
                      <a:r>
                        <a:rPr lang="en-US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Serving it with juicy fresh lobster and fragrant coconut rice)</a:t>
                      </a:r>
                      <a:endParaRPr lang="en-GB" sz="1200" b="0" i="0" u="none" kern="1200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FRESH CRAB ON TOAST - £15.50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(Fresh white crab meat, cucumber and a red pepper and sun-dried tomato, crushed chilli served on toasted sourdough)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SMOKED SALMON ON TOAST - £10.50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(Smoked salmon, lemon mayo, fresh radish &amp; dill served on toasted sourdough)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MUSHROOMS ON TOAST - £9.50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(Sautéed mushrooms, spinach and truffle oil served on sourdough toast with a sprinkle of parmesan)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charset="2"/>
                        <a:buChar char="Ø"/>
                        <a:tabLst/>
                        <a:defRPr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GRILLRD COURGETTE - £8.99</a:t>
                      </a: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b="0" i="0" u="none" kern="1200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(Spiced couscous, roasted peppers, pomegranate dressing, fried sweet potato &amp;salted lemon salad)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30176">
                <a:tc gridSpan="3">
                  <a:txBody>
                    <a:bodyPr/>
                    <a:lstStyle/>
                    <a:p>
                      <a:pPr fontAlgn="base"/>
                      <a:r>
                        <a:rPr lang="en-GB" sz="1400" b="1" kern="1200" cap="all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Salads</a:t>
                      </a:r>
                    </a:p>
                    <a:p>
                      <a:pPr fontAlgn="base"/>
                      <a:endParaRPr lang="en-GB" sz="8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228600" indent="-228600" fontAlgn="base">
                        <a:buFont typeface="Wingdings" charset="2"/>
                        <a:buChar char="Ø"/>
                      </a:pP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SMOKED SALMON - £5.95</a:t>
                      </a:r>
                      <a:endParaRPr lang="en-GB" sz="1200" kern="1200" cap="none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0" indent="0" fontAlgn="base">
                        <a:buFont typeface="Wingdings" charset="2"/>
                        <a:buNone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(Smoked Salmon served on a bed of lettuce with fresh tomatoes, cucumber, peppers, sweet corn and finished with our special dressing - served with toasted Panini)</a:t>
                      </a:r>
                    </a:p>
                    <a:p>
                      <a:pPr marL="228600" indent="-228600" fontAlgn="base">
                        <a:buFont typeface="Wingdings" charset="2"/>
                        <a:buChar char="Ø"/>
                      </a:pP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THE LUCIA - £5.85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(Grilled chicken breast with crispy bacon bits, fresh tomatoes, diced red onions, lettuce, slices of avocado and finished with our special dressing - served with a toasted Panini)</a:t>
                      </a:r>
                    </a:p>
                    <a:p>
                      <a:pPr marL="228600" indent="-228600" fontAlgn="base">
                        <a:buFont typeface="Wingdings" charset="2"/>
                        <a:buChar char="Ø"/>
                      </a:pP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HONEY ROAST SQUID AND CHEDDER CHEESE - £5.50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(Honey roast squid with cheddar cheese served on a bed of lettuce with fresh tomatoes, cucumber, peppers and sweet corn) </a:t>
                      </a:r>
                    </a:p>
                    <a:p>
                      <a:pPr marL="228600" indent="-228600">
                        <a:buFont typeface="Wingdings" charset="2"/>
                        <a:buChar char="Ø"/>
                      </a:pP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PRAWN MARIE ROSE AND SPRING ONION - £4.00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0" indent="0">
                        <a:buFont typeface="Wingdings" charset="2"/>
                        <a:buNone/>
                      </a:pP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(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Fresh prawns served in Marie rose sauce with diced spring onions served on a bed of lettuce with fresh tomatoes, cucumber and sweet corn)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>
                        <a:latin typeface="Abadi MT Condensed Light"/>
                        <a:cs typeface="Abadi MT Condensed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DESSERTS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 fontAlgn="base">
                        <a:buFont typeface="Wingdings" charset="2"/>
                        <a:buChar char="Ø"/>
                      </a:pPr>
                      <a:r>
                        <a:rPr lang="en-US" sz="1200" b="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Crêpe cake with bitter chocolate mousse</a:t>
                      </a:r>
                      <a:r>
                        <a:rPr lang="en-GB" sz="1200" b="1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£4.80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Popcorn brownies</a:t>
                      </a:r>
                      <a:r>
                        <a:rPr lang="en-GB" sz="1200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£2.80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Blueberry and lemon custard tart</a:t>
                      </a:r>
                      <a:r>
                        <a:rPr lang="en-US" sz="1200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£3.50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 fontAlgn="base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Red velvet</a:t>
                      </a:r>
                      <a:r>
                        <a:rPr lang="en-GB" sz="1200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£2.80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pPr marL="171450" indent="-171450" fontAlgn="base">
                        <a:buFont typeface="Wingdings" charset="2"/>
                        <a:buChar char="Ø"/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Pink Lamingtons</a:t>
                      </a:r>
                      <a:r>
                        <a:rPr lang="en-GB" sz="1200" kern="1200" baseline="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 - </a:t>
                      </a:r>
                      <a:r>
                        <a:rPr lang="en-GB" sz="1200" kern="1200" cap="all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£3.99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endParaRPr lang="en-US" sz="1200" dirty="0">
                        <a:latin typeface="Abadi MT Condensed Light"/>
                        <a:cs typeface="Abadi MT Condensed Ligh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Paring  Sea</a:t>
                      </a:r>
                      <a:r>
                        <a:rPr lang="en-US" sz="1400" b="1" kern="1200" baseline="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 food with wine</a:t>
                      </a:r>
                    </a:p>
                    <a:p>
                      <a:endParaRPr lang="en-US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Medium weight &amp; Texture whites 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Marsanne</a:t>
                      </a:r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Pinto G &amp; </a:t>
                      </a:r>
                      <a:r>
                        <a:rPr lang="en-US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Vermentino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Arnis</a:t>
                      </a:r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Flango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Perfect with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Blue swimmer crab </a:t>
                      </a:r>
                      <a:r>
                        <a:rPr lang="en-US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spaghettini</a:t>
                      </a:r>
                      <a:r>
                        <a:rPr lang="en-US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with lemon and garlic 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baseline="0" dirty="0">
                          <a:solidFill>
                            <a:schemeClr val="dk1"/>
                          </a:solidFill>
                          <a:effectLst/>
                          <a:latin typeface="Bernard MT Condensed"/>
                          <a:ea typeface="+mn-ea"/>
                          <a:cs typeface="Bernard MT Condensed"/>
                        </a:rPr>
                        <a:t> </a:t>
                      </a:r>
                      <a:r>
                        <a:rPr lang="en-GB" sz="1200" b="0" i="0" u="none" kern="120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£12.50</a:t>
                      </a:r>
                      <a:endParaRPr lang="en-GB" sz="1200" b="0" i="0" u="none" kern="1200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  <a:p>
                      <a:endParaRPr lang="en-US" sz="1200" dirty="0">
                        <a:latin typeface="Abadi MT Condensed Light"/>
                        <a:cs typeface="Abadi MT Condensed Ligh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6336">
                <a:tc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Allergen Advice </a:t>
                      </a:r>
                    </a:p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Please be cautious of the dishes as they may contain nuts, soy, wheat, and other allergen ingredients, confirm before ordering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Delivery Options </a:t>
                      </a:r>
                    </a:p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We are available for takeout, please order online from our website and with an additional delivery charge we would drop your order at your doorstep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 sz="1000" dirty="0">
                        <a:latin typeface="Abadi MT Condensed Light"/>
                        <a:cs typeface="Abadi MT Condensed Ligh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1200" kern="1200" dirty="0">
                        <a:solidFill>
                          <a:schemeClr val="dk1"/>
                        </a:solidFill>
                        <a:effectLst/>
                        <a:latin typeface="Abadi MT Condensed Light"/>
                        <a:ea typeface="+mn-ea"/>
                        <a:cs typeface="Abadi MT Condensed Light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Trust Pilot and Hygiene Rating </a:t>
                      </a:r>
                    </a:p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Trust Pilot and hygiene ratings for our restaurant have both been impeccable this year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028">
                <a:tc gridSpan="6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badi MT Condensed Light"/>
                          <a:ea typeface="+mn-ea"/>
                          <a:cs typeface="Abadi MT Condensed Light"/>
                        </a:rPr>
                        <a:t>Thank you for your support and commitment to working together to reduce the spread of COVID-19, Please remember your health and safety is absolutely paramount to us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>
                        <a:latin typeface="Abadi MT Condensed Light"/>
                        <a:cs typeface="Abadi MT Condensed Ligh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>
                        <a:latin typeface="Abadi MT Condensed Light"/>
                        <a:cs typeface="Abadi MT Condensed Ligh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155" y="-243070"/>
            <a:ext cx="1337591" cy="11348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3233" y="1883118"/>
            <a:ext cx="1161949" cy="1740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6245" y="1889858"/>
            <a:ext cx="1202481" cy="1744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0826" y="3891859"/>
            <a:ext cx="1069817" cy="1285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1037" y="5279122"/>
            <a:ext cx="1692177" cy="9621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77" y="2248541"/>
            <a:ext cx="1310568" cy="1158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68267" y="3880892"/>
            <a:ext cx="995534" cy="12969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" name="Picture 2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9133" y="-289870"/>
            <a:ext cx="1337591" cy="11348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3951" y="5690988"/>
            <a:ext cx="739847" cy="7398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val 1"/>
          <p:cNvSpPr/>
          <p:nvPr/>
        </p:nvSpPr>
        <p:spPr>
          <a:xfrm>
            <a:off x="-411780" y="134397"/>
            <a:ext cx="1854805" cy="467921"/>
          </a:xfrm>
          <a:prstGeom prst="ellipse">
            <a:avLst/>
          </a:prstGeom>
          <a:solidFill>
            <a:srgbClr val="800000"/>
          </a:solidFill>
          <a:ln>
            <a:solidFill>
              <a:srgbClr val="8000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25400" algn="bl" rotWithShape="0">
              <a:srgbClr val="000000">
                <a:alpha val="6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badi MT Condensed Light"/>
                <a:cs typeface="Abadi MT Condensed Light"/>
              </a:rPr>
              <a:t>Quality food</a:t>
            </a:r>
          </a:p>
        </p:txBody>
      </p:sp>
      <p:sp>
        <p:nvSpPr>
          <p:cNvPr id="22" name="Oval 21"/>
          <p:cNvSpPr/>
          <p:nvPr/>
        </p:nvSpPr>
        <p:spPr>
          <a:xfrm>
            <a:off x="8264768" y="157604"/>
            <a:ext cx="2283233" cy="239891"/>
          </a:xfrm>
          <a:prstGeom prst="ellipse">
            <a:avLst/>
          </a:prstGeom>
          <a:solidFill>
            <a:srgbClr val="800000"/>
          </a:solidFill>
          <a:ln>
            <a:solidFill>
              <a:srgbClr val="8000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25400" algn="bl" rotWithShape="0">
              <a:srgbClr val="000000">
                <a:alpha val="6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badi MT Condensed Light"/>
                <a:cs typeface="Abadi MT Condensed Light"/>
              </a:rPr>
              <a:t>Menu</a:t>
            </a:r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3420" y="1052828"/>
            <a:ext cx="2055324" cy="16711"/>
          </a:xfrm>
          <a:prstGeom prst="line">
            <a:avLst/>
          </a:prstGeom>
          <a:ln>
            <a:solidFill>
              <a:srgbClr val="8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V="1">
            <a:off x="5248936" y="1054824"/>
            <a:ext cx="2055324" cy="16711"/>
          </a:xfrm>
          <a:prstGeom prst="line">
            <a:avLst/>
          </a:prstGeom>
          <a:ln>
            <a:solidFill>
              <a:srgbClr val="8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V="1">
            <a:off x="33420" y="3728671"/>
            <a:ext cx="2055324" cy="16711"/>
          </a:xfrm>
          <a:prstGeom prst="line">
            <a:avLst/>
          </a:prstGeom>
          <a:ln>
            <a:solidFill>
              <a:srgbClr val="8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V="1">
            <a:off x="9025385" y="3743386"/>
            <a:ext cx="1368206" cy="1997"/>
          </a:xfrm>
          <a:prstGeom prst="line">
            <a:avLst/>
          </a:prstGeom>
          <a:ln>
            <a:solidFill>
              <a:srgbClr val="8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10548001" y="3927213"/>
            <a:ext cx="1048707" cy="3996"/>
          </a:xfrm>
          <a:prstGeom prst="line">
            <a:avLst/>
          </a:prstGeom>
          <a:ln>
            <a:solidFill>
              <a:srgbClr val="8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322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1584</TotalTime>
  <Words>269</Words>
  <Application>Microsoft Office PowerPoint</Application>
  <PresentationFormat>Widescreen</PresentationFormat>
  <Paragraphs>60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Adjacency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LSST</dc:title>
  <dc:creator>student</dc:creator>
  <cp:lastModifiedBy>Catalina-Daniela Mavroian (2021593)</cp:lastModifiedBy>
  <cp:revision>113</cp:revision>
  <dcterms:created xsi:type="dcterms:W3CDTF">2019-12-10T10:12:24Z</dcterms:created>
  <dcterms:modified xsi:type="dcterms:W3CDTF">2022-03-03T00:23:05Z</dcterms:modified>
</cp:coreProperties>
</file>