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0"/>
  </p:notesMasterIdLst>
  <p:handoutMasterIdLst>
    <p:handoutMasterId r:id="rId21"/>
  </p:handoutMasterIdLst>
  <p:sldIdLst>
    <p:sldId id="317" r:id="rId5"/>
    <p:sldId id="308" r:id="rId6"/>
    <p:sldId id="309" r:id="rId7"/>
    <p:sldId id="263" r:id="rId8"/>
    <p:sldId id="310" r:id="rId9"/>
    <p:sldId id="318" r:id="rId10"/>
    <p:sldId id="319" r:id="rId11"/>
    <p:sldId id="311" r:id="rId12"/>
    <p:sldId id="320" r:id="rId13"/>
    <p:sldId id="312" r:id="rId14"/>
    <p:sldId id="321" r:id="rId15"/>
    <p:sldId id="316" r:id="rId16"/>
    <p:sldId id="314" r:id="rId17"/>
    <p:sldId id="322" r:id="rId18"/>
    <p:sldId id="30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yesha Malik" initials="AM" lastIdx="1" clrIdx="0">
    <p:extLst>
      <p:ext uri="{19B8F6BF-5375-455C-9EA6-DF929625EA0E}">
        <p15:presenceInfo xmlns:p15="http://schemas.microsoft.com/office/powerpoint/2012/main" userId="1fddcf5f8607c2e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712" autoAdjust="0"/>
  </p:normalViewPr>
  <p:slideViewPr>
    <p:cSldViewPr snapToGrid="0">
      <p:cViewPr varScale="1">
        <p:scale>
          <a:sx n="66" d="100"/>
          <a:sy n="66" d="100"/>
        </p:scale>
        <p:origin x="668" y="48"/>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100" d="100"/>
        <a:sy n="100" d="100"/>
      </p:scale>
      <p:origin x="0" y="-3216"/>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10/24/2026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10/24/2026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s://digital.nhs.uk/data-and-information/publications/statistical/health-survey-for-england/2024/social-care-receipt" TargetMode="External"/><Relationship Id="rId13" Type="http://schemas.openxmlformats.org/officeDocument/2006/relationships/hyperlink" Target="https://www.gov.uk/government/statistics/adult-social-care-provider-statistics-england-quarterly-update-to-december-2025/adult-social-care-provider-statistics-england-quarterly-update-to-december-2025" TargetMode="External"/><Relationship Id="rId18" Type="http://schemas.openxmlformats.org/officeDocument/2006/relationships/hyperlink" Target="https://www.tandfonline.com/doi/abs/10.1080/03601277.2025.2553128" TargetMode="External"/><Relationship Id="rId3" Type="http://schemas.openxmlformats.org/officeDocument/2006/relationships/hyperlink" Target="https://www.ageuk.org.uk/latest-press/articles/2-million-older-people-now-have-some-unmet-need-for-social-care/" TargetMode="External"/><Relationship Id="rId21" Type="http://schemas.openxmlformats.org/officeDocument/2006/relationships/hyperlink" Target="https://link.springer.com/article/10.1186/s12877-024-04702-1" TargetMode="External"/><Relationship Id="rId7" Type="http://schemas.openxmlformats.org/officeDocument/2006/relationships/hyperlink" Target="https://www.bmj.com/content/384/bmj-2023-077764.abstract" TargetMode="External"/><Relationship Id="rId12" Type="http://schemas.openxmlformats.org/officeDocument/2006/relationships/hyperlink" Target="https://www.gov.uk/government/publications/care-act-statutory-guidance/care-and-support-statutory-guidance" TargetMode="External"/><Relationship Id="rId17" Type="http://schemas.openxmlformats.org/officeDocument/2006/relationships/hyperlink" Target="https://www.taylorfrancis.com/chapters/edit/10.4324/9781003526964-3/theories-aging-linda-hunt" TargetMode="External"/><Relationship Id="rId2" Type="http://schemas.openxmlformats.org/officeDocument/2006/relationships/slide" Target="../slides/slide15.xml"/><Relationship Id="rId16" Type="http://schemas.openxmlformats.org/officeDocument/2006/relationships/hyperlink" Target="https://www.hra.nhs.uk/planning-and-improving-research/policies-standards-legislation/mental-capacity-act/" TargetMode="External"/><Relationship Id="rId20" Type="http://schemas.openxmlformats.org/officeDocument/2006/relationships/hyperlink" Target="https://journals.sagepub.com/doi/abs/10.3233/JAD-230312" TargetMode="External"/><Relationship Id="rId1" Type="http://schemas.openxmlformats.org/officeDocument/2006/relationships/notesMaster" Target="../notesMasters/notesMaster1.xml"/><Relationship Id="rId6" Type="http://schemas.openxmlformats.org/officeDocument/2006/relationships/hyperlink" Target="https://www.cqc.org.uk/publications/major-report/state-care/2024-2025/access/asc" TargetMode="External"/><Relationship Id="rId11" Type="http://schemas.openxmlformats.org/officeDocument/2006/relationships/hyperlink" Target="https://www.legislation.gov.uk/ukpga/2014/23/contents" TargetMode="External"/><Relationship Id="rId5" Type="http://schemas.openxmlformats.org/officeDocument/2006/relationships/hyperlink" Target="https://journals.plos.org/plosone/article?id=10.1371/journal.pone.0286527" TargetMode="External"/><Relationship Id="rId15" Type="http://schemas.openxmlformats.org/officeDocument/2006/relationships/hyperlink" Target="https://www.sciencedirect.com/science/article/pii/S0003687023001898" TargetMode="External"/><Relationship Id="rId10" Type="http://schemas.openxmlformats.org/officeDocument/2006/relationships/hyperlink" Target="https://www.legislation.gov.uk/ukpga/1998/42/contents" TargetMode="External"/><Relationship Id="rId19" Type="http://schemas.openxmlformats.org/officeDocument/2006/relationships/hyperlink" Target="https://www.ons.gov.uk/peoplepopulationandcommunity/populationandmigration/populationestimates/bulletins/populationestimatesforenglandandwales/mid2025" TargetMode="External"/><Relationship Id="rId4" Type="http://schemas.openxmlformats.org/officeDocument/2006/relationships/hyperlink" Target="https://www.ageuk.org.uk/our-impact/campaigning/offline-overlooked/" TargetMode="External"/><Relationship Id="rId9" Type="http://schemas.openxmlformats.org/officeDocument/2006/relationships/hyperlink" Target="https://link.springer.com/article/10.1186/s12877-024-05650-6" TargetMode="External"/><Relationship Id="rId14" Type="http://schemas.openxmlformats.org/officeDocument/2006/relationships/hyperlink" Target="https://www.gov.uk/government/statistics/deprivation-of-liberty-safeguards-england-2024-to-2025/deprivation-of-liberty-safeguards-england-2024-to-2025-statistical-commentary"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Ageing includes biological, psychological and social changes that affect health, functional capacity and well-being, but not necessarily give rise to dependency. </a:t>
            </a:r>
            <a:r>
              <a:rPr lang="en-US" sz="1800" dirty="0">
                <a:latin typeface="Arial" panose="020B0604020202020204" pitchFamily="34" charset="0"/>
                <a:cs typeface="Arial" panose="020B0604020202020204" pitchFamily="34" charset="0"/>
              </a:rPr>
              <a:t>Empowerment enables older people to control and make decisions regarding care (GOV.UK, 2025).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ONS.gov.uk (2026) report that 19.1% of the population was 65 years of age and over in England until mid- 2025, an increase of 16.4% in 2011. Although individual support demand cannot be expected by age alone, this also increases health and social planning need. This presentation will examine the biopsychosocial needs, Continuity and Activity theories of the elderly, relevant legislation, residential and domiciliary care as well as Telecare and Smart Home Monitoring. It will examine the Mr. and Mrs. S case and help to protect responsibilities and improve evidence-based services.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1473721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Continuity Theory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Robert C. Atchley formalised the Continuity Theory, which encourages older adults to adapt with the preservation of valuable identities, routines and relationships in 1989. Hunt (2024) discusses the theory of aging in the context of the subsequent adaptation to life. Theory explains why domiciliary care, trusted caregivers, and ongoing family relationships can bring about changes in health. It can address earlier preferences as relevant instead of addressing common needs. But continuity is not automatically secure. In view of repeated falls or care creations, pressing past routines can increase the damage. The medical teams must therefore maintain considerable habits and reassess threats, practices of support and the current needs of the human person.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Activity Theory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Theory activities were linked with the Robert J. Havighurst 1961 Report on successful ageing, which helped relevant activities and society's role to meet the needs of life. Mollaei et al. (2025) review the theory of adjustment to make participation useful, but contestable guide to execute. Adaption exercises, rehabilitation groups and community groups can promote mobility, trust and participation, especially in areas where roles change. The strength of his position questions the presumption that future retirement will be necessary. A constant requirement of activity, however, may lead to marginalisation of those who suffer from pain, fatigue, or preferences. Therefore, it is advisable to provide, adjust and select participation and not to provide any evidence for successful ageing.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dirty="0"/>
          </a:p>
        </p:txBody>
      </p:sp>
    </p:spTree>
    <p:extLst>
      <p:ext uri="{BB962C8B-B14F-4D97-AF65-F5344CB8AC3E}">
        <p14:creationId xmlns:p14="http://schemas.microsoft.com/office/powerpoint/2010/main" val="87366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The Mental Capacity Act was responsible for protecting decision-making autonomy in 2005 (HRA.NHS.uk, 2021). However, GOV.UK (2026b) had accepted 364,900 DoLS applications 2024/25 and he asked whether restrictions on a smaller number of alternatives had a higher priority. Whilst appropriate measures to avoid serious risks remain necessary, the Human Rights Act 1998 also gives a guarantee of freedom and family relations (GOV.UK, 1998). Although Age UK.org.uk (2024) estimates that two million older people need unmet social care to fill the gap between legal responsibility and access to services, the Care Act 2014 emphasises well-being and prevention (GOV.UK, 2014). An effective empowerment will therefore require good assessment, sufficient resource allocation and joint and coordinated implementation, rather than compliance with legal standards alone.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2308133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Bef>
                <a:spcPts val="200"/>
              </a:spcBef>
            </a:pPr>
            <a:r>
              <a:rPr lang="en-GB" sz="1800" b="1" dirty="0">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rPr>
              <a:t>Current Care Provision: Residential Respite Care</a:t>
            </a:r>
            <a:endParaRPr lang="en-GB" sz="1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Residential respite provides temporary accommodation, laundry, dressing, treatment, food, mobility control and night support. This may reduce direct pressure after discontinuation or fatigue of the caregivers and may allow revaluation. In the homes for the elderly, 335,489 residents were registered as mentioned by GOV.UK (2026a). But it contains registered residents, and it does not show any deferment effect.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Boucaud-Maître et al. (2023) compares the clinical outcomes in all health facilities, but different characteristics of residents limit causal consequences. This could also result in fewer checks and practices, with regular meals, unusual carers and staff performing the tasks which are assigned to them. But instead of simply monitoring them, individual procedures, rehabilitation objectives and scheduled releases are needed.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5</a:t>
            </a:fld>
            <a:endParaRPr lang="en-US" noProof="0" dirty="0"/>
          </a:p>
        </p:txBody>
      </p:sp>
    </p:spTree>
    <p:extLst>
      <p:ext uri="{BB962C8B-B14F-4D97-AF65-F5344CB8AC3E}">
        <p14:creationId xmlns:p14="http://schemas.microsoft.com/office/powerpoint/2010/main" val="1026281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Bef>
                <a:spcPts val="200"/>
              </a:spcBef>
            </a:pPr>
            <a:r>
              <a:rPr lang="en-GB" sz="1800" b="1" dirty="0">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rPr>
              <a:t>Current Care Provision: Domiciliary Care</a:t>
            </a:r>
            <a:endParaRPr lang="en-GB" sz="1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Domiciliary care provides routine laundry, dressing, cooking, medicine, and transfer to the home. GOV.UK, (2026a) received a report of the respondents from the 499,279 recipients in domiciliary care. Remarkable environments maintain routines, but treatment does not indicate whether the assistance is appropriate. Crocker et al. (2024) consider Community intervention's level. However, a number of components limit the regular use of generalisation process home care.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Healey et al. (2024) identify organisational and temporal pressures that impact homecare work. Fast morning visits may not offer enough time to wear or exercise safely. It is therefore appropriate to take into account functional objectives and consistent staff, and non-individual work visits during commissioning, considering the work's estimated duration.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6</a:t>
            </a:fld>
            <a:endParaRPr lang="en-US" noProof="0" dirty="0"/>
          </a:p>
        </p:txBody>
      </p:sp>
    </p:spTree>
    <p:extLst>
      <p:ext uri="{BB962C8B-B14F-4D97-AF65-F5344CB8AC3E}">
        <p14:creationId xmlns:p14="http://schemas.microsoft.com/office/powerpoint/2010/main" val="2113632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Comparison: Residential Respite vs Domiciliary Care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Residential respite </a:t>
            </a:r>
            <a:r>
              <a:rPr lang="en-GB" sz="1800" dirty="0">
                <a:effectLst/>
                <a:latin typeface="Arial" panose="020B0604020202020204" pitchFamily="34" charset="0"/>
                <a:ea typeface="Calibri" panose="020F0502020204030204" pitchFamily="34" charset="0"/>
                <a:cs typeface="Times New Roman" panose="02020603050405020304" pitchFamily="18" charset="0"/>
              </a:rPr>
              <a:t>offers supervised transfers, medication assistance and night observation whilst domiciliary care keeps house routines, but depending on planned visits. CQC.org.uk (2024) reported that homecare vacancies represented more than 10% compared to less than 5% in nursing homes, which were focused on unequal staff pressure and not on a higher level of accommodation service. However, the unmet demand refers to funding, eligibility and geographical availability. Thus, services should compare effective mobility, continuity of care, the ability to care and personal preferences before placement, rather than treating domestic supervision or housing retention as autonomous by nature.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7</a:t>
            </a:fld>
            <a:endParaRPr lang="en-US" noProof="0" dirty="0"/>
          </a:p>
        </p:txBody>
      </p:sp>
    </p:spTree>
    <p:extLst>
      <p:ext uri="{BB962C8B-B14F-4D97-AF65-F5344CB8AC3E}">
        <p14:creationId xmlns:p14="http://schemas.microsoft.com/office/powerpoint/2010/main" val="4101294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Bef>
                <a:spcPts val="200"/>
              </a:spcBef>
            </a:pPr>
            <a:r>
              <a:rPr lang="en-GB" sz="1800" b="1" dirty="0">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rPr>
              <a:t>Technological Innovations: Telecare</a:t>
            </a:r>
            <a:endParaRPr lang="en-GB" sz="1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rPr>
              <a:t>Telecare consists of portable alarm pendants, automatic drop detectors and two-way communication equipment that is connected to surveillance centres or designated emergency services. If a fall occurs, the alert may concern contacts and emergency services which may facilitate home Member State independence. Unlike Smart Home sensors, Telecare offers first emergency reactions rather than an analysis of routine domestic behaviour. Fothergill et al. (2025) underline that the effectiveness depends on the conditions of the user and implementation. However, the alarms provide limited protection when the person cannot activate it or when the communication is not operational, or when no one answers. The service must therefore prove evidence's existence, the testing equipment, the response agreements, and make sure that telecare supplements adequate personal care has entered into force.</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8</a:t>
            </a:fld>
            <a:endParaRPr lang="en-US" noProof="0" dirty="0"/>
          </a:p>
        </p:txBody>
      </p:sp>
    </p:spTree>
    <p:extLst>
      <p:ext uri="{BB962C8B-B14F-4D97-AF65-F5344CB8AC3E}">
        <p14:creationId xmlns:p14="http://schemas.microsoft.com/office/powerpoint/2010/main" val="3210893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Bef>
                <a:spcPts val="200"/>
              </a:spcBef>
            </a:pPr>
            <a:r>
              <a:rPr lang="en-GB" sz="1800" b="1" dirty="0">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rPr>
              <a:t>Technological Innovations: Smart-Home Monitoring</a:t>
            </a:r>
            <a:endParaRPr lang="en-GB" sz="1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rPr>
              <a:t>Home Monitoring is a smart way of combining motion sensors, automatic lighting and environmental hazard warning to house the identify potential space. Sensors may detect unusual omissions or dangers without requiring intent in contrast with emergency function Telecare sensors. Independence's benefits Tian et al. (2024) identify potential first of all, but also focus on accessibility, ease of use and acceptability barriers. Age UK.org.uk (2025) reports that 2.1 million elderlies have no basic knowledge about the Internet at UK offline and 4.9 million. This number is not capable of directly measuring the introduction of sensors. Continuous control also causes concerns about privacy and may give rise to erroneous interpretations of harmless behaviour. As a result, the installation requires approval, setting of personal alarm thresholds, providing affordable services, providing access to training and the use of dedicated personnel to investigate alerts.</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9</a:t>
            </a:fld>
            <a:endParaRPr lang="en-US" noProof="0" dirty="0"/>
          </a:p>
        </p:txBody>
      </p:sp>
    </p:spTree>
    <p:extLst>
      <p:ext uri="{BB962C8B-B14F-4D97-AF65-F5344CB8AC3E}">
        <p14:creationId xmlns:p14="http://schemas.microsoft.com/office/powerpoint/2010/main" val="40125981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Case Study / Real-World Application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Mr and Mrs S, married for 70 years and both in their nineties. She had dementia and relied on her husband to care for her body and after she had divorced, she was worried. She had a break after a little fall. One of the staff refused to ask Mr. S to take her home because on a series of occasions she refused to provide professional support. The nursing home published an urgent DoLS authorisation which was initially considered uncertain as a permanent return. As regards the expected damage to the marriage and less restrictive alternatives, the evaluation was given priority. In its subsequent formal reassessment of the family's rights, issues related to the legal capacity. It has been examined whether home nursing authorisation can deal with identified risks.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10</a:t>
            </a:fld>
            <a:endParaRPr lang="en-US" noProof="0" dirty="0"/>
          </a:p>
        </p:txBody>
      </p:sp>
    </p:spTree>
    <p:extLst>
      <p:ext uri="{BB962C8B-B14F-4D97-AF65-F5344CB8AC3E}">
        <p14:creationId xmlns:p14="http://schemas.microsoft.com/office/powerpoint/2010/main" val="34724997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Continuity Theory explains why the maintenance of the Mrs S-marriage and home-style environment are important to well-being (Hunt, 2024). However, familiarity alone could not meet the physical needs of their individual for support. The Mental Capacity Act 2005 and the Human Rights Act 1998 have involved professionals in examining the restrictions that affect families and freedom. Short DoLS authorisation is required for internal discharge. Mr. S became his representative, and IMCA backed his understanding of the challenge's rights. After assuming that homecare package Mrs S came home for nine months. Whilst remaining risks have to be appropriately addressed, they contribute to autonomy.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11</a:t>
            </a:fld>
            <a:endParaRPr lang="en-US" noProof="0" dirty="0"/>
          </a:p>
        </p:txBody>
      </p:sp>
    </p:spTree>
    <p:extLst>
      <p:ext uri="{BB962C8B-B14F-4D97-AF65-F5344CB8AC3E}">
        <p14:creationId xmlns:p14="http://schemas.microsoft.com/office/powerpoint/2010/main" val="14692827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The Care Act Directive consists of the principles of protection, such as permission, prevention, protection, proportionality, partnership and accountability (GOV.UK, 2025). In practice, such options should be supported, early analysis and assessment of healthcare workers' activities, negligence, proportionate constraints, multidisciplinary coordination and documented evaluations should be conducted. If, however, institutional security was put before priority without considering alternatives, independence's maintenance would undermine professional activities. The Mrs S case illustrated that by first limiting her return home and, ever since then, subjecting her to a review in a formal inquiry. This provides a protection element which could include the risk identified, response to the person's wish, offer of assistance and justification for the limitations. Non-incorporation of expected harm and removal of any risk is a good safeguard for humans ' core species.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12</a:t>
            </a:fld>
            <a:endParaRPr lang="en-US" noProof="0" dirty="0"/>
          </a:p>
        </p:txBody>
      </p:sp>
    </p:spTree>
    <p:extLst>
      <p:ext uri="{BB962C8B-B14F-4D97-AF65-F5344CB8AC3E}">
        <p14:creationId xmlns:p14="http://schemas.microsoft.com/office/powerpoint/2010/main" val="4094501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Recommendation 1:  Rights-Based Discharge Reviews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Case Study shows how restrictive decisions homecare alternatives could be missed. NHS discharge teams and local authorities should undertake joint tests for capacity, awareness and risk assessment within three months prior to the decision to discharge. Although participation and limitation had been determined during the six-month audit, social workers would be requested to coordinate assessments. The time which is allowed for the review might alleviate the burden placed on staff.</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Recommendation 2: Integrated Homecare and Telecare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Arial" panose="020B0604020202020204" pitchFamily="34" charset="0"/>
                <a:ea typeface="Calibri" panose="020F0502020204030204" pitchFamily="34" charset="0"/>
              </a:rPr>
              <a:t>Healey et al. (2024) identify homecare pressures and Fothergill et al. (2025) highlight important telecare implementation barriers. Local PNC should implement child care visits, awareness raising activities and staff training on a pilot basis for six months. Professional therapists should assess suitability; monthly reviews of performance will verify functionality. Phased funding and non-digital alternatives can help solve exclusion's problem.</a:t>
            </a:r>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13</a:t>
            </a:fld>
            <a:endParaRPr lang="en-US" noProof="0" dirty="0"/>
          </a:p>
        </p:txBody>
      </p:sp>
    </p:spTree>
    <p:extLst>
      <p:ext uri="{BB962C8B-B14F-4D97-AF65-F5344CB8AC3E}">
        <p14:creationId xmlns:p14="http://schemas.microsoft.com/office/powerpoint/2010/main" val="4209986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14</a:t>
            </a:fld>
            <a:endParaRPr lang="en-US" noProof="0" dirty="0"/>
          </a:p>
        </p:txBody>
      </p:sp>
    </p:spTree>
    <p:extLst>
      <p:ext uri="{BB962C8B-B14F-4D97-AF65-F5344CB8AC3E}">
        <p14:creationId xmlns:p14="http://schemas.microsoft.com/office/powerpoint/2010/main" val="36893250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457200" indent="-457200">
              <a:lnSpc>
                <a:spcPct val="150000"/>
              </a:lnSpc>
            </a:pPr>
            <a:r>
              <a:rPr lang="en-GB" sz="1800" dirty="0">
                <a:effectLst/>
                <a:latin typeface="Arial" panose="020B0604020202020204" pitchFamily="34" charset="0"/>
                <a:ea typeface="Times New Roman" panose="02020603050405020304" pitchFamily="18" charset="0"/>
              </a:rPr>
              <a:t>Age UK.org.uk (2024). </a:t>
            </a:r>
            <a:r>
              <a:rPr lang="en-GB" sz="1800" i="1" dirty="0">
                <a:effectLst/>
                <a:latin typeface="Arial" panose="020B0604020202020204" pitchFamily="34" charset="0"/>
                <a:ea typeface="Times New Roman" panose="02020603050405020304" pitchFamily="18" charset="0"/>
              </a:rPr>
              <a:t>2 Million older people now have some unmet need for social care</a:t>
            </a:r>
            <a:r>
              <a:rPr lang="en-GB" sz="1800" dirty="0">
                <a:effectLst/>
                <a:latin typeface="Arial" panose="020B0604020202020204" pitchFamily="34" charset="0"/>
                <a:ea typeface="Times New Roman" panose="02020603050405020304" pitchFamily="18" charset="0"/>
              </a:rPr>
              <a:t>. [online] Age UK. Available at: </a:t>
            </a:r>
            <a:r>
              <a:rPr lang="en-GB" sz="1800" u="sng" dirty="0">
                <a:solidFill>
                  <a:srgbClr val="0563C1"/>
                </a:solidFill>
                <a:effectLst/>
                <a:latin typeface="Arial" panose="020B0604020202020204" pitchFamily="34" charset="0"/>
                <a:ea typeface="Times New Roman" panose="02020603050405020304" pitchFamily="18" charset="0"/>
                <a:hlinkClick r:id="rId3"/>
              </a:rPr>
              <a:t>https://www.ageuk.org.uk/latest-press/articles/2-million-older-people-now-have-some-unmet-need-for-social-care/</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Age UK.org.uk (2025). </a:t>
            </a:r>
            <a:r>
              <a:rPr lang="en-GB" sz="1800" i="1" dirty="0">
                <a:effectLst/>
                <a:latin typeface="Arial" panose="020B0604020202020204" pitchFamily="34" charset="0"/>
                <a:ea typeface="Times New Roman" panose="02020603050405020304" pitchFamily="18" charset="0"/>
              </a:rPr>
              <a:t>Offline and overlooked | campaigns</a:t>
            </a:r>
            <a:r>
              <a:rPr lang="en-GB" sz="1800" dirty="0">
                <a:effectLst/>
                <a:latin typeface="Arial" panose="020B0604020202020204" pitchFamily="34" charset="0"/>
                <a:ea typeface="Times New Roman" panose="02020603050405020304" pitchFamily="18" charset="0"/>
              </a:rPr>
              <a:t>. [online] Age UK. Available at: </a:t>
            </a:r>
            <a:r>
              <a:rPr lang="en-GB" sz="1800" u="sng" dirty="0">
                <a:solidFill>
                  <a:srgbClr val="0563C1"/>
                </a:solidFill>
                <a:effectLst/>
                <a:latin typeface="Arial" panose="020B0604020202020204" pitchFamily="34" charset="0"/>
                <a:ea typeface="Times New Roman" panose="02020603050405020304" pitchFamily="18" charset="0"/>
                <a:hlinkClick r:id="rId4"/>
              </a:rPr>
              <a:t>https://www.ageuk.org.uk/our-impact/campaigning/offline-overlooked/</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solidFill>
                  <a:srgbClr val="222222"/>
                </a:solidFill>
                <a:effectLst/>
                <a:latin typeface="Arial" panose="020B0604020202020204" pitchFamily="34" charset="0"/>
                <a:ea typeface="Times New Roman" panose="02020603050405020304" pitchFamily="18" charset="0"/>
              </a:rPr>
              <a:t>Boucaud-Maître, D., Letenneur, L., Drame, M., Taube-Teguo, N., Dartigues, J.F., Amieva, H. and Tabue-Teguo, M., 2023. Comparison of mortality and hospitalizations of older adults living in residential care facilities versus nursing homes or the community. A systematic review. </a:t>
            </a:r>
            <a:r>
              <a:rPr lang="en-GB" sz="1800" i="1" dirty="0">
                <a:solidFill>
                  <a:srgbClr val="222222"/>
                </a:solidFill>
                <a:effectLst/>
                <a:latin typeface="Arial" panose="020B0604020202020204" pitchFamily="34" charset="0"/>
                <a:ea typeface="Times New Roman" panose="02020603050405020304" pitchFamily="18" charset="0"/>
              </a:rPr>
              <a:t>PLoS One</a:t>
            </a:r>
            <a:r>
              <a:rPr lang="en-GB" sz="1800" dirty="0">
                <a:solidFill>
                  <a:srgbClr val="222222"/>
                </a:solidFill>
                <a:effectLst/>
                <a:latin typeface="Arial" panose="020B0604020202020204" pitchFamily="34" charset="0"/>
                <a:ea typeface="Times New Roman" panose="02020603050405020304" pitchFamily="18" charset="0"/>
              </a:rPr>
              <a:t>, </a:t>
            </a:r>
            <a:r>
              <a:rPr lang="en-GB" sz="1800" i="1" dirty="0">
                <a:solidFill>
                  <a:srgbClr val="222222"/>
                </a:solidFill>
                <a:effectLst/>
                <a:latin typeface="Arial" panose="020B0604020202020204" pitchFamily="34" charset="0"/>
                <a:ea typeface="Times New Roman" panose="02020603050405020304" pitchFamily="18" charset="0"/>
              </a:rPr>
              <a:t>18</a:t>
            </a:r>
            <a:r>
              <a:rPr lang="en-GB" sz="1800" dirty="0">
                <a:solidFill>
                  <a:srgbClr val="222222"/>
                </a:solidFill>
                <a:effectLst/>
                <a:latin typeface="Arial" panose="020B0604020202020204" pitchFamily="34" charset="0"/>
                <a:ea typeface="Times New Roman" panose="02020603050405020304" pitchFamily="18" charset="0"/>
              </a:rPr>
              <a:t>(5), p.e0286527. </a:t>
            </a:r>
            <a:r>
              <a:rPr lang="en-GB" sz="1800" u="sng" dirty="0">
                <a:solidFill>
                  <a:srgbClr val="0563C1"/>
                </a:solidFill>
                <a:effectLst/>
                <a:latin typeface="Arial" panose="020B0604020202020204" pitchFamily="34" charset="0"/>
                <a:ea typeface="Times New Roman" panose="02020603050405020304" pitchFamily="18" charset="0"/>
                <a:hlinkClick r:id="rId5"/>
              </a:rPr>
              <a:t>https://journals.plos.org/plosone/article?id=10.1371/journal.pone.0286527</a:t>
            </a:r>
            <a:r>
              <a:rPr lang="en-GB" sz="1800" dirty="0">
                <a:solidFill>
                  <a:srgbClr val="222222"/>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CQC.org.uk (2024). </a:t>
            </a:r>
            <a:r>
              <a:rPr lang="en-GB" sz="1800" i="1" dirty="0">
                <a:effectLst/>
                <a:latin typeface="Arial" panose="020B0604020202020204" pitchFamily="34" charset="0"/>
                <a:ea typeface="Times New Roman" panose="02020603050405020304" pitchFamily="18" charset="0"/>
              </a:rPr>
              <a:t>Adult Social Care - Care Quality Commission</a:t>
            </a:r>
            <a:r>
              <a:rPr lang="en-GB" sz="1800" dirty="0">
                <a:effectLst/>
                <a:latin typeface="Arial" panose="020B0604020202020204" pitchFamily="34" charset="0"/>
                <a:ea typeface="Times New Roman" panose="02020603050405020304" pitchFamily="18" charset="0"/>
              </a:rPr>
              <a:t>. [online] Cqc.org.uk. Available at: </a:t>
            </a:r>
            <a:r>
              <a:rPr lang="en-GB" sz="1800" u="sng" dirty="0">
                <a:solidFill>
                  <a:srgbClr val="0563C1"/>
                </a:solidFill>
                <a:effectLst/>
                <a:latin typeface="Arial" panose="020B0604020202020204" pitchFamily="34" charset="0"/>
                <a:ea typeface="Times New Roman" panose="02020603050405020304" pitchFamily="18" charset="0"/>
                <a:hlinkClick r:id="rId6"/>
              </a:rPr>
              <a:t>https://www.cqc.org.uk/publications/major-report/state-care/2024-2025/access/asc</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solidFill>
                  <a:srgbClr val="222222"/>
                </a:solidFill>
                <a:effectLst/>
                <a:latin typeface="Arial" panose="020B0604020202020204" pitchFamily="34" charset="0"/>
                <a:ea typeface="Times New Roman" panose="02020603050405020304" pitchFamily="18" charset="0"/>
              </a:rPr>
              <a:t>Crocker, T.F., Ensor, J., Lam, N., Jordão, M., Bajpai, R., Bond, M., Forster, A., Riley, R.D., Andre, D., Brundle, C. and Ellwood, A., 2024. Community based complex interventions to sustain independence in older people: systematic review and network meta-analysis. </a:t>
            </a:r>
            <a:r>
              <a:rPr lang="en-GB" sz="1800" i="1" dirty="0">
                <a:solidFill>
                  <a:srgbClr val="222222"/>
                </a:solidFill>
                <a:effectLst/>
                <a:latin typeface="Arial" panose="020B0604020202020204" pitchFamily="34" charset="0"/>
                <a:ea typeface="Times New Roman" panose="02020603050405020304" pitchFamily="18" charset="0"/>
              </a:rPr>
              <a:t>bmj</a:t>
            </a:r>
            <a:r>
              <a:rPr lang="en-GB" sz="1800" dirty="0">
                <a:solidFill>
                  <a:srgbClr val="222222"/>
                </a:solidFill>
                <a:effectLst/>
                <a:latin typeface="Arial" panose="020B0604020202020204" pitchFamily="34" charset="0"/>
                <a:ea typeface="Times New Roman" panose="02020603050405020304" pitchFamily="18" charset="0"/>
              </a:rPr>
              <a:t>, </a:t>
            </a:r>
            <a:r>
              <a:rPr lang="en-GB" sz="1800" i="1" dirty="0">
                <a:solidFill>
                  <a:srgbClr val="222222"/>
                </a:solidFill>
                <a:effectLst/>
                <a:latin typeface="Arial" panose="020B0604020202020204" pitchFamily="34" charset="0"/>
                <a:ea typeface="Times New Roman" panose="02020603050405020304" pitchFamily="18" charset="0"/>
              </a:rPr>
              <a:t>384</a:t>
            </a:r>
            <a:r>
              <a:rPr lang="en-GB" sz="1800" dirty="0">
                <a:solidFill>
                  <a:srgbClr val="222222"/>
                </a:solidFill>
                <a:effectLst/>
                <a:latin typeface="Arial" panose="020B0604020202020204" pitchFamily="34" charset="0"/>
                <a:ea typeface="Times New Roman" panose="02020603050405020304" pitchFamily="18" charset="0"/>
              </a:rPr>
              <a:t>. </a:t>
            </a:r>
            <a:r>
              <a:rPr lang="en-GB" sz="1800" u="sng" dirty="0">
                <a:solidFill>
                  <a:srgbClr val="0563C1"/>
                </a:solidFill>
                <a:effectLst/>
                <a:latin typeface="Arial" panose="020B0604020202020204" pitchFamily="34" charset="0"/>
                <a:ea typeface="Times New Roman" panose="02020603050405020304" pitchFamily="18" charset="0"/>
                <a:hlinkClick r:id="rId7"/>
              </a:rPr>
              <a:t>https://www.bmj.com/content/384/bmj-2023-077764.abstract</a:t>
            </a:r>
            <a:r>
              <a:rPr lang="en-GB" sz="1800" dirty="0">
                <a:solidFill>
                  <a:srgbClr val="222222"/>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Digital NHS.uk (2024). </a:t>
            </a:r>
            <a:r>
              <a:rPr lang="en-GB" sz="1800" i="1" dirty="0">
                <a:effectLst/>
                <a:latin typeface="Arial" panose="020B0604020202020204" pitchFamily="34" charset="0"/>
                <a:ea typeface="Times New Roman" panose="02020603050405020304" pitchFamily="18" charset="0"/>
              </a:rPr>
              <a:t>Social care for older adults - NHS England Digital</a:t>
            </a:r>
            <a:r>
              <a:rPr lang="en-GB" sz="1800" dirty="0">
                <a:effectLst/>
                <a:latin typeface="Arial" panose="020B0604020202020204" pitchFamily="34" charset="0"/>
                <a:ea typeface="Times New Roman" panose="02020603050405020304" pitchFamily="18" charset="0"/>
              </a:rPr>
              <a:t>. [online] NHS England Digital. Available at: </a:t>
            </a:r>
            <a:r>
              <a:rPr lang="en-GB" sz="1800" u="sng" dirty="0">
                <a:solidFill>
                  <a:srgbClr val="0563C1"/>
                </a:solidFill>
                <a:effectLst/>
                <a:latin typeface="Arial" panose="020B0604020202020204" pitchFamily="34" charset="0"/>
                <a:ea typeface="Times New Roman" panose="02020603050405020304" pitchFamily="18" charset="0"/>
                <a:hlinkClick r:id="rId8"/>
              </a:rPr>
              <a:t>https://digital.nhs.uk/data-and-information/publications/statistical/health-survey-for-england/2024/social-care-receipt</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solidFill>
                  <a:srgbClr val="222222"/>
                </a:solidFill>
                <a:effectLst/>
                <a:latin typeface="Arial" panose="020B0604020202020204" pitchFamily="34" charset="0"/>
                <a:ea typeface="Times New Roman" panose="02020603050405020304" pitchFamily="18" charset="0"/>
              </a:rPr>
              <a:t>Fothergill, L., Hayes, N., Latham, Y., Hamilton, J., Ahmed, S. and Holland, C., 2025. Understanding how, for whom and under what circumstances telecare can support independence in community-dwelling older adults: a realist review. </a:t>
            </a:r>
            <a:r>
              <a:rPr lang="en-GB" sz="1800" i="1" dirty="0">
                <a:solidFill>
                  <a:srgbClr val="222222"/>
                </a:solidFill>
                <a:effectLst/>
                <a:latin typeface="Arial" panose="020B0604020202020204" pitchFamily="34" charset="0"/>
                <a:ea typeface="Times New Roman" panose="02020603050405020304" pitchFamily="18" charset="0"/>
              </a:rPr>
              <a:t>BMC geriatrics</a:t>
            </a:r>
            <a:r>
              <a:rPr lang="en-GB" sz="1800" dirty="0">
                <a:solidFill>
                  <a:srgbClr val="222222"/>
                </a:solidFill>
                <a:effectLst/>
                <a:latin typeface="Arial" panose="020B0604020202020204" pitchFamily="34" charset="0"/>
                <a:ea typeface="Times New Roman" panose="02020603050405020304" pitchFamily="18" charset="0"/>
              </a:rPr>
              <a:t>, </a:t>
            </a:r>
            <a:r>
              <a:rPr lang="en-GB" sz="1800" i="1" dirty="0">
                <a:solidFill>
                  <a:srgbClr val="222222"/>
                </a:solidFill>
                <a:effectLst/>
                <a:latin typeface="Arial" panose="020B0604020202020204" pitchFamily="34" charset="0"/>
                <a:ea typeface="Times New Roman" panose="02020603050405020304" pitchFamily="18" charset="0"/>
              </a:rPr>
              <a:t>25</a:t>
            </a:r>
            <a:r>
              <a:rPr lang="en-GB" sz="1800" dirty="0">
                <a:solidFill>
                  <a:srgbClr val="222222"/>
                </a:solidFill>
                <a:effectLst/>
                <a:latin typeface="Arial" panose="020B0604020202020204" pitchFamily="34" charset="0"/>
                <a:ea typeface="Times New Roman" panose="02020603050405020304" pitchFamily="18" charset="0"/>
              </a:rPr>
              <a:t>(1), p.59. </a:t>
            </a:r>
            <a:r>
              <a:rPr lang="en-GB" sz="1800" u="sng" dirty="0">
                <a:solidFill>
                  <a:srgbClr val="0563C1"/>
                </a:solidFill>
                <a:effectLst/>
                <a:latin typeface="Arial" panose="020B0604020202020204" pitchFamily="34" charset="0"/>
                <a:ea typeface="Times New Roman" panose="02020603050405020304" pitchFamily="18" charset="0"/>
                <a:hlinkClick r:id="rId9"/>
              </a:rPr>
              <a:t>https://link.springer.com/article/10.1186/s12877-024-05650-6</a:t>
            </a:r>
            <a:r>
              <a:rPr lang="en-GB" sz="1800" dirty="0">
                <a:solidFill>
                  <a:srgbClr val="222222"/>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GOV.UK (1998). </a:t>
            </a:r>
            <a:r>
              <a:rPr lang="en-GB" sz="1800" i="1" dirty="0">
                <a:effectLst/>
                <a:latin typeface="Arial" panose="020B0604020202020204" pitchFamily="34" charset="0"/>
                <a:ea typeface="Times New Roman" panose="02020603050405020304" pitchFamily="18" charset="0"/>
              </a:rPr>
              <a:t>Human rights act 1998</a:t>
            </a:r>
            <a:r>
              <a:rPr lang="en-GB" sz="1800" dirty="0">
                <a:effectLst/>
                <a:latin typeface="Arial" panose="020B0604020202020204" pitchFamily="34" charset="0"/>
                <a:ea typeface="Times New Roman" panose="02020603050405020304" pitchFamily="18" charset="0"/>
              </a:rPr>
              <a:t>. [online] Legislation.gov.uk. Available at: </a:t>
            </a:r>
            <a:r>
              <a:rPr lang="en-GB" sz="1800" u="sng" dirty="0">
                <a:solidFill>
                  <a:srgbClr val="0563C1"/>
                </a:solidFill>
                <a:effectLst/>
                <a:latin typeface="Arial" panose="020B0604020202020204" pitchFamily="34" charset="0"/>
                <a:ea typeface="Times New Roman" panose="02020603050405020304" pitchFamily="18" charset="0"/>
                <a:hlinkClick r:id="rId10"/>
              </a:rPr>
              <a:t>https://www.legislation.gov.uk/ukpga/1998/42/contents</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GOV.UK (2014). </a:t>
            </a:r>
            <a:r>
              <a:rPr lang="en-GB" sz="1800" i="1" dirty="0">
                <a:effectLst/>
                <a:latin typeface="Arial" panose="020B0604020202020204" pitchFamily="34" charset="0"/>
                <a:ea typeface="Times New Roman" panose="02020603050405020304" pitchFamily="18" charset="0"/>
              </a:rPr>
              <a:t>Care act 2014</a:t>
            </a:r>
            <a:r>
              <a:rPr lang="en-GB" sz="1800" dirty="0">
                <a:effectLst/>
                <a:latin typeface="Arial" panose="020B0604020202020204" pitchFamily="34" charset="0"/>
                <a:ea typeface="Times New Roman" panose="02020603050405020304" pitchFamily="18" charset="0"/>
              </a:rPr>
              <a:t>. [online] Legislation.gov.uk. Available at: </a:t>
            </a:r>
            <a:r>
              <a:rPr lang="en-GB" sz="1800" u="sng" dirty="0">
                <a:solidFill>
                  <a:srgbClr val="0563C1"/>
                </a:solidFill>
                <a:effectLst/>
                <a:latin typeface="Arial" panose="020B0604020202020204" pitchFamily="34" charset="0"/>
                <a:ea typeface="Times New Roman" panose="02020603050405020304" pitchFamily="18" charset="0"/>
                <a:hlinkClick r:id="rId11"/>
              </a:rPr>
              <a:t>https://www.legislation.gov.uk/ukpga/2014/23/contents</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GOV.UK (2025). </a:t>
            </a:r>
            <a:r>
              <a:rPr lang="en-GB" sz="1800" i="1" dirty="0">
                <a:effectLst/>
                <a:latin typeface="Arial" panose="020B0604020202020204" pitchFamily="34" charset="0"/>
                <a:ea typeface="Times New Roman" panose="02020603050405020304" pitchFamily="18" charset="0"/>
              </a:rPr>
              <a:t>Care and support statutory guidance</a:t>
            </a:r>
            <a:r>
              <a:rPr lang="en-GB" sz="1800" dirty="0">
                <a:effectLst/>
                <a:latin typeface="Arial" panose="020B0604020202020204" pitchFamily="34" charset="0"/>
                <a:ea typeface="Times New Roman" panose="02020603050405020304" pitchFamily="18" charset="0"/>
              </a:rPr>
              <a:t>. [online] GOV.UK. Available at: </a:t>
            </a:r>
            <a:r>
              <a:rPr lang="en-GB" sz="1800" u="sng" dirty="0">
                <a:solidFill>
                  <a:srgbClr val="0563C1"/>
                </a:solidFill>
                <a:effectLst/>
                <a:latin typeface="Arial" panose="020B0604020202020204" pitchFamily="34" charset="0"/>
                <a:ea typeface="Times New Roman" panose="02020603050405020304" pitchFamily="18" charset="0"/>
                <a:hlinkClick r:id="rId12"/>
              </a:rPr>
              <a:t>https://www.gov.uk/government/publications/care-act-statutory-guidance/care-and-support-statutory-guidance</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GOV.UK (2026a). </a:t>
            </a:r>
            <a:r>
              <a:rPr lang="en-GB" sz="1800" i="1" dirty="0">
                <a:effectLst/>
                <a:latin typeface="Arial" panose="020B0604020202020204" pitchFamily="34" charset="0"/>
                <a:ea typeface="Times New Roman" panose="02020603050405020304" pitchFamily="18" charset="0"/>
              </a:rPr>
              <a:t>Adult social care provider statistics, England: Quarterly update to december 2025</a:t>
            </a:r>
            <a:r>
              <a:rPr lang="en-GB" sz="1800" dirty="0">
                <a:effectLst/>
                <a:latin typeface="Arial" panose="020B0604020202020204" pitchFamily="34" charset="0"/>
                <a:ea typeface="Times New Roman" panose="02020603050405020304" pitchFamily="18" charset="0"/>
              </a:rPr>
              <a:t>. [online] GOV.UK. Available at: </a:t>
            </a:r>
            <a:r>
              <a:rPr lang="en-GB" sz="1800" u="sng" dirty="0">
                <a:solidFill>
                  <a:srgbClr val="0563C1"/>
                </a:solidFill>
                <a:effectLst/>
                <a:latin typeface="Arial" panose="020B0604020202020204" pitchFamily="34" charset="0"/>
                <a:ea typeface="Times New Roman" panose="02020603050405020304" pitchFamily="18" charset="0"/>
                <a:hlinkClick r:id="rId13"/>
              </a:rPr>
              <a:t>https://www.gov.uk/government/statistics/adult-social-care-provider-statistics-england-quarterly-update-to-december-2025/adult-social-care-provider-statistics-england-quarterly-update-to-december-2025</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GOV.UK (2026b). </a:t>
            </a:r>
            <a:r>
              <a:rPr lang="en-GB" sz="1800" i="1" dirty="0">
                <a:effectLst/>
                <a:latin typeface="Arial" panose="020B0604020202020204" pitchFamily="34" charset="0"/>
                <a:ea typeface="Times New Roman" panose="02020603050405020304" pitchFamily="18" charset="0"/>
              </a:rPr>
              <a:t>Deprivation of liberty safeguards, England, 2024 to 2025: Statistical commentary</a:t>
            </a:r>
            <a:r>
              <a:rPr lang="en-GB" sz="1800" dirty="0">
                <a:effectLst/>
                <a:latin typeface="Arial" panose="020B0604020202020204" pitchFamily="34" charset="0"/>
                <a:ea typeface="Times New Roman" panose="02020603050405020304" pitchFamily="18" charset="0"/>
              </a:rPr>
              <a:t>. [online] GOV.UK. Available at: </a:t>
            </a:r>
            <a:r>
              <a:rPr lang="en-GB" sz="1800" u="sng" dirty="0">
                <a:solidFill>
                  <a:srgbClr val="0563C1"/>
                </a:solidFill>
                <a:effectLst/>
                <a:latin typeface="Arial" panose="020B0604020202020204" pitchFamily="34" charset="0"/>
                <a:ea typeface="Times New Roman" panose="02020603050405020304" pitchFamily="18" charset="0"/>
                <a:hlinkClick r:id="rId14"/>
              </a:rPr>
              <a:t>https://www.gov.uk/government/statistics/deprivation-of-liberty-safeguards-england-2024-to-2025/deprivation-of-liberty-safeguards-england-2024-to-2025-statistical-commentary</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solidFill>
                  <a:srgbClr val="222222"/>
                </a:solidFill>
                <a:effectLst/>
                <a:latin typeface="Arial" panose="020B0604020202020204" pitchFamily="34" charset="0"/>
                <a:ea typeface="Times New Roman" panose="02020603050405020304" pitchFamily="18" charset="0"/>
              </a:rPr>
              <a:t>Healey, J., Hignett, S. and Gyi, D., 2024. A day in the life of a home care worker in England: A human factors systems perspective. </a:t>
            </a:r>
            <a:r>
              <a:rPr lang="en-GB" sz="1800" i="1" dirty="0">
                <a:solidFill>
                  <a:srgbClr val="222222"/>
                </a:solidFill>
                <a:effectLst/>
                <a:latin typeface="Arial" panose="020B0604020202020204" pitchFamily="34" charset="0"/>
                <a:ea typeface="Times New Roman" panose="02020603050405020304" pitchFamily="18" charset="0"/>
              </a:rPr>
              <a:t>Applied Ergonomics</a:t>
            </a:r>
            <a:r>
              <a:rPr lang="en-GB" sz="1800" dirty="0">
                <a:solidFill>
                  <a:srgbClr val="222222"/>
                </a:solidFill>
                <a:effectLst/>
                <a:latin typeface="Arial" panose="020B0604020202020204" pitchFamily="34" charset="0"/>
                <a:ea typeface="Times New Roman" panose="02020603050405020304" pitchFamily="18" charset="0"/>
              </a:rPr>
              <a:t>, </a:t>
            </a:r>
            <a:r>
              <a:rPr lang="en-GB" sz="1800" i="1" dirty="0">
                <a:solidFill>
                  <a:srgbClr val="222222"/>
                </a:solidFill>
                <a:effectLst/>
                <a:latin typeface="Arial" panose="020B0604020202020204" pitchFamily="34" charset="0"/>
                <a:ea typeface="Times New Roman" panose="02020603050405020304" pitchFamily="18" charset="0"/>
              </a:rPr>
              <a:t>115</a:t>
            </a:r>
            <a:r>
              <a:rPr lang="en-GB" sz="1800" dirty="0">
                <a:solidFill>
                  <a:srgbClr val="222222"/>
                </a:solidFill>
                <a:effectLst/>
                <a:latin typeface="Arial" panose="020B0604020202020204" pitchFamily="34" charset="0"/>
                <a:ea typeface="Times New Roman" panose="02020603050405020304" pitchFamily="18" charset="0"/>
              </a:rPr>
              <a:t>, p.104151. </a:t>
            </a:r>
            <a:r>
              <a:rPr lang="en-GB" sz="1800" u="sng" dirty="0">
                <a:solidFill>
                  <a:srgbClr val="0563C1"/>
                </a:solidFill>
                <a:effectLst/>
                <a:latin typeface="Arial" panose="020B0604020202020204" pitchFamily="34" charset="0"/>
                <a:ea typeface="Times New Roman" panose="02020603050405020304" pitchFamily="18" charset="0"/>
                <a:hlinkClick r:id="rId15"/>
              </a:rPr>
              <a:t>https://www.sciencedirect.com/science/article/pii/S0003687023001898</a:t>
            </a:r>
            <a:r>
              <a:rPr lang="en-GB" sz="1800" dirty="0">
                <a:solidFill>
                  <a:srgbClr val="222222"/>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HRA.NHS.uk (2021). </a:t>
            </a:r>
            <a:r>
              <a:rPr lang="en-GB" sz="1800" i="1" dirty="0">
                <a:effectLst/>
                <a:latin typeface="Arial" panose="020B0604020202020204" pitchFamily="34" charset="0"/>
                <a:ea typeface="Times New Roman" panose="02020603050405020304" pitchFamily="18" charset="0"/>
              </a:rPr>
              <a:t>Mental capacity act</a:t>
            </a:r>
            <a:r>
              <a:rPr lang="en-GB" sz="1800" dirty="0">
                <a:effectLst/>
                <a:latin typeface="Arial" panose="020B0604020202020204" pitchFamily="34" charset="0"/>
                <a:ea typeface="Times New Roman" panose="02020603050405020304" pitchFamily="18" charset="0"/>
              </a:rPr>
              <a:t>. [online] Health Research Authority. Available at: </a:t>
            </a:r>
            <a:r>
              <a:rPr lang="en-GB" sz="1800" u="sng" dirty="0">
                <a:solidFill>
                  <a:srgbClr val="0563C1"/>
                </a:solidFill>
                <a:effectLst/>
                <a:latin typeface="Arial" panose="020B0604020202020204" pitchFamily="34" charset="0"/>
                <a:ea typeface="Times New Roman" panose="02020603050405020304" pitchFamily="18" charset="0"/>
                <a:hlinkClick r:id="rId16"/>
              </a:rPr>
              <a:t>https://www.hra.nhs.uk/planning-and-improving-research/policies-standards-legislation/mental-capacity-act/</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solidFill>
                  <a:srgbClr val="222222"/>
                </a:solidFill>
                <a:effectLst/>
                <a:latin typeface="Arial" panose="020B0604020202020204" pitchFamily="34" charset="0"/>
                <a:ea typeface="Times New Roman" panose="02020603050405020304" pitchFamily="18" charset="0"/>
              </a:rPr>
              <a:t>Hunt, L.A., 2024. Theories of aging. In </a:t>
            </a:r>
            <a:r>
              <a:rPr lang="en-GB" sz="1800" i="1" dirty="0">
                <a:solidFill>
                  <a:srgbClr val="222222"/>
                </a:solidFill>
                <a:effectLst/>
                <a:latin typeface="Arial" panose="020B0604020202020204" pitchFamily="34" charset="0"/>
                <a:ea typeface="Times New Roman" panose="02020603050405020304" pitchFamily="18" charset="0"/>
              </a:rPr>
              <a:t>Work and the Older Person</a:t>
            </a:r>
            <a:r>
              <a:rPr lang="en-GB" sz="1800" dirty="0">
                <a:solidFill>
                  <a:srgbClr val="222222"/>
                </a:solidFill>
                <a:effectLst/>
                <a:latin typeface="Arial" panose="020B0604020202020204" pitchFamily="34" charset="0"/>
                <a:ea typeface="Times New Roman" panose="02020603050405020304" pitchFamily="18" charset="0"/>
              </a:rPr>
              <a:t> (pp. 25-36). Routledge. </a:t>
            </a:r>
            <a:r>
              <a:rPr lang="en-GB" sz="1800" u="sng" dirty="0">
                <a:solidFill>
                  <a:srgbClr val="0563C1"/>
                </a:solidFill>
                <a:effectLst/>
                <a:latin typeface="Arial" panose="020B0604020202020204" pitchFamily="34" charset="0"/>
                <a:ea typeface="Times New Roman" panose="02020603050405020304" pitchFamily="18" charset="0"/>
                <a:hlinkClick r:id="rId17"/>
              </a:rPr>
              <a:t>https://www.taylorfrancis.com/chapters/edit/10.4324/9781003526964-3/theories-aging-linda-hunt</a:t>
            </a:r>
            <a:r>
              <a:rPr lang="en-GB" sz="1800" dirty="0">
                <a:solidFill>
                  <a:srgbClr val="222222"/>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solidFill>
                  <a:srgbClr val="222222"/>
                </a:solidFill>
                <a:effectLst/>
                <a:latin typeface="Arial" panose="020B0604020202020204" pitchFamily="34" charset="0"/>
                <a:ea typeface="Times New Roman" panose="02020603050405020304" pitchFamily="18" charset="0"/>
              </a:rPr>
              <a:t>Mollaei, P., Momtaz, Y.A., Saboor, M. and Nasibeh, Z., 2025. Theories and measures of adjustment to aging: Scoping review. </a:t>
            </a:r>
            <a:r>
              <a:rPr lang="en-GB" sz="1800" i="1" dirty="0">
                <a:solidFill>
                  <a:srgbClr val="222222"/>
                </a:solidFill>
                <a:effectLst/>
                <a:latin typeface="Arial" panose="020B0604020202020204" pitchFamily="34" charset="0"/>
                <a:ea typeface="Times New Roman" panose="02020603050405020304" pitchFamily="18" charset="0"/>
              </a:rPr>
              <a:t>Educational Gerontology</a:t>
            </a:r>
            <a:r>
              <a:rPr lang="en-GB" sz="1800" dirty="0">
                <a:solidFill>
                  <a:srgbClr val="222222"/>
                </a:solidFill>
                <a:effectLst/>
                <a:latin typeface="Arial" panose="020B0604020202020204" pitchFamily="34" charset="0"/>
                <a:ea typeface="Times New Roman" panose="02020603050405020304" pitchFamily="18" charset="0"/>
              </a:rPr>
              <a:t>, pp.1-20. </a:t>
            </a:r>
            <a:r>
              <a:rPr lang="en-GB" sz="1800" u="sng" dirty="0">
                <a:solidFill>
                  <a:srgbClr val="0563C1"/>
                </a:solidFill>
                <a:effectLst/>
                <a:latin typeface="Arial" panose="020B0604020202020204" pitchFamily="34" charset="0"/>
                <a:ea typeface="Times New Roman" panose="02020603050405020304" pitchFamily="18" charset="0"/>
                <a:hlinkClick r:id="rId18"/>
              </a:rPr>
              <a:t>https://www.tandfonline.com/doi/abs/10.1080/03601277.2025.2553128</a:t>
            </a:r>
            <a:r>
              <a:rPr lang="en-GB" sz="1800" dirty="0">
                <a:solidFill>
                  <a:srgbClr val="222222"/>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pPr>
            <a:r>
              <a:rPr lang="en-GB" sz="1800" dirty="0">
                <a:effectLst/>
                <a:latin typeface="Arial" panose="020B0604020202020204" pitchFamily="34" charset="0"/>
                <a:ea typeface="Times New Roman" panose="02020603050405020304" pitchFamily="18" charset="0"/>
              </a:rPr>
              <a:t>ONS.gov.uk (2026). </a:t>
            </a:r>
            <a:r>
              <a:rPr lang="en-GB" sz="1800" i="1" dirty="0">
                <a:effectLst/>
                <a:latin typeface="Arial" panose="020B0604020202020204" pitchFamily="34" charset="0"/>
                <a:ea typeface="Times New Roman" panose="02020603050405020304" pitchFamily="18" charset="0"/>
              </a:rPr>
              <a:t>Population estimates for England and Wales</a:t>
            </a:r>
            <a:r>
              <a:rPr lang="en-GB" sz="1800" dirty="0">
                <a:effectLst/>
                <a:latin typeface="Arial" panose="020B0604020202020204" pitchFamily="34" charset="0"/>
                <a:ea typeface="Times New Roman" panose="02020603050405020304" pitchFamily="18" charset="0"/>
              </a:rPr>
              <a:t>. [online] Ons.gov.uk. Available at: </a:t>
            </a:r>
            <a:r>
              <a:rPr lang="en-GB" sz="1800" u="sng" dirty="0">
                <a:solidFill>
                  <a:srgbClr val="0563C1"/>
                </a:solidFill>
                <a:effectLst/>
                <a:latin typeface="Arial" panose="020B0604020202020204" pitchFamily="34" charset="0"/>
                <a:ea typeface="Times New Roman" panose="02020603050405020304" pitchFamily="18" charset="0"/>
                <a:hlinkClick r:id="rId19"/>
              </a:rPr>
              <a:t>https://www.ons.gov.uk/peoplepopulationandcommunity/populationandmigration/populationestimates/bulletins/populationestimatesforenglandandwales/mid2025</a:t>
            </a:r>
            <a:r>
              <a:rPr lang="en-GB" sz="1800" dirty="0">
                <a:effectLst/>
                <a:latin typeface="Arial" panose="020B0604020202020204" pitchFamily="34" charset="0"/>
                <a:ea typeface="Times New Roman" panose="02020603050405020304" pitchFamily="18" charset="0"/>
              </a:rPr>
              <a:t> [Accessed: 10</a:t>
            </a:r>
            <a:r>
              <a:rPr lang="en-GB" sz="1800" baseline="30000" dirty="0">
                <a:effectLst/>
                <a:latin typeface="Arial" panose="020B0604020202020204" pitchFamily="34" charset="0"/>
                <a:ea typeface="Times New Roman" panose="02020603050405020304" pitchFamily="18" charset="0"/>
              </a:rPr>
              <a:t>th</a:t>
            </a:r>
            <a:r>
              <a:rPr lang="en-GB" sz="1800" dirty="0">
                <a:effectLst/>
                <a:latin typeface="Arial" panose="020B0604020202020204" pitchFamily="34" charset="0"/>
                <a:ea typeface="Times New Roman" panose="02020603050405020304" pitchFamily="18" charset="0"/>
              </a:rPr>
              <a:t> Oct. 2026].</a:t>
            </a:r>
            <a:endParaRPr lang="en-GB" sz="1800" dirty="0">
              <a:effectLst/>
              <a:latin typeface="Times New Roman" panose="02020603050405020304" pitchFamily="18" charset="0"/>
              <a:ea typeface="Times New Roman" panose="02020603050405020304" pitchFamily="18" charset="0"/>
            </a:endParaRPr>
          </a:p>
          <a:p>
            <a:pPr marL="457200" indent="-457200">
              <a:lnSpc>
                <a:spcPct val="150000"/>
              </a:lnSpc>
              <a:spcAft>
                <a:spcPts val="800"/>
              </a:spcAft>
            </a:pPr>
            <a:r>
              <a:rPr lang="en-GB"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Panza, F., Solfrizzi, V., Sardone, R., Dibello, V., Castellana, F., Zupo, R., Stallone, R., Lampignano, L., Bortone, I., Mollica, A. and Berardino, G., 2023. Depressive and biopsychosocial frailty phenotypes: impact on late-life cognitive disorders. </a:t>
            </a:r>
            <a:r>
              <a:rPr lang="en-GB" sz="1800" i="1"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Journal of Alzheimer’s Disease</a:t>
            </a:r>
            <a:r>
              <a:rPr lang="en-GB"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94</a:t>
            </a:r>
            <a:r>
              <a:rPr lang="en-GB"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(3), pp.879-898.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0"/>
              </a:rPr>
              <a:t>https://journals.sagepub.com/doi/abs/10.3233/JAD-230312</a:t>
            </a:r>
            <a:r>
              <a:rPr lang="en-GB"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150000"/>
              </a:lnSpc>
            </a:pPr>
            <a:r>
              <a:rPr lang="en-GB" sz="1800" dirty="0">
                <a:solidFill>
                  <a:srgbClr val="222222"/>
                </a:solidFill>
                <a:effectLst/>
                <a:latin typeface="Arial" panose="020B0604020202020204" pitchFamily="34" charset="0"/>
                <a:ea typeface="Times New Roman" panose="02020603050405020304" pitchFamily="18" charset="0"/>
              </a:rPr>
              <a:t>Tian, Y.J., Felber, N.A., Pageau, F., Schwab, D.R. and Wangmo, T., 2024. Benefits and barriers associated with the use of smart home health technologies in the care of older persons: a systematic review. </a:t>
            </a:r>
            <a:r>
              <a:rPr lang="en-GB" sz="1800" i="1" dirty="0">
                <a:solidFill>
                  <a:srgbClr val="222222"/>
                </a:solidFill>
                <a:effectLst/>
                <a:latin typeface="Arial" panose="020B0604020202020204" pitchFamily="34" charset="0"/>
                <a:ea typeface="Times New Roman" panose="02020603050405020304" pitchFamily="18" charset="0"/>
              </a:rPr>
              <a:t>BMC geriatrics</a:t>
            </a:r>
            <a:r>
              <a:rPr lang="en-GB" sz="1800" dirty="0">
                <a:solidFill>
                  <a:srgbClr val="222222"/>
                </a:solidFill>
                <a:effectLst/>
                <a:latin typeface="Arial" panose="020B0604020202020204" pitchFamily="34" charset="0"/>
                <a:ea typeface="Times New Roman" panose="02020603050405020304" pitchFamily="18" charset="0"/>
              </a:rPr>
              <a:t>, </a:t>
            </a:r>
            <a:r>
              <a:rPr lang="en-GB" sz="1800" i="1" dirty="0">
                <a:solidFill>
                  <a:srgbClr val="222222"/>
                </a:solidFill>
                <a:effectLst/>
                <a:latin typeface="Arial" panose="020B0604020202020204" pitchFamily="34" charset="0"/>
                <a:ea typeface="Times New Roman" panose="02020603050405020304" pitchFamily="18" charset="0"/>
              </a:rPr>
              <a:t>24</a:t>
            </a:r>
            <a:r>
              <a:rPr lang="en-GB" sz="1800" dirty="0">
                <a:solidFill>
                  <a:srgbClr val="222222"/>
                </a:solidFill>
                <a:effectLst/>
                <a:latin typeface="Arial" panose="020B0604020202020204" pitchFamily="34" charset="0"/>
                <a:ea typeface="Times New Roman" panose="02020603050405020304" pitchFamily="18" charset="0"/>
              </a:rPr>
              <a:t>(1), p.152. </a:t>
            </a:r>
            <a:r>
              <a:rPr lang="en-GB" sz="1800" u="sng" dirty="0">
                <a:solidFill>
                  <a:srgbClr val="0563C1"/>
                </a:solidFill>
                <a:effectLst/>
                <a:latin typeface="Arial" panose="020B0604020202020204" pitchFamily="34" charset="0"/>
                <a:ea typeface="Times New Roman" panose="02020603050405020304" pitchFamily="18" charset="0"/>
                <a:hlinkClick r:id="rId21"/>
              </a:rPr>
              <a:t>https://link.springer.com/article/10.1186/s12877-024-04702-1</a:t>
            </a:r>
            <a:r>
              <a:rPr lang="en-GB" sz="1800" dirty="0">
                <a:solidFill>
                  <a:srgbClr val="222222"/>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15</a:t>
            </a:fld>
            <a:endParaRPr lang="en-US" noProof="0" dirty="0"/>
          </a:p>
        </p:txBody>
      </p:sp>
    </p:spTree>
    <p:extLst>
      <p:ext uri="{BB962C8B-B14F-4D97-AF65-F5344CB8AC3E}">
        <p14:creationId xmlns:p14="http://schemas.microsoft.com/office/powerpoint/2010/main" val="4105550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74740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7057562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cstate="email">
            <a:alphaModFix/>
            <a:extLst>
              <a:ext uri="{28A0092B-C50C-407E-A947-70E740481C1C}">
                <a14:useLocalDpi xmlns:a14="http://schemas.microsoft.com/office/drawing/2010/main"/>
              </a:ext>
            </a:extLst>
          </a:blip>
          <a:srcRect/>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Tree>
    <p:extLst>
      <p:ext uri="{BB962C8B-B14F-4D97-AF65-F5344CB8AC3E}">
        <p14:creationId xmlns:p14="http://schemas.microsoft.com/office/powerpoint/2010/main" val="3659711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US" dirty="0"/>
              <a:t>Click icon to add picture</a:t>
            </a:r>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a:alphaModFix/>
            <a:extLst>
              <a:ext uri="{96DAC541-7B7A-43D3-8B79-37D633B846F1}">
                <asvg:svgBlip xmlns:asvg="http://schemas.microsoft.com/office/drawing/2016/SVG/main" r:embed="rId2"/>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45243351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US" dirty="0"/>
              <a:t>Click icon to add picture</a:t>
            </a:r>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US" dirty="0"/>
              <a:t>Click icon to add table</a:t>
            </a:r>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57158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8.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19.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22.png"/><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28.png"/><Relationship Id="rId2" Type="http://schemas.openxmlformats.org/officeDocument/2006/relationships/video" Target="../media/media12.mp4"/><Relationship Id="rId1" Type="http://schemas.microsoft.com/office/2007/relationships/media" Target="../media/media12.mp4"/><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image" Target="../media/image30.png"/><Relationship Id="rId5" Type="http://schemas.openxmlformats.org/officeDocument/2006/relationships/image" Target="../media/image29.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hyperlink" Target="https://digital.nhs.uk/data-and-information/publications/statistical/health-survey-for-england/2024/social-care-receipt" TargetMode="External"/><Relationship Id="rId13" Type="http://schemas.openxmlformats.org/officeDocument/2006/relationships/hyperlink" Target="https://www.gov.uk/government/statistics/adult-social-care-provider-statistics-england-quarterly-update-to-december-2025/adult-social-care-provider-statistics-england-quarterly-update-to-december-2025" TargetMode="External"/><Relationship Id="rId18" Type="http://schemas.openxmlformats.org/officeDocument/2006/relationships/hyperlink" Target="https://www.tandfonline.com/doi/abs/10.1080/03601277.2025.2553128" TargetMode="External"/><Relationship Id="rId3" Type="http://schemas.openxmlformats.org/officeDocument/2006/relationships/hyperlink" Target="https://www.ageuk.org.uk/latest-press/articles/2-million-older-people-now-have-some-unmet-need-for-social-care/" TargetMode="External"/><Relationship Id="rId21" Type="http://schemas.openxmlformats.org/officeDocument/2006/relationships/hyperlink" Target="https://link.springer.com/article/10.1186/s12877-024-04702-1" TargetMode="External"/><Relationship Id="rId7" Type="http://schemas.openxmlformats.org/officeDocument/2006/relationships/hyperlink" Target="https://www.bmj.com/content/384/bmj-2023-077764.abstract" TargetMode="External"/><Relationship Id="rId12" Type="http://schemas.openxmlformats.org/officeDocument/2006/relationships/hyperlink" Target="https://www.gov.uk/government/publications/care-act-statutory-guidance/care-and-support-statutory-guidance" TargetMode="External"/><Relationship Id="rId17" Type="http://schemas.openxmlformats.org/officeDocument/2006/relationships/hyperlink" Target="https://www.taylorfrancis.com/chapters/edit/10.4324/9781003526964-3/theories-aging-linda-hunt" TargetMode="External"/><Relationship Id="rId2" Type="http://schemas.openxmlformats.org/officeDocument/2006/relationships/notesSlide" Target="../notesSlides/notesSlide15.xml"/><Relationship Id="rId16" Type="http://schemas.openxmlformats.org/officeDocument/2006/relationships/hyperlink" Target="https://www.hra.nhs.uk/planning-and-improving-research/policies-standards-legislation/mental-capacity-act/" TargetMode="External"/><Relationship Id="rId20" Type="http://schemas.openxmlformats.org/officeDocument/2006/relationships/hyperlink" Target="https://journals.sagepub.com/doi/abs/10.3233/JAD-230312" TargetMode="External"/><Relationship Id="rId1" Type="http://schemas.openxmlformats.org/officeDocument/2006/relationships/slideLayout" Target="../slideLayouts/slideLayout13.xml"/><Relationship Id="rId6" Type="http://schemas.openxmlformats.org/officeDocument/2006/relationships/hyperlink" Target="https://www.cqc.org.uk/publications/major-report/state-care/2024-2025/access/asc" TargetMode="External"/><Relationship Id="rId11" Type="http://schemas.openxmlformats.org/officeDocument/2006/relationships/hyperlink" Target="https://www.legislation.gov.uk/ukpga/2014/23/contents" TargetMode="External"/><Relationship Id="rId5" Type="http://schemas.openxmlformats.org/officeDocument/2006/relationships/hyperlink" Target="https://journals.plos.org/plosone/article?id=10.1371/journal.pone.0286527" TargetMode="External"/><Relationship Id="rId15" Type="http://schemas.openxmlformats.org/officeDocument/2006/relationships/hyperlink" Target="https://www.sciencedirect.com/science/article/pii/S0003687023001898" TargetMode="External"/><Relationship Id="rId10" Type="http://schemas.openxmlformats.org/officeDocument/2006/relationships/hyperlink" Target="https://www.legislation.gov.uk/ukpga/1998/42/contents" TargetMode="External"/><Relationship Id="rId19" Type="http://schemas.openxmlformats.org/officeDocument/2006/relationships/hyperlink" Target="https://www.ons.gov.uk/peoplepopulationandcommunity/populationandmigration/populationestimates/bulletins/populationestimatesforenglandandwales/mid2025" TargetMode="External"/><Relationship Id="rId4" Type="http://schemas.openxmlformats.org/officeDocument/2006/relationships/hyperlink" Target="https://www.ageuk.org.uk/our-impact/campaigning/offline-overlooked/" TargetMode="External"/><Relationship Id="rId9" Type="http://schemas.openxmlformats.org/officeDocument/2006/relationships/hyperlink" Target="https://link.springer.com/article/10.1186/s12877-024-05650-6" TargetMode="External"/><Relationship Id="rId14" Type="http://schemas.openxmlformats.org/officeDocument/2006/relationships/hyperlink" Target="https://www.gov.uk/government/statistics/deprivation-of-liberty-safeguards-england-2024-to-2025/deprivation-of-liberty-safeguards-england-2024-to-2025-statistical-commenta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998064" y="2608569"/>
            <a:ext cx="8748716" cy="2505326"/>
          </a:xfrm>
        </p:spPr>
        <p:txBody>
          <a:bodyPr anchor="ctr"/>
          <a:lstStyle/>
          <a:p>
            <a:pPr marL="12700">
              <a:lnSpc>
                <a:spcPct val="100000"/>
              </a:lnSpc>
              <a:spcBef>
                <a:spcPts val="0"/>
              </a:spcBef>
            </a:pPr>
            <a:r>
              <a:rPr lang="en-US" sz="1600" b="1" i="1" dirty="0">
                <a:latin typeface="Arial" panose="020B0604020202020204" pitchFamily="34" charset="0"/>
                <a:cs typeface="Arial" panose="020B0604020202020204" pitchFamily="34" charset="0"/>
              </a:rPr>
              <a:t>Student Name: Ruth Gathigi</a:t>
            </a:r>
            <a:br>
              <a:rPr lang="en-US" sz="1600" b="1" i="1" dirty="0">
                <a:latin typeface="Arial" panose="020B0604020202020204" pitchFamily="34" charset="0"/>
                <a:cs typeface="Arial" panose="020B0604020202020204" pitchFamily="34" charset="0"/>
              </a:rPr>
            </a:br>
            <a:br>
              <a:rPr lang="en-US" sz="1600" b="1" i="1" dirty="0">
                <a:latin typeface="Arial" panose="020B0604020202020204" pitchFamily="34" charset="0"/>
                <a:cs typeface="Arial" panose="020B0604020202020204" pitchFamily="34" charset="0"/>
              </a:rPr>
            </a:br>
            <a:r>
              <a:rPr lang="en-US" sz="1600" b="1" i="1" dirty="0">
                <a:latin typeface="Arial" panose="020B0604020202020204" pitchFamily="34" charset="0"/>
                <a:cs typeface="Arial" panose="020B0604020202020204" pitchFamily="34" charset="0"/>
              </a:rPr>
              <a:t>Student ID: 2332377</a:t>
            </a:r>
            <a:br>
              <a:rPr lang="en-US" sz="1600" b="1" i="1" dirty="0">
                <a:latin typeface="Arial" panose="020B0604020202020204" pitchFamily="34" charset="0"/>
                <a:cs typeface="Arial" panose="020B0604020202020204" pitchFamily="34" charset="0"/>
              </a:rPr>
            </a:br>
            <a:r>
              <a:rPr lang="en-US" sz="1600" b="1" i="1" spc="-55" dirty="0">
                <a:latin typeface="Arial" panose="020B0604020202020204" pitchFamily="34" charset="0"/>
                <a:cs typeface="Arial" panose="020B0604020202020204" pitchFamily="34" charset="0"/>
              </a:rPr>
              <a:t> </a:t>
            </a:r>
            <a:br>
              <a:rPr lang="en-US" sz="1600" b="1" i="1" spc="-55" dirty="0">
                <a:latin typeface="Arial" panose="020B0604020202020204" pitchFamily="34" charset="0"/>
                <a:cs typeface="Arial" panose="020B0604020202020204" pitchFamily="34" charset="0"/>
              </a:rPr>
            </a:br>
            <a:r>
              <a:rPr lang="en-US" sz="1600" b="1" spc="-20" dirty="0">
                <a:latin typeface="Arial" panose="020B0604020202020204" pitchFamily="34" charset="0"/>
                <a:cs typeface="Arial" panose="020B0604020202020204" pitchFamily="34" charset="0"/>
              </a:rPr>
              <a:t>How Care Services Empower </a:t>
            </a:r>
            <a:br>
              <a:rPr lang="en-US" sz="1600" b="1" spc="-20" dirty="0">
                <a:latin typeface="Arial" panose="020B0604020202020204" pitchFamily="34" charset="0"/>
                <a:cs typeface="Arial" panose="020B0604020202020204" pitchFamily="34" charset="0"/>
              </a:rPr>
            </a:br>
            <a:r>
              <a:rPr lang="en-US" sz="1600" b="1" spc="-20" dirty="0">
                <a:latin typeface="Arial" panose="020B0604020202020204" pitchFamily="34" charset="0"/>
                <a:cs typeface="Arial" panose="020B0604020202020204" pitchFamily="34" charset="0"/>
              </a:rPr>
              <a:t>Older People</a:t>
            </a:r>
            <a:br>
              <a:rPr lang="en-US" sz="1600" b="1" spc="-20" dirty="0">
                <a:latin typeface="Arial" panose="020B0604020202020204" pitchFamily="34" charset="0"/>
                <a:cs typeface="Arial" panose="020B0604020202020204" pitchFamily="34" charset="0"/>
              </a:rPr>
            </a:br>
            <a:br>
              <a:rPr lang="en-US" sz="1600" b="1" spc="-20" dirty="0">
                <a:latin typeface="Arial" panose="020B0604020202020204" pitchFamily="34" charset="0"/>
                <a:cs typeface="Arial" panose="020B0604020202020204" pitchFamily="34" charset="0"/>
              </a:rPr>
            </a:br>
            <a:r>
              <a:rPr lang="en-US" sz="1600" b="1" spc="-20" dirty="0">
                <a:latin typeface="Arial" panose="020B0604020202020204" pitchFamily="34" charset="0"/>
                <a:cs typeface="Arial" panose="020B0604020202020204" pitchFamily="34" charset="0"/>
              </a:rPr>
              <a:t>Module Code: </a:t>
            </a:r>
            <a:r>
              <a:rPr lang="en-US" sz="1600" b="1" i="1" dirty="0">
                <a:latin typeface="Arial" panose="020B0604020202020204" pitchFamily="34" charset="0"/>
                <a:cs typeface="Arial" panose="020B0604020202020204" pitchFamily="34" charset="0"/>
              </a:rPr>
              <a:t>BMH-P</a:t>
            </a:r>
            <a:r>
              <a:rPr lang="en-US" sz="1600" b="1" i="1" spc="-95" dirty="0">
                <a:latin typeface="Arial" panose="020B0604020202020204" pitchFamily="34" charset="0"/>
                <a:cs typeface="Arial" panose="020B0604020202020204" pitchFamily="34" charset="0"/>
              </a:rPr>
              <a:t>6027</a:t>
            </a:r>
            <a:br>
              <a:rPr lang="en-US" sz="1600" b="1" i="1" spc="-95" dirty="0">
                <a:latin typeface="Arial" panose="020B0604020202020204" pitchFamily="34" charset="0"/>
                <a:cs typeface="Arial" panose="020B0604020202020204" pitchFamily="34" charset="0"/>
              </a:rPr>
            </a:br>
            <a:r>
              <a:rPr lang="en-US" sz="1600" b="1" i="1" spc="-95" dirty="0">
                <a:latin typeface="Arial" panose="020B0604020202020204" pitchFamily="34" charset="0"/>
                <a:cs typeface="Arial" panose="020B0604020202020204" pitchFamily="34" charset="0"/>
              </a:rPr>
              <a:t>Lecturer name: Tsiwani Khumalo</a:t>
            </a:r>
            <a:br>
              <a:rPr lang="en-US" sz="1600" b="1" spc="-55" dirty="0">
                <a:latin typeface="Arial" panose="020B0604020202020204" pitchFamily="34" charset="0"/>
                <a:cs typeface="Arial" panose="020B0604020202020204" pitchFamily="34" charset="0"/>
              </a:rPr>
            </a:br>
            <a:endParaRPr lang="en-US" sz="1600" b="1" dirty="0">
              <a:latin typeface="Arial" panose="020B0604020202020204" pitchFamily="34" charset="0"/>
              <a:cs typeface="Arial" panose="020B0604020202020204" pitchFamily="34" charset="0"/>
            </a:endParaRPr>
          </a:p>
        </p:txBody>
      </p:sp>
      <p:pic>
        <p:nvPicPr>
          <p:cNvPr id="4" name="Picture Placeholder 21">
            <a:extLst>
              <a:ext uri="{FF2B5EF4-FFF2-40B4-BE49-F238E27FC236}">
                <a16:creationId xmlns:a16="http://schemas.microsoft.com/office/drawing/2014/main" id="{A1378284-88D4-4E30-BA53-7B1ABAB7E3D0}"/>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8525165" y="0"/>
            <a:ext cx="3666836" cy="3861232"/>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p:spPr>
      </p:pic>
      <p:sp>
        <p:nvSpPr>
          <p:cNvPr id="6" name="Title 2">
            <a:extLst>
              <a:ext uri="{FF2B5EF4-FFF2-40B4-BE49-F238E27FC236}">
                <a16:creationId xmlns:a16="http://schemas.microsoft.com/office/drawing/2014/main" id="{1BD2A201-B119-4938-AC7A-DD99B4AFFF7D}"/>
              </a:ext>
            </a:extLst>
          </p:cNvPr>
          <p:cNvSpPr txBox="1">
            <a:spLocks/>
          </p:cNvSpPr>
          <p:nvPr/>
        </p:nvSpPr>
        <p:spPr>
          <a:xfrm>
            <a:off x="2338296" y="4953634"/>
            <a:ext cx="5454073" cy="1053377"/>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12700">
              <a:lnSpc>
                <a:spcPct val="100000"/>
              </a:lnSpc>
              <a:spcBef>
                <a:spcPts val="0"/>
              </a:spcBef>
            </a:pPr>
            <a:endParaRPr lang="en-US" sz="1800" dirty="0">
              <a:latin typeface="Arial" panose="020B0604020202020204" pitchFamily="34" charset="0"/>
              <a:cs typeface="Arial" panose="020B0604020202020204" pitchFamily="34" charset="0"/>
            </a:endParaRPr>
          </a:p>
        </p:txBody>
      </p:sp>
      <p:pic>
        <p:nvPicPr>
          <p:cNvPr id="11" name="Video 10">
            <a:hlinkClick r:id="" action="ppaction://media"/>
            <a:extLst>
              <a:ext uri="{FF2B5EF4-FFF2-40B4-BE49-F238E27FC236}">
                <a16:creationId xmlns:a16="http://schemas.microsoft.com/office/drawing/2014/main" id="{6E7A412B-5D73-4267-8963-FF95E34FB86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9532539" y="4650927"/>
            <a:ext cx="2057400" cy="2057400"/>
          </a:xfrm>
          <a:prstGeom prst="ellipse">
            <a:avLst/>
          </a:prstGeom>
        </p:spPr>
      </p:pic>
    </p:spTree>
    <p:extLst>
      <p:ext uri="{BB962C8B-B14F-4D97-AF65-F5344CB8AC3E}">
        <p14:creationId xmlns:p14="http://schemas.microsoft.com/office/powerpoint/2010/main" val="1338167130"/>
      </p:ext>
    </p:extLst>
  </p:cSld>
  <p:clrMapOvr>
    <a:masterClrMapping/>
  </p:clrMapOvr>
  <mc:AlternateContent xmlns:mc="http://schemas.openxmlformats.org/markup-compatibility/2006" xmlns:p14="http://schemas.microsoft.com/office/powerpoint/2010/main">
    <mc:Choice Requires="p14">
      <p:transition spd="slow" p14:dur="2000" advTm="39612"/>
    </mc:Choice>
    <mc:Fallback xmlns="">
      <p:transition spd="slow" advTm="396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EE45-3924-5A20-4FDE-7EA6BBEBD06F}"/>
              </a:ext>
            </a:extLst>
          </p:cNvPr>
          <p:cNvSpPr>
            <a:spLocks noGrp="1"/>
          </p:cNvSpPr>
          <p:nvPr>
            <p:ph type="title"/>
          </p:nvPr>
        </p:nvSpPr>
        <p:spPr>
          <a:xfrm>
            <a:off x="-442762" y="2422861"/>
            <a:ext cx="5641848" cy="1126836"/>
          </a:xfrm>
        </p:spPr>
        <p:txBody>
          <a:bodyPr/>
          <a:lstStyle/>
          <a:p>
            <a:pPr algn="ctr"/>
            <a:r>
              <a:rPr lang="en-US" sz="4000" b="1" dirty="0">
                <a:latin typeface="Arial" panose="020B0604020202020204" pitchFamily="34" charset="0"/>
                <a:cs typeface="Arial" panose="020B0604020202020204" pitchFamily="34" charset="0"/>
              </a:rPr>
              <a:t>Introduction</a:t>
            </a:r>
            <a:endParaRPr lang="en-US" dirty="0"/>
          </a:p>
        </p:txBody>
      </p:sp>
      <p:sp>
        <p:nvSpPr>
          <p:cNvPr id="5" name="Title 1">
            <a:extLst>
              <a:ext uri="{FF2B5EF4-FFF2-40B4-BE49-F238E27FC236}">
                <a16:creationId xmlns:a16="http://schemas.microsoft.com/office/drawing/2014/main" id="{2A63E07D-BC62-4586-838A-66E250889AD3}"/>
              </a:ext>
            </a:extLst>
          </p:cNvPr>
          <p:cNvSpPr txBox="1">
            <a:spLocks/>
          </p:cNvSpPr>
          <p:nvPr/>
        </p:nvSpPr>
        <p:spPr>
          <a:xfrm>
            <a:off x="4964740" y="701723"/>
            <a:ext cx="5641848" cy="4569113"/>
          </a:xfrm>
          <a:prstGeom prst="rect">
            <a:avLst/>
          </a:prstGeom>
        </p:spPr>
        <p:txBody>
          <a:bodyPr vert="horz" lIns="91440" tIns="45720" rIns="91440" bIns="45720" rtlCol="0" anchor="ctr">
            <a:noAutofit/>
          </a:bodyPr>
          <a:lstStyle>
            <a:lvl1pPr algn="l" defTabSz="914400" rtl="0" eaLnBrk="1" latinLnBrk="0" hangingPunct="1">
              <a:lnSpc>
                <a:spcPct val="75000"/>
              </a:lnSpc>
              <a:spcBef>
                <a:spcPct val="0"/>
              </a:spcBef>
              <a:buNone/>
              <a:defRPr sz="4800" kern="1200">
                <a:solidFill>
                  <a:schemeClr val="tx1"/>
                </a:solidFill>
                <a:latin typeface="+mj-lt"/>
                <a:ea typeface="+mj-ea"/>
                <a:cs typeface="+mj-cs"/>
              </a:defRPr>
            </a:lvl1pPr>
          </a:lstStyle>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Ageing involves biological, psychological and social changes affecting functional ability and wellbeing; however, older age does not automatically cause dependency.</a:t>
            </a:r>
          </a:p>
          <a:p>
            <a:pPr marL="285750" indent="-285750" algn="just">
              <a:lnSpc>
                <a:spcPct val="15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Empowerment enables older people to control and make decisions regarding care (GOV.UK, 2025).</a:t>
            </a:r>
          </a:p>
          <a:p>
            <a:pPr marL="285750" indent="-285750" algn="just">
              <a:lnSpc>
                <a:spcPct val="15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ONS.gov.uk (2026) England's population aged 65+ increased from 16.4% in 2011 to 19.1% in 2025.</a:t>
            </a:r>
            <a:endParaRPr lang="en-US" sz="2000" dirty="0"/>
          </a:p>
        </p:txBody>
      </p:sp>
      <p:pic>
        <p:nvPicPr>
          <p:cNvPr id="11" name="Video 10">
            <a:hlinkClick r:id="" action="ppaction://media"/>
            <a:extLst>
              <a:ext uri="{FF2B5EF4-FFF2-40B4-BE49-F238E27FC236}">
                <a16:creationId xmlns:a16="http://schemas.microsoft.com/office/drawing/2014/main" id="{9DBBB9EA-E69B-2839-7B17-57B11F79061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9676919" y="4670178"/>
            <a:ext cx="2057400" cy="2057400"/>
          </a:xfrm>
          <a:prstGeom prst="ellipse">
            <a:avLst/>
          </a:prstGeom>
        </p:spPr>
      </p:pic>
    </p:spTree>
    <p:extLst>
      <p:ext uri="{BB962C8B-B14F-4D97-AF65-F5344CB8AC3E}">
        <p14:creationId xmlns:p14="http://schemas.microsoft.com/office/powerpoint/2010/main" val="2222324472"/>
      </p:ext>
    </p:extLst>
  </p:cSld>
  <p:clrMapOvr>
    <a:masterClrMapping/>
  </p:clrMapOvr>
  <mc:AlternateContent xmlns:mc="http://schemas.openxmlformats.org/markup-compatibility/2006" xmlns:p14="http://schemas.microsoft.com/office/powerpoint/2010/main">
    <mc:Choice Requires="p14">
      <p:transition spd="slow" p14:dur="2000" advTm="72061"/>
    </mc:Choice>
    <mc:Fallback xmlns="">
      <p:transition spd="slow" advTm="720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A7BE12AD-D808-BDE0-3EB8-5BC50B1D8474}"/>
              </a:ext>
            </a:extLst>
          </p:cNvPr>
          <p:cNvSpPr>
            <a:spLocks noGrp="1"/>
          </p:cNvSpPr>
          <p:nvPr>
            <p:ph type="title"/>
          </p:nvPr>
        </p:nvSpPr>
        <p:spPr>
          <a:xfrm>
            <a:off x="722376" y="272374"/>
            <a:ext cx="7534656" cy="914400"/>
          </a:xfrm>
        </p:spPr>
        <p:txBody>
          <a:bodyPr/>
          <a:lstStyle/>
          <a:p>
            <a:pPr algn="ctr">
              <a:lnSpc>
                <a:spcPct val="100000"/>
              </a:lnSpc>
            </a:pPr>
            <a:r>
              <a:rPr lang="en-GB" sz="4000" b="1" dirty="0">
                <a:latin typeface="Arial" panose="020B0604020202020204" pitchFamily="34" charset="0"/>
                <a:cs typeface="Arial" panose="020B0604020202020204" pitchFamily="34" charset="0"/>
              </a:rPr>
              <a:t>Theories of Ageing</a:t>
            </a:r>
            <a:endParaRPr lang="en-US" sz="4000" b="1" dirty="0">
              <a:latin typeface="Arial" panose="020B0604020202020204" pitchFamily="34" charset="0"/>
              <a:cs typeface="Arial" panose="020B0604020202020204" pitchFamily="34" charset="0"/>
            </a:endParaRPr>
          </a:p>
        </p:txBody>
      </p:sp>
      <p:sp>
        <p:nvSpPr>
          <p:cNvPr id="8" name="Content Placeholder 7">
            <a:extLst>
              <a:ext uri="{FF2B5EF4-FFF2-40B4-BE49-F238E27FC236}">
                <a16:creationId xmlns:a16="http://schemas.microsoft.com/office/drawing/2014/main" id="{BCFDA37B-399A-B9F0-7A7D-2A891EB7FFA6}"/>
              </a:ext>
            </a:extLst>
          </p:cNvPr>
          <p:cNvSpPr>
            <a:spLocks noGrp="1"/>
          </p:cNvSpPr>
          <p:nvPr>
            <p:ph sz="quarter" idx="10"/>
          </p:nvPr>
        </p:nvSpPr>
        <p:spPr>
          <a:xfrm>
            <a:off x="914400" y="1322961"/>
            <a:ext cx="6760723" cy="4824919"/>
          </a:xfrm>
        </p:spPr>
        <p:txBody>
          <a:bodyPr>
            <a:normAutofit fontScale="92500" lnSpcReduction="20000"/>
          </a:bodyPr>
          <a:lstStyle/>
          <a:p>
            <a:pPr marL="0" indent="0" algn="just">
              <a:lnSpc>
                <a:spcPct val="120000"/>
              </a:lnSpc>
              <a:spcBef>
                <a:spcPts val="0"/>
              </a:spcBef>
              <a:buNone/>
            </a:pPr>
            <a:r>
              <a:rPr lang="en-US" sz="1700" b="1" i="1" dirty="0">
                <a:latin typeface="Arial" panose="020B0604020202020204" pitchFamily="34" charset="0"/>
                <a:cs typeface="Arial" panose="020B0604020202020204" pitchFamily="34" charset="0"/>
              </a:rPr>
              <a:t>Continuity Theory: Robert C. Atchley (1989) </a:t>
            </a:r>
          </a:p>
          <a:p>
            <a:pPr marL="285750" indent="-285750" algn="just">
              <a:lnSpc>
                <a:spcPct val="120000"/>
              </a:lnSpc>
              <a:spcBef>
                <a:spcPts val="0"/>
              </a:spcBef>
            </a:pPr>
            <a:r>
              <a:rPr lang="en-US" sz="1600" dirty="0">
                <a:latin typeface="Arial" panose="020B0604020202020204" pitchFamily="34" charset="0"/>
                <a:cs typeface="Arial" panose="020B0604020202020204" pitchFamily="34" charset="0"/>
              </a:rPr>
              <a:t>Older people will be able to adapt through the preservation of valuable identities, relationships and routines; trusted homes and trustworthy carers can help with their adjustments (Hunt, 2024). </a:t>
            </a:r>
          </a:p>
          <a:p>
            <a:pPr marL="285750" indent="-285750" algn="just">
              <a:lnSpc>
                <a:spcPct val="120000"/>
              </a:lnSpc>
              <a:spcBef>
                <a:spcPts val="0"/>
              </a:spcBef>
            </a:pPr>
            <a:endParaRPr lang="en-US" sz="1600" dirty="0">
              <a:latin typeface="Arial" panose="020B0604020202020204" pitchFamily="34" charset="0"/>
              <a:cs typeface="Arial" panose="020B0604020202020204" pitchFamily="34" charset="0"/>
            </a:endParaRPr>
          </a:p>
          <a:p>
            <a:pPr marL="285750" indent="-285750" algn="just">
              <a:lnSpc>
                <a:spcPct val="120000"/>
              </a:lnSpc>
              <a:spcBef>
                <a:spcPts val="0"/>
              </a:spcBef>
            </a:pPr>
            <a:r>
              <a:rPr lang="en-US" sz="1600" b="1" dirty="0">
                <a:latin typeface="Arial" panose="020B0604020202020204" pitchFamily="34" charset="0"/>
                <a:cs typeface="Arial" panose="020B0604020202020204" pitchFamily="34" charset="0"/>
              </a:rPr>
              <a:t>Strength: </a:t>
            </a:r>
            <a:r>
              <a:rPr lang="en-US" sz="1600" dirty="0">
                <a:latin typeface="Arial" panose="020B0604020202020204" pitchFamily="34" charset="0"/>
                <a:cs typeface="Arial" panose="020B0604020202020204" pitchFamily="34" charset="0"/>
              </a:rPr>
              <a:t>Recognises Personal penchant and identity. </a:t>
            </a:r>
          </a:p>
          <a:p>
            <a:pPr marL="285750" indent="-285750" algn="just">
              <a:lnSpc>
                <a:spcPct val="120000"/>
              </a:lnSpc>
              <a:spcBef>
                <a:spcPts val="0"/>
              </a:spcBef>
            </a:pPr>
            <a:endParaRPr lang="en-US" sz="1600" dirty="0">
              <a:latin typeface="Arial" panose="020B0604020202020204" pitchFamily="34" charset="0"/>
              <a:cs typeface="Arial" panose="020B0604020202020204" pitchFamily="34" charset="0"/>
            </a:endParaRPr>
          </a:p>
          <a:p>
            <a:pPr marL="285750" indent="-285750" algn="just">
              <a:lnSpc>
                <a:spcPct val="120000"/>
              </a:lnSpc>
              <a:spcBef>
                <a:spcPts val="0"/>
              </a:spcBef>
            </a:pPr>
            <a:r>
              <a:rPr lang="en-US" sz="1600" b="1" dirty="0">
                <a:latin typeface="Arial" panose="020B0604020202020204" pitchFamily="34" charset="0"/>
                <a:cs typeface="Arial" panose="020B0604020202020204" pitchFamily="34" charset="0"/>
              </a:rPr>
              <a:t>Limited: </a:t>
            </a:r>
            <a:r>
              <a:rPr lang="en-US" sz="1600" dirty="0">
                <a:latin typeface="Arial" panose="020B0604020202020204" pitchFamily="34" charset="0"/>
                <a:cs typeface="Arial" panose="020B0604020202020204" pitchFamily="34" charset="0"/>
              </a:rPr>
              <a:t>Existing routines can be insecure if a fall occurs or a condition occurs.</a:t>
            </a:r>
          </a:p>
          <a:p>
            <a:pPr marL="285750" indent="-285750" algn="just">
              <a:lnSpc>
                <a:spcPct val="120000"/>
              </a:lnSpc>
              <a:spcBef>
                <a:spcPts val="0"/>
              </a:spcBef>
            </a:pPr>
            <a:endParaRPr lang="en-US" sz="1600" dirty="0">
              <a:latin typeface="Arial" panose="020B0604020202020204" pitchFamily="34" charset="0"/>
              <a:cs typeface="Arial" panose="020B0604020202020204" pitchFamily="34" charset="0"/>
            </a:endParaRPr>
          </a:p>
          <a:p>
            <a:pPr marL="285750" indent="-285750" algn="just">
              <a:lnSpc>
                <a:spcPct val="120000"/>
              </a:lnSpc>
              <a:spcBef>
                <a:spcPts val="0"/>
              </a:spcBef>
            </a:pPr>
            <a:endParaRPr lang="en-US" sz="1600" dirty="0">
              <a:latin typeface="Arial" panose="020B0604020202020204" pitchFamily="34" charset="0"/>
              <a:cs typeface="Arial" panose="020B0604020202020204" pitchFamily="34" charset="0"/>
            </a:endParaRPr>
          </a:p>
          <a:p>
            <a:pPr marL="0" indent="0" algn="just">
              <a:lnSpc>
                <a:spcPct val="120000"/>
              </a:lnSpc>
              <a:spcBef>
                <a:spcPts val="0"/>
              </a:spcBef>
              <a:buNone/>
            </a:pPr>
            <a:r>
              <a:rPr lang="en-US" sz="1700" b="1" i="1" dirty="0">
                <a:latin typeface="Arial" panose="020B0604020202020204" pitchFamily="34" charset="0"/>
                <a:cs typeface="Arial" panose="020B0604020202020204" pitchFamily="34" charset="0"/>
              </a:rPr>
              <a:t>Activity Theory: Robert J. Havighurst (1961) </a:t>
            </a:r>
          </a:p>
          <a:p>
            <a:pPr algn="just">
              <a:lnSpc>
                <a:spcPct val="120000"/>
              </a:lnSpc>
              <a:spcBef>
                <a:spcPts val="0"/>
              </a:spcBef>
            </a:pPr>
            <a:r>
              <a:rPr lang="en-US" sz="1600" dirty="0">
                <a:latin typeface="Arial" panose="020B0604020202020204" pitchFamily="34" charset="0"/>
                <a:cs typeface="Arial" panose="020B0604020202020204" pitchFamily="34" charset="0"/>
              </a:rPr>
              <a:t>Significant community-based activities, rehabilitation and participation can encourage mobility, trust and feeling of life (Mollaei et al., 2025). </a:t>
            </a:r>
          </a:p>
          <a:p>
            <a:pPr algn="just">
              <a:lnSpc>
                <a:spcPct val="120000"/>
              </a:lnSpc>
              <a:spcBef>
                <a:spcPts val="0"/>
              </a:spcBef>
            </a:pPr>
            <a:endParaRPr lang="en-US" sz="1600" dirty="0">
              <a:latin typeface="Arial" panose="020B0604020202020204" pitchFamily="34" charset="0"/>
              <a:cs typeface="Arial" panose="020B0604020202020204" pitchFamily="34" charset="0"/>
            </a:endParaRPr>
          </a:p>
          <a:p>
            <a:pPr algn="just">
              <a:lnSpc>
                <a:spcPct val="120000"/>
              </a:lnSpc>
              <a:spcBef>
                <a:spcPts val="0"/>
              </a:spcBef>
            </a:pPr>
            <a:r>
              <a:rPr lang="en-US" sz="1600" b="1" dirty="0">
                <a:latin typeface="Arial" panose="020B0604020202020204" pitchFamily="34" charset="0"/>
                <a:cs typeface="Arial" panose="020B0604020202020204" pitchFamily="34" charset="0"/>
              </a:rPr>
              <a:t>Strength: </a:t>
            </a:r>
            <a:r>
              <a:rPr lang="en-US" sz="1600" dirty="0">
                <a:latin typeface="Arial" panose="020B0604020202020204" pitchFamily="34" charset="0"/>
                <a:cs typeface="Arial" panose="020B0604020202020204" pitchFamily="34" charset="0"/>
              </a:rPr>
              <a:t>Challenges upon assumption of inevitable withdrawal. </a:t>
            </a:r>
          </a:p>
          <a:p>
            <a:pPr algn="just">
              <a:lnSpc>
                <a:spcPct val="120000"/>
              </a:lnSpc>
              <a:spcBef>
                <a:spcPts val="0"/>
              </a:spcBef>
            </a:pPr>
            <a:endParaRPr lang="en-US" sz="1600" dirty="0">
              <a:latin typeface="Arial" panose="020B0604020202020204" pitchFamily="34" charset="0"/>
              <a:cs typeface="Arial" panose="020B0604020202020204" pitchFamily="34" charset="0"/>
            </a:endParaRPr>
          </a:p>
          <a:p>
            <a:pPr algn="just">
              <a:lnSpc>
                <a:spcPct val="120000"/>
              </a:lnSpc>
              <a:spcBef>
                <a:spcPts val="0"/>
              </a:spcBef>
            </a:pPr>
            <a:r>
              <a:rPr lang="en-US" sz="1600" b="1" dirty="0">
                <a:latin typeface="Arial" panose="020B0604020202020204" pitchFamily="34" charset="0"/>
                <a:cs typeface="Arial" panose="020B0604020202020204" pitchFamily="34" charset="0"/>
              </a:rPr>
              <a:t>One limitation: </a:t>
            </a:r>
            <a:r>
              <a:rPr lang="en-US" sz="1600" dirty="0">
                <a:latin typeface="Arial" panose="020B0604020202020204" pitchFamily="34" charset="0"/>
                <a:cs typeface="Arial" panose="020B0604020202020204" pitchFamily="34" charset="0"/>
              </a:rPr>
              <a:t>The expectations regarding Excessive activities may ignore pain, fatigue and individual preferences.</a:t>
            </a:r>
          </a:p>
        </p:txBody>
      </p:sp>
      <p:sp>
        <p:nvSpPr>
          <p:cNvPr id="3" name="Slide Number Placeholder 2">
            <a:extLst>
              <a:ext uri="{FF2B5EF4-FFF2-40B4-BE49-F238E27FC236}">
                <a16:creationId xmlns:a16="http://schemas.microsoft.com/office/drawing/2014/main" id="{50CD348E-9357-0442-4555-AF6B4AFE34B6}"/>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3</a:t>
            </a:fld>
            <a:endParaRPr lang="en-US" dirty="0"/>
          </a:p>
        </p:txBody>
      </p:sp>
      <p:pic>
        <p:nvPicPr>
          <p:cNvPr id="4" name="Picture 3">
            <a:extLst>
              <a:ext uri="{FF2B5EF4-FFF2-40B4-BE49-F238E27FC236}">
                <a16:creationId xmlns:a16="http://schemas.microsoft.com/office/drawing/2014/main" id="{6C5659CC-54E2-4F44-88C4-C619F2233F4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7032" y="130471"/>
            <a:ext cx="2721711" cy="23849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39844913-F533-4896-8DD8-667DD9E2E04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784729" y="2645639"/>
            <a:ext cx="2721711" cy="232814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9" name="Video 8">
            <a:hlinkClick r:id="" action="ppaction://media"/>
            <a:extLst>
              <a:ext uri="{FF2B5EF4-FFF2-40B4-BE49-F238E27FC236}">
                <a16:creationId xmlns:a16="http://schemas.microsoft.com/office/drawing/2014/main" id="{17EB1348-41CE-A66B-7E47-D80CE017D89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36383" y="4973782"/>
            <a:ext cx="1884720" cy="1884218"/>
          </a:xfrm>
          <a:prstGeom prst="ellipse">
            <a:avLst/>
          </a:prstGeom>
        </p:spPr>
      </p:pic>
    </p:spTree>
    <p:extLst>
      <p:ext uri="{BB962C8B-B14F-4D97-AF65-F5344CB8AC3E}">
        <p14:creationId xmlns:p14="http://schemas.microsoft.com/office/powerpoint/2010/main" val="1966913227"/>
      </p:ext>
    </p:extLst>
  </p:cSld>
  <p:clrMapOvr>
    <a:masterClrMapping/>
  </p:clrMapOvr>
  <mc:AlternateContent xmlns:mc="http://schemas.openxmlformats.org/markup-compatibility/2006" xmlns:p14="http://schemas.microsoft.com/office/powerpoint/2010/main">
    <mc:Choice Requires="p14">
      <p:transition spd="slow" p14:dur="2000" advTm="107858"/>
    </mc:Choice>
    <mc:Fallback xmlns="">
      <p:transition spd="slow" advTm="1078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2A3D95EF-8A67-7F71-37EF-9EB02511B163}"/>
              </a:ext>
            </a:extLst>
          </p:cNvPr>
          <p:cNvSpPr>
            <a:spLocks noGrp="1"/>
          </p:cNvSpPr>
          <p:nvPr>
            <p:ph type="title"/>
          </p:nvPr>
        </p:nvSpPr>
        <p:spPr>
          <a:xfrm>
            <a:off x="1011677" y="0"/>
            <a:ext cx="10360152" cy="1099127"/>
          </a:xfrm>
        </p:spPr>
        <p:txBody>
          <a:bodyPr anchor="b"/>
          <a:lstStyle/>
          <a:p>
            <a:pPr marL="49530">
              <a:lnSpc>
                <a:spcPct val="100000"/>
              </a:lnSpc>
            </a:pPr>
            <a:r>
              <a:rPr lang="en-GB" sz="4000" b="1" dirty="0">
                <a:latin typeface="Arial" panose="020B0604020202020204" pitchFamily="34" charset="0"/>
                <a:cs typeface="Arial" panose="020B0604020202020204" pitchFamily="34" charset="0"/>
              </a:rPr>
              <a:t>Policy/legislation</a:t>
            </a:r>
          </a:p>
        </p:txBody>
      </p:sp>
      <p:sp>
        <p:nvSpPr>
          <p:cNvPr id="15" name="Text Placeholder 14">
            <a:extLst>
              <a:ext uri="{FF2B5EF4-FFF2-40B4-BE49-F238E27FC236}">
                <a16:creationId xmlns:a16="http://schemas.microsoft.com/office/drawing/2014/main" id="{C7846849-DC0A-EE3B-2E5E-D669EC1273D6}"/>
              </a:ext>
            </a:extLst>
          </p:cNvPr>
          <p:cNvSpPr>
            <a:spLocks noGrp="1"/>
          </p:cNvSpPr>
          <p:nvPr>
            <p:ph type="body" sz="quarter" idx="13"/>
          </p:nvPr>
        </p:nvSpPr>
        <p:spPr>
          <a:xfrm>
            <a:off x="1011677" y="1147864"/>
            <a:ext cx="5931734" cy="5616618"/>
          </a:xfrm>
        </p:spPr>
        <p:txBody>
          <a:bodyPr>
            <a:normAutofit fontScale="92500" lnSpcReduction="10000"/>
          </a:bodyPr>
          <a:lstStyle/>
          <a:p>
            <a:pPr algn="l">
              <a:lnSpc>
                <a:spcPct val="120000"/>
              </a:lnSpc>
            </a:pPr>
            <a:r>
              <a:rPr lang="en-US" sz="1600" b="1" i="1" cap="none" dirty="0">
                <a:latin typeface="Arial" panose="020B0604020202020204" pitchFamily="34" charset="0"/>
                <a:cs typeface="Arial" panose="020B0604020202020204" pitchFamily="34" charset="0"/>
              </a:rPr>
              <a:t>Mental Capacity</a:t>
            </a:r>
          </a:p>
          <a:p>
            <a:pPr algn="l">
              <a:lnSpc>
                <a:spcPct val="120000"/>
              </a:lnSpc>
            </a:pPr>
            <a:r>
              <a:rPr lang="en-US" sz="1600" cap="none" dirty="0">
                <a:latin typeface="Arial" panose="020B0604020202020204" pitchFamily="34" charset="0"/>
                <a:cs typeface="Arial" panose="020B0604020202020204" pitchFamily="34" charset="0"/>
              </a:rPr>
              <a:t>Mental capacity is the ability to make specific decisions, including interpretation, retention, weighting and transmission of relevant information where necessary (HRA.NHS.uk, 2021).</a:t>
            </a:r>
          </a:p>
          <a:p>
            <a:pPr algn="l">
              <a:lnSpc>
                <a:spcPct val="120000"/>
              </a:lnSpc>
            </a:pPr>
            <a:endParaRPr lang="en-US" sz="1600" b="1" i="1" cap="none" dirty="0">
              <a:latin typeface="Arial" panose="020B0604020202020204" pitchFamily="34" charset="0"/>
              <a:cs typeface="Arial" panose="020B0604020202020204" pitchFamily="34" charset="0"/>
            </a:endParaRPr>
          </a:p>
          <a:p>
            <a:pPr algn="l">
              <a:lnSpc>
                <a:spcPct val="120000"/>
              </a:lnSpc>
            </a:pPr>
            <a:r>
              <a:rPr lang="en-US" sz="1600" b="1" i="1" cap="none" dirty="0">
                <a:latin typeface="Arial" panose="020B0604020202020204" pitchFamily="34" charset="0"/>
                <a:cs typeface="Arial" panose="020B0604020202020204" pitchFamily="34" charset="0"/>
              </a:rPr>
              <a:t>Mental Capacity Act 2005 </a:t>
            </a:r>
          </a:p>
          <a:p>
            <a:pPr marL="285750" indent="-285750" algn="l">
              <a:lnSpc>
                <a:spcPct val="120000"/>
              </a:lnSpc>
              <a:buFont typeface="Arial" panose="020B0604020202020204" pitchFamily="34" charset="0"/>
              <a:buChar char="•"/>
            </a:pPr>
            <a:r>
              <a:rPr lang="en-US" sz="1400" i="1" cap="none" dirty="0">
                <a:latin typeface="Arial" panose="020B0604020202020204" pitchFamily="34" charset="0"/>
                <a:cs typeface="Arial" panose="020B0604020202020204" pitchFamily="34" charset="0"/>
              </a:rPr>
              <a:t>Strength: </a:t>
            </a:r>
            <a:r>
              <a:rPr lang="en-US" sz="1400" cap="none" dirty="0">
                <a:latin typeface="Arial" panose="020B0604020202020204" pitchFamily="34" charset="0"/>
                <a:cs typeface="Arial" panose="020B0604020202020204" pitchFamily="34" charset="0"/>
              </a:rPr>
              <a:t>Supports Autonomy and Best-Interest-Settlements. </a:t>
            </a:r>
          </a:p>
          <a:p>
            <a:pPr marL="285750" indent="-285750" algn="l">
              <a:lnSpc>
                <a:spcPct val="120000"/>
              </a:lnSpc>
              <a:buFont typeface="Arial" panose="020B0604020202020204" pitchFamily="34" charset="0"/>
              <a:buChar char="•"/>
            </a:pPr>
            <a:r>
              <a:rPr lang="en-US" sz="1400" i="1" cap="none" dirty="0">
                <a:latin typeface="Arial" panose="020B0604020202020204" pitchFamily="34" charset="0"/>
                <a:cs typeface="Arial" panose="020B0604020202020204" pitchFamily="34" charset="0"/>
              </a:rPr>
              <a:t>Limitation: </a:t>
            </a:r>
            <a:r>
              <a:rPr lang="en-US" sz="1400" cap="none" dirty="0">
                <a:latin typeface="Arial" panose="020B0604020202020204" pitchFamily="34" charset="0"/>
                <a:cs typeface="Arial" panose="020B0604020202020204" pitchFamily="34" charset="0"/>
              </a:rPr>
              <a:t>Assessments and safeguards may not apply in a consistent manner.</a:t>
            </a:r>
          </a:p>
          <a:p>
            <a:pPr marL="285750" indent="-285750" algn="l">
              <a:lnSpc>
                <a:spcPct val="120000"/>
              </a:lnSpc>
              <a:buFont typeface="Arial" panose="020B0604020202020204" pitchFamily="34" charset="0"/>
              <a:buChar char="•"/>
            </a:pPr>
            <a:endParaRPr lang="en-US" sz="1400" b="1" i="1" cap="none" dirty="0">
              <a:latin typeface="Arial" panose="020B0604020202020204" pitchFamily="34" charset="0"/>
              <a:cs typeface="Arial" panose="020B0604020202020204" pitchFamily="34" charset="0"/>
            </a:endParaRPr>
          </a:p>
          <a:p>
            <a:pPr algn="l">
              <a:lnSpc>
                <a:spcPct val="120000"/>
              </a:lnSpc>
            </a:pPr>
            <a:r>
              <a:rPr lang="en-US" sz="1600" b="1" i="1" cap="none" dirty="0">
                <a:latin typeface="Arial" panose="020B0604020202020204" pitchFamily="34" charset="0"/>
                <a:cs typeface="Arial" panose="020B0604020202020204" pitchFamily="34" charset="0"/>
              </a:rPr>
              <a:t>Human Rights Act 1998 </a:t>
            </a:r>
          </a:p>
          <a:p>
            <a:pPr marL="285750" indent="-285750" algn="l">
              <a:lnSpc>
                <a:spcPct val="120000"/>
              </a:lnSpc>
              <a:buFont typeface="Arial" panose="020B0604020202020204" pitchFamily="34" charset="0"/>
              <a:buChar char="•"/>
            </a:pPr>
            <a:r>
              <a:rPr lang="en-US" sz="1400" cap="none" dirty="0">
                <a:latin typeface="Arial" panose="020B0604020202020204" pitchFamily="34" charset="0"/>
                <a:cs typeface="Arial" panose="020B0604020202020204" pitchFamily="34" charset="0"/>
              </a:rPr>
              <a:t>Safety measures must be proportionate and offer alternatives before individual rights are restricted (GOV.UK, 1998). </a:t>
            </a:r>
          </a:p>
          <a:p>
            <a:pPr marL="285750" indent="-285750" algn="l">
              <a:lnSpc>
                <a:spcPct val="120000"/>
              </a:lnSpc>
              <a:buFont typeface="Arial" panose="020B0604020202020204" pitchFamily="34" charset="0"/>
              <a:buChar char="•"/>
            </a:pPr>
            <a:r>
              <a:rPr lang="en-US" sz="1400" i="1" cap="none" dirty="0">
                <a:latin typeface="Arial" panose="020B0604020202020204" pitchFamily="34" charset="0"/>
                <a:cs typeface="Arial" panose="020B0604020202020204" pitchFamily="34" charset="0"/>
              </a:rPr>
              <a:t>Strength: </a:t>
            </a:r>
            <a:r>
              <a:rPr lang="en-US" sz="1400" cap="none" dirty="0">
                <a:latin typeface="Arial" panose="020B0604020202020204" pitchFamily="34" charset="0"/>
                <a:cs typeface="Arial" panose="020B0604020202020204" pitchFamily="34" charset="0"/>
              </a:rPr>
              <a:t>Protects Freedom and Family Life. </a:t>
            </a:r>
          </a:p>
          <a:p>
            <a:pPr marL="285750" indent="-285750" algn="l">
              <a:lnSpc>
                <a:spcPct val="120000"/>
              </a:lnSpc>
              <a:buFont typeface="Arial" panose="020B0604020202020204" pitchFamily="34" charset="0"/>
              <a:buChar char="•"/>
            </a:pPr>
            <a:r>
              <a:rPr lang="en-US" sz="1400" i="1" cap="none" dirty="0">
                <a:latin typeface="Arial" panose="020B0604020202020204" pitchFamily="34" charset="0"/>
                <a:cs typeface="Arial" panose="020B0604020202020204" pitchFamily="34" charset="0"/>
              </a:rPr>
              <a:t>Limitation: </a:t>
            </a:r>
            <a:r>
              <a:rPr lang="en-US" sz="1400" cap="none" dirty="0">
                <a:latin typeface="Arial" panose="020B0604020202020204" pitchFamily="34" charset="0"/>
                <a:cs typeface="Arial" panose="020B0604020202020204" pitchFamily="34" charset="0"/>
              </a:rPr>
              <a:t>These Rights not ensure adequate practical care (GOV.UK, 1998).</a:t>
            </a:r>
          </a:p>
          <a:p>
            <a:pPr marL="285750" indent="-285750" algn="l">
              <a:lnSpc>
                <a:spcPct val="120000"/>
              </a:lnSpc>
              <a:buFont typeface="Arial" panose="020B0604020202020204" pitchFamily="34" charset="0"/>
              <a:buChar char="•"/>
            </a:pPr>
            <a:endParaRPr lang="en-US" sz="1400" cap="none" dirty="0">
              <a:latin typeface="Arial" panose="020B0604020202020204" pitchFamily="34" charset="0"/>
              <a:cs typeface="Arial" panose="020B0604020202020204" pitchFamily="34" charset="0"/>
            </a:endParaRPr>
          </a:p>
          <a:p>
            <a:pPr algn="l">
              <a:lnSpc>
                <a:spcPct val="120000"/>
              </a:lnSpc>
            </a:pPr>
            <a:r>
              <a:rPr lang="en-US" sz="1600" b="1" i="1" cap="none" dirty="0">
                <a:latin typeface="Arial" panose="020B0604020202020204" pitchFamily="34" charset="0"/>
                <a:cs typeface="Arial" panose="020B0604020202020204" pitchFamily="34" charset="0"/>
              </a:rPr>
              <a:t>Care Act 2014 </a:t>
            </a:r>
          </a:p>
          <a:p>
            <a:pPr marL="285750" indent="-285750" algn="just">
              <a:lnSpc>
                <a:spcPct val="120000"/>
              </a:lnSpc>
              <a:buFont typeface="Arial" panose="020B0604020202020204" pitchFamily="34" charset="0"/>
              <a:buChar char="•"/>
            </a:pPr>
            <a:r>
              <a:rPr lang="en-US" sz="1400" i="1" cap="none" dirty="0">
                <a:latin typeface="Arial" panose="020B0604020202020204" pitchFamily="34" charset="0"/>
                <a:cs typeface="Arial" panose="020B0604020202020204" pitchFamily="34" charset="0"/>
              </a:rPr>
              <a:t>Strength: </a:t>
            </a:r>
            <a:r>
              <a:rPr lang="en-US" sz="1400" cap="none" dirty="0">
                <a:latin typeface="Arial" panose="020B0604020202020204" pitchFamily="34" charset="0"/>
                <a:cs typeface="Arial" panose="020B0604020202020204" pitchFamily="34" charset="0"/>
              </a:rPr>
              <a:t>Promotes Wellness, prevention and personal care</a:t>
            </a:r>
            <a:r>
              <a:rPr lang="en-US" sz="1400" i="1" cap="none" dirty="0">
                <a:latin typeface="Arial" panose="020B0604020202020204" pitchFamily="34" charset="0"/>
                <a:cs typeface="Arial" panose="020B0604020202020204" pitchFamily="34" charset="0"/>
              </a:rPr>
              <a:t>. </a:t>
            </a:r>
          </a:p>
          <a:p>
            <a:pPr marL="285750" indent="-285750" algn="just">
              <a:lnSpc>
                <a:spcPct val="120000"/>
              </a:lnSpc>
              <a:buFont typeface="Arial" panose="020B0604020202020204" pitchFamily="34" charset="0"/>
              <a:buChar char="•"/>
            </a:pPr>
            <a:r>
              <a:rPr lang="en-US" sz="1400" i="1" cap="none" dirty="0">
                <a:latin typeface="Arial" panose="020B0604020202020204" pitchFamily="34" charset="0"/>
                <a:cs typeface="Arial" panose="020B0604020202020204" pitchFamily="34" charset="0"/>
              </a:rPr>
              <a:t>Limitation: </a:t>
            </a:r>
            <a:r>
              <a:rPr lang="en-US" sz="1400" cap="none" dirty="0">
                <a:latin typeface="Arial" panose="020B0604020202020204" pitchFamily="34" charset="0"/>
                <a:cs typeface="Arial" panose="020B0604020202020204" pitchFamily="34" charset="0"/>
              </a:rPr>
              <a:t>Unmet requirements may restrict effective access to support (GOV.UK, 2014; Age UK.org.uk, 2024).</a:t>
            </a:r>
          </a:p>
          <a:p>
            <a:pPr marL="285750" indent="-285750" algn="just">
              <a:lnSpc>
                <a:spcPct val="120000"/>
              </a:lnSpc>
              <a:buFont typeface="Arial" panose="020B0604020202020204" pitchFamily="34" charset="0"/>
              <a:buChar char="•"/>
            </a:pPr>
            <a:r>
              <a:rPr lang="en-US" sz="1400" cap="none" dirty="0">
                <a:latin typeface="Arial" panose="020B0604020202020204" pitchFamily="34" charset="0"/>
                <a:cs typeface="Arial" panose="020B0604020202020204" pitchFamily="34" charset="0"/>
              </a:rPr>
              <a:t>2 million senior citizens were treated by unmet social care needs, demonstrating that there is a gap between legal requirements and access to services (Age UK.org.uk, 2024).</a:t>
            </a:r>
          </a:p>
        </p:txBody>
      </p:sp>
      <p:pic>
        <p:nvPicPr>
          <p:cNvPr id="4" name="Picture 3">
            <a:extLst>
              <a:ext uri="{FF2B5EF4-FFF2-40B4-BE49-F238E27FC236}">
                <a16:creationId xmlns:a16="http://schemas.microsoft.com/office/drawing/2014/main" id="{29AF3AE6-4846-434F-AB48-A1EE1DEEE8D9}"/>
              </a:ext>
            </a:extLst>
          </p:cNvPr>
          <p:cNvPicPr/>
          <p:nvPr/>
        </p:nvPicPr>
        <p:blipFill>
          <a:blip r:embed="rId5" cstate="email">
            <a:extLst>
              <a:ext uri="{28A0092B-C50C-407E-A947-70E740481C1C}">
                <a14:useLocalDpi xmlns:a14="http://schemas.microsoft.com/office/drawing/2010/main"/>
              </a:ext>
            </a:extLst>
          </a:blip>
          <a:stretch>
            <a:fillRect/>
          </a:stretch>
        </p:blipFill>
        <p:spPr>
          <a:xfrm>
            <a:off x="7076944" y="1147863"/>
            <a:ext cx="4951380" cy="3491513"/>
          </a:xfrm>
          <a:prstGeom prst="rect">
            <a:avLst/>
          </a:prstGeom>
        </p:spPr>
      </p:pic>
      <p:pic>
        <p:nvPicPr>
          <p:cNvPr id="7" name="Video 6">
            <a:hlinkClick r:id="" action="ppaction://media"/>
            <a:extLst>
              <a:ext uri="{FF2B5EF4-FFF2-40B4-BE49-F238E27FC236}">
                <a16:creationId xmlns:a16="http://schemas.microsoft.com/office/drawing/2014/main" id="{85EA02DB-620B-87ED-5BD6-5477A59C268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9965692" y="4707082"/>
            <a:ext cx="2057400" cy="2057400"/>
          </a:xfrm>
          <a:prstGeom prst="ellipse">
            <a:avLst/>
          </a:prstGeom>
        </p:spPr>
      </p:pic>
    </p:spTree>
    <p:extLst>
      <p:ext uri="{BB962C8B-B14F-4D97-AF65-F5344CB8AC3E}">
        <p14:creationId xmlns:p14="http://schemas.microsoft.com/office/powerpoint/2010/main" val="1096717490"/>
      </p:ext>
    </p:extLst>
  </p:cSld>
  <p:clrMapOvr>
    <a:masterClrMapping/>
  </p:clrMapOvr>
  <mc:AlternateContent xmlns:mc="http://schemas.openxmlformats.org/markup-compatibility/2006" xmlns:p14="http://schemas.microsoft.com/office/powerpoint/2010/main">
    <mc:Choice Requires="p14">
      <p:transition spd="slow" p14:dur="2000" advTm="98447"/>
    </mc:Choice>
    <mc:Fallback xmlns="">
      <p:transition spd="slow" advTm="984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a:xfrm>
            <a:off x="652881" y="-176054"/>
            <a:ext cx="10360152" cy="914400"/>
          </a:xfrm>
        </p:spPr>
        <p:txBody>
          <a:bodyPr/>
          <a:lstStyle/>
          <a:p>
            <a:pPr marL="49530" algn="ctr">
              <a:lnSpc>
                <a:spcPct val="100000"/>
              </a:lnSpc>
            </a:pPr>
            <a:r>
              <a:rPr lang="en-GB" sz="4000" b="1" dirty="0">
                <a:latin typeface="Arial" panose="020B0604020202020204" pitchFamily="34" charset="0"/>
                <a:cs typeface="Arial" panose="020B0604020202020204" pitchFamily="34" charset="0"/>
              </a:rPr>
              <a:t>Current care provision</a:t>
            </a:r>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176784" y="1284322"/>
            <a:ext cx="5068111" cy="5048655"/>
          </a:xfrm>
        </p:spPr>
        <p:txBody>
          <a:bodyPr>
            <a:normAutofit lnSpcReduction="10000"/>
          </a:bodyPr>
          <a:lstStyle/>
          <a:p>
            <a:pPr algn="ctr">
              <a:lnSpc>
                <a:spcPct val="110000"/>
              </a:lnSpc>
              <a:spcBef>
                <a:spcPts val="0"/>
              </a:spcBef>
            </a:pPr>
            <a:r>
              <a:rPr lang="en-US" sz="1800" b="1" dirty="0">
                <a:latin typeface="Arial" panose="020B0604020202020204" pitchFamily="34" charset="0"/>
                <a:cs typeface="Arial" panose="020B0604020202020204" pitchFamily="34" charset="0"/>
              </a:rPr>
              <a:t>Residential Respite Care</a:t>
            </a:r>
          </a:p>
          <a:p>
            <a:pPr algn="just">
              <a:lnSpc>
                <a:spcPct val="110000"/>
              </a:lnSpc>
              <a:spcBef>
                <a:spcPts val="0"/>
              </a:spcBef>
            </a:pPr>
            <a:r>
              <a:rPr lang="en-US" sz="1600" i="1" dirty="0">
                <a:latin typeface="Arial" panose="020B0604020202020204" pitchFamily="34" charset="0"/>
                <a:cs typeface="Arial" panose="020B0604020202020204" pitchFamily="34" charset="0"/>
              </a:rPr>
              <a:t>Services and Benefits</a:t>
            </a: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Provides temporary accommodation, clothing assistance, meals, assistance, mobility supervision and bedtime care.</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May relieve caregiver exhaustion and support reassessment; 335,489 residents were recorded in responding older-adult care homes (GOV.UK, 2026a).</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Personalised routines and rehabilitation can sustain everyday life and contribute to creating independence (GOV.UK, 2026a).</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gn="just">
              <a:lnSpc>
                <a:spcPct val="110000"/>
              </a:lnSpc>
              <a:spcBef>
                <a:spcPts val="0"/>
              </a:spcBef>
            </a:pPr>
            <a:r>
              <a:rPr lang="en-US" sz="1600" i="1" dirty="0">
                <a:latin typeface="Arial" panose="020B0604020202020204" pitchFamily="34" charset="0"/>
                <a:cs typeface="Arial" panose="020B0604020202020204" pitchFamily="34" charset="0"/>
              </a:rPr>
              <a:t>Limitations and Care Quality</a:t>
            </a: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Differences in the characteristics of residents limit the comparison of clinical outcomes between care institutions (Boucaud-Maître et al., 2023).</a:t>
            </a:r>
          </a:p>
          <a:p>
            <a:pPr marL="342900" indent="-342900" algn="just">
              <a:lnSpc>
                <a:spcPct val="110000"/>
              </a:lnSpc>
              <a:spcBef>
                <a:spcPts val="0"/>
              </a:spcBef>
              <a:buFont typeface="Arial" panose="020B0604020202020204" pitchFamily="34" charset="0"/>
              <a:buChar char="•"/>
            </a:pPr>
            <a:endParaRPr lang="en-US" sz="18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F35BAC3D-60A1-816B-5C79-2E8B6D9806E9}"/>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5</a:t>
            </a:fld>
            <a:endParaRPr lang="en-US" dirty="0"/>
          </a:p>
        </p:txBody>
      </p:sp>
      <p:pic>
        <p:nvPicPr>
          <p:cNvPr id="5" name="Picture 4">
            <a:extLst>
              <a:ext uri="{FF2B5EF4-FFF2-40B4-BE49-F238E27FC236}">
                <a16:creationId xmlns:a16="http://schemas.microsoft.com/office/drawing/2014/main" id="{F2C2DDEC-7A78-4EA8-B188-AD3245187AA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753401" y="967767"/>
            <a:ext cx="5693924" cy="4922465"/>
          </a:xfrm>
          <a:prstGeom prst="rect">
            <a:avLst/>
          </a:prstGeom>
          <a:ln>
            <a:noFill/>
          </a:ln>
          <a:effectLst>
            <a:outerShdw blurRad="190500" algn="tl" rotWithShape="0">
              <a:srgbClr val="000000">
                <a:alpha val="70000"/>
              </a:srgbClr>
            </a:outerShdw>
          </a:effectLst>
        </p:spPr>
      </p:pic>
      <p:pic>
        <p:nvPicPr>
          <p:cNvPr id="7" name="Video 6">
            <a:hlinkClick r:id="" action="ppaction://media"/>
            <a:extLst>
              <a:ext uri="{FF2B5EF4-FFF2-40B4-BE49-F238E27FC236}">
                <a16:creationId xmlns:a16="http://schemas.microsoft.com/office/drawing/2014/main" id="{EAB24319-7BD7-97EB-6794-4B7377D373A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9673871" y="4718303"/>
            <a:ext cx="2057400" cy="2057400"/>
          </a:xfrm>
          <a:prstGeom prst="ellipse">
            <a:avLst/>
          </a:prstGeom>
        </p:spPr>
      </p:pic>
    </p:spTree>
    <p:extLst>
      <p:ext uri="{BB962C8B-B14F-4D97-AF65-F5344CB8AC3E}">
        <p14:creationId xmlns:p14="http://schemas.microsoft.com/office/powerpoint/2010/main" val="4230106960"/>
      </p:ext>
    </p:extLst>
  </p:cSld>
  <p:clrMapOvr>
    <a:masterClrMapping/>
  </p:clrMapOvr>
  <mc:AlternateContent xmlns:mc="http://schemas.openxmlformats.org/markup-compatibility/2006" xmlns:p14="http://schemas.microsoft.com/office/powerpoint/2010/main">
    <mc:Choice Requires="p14">
      <p:transition spd="slow" p14:dur="2000" advTm="77150"/>
    </mc:Choice>
    <mc:Fallback xmlns="">
      <p:transition spd="slow" advTm="771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a:xfrm>
            <a:off x="914400" y="282102"/>
            <a:ext cx="10360152" cy="914400"/>
          </a:xfrm>
        </p:spPr>
        <p:txBody>
          <a:bodyPr/>
          <a:lstStyle/>
          <a:p>
            <a:pPr marL="49530" algn="ctr">
              <a:lnSpc>
                <a:spcPct val="100000"/>
              </a:lnSpc>
            </a:pPr>
            <a:r>
              <a:rPr lang="en-GB" sz="4000" b="1" dirty="0">
                <a:latin typeface="Arial" panose="020B0604020202020204" pitchFamily="34" charset="0"/>
                <a:cs typeface="Arial" panose="020B0604020202020204" pitchFamily="34" charset="0"/>
              </a:rPr>
              <a:t>Cont..</a:t>
            </a:r>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390437" y="593232"/>
            <a:ext cx="5116749" cy="4872274"/>
          </a:xfrm>
        </p:spPr>
        <p:txBody>
          <a:bodyPr>
            <a:normAutofit lnSpcReduction="10000"/>
          </a:bodyPr>
          <a:lstStyle/>
          <a:p>
            <a:pPr algn="ctr">
              <a:lnSpc>
                <a:spcPct val="100000"/>
              </a:lnSpc>
              <a:spcBef>
                <a:spcPts val="0"/>
              </a:spcBef>
            </a:pPr>
            <a:r>
              <a:rPr lang="en-US" sz="1800" b="1" dirty="0">
                <a:latin typeface="Arial" panose="020B0604020202020204" pitchFamily="34" charset="0"/>
                <a:cs typeface="Arial" panose="020B0604020202020204" pitchFamily="34" charset="0"/>
              </a:rPr>
              <a:t>Domiciliary Care</a:t>
            </a:r>
          </a:p>
          <a:p>
            <a:pPr algn="just">
              <a:lnSpc>
                <a:spcPct val="100000"/>
              </a:lnSpc>
              <a:spcBef>
                <a:spcPts val="0"/>
              </a:spcBef>
            </a:pPr>
            <a:r>
              <a:rPr lang="en-US" sz="1600" i="1" dirty="0">
                <a:latin typeface="Arial" panose="020B0604020202020204" pitchFamily="34" charset="0"/>
                <a:cs typeface="Arial" panose="020B0604020202020204" pitchFamily="34" charset="0"/>
              </a:rPr>
              <a:t>Services and Independence</a:t>
            </a: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Domiciliary care carries out regular scheduled home visits to ensure personal hygiene, health care, nutrition and safe mobility. </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Personalised assistance encourages older people to be associated with and to remain independent in everyday tasks (Crocker et al., 2024).</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0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The 499,279 domiciliary services recipients were registered but not to identify aid for individual needs (GOV.UK, 2026a).</a:t>
            </a:r>
          </a:p>
          <a:p>
            <a:pPr marL="342900" indent="-342900" algn="just">
              <a:lnSpc>
                <a:spcPct val="10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0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gn="just">
              <a:lnSpc>
                <a:spcPct val="100000"/>
              </a:lnSpc>
              <a:spcBef>
                <a:spcPts val="0"/>
              </a:spcBef>
            </a:pPr>
            <a:r>
              <a:rPr lang="en-US" sz="1600" i="1" dirty="0">
                <a:latin typeface="Arial" panose="020B0604020202020204" pitchFamily="34" charset="0"/>
                <a:cs typeface="Arial" panose="020B0604020202020204" pitchFamily="34" charset="0"/>
              </a:rPr>
              <a:t>Workforce and Quality</a:t>
            </a: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Brief visits, inconsistent care providers and pressure on labour may limit individual choices and ensure continuity (Healey et al., 2024).</a:t>
            </a:r>
          </a:p>
        </p:txBody>
      </p:sp>
      <p:sp>
        <p:nvSpPr>
          <p:cNvPr id="2" name="Slide Number Placeholder 1">
            <a:extLst>
              <a:ext uri="{FF2B5EF4-FFF2-40B4-BE49-F238E27FC236}">
                <a16:creationId xmlns:a16="http://schemas.microsoft.com/office/drawing/2014/main" id="{F35BAC3D-60A1-816B-5C79-2E8B6D9806E9}"/>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6</a:t>
            </a:fld>
            <a:endParaRPr lang="en-US" dirty="0"/>
          </a:p>
        </p:txBody>
      </p:sp>
      <p:pic>
        <p:nvPicPr>
          <p:cNvPr id="5" name="Picture 4">
            <a:extLst>
              <a:ext uri="{FF2B5EF4-FFF2-40B4-BE49-F238E27FC236}">
                <a16:creationId xmlns:a16="http://schemas.microsoft.com/office/drawing/2014/main" id="{BAC36BC7-B5FE-4791-A54B-3D4591F9E38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311156" y="1402066"/>
            <a:ext cx="5704060" cy="5250372"/>
          </a:xfrm>
          <a:prstGeom prst="rect">
            <a:avLst/>
          </a:prstGeom>
          <a:ln>
            <a:noFill/>
          </a:ln>
          <a:effectLst>
            <a:outerShdw blurRad="190500" algn="tl" rotWithShape="0">
              <a:srgbClr val="000000">
                <a:alpha val="70000"/>
              </a:srgbClr>
            </a:outerShdw>
          </a:effectLst>
        </p:spPr>
      </p:pic>
      <p:pic>
        <p:nvPicPr>
          <p:cNvPr id="10" name="Video 9">
            <a:hlinkClick r:id="" action="ppaction://media"/>
            <a:extLst>
              <a:ext uri="{FF2B5EF4-FFF2-40B4-BE49-F238E27FC236}">
                <a16:creationId xmlns:a16="http://schemas.microsoft.com/office/drawing/2014/main" id="{D3C8F5C4-0D16-239B-7131-CA0FEA58BB4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477065" y="5204859"/>
            <a:ext cx="1570844" cy="1570844"/>
          </a:xfrm>
          <a:prstGeom prst="ellipse">
            <a:avLst/>
          </a:prstGeom>
        </p:spPr>
      </p:pic>
    </p:spTree>
    <p:extLst>
      <p:ext uri="{BB962C8B-B14F-4D97-AF65-F5344CB8AC3E}">
        <p14:creationId xmlns:p14="http://schemas.microsoft.com/office/powerpoint/2010/main" val="2518099856"/>
      </p:ext>
    </p:extLst>
  </p:cSld>
  <p:clrMapOvr>
    <a:masterClrMapping/>
  </p:clrMapOvr>
  <mc:AlternateContent xmlns:mc="http://schemas.openxmlformats.org/markup-compatibility/2006" xmlns:p14="http://schemas.microsoft.com/office/powerpoint/2010/main">
    <mc:Choice Requires="p14">
      <p:transition spd="slow" p14:dur="2000" advTm="75652"/>
    </mc:Choice>
    <mc:Fallback xmlns="">
      <p:transition spd="slow" advTm="756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a:xfrm>
            <a:off x="914400" y="252919"/>
            <a:ext cx="10360152" cy="914400"/>
          </a:xfrm>
        </p:spPr>
        <p:txBody>
          <a:bodyPr/>
          <a:lstStyle/>
          <a:p>
            <a:pPr marL="49530" algn="ctr">
              <a:lnSpc>
                <a:spcPct val="100000"/>
              </a:lnSpc>
            </a:pPr>
            <a:r>
              <a:rPr lang="en-GB" sz="4000" b="1" dirty="0">
                <a:latin typeface="Arial" panose="020B0604020202020204" pitchFamily="34" charset="0"/>
                <a:cs typeface="Arial" panose="020B0604020202020204" pitchFamily="34" charset="0"/>
              </a:rPr>
              <a:t>Cont..</a:t>
            </a:r>
          </a:p>
        </p:txBody>
      </p:sp>
      <p:sp>
        <p:nvSpPr>
          <p:cNvPr id="2" name="Slide Number Placeholder 1">
            <a:extLst>
              <a:ext uri="{FF2B5EF4-FFF2-40B4-BE49-F238E27FC236}">
                <a16:creationId xmlns:a16="http://schemas.microsoft.com/office/drawing/2014/main" id="{F35BAC3D-60A1-816B-5C79-2E8B6D9806E9}"/>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7</a:t>
            </a:fld>
            <a:endParaRPr lang="en-US" dirty="0"/>
          </a:p>
        </p:txBody>
      </p:sp>
      <p:pic>
        <p:nvPicPr>
          <p:cNvPr id="6" name="Picture 5">
            <a:extLst>
              <a:ext uri="{FF2B5EF4-FFF2-40B4-BE49-F238E27FC236}">
                <a16:creationId xmlns:a16="http://schemas.microsoft.com/office/drawing/2014/main" id="{1ED35E27-82F8-43A4-B3E4-98DAFDE92D89}"/>
              </a:ext>
            </a:extLst>
          </p:cNvPr>
          <p:cNvPicPr/>
          <p:nvPr/>
        </p:nvPicPr>
        <p:blipFill>
          <a:blip r:embed="rId5" cstate="email">
            <a:extLst>
              <a:ext uri="{28A0092B-C50C-407E-A947-70E740481C1C}">
                <a14:useLocalDpi xmlns:a14="http://schemas.microsoft.com/office/drawing/2010/main"/>
              </a:ext>
            </a:extLst>
          </a:blip>
          <a:stretch>
            <a:fillRect/>
          </a:stretch>
        </p:blipFill>
        <p:spPr>
          <a:xfrm>
            <a:off x="2630871" y="1755525"/>
            <a:ext cx="6528816" cy="4849556"/>
          </a:xfrm>
          <a:prstGeom prst="rect">
            <a:avLst/>
          </a:prstGeom>
        </p:spPr>
      </p:pic>
      <p:sp>
        <p:nvSpPr>
          <p:cNvPr id="7" name="Content Placeholder 6">
            <a:extLst>
              <a:ext uri="{FF2B5EF4-FFF2-40B4-BE49-F238E27FC236}">
                <a16:creationId xmlns:a16="http://schemas.microsoft.com/office/drawing/2014/main" id="{F77FF139-E965-4AFF-BC28-93E446795F6E}"/>
              </a:ext>
            </a:extLst>
          </p:cNvPr>
          <p:cNvSpPr>
            <a:spLocks noGrp="1"/>
          </p:cNvSpPr>
          <p:nvPr>
            <p:ph sz="quarter" idx="12"/>
          </p:nvPr>
        </p:nvSpPr>
        <p:spPr>
          <a:xfrm>
            <a:off x="3606802" y="1167319"/>
            <a:ext cx="4576953" cy="482102"/>
          </a:xfrm>
        </p:spPr>
        <p:txBody>
          <a:bodyPr>
            <a:normAutofit/>
          </a:bodyPr>
          <a:lstStyle/>
          <a:p>
            <a:pPr algn="ctr">
              <a:lnSpc>
                <a:spcPct val="100000"/>
              </a:lnSpc>
              <a:spcBef>
                <a:spcPts val="0"/>
              </a:spcBef>
            </a:pPr>
            <a:r>
              <a:rPr lang="en-US" sz="1200" i="1" dirty="0">
                <a:latin typeface="Arial" panose="020B0604020202020204" pitchFamily="34" charset="0"/>
                <a:cs typeface="Arial" panose="020B0604020202020204" pitchFamily="34" charset="0"/>
              </a:rPr>
              <a:t>Table 1: Comparison between Residential Respite and Domiciliary Care</a:t>
            </a:r>
            <a:endParaRPr lang="en-GB" sz="1200" i="1" dirty="0">
              <a:latin typeface="Arial" panose="020B0604020202020204" pitchFamily="34" charset="0"/>
              <a:cs typeface="Arial" panose="020B0604020202020204" pitchFamily="34" charset="0"/>
            </a:endParaRPr>
          </a:p>
        </p:txBody>
      </p:sp>
      <p:pic>
        <p:nvPicPr>
          <p:cNvPr id="17" name="Video 16">
            <a:hlinkClick r:id="" action="ppaction://media"/>
            <a:extLst>
              <a:ext uri="{FF2B5EF4-FFF2-40B4-BE49-F238E27FC236}">
                <a16:creationId xmlns:a16="http://schemas.microsoft.com/office/drawing/2014/main" id="{73A4628D-DD1C-A597-500A-D2A1090ACB8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9957816" y="4718303"/>
            <a:ext cx="2057400" cy="2057400"/>
          </a:xfrm>
          <a:prstGeom prst="ellipse">
            <a:avLst/>
          </a:prstGeom>
        </p:spPr>
      </p:pic>
    </p:spTree>
    <p:extLst>
      <p:ext uri="{BB962C8B-B14F-4D97-AF65-F5344CB8AC3E}">
        <p14:creationId xmlns:p14="http://schemas.microsoft.com/office/powerpoint/2010/main" val="3647083568"/>
      </p:ext>
    </p:extLst>
  </p:cSld>
  <p:clrMapOvr>
    <a:masterClrMapping/>
  </p:clrMapOvr>
  <mc:AlternateContent xmlns:mc="http://schemas.openxmlformats.org/markup-compatibility/2006" xmlns:p14="http://schemas.microsoft.com/office/powerpoint/2010/main">
    <mc:Choice Requires="p14">
      <p:transition spd="slow" p14:dur="2000" advTm="73157"/>
    </mc:Choice>
    <mc:Fallback xmlns="">
      <p:transition spd="slow" advTm="731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A49C0DA-C8AE-5ECC-149A-D60ECFF8C1EB}"/>
              </a:ext>
            </a:extLst>
          </p:cNvPr>
          <p:cNvSpPr>
            <a:spLocks noGrp="1"/>
          </p:cNvSpPr>
          <p:nvPr>
            <p:ph type="title"/>
          </p:nvPr>
        </p:nvSpPr>
        <p:spPr>
          <a:xfrm>
            <a:off x="914399" y="291829"/>
            <a:ext cx="10360152" cy="914400"/>
          </a:xfrm>
        </p:spPr>
        <p:txBody>
          <a:bodyPr/>
          <a:lstStyle/>
          <a:p>
            <a:pPr algn="ctr">
              <a:lnSpc>
                <a:spcPct val="100000"/>
              </a:lnSpc>
            </a:pPr>
            <a:r>
              <a:rPr lang="en-GB" sz="4000" b="1" dirty="0">
                <a:latin typeface="Arial" panose="020B0604020202020204" pitchFamily="34" charset="0"/>
                <a:cs typeface="Arial" panose="020B0604020202020204" pitchFamily="34" charset="0"/>
              </a:rPr>
              <a:t>Technological Innovations</a:t>
            </a:r>
            <a:endParaRPr lang="en-US" sz="4000" b="1" dirty="0">
              <a:latin typeface="Arial" panose="020B0604020202020204" pitchFamily="34" charset="0"/>
              <a:cs typeface="Arial" panose="020B0604020202020204" pitchFamily="34" charset="0"/>
            </a:endParaRPr>
          </a:p>
        </p:txBody>
      </p:sp>
      <p:sp>
        <p:nvSpPr>
          <p:cNvPr id="12" name="Content Placeholder 11">
            <a:extLst>
              <a:ext uri="{FF2B5EF4-FFF2-40B4-BE49-F238E27FC236}">
                <a16:creationId xmlns:a16="http://schemas.microsoft.com/office/drawing/2014/main" id="{C6F2BA06-39BD-0413-D150-70F75EA6CC38}"/>
              </a:ext>
            </a:extLst>
          </p:cNvPr>
          <p:cNvSpPr>
            <a:spLocks noGrp="1"/>
          </p:cNvSpPr>
          <p:nvPr>
            <p:ph sz="quarter" idx="13"/>
          </p:nvPr>
        </p:nvSpPr>
        <p:spPr>
          <a:xfrm>
            <a:off x="802627" y="1382405"/>
            <a:ext cx="5291848" cy="4945348"/>
          </a:xfrm>
        </p:spPr>
        <p:txBody>
          <a:bodyPr>
            <a:normAutofit/>
          </a:bodyPr>
          <a:lstStyle/>
          <a:p>
            <a:pPr marL="0" indent="0" algn="ctr">
              <a:lnSpc>
                <a:spcPct val="107000"/>
              </a:lnSpc>
              <a:spcBef>
                <a:spcPts val="200"/>
              </a:spcBef>
              <a:buNone/>
            </a:pPr>
            <a:r>
              <a:rPr lang="en-GB" sz="2000" b="1" dirty="0">
                <a:effectLst/>
                <a:latin typeface="Arial" panose="020B0604020202020204" pitchFamily="34" charset="0"/>
                <a:ea typeface="Times New Roman" panose="02020603050405020304" pitchFamily="18" charset="0"/>
                <a:cs typeface="Arial" panose="020B0604020202020204" pitchFamily="34" charset="0"/>
              </a:rPr>
              <a:t>Technological Innovations 1: Telecare</a:t>
            </a:r>
          </a:p>
          <a:p>
            <a:pPr marL="0" indent="0" algn="just">
              <a:lnSpc>
                <a:spcPct val="120000"/>
              </a:lnSpc>
              <a:spcBef>
                <a:spcPts val="0"/>
              </a:spcBef>
              <a:buNone/>
            </a:pPr>
            <a:r>
              <a:rPr lang="en-US" sz="1600" i="1" dirty="0">
                <a:effectLst/>
                <a:latin typeface="Arial" panose="020B0604020202020204" pitchFamily="34" charset="0"/>
                <a:ea typeface="Times New Roman" panose="02020603050405020304" pitchFamily="18" charset="0"/>
                <a:cs typeface="Arial" panose="020B0604020202020204" pitchFamily="34" charset="0"/>
              </a:rPr>
              <a:t>Technology and Benefits</a:t>
            </a:r>
          </a:p>
          <a:p>
            <a:pPr marL="342900" indent="-342900" algn="just">
              <a:lnSpc>
                <a:spcPct val="120000"/>
              </a:lnSpc>
              <a:spcBef>
                <a:spcPts val="0"/>
              </a:spcBef>
              <a:buFont typeface="Arial" panose="020B0604020202020204" pitchFamily="34" charset="0"/>
              <a:buChar char="•"/>
            </a:pPr>
            <a:r>
              <a:rPr lang="en-US" sz="1600" dirty="0">
                <a:effectLst/>
                <a:latin typeface="Arial" panose="020B0604020202020204" pitchFamily="34" charset="0"/>
                <a:ea typeface="Times New Roman" panose="02020603050405020304" pitchFamily="18" charset="0"/>
                <a:cs typeface="Arial" panose="020B0604020202020204" pitchFamily="34" charset="0"/>
              </a:rPr>
              <a:t>Telecare is based on portable warnings, drop detector and communication systems for connecting older people to observation centers or appointed response agents.</a:t>
            </a:r>
          </a:p>
          <a:p>
            <a:pPr marL="342900" indent="-342900" algn="just">
              <a:lnSpc>
                <a:spcPct val="120000"/>
              </a:lnSpc>
              <a:spcBef>
                <a:spcPts val="0"/>
              </a:spcBef>
              <a:buFont typeface="Arial" panose="020B0604020202020204" pitchFamily="34" charset="0"/>
              <a:buChar char="•"/>
            </a:pP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ct val="120000"/>
              </a:lnSpc>
              <a:spcBef>
                <a:spcPts val="0"/>
              </a:spcBef>
              <a:buFont typeface="Arial" panose="020B0604020202020204" pitchFamily="34" charset="0"/>
              <a:buChar char="•"/>
            </a:pPr>
            <a:r>
              <a:rPr lang="en-US" sz="1600" dirty="0">
                <a:effectLst/>
                <a:latin typeface="Arial" panose="020B0604020202020204" pitchFamily="34" charset="0"/>
                <a:ea typeface="Times New Roman" panose="02020603050405020304" pitchFamily="18" charset="0"/>
                <a:cs typeface="Arial" panose="020B0604020202020204" pitchFamily="34" charset="0"/>
              </a:rPr>
              <a:t>This alerts ensure adequate emergency and supports a safe and independent lifestyle and a more secure confidence in the home (Fothergill et al., 2025).</a:t>
            </a:r>
          </a:p>
          <a:p>
            <a:pPr marL="342900" indent="-342900" algn="just">
              <a:lnSpc>
                <a:spcPct val="120000"/>
              </a:lnSpc>
              <a:spcBef>
                <a:spcPts val="0"/>
              </a:spcBef>
              <a:buFont typeface="Arial" panose="020B0604020202020204" pitchFamily="34" charset="0"/>
              <a:buChar char="•"/>
            </a:pP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20000"/>
              </a:lnSpc>
              <a:spcBef>
                <a:spcPts val="0"/>
              </a:spcBef>
              <a:buNone/>
            </a:pPr>
            <a:r>
              <a:rPr lang="en-US" sz="1600" i="1" dirty="0">
                <a:effectLst/>
                <a:latin typeface="Arial" panose="020B0604020202020204" pitchFamily="34" charset="0"/>
                <a:ea typeface="Times New Roman" panose="02020603050405020304" pitchFamily="18" charset="0"/>
                <a:cs typeface="Arial" panose="020B0604020202020204" pitchFamily="34" charset="0"/>
              </a:rPr>
              <a:t>Limitations and Implementation</a:t>
            </a:r>
          </a:p>
          <a:p>
            <a:pPr marL="342900" indent="-342900" algn="just">
              <a:lnSpc>
                <a:spcPct val="120000"/>
              </a:lnSpc>
              <a:spcBef>
                <a:spcPts val="0"/>
              </a:spcBef>
              <a:buFont typeface="Arial" panose="020B0604020202020204" pitchFamily="34" charset="0"/>
              <a:buChar char="•"/>
            </a:pPr>
            <a:r>
              <a:rPr lang="en-US" sz="1600" dirty="0">
                <a:effectLst/>
                <a:latin typeface="Arial" panose="020B0604020202020204" pitchFamily="34" charset="0"/>
                <a:ea typeface="Times New Roman" panose="02020603050405020304" pitchFamily="18" charset="0"/>
                <a:cs typeface="Arial" panose="020B0604020202020204" pitchFamily="34" charset="0"/>
              </a:rPr>
              <a:t>Effectiveness will depend on the work equipment, reliable connections, proper reaction arrangements and the ability of individual to use the system.</a:t>
            </a:r>
            <a:endParaRPr lang="en-US" sz="19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5" name="Slide Number Placeholder 4">
            <a:extLst>
              <a:ext uri="{FF2B5EF4-FFF2-40B4-BE49-F238E27FC236}">
                <a16:creationId xmlns:a16="http://schemas.microsoft.com/office/drawing/2014/main" id="{AF012FDC-7484-2B3B-E496-144348256B81}"/>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8</a:t>
            </a:fld>
            <a:endParaRPr lang="en-US" dirty="0"/>
          </a:p>
        </p:txBody>
      </p:sp>
      <p:pic>
        <p:nvPicPr>
          <p:cNvPr id="7" name="Picture 6">
            <a:extLst>
              <a:ext uri="{FF2B5EF4-FFF2-40B4-BE49-F238E27FC236}">
                <a16:creationId xmlns:a16="http://schemas.microsoft.com/office/drawing/2014/main" id="{73E853F3-87F4-4BCD-8E4F-A28CA532762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712998" y="1278828"/>
            <a:ext cx="5128964" cy="384672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0" name="Video 9">
            <a:hlinkClick r:id="" action="ppaction://media"/>
            <a:extLst>
              <a:ext uri="{FF2B5EF4-FFF2-40B4-BE49-F238E27FC236}">
                <a16:creationId xmlns:a16="http://schemas.microsoft.com/office/drawing/2014/main" id="{EBE4740E-6E6A-D156-3916-6718F6276AA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9627108" y="4718303"/>
            <a:ext cx="2057400" cy="2057400"/>
          </a:xfrm>
          <a:prstGeom prst="ellipse">
            <a:avLst/>
          </a:prstGeom>
        </p:spPr>
      </p:pic>
    </p:spTree>
    <p:extLst>
      <p:ext uri="{BB962C8B-B14F-4D97-AF65-F5344CB8AC3E}">
        <p14:creationId xmlns:p14="http://schemas.microsoft.com/office/powerpoint/2010/main" val="3748348926"/>
      </p:ext>
    </p:extLst>
  </p:cSld>
  <p:clrMapOvr>
    <a:masterClrMapping/>
  </p:clrMapOvr>
  <mc:AlternateContent xmlns:mc="http://schemas.openxmlformats.org/markup-compatibility/2006" xmlns:p14="http://schemas.microsoft.com/office/powerpoint/2010/main">
    <mc:Choice Requires="p14">
      <p:transition spd="slow" p14:dur="2000" advTm="55400"/>
    </mc:Choice>
    <mc:Fallback xmlns="">
      <p:transition spd="slow" advTm="55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A49C0DA-C8AE-5ECC-149A-D60ECFF8C1EB}"/>
              </a:ext>
            </a:extLst>
          </p:cNvPr>
          <p:cNvSpPr>
            <a:spLocks noGrp="1"/>
          </p:cNvSpPr>
          <p:nvPr>
            <p:ph type="title"/>
          </p:nvPr>
        </p:nvSpPr>
        <p:spPr>
          <a:xfrm>
            <a:off x="595845" y="1357008"/>
            <a:ext cx="10360152" cy="914400"/>
          </a:xfrm>
        </p:spPr>
        <p:txBody>
          <a:bodyPr/>
          <a:lstStyle/>
          <a:p>
            <a:pPr algn="ctr">
              <a:lnSpc>
                <a:spcPct val="100000"/>
              </a:lnSpc>
            </a:pPr>
            <a:r>
              <a:rPr lang="en-GB" sz="4000" b="1" dirty="0">
                <a:latin typeface="Arial" panose="020B0604020202020204" pitchFamily="34" charset="0"/>
                <a:cs typeface="Arial" panose="020B0604020202020204" pitchFamily="34" charset="0"/>
              </a:rPr>
              <a:t>Cont..</a:t>
            </a:r>
            <a:endParaRPr lang="en-US" sz="4000" b="1"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AF012FDC-7484-2B3B-E496-144348256B81}"/>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9</a:t>
            </a:fld>
            <a:endParaRPr lang="en-US" dirty="0"/>
          </a:p>
        </p:txBody>
      </p:sp>
      <p:sp>
        <p:nvSpPr>
          <p:cNvPr id="10" name="Content Placeholder 11">
            <a:extLst>
              <a:ext uri="{FF2B5EF4-FFF2-40B4-BE49-F238E27FC236}">
                <a16:creationId xmlns:a16="http://schemas.microsoft.com/office/drawing/2014/main" id="{8E4B5688-5AC3-48B3-ABCE-BE37CAB8CAE4}"/>
              </a:ext>
            </a:extLst>
          </p:cNvPr>
          <p:cNvSpPr>
            <a:spLocks noGrp="1"/>
          </p:cNvSpPr>
          <p:nvPr>
            <p:ph sz="quarter" idx="13"/>
          </p:nvPr>
        </p:nvSpPr>
        <p:spPr>
          <a:xfrm>
            <a:off x="461090" y="2677378"/>
            <a:ext cx="8599811" cy="3521291"/>
          </a:xfrm>
        </p:spPr>
        <p:txBody>
          <a:bodyPr>
            <a:normAutofit/>
          </a:bodyPr>
          <a:lstStyle/>
          <a:p>
            <a:pPr marL="0" indent="0" algn="ctr">
              <a:lnSpc>
                <a:spcPct val="107000"/>
              </a:lnSpc>
              <a:spcBef>
                <a:spcPts val="200"/>
              </a:spcBef>
              <a:buNone/>
            </a:pPr>
            <a:r>
              <a:rPr lang="en-GB" sz="2000" b="1" dirty="0">
                <a:effectLst/>
                <a:latin typeface="Arial" panose="020B0604020202020204" pitchFamily="34" charset="0"/>
                <a:ea typeface="Times New Roman" panose="02020603050405020304" pitchFamily="18" charset="0"/>
                <a:cs typeface="Arial" panose="020B0604020202020204" pitchFamily="34" charset="0"/>
              </a:rPr>
              <a:t>Technological Innovations 2: Smart-Home Monitoring</a:t>
            </a:r>
          </a:p>
          <a:p>
            <a:pPr marL="0" indent="0" algn="just">
              <a:lnSpc>
                <a:spcPct val="120000"/>
              </a:lnSpc>
              <a:spcBef>
                <a:spcPts val="0"/>
              </a:spcBef>
              <a:buNone/>
            </a:pPr>
            <a:r>
              <a:rPr lang="en-US" sz="1600" i="1" dirty="0">
                <a:effectLst/>
                <a:latin typeface="Arial" panose="020B0604020202020204" pitchFamily="34" charset="0"/>
                <a:ea typeface="Times New Roman" panose="02020603050405020304" pitchFamily="18" charset="0"/>
                <a:cs typeface="Arial" panose="020B0604020202020204" pitchFamily="34" charset="0"/>
              </a:rPr>
              <a:t>Technology and Benefits</a:t>
            </a:r>
          </a:p>
          <a:p>
            <a:pPr marL="342900" indent="-342900" algn="just">
              <a:lnSpc>
                <a:spcPct val="120000"/>
              </a:lnSpc>
              <a:spcBef>
                <a:spcPts val="0"/>
              </a:spcBef>
              <a:buFont typeface="Arial" panose="020B0604020202020204" pitchFamily="34" charset="0"/>
              <a:buChar char="•"/>
            </a:pPr>
            <a:r>
              <a:rPr lang="en-US" sz="1600" dirty="0">
                <a:latin typeface="Arial" panose="020B0604020202020204" pitchFamily="34" charset="0"/>
                <a:ea typeface="Times New Roman" panose="02020603050405020304" pitchFamily="18" charset="0"/>
                <a:cs typeface="Arial" panose="020B0604020202020204" pitchFamily="34" charset="0"/>
              </a:rPr>
              <a:t>M</a:t>
            </a:r>
            <a:r>
              <a:rPr lang="en-US" sz="1600" dirty="0">
                <a:effectLst/>
                <a:latin typeface="Arial" panose="020B0604020202020204" pitchFamily="34" charset="0"/>
                <a:ea typeface="Times New Roman" panose="02020603050405020304" pitchFamily="18" charset="0"/>
                <a:cs typeface="Arial" panose="020B0604020202020204" pitchFamily="34" charset="0"/>
              </a:rPr>
              <a:t>otion sensors, automatic illumination and environmental warnings can detect unusual inactivity or domestic hazards.</a:t>
            </a:r>
          </a:p>
          <a:p>
            <a:pPr marL="342900" indent="-342900" algn="just">
              <a:lnSpc>
                <a:spcPct val="120000"/>
              </a:lnSpc>
              <a:spcBef>
                <a:spcPts val="0"/>
              </a:spcBef>
              <a:buFont typeface="Arial" panose="020B0604020202020204" pitchFamily="34" charset="0"/>
              <a:buChar char="•"/>
            </a:pP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ct val="120000"/>
              </a:lnSpc>
              <a:spcBef>
                <a:spcPts val="0"/>
              </a:spcBef>
              <a:buFont typeface="Arial" panose="020B0604020202020204" pitchFamily="34" charset="0"/>
              <a:buChar char="•"/>
            </a:pPr>
            <a:r>
              <a:rPr lang="en-US" sz="1600" dirty="0">
                <a:effectLst/>
                <a:latin typeface="Arial" panose="020B0604020202020204" pitchFamily="34" charset="0"/>
                <a:ea typeface="Times New Roman" panose="02020603050405020304" pitchFamily="18" charset="0"/>
                <a:cs typeface="Arial" panose="020B0604020202020204" pitchFamily="34" charset="0"/>
              </a:rPr>
              <a:t>Smart-Home monitoring can detect all issues without active alarm activation as opposed to Telecare (Tian et al., 2024).</a:t>
            </a:r>
          </a:p>
          <a:p>
            <a:pPr marL="342900" indent="-342900" algn="just">
              <a:lnSpc>
                <a:spcPct val="120000"/>
              </a:lnSpc>
              <a:spcBef>
                <a:spcPts val="0"/>
              </a:spcBef>
              <a:buFont typeface="Arial" panose="020B0604020202020204" pitchFamily="34" charset="0"/>
              <a:buChar char="•"/>
            </a:pP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20000"/>
              </a:lnSpc>
              <a:spcBef>
                <a:spcPts val="0"/>
              </a:spcBef>
              <a:buNone/>
            </a:pPr>
            <a:r>
              <a:rPr lang="en-US" sz="1600" i="1" dirty="0">
                <a:effectLst/>
                <a:latin typeface="Arial" panose="020B0604020202020204" pitchFamily="34" charset="0"/>
                <a:ea typeface="Times New Roman" panose="02020603050405020304" pitchFamily="18" charset="0"/>
                <a:cs typeface="Arial" panose="020B0604020202020204" pitchFamily="34" charset="0"/>
              </a:rPr>
              <a:t>Limitations and Implementation</a:t>
            </a:r>
          </a:p>
          <a:p>
            <a:pPr marL="342900" indent="-342900" algn="just">
              <a:lnSpc>
                <a:spcPct val="120000"/>
              </a:lnSpc>
              <a:spcBef>
                <a:spcPts val="0"/>
              </a:spcBef>
              <a:buFont typeface="Arial" panose="020B0604020202020204" pitchFamily="34" charset="0"/>
              <a:buChar char="•"/>
            </a:pPr>
            <a:r>
              <a:rPr lang="en-US" sz="1600" dirty="0">
                <a:effectLst/>
                <a:latin typeface="Arial" panose="020B0604020202020204" pitchFamily="34" charset="0"/>
                <a:ea typeface="Times New Roman" panose="02020603050405020304" pitchFamily="18" charset="0"/>
                <a:cs typeface="Arial" panose="020B0604020202020204" pitchFamily="34" charset="0"/>
              </a:rPr>
              <a:t>2.1 million older UK inhabitants were offline, whilst 4.9 million had no base Internet capability (Age UK, 2025).</a:t>
            </a:r>
          </a:p>
        </p:txBody>
      </p:sp>
      <p:pic>
        <p:nvPicPr>
          <p:cNvPr id="2" name="Video 1">
            <a:hlinkClick r:id="" action="ppaction://media"/>
            <a:extLst>
              <a:ext uri="{FF2B5EF4-FFF2-40B4-BE49-F238E27FC236}">
                <a16:creationId xmlns:a16="http://schemas.microsoft.com/office/drawing/2014/main" id="{371B01F1-3AB2-A37C-E630-525B93F4DFC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9627108" y="4585361"/>
            <a:ext cx="2057400" cy="2057400"/>
          </a:xfrm>
          <a:prstGeom prst="ellipse">
            <a:avLst/>
          </a:prstGeom>
        </p:spPr>
      </p:pic>
    </p:spTree>
    <p:extLst>
      <p:ext uri="{BB962C8B-B14F-4D97-AF65-F5344CB8AC3E}">
        <p14:creationId xmlns:p14="http://schemas.microsoft.com/office/powerpoint/2010/main" val="232955419"/>
      </p:ext>
    </p:extLst>
  </p:cSld>
  <p:clrMapOvr>
    <a:masterClrMapping/>
  </p:clrMapOvr>
  <mc:AlternateContent xmlns:mc="http://schemas.openxmlformats.org/markup-compatibility/2006" xmlns:p14="http://schemas.microsoft.com/office/powerpoint/2010/main">
    <mc:Choice Requires="p14">
      <p:transition spd="slow" p14:dur="2000" advTm="79277"/>
    </mc:Choice>
    <mc:Fallback xmlns="">
      <p:transition spd="slow" advTm="792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95044F7-BD97-2FDE-4E33-A565BCF0EFEC}"/>
              </a:ext>
            </a:extLst>
          </p:cNvPr>
          <p:cNvSpPr>
            <a:spLocks noGrp="1"/>
          </p:cNvSpPr>
          <p:nvPr>
            <p:ph type="title"/>
          </p:nvPr>
        </p:nvSpPr>
        <p:spPr>
          <a:xfrm>
            <a:off x="243192" y="1"/>
            <a:ext cx="11585642" cy="914400"/>
          </a:xfrm>
        </p:spPr>
        <p:txBody>
          <a:bodyPr/>
          <a:lstStyle/>
          <a:p>
            <a:pPr algn="ctr">
              <a:lnSpc>
                <a:spcPct val="100000"/>
              </a:lnSpc>
            </a:pPr>
            <a:r>
              <a:rPr lang="en-GB" sz="4000" b="1" dirty="0">
                <a:latin typeface="Arial" panose="020B0604020202020204" pitchFamily="34" charset="0"/>
                <a:cs typeface="Arial" panose="020B0604020202020204" pitchFamily="34" charset="0"/>
              </a:rPr>
              <a:t>Case Study / Real-World Application</a:t>
            </a:r>
            <a:endParaRPr lang="en-US"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E597F60-88E2-C430-D52B-6604405AD55C}"/>
              </a:ext>
            </a:extLst>
          </p:cNvPr>
          <p:cNvSpPr>
            <a:spLocks noGrp="1"/>
          </p:cNvSpPr>
          <p:nvPr>
            <p:ph sz="quarter" idx="12"/>
          </p:nvPr>
        </p:nvSpPr>
        <p:spPr>
          <a:xfrm>
            <a:off x="457198" y="1498060"/>
            <a:ext cx="5274313" cy="5009744"/>
          </a:xfrm>
        </p:spPr>
        <p:txBody>
          <a:bodyPr>
            <a:normAutofit/>
          </a:bodyPr>
          <a:lstStyle/>
          <a:p>
            <a:pPr algn="just">
              <a:lnSpc>
                <a:spcPct val="100000"/>
              </a:lnSpc>
              <a:spcBef>
                <a:spcPts val="0"/>
              </a:spcBef>
            </a:pPr>
            <a:r>
              <a:rPr lang="en-US" sz="1600" b="0" i="1" dirty="0">
                <a:effectLst/>
                <a:latin typeface="Arial" panose="020B0604020202020204" pitchFamily="34" charset="0"/>
                <a:cs typeface="Arial" panose="020B0604020202020204" pitchFamily="34" charset="0"/>
              </a:rPr>
              <a:t>Case Background</a:t>
            </a:r>
          </a:p>
          <a:p>
            <a:pPr marL="285750" indent="-285750" algn="just">
              <a:lnSpc>
                <a:spcPct val="100000"/>
              </a:lnSpc>
              <a:spcBef>
                <a:spcPts val="0"/>
              </a:spcBef>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Mr. and Mrs S were married for approximately 70 years </a:t>
            </a:r>
            <a:r>
              <a:rPr lang="en-US" sz="1600" dirty="0">
                <a:latin typeface="Arial" panose="020B0604020202020204" pitchFamily="34" charset="0"/>
                <a:cs typeface="Arial" panose="020B0604020202020204" pitchFamily="34" charset="0"/>
              </a:rPr>
              <a:t>in </a:t>
            </a:r>
            <a:r>
              <a:rPr lang="en-US" sz="1600" b="0" i="0" dirty="0">
                <a:effectLst/>
                <a:latin typeface="Arial" panose="020B0604020202020204" pitchFamily="34" charset="0"/>
                <a:cs typeface="Arial" panose="020B0604020202020204" pitchFamily="34" charset="0"/>
              </a:rPr>
              <a:t>1990s.</a:t>
            </a:r>
          </a:p>
          <a:p>
            <a:pPr marL="285750" indent="-285750" algn="just">
              <a:lnSpc>
                <a:spcPct val="100000"/>
              </a:lnSpc>
              <a:spcBef>
                <a:spcPts val="0"/>
              </a:spcBef>
              <a:buFont typeface="Arial" panose="020B0604020202020204" pitchFamily="34" charset="0"/>
              <a:buChar char="•"/>
            </a:pPr>
            <a:endParaRPr lang="en-US" sz="1600" b="0" i="0" dirty="0">
              <a:effectLst/>
              <a:latin typeface="Arial" panose="020B0604020202020204" pitchFamily="34" charset="0"/>
              <a:cs typeface="Arial" panose="020B0604020202020204" pitchFamily="34" charset="0"/>
            </a:endParaRPr>
          </a:p>
          <a:p>
            <a:pPr marL="285750" indent="-285750" algn="just">
              <a:lnSpc>
                <a:spcPct val="100000"/>
              </a:lnSpc>
              <a:spcBef>
                <a:spcPts val="0"/>
              </a:spcBef>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Mrs S had dementia and</a:t>
            </a:r>
            <a:r>
              <a:rPr lang="en-US" sz="1600" dirty="0">
                <a:latin typeface="Arial" panose="020B0604020202020204" pitchFamily="34" charset="0"/>
                <a:cs typeface="Arial" panose="020B0604020202020204" pitchFamily="34" charset="0"/>
              </a:rPr>
              <a:t> </a:t>
            </a:r>
            <a:r>
              <a:rPr lang="en-US" sz="1600" b="0" i="0" dirty="0">
                <a:effectLst/>
                <a:latin typeface="Arial" panose="020B0604020202020204" pitchFamily="34" charset="0"/>
                <a:cs typeface="Arial" panose="020B0604020202020204" pitchFamily="34" charset="0"/>
              </a:rPr>
              <a:t>were dependent upon her husband. </a:t>
            </a:r>
          </a:p>
          <a:p>
            <a:pPr marL="285750" indent="-285750" algn="just">
              <a:lnSpc>
                <a:spcPct val="10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lgn="just">
              <a:lnSpc>
                <a:spcPct val="100000"/>
              </a:lnSpc>
              <a:spcBef>
                <a:spcPts val="0"/>
              </a:spcBef>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After a slight decline, Mrs S went into residential rest, but Mr. S's earlier refusal to deny professional support raised doubts over his return home. </a:t>
            </a:r>
          </a:p>
          <a:p>
            <a:pPr algn="just">
              <a:lnSpc>
                <a:spcPct val="100000"/>
              </a:lnSpc>
              <a:spcBef>
                <a:spcPts val="0"/>
              </a:spcBef>
            </a:pPr>
            <a:endParaRPr lang="en-US" sz="1600" dirty="0">
              <a:latin typeface="Arial" panose="020B0604020202020204" pitchFamily="34" charset="0"/>
              <a:cs typeface="Arial" panose="020B0604020202020204" pitchFamily="34" charset="0"/>
            </a:endParaRPr>
          </a:p>
          <a:p>
            <a:pPr algn="just">
              <a:lnSpc>
                <a:spcPct val="100000"/>
              </a:lnSpc>
              <a:spcBef>
                <a:spcPts val="0"/>
              </a:spcBef>
            </a:pPr>
            <a:r>
              <a:rPr lang="en-US" sz="1600" b="0" i="1" dirty="0">
                <a:effectLst/>
                <a:latin typeface="Arial" panose="020B0604020202020204" pitchFamily="34" charset="0"/>
                <a:cs typeface="Arial" panose="020B0604020202020204" pitchFamily="34" charset="0"/>
              </a:rPr>
              <a:t>Intervention and Care Needs </a:t>
            </a:r>
          </a:p>
          <a:p>
            <a:pPr marL="285750" indent="-285750" algn="just">
              <a:lnSpc>
                <a:spcPct val="100000"/>
              </a:lnSpc>
              <a:spcBef>
                <a:spcPts val="0"/>
              </a:spcBef>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After the safety concerns of Mrs S, emergency DoLS authorisation was released. </a:t>
            </a:r>
          </a:p>
          <a:p>
            <a:pPr marL="285750" indent="-285750" algn="just">
              <a:lnSpc>
                <a:spcPct val="10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lgn="just">
              <a:lnSpc>
                <a:spcPct val="100000"/>
              </a:lnSpc>
              <a:spcBef>
                <a:spcPts val="0"/>
              </a:spcBef>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A subsequent assessment of capacity for decision-making, family rights and additional home care capabilities based on identified risks.</a:t>
            </a:r>
            <a:endParaRPr lang="en-US" sz="16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E2BDB0F4-569E-4FE6-B179-0523B3004BDF}"/>
              </a:ext>
            </a:extLst>
          </p:cNvPr>
          <p:cNvPicPr/>
          <p:nvPr/>
        </p:nvPicPr>
        <p:blipFill>
          <a:blip r:embed="rId5" cstate="email">
            <a:extLst>
              <a:ext uri="{28A0092B-C50C-407E-A947-70E740481C1C}">
                <a14:useLocalDpi xmlns:a14="http://schemas.microsoft.com/office/drawing/2010/main"/>
              </a:ext>
            </a:extLst>
          </a:blip>
          <a:stretch>
            <a:fillRect/>
          </a:stretch>
        </p:blipFill>
        <p:spPr>
          <a:xfrm>
            <a:off x="6303524" y="1383947"/>
            <a:ext cx="5729592" cy="2925406"/>
          </a:xfrm>
          <a:prstGeom prst="rect">
            <a:avLst/>
          </a:prstGeom>
        </p:spPr>
      </p:pic>
      <p:sp>
        <p:nvSpPr>
          <p:cNvPr id="7" name="TextBox 6">
            <a:extLst>
              <a:ext uri="{FF2B5EF4-FFF2-40B4-BE49-F238E27FC236}">
                <a16:creationId xmlns:a16="http://schemas.microsoft.com/office/drawing/2014/main" id="{D5411EEE-236D-4C00-8981-F480097A3E43}"/>
              </a:ext>
            </a:extLst>
          </p:cNvPr>
          <p:cNvSpPr txBox="1"/>
          <p:nvPr/>
        </p:nvSpPr>
        <p:spPr>
          <a:xfrm>
            <a:off x="6460490" y="1040906"/>
            <a:ext cx="6105832" cy="311239"/>
          </a:xfrm>
          <a:prstGeom prst="rect">
            <a:avLst/>
          </a:prstGeom>
          <a:noFill/>
        </p:spPr>
        <p:txBody>
          <a:bodyPr wrap="square">
            <a:spAutoFit/>
          </a:bodyPr>
          <a:lstStyle/>
          <a:p>
            <a:pPr algn="ctr">
              <a:lnSpc>
                <a:spcPct val="107000"/>
              </a:lnSpc>
              <a:spcAft>
                <a:spcPts val="800"/>
              </a:spcAft>
            </a:pPr>
            <a:r>
              <a:rPr lang="en-GB" sz="1400" i="1" dirty="0">
                <a:effectLst/>
                <a:latin typeface="Arial" panose="020B0604020202020204" pitchFamily="34" charset="0"/>
                <a:ea typeface="Times New Roman" panose="02020603050405020304" pitchFamily="18" charset="0"/>
                <a:cs typeface="Times New Roman" panose="02020603050405020304" pitchFamily="18" charset="0"/>
              </a:rPr>
              <a:t>Application of the Biopsychosocial Model</a:t>
            </a:r>
            <a:endParaRPr lang="en-GB" sz="1200" i="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27891C7F-B891-4B4E-B1F2-F76356437BF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142052" y="4341155"/>
            <a:ext cx="3891064" cy="2346798"/>
          </a:xfrm>
          <a:prstGeom prst="rect">
            <a:avLst/>
          </a:prstGeom>
          <a:ln>
            <a:noFill/>
          </a:ln>
          <a:effectLst>
            <a:softEdge rad="112500"/>
          </a:effectLst>
        </p:spPr>
      </p:pic>
      <p:pic>
        <p:nvPicPr>
          <p:cNvPr id="2" name="Video 1">
            <a:hlinkClick r:id="" action="ppaction://media"/>
            <a:extLst>
              <a:ext uri="{FF2B5EF4-FFF2-40B4-BE49-F238E27FC236}">
                <a16:creationId xmlns:a16="http://schemas.microsoft.com/office/drawing/2014/main" id="{CA6E8293-9917-6CEA-E908-0A024959603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6096000" y="4485854"/>
            <a:ext cx="2057400" cy="2057400"/>
          </a:xfrm>
          <a:prstGeom prst="ellipse">
            <a:avLst/>
          </a:prstGeom>
        </p:spPr>
      </p:pic>
    </p:spTree>
    <p:extLst>
      <p:ext uri="{BB962C8B-B14F-4D97-AF65-F5344CB8AC3E}">
        <p14:creationId xmlns:p14="http://schemas.microsoft.com/office/powerpoint/2010/main" val="859909800"/>
      </p:ext>
    </p:extLst>
  </p:cSld>
  <p:clrMapOvr>
    <a:masterClrMapping/>
  </p:clrMapOvr>
  <mc:AlternateContent xmlns:mc="http://schemas.openxmlformats.org/markup-compatibility/2006" xmlns:p14="http://schemas.microsoft.com/office/powerpoint/2010/main">
    <mc:Choice Requires="p14">
      <p:transition spd="slow" p14:dur="2000" advTm="102499"/>
    </mc:Choice>
    <mc:Fallback xmlns="">
      <p:transition spd="slow" advTm="1024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95044F7-BD97-2FDE-4E33-A565BCF0EFEC}"/>
              </a:ext>
            </a:extLst>
          </p:cNvPr>
          <p:cNvSpPr>
            <a:spLocks noGrp="1"/>
          </p:cNvSpPr>
          <p:nvPr>
            <p:ph type="title"/>
          </p:nvPr>
        </p:nvSpPr>
        <p:spPr>
          <a:xfrm>
            <a:off x="1731524" y="1"/>
            <a:ext cx="7534656" cy="826850"/>
          </a:xfrm>
        </p:spPr>
        <p:txBody>
          <a:bodyPr/>
          <a:lstStyle/>
          <a:p>
            <a:pPr algn="ctr">
              <a:lnSpc>
                <a:spcPct val="100000"/>
              </a:lnSpc>
            </a:pPr>
            <a:r>
              <a:rPr lang="en-GB" sz="4000" b="1" dirty="0">
                <a:latin typeface="Arial" panose="020B0604020202020204" pitchFamily="34" charset="0"/>
                <a:cs typeface="Arial" panose="020B0604020202020204" pitchFamily="34" charset="0"/>
              </a:rPr>
              <a:t>Cont..</a:t>
            </a:r>
            <a:endParaRPr lang="en-US" sz="4000" b="1" dirty="0">
              <a:latin typeface="Arial" panose="020B060402020202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47DE0CA6-7C85-4BAF-B478-FE1E55D453BC}"/>
              </a:ext>
            </a:extLst>
          </p:cNvPr>
          <p:cNvGraphicFramePr>
            <a:graphicFrameLocks noGrp="1"/>
          </p:cNvGraphicFramePr>
          <p:nvPr>
            <p:extLst>
              <p:ext uri="{D42A27DB-BD31-4B8C-83A1-F6EECF244321}">
                <p14:modId xmlns:p14="http://schemas.microsoft.com/office/powerpoint/2010/main" val="690632427"/>
              </p:ext>
            </p:extLst>
          </p:nvPr>
        </p:nvGraphicFramePr>
        <p:xfrm>
          <a:off x="534731" y="1546696"/>
          <a:ext cx="6095416" cy="4289899"/>
        </p:xfrm>
        <a:graphic>
          <a:graphicData uri="http://schemas.openxmlformats.org/drawingml/2006/table">
            <a:tbl>
              <a:tblPr firstRow="1" firstCol="1" bandRow="1">
                <a:tableStyleId>{284E427A-3D55-4303-BF80-6455036E1DE7}</a:tableStyleId>
              </a:tblPr>
              <a:tblGrid>
                <a:gridCol w="1961323">
                  <a:extLst>
                    <a:ext uri="{9D8B030D-6E8A-4147-A177-3AD203B41FA5}">
                      <a16:colId xmlns:a16="http://schemas.microsoft.com/office/drawing/2014/main" val="1320005898"/>
                    </a:ext>
                  </a:extLst>
                </a:gridCol>
                <a:gridCol w="4134093">
                  <a:extLst>
                    <a:ext uri="{9D8B030D-6E8A-4147-A177-3AD203B41FA5}">
                      <a16:colId xmlns:a16="http://schemas.microsoft.com/office/drawing/2014/main" val="3785101796"/>
                    </a:ext>
                  </a:extLst>
                </a:gridCol>
              </a:tblGrid>
              <a:tr h="256810">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Area</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Application to Mr and Mrs S</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55807689"/>
                  </a:ext>
                </a:extLst>
              </a:tr>
              <a:tr h="533725">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Continuity Theory</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Home return preserved their longstanding marriage and established living arrangements.</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61605979"/>
                  </a:ext>
                </a:extLst>
              </a:tr>
              <a:tr h="810638">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Mental Capacity Act 2005</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Best-interests assessment reconsidered whether restrictive residential arrangements remained justified.</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41354404"/>
                  </a:ext>
                </a:extLst>
              </a:tr>
              <a:tr h="533725">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Human Rights Act 1998</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Article 5 addressed Mrs S's liberty; Article 8 concerned the couple's family life.</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08846598"/>
                  </a:ext>
                </a:extLst>
              </a:tr>
              <a:tr h="810638">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Professional intervention</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 short DoLS authorisation required work towards home return; Mr S became her representative and an IMCA provided support.</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42310944"/>
                  </a:ext>
                </a:extLst>
              </a:tr>
              <a:tr h="533725">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Outcome</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Mr S accepted additional assistance and Mrs S returned home for a further nine months.</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94461370"/>
                  </a:ext>
                </a:extLst>
              </a:tr>
              <a:tr h="810638">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Strength and limitation</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 less restrictive option supported family life, but it remained dependent on adequate homecare and caregiver cooperation.</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43120096"/>
                  </a:ext>
                </a:extLst>
              </a:tr>
            </a:tbl>
          </a:graphicData>
        </a:graphic>
      </p:graphicFrame>
      <p:pic>
        <p:nvPicPr>
          <p:cNvPr id="7" name="Picture 6">
            <a:extLst>
              <a:ext uri="{FF2B5EF4-FFF2-40B4-BE49-F238E27FC236}">
                <a16:creationId xmlns:a16="http://schemas.microsoft.com/office/drawing/2014/main" id="{8A936E24-36BE-4949-8FD3-7033C68CF32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6140" y="1483469"/>
            <a:ext cx="5259419" cy="4353126"/>
          </a:xfrm>
          <a:prstGeom prst="rect">
            <a:avLst/>
          </a:prstGeom>
          <a:ln>
            <a:noFill/>
          </a:ln>
          <a:effectLst>
            <a:softEdge rad="112500"/>
          </a:effectLst>
        </p:spPr>
      </p:pic>
    </p:spTree>
    <p:extLst>
      <p:ext uri="{BB962C8B-B14F-4D97-AF65-F5344CB8AC3E}">
        <p14:creationId xmlns:p14="http://schemas.microsoft.com/office/powerpoint/2010/main" val="3149820051"/>
      </p:ext>
    </p:extLst>
  </p:cSld>
  <p:clrMapOvr>
    <a:masterClrMapping/>
  </p:clrMapOvr>
  <mc:AlternateContent xmlns:mc="http://schemas.openxmlformats.org/markup-compatibility/2006" xmlns:p14="http://schemas.microsoft.com/office/powerpoint/2010/main">
    <mc:Choice Requires="p14">
      <p:transition spd="slow" p14:dur="2000" advTm="4873"/>
    </mc:Choice>
    <mc:Fallback xmlns="">
      <p:transition spd="slow" advTm="48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96E3FD31-D19A-BFEB-821F-C00103830DC9}"/>
              </a:ext>
            </a:extLst>
          </p:cNvPr>
          <p:cNvSpPr>
            <a:spLocks noGrp="1"/>
          </p:cNvSpPr>
          <p:nvPr>
            <p:ph type="title"/>
          </p:nvPr>
        </p:nvSpPr>
        <p:spPr>
          <a:xfrm>
            <a:off x="564204" y="116731"/>
            <a:ext cx="10360152" cy="914400"/>
          </a:xfrm>
        </p:spPr>
        <p:txBody>
          <a:bodyPr/>
          <a:lstStyle/>
          <a:p>
            <a:pPr algn="ctr">
              <a:lnSpc>
                <a:spcPct val="100000"/>
              </a:lnSpc>
            </a:pPr>
            <a:r>
              <a:rPr lang="en-GB" sz="4000" b="1" dirty="0">
                <a:latin typeface="Arial" panose="020B0604020202020204" pitchFamily="34" charset="0"/>
                <a:cs typeface="Arial" panose="020B0604020202020204" pitchFamily="34" charset="0"/>
              </a:rPr>
              <a:t>Safeguarding</a:t>
            </a:r>
            <a:endParaRPr lang="en-US"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F3ADB94-FC21-07C5-1FC9-E729C5DEDFC6}"/>
              </a:ext>
            </a:extLst>
          </p:cNvPr>
          <p:cNvSpPr>
            <a:spLocks noGrp="1"/>
          </p:cNvSpPr>
          <p:nvPr>
            <p:ph sz="quarter" idx="12"/>
          </p:nvPr>
        </p:nvSpPr>
        <p:spPr>
          <a:xfrm>
            <a:off x="87549" y="1653702"/>
            <a:ext cx="4620638" cy="3414409"/>
          </a:xfrm>
        </p:spPr>
        <p:txBody>
          <a:bodyPr>
            <a:normAutofit/>
          </a:bodyPr>
          <a:lstStyle/>
          <a:p>
            <a:pPr marL="342900" indent="-342900" algn="just">
              <a:lnSpc>
                <a:spcPct val="110000"/>
              </a:lnSpc>
              <a:spcBef>
                <a:spcPts val="0"/>
              </a:spcBef>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Protection fosters empowerment, prevention, protection, proportionality, partnership and accountability in accordance with individual rights (GOV.UK, 2025).</a:t>
            </a:r>
          </a:p>
          <a:p>
            <a:pPr marL="342900" indent="-342900" algn="just">
              <a:lnSpc>
                <a:spcPct val="110000"/>
              </a:lnSpc>
              <a:spcBef>
                <a:spcPts val="0"/>
              </a:spcBef>
              <a:buFont typeface="Arial" panose="020B0604020202020204" pitchFamily="34" charset="0"/>
              <a:buChar char="•"/>
            </a:pPr>
            <a:endParaRPr lang="en-US" sz="1600" b="0" i="0" dirty="0">
              <a:effectLst/>
              <a:latin typeface="Arial" panose="020B0604020202020204" pitchFamily="34" charset="0"/>
              <a:cs typeface="Arial" panose="020B0604020202020204" pitchFamily="34" charset="0"/>
            </a:endParaRPr>
          </a:p>
          <a:p>
            <a:pPr marL="342900" indent="-342900" algn="just">
              <a:lnSpc>
                <a:spcPct val="110000"/>
              </a:lnSpc>
              <a:spcBef>
                <a:spcPts val="0"/>
              </a:spcBef>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Mrs S highlighted the need to ensure the safety and autonomy of balance between family and less restrictive care alternatives (GOV.UK, 1998; HRA.NHS.uk, 2021).</a:t>
            </a:r>
            <a:endParaRPr lang="en-US" sz="16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F576313-F1C8-57CB-82F6-54BC07D3B9F4}"/>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12</a:t>
            </a:fld>
            <a:endParaRPr lang="en-US" dirty="0"/>
          </a:p>
        </p:txBody>
      </p:sp>
      <p:graphicFrame>
        <p:nvGraphicFramePr>
          <p:cNvPr id="7" name="Table 6">
            <a:extLst>
              <a:ext uri="{FF2B5EF4-FFF2-40B4-BE49-F238E27FC236}">
                <a16:creationId xmlns:a16="http://schemas.microsoft.com/office/drawing/2014/main" id="{0D5D9C7A-BDE4-4D95-B9F4-F58AE8FF6A7C}"/>
              </a:ext>
            </a:extLst>
          </p:cNvPr>
          <p:cNvGraphicFramePr>
            <a:graphicFrameLocks noGrp="1"/>
          </p:cNvGraphicFramePr>
          <p:nvPr>
            <p:extLst>
              <p:ext uri="{D42A27DB-BD31-4B8C-83A1-F6EECF244321}">
                <p14:modId xmlns:p14="http://schemas.microsoft.com/office/powerpoint/2010/main" val="3032119210"/>
              </p:ext>
            </p:extLst>
          </p:nvPr>
        </p:nvGraphicFramePr>
        <p:xfrm>
          <a:off x="4961106" y="2053453"/>
          <a:ext cx="7054110" cy="4181976"/>
        </p:xfrm>
        <a:graphic>
          <a:graphicData uri="http://schemas.openxmlformats.org/drawingml/2006/table">
            <a:tbl>
              <a:tblPr firstRow="1" firstCol="1" bandRow="1">
                <a:tableStyleId>{775DCB02-9BB8-47FD-8907-85C794F793BA}</a:tableStyleId>
              </a:tblPr>
              <a:tblGrid>
                <a:gridCol w="1556426">
                  <a:extLst>
                    <a:ext uri="{9D8B030D-6E8A-4147-A177-3AD203B41FA5}">
                      <a16:colId xmlns:a16="http://schemas.microsoft.com/office/drawing/2014/main" val="327897196"/>
                    </a:ext>
                  </a:extLst>
                </a:gridCol>
                <a:gridCol w="5497684">
                  <a:extLst>
                    <a:ext uri="{9D8B030D-6E8A-4147-A177-3AD203B41FA5}">
                      <a16:colId xmlns:a16="http://schemas.microsoft.com/office/drawing/2014/main" val="4284278948"/>
                    </a:ext>
                  </a:extLst>
                </a:gridCol>
              </a:tblGrid>
              <a:tr h="257093">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Principle</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What care professionals should do</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11810079"/>
                  </a:ext>
                </a:extLst>
              </a:tr>
              <a:tr h="811533">
                <a:tc>
                  <a:txBody>
                    <a:bodyPr/>
                    <a:lstStyle/>
                    <a:p>
                      <a:pPr algn="ctr">
                        <a:lnSpc>
                          <a:spcPct val="107000"/>
                        </a:lnSpc>
                        <a:spcAft>
                          <a:spcPts val="800"/>
                        </a:spcAft>
                      </a:pPr>
                      <a:endParaRPr lang="en-GB" sz="1400" dirty="0">
                        <a:solidFill>
                          <a:schemeClr val="tx1"/>
                        </a:solidFill>
                        <a:effectLst/>
                        <a:latin typeface="Arial" panose="020B0604020202020204" pitchFamily="34" charset="0"/>
                        <a:cs typeface="Arial" panose="020B0604020202020204" pitchFamily="34" charset="0"/>
                      </a:endParaRPr>
                    </a:p>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Empowerment</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Ask the elderly where he/she want to live and explain the options available as to how to participate in the decision-making process or help to choose.</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57771642"/>
                  </a:ext>
                </a:extLst>
              </a:tr>
              <a:tr h="534314">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Prevention</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Assessment falls history, medical requirements, domestic hazards, and carer capacity to regulate discharge or new care.</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34358300"/>
                  </a:ext>
                </a:extLst>
              </a:tr>
              <a:tr h="811533">
                <a:tc>
                  <a:txBody>
                    <a:bodyPr/>
                    <a:lstStyle/>
                    <a:p>
                      <a:pPr algn="ctr">
                        <a:lnSpc>
                          <a:spcPct val="107000"/>
                        </a:lnSpc>
                        <a:spcAft>
                          <a:spcPts val="800"/>
                        </a:spcAft>
                      </a:pPr>
                      <a:endParaRPr lang="en-GB" sz="1400" dirty="0">
                        <a:solidFill>
                          <a:schemeClr val="tx1"/>
                        </a:solidFill>
                        <a:effectLst/>
                        <a:latin typeface="Arial" panose="020B0604020202020204" pitchFamily="34" charset="0"/>
                        <a:cs typeface="Arial" panose="020B0604020202020204" pitchFamily="34" charset="0"/>
                      </a:endParaRPr>
                    </a:p>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Protection</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Investigate alleged abuse or neglect, provide necessary immediate assistance and provide the relevant local authorities with information on protection challenges.</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12212437"/>
                  </a:ext>
                </a:extLst>
              </a:tr>
              <a:tr h="534314">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Proportionality</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Comparisons of risk's level with restrictions and finding a possibility for additional assistance in a less restrictive settlement.</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74607830"/>
                  </a:ext>
                </a:extLst>
              </a:tr>
              <a:tr h="534314">
                <a:tc>
                  <a:txBody>
                    <a:bodyPr/>
                    <a:lstStyle/>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Partnership</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Participation of senior social workers, doctors, nurses, family members and solicitor, as prescribed by duties and legal powers</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73342634"/>
                  </a:ext>
                </a:extLst>
              </a:tr>
              <a:tr h="698875">
                <a:tc>
                  <a:txBody>
                    <a:bodyPr/>
                    <a:lstStyle/>
                    <a:p>
                      <a:pPr algn="ctr">
                        <a:lnSpc>
                          <a:spcPct val="107000"/>
                        </a:lnSpc>
                        <a:spcAft>
                          <a:spcPts val="800"/>
                        </a:spcAft>
                      </a:pPr>
                      <a:endParaRPr lang="en-GB" sz="1400" dirty="0">
                        <a:solidFill>
                          <a:schemeClr val="tx1"/>
                        </a:solidFill>
                        <a:effectLst/>
                        <a:latin typeface="Arial" panose="020B0604020202020204" pitchFamily="34" charset="0"/>
                        <a:cs typeface="Arial" panose="020B0604020202020204" pitchFamily="34" charset="0"/>
                      </a:endParaRPr>
                    </a:p>
                    <a:p>
                      <a:pPr algn="ct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Accountability</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dirty="0">
                          <a:solidFill>
                            <a:schemeClr val="tx1"/>
                          </a:solidFill>
                          <a:effectLst/>
                          <a:latin typeface="Arial" panose="020B0604020202020204" pitchFamily="34" charset="0"/>
                          <a:cs typeface="Arial" panose="020B0604020202020204" pitchFamily="34" charset="0"/>
                        </a:rPr>
                        <a:t>Recording on the results of the evaluation, justification of the decisions, physician responsible, dates for re-evaluation or escalation.</a:t>
                      </a:r>
                      <a:endPar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81894562"/>
                  </a:ext>
                </a:extLst>
              </a:tr>
            </a:tbl>
          </a:graphicData>
        </a:graphic>
      </p:graphicFrame>
      <p:pic>
        <p:nvPicPr>
          <p:cNvPr id="9" name="Picture 8">
            <a:extLst>
              <a:ext uri="{FF2B5EF4-FFF2-40B4-BE49-F238E27FC236}">
                <a16:creationId xmlns:a16="http://schemas.microsoft.com/office/drawing/2014/main" id="{02F8000F-B98C-4CAF-94FC-C8621E3D901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47633" y="4414298"/>
            <a:ext cx="4064012" cy="2361405"/>
          </a:xfrm>
          <a:prstGeom prst="rect">
            <a:avLst/>
          </a:prstGeom>
          <a:ln>
            <a:noFill/>
          </a:ln>
          <a:effectLst>
            <a:softEdge rad="112500"/>
          </a:effectLst>
        </p:spPr>
      </p:pic>
      <p:pic>
        <p:nvPicPr>
          <p:cNvPr id="2" name="Video 1">
            <a:hlinkClick r:id="" action="ppaction://media"/>
            <a:extLst>
              <a:ext uri="{FF2B5EF4-FFF2-40B4-BE49-F238E27FC236}">
                <a16:creationId xmlns:a16="http://schemas.microsoft.com/office/drawing/2014/main" id="{33391CE0-6955-3F42-DFEF-F516058F59B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37809529"/>
      </p:ext>
    </p:extLst>
  </p:cSld>
  <p:clrMapOvr>
    <a:masterClrMapping/>
  </p:clrMapOvr>
  <mc:AlternateContent xmlns:mc="http://schemas.openxmlformats.org/markup-compatibility/2006" xmlns:p14="http://schemas.microsoft.com/office/powerpoint/2010/main">
    <mc:Choice Requires="p14">
      <p:transition spd="slow" p14:dur="2000" advTm="98508"/>
    </mc:Choice>
    <mc:Fallback xmlns="">
      <p:transition spd="slow" advTm="98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B33A77B-664F-FFD3-D61A-0D344C269A12}"/>
              </a:ext>
            </a:extLst>
          </p:cNvPr>
          <p:cNvSpPr>
            <a:spLocks noGrp="1"/>
          </p:cNvSpPr>
          <p:nvPr>
            <p:ph type="title"/>
          </p:nvPr>
        </p:nvSpPr>
        <p:spPr>
          <a:xfrm>
            <a:off x="914399" y="64009"/>
            <a:ext cx="10360152" cy="914400"/>
          </a:xfrm>
        </p:spPr>
        <p:txBody>
          <a:bodyPr/>
          <a:lstStyle/>
          <a:p>
            <a:pPr algn="ctr"/>
            <a:r>
              <a:rPr lang="en-GB" sz="4000" b="1" dirty="0">
                <a:latin typeface="Arial" panose="020B0604020202020204" pitchFamily="34" charset="0"/>
                <a:cs typeface="Arial" panose="020B0604020202020204" pitchFamily="34" charset="0"/>
              </a:rPr>
              <a:t>Recommendations</a:t>
            </a:r>
            <a:endParaRPr lang="en-US"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A4B0F3C-5228-C9FB-1212-1D4894C80B46}"/>
              </a:ext>
            </a:extLst>
          </p:cNvPr>
          <p:cNvSpPr>
            <a:spLocks noGrp="1"/>
          </p:cNvSpPr>
          <p:nvPr>
            <p:ph sz="quarter" idx="13"/>
          </p:nvPr>
        </p:nvSpPr>
        <p:spPr>
          <a:xfrm>
            <a:off x="914399" y="1017710"/>
            <a:ext cx="5019473" cy="3840480"/>
          </a:xfrm>
        </p:spPr>
        <p:txBody>
          <a:bodyPr>
            <a:normAutofit/>
          </a:bodyPr>
          <a:lstStyle/>
          <a:p>
            <a:pPr marL="0" indent="0" algn="ctr">
              <a:lnSpc>
                <a:spcPct val="107000"/>
              </a:lnSpc>
              <a:spcAft>
                <a:spcPts val="800"/>
              </a:spcAft>
              <a:buNone/>
            </a:pPr>
            <a:r>
              <a:rPr lang="en-GB" sz="1600" b="1" cap="none" dirty="0">
                <a:effectLst/>
                <a:latin typeface="Arial" panose="020B0604020202020204" pitchFamily="34" charset="0"/>
                <a:ea typeface="Times New Roman" panose="02020603050405020304" pitchFamily="18" charset="0"/>
                <a:cs typeface="Arial" panose="020B0604020202020204" pitchFamily="34" charset="0"/>
              </a:rPr>
              <a:t>Recommendation 1:  Rights-based Discharge Reviews</a:t>
            </a:r>
            <a:endParaRPr lang="en-GB" sz="1600" cap="none" dirty="0">
              <a:latin typeface="Arial" panose="020B0604020202020204" pitchFamily="34" charset="0"/>
              <a:ea typeface="Times New Roman" panose="02020603050405020304" pitchFamily="18" charset="0"/>
              <a:cs typeface="Arial" panose="020B0604020202020204" pitchFamily="34" charset="0"/>
            </a:endParaRPr>
          </a:p>
          <a:p>
            <a:pPr algn="just">
              <a:lnSpc>
                <a:spcPct val="107000"/>
              </a:lnSpc>
              <a:spcAft>
                <a:spcPts val="800"/>
              </a:spcAft>
            </a:pPr>
            <a:r>
              <a:rPr lang="en-US" sz="1600" i="1" cap="none" dirty="0">
                <a:latin typeface="Arial" panose="020B0604020202020204" pitchFamily="34" charset="0"/>
                <a:cs typeface="Arial" panose="020B0604020202020204" pitchFamily="34" charset="0"/>
              </a:rPr>
              <a:t>A</a:t>
            </a:r>
            <a:r>
              <a:rPr lang="en-US" sz="1600" b="0" i="1" cap="none" dirty="0">
                <a:effectLst/>
                <a:latin typeface="Arial" panose="020B0604020202020204" pitchFamily="34" charset="0"/>
                <a:cs typeface="Arial" panose="020B0604020202020204" pitchFamily="34" charset="0"/>
              </a:rPr>
              <a:t>ction: </a:t>
            </a:r>
            <a:r>
              <a:rPr lang="en-US" sz="1600" b="0" i="0" cap="none" dirty="0">
                <a:effectLst/>
                <a:latin typeface="Arial" panose="020B0604020202020204" pitchFamily="34" charset="0"/>
                <a:cs typeface="Arial" panose="020B0604020202020204" pitchFamily="34" charset="0"/>
              </a:rPr>
              <a:t>dismissal units NHS and local authorities will need to develop joint capacity within 3 months, taking into account interests and risk assessment. </a:t>
            </a:r>
          </a:p>
          <a:p>
            <a:pPr algn="just">
              <a:lnSpc>
                <a:spcPct val="107000"/>
              </a:lnSpc>
              <a:spcAft>
                <a:spcPts val="800"/>
              </a:spcAft>
            </a:pPr>
            <a:r>
              <a:rPr lang="en-US" sz="1600" b="0" i="1" cap="none" dirty="0">
                <a:effectLst/>
                <a:latin typeface="Arial" panose="020B0604020202020204" pitchFamily="34" charset="0"/>
                <a:cs typeface="Arial" panose="020B0604020202020204" pitchFamily="34" charset="0"/>
              </a:rPr>
              <a:t>Implementation: S</a:t>
            </a:r>
            <a:r>
              <a:rPr lang="en-US" sz="1600" b="0" i="0" cap="none" dirty="0">
                <a:effectLst/>
                <a:latin typeface="Arial" panose="020B0604020202020204" pitchFamily="34" charset="0"/>
                <a:cs typeface="Arial" panose="020B0604020202020204" pitchFamily="34" charset="0"/>
              </a:rPr>
              <a:t>ocial workers at named shall coordinate reviews using protected hours to conduct evaluations and 6 months reviews to evaluate involvement and make restrictive decisions.</a:t>
            </a:r>
            <a:endParaRPr lang="en-US" sz="1600" cap="none"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7DA9EE9E-3073-7E11-3AA5-F77C3B48A97F}"/>
              </a:ext>
            </a:extLst>
          </p:cNvPr>
          <p:cNvSpPr>
            <a:spLocks noGrp="1"/>
          </p:cNvSpPr>
          <p:nvPr>
            <p:ph sz="quarter" idx="12"/>
          </p:nvPr>
        </p:nvSpPr>
        <p:spPr>
          <a:xfrm>
            <a:off x="6096000" y="1017710"/>
            <a:ext cx="5181296" cy="3840480"/>
          </a:xfrm>
        </p:spPr>
        <p:txBody>
          <a:bodyPr>
            <a:normAutofit/>
          </a:bodyPr>
          <a:lstStyle/>
          <a:p>
            <a:pPr algn="ctr">
              <a:lnSpc>
                <a:spcPct val="107000"/>
              </a:lnSpc>
              <a:spcAft>
                <a:spcPts val="800"/>
              </a:spcAft>
            </a:pPr>
            <a:r>
              <a:rPr lang="en-GB" sz="1600" b="1" dirty="0">
                <a:effectLst/>
                <a:latin typeface="Arial" panose="020B0604020202020204" pitchFamily="34" charset="0"/>
                <a:ea typeface="Times New Roman" panose="02020603050405020304" pitchFamily="18" charset="0"/>
                <a:cs typeface="Arial" panose="020B0604020202020204" pitchFamily="34" charset="0"/>
              </a:rPr>
              <a:t>Recommendation 2: Integrated Homecare and Telecare</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marL="228600" indent="-228600" algn="just">
              <a:lnSpc>
                <a:spcPct val="107000"/>
              </a:lnSpc>
              <a:spcAft>
                <a:spcPts val="800"/>
              </a:spcAft>
              <a:buFont typeface="Courier New" panose="02070309020205020404" pitchFamily="49" charset="0"/>
              <a:buChar char="o"/>
            </a:pPr>
            <a:r>
              <a:rPr lang="en-US" sz="1600" i="1" dirty="0">
                <a:latin typeface="Arial" panose="020B0604020202020204" pitchFamily="34" charset="0"/>
                <a:cs typeface="Arial" panose="020B0604020202020204" pitchFamily="34" charset="0"/>
              </a:rPr>
              <a:t>Action: </a:t>
            </a:r>
            <a:r>
              <a:rPr lang="en-US" sz="1600" dirty="0">
                <a:latin typeface="Arial" panose="020B0604020202020204" pitchFamily="34" charset="0"/>
                <a:cs typeface="Arial" panose="020B0604020202020204" pitchFamily="34" charset="0"/>
              </a:rPr>
              <a:t>Pilot coordinated domiciliary visits, telecare and worker training over 6 months, to address organisational and implementation barriers (Healey et al., 2024; Fothergill et al., 2025).</a:t>
            </a:r>
          </a:p>
          <a:p>
            <a:pPr marL="228600" indent="-228600" algn="just">
              <a:lnSpc>
                <a:spcPct val="107000"/>
              </a:lnSpc>
              <a:spcAft>
                <a:spcPts val="800"/>
              </a:spcAft>
              <a:buFont typeface="Courier New" panose="02070309020205020404" pitchFamily="49" charset="0"/>
              <a:buChar char="o"/>
            </a:pPr>
            <a:r>
              <a:rPr lang="en-US" sz="1600" i="1" dirty="0">
                <a:latin typeface="Arial" panose="020B0604020202020204" pitchFamily="34" charset="0"/>
                <a:cs typeface="Arial" panose="020B0604020202020204" pitchFamily="34" charset="0"/>
              </a:rPr>
              <a:t>Implementation: </a:t>
            </a:r>
            <a:r>
              <a:rPr lang="en-US" sz="1600" dirty="0">
                <a:latin typeface="Arial" panose="020B0604020202020204" pitchFamily="34" charset="0"/>
                <a:cs typeface="Arial" panose="020B0604020202020204" pitchFamily="34" charset="0"/>
              </a:rPr>
              <a:t>Occupational therapists must assess their suitability by means of monthly evaluations, gradual funding and non-digital alternatives for combating exclusion.</a:t>
            </a:r>
          </a:p>
        </p:txBody>
      </p:sp>
      <p:sp>
        <p:nvSpPr>
          <p:cNvPr id="4" name="Slide Number Placeholder 3">
            <a:extLst>
              <a:ext uri="{FF2B5EF4-FFF2-40B4-BE49-F238E27FC236}">
                <a16:creationId xmlns:a16="http://schemas.microsoft.com/office/drawing/2014/main" id="{AE59500A-4B75-29F9-CE37-C3E13D6A566A}"/>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13</a:t>
            </a:fld>
            <a:endParaRPr lang="en-US" dirty="0"/>
          </a:p>
        </p:txBody>
      </p:sp>
      <p:pic>
        <p:nvPicPr>
          <p:cNvPr id="6" name="Picture 5">
            <a:extLst>
              <a:ext uri="{FF2B5EF4-FFF2-40B4-BE49-F238E27FC236}">
                <a16:creationId xmlns:a16="http://schemas.microsoft.com/office/drawing/2014/main" id="{A90C544A-E128-4D73-A6AC-C2B9475AB2D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17514" y="4335578"/>
            <a:ext cx="3943694" cy="1992175"/>
          </a:xfrm>
          <a:prstGeom prst="rect">
            <a:avLst/>
          </a:prstGeom>
          <a:ln>
            <a:noFill/>
          </a:ln>
          <a:effectLst>
            <a:softEdge rad="112500"/>
          </a:effectLst>
        </p:spPr>
      </p:pic>
      <p:pic>
        <p:nvPicPr>
          <p:cNvPr id="8" name="Picture 7">
            <a:extLst>
              <a:ext uri="{FF2B5EF4-FFF2-40B4-BE49-F238E27FC236}">
                <a16:creationId xmlns:a16="http://schemas.microsoft.com/office/drawing/2014/main" id="{3B47E459-9E65-4A30-9ADC-580173C68C3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925480" y="4335578"/>
            <a:ext cx="4051675" cy="1993294"/>
          </a:xfrm>
          <a:prstGeom prst="rect">
            <a:avLst/>
          </a:prstGeom>
          <a:ln>
            <a:noFill/>
          </a:ln>
          <a:effectLst>
            <a:softEdge rad="112500"/>
          </a:effectLst>
        </p:spPr>
      </p:pic>
      <p:pic>
        <p:nvPicPr>
          <p:cNvPr id="13" name="Video 12">
            <a:hlinkClick r:id="" action="ppaction://media"/>
            <a:extLst>
              <a:ext uri="{FF2B5EF4-FFF2-40B4-BE49-F238E27FC236}">
                <a16:creationId xmlns:a16="http://schemas.microsoft.com/office/drawing/2014/main" id="{1D785A1D-320C-CA53-4DB6-3E48F82BE46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9749235" y="4564831"/>
            <a:ext cx="2057400" cy="2057400"/>
          </a:xfrm>
          <a:prstGeom prst="ellipse">
            <a:avLst/>
          </a:prstGeom>
        </p:spPr>
      </p:pic>
    </p:spTree>
    <p:extLst>
      <p:ext uri="{BB962C8B-B14F-4D97-AF65-F5344CB8AC3E}">
        <p14:creationId xmlns:p14="http://schemas.microsoft.com/office/powerpoint/2010/main" val="4132147533"/>
      </p:ext>
    </p:extLst>
  </p:cSld>
  <p:clrMapOvr>
    <a:masterClrMapping/>
  </p:clrMapOvr>
  <mc:AlternateContent xmlns:mc="http://schemas.openxmlformats.org/markup-compatibility/2006" xmlns:p14="http://schemas.microsoft.com/office/powerpoint/2010/main">
    <mc:Choice Requires="p14">
      <p:transition spd="slow" p14:dur="2000" advTm="81832"/>
    </mc:Choice>
    <mc:Fallback xmlns="">
      <p:transition spd="slow" advTm="81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95044F7-BD97-2FDE-4E33-A565BCF0EFEC}"/>
              </a:ext>
            </a:extLst>
          </p:cNvPr>
          <p:cNvSpPr>
            <a:spLocks noGrp="1"/>
          </p:cNvSpPr>
          <p:nvPr>
            <p:ph type="title"/>
          </p:nvPr>
        </p:nvSpPr>
        <p:spPr>
          <a:xfrm>
            <a:off x="243192" y="1"/>
            <a:ext cx="11585642" cy="914400"/>
          </a:xfrm>
        </p:spPr>
        <p:txBody>
          <a:bodyPr/>
          <a:lstStyle/>
          <a:p>
            <a:pPr algn="ctr">
              <a:lnSpc>
                <a:spcPct val="100000"/>
              </a:lnSpc>
            </a:pPr>
            <a:r>
              <a:rPr lang="en-GB" sz="4000" b="1" dirty="0">
                <a:latin typeface="Arial" panose="020B0604020202020204" pitchFamily="34" charset="0"/>
                <a:cs typeface="Arial" panose="020B0604020202020204" pitchFamily="34" charset="0"/>
              </a:rPr>
              <a:t>Conclusion</a:t>
            </a:r>
            <a:endParaRPr lang="en-US"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E597F60-88E2-C430-D52B-6604405AD55C}"/>
              </a:ext>
            </a:extLst>
          </p:cNvPr>
          <p:cNvSpPr>
            <a:spLocks noGrp="1"/>
          </p:cNvSpPr>
          <p:nvPr>
            <p:ph sz="quarter" idx="12"/>
          </p:nvPr>
        </p:nvSpPr>
        <p:spPr>
          <a:xfrm>
            <a:off x="457198" y="1498060"/>
            <a:ext cx="5274313" cy="5009744"/>
          </a:xfrm>
        </p:spPr>
        <p:txBody>
          <a:bodyPr>
            <a:normAutofit/>
          </a:bodyPr>
          <a:lstStyle/>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Empowerment of older persons requires respect for their dignity, choice of thought, autonomy and individual support. </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The granting of break-throughs and domiciliary care have resulted in different degrees of independence according to individual needs and preferences. </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Telecare enhances safety and independence but demands a reliable implementation. </a:t>
            </a:r>
          </a:p>
          <a:p>
            <a:pPr marL="342900" indent="-342900" algn="just">
              <a:lnSpc>
                <a:spcPct val="110000"/>
              </a:lnSpc>
              <a:spcBef>
                <a:spcPts val="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342900" indent="-342900" algn="just">
              <a:lnSpc>
                <a:spcPct val="110000"/>
              </a:lnSpc>
              <a:spcBef>
                <a:spcPts val="0"/>
              </a:spcBef>
              <a:buFont typeface="Arial" panose="020B0604020202020204" pitchFamily="34" charset="0"/>
              <a:buChar char="•"/>
            </a:pPr>
            <a:r>
              <a:rPr lang="en-US" sz="1600" dirty="0">
                <a:latin typeface="Arial" panose="020B0604020202020204" pitchFamily="34" charset="0"/>
                <a:cs typeface="Arial" panose="020B0604020202020204" pitchFamily="34" charset="0"/>
              </a:rPr>
              <a:t>The Mrs S Act and Protection of Rights Act underline the importance of protecting balance between and less restrictive care.</a:t>
            </a:r>
          </a:p>
        </p:txBody>
      </p:sp>
      <p:pic>
        <p:nvPicPr>
          <p:cNvPr id="4" name="Picture 3">
            <a:extLst>
              <a:ext uri="{FF2B5EF4-FFF2-40B4-BE49-F238E27FC236}">
                <a16:creationId xmlns:a16="http://schemas.microsoft.com/office/drawing/2014/main" id="{B75BBF2D-152D-4C55-ABD1-9811CB3A004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18499" y="1704110"/>
            <a:ext cx="4816303" cy="3616074"/>
          </a:xfrm>
          <a:prstGeom prst="rect">
            <a:avLst/>
          </a:prstGeom>
        </p:spPr>
      </p:pic>
      <p:pic>
        <p:nvPicPr>
          <p:cNvPr id="2" name="Video 1">
            <a:hlinkClick r:id="" action="ppaction://media"/>
            <a:extLst>
              <a:ext uri="{FF2B5EF4-FFF2-40B4-BE49-F238E27FC236}">
                <a16:creationId xmlns:a16="http://schemas.microsoft.com/office/drawing/2014/main" id="{D96B8247-51F1-EACF-921C-57C988E58EF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9994553" y="4800600"/>
            <a:ext cx="2057400" cy="2057400"/>
          </a:xfrm>
          <a:prstGeom prst="ellipse">
            <a:avLst/>
          </a:prstGeom>
        </p:spPr>
      </p:pic>
    </p:spTree>
    <p:extLst>
      <p:ext uri="{BB962C8B-B14F-4D97-AF65-F5344CB8AC3E}">
        <p14:creationId xmlns:p14="http://schemas.microsoft.com/office/powerpoint/2010/main" val="2238624823"/>
      </p:ext>
    </p:extLst>
  </p:cSld>
  <p:clrMapOvr>
    <a:masterClrMapping/>
  </p:clrMapOvr>
  <mc:AlternateContent xmlns:mc="http://schemas.openxmlformats.org/markup-compatibility/2006" xmlns:p14="http://schemas.microsoft.com/office/powerpoint/2010/main">
    <mc:Choice Requires="p14">
      <p:transition spd="slow" p14:dur="2000" advTm="86962"/>
    </mc:Choice>
    <mc:Fallback xmlns="">
      <p:transition spd="slow" advTm="869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C0028-4150-0F89-E59C-F563C67F6CFD}"/>
              </a:ext>
            </a:extLst>
          </p:cNvPr>
          <p:cNvSpPr>
            <a:spLocks noGrp="1"/>
          </p:cNvSpPr>
          <p:nvPr>
            <p:ph type="ctrTitle"/>
          </p:nvPr>
        </p:nvSpPr>
        <p:spPr>
          <a:xfrm>
            <a:off x="3174769" y="138545"/>
            <a:ext cx="5641848" cy="895927"/>
          </a:xfrm>
        </p:spPr>
        <p:txBody>
          <a:bodyPr/>
          <a:lstStyle/>
          <a:p>
            <a:pPr algn="ctr"/>
            <a:r>
              <a:rPr lang="en-US" sz="4000" b="1" dirty="0">
                <a:latin typeface="Arial" panose="020B0604020202020204" pitchFamily="34" charset="0"/>
                <a:cs typeface="Arial" panose="020B0604020202020204" pitchFamily="34" charset="0"/>
              </a:rPr>
              <a:t>References</a:t>
            </a:r>
          </a:p>
        </p:txBody>
      </p:sp>
      <p:sp>
        <p:nvSpPr>
          <p:cNvPr id="4" name="Content Placeholder 4">
            <a:extLst>
              <a:ext uri="{FF2B5EF4-FFF2-40B4-BE49-F238E27FC236}">
                <a16:creationId xmlns:a16="http://schemas.microsoft.com/office/drawing/2014/main" id="{65AA8080-D84D-44A7-B948-166D71AB3059}"/>
              </a:ext>
            </a:extLst>
          </p:cNvPr>
          <p:cNvSpPr txBox="1">
            <a:spLocks/>
          </p:cNvSpPr>
          <p:nvPr/>
        </p:nvSpPr>
        <p:spPr>
          <a:xfrm>
            <a:off x="138545" y="969818"/>
            <a:ext cx="11914909" cy="5888182"/>
          </a:xfrm>
          <a:prstGeom prst="rect">
            <a:avLst/>
          </a:prstGeom>
        </p:spPr>
        <p:txBody>
          <a:bodyPr>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Age UK.org.uk (2024). </a:t>
            </a:r>
            <a:r>
              <a:rPr lang="en-GB" sz="3100" i="1" dirty="0">
                <a:effectLst/>
                <a:latin typeface="Arial" panose="020B0604020202020204" pitchFamily="34" charset="0"/>
                <a:ea typeface="Times New Roman" panose="02020603050405020304" pitchFamily="18" charset="0"/>
                <a:cs typeface="Arial" panose="020B0604020202020204" pitchFamily="34" charset="0"/>
              </a:rPr>
              <a:t>2 Million older people now have some unmet need for social care</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Age 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3"/>
              </a:rPr>
              <a:t>https://www.ageuk.org.uk/latest-press/articles/2-million-older-people-now-have-some-unmet-need-for-social-care/</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Age UK.org.uk (2025). </a:t>
            </a:r>
            <a:r>
              <a:rPr lang="en-GB" sz="3100" i="1" dirty="0">
                <a:effectLst/>
                <a:latin typeface="Arial" panose="020B0604020202020204" pitchFamily="34" charset="0"/>
                <a:ea typeface="Times New Roman" panose="02020603050405020304" pitchFamily="18" charset="0"/>
                <a:cs typeface="Arial" panose="020B0604020202020204" pitchFamily="34" charset="0"/>
              </a:rPr>
              <a:t>Offline and overlooked | campaigns</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Age 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4"/>
              </a:rPr>
              <a:t>https://www.ageuk.org.uk/our-impact/campaigning/offline-overlooked/</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Boucaud-</a:t>
            </a:r>
            <a:r>
              <a:rPr lang="en-GB" sz="3100" noProof="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Maître</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D., Letenneur, L., Drame, M., Taube-Teguo, N., Dartigues, J.F., Amieva, H. and Tabue-Teguo, M., 2023. Comparison of mortality and hospitalizations of older adults living in residential care facilities versus nursing homes or the community. A systematic review.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PLoS One</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18</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(5), p.e0286527.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5"/>
              </a:rPr>
              <a:t>https://journals.plos.org/plosone/article?id=10.1371/journal.pone.0286527</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CQC.org.uk (2024). </a:t>
            </a:r>
            <a:r>
              <a:rPr lang="en-GB" sz="3100" i="1" dirty="0">
                <a:effectLst/>
                <a:latin typeface="Arial" panose="020B0604020202020204" pitchFamily="34" charset="0"/>
                <a:ea typeface="Times New Roman" panose="02020603050405020304" pitchFamily="18" charset="0"/>
                <a:cs typeface="Arial" panose="020B0604020202020204" pitchFamily="34" charset="0"/>
              </a:rPr>
              <a:t>Adult Social Care - Care Quality Commission</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Cqc.org.uk.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6"/>
              </a:rPr>
              <a:t>https://www.cqc.org.uk/publications/major-report/state-care/2024-2025/access/asc</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Crocker, T.F., Ensor, J., Lam, N., Jordão, M., Bajpai, R., Bond, M., Forster, A., Riley, R.D., Andre, D., Brundle, C. and Ellwood, A., 2024. Community based complex interventions to sustain independence in older people: systematic review and network meta-analysis.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bmj</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384</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7"/>
              </a:rPr>
              <a:t>https://www.bmj.com/content/384/bmj-2023-077764.abstract</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Digital NHS.uk (2024). </a:t>
            </a:r>
            <a:r>
              <a:rPr lang="en-GB" sz="3100" i="1" dirty="0">
                <a:effectLst/>
                <a:latin typeface="Arial" panose="020B0604020202020204" pitchFamily="34" charset="0"/>
                <a:ea typeface="Times New Roman" panose="02020603050405020304" pitchFamily="18" charset="0"/>
                <a:cs typeface="Arial" panose="020B0604020202020204" pitchFamily="34" charset="0"/>
              </a:rPr>
              <a:t>Social care for older adults - NHS England Digital</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NHS England Digital.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8"/>
              </a:rPr>
              <a:t>https://digital.nhs.uk/data-and-information/publications/statistical/health-survey-for-england/2024/social-care-receipt</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Fothergill, L., Hayes, N., Latham, Y., Hamilton, J., Ahmed, S. and Holland, C., 2025. Understanding how, for whom and under what circumstances telecare can support independence in community-dwelling older adults: a realist review.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BMC geriatrics</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25</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(1), p.59.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9"/>
              </a:rPr>
              <a:t>https://link.springer.com/article/10.1186/s12877-024-05650-6</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GOV.UK (1998). </a:t>
            </a:r>
            <a:r>
              <a:rPr lang="en-GB" sz="3100" i="1" dirty="0">
                <a:effectLst/>
                <a:latin typeface="Arial" panose="020B0604020202020204" pitchFamily="34" charset="0"/>
                <a:ea typeface="Times New Roman" panose="02020603050405020304" pitchFamily="18" charset="0"/>
                <a:cs typeface="Arial" panose="020B0604020202020204" pitchFamily="34" charset="0"/>
              </a:rPr>
              <a:t>Human rights act 1998</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Legislation.gov.uk.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0"/>
              </a:rPr>
              <a:t>https://www.legislation.gov.uk/ukpga/1998/42/contents</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GOV.UK (2014). </a:t>
            </a:r>
            <a:r>
              <a:rPr lang="en-GB" sz="3100" i="1" dirty="0">
                <a:effectLst/>
                <a:latin typeface="Arial" panose="020B0604020202020204" pitchFamily="34" charset="0"/>
                <a:ea typeface="Times New Roman" panose="02020603050405020304" pitchFamily="18" charset="0"/>
                <a:cs typeface="Arial" panose="020B0604020202020204" pitchFamily="34" charset="0"/>
              </a:rPr>
              <a:t>Care act 2014</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Legislation.gov.uk.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1"/>
              </a:rPr>
              <a:t>https://www.legislation.gov.uk/ukpga/2014/23/contents</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GOV.UK (2025). </a:t>
            </a:r>
            <a:r>
              <a:rPr lang="en-GB" sz="3100" i="1" dirty="0">
                <a:effectLst/>
                <a:latin typeface="Arial" panose="020B0604020202020204" pitchFamily="34" charset="0"/>
                <a:ea typeface="Times New Roman" panose="02020603050405020304" pitchFamily="18" charset="0"/>
                <a:cs typeface="Arial" panose="020B0604020202020204" pitchFamily="34" charset="0"/>
              </a:rPr>
              <a:t>Care and support statutory guidance</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GOV.UK.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2"/>
              </a:rPr>
              <a:t>https://www.gov.uk/government/publications/care-act-statutory-guidance/care-and-support-statutory-guidance</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GOV.UK (2026a). </a:t>
            </a:r>
            <a:r>
              <a:rPr lang="en-GB" sz="3100" i="1" dirty="0">
                <a:effectLst/>
                <a:latin typeface="Arial" panose="020B0604020202020204" pitchFamily="34" charset="0"/>
                <a:ea typeface="Times New Roman" panose="02020603050405020304" pitchFamily="18" charset="0"/>
                <a:cs typeface="Arial" panose="020B0604020202020204" pitchFamily="34" charset="0"/>
              </a:rPr>
              <a:t>Adult social care provider statistics, England: Quarterly update to december 2025</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GOV.UK.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3"/>
              </a:rPr>
              <a:t>https://www.gov.uk/government/statistics/adult-social-care-provider-statistics-england-quarterly-update-to-december-2025/adult-social-care-provider-statistics-england-quarterly-update-to-december-2025</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GOV.UK (2026b). </a:t>
            </a:r>
            <a:r>
              <a:rPr lang="en-GB" sz="3100" i="1" dirty="0">
                <a:effectLst/>
                <a:latin typeface="Arial" panose="020B0604020202020204" pitchFamily="34" charset="0"/>
                <a:ea typeface="Times New Roman" panose="02020603050405020304" pitchFamily="18" charset="0"/>
                <a:cs typeface="Arial" panose="020B0604020202020204" pitchFamily="34" charset="0"/>
              </a:rPr>
              <a:t>Deprivation of liberty safeguards, England, 2024 to 2025: Statistical commentary</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GOV.UK.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4"/>
              </a:rPr>
              <a:t>https://www.gov.uk/government/statistics/deprivation-of-liberty-safeguards-england-2024-to-2025/deprivation-of-liberty-safeguards-england-2024-to-2025-statistical-commentary</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Healey, J., Hignett, S. and Gyi, D., 2024. A day in the life of a home care worker in England: A human factors systems perspective.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Applied Ergonomics</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115</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p.104151.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5"/>
              </a:rPr>
              <a:t>https://www.sciencedirect.com/science/article/pii/S0003687023001898</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HRA.NHS.uk (2021). </a:t>
            </a:r>
            <a:r>
              <a:rPr lang="en-GB" sz="3100" i="1" dirty="0">
                <a:effectLst/>
                <a:latin typeface="Arial" panose="020B0604020202020204" pitchFamily="34" charset="0"/>
                <a:ea typeface="Times New Roman" panose="02020603050405020304" pitchFamily="18" charset="0"/>
                <a:cs typeface="Arial" panose="020B0604020202020204" pitchFamily="34" charset="0"/>
              </a:rPr>
              <a:t>Mental capacity act</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Health Research Authority.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6"/>
              </a:rPr>
              <a:t>https://www.hra.nhs.uk/planning-and-improving-research/policies-standards-legislation/mental-capacity-act/</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pP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Hunt, L.A., 2024. Theories of aging. In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Work and the Older Person</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(pp. 25-36). Routledge.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7"/>
              </a:rPr>
              <a:t>https://www.taylorfrancis.com/chapters/edit/10.4324/9781003526964-3/theories-aging-linda-hunt</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20000"/>
              </a:lnSpc>
              <a:spcBef>
                <a:spcPts val="0"/>
              </a:spcBef>
            </a:pP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Mollaei, P., Momtaz, Y.A., Saboor, M. and Nasibeh, Z., 2025. Theories and measures of adjustment to aging: Scoping review.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Educational Gerontology</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pp.1-20.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8"/>
              </a:rPr>
              <a:t>https://www.tandfonline.com/doi/abs/10.1080/03601277.2025.2553128</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20000"/>
              </a:lnSpc>
              <a:spcBef>
                <a:spcPts val="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ONS.gov.uk (2026). </a:t>
            </a:r>
            <a:r>
              <a:rPr lang="en-GB" sz="3100" i="1" dirty="0">
                <a:effectLst/>
                <a:latin typeface="Arial" panose="020B0604020202020204" pitchFamily="34" charset="0"/>
                <a:ea typeface="Times New Roman" panose="02020603050405020304" pitchFamily="18" charset="0"/>
                <a:cs typeface="Arial" panose="020B0604020202020204" pitchFamily="34" charset="0"/>
              </a:rPr>
              <a:t>Population estimates for England and Wales</a:t>
            </a:r>
            <a:r>
              <a:rPr lang="en-GB" sz="3100" dirty="0">
                <a:effectLst/>
                <a:latin typeface="Arial" panose="020B0604020202020204" pitchFamily="34" charset="0"/>
                <a:ea typeface="Times New Roman" panose="02020603050405020304" pitchFamily="18" charset="0"/>
                <a:cs typeface="Arial" panose="020B0604020202020204" pitchFamily="34" charset="0"/>
              </a:rPr>
              <a:t>. [online] Ons.gov.uk. Available at: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9"/>
              </a:rPr>
              <a:t>https://www.ons.gov.uk/peoplepopulationandcommunity/populationandmigration/populationestimates/bulletins/populationestimatesforenglandandwales/mid2025</a:t>
            </a:r>
            <a:r>
              <a:rPr lang="en-GB" sz="3100" dirty="0">
                <a:effectLst/>
                <a:latin typeface="Arial" panose="020B0604020202020204" pitchFamily="34" charset="0"/>
                <a:ea typeface="Times New Roman" panose="02020603050405020304" pitchFamily="18" charset="0"/>
                <a:cs typeface="Arial" panose="020B0604020202020204" pitchFamily="34" charset="0"/>
              </a:rPr>
              <a:t> [Accessed: 10</a:t>
            </a:r>
            <a:r>
              <a:rPr lang="en-GB" sz="3100" baseline="30000" dirty="0">
                <a:effectLst/>
                <a:latin typeface="Arial" panose="020B0604020202020204" pitchFamily="34" charset="0"/>
                <a:ea typeface="Times New Roman" panose="02020603050405020304" pitchFamily="18" charset="0"/>
                <a:cs typeface="Arial" panose="020B0604020202020204" pitchFamily="34" charset="0"/>
              </a:rPr>
              <a:t>th</a:t>
            </a:r>
            <a:r>
              <a:rPr lang="en-GB" sz="3100" dirty="0">
                <a:effectLst/>
                <a:latin typeface="Arial" panose="020B0604020202020204" pitchFamily="34" charset="0"/>
                <a:ea typeface="Times New Roman" panose="02020603050405020304" pitchFamily="18" charset="0"/>
                <a:cs typeface="Arial" panose="020B0604020202020204" pitchFamily="34" charset="0"/>
              </a:rPr>
              <a:t> Oct. 2026].</a:t>
            </a:r>
          </a:p>
          <a:p>
            <a:pPr>
              <a:lnSpc>
                <a:spcPct val="120000"/>
              </a:lnSpc>
              <a:spcBef>
                <a:spcPts val="0"/>
              </a:spcBef>
              <a:spcAft>
                <a:spcPts val="800"/>
              </a:spcAft>
            </a:pPr>
            <a:r>
              <a:rPr lang="en-GB" sz="3100" dirty="0">
                <a:solidFill>
                  <a:srgbClr val="222222"/>
                </a:solidFill>
                <a:effectLst/>
                <a:latin typeface="Arial" panose="020B0604020202020204" pitchFamily="34" charset="0"/>
                <a:ea typeface="Calibri" panose="020F0502020204030204" pitchFamily="34" charset="0"/>
                <a:cs typeface="Arial" panose="020B0604020202020204" pitchFamily="34" charset="0"/>
              </a:rPr>
              <a:t>Panza, F., Solfrizzi, V., Sardone, R., Dibello, V., Castellana, F., Zupo, R., Stallone, R., Lampignano, L., Bortone, I., Mollica, A. and Berardino, G., 2023. Depressive and biopsychosocial frailty phenotypes: impact on late-life cognitive disorders. </a:t>
            </a:r>
            <a:r>
              <a:rPr lang="en-GB" sz="31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Journal of Alzheimer’s Disease</a:t>
            </a:r>
            <a:r>
              <a:rPr lang="en-GB" sz="31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GB" sz="31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94</a:t>
            </a:r>
            <a:r>
              <a:rPr lang="en-GB" sz="3100" dirty="0">
                <a:solidFill>
                  <a:srgbClr val="222222"/>
                </a:solidFill>
                <a:effectLst/>
                <a:latin typeface="Arial" panose="020B0604020202020204" pitchFamily="34" charset="0"/>
                <a:ea typeface="Calibri" panose="020F0502020204030204" pitchFamily="34" charset="0"/>
                <a:cs typeface="Arial" panose="020B0604020202020204" pitchFamily="34" charset="0"/>
              </a:rPr>
              <a:t>(3), pp.879-898. </a:t>
            </a:r>
            <a:r>
              <a:rPr lang="en-GB" sz="3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0"/>
              </a:rPr>
              <a:t>https://journals.sagepub.com/doi/abs/10.3233/JAD-230312</a:t>
            </a:r>
            <a:r>
              <a:rPr lang="en-GB" sz="31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endParaRPr lang="en-GB" sz="3100" dirty="0">
              <a:effectLst/>
              <a:latin typeface="Arial" panose="020B0604020202020204" pitchFamily="34" charset="0"/>
              <a:ea typeface="Calibri" panose="020F0502020204030204" pitchFamily="34" charset="0"/>
              <a:cs typeface="Arial" panose="020B0604020202020204" pitchFamily="34" charset="0"/>
            </a:endParaRPr>
          </a:p>
          <a:p>
            <a:pPr>
              <a:lnSpc>
                <a:spcPct val="120000"/>
              </a:lnSpc>
              <a:spcBef>
                <a:spcPts val="0"/>
              </a:spcBef>
            </a:pP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Tian, Y.J., Felber, N.A., Pageau, F., Schwab, D.R. and Wangmo, T., 2024. Benefits and barriers associated with the use of smart home health technologies in the care of older persons: a systematic review.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BMC geriatrics</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GB" sz="3100" i="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24</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(1), p.152. </a:t>
            </a:r>
            <a:r>
              <a:rPr lang="en-GB" sz="3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21"/>
              </a:rPr>
              <a:t>https://link.springer.com/article/10.1186/s12877-024-04702-1</a:t>
            </a:r>
            <a:r>
              <a:rPr lang="en-GB" sz="31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endParaRPr lang="en-US" dirty="0"/>
          </a:p>
        </p:txBody>
      </p:sp>
    </p:spTree>
    <p:extLst>
      <p:ext uri="{BB962C8B-B14F-4D97-AF65-F5344CB8AC3E}">
        <p14:creationId xmlns:p14="http://schemas.microsoft.com/office/powerpoint/2010/main" val="2188828507"/>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642d537-5170-4cd9-a3f2-9ec198ee3ea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345881D5A19F4FA532CBA535E9E684" ma:contentTypeVersion="11" ma:contentTypeDescription="Create a new document." ma:contentTypeScope="" ma:versionID="28b7641868e7677de7548f66b31ec3cc">
  <xsd:schema xmlns:xsd="http://www.w3.org/2001/XMLSchema" xmlns:xs="http://www.w3.org/2001/XMLSchema" xmlns:p="http://schemas.microsoft.com/office/2006/metadata/properties" xmlns:ns3="6642d537-5170-4cd9-a3f2-9ec198ee3eac" targetNamespace="http://schemas.microsoft.com/office/2006/metadata/properties" ma:root="true" ma:fieldsID="8c43b5486ef5d2f116341643362adb78" ns3:_="">
    <xsd:import namespace="6642d537-5170-4cd9-a3f2-9ec198ee3ea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42d537-5170-4cd9-a3f2-9ec198ee3ea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2.xml><?xml version="1.0" encoding="utf-8"?>
<ds:datastoreItem xmlns:ds="http://schemas.openxmlformats.org/officeDocument/2006/customXml" ds:itemID="{85DF9CEC-52C2-4D14-B2F5-11176002A8B6}">
  <ds:schemaRefs>
    <ds:schemaRef ds:uri="http://purl.org/dc/terms/"/>
    <ds:schemaRef ds:uri="http://schemas.microsoft.com/office/2006/metadata/properties"/>
    <ds:schemaRef ds:uri="http://purl.org/dc/dcmitype/"/>
    <ds:schemaRef ds:uri="http://www.w3.org/XML/1998/namespace"/>
    <ds:schemaRef ds:uri="http://schemas.microsoft.com/office/infopath/2007/PartnerControls"/>
    <ds:schemaRef ds:uri="6642d537-5170-4cd9-a3f2-9ec198ee3eac"/>
    <ds:schemaRef ds:uri="http://schemas.microsoft.com/office/2006/documentManagement/types"/>
    <ds:schemaRef ds:uri="http://purl.org/dc/elements/1.1/"/>
    <ds:schemaRef ds:uri="http://schemas.openxmlformats.org/package/2006/metadata/core-properties"/>
  </ds:schemaRefs>
</ds:datastoreItem>
</file>

<file path=customXml/itemProps3.xml><?xml version="1.0" encoding="utf-8"?>
<ds:datastoreItem xmlns:ds="http://schemas.openxmlformats.org/officeDocument/2006/customXml" ds:itemID="{A5A718D0-DD59-48A7-A29C-5E12C2F4D3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42d537-5170-4cd9-a3f2-9ec198ee3e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{4863102E-B738-4D4C-883E-FAF236B291E9}TF1ed9553b-00c4-4092-846a-c8f7f2908f3beecd942f_win32-8e33096c3cfc</Template>
  <TotalTime>611</TotalTime>
  <Words>5556</Words>
  <Application>Microsoft Office PowerPoint</Application>
  <PresentationFormat>Widescreen</PresentationFormat>
  <Paragraphs>243</Paragraphs>
  <Slides>15</Slides>
  <Notes>15</Notes>
  <HiddenSlides>0</HiddenSlides>
  <MMClips>13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Courier New</vt:lpstr>
      <vt:lpstr>Gill Sans Nova Light</vt:lpstr>
      <vt:lpstr>Sagona Book</vt:lpstr>
      <vt:lpstr>Times New Roman</vt:lpstr>
      <vt:lpstr>Custom</vt:lpstr>
      <vt:lpstr>Student Name: Ruth Gathigi  Student ID: 2332377   How Care Services Empower  Older People  Module Code: BMH-P6027 Lecturer name: Tsiwani Khumalo </vt:lpstr>
      <vt:lpstr>Introduction</vt:lpstr>
      <vt:lpstr>Theories of Ageing</vt:lpstr>
      <vt:lpstr>Policy/legislation</vt:lpstr>
      <vt:lpstr>Current care provision</vt:lpstr>
      <vt:lpstr>Cont..</vt:lpstr>
      <vt:lpstr>Cont..</vt:lpstr>
      <vt:lpstr>Technological Innovations</vt:lpstr>
      <vt:lpstr>Cont..</vt:lpstr>
      <vt:lpstr>Case Study / Real-World Application</vt:lpstr>
      <vt:lpstr>Cont..</vt:lpstr>
      <vt:lpstr>Safeguarding</vt:lpstr>
      <vt:lpstr>Recommendations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Ayesha Malik</dc:creator>
  <cp:lastModifiedBy>Ruth Njau Gathigi (2332377)</cp:lastModifiedBy>
  <cp:revision>149</cp:revision>
  <dcterms:created xsi:type="dcterms:W3CDTF">2026-10-14T21:19:17Z</dcterms:created>
  <dcterms:modified xsi:type="dcterms:W3CDTF">2026-10-24T23:11:55Z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0x010100E3345881D5A19F4FA532CBA535E9E684</vt:lpwstr>
  </property>
  <property fmtid="{D5CDD505-2E9C-101B-9397-08002B2CF9AE}" pid="3" name="MediaServiceImageTags">
    <vt:lpwstr/>
  </property>
</Properties>
</file>