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160" d="100"/>
          <a:sy n="160" d="100"/>
        </p:scale>
        <p:origin x="240"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heme" Target="theme/theme1.xml" /><Relationship Id="rId5" Type="http://schemas.openxmlformats.org/officeDocument/2006/relationships/slide" Target="slides/slide4.xml" /><Relationship Id="rId10"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179771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1.xml" /><Relationship Id="rId4" Type="http://schemas.openxmlformats.org/officeDocument/2006/relationships/image" Target="../media/image3.jpeg"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1.xml" /><Relationship Id="rId5" Type="http://schemas.openxmlformats.org/officeDocument/2006/relationships/image" Target="../media/image6.png" /><Relationship Id="rId4" Type="http://schemas.openxmlformats.org/officeDocument/2006/relationships/image" Target="../media/image5.png" /></Relationships>
</file>

<file path=ppt/slides/_rels/slide4.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4.xml" /><Relationship Id="rId1" Type="http://schemas.openxmlformats.org/officeDocument/2006/relationships/slideLayout" Target="../slideLayouts/slideLayout1.xml" /><Relationship Id="rId6" Type="http://schemas.openxmlformats.org/officeDocument/2006/relationships/image" Target="../media/image10.png" /><Relationship Id="rId5" Type="http://schemas.openxmlformats.org/officeDocument/2006/relationships/image" Target="../media/image9.png" /><Relationship Id="rId4" Type="http://schemas.openxmlformats.org/officeDocument/2006/relationships/image" Target="../media/image8.png"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1.xml" /><Relationship Id="rId5" Type="http://schemas.openxmlformats.org/officeDocument/2006/relationships/image" Target="../media/image12.png" /><Relationship Id="rId4" Type="http://schemas.openxmlformats.org/officeDocument/2006/relationships/image" Target="../media/image11.png"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3B5138"/>
          </a:solidFill>
          <a:ln w="12700">
            <a:solidFill>
              <a:srgbClr val="3B5138"/>
            </a:solidFill>
            <a:prstDash val="solid"/>
          </a:ln>
        </p:spPr>
      </p:sp>
      <p:sp>
        <p:nvSpPr>
          <p:cNvPr id="3" name="Shape 1"/>
          <p:cNvSpPr/>
          <p:nvPr/>
        </p:nvSpPr>
        <p:spPr>
          <a:xfrm>
            <a:off x="3931920" y="1770950"/>
            <a:ext cx="5029200" cy="2468880"/>
          </a:xfrm>
          <a:prstGeom prst="roundRect">
            <a:avLst>
              <a:gd name="adj" fmla="val 7407"/>
            </a:avLst>
          </a:prstGeom>
          <a:solidFill>
            <a:srgbClr val="FFFFFF"/>
          </a:solidFill>
          <a:ln w="12700">
            <a:solidFill>
              <a:srgbClr val="FFFFFF"/>
            </a:solidFill>
            <a:prstDash val="solid"/>
          </a:ln>
        </p:spPr>
      </p:sp>
      <p:sp>
        <p:nvSpPr>
          <p:cNvPr id="4" name="Text 2"/>
          <p:cNvSpPr/>
          <p:nvPr/>
        </p:nvSpPr>
        <p:spPr>
          <a:xfrm>
            <a:off x="148195" y="45719"/>
            <a:ext cx="5763874" cy="1145368"/>
          </a:xfrm>
          <a:prstGeom prst="rect">
            <a:avLst/>
          </a:prstGeom>
          <a:noFill/>
          <a:ln/>
        </p:spPr>
        <p:txBody>
          <a:bodyPr wrap="square" rtlCol="0" anchor="ctr"/>
          <a:lstStyle/>
          <a:p>
            <a:pPr marL="0" indent="0">
              <a:buNone/>
            </a:pPr>
            <a:r>
              <a:rPr lang="en-US" sz="3600" b="1" dirty="0">
                <a:solidFill>
                  <a:srgbClr val="FFFFFF"/>
                </a:solidFill>
                <a:latin typeface="Cambria" pitchFamily="34" charset="0"/>
                <a:ea typeface="Cambria" pitchFamily="34" charset="-122"/>
                <a:cs typeface="Cambria" pitchFamily="34" charset="-120"/>
              </a:rPr>
              <a:t>STAFF COMMUNICATION</a:t>
            </a:r>
            <a:endParaRPr lang="en-US" sz="3600" dirty="0"/>
          </a:p>
        </p:txBody>
      </p:sp>
      <p:sp>
        <p:nvSpPr>
          <p:cNvPr id="5" name="Text 3"/>
          <p:cNvSpPr/>
          <p:nvPr/>
        </p:nvSpPr>
        <p:spPr>
          <a:xfrm>
            <a:off x="228600" y="903670"/>
            <a:ext cx="4754880" cy="594360"/>
          </a:xfrm>
          <a:prstGeom prst="rect">
            <a:avLst/>
          </a:prstGeom>
          <a:noFill/>
          <a:ln/>
        </p:spPr>
        <p:txBody>
          <a:bodyPr wrap="square" rtlCol="0" anchor="ctr"/>
          <a:lstStyle/>
          <a:p>
            <a:pPr marL="0" indent="0">
              <a:buNone/>
            </a:pPr>
            <a:r>
              <a:rPr lang="en-US" sz="1800" b="1" dirty="0">
                <a:solidFill>
                  <a:srgbClr val="C5962A"/>
                </a:solidFill>
                <a:latin typeface="Calibri" pitchFamily="34" charset="0"/>
                <a:ea typeface="Calibri" pitchFamily="34" charset="-122"/>
                <a:cs typeface="Calibri" pitchFamily="34" charset="-120"/>
              </a:rPr>
              <a:t>AT RIVERDALE NURSING HOME</a:t>
            </a:r>
            <a:endParaRPr lang="en-US" sz="1800" dirty="0"/>
          </a:p>
        </p:txBody>
      </p:sp>
      <p:sp>
        <p:nvSpPr>
          <p:cNvPr id="6" name="Text 4"/>
          <p:cNvSpPr/>
          <p:nvPr/>
        </p:nvSpPr>
        <p:spPr>
          <a:xfrm>
            <a:off x="4160520" y="1862390"/>
            <a:ext cx="4572000" cy="2240280"/>
          </a:xfrm>
          <a:prstGeom prst="rect">
            <a:avLst/>
          </a:prstGeom>
          <a:noFill/>
          <a:ln/>
        </p:spPr>
        <p:txBody>
          <a:bodyPr wrap="square" rtlCol="0" anchor="t"/>
          <a:lstStyle/>
          <a:p>
            <a:pPr marL="0" indent="0" algn="just">
              <a:buNone/>
            </a:pPr>
            <a:r>
              <a:rPr lang="en-US" dirty="0">
                <a:solidFill>
                  <a:srgbClr val="2D3B29"/>
                </a:solidFill>
                <a:latin typeface="Calibri" pitchFamily="34" charset="0"/>
                <a:ea typeface="Calibri" pitchFamily="34" charset="-122"/>
                <a:cs typeface="Calibri" pitchFamily="34" charset="-120"/>
              </a:rPr>
              <a:t>Recommended Tool: Microsoft Teams</a:t>
            </a:r>
            <a:endParaRPr lang="en-US" dirty="0"/>
          </a:p>
          <a:p>
            <a:pPr marL="0" indent="0" algn="just">
              <a:buNone/>
            </a:pPr>
            <a:endParaRPr lang="en-US" dirty="0"/>
          </a:p>
          <a:p>
            <a:pPr algn="just"/>
            <a:r>
              <a:rPr lang="en-US">
                <a:solidFill>
                  <a:srgbClr val="2D3B29"/>
                </a:solidFill>
                <a:latin typeface="Calibri" pitchFamily="34" charset="0"/>
                <a:ea typeface="Calibri" pitchFamily="34" charset="-122"/>
                <a:cs typeface="Calibri" pitchFamily="34" charset="-120"/>
              </a:rPr>
              <a:t>This presentation </a:t>
            </a:r>
            <a:r>
              <a:rPr lang="en-US" dirty="0">
                <a:solidFill>
                  <a:srgbClr val="2D3B29"/>
                </a:solidFill>
                <a:latin typeface="Calibri" pitchFamily="34" charset="0"/>
                <a:ea typeface="Calibri" pitchFamily="34" charset="-122"/>
                <a:cs typeface="Calibri" pitchFamily="34" charset="-120"/>
              </a:rPr>
              <a:t>details the staff communication challenge at Riverdale Nursing Home and why Microsoft Teams is the best Microsoft 365 solution.</a:t>
            </a:r>
            <a:endParaRPr lang="en-US" dirty="0"/>
          </a:p>
        </p:txBody>
      </p:sp>
      <p:sp>
        <p:nvSpPr>
          <p:cNvPr id="8" name="Shape 6"/>
          <p:cNvSpPr/>
          <p:nvPr/>
        </p:nvSpPr>
        <p:spPr>
          <a:xfrm>
            <a:off x="8229600" y="4194110"/>
            <a:ext cx="109728" cy="109728"/>
          </a:xfrm>
          <a:prstGeom prst="ellipse">
            <a:avLst/>
          </a:prstGeom>
          <a:solidFill>
            <a:srgbClr val="C5962A"/>
          </a:solidFill>
          <a:ln w="12700">
            <a:solidFill>
              <a:srgbClr val="C5962A"/>
            </a:solidFill>
            <a:prstDash val="solid"/>
          </a:ln>
        </p:spPr>
      </p:sp>
      <p:sp>
        <p:nvSpPr>
          <p:cNvPr id="9" name="Shape 7"/>
          <p:cNvSpPr/>
          <p:nvPr/>
        </p:nvSpPr>
        <p:spPr>
          <a:xfrm>
            <a:off x="4206240" y="4258118"/>
            <a:ext cx="3977640" cy="0"/>
          </a:xfrm>
          <a:prstGeom prst="line">
            <a:avLst/>
          </a:prstGeom>
          <a:noFill/>
          <a:ln w="12700">
            <a:solidFill>
              <a:srgbClr val="C5962A"/>
            </a:solidFill>
            <a:prstDash val="solid"/>
          </a:ln>
        </p:spPr>
      </p:sp>
      <p:pic>
        <p:nvPicPr>
          <p:cNvPr id="11" name="Picture 10">
            <a:extLst>
              <a:ext uri="{FF2B5EF4-FFF2-40B4-BE49-F238E27FC236}">
                <a16:creationId xmlns:a16="http://schemas.microsoft.com/office/drawing/2014/main" id="{5AD65E0D-EA08-0BFA-450C-185DD0C0FFD0}"/>
              </a:ext>
            </a:extLst>
          </p:cNvPr>
          <p:cNvPicPr>
            <a:picLocks noChangeAspect="1"/>
          </p:cNvPicPr>
          <p:nvPr/>
        </p:nvPicPr>
        <p:blipFill>
          <a:blip r:embed="rId3"/>
          <a:stretch>
            <a:fillRect/>
          </a:stretch>
        </p:blipFill>
        <p:spPr>
          <a:xfrm>
            <a:off x="295148" y="1566480"/>
            <a:ext cx="2832100" cy="28321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3B5138"/>
        </a:solidFill>
        <a:effectLst/>
      </p:bgPr>
    </p:bg>
    <p:spTree>
      <p:nvGrpSpPr>
        <p:cNvPr id="1" name=""/>
        <p:cNvGrpSpPr/>
        <p:nvPr/>
      </p:nvGrpSpPr>
      <p:grpSpPr>
        <a:xfrm>
          <a:off x="0" y="0"/>
          <a:ext cx="0" cy="0"/>
          <a:chOff x="0" y="0"/>
          <a:chExt cx="0" cy="0"/>
        </a:xfrm>
      </p:grpSpPr>
      <p:sp>
        <p:nvSpPr>
          <p:cNvPr id="2" name="Shape 0"/>
          <p:cNvSpPr/>
          <p:nvPr/>
        </p:nvSpPr>
        <p:spPr>
          <a:xfrm>
            <a:off x="274320" y="822960"/>
            <a:ext cx="3383280" cy="3931920"/>
          </a:xfrm>
          <a:prstGeom prst="roundRect">
            <a:avLst>
              <a:gd name="adj" fmla="val 4054"/>
            </a:avLst>
          </a:prstGeom>
          <a:solidFill>
            <a:srgbClr val="2D3B29"/>
          </a:solidFill>
          <a:ln w="12700">
            <a:solidFill>
              <a:srgbClr val="2D3B29"/>
            </a:solidFill>
            <a:prstDash val="solid"/>
          </a:ln>
        </p:spPr>
      </p:sp>
      <p:sp>
        <p:nvSpPr>
          <p:cNvPr id="4" name="Text 2"/>
          <p:cNvSpPr/>
          <p:nvPr/>
        </p:nvSpPr>
        <p:spPr>
          <a:xfrm>
            <a:off x="751398" y="119667"/>
            <a:ext cx="1828800" cy="594360"/>
          </a:xfrm>
          <a:prstGeom prst="rect">
            <a:avLst/>
          </a:prstGeom>
          <a:noFill/>
          <a:ln/>
        </p:spPr>
        <p:txBody>
          <a:bodyPr wrap="square"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WHAT</a:t>
            </a:r>
            <a:endParaRPr lang="en-US" sz="3000" dirty="0"/>
          </a:p>
        </p:txBody>
      </p:sp>
      <p:sp>
        <p:nvSpPr>
          <p:cNvPr id="5" name="Text 3"/>
          <p:cNvSpPr/>
          <p:nvPr/>
        </p:nvSpPr>
        <p:spPr>
          <a:xfrm>
            <a:off x="1965960" y="109728"/>
            <a:ext cx="3657600" cy="594360"/>
          </a:xfrm>
          <a:prstGeom prst="rect">
            <a:avLst/>
          </a:prstGeom>
          <a:noFill/>
          <a:ln/>
        </p:spPr>
        <p:txBody>
          <a:bodyPr wrap="square" rtlCol="0" anchor="ctr"/>
          <a:lstStyle/>
          <a:p>
            <a:pPr marL="0" indent="0">
              <a:buNone/>
            </a:pPr>
            <a:r>
              <a:rPr lang="en-US" sz="3000" b="1" dirty="0">
                <a:solidFill>
                  <a:srgbClr val="C5962A"/>
                </a:solidFill>
                <a:latin typeface="Cambria" pitchFamily="34" charset="0"/>
                <a:ea typeface="Cambria" pitchFamily="34" charset="-122"/>
                <a:cs typeface="Cambria" pitchFamily="34" charset="-120"/>
              </a:rPr>
              <a:t>IS THE TASK?</a:t>
            </a:r>
            <a:endParaRPr lang="en-US" sz="3000" dirty="0"/>
          </a:p>
        </p:txBody>
      </p:sp>
      <p:sp>
        <p:nvSpPr>
          <p:cNvPr id="6" name="Shape 4"/>
          <p:cNvSpPr/>
          <p:nvPr/>
        </p:nvSpPr>
        <p:spPr>
          <a:xfrm>
            <a:off x="3931920" y="777240"/>
            <a:ext cx="4800600" cy="3977640"/>
          </a:xfrm>
          <a:prstGeom prst="roundRect">
            <a:avLst>
              <a:gd name="adj" fmla="val 3448"/>
            </a:avLst>
          </a:prstGeom>
          <a:solidFill>
            <a:srgbClr val="D4BC8A"/>
          </a:solidFill>
          <a:ln w="12700">
            <a:solidFill>
              <a:srgbClr val="D4BC8A"/>
            </a:solidFill>
            <a:prstDash val="solid"/>
          </a:ln>
        </p:spPr>
      </p:sp>
      <p:pic>
        <p:nvPicPr>
          <p:cNvPr id="7" name="Image 0" descr="preencoded.png"/>
          <p:cNvPicPr>
            <a:picLocks noChangeAspect="1"/>
          </p:cNvPicPr>
          <p:nvPr/>
        </p:nvPicPr>
        <p:blipFill>
          <a:blip r:embed="rId3"/>
          <a:stretch>
            <a:fillRect/>
          </a:stretch>
        </p:blipFill>
        <p:spPr>
          <a:xfrm>
            <a:off x="4069080" y="914400"/>
            <a:ext cx="347472" cy="347472"/>
          </a:xfrm>
          <a:prstGeom prst="rect">
            <a:avLst/>
          </a:prstGeom>
        </p:spPr>
      </p:pic>
      <p:sp>
        <p:nvSpPr>
          <p:cNvPr id="8" name="Text 5"/>
          <p:cNvSpPr/>
          <p:nvPr/>
        </p:nvSpPr>
        <p:spPr>
          <a:xfrm>
            <a:off x="4498848" y="914400"/>
            <a:ext cx="4114800" cy="347472"/>
          </a:xfrm>
          <a:prstGeom prst="rect">
            <a:avLst/>
          </a:prstGeom>
          <a:noFill/>
          <a:ln/>
        </p:spPr>
        <p:txBody>
          <a:bodyPr wrap="square" rtlCol="0" anchor="ctr"/>
          <a:lstStyle/>
          <a:p>
            <a:pPr marL="0" indent="0">
              <a:buNone/>
            </a:pPr>
            <a:r>
              <a:rPr lang="en-US" sz="1300" b="1" dirty="0">
                <a:solidFill>
                  <a:srgbClr val="4A6741"/>
                </a:solidFill>
                <a:latin typeface="Calibri" pitchFamily="34" charset="0"/>
                <a:ea typeface="Calibri" pitchFamily="34" charset="-122"/>
                <a:cs typeface="Calibri" pitchFamily="34" charset="-120"/>
              </a:rPr>
              <a:t>THE RIVERDALE CONTEXT</a:t>
            </a:r>
            <a:endParaRPr lang="en-US" sz="1300" dirty="0"/>
          </a:p>
        </p:txBody>
      </p:sp>
      <p:sp>
        <p:nvSpPr>
          <p:cNvPr id="9" name="Text 6"/>
          <p:cNvSpPr/>
          <p:nvPr/>
        </p:nvSpPr>
        <p:spPr>
          <a:xfrm>
            <a:off x="4069080" y="1389888"/>
            <a:ext cx="4526280" cy="3200400"/>
          </a:xfrm>
          <a:prstGeom prst="rect">
            <a:avLst/>
          </a:prstGeom>
          <a:noFill/>
          <a:ln/>
        </p:spPr>
        <p:txBody>
          <a:bodyPr wrap="square" rtlCol="0" anchor="t"/>
          <a:lstStyle/>
          <a:p>
            <a:r>
              <a:rPr lang="en-US" sz="1050" dirty="0">
                <a:solidFill>
                  <a:srgbClr val="2D3B29"/>
                </a:solidFill>
                <a:latin typeface="Calibri" pitchFamily="34" charset="0"/>
                <a:ea typeface="Calibri" pitchFamily="34" charset="-122"/>
                <a:cs typeface="Calibri" pitchFamily="34" charset="-120"/>
              </a:rPr>
              <a:t>Riverdale Nursing Home provides care for older adults who need daily assistance with personal care, medication assistance and medication monitoring. Staff (carers, senior carers, nurses and administrative staff) work in shifts in two different buildings.</a:t>
            </a:r>
          </a:p>
          <a:p>
            <a:r>
              <a:rPr lang="en-US" sz="1050" dirty="0">
                <a:solidFill>
                  <a:srgbClr val="2D3B29"/>
                </a:solidFill>
                <a:latin typeface="Calibri" pitchFamily="34" charset="0"/>
                <a:ea typeface="Calibri" pitchFamily="34" charset="-122"/>
                <a:cs typeface="Calibri" pitchFamily="34" charset="-120"/>
              </a:rPr>
              <a:t>Staff are not aware of the tools that are appropriate for particular tasks, though they already have a Microsoft 365 </a:t>
            </a:r>
            <a:r>
              <a:rPr lang="en-US" sz="1050" dirty="0" err="1">
                <a:solidFill>
                  <a:srgbClr val="2D3B29"/>
                </a:solidFill>
                <a:latin typeface="Calibri" pitchFamily="34" charset="0"/>
                <a:ea typeface="Calibri" pitchFamily="34" charset="-122"/>
                <a:cs typeface="Calibri" pitchFamily="34" charset="-120"/>
              </a:rPr>
              <a:t>licence</a:t>
            </a:r>
            <a:r>
              <a:rPr lang="en-US" sz="1050" dirty="0">
                <a:solidFill>
                  <a:srgbClr val="2D3B29"/>
                </a:solidFill>
                <a:latin typeface="Calibri" pitchFamily="34" charset="0"/>
                <a:ea typeface="Calibri" pitchFamily="34" charset="-122"/>
                <a:cs typeface="Calibri" pitchFamily="34" charset="-120"/>
              </a:rPr>
              <a:t>. This confusion results in the following:</a:t>
            </a:r>
          </a:p>
          <a:p>
            <a:endParaRPr lang="en-US" sz="1050" dirty="0">
              <a:solidFill>
                <a:srgbClr val="2D3B29"/>
              </a:solidFill>
              <a:latin typeface="Calibri" pitchFamily="34" charset="0"/>
              <a:ea typeface="Calibri" pitchFamily="34" charset="-122"/>
              <a:cs typeface="Calibri" pitchFamily="34" charset="-120"/>
            </a:endParaRPr>
          </a:p>
          <a:p>
            <a:pPr marL="171450" indent="-171450">
              <a:buFont typeface="Arial" panose="020B0604020202020204" pitchFamily="34" charset="0"/>
              <a:buChar char="•"/>
            </a:pPr>
            <a:r>
              <a:rPr lang="en-US" sz="1050" dirty="0">
                <a:solidFill>
                  <a:srgbClr val="2D3B29"/>
                </a:solidFill>
                <a:latin typeface="Calibri" pitchFamily="34" charset="0"/>
                <a:ea typeface="Calibri" pitchFamily="34" charset="-122"/>
                <a:cs typeface="Calibri" pitchFamily="34" charset="-120"/>
              </a:rPr>
              <a:t>  •  Shift handover messages not received</a:t>
            </a:r>
          </a:p>
          <a:p>
            <a:pPr marL="171450" indent="-171450">
              <a:buFont typeface="Arial" panose="020B0604020202020204" pitchFamily="34" charset="0"/>
              <a:buChar char="•"/>
            </a:pPr>
            <a:endParaRPr lang="en-US" sz="1050" dirty="0">
              <a:solidFill>
                <a:srgbClr val="2D3B29"/>
              </a:solidFill>
              <a:latin typeface="Calibri" pitchFamily="34" charset="0"/>
              <a:ea typeface="Calibri" pitchFamily="34" charset="-122"/>
              <a:cs typeface="Calibri" pitchFamily="34" charset="-120"/>
            </a:endParaRPr>
          </a:p>
          <a:p>
            <a:pPr marL="171450" indent="-171450">
              <a:buFont typeface="Arial" panose="020B0604020202020204" pitchFamily="34" charset="0"/>
              <a:buChar char="•"/>
            </a:pPr>
            <a:r>
              <a:rPr lang="en-US" sz="1050" dirty="0">
                <a:solidFill>
                  <a:srgbClr val="2D3B29"/>
                </a:solidFill>
                <a:latin typeface="Calibri" pitchFamily="34" charset="0"/>
                <a:ea typeface="Calibri" pitchFamily="34" charset="-122"/>
                <a:cs typeface="Calibri" pitchFamily="34" charset="-120"/>
              </a:rPr>
              <a:t>  •  Duplicated workloads</a:t>
            </a:r>
          </a:p>
          <a:p>
            <a:pPr marL="171450" indent="-171450">
              <a:buFont typeface="Arial" panose="020B0604020202020204" pitchFamily="34" charset="0"/>
              <a:buChar char="•"/>
            </a:pPr>
            <a:endParaRPr lang="en-US" sz="1050" dirty="0">
              <a:solidFill>
                <a:srgbClr val="2D3B29"/>
              </a:solidFill>
              <a:latin typeface="Calibri" pitchFamily="34" charset="0"/>
              <a:ea typeface="Calibri" pitchFamily="34" charset="-122"/>
              <a:cs typeface="Calibri" pitchFamily="34" charset="-120"/>
            </a:endParaRPr>
          </a:p>
          <a:p>
            <a:pPr marL="171450" indent="-171450">
              <a:buFont typeface="Arial" panose="020B0604020202020204" pitchFamily="34" charset="0"/>
              <a:buChar char="•"/>
            </a:pPr>
            <a:r>
              <a:rPr lang="en-US" sz="1050" dirty="0">
                <a:solidFill>
                  <a:srgbClr val="2D3B29"/>
                </a:solidFill>
                <a:latin typeface="Calibri" pitchFamily="34" charset="0"/>
                <a:ea typeface="Calibri" pitchFamily="34" charset="-122"/>
                <a:cs typeface="Calibri" pitchFamily="34" charset="-120"/>
              </a:rPr>
              <a:t>  •  Poor cross-building coordination</a:t>
            </a:r>
          </a:p>
          <a:p>
            <a:pPr marL="171450" indent="-171450">
              <a:buFont typeface="Arial" panose="020B0604020202020204" pitchFamily="34" charset="0"/>
              <a:buChar char="•"/>
            </a:pPr>
            <a:endParaRPr lang="en-US" sz="1050" dirty="0">
              <a:solidFill>
                <a:srgbClr val="2D3B29"/>
              </a:solidFill>
              <a:latin typeface="Calibri" pitchFamily="34" charset="0"/>
              <a:ea typeface="Calibri" pitchFamily="34" charset="-122"/>
              <a:cs typeface="Calibri" pitchFamily="34" charset="-120"/>
            </a:endParaRPr>
          </a:p>
          <a:p>
            <a:pPr marL="171450" indent="-171450">
              <a:buFont typeface="Arial" panose="020B0604020202020204" pitchFamily="34" charset="0"/>
              <a:buChar char="•"/>
            </a:pPr>
            <a:r>
              <a:rPr lang="en-US" sz="1050" dirty="0">
                <a:solidFill>
                  <a:srgbClr val="2D3B29"/>
                </a:solidFill>
                <a:latin typeface="Calibri" pitchFamily="34" charset="0"/>
                <a:ea typeface="Calibri" pitchFamily="34" charset="-122"/>
                <a:cs typeface="Calibri" pitchFamily="34" charset="-120"/>
              </a:rPr>
              <a:t>  •  Residents' care updates not provided in a timely manner</a:t>
            </a:r>
          </a:p>
          <a:p>
            <a:endParaRPr lang="en-US" sz="1050" dirty="0">
              <a:solidFill>
                <a:srgbClr val="2D3B29"/>
              </a:solidFill>
              <a:latin typeface="Calibri" pitchFamily="34" charset="0"/>
              <a:ea typeface="Calibri" pitchFamily="34" charset="-122"/>
              <a:cs typeface="Calibri" pitchFamily="34" charset="-120"/>
            </a:endParaRPr>
          </a:p>
          <a:p>
            <a:r>
              <a:rPr lang="en-US" sz="1050" dirty="0">
                <a:solidFill>
                  <a:srgbClr val="2D3B29"/>
                </a:solidFill>
                <a:latin typeface="Calibri" pitchFamily="34" charset="0"/>
                <a:ea typeface="Calibri" pitchFamily="34" charset="-122"/>
                <a:cs typeface="Calibri" pitchFamily="34" charset="-120"/>
              </a:rPr>
              <a:t>Management would like to align the appropriate Microsoft 365 tool to particular tasks in the workplace. Your challenge: to determine which is the best tool for staff communication and why.</a:t>
            </a:r>
            <a:endParaRPr lang="en-US" sz="1050" dirty="0"/>
          </a:p>
        </p:txBody>
      </p:sp>
      <p:sp>
        <p:nvSpPr>
          <p:cNvPr id="10" name="Shape 7"/>
          <p:cNvSpPr/>
          <p:nvPr/>
        </p:nvSpPr>
        <p:spPr>
          <a:xfrm>
            <a:off x="8732520" y="182880"/>
            <a:ext cx="384048" cy="475488"/>
          </a:xfrm>
          <a:prstGeom prst="rect">
            <a:avLst/>
          </a:prstGeom>
          <a:solidFill>
            <a:srgbClr val="FFFFFF"/>
          </a:solidFill>
          <a:ln w="6350">
            <a:solidFill>
              <a:srgbClr val="CCCCCC"/>
            </a:solidFill>
            <a:prstDash val="solid"/>
          </a:ln>
        </p:spPr>
      </p:sp>
      <p:sp>
        <p:nvSpPr>
          <p:cNvPr id="11" name="Text 8"/>
          <p:cNvSpPr/>
          <p:nvPr/>
        </p:nvSpPr>
        <p:spPr>
          <a:xfrm>
            <a:off x="8732520" y="182880"/>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01</a:t>
            </a:r>
            <a:endParaRPr lang="en-US" sz="900" dirty="0"/>
          </a:p>
        </p:txBody>
      </p:sp>
      <p:sp>
        <p:nvSpPr>
          <p:cNvPr id="12" name="Shape 9"/>
          <p:cNvSpPr/>
          <p:nvPr/>
        </p:nvSpPr>
        <p:spPr>
          <a:xfrm>
            <a:off x="8851392" y="658368"/>
            <a:ext cx="146304" cy="274320"/>
          </a:xfrm>
          <a:prstGeom prst="rect">
            <a:avLst/>
          </a:prstGeom>
          <a:solidFill>
            <a:srgbClr val="DDDDDD"/>
          </a:solidFill>
          <a:ln w="12700">
            <a:solidFill>
              <a:srgbClr val="DDDDDD"/>
            </a:solidFill>
            <a:prstDash val="solid"/>
          </a:ln>
        </p:spPr>
      </p:sp>
      <p:sp>
        <p:nvSpPr>
          <p:cNvPr id="13" name="Shape 10"/>
          <p:cNvSpPr/>
          <p:nvPr/>
        </p:nvSpPr>
        <p:spPr>
          <a:xfrm>
            <a:off x="8732520" y="932688"/>
            <a:ext cx="384048" cy="475488"/>
          </a:xfrm>
          <a:prstGeom prst="rect">
            <a:avLst/>
          </a:prstGeom>
          <a:solidFill>
            <a:srgbClr val="4A6741"/>
          </a:solidFill>
          <a:ln w="6350">
            <a:solidFill>
              <a:srgbClr val="4A6741"/>
            </a:solidFill>
            <a:prstDash val="solid"/>
          </a:ln>
        </p:spPr>
      </p:sp>
      <p:sp>
        <p:nvSpPr>
          <p:cNvPr id="14" name="Text 11"/>
          <p:cNvSpPr/>
          <p:nvPr/>
        </p:nvSpPr>
        <p:spPr>
          <a:xfrm>
            <a:off x="8732520" y="932688"/>
            <a:ext cx="384048" cy="475488"/>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02</a:t>
            </a:r>
            <a:endParaRPr lang="en-US" sz="900" dirty="0"/>
          </a:p>
        </p:txBody>
      </p:sp>
      <p:sp>
        <p:nvSpPr>
          <p:cNvPr id="15" name="Shape 12"/>
          <p:cNvSpPr/>
          <p:nvPr/>
        </p:nvSpPr>
        <p:spPr>
          <a:xfrm>
            <a:off x="8851392" y="1408176"/>
            <a:ext cx="146304" cy="274320"/>
          </a:xfrm>
          <a:prstGeom prst="rect">
            <a:avLst/>
          </a:prstGeom>
          <a:solidFill>
            <a:srgbClr val="DDDDDD"/>
          </a:solidFill>
          <a:ln w="12700">
            <a:solidFill>
              <a:srgbClr val="DDDDDD"/>
            </a:solidFill>
            <a:prstDash val="solid"/>
          </a:ln>
        </p:spPr>
      </p:sp>
      <p:sp>
        <p:nvSpPr>
          <p:cNvPr id="16" name="Shape 13"/>
          <p:cNvSpPr/>
          <p:nvPr/>
        </p:nvSpPr>
        <p:spPr>
          <a:xfrm>
            <a:off x="8732520" y="1682496"/>
            <a:ext cx="384048" cy="475488"/>
          </a:xfrm>
          <a:prstGeom prst="rect">
            <a:avLst/>
          </a:prstGeom>
          <a:solidFill>
            <a:srgbClr val="FFFFFF"/>
          </a:solidFill>
          <a:ln w="6350">
            <a:solidFill>
              <a:srgbClr val="CCCCCC"/>
            </a:solidFill>
            <a:prstDash val="solid"/>
          </a:ln>
        </p:spPr>
      </p:sp>
      <p:sp>
        <p:nvSpPr>
          <p:cNvPr id="17" name="Text 14"/>
          <p:cNvSpPr/>
          <p:nvPr/>
        </p:nvSpPr>
        <p:spPr>
          <a:xfrm>
            <a:off x="8732520" y="1682496"/>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03</a:t>
            </a:r>
            <a:endParaRPr lang="en-US" sz="900" dirty="0"/>
          </a:p>
        </p:txBody>
      </p:sp>
      <p:sp>
        <p:nvSpPr>
          <p:cNvPr id="18" name="Shape 15"/>
          <p:cNvSpPr/>
          <p:nvPr/>
        </p:nvSpPr>
        <p:spPr>
          <a:xfrm>
            <a:off x="8851392" y="2157984"/>
            <a:ext cx="146304" cy="274320"/>
          </a:xfrm>
          <a:prstGeom prst="rect">
            <a:avLst/>
          </a:prstGeom>
          <a:solidFill>
            <a:srgbClr val="DDDDDD"/>
          </a:solidFill>
          <a:ln w="12700">
            <a:solidFill>
              <a:srgbClr val="DDDDDD"/>
            </a:solidFill>
            <a:prstDash val="solid"/>
          </a:ln>
        </p:spPr>
      </p:sp>
      <p:sp>
        <p:nvSpPr>
          <p:cNvPr id="19" name="Shape 16"/>
          <p:cNvSpPr/>
          <p:nvPr/>
        </p:nvSpPr>
        <p:spPr>
          <a:xfrm>
            <a:off x="8732520" y="2432304"/>
            <a:ext cx="384048" cy="475488"/>
          </a:xfrm>
          <a:prstGeom prst="rect">
            <a:avLst/>
          </a:prstGeom>
          <a:solidFill>
            <a:srgbClr val="FFFFFF"/>
          </a:solidFill>
          <a:ln w="6350">
            <a:solidFill>
              <a:srgbClr val="CCCCCC"/>
            </a:solidFill>
            <a:prstDash val="solid"/>
          </a:ln>
        </p:spPr>
      </p:sp>
      <p:sp>
        <p:nvSpPr>
          <p:cNvPr id="20" name="Text 17"/>
          <p:cNvSpPr/>
          <p:nvPr/>
        </p:nvSpPr>
        <p:spPr>
          <a:xfrm>
            <a:off x="8732520" y="2432304"/>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04</a:t>
            </a:r>
            <a:endParaRPr lang="en-US" sz="900" dirty="0"/>
          </a:p>
        </p:txBody>
      </p:sp>
      <p:sp>
        <p:nvSpPr>
          <p:cNvPr id="21" name="Shape 18"/>
          <p:cNvSpPr/>
          <p:nvPr/>
        </p:nvSpPr>
        <p:spPr>
          <a:xfrm>
            <a:off x="8851392" y="2907792"/>
            <a:ext cx="146304" cy="274320"/>
          </a:xfrm>
          <a:prstGeom prst="rect">
            <a:avLst/>
          </a:prstGeom>
          <a:solidFill>
            <a:srgbClr val="DDDDDD"/>
          </a:solidFill>
          <a:ln w="12700">
            <a:solidFill>
              <a:srgbClr val="DDDDDD"/>
            </a:solidFill>
            <a:prstDash val="solid"/>
          </a:ln>
        </p:spPr>
      </p:sp>
      <p:sp>
        <p:nvSpPr>
          <p:cNvPr id="22" name="Shape 19"/>
          <p:cNvSpPr/>
          <p:nvPr/>
        </p:nvSpPr>
        <p:spPr>
          <a:xfrm>
            <a:off x="8732520" y="3182112"/>
            <a:ext cx="384048" cy="475488"/>
          </a:xfrm>
          <a:prstGeom prst="rect">
            <a:avLst/>
          </a:prstGeom>
          <a:solidFill>
            <a:srgbClr val="FFFFFF"/>
          </a:solidFill>
          <a:ln w="6350">
            <a:solidFill>
              <a:srgbClr val="CCCCCC"/>
            </a:solidFill>
            <a:prstDash val="solid"/>
          </a:ln>
        </p:spPr>
      </p:sp>
      <p:sp>
        <p:nvSpPr>
          <p:cNvPr id="23" name="Text 20"/>
          <p:cNvSpPr/>
          <p:nvPr/>
        </p:nvSpPr>
        <p:spPr>
          <a:xfrm>
            <a:off x="8732520" y="3182112"/>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05</a:t>
            </a:r>
            <a:endParaRPr lang="en-US" sz="900" dirty="0"/>
          </a:p>
        </p:txBody>
      </p:sp>
      <p:sp>
        <p:nvSpPr>
          <p:cNvPr id="24" name="Shape 21"/>
          <p:cNvSpPr/>
          <p:nvPr/>
        </p:nvSpPr>
        <p:spPr>
          <a:xfrm>
            <a:off x="8851392" y="3657600"/>
            <a:ext cx="146304" cy="274320"/>
          </a:xfrm>
          <a:prstGeom prst="rect">
            <a:avLst/>
          </a:prstGeom>
          <a:solidFill>
            <a:srgbClr val="DDDDDD"/>
          </a:solidFill>
          <a:ln w="12700">
            <a:solidFill>
              <a:srgbClr val="DDDDDD"/>
            </a:solidFill>
            <a:prstDash val="solid"/>
          </a:ln>
        </p:spPr>
      </p:sp>
      <p:sp>
        <p:nvSpPr>
          <p:cNvPr id="25" name="Shape 22"/>
          <p:cNvSpPr/>
          <p:nvPr/>
        </p:nvSpPr>
        <p:spPr>
          <a:xfrm>
            <a:off x="8732520" y="3931920"/>
            <a:ext cx="384048" cy="475488"/>
          </a:xfrm>
          <a:prstGeom prst="rect">
            <a:avLst/>
          </a:prstGeom>
          <a:solidFill>
            <a:srgbClr val="FFFFFF"/>
          </a:solidFill>
          <a:ln w="6350">
            <a:solidFill>
              <a:srgbClr val="CCCCCC"/>
            </a:solidFill>
            <a:prstDash val="solid"/>
          </a:ln>
        </p:spPr>
      </p:sp>
      <p:sp>
        <p:nvSpPr>
          <p:cNvPr id="26" name="Text 23"/>
          <p:cNvSpPr/>
          <p:nvPr/>
        </p:nvSpPr>
        <p:spPr>
          <a:xfrm>
            <a:off x="8732520" y="3931920"/>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06</a:t>
            </a:r>
            <a:endParaRPr lang="en-US" sz="900" dirty="0"/>
          </a:p>
        </p:txBody>
      </p:sp>
      <p:pic>
        <p:nvPicPr>
          <p:cNvPr id="29" name="Picture 28">
            <a:extLst>
              <a:ext uri="{FF2B5EF4-FFF2-40B4-BE49-F238E27FC236}">
                <a16:creationId xmlns:a16="http://schemas.microsoft.com/office/drawing/2014/main" id="{A1B6F5B2-5077-D20F-57C3-FC8F514BFDFA}"/>
              </a:ext>
            </a:extLst>
          </p:cNvPr>
          <p:cNvPicPr>
            <a:picLocks noChangeAspect="1"/>
          </p:cNvPicPr>
          <p:nvPr/>
        </p:nvPicPr>
        <p:blipFill>
          <a:blip r:embed="rId4"/>
          <a:stretch>
            <a:fillRect/>
          </a:stretch>
        </p:blipFill>
        <p:spPr>
          <a:xfrm>
            <a:off x="214221" y="1261872"/>
            <a:ext cx="3503477" cy="262760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5F2EC"/>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4A6741"/>
          </a:solidFill>
          <a:ln w="12700">
            <a:solidFill>
              <a:srgbClr val="4A6741"/>
            </a:solidFill>
            <a:prstDash val="solid"/>
          </a:ln>
        </p:spPr>
      </p:sp>
      <p:sp>
        <p:nvSpPr>
          <p:cNvPr id="3" name="Text 1"/>
          <p:cNvSpPr/>
          <p:nvPr/>
        </p:nvSpPr>
        <p:spPr>
          <a:xfrm>
            <a:off x="320040" y="109728"/>
            <a:ext cx="1097280" cy="713232"/>
          </a:xfrm>
          <a:prstGeom prst="rect">
            <a:avLst/>
          </a:prstGeom>
          <a:noFill/>
          <a:ln/>
        </p:spPr>
        <p:txBody>
          <a:bodyPr wrap="square"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WHY</a:t>
            </a:r>
            <a:endParaRPr lang="en-US" sz="3000" dirty="0"/>
          </a:p>
        </p:txBody>
      </p:sp>
      <p:sp>
        <p:nvSpPr>
          <p:cNvPr id="4" name="Text 2"/>
          <p:cNvSpPr/>
          <p:nvPr/>
        </p:nvSpPr>
        <p:spPr>
          <a:xfrm>
            <a:off x="1353312" y="109728"/>
            <a:ext cx="4572000" cy="713232"/>
          </a:xfrm>
          <a:prstGeom prst="rect">
            <a:avLst/>
          </a:prstGeom>
          <a:noFill/>
          <a:ln/>
        </p:spPr>
        <p:txBody>
          <a:bodyPr wrap="square" rtlCol="0" anchor="ctr"/>
          <a:lstStyle/>
          <a:p>
            <a:pPr marL="0" indent="0">
              <a:buNone/>
            </a:pPr>
            <a:r>
              <a:rPr lang="en-US" sz="3000" b="1" dirty="0">
                <a:solidFill>
                  <a:srgbClr val="C5962A"/>
                </a:solidFill>
                <a:latin typeface="Cambria" pitchFamily="34" charset="0"/>
                <a:ea typeface="Cambria" pitchFamily="34" charset="-122"/>
                <a:cs typeface="Cambria" pitchFamily="34" charset="-120"/>
              </a:rPr>
              <a:t>MICROSOFT TEAMS?</a:t>
            </a:r>
            <a:endParaRPr lang="en-US" sz="3000" dirty="0"/>
          </a:p>
        </p:txBody>
      </p:sp>
      <p:sp>
        <p:nvSpPr>
          <p:cNvPr id="5" name="Shape 3"/>
          <p:cNvSpPr/>
          <p:nvPr/>
        </p:nvSpPr>
        <p:spPr>
          <a:xfrm>
            <a:off x="274320" y="1097280"/>
            <a:ext cx="4114800" cy="3749040"/>
          </a:xfrm>
          <a:prstGeom prst="roundRect">
            <a:avLst>
              <a:gd name="adj" fmla="val 3659"/>
            </a:avLst>
          </a:prstGeom>
          <a:solidFill>
            <a:srgbClr val="FFFFFF"/>
          </a:solidFill>
          <a:ln w="12700">
            <a:solidFill>
              <a:srgbClr val="E0DADA"/>
            </a:solidFill>
            <a:prstDash val="solid"/>
          </a:ln>
          <a:effectLst>
            <a:outerShdw blurRad="101600" dist="25400" dir="2700000" algn="bl" rotWithShape="0">
              <a:srgbClr val="000000">
                <a:alpha val="10000"/>
              </a:srgbClr>
            </a:outerShdw>
          </a:effectLst>
        </p:spPr>
      </p:sp>
      <p:pic>
        <p:nvPicPr>
          <p:cNvPr id="6" name="Image 0" descr="preencoded.png"/>
          <p:cNvPicPr>
            <a:picLocks noChangeAspect="1"/>
          </p:cNvPicPr>
          <p:nvPr/>
        </p:nvPicPr>
        <p:blipFill>
          <a:blip r:embed="rId3"/>
          <a:stretch>
            <a:fillRect/>
          </a:stretch>
        </p:blipFill>
        <p:spPr>
          <a:xfrm>
            <a:off x="411480" y="1207008"/>
            <a:ext cx="365760" cy="365760"/>
          </a:xfrm>
          <a:prstGeom prst="rect">
            <a:avLst/>
          </a:prstGeom>
        </p:spPr>
      </p:pic>
      <p:sp>
        <p:nvSpPr>
          <p:cNvPr id="7" name="Text 4"/>
          <p:cNvSpPr/>
          <p:nvPr/>
        </p:nvSpPr>
        <p:spPr>
          <a:xfrm>
            <a:off x="868680" y="1207008"/>
            <a:ext cx="3383280" cy="365760"/>
          </a:xfrm>
          <a:prstGeom prst="rect">
            <a:avLst/>
          </a:prstGeom>
          <a:noFill/>
          <a:ln/>
        </p:spPr>
        <p:txBody>
          <a:bodyPr wrap="square" rtlCol="0" anchor="ctr"/>
          <a:lstStyle/>
          <a:p>
            <a:pPr marL="0" indent="0">
              <a:buNone/>
            </a:pPr>
            <a:r>
              <a:rPr lang="en-US" sz="1200" b="1" dirty="0">
                <a:solidFill>
                  <a:srgbClr val="4A6741"/>
                </a:solidFill>
                <a:latin typeface="Calibri" pitchFamily="34" charset="0"/>
                <a:ea typeface="Calibri" pitchFamily="34" charset="-122"/>
                <a:cs typeface="Calibri" pitchFamily="34" charset="-120"/>
              </a:rPr>
              <a:t>WHAT MICROSOFT TEAMS OFFERS</a:t>
            </a:r>
            <a:endParaRPr lang="en-US" sz="1200" dirty="0"/>
          </a:p>
        </p:txBody>
      </p:sp>
      <p:sp>
        <p:nvSpPr>
          <p:cNvPr id="8" name="Shape 5"/>
          <p:cNvSpPr/>
          <p:nvPr/>
        </p:nvSpPr>
        <p:spPr>
          <a:xfrm>
            <a:off x="411480" y="1645920"/>
            <a:ext cx="3794760" cy="27432"/>
          </a:xfrm>
          <a:prstGeom prst="rect">
            <a:avLst/>
          </a:prstGeom>
          <a:solidFill>
            <a:srgbClr val="C5962A"/>
          </a:solidFill>
          <a:ln w="12700">
            <a:solidFill>
              <a:srgbClr val="C5962A"/>
            </a:solidFill>
            <a:prstDash val="solid"/>
          </a:ln>
        </p:spPr>
      </p:sp>
      <p:pic>
        <p:nvPicPr>
          <p:cNvPr id="9" name="Image 1" descr="preencoded.png"/>
          <p:cNvPicPr>
            <a:picLocks noChangeAspect="1"/>
          </p:cNvPicPr>
          <p:nvPr/>
        </p:nvPicPr>
        <p:blipFill>
          <a:blip r:embed="rId4"/>
          <a:stretch>
            <a:fillRect/>
          </a:stretch>
        </p:blipFill>
        <p:spPr>
          <a:xfrm>
            <a:off x="429768" y="1783080"/>
            <a:ext cx="201168" cy="201168"/>
          </a:xfrm>
          <a:prstGeom prst="rect">
            <a:avLst/>
          </a:prstGeom>
        </p:spPr>
      </p:pic>
      <p:sp>
        <p:nvSpPr>
          <p:cNvPr id="10" name="Text 6"/>
          <p:cNvSpPr/>
          <p:nvPr/>
        </p:nvSpPr>
        <p:spPr>
          <a:xfrm>
            <a:off x="749808" y="1737360"/>
            <a:ext cx="3493008" cy="384048"/>
          </a:xfrm>
          <a:prstGeom prst="rect">
            <a:avLst/>
          </a:prstGeom>
          <a:noFill/>
          <a:ln/>
        </p:spPr>
        <p:txBody>
          <a:bodyPr wrap="square" rtlCol="0" anchor="ctr"/>
          <a:lstStyle/>
          <a:p>
            <a:r>
              <a:rPr lang="en-US" sz="1050" dirty="0">
                <a:solidFill>
                  <a:srgbClr val="6B7280"/>
                </a:solidFill>
                <a:latin typeface="Calibri" pitchFamily="34" charset="0"/>
                <a:ea typeface="Calibri" pitchFamily="34" charset="-122"/>
                <a:cs typeface="Calibri" pitchFamily="34" charset="-120"/>
              </a:rPr>
              <a:t>Direct messaging and group channels for Instant Messaging and chat</a:t>
            </a:r>
            <a:endParaRPr lang="en-US" sz="1050" dirty="0"/>
          </a:p>
        </p:txBody>
      </p:sp>
      <p:pic>
        <p:nvPicPr>
          <p:cNvPr id="11" name="Image 2" descr="preencoded.png"/>
          <p:cNvPicPr>
            <a:picLocks noChangeAspect="1"/>
          </p:cNvPicPr>
          <p:nvPr/>
        </p:nvPicPr>
        <p:blipFill>
          <a:blip r:embed="rId4"/>
          <a:stretch>
            <a:fillRect/>
          </a:stretch>
        </p:blipFill>
        <p:spPr>
          <a:xfrm>
            <a:off x="429768" y="2203704"/>
            <a:ext cx="201168" cy="201168"/>
          </a:xfrm>
          <a:prstGeom prst="rect">
            <a:avLst/>
          </a:prstGeom>
        </p:spPr>
      </p:pic>
      <p:sp>
        <p:nvSpPr>
          <p:cNvPr id="12" name="Text 7"/>
          <p:cNvSpPr/>
          <p:nvPr/>
        </p:nvSpPr>
        <p:spPr>
          <a:xfrm>
            <a:off x="749808" y="2157984"/>
            <a:ext cx="3493008" cy="384048"/>
          </a:xfrm>
          <a:prstGeom prst="rect">
            <a:avLst/>
          </a:prstGeom>
          <a:noFill/>
          <a:ln/>
        </p:spPr>
        <p:txBody>
          <a:bodyPr wrap="square" rtlCol="0" anchor="ctr"/>
          <a:lstStyle/>
          <a:p>
            <a:r>
              <a:rPr lang="en-US" sz="1050" dirty="0">
                <a:solidFill>
                  <a:srgbClr val="6B7280"/>
                </a:solidFill>
                <a:latin typeface="Calibri" pitchFamily="34" charset="0"/>
                <a:ea typeface="Calibri" pitchFamily="34" charset="-122"/>
                <a:cs typeface="Calibri" pitchFamily="34" charset="-120"/>
              </a:rPr>
              <a:t>Audio and video calls: no travel between the two buildings at Riverdale</a:t>
            </a:r>
            <a:endParaRPr lang="en-US" sz="1050" dirty="0"/>
          </a:p>
        </p:txBody>
      </p:sp>
      <p:pic>
        <p:nvPicPr>
          <p:cNvPr id="13" name="Image 3" descr="preencoded.png"/>
          <p:cNvPicPr>
            <a:picLocks noChangeAspect="1"/>
          </p:cNvPicPr>
          <p:nvPr/>
        </p:nvPicPr>
        <p:blipFill>
          <a:blip r:embed="rId4"/>
          <a:stretch>
            <a:fillRect/>
          </a:stretch>
        </p:blipFill>
        <p:spPr>
          <a:xfrm>
            <a:off x="429768" y="2624328"/>
            <a:ext cx="201168" cy="201168"/>
          </a:xfrm>
          <a:prstGeom prst="rect">
            <a:avLst/>
          </a:prstGeom>
        </p:spPr>
      </p:pic>
      <p:sp>
        <p:nvSpPr>
          <p:cNvPr id="14" name="Text 8"/>
          <p:cNvSpPr/>
          <p:nvPr/>
        </p:nvSpPr>
        <p:spPr>
          <a:xfrm>
            <a:off x="749808" y="2578608"/>
            <a:ext cx="3493008" cy="384048"/>
          </a:xfrm>
          <a:prstGeom prst="rect">
            <a:avLst/>
          </a:prstGeom>
          <a:noFill/>
          <a:ln/>
        </p:spPr>
        <p:txBody>
          <a:bodyPr wrap="square" rtlCol="0" anchor="ctr"/>
          <a:lstStyle/>
          <a:p>
            <a:r>
              <a:rPr lang="en-US" sz="1050" dirty="0">
                <a:solidFill>
                  <a:srgbClr val="6B7280"/>
                </a:solidFill>
                <a:latin typeface="Calibri" pitchFamily="34" charset="0"/>
                <a:ea typeface="Calibri" pitchFamily="34" charset="-122"/>
                <a:cs typeface="Calibri" pitchFamily="34" charset="-120"/>
              </a:rPr>
              <a:t>Structured handover in dedicated channels by care team</a:t>
            </a:r>
            <a:endParaRPr lang="en-US" sz="1050" dirty="0"/>
          </a:p>
        </p:txBody>
      </p:sp>
      <p:pic>
        <p:nvPicPr>
          <p:cNvPr id="15" name="Image 4" descr="preencoded.png"/>
          <p:cNvPicPr>
            <a:picLocks noChangeAspect="1"/>
          </p:cNvPicPr>
          <p:nvPr/>
        </p:nvPicPr>
        <p:blipFill>
          <a:blip r:embed="rId4"/>
          <a:stretch>
            <a:fillRect/>
          </a:stretch>
        </p:blipFill>
        <p:spPr>
          <a:xfrm>
            <a:off x="429768" y="3044952"/>
            <a:ext cx="201168" cy="201168"/>
          </a:xfrm>
          <a:prstGeom prst="rect">
            <a:avLst/>
          </a:prstGeom>
        </p:spPr>
      </p:pic>
      <p:sp>
        <p:nvSpPr>
          <p:cNvPr id="16" name="Text 9"/>
          <p:cNvSpPr/>
          <p:nvPr/>
        </p:nvSpPr>
        <p:spPr>
          <a:xfrm>
            <a:off x="749808" y="2999232"/>
            <a:ext cx="3493008" cy="384048"/>
          </a:xfrm>
          <a:prstGeom prst="rect">
            <a:avLst/>
          </a:prstGeom>
          <a:noFill/>
          <a:ln/>
        </p:spPr>
        <p:txBody>
          <a:bodyPr wrap="square" rtlCol="0" anchor="ctr"/>
          <a:lstStyle/>
          <a:p>
            <a:r>
              <a:rPr lang="en-US" sz="1050" dirty="0">
                <a:solidFill>
                  <a:srgbClr val="6B7280"/>
                </a:solidFill>
                <a:latin typeface="Calibri" pitchFamily="34" charset="0"/>
                <a:ea typeface="Calibri" pitchFamily="34" charset="-122"/>
                <a:cs typeface="Calibri" pitchFamily="34" charset="-120"/>
              </a:rPr>
              <a:t>Built-in file sharing capabilities with Word and SharePoint</a:t>
            </a:r>
            <a:endParaRPr lang="en-US" sz="1050" dirty="0"/>
          </a:p>
        </p:txBody>
      </p:sp>
      <p:pic>
        <p:nvPicPr>
          <p:cNvPr id="17" name="Image 5" descr="preencoded.png"/>
          <p:cNvPicPr>
            <a:picLocks noChangeAspect="1"/>
          </p:cNvPicPr>
          <p:nvPr/>
        </p:nvPicPr>
        <p:blipFill>
          <a:blip r:embed="rId4"/>
          <a:stretch>
            <a:fillRect/>
          </a:stretch>
        </p:blipFill>
        <p:spPr>
          <a:xfrm>
            <a:off x="429768" y="3465576"/>
            <a:ext cx="201168" cy="201168"/>
          </a:xfrm>
          <a:prstGeom prst="rect">
            <a:avLst/>
          </a:prstGeom>
        </p:spPr>
      </p:pic>
      <p:sp>
        <p:nvSpPr>
          <p:cNvPr id="18" name="Text 10"/>
          <p:cNvSpPr/>
          <p:nvPr/>
        </p:nvSpPr>
        <p:spPr>
          <a:xfrm>
            <a:off x="749808" y="3419856"/>
            <a:ext cx="3493008" cy="384048"/>
          </a:xfrm>
          <a:prstGeom prst="rect">
            <a:avLst/>
          </a:prstGeom>
          <a:noFill/>
          <a:ln/>
        </p:spPr>
        <p:txBody>
          <a:bodyPr wrap="square" rtlCol="0" anchor="ctr"/>
          <a:lstStyle/>
          <a:p>
            <a:r>
              <a:rPr lang="en-US" sz="1050" dirty="0">
                <a:solidFill>
                  <a:schemeClr val="bg2">
                    <a:lumMod val="50000"/>
                  </a:schemeClr>
                </a:solidFill>
              </a:rPr>
              <a:t>People on the go: staff connected on any device.</a:t>
            </a:r>
          </a:p>
        </p:txBody>
      </p:sp>
      <p:pic>
        <p:nvPicPr>
          <p:cNvPr id="19" name="Image 6" descr="preencoded.png"/>
          <p:cNvPicPr>
            <a:picLocks noChangeAspect="1"/>
          </p:cNvPicPr>
          <p:nvPr/>
        </p:nvPicPr>
        <p:blipFill>
          <a:blip r:embed="rId4"/>
          <a:stretch>
            <a:fillRect/>
          </a:stretch>
        </p:blipFill>
        <p:spPr>
          <a:xfrm>
            <a:off x="429768" y="3886200"/>
            <a:ext cx="201168" cy="201168"/>
          </a:xfrm>
          <a:prstGeom prst="rect">
            <a:avLst/>
          </a:prstGeom>
        </p:spPr>
      </p:pic>
      <p:sp>
        <p:nvSpPr>
          <p:cNvPr id="20" name="Text 11"/>
          <p:cNvSpPr/>
          <p:nvPr/>
        </p:nvSpPr>
        <p:spPr>
          <a:xfrm>
            <a:off x="749808" y="3840480"/>
            <a:ext cx="3493008" cy="384048"/>
          </a:xfrm>
          <a:prstGeom prst="rect">
            <a:avLst/>
          </a:prstGeom>
          <a:noFill/>
          <a:ln/>
        </p:spPr>
        <p:txBody>
          <a:bodyPr wrap="square" rtlCol="0" anchor="ctr"/>
          <a:lstStyle/>
          <a:p>
            <a:r>
              <a:rPr lang="en-US" sz="1050" dirty="0">
                <a:solidFill>
                  <a:srgbClr val="6B7280"/>
                </a:solidFill>
                <a:latin typeface="Calibri" pitchFamily="34" charset="0"/>
                <a:ea typeface="Calibri" pitchFamily="34" charset="-122"/>
                <a:cs typeface="Calibri" pitchFamily="34" charset="-120"/>
              </a:rPr>
              <a:t>You can search for and audit the message history</a:t>
            </a:r>
            <a:endParaRPr lang="en-US" sz="1050" dirty="0"/>
          </a:p>
        </p:txBody>
      </p:sp>
      <p:sp>
        <p:nvSpPr>
          <p:cNvPr id="21" name="Shape 12"/>
          <p:cNvSpPr/>
          <p:nvPr/>
        </p:nvSpPr>
        <p:spPr>
          <a:xfrm>
            <a:off x="4663440" y="1097280"/>
            <a:ext cx="4160520" cy="3749040"/>
          </a:xfrm>
          <a:prstGeom prst="roundRect">
            <a:avLst>
              <a:gd name="adj" fmla="val 3659"/>
            </a:avLst>
          </a:prstGeom>
          <a:solidFill>
            <a:srgbClr val="D4BC8A"/>
          </a:solidFill>
          <a:ln w="12700">
            <a:solidFill>
              <a:srgbClr val="D4BC8A"/>
            </a:solidFill>
            <a:prstDash val="solid"/>
          </a:ln>
          <a:effectLst>
            <a:outerShdw blurRad="101600" dist="25400" dir="2700000" algn="bl" rotWithShape="0">
              <a:srgbClr val="000000">
                <a:alpha val="10000"/>
              </a:srgbClr>
            </a:outerShdw>
          </a:effectLst>
        </p:spPr>
      </p:sp>
      <p:pic>
        <p:nvPicPr>
          <p:cNvPr id="22" name="Image 7" descr="preencoded.png"/>
          <p:cNvPicPr>
            <a:picLocks noChangeAspect="1"/>
          </p:cNvPicPr>
          <p:nvPr/>
        </p:nvPicPr>
        <p:blipFill>
          <a:blip r:embed="rId5"/>
          <a:stretch>
            <a:fillRect/>
          </a:stretch>
        </p:blipFill>
        <p:spPr>
          <a:xfrm>
            <a:off x="4800600" y="1207008"/>
            <a:ext cx="347472" cy="347472"/>
          </a:xfrm>
          <a:prstGeom prst="rect">
            <a:avLst/>
          </a:prstGeom>
        </p:spPr>
      </p:pic>
      <p:sp>
        <p:nvSpPr>
          <p:cNvPr id="23" name="Text 13"/>
          <p:cNvSpPr/>
          <p:nvPr/>
        </p:nvSpPr>
        <p:spPr>
          <a:xfrm>
            <a:off x="5230368" y="1207008"/>
            <a:ext cx="3474720" cy="347472"/>
          </a:xfrm>
          <a:prstGeom prst="rect">
            <a:avLst/>
          </a:prstGeom>
          <a:noFill/>
          <a:ln/>
        </p:spPr>
        <p:txBody>
          <a:bodyPr wrap="square" rtlCol="0" anchor="ctr"/>
          <a:lstStyle/>
          <a:p>
            <a:pPr marL="0" indent="0">
              <a:buNone/>
            </a:pPr>
            <a:r>
              <a:rPr lang="en-US" sz="1200" b="1" dirty="0">
                <a:solidFill>
                  <a:srgbClr val="4A6741"/>
                </a:solidFill>
                <a:latin typeface="Calibri" pitchFamily="34" charset="0"/>
                <a:ea typeface="Calibri" pitchFamily="34" charset="-122"/>
                <a:cs typeface="Calibri" pitchFamily="34" charset="-120"/>
              </a:rPr>
              <a:t>ACADEMIC JUSTIFICATION</a:t>
            </a:r>
            <a:endParaRPr lang="en-US" sz="1200" dirty="0"/>
          </a:p>
        </p:txBody>
      </p:sp>
      <p:sp>
        <p:nvSpPr>
          <p:cNvPr id="24" name="Shape 14"/>
          <p:cNvSpPr/>
          <p:nvPr/>
        </p:nvSpPr>
        <p:spPr>
          <a:xfrm>
            <a:off x="4800600" y="1645920"/>
            <a:ext cx="3840480" cy="27432"/>
          </a:xfrm>
          <a:prstGeom prst="rect">
            <a:avLst/>
          </a:prstGeom>
          <a:solidFill>
            <a:srgbClr val="C5962A"/>
          </a:solidFill>
          <a:ln w="12700">
            <a:solidFill>
              <a:srgbClr val="C5962A"/>
            </a:solidFill>
            <a:prstDash val="solid"/>
          </a:ln>
        </p:spPr>
      </p:sp>
      <p:sp>
        <p:nvSpPr>
          <p:cNvPr id="25" name="Shape 15"/>
          <p:cNvSpPr/>
          <p:nvPr/>
        </p:nvSpPr>
        <p:spPr>
          <a:xfrm>
            <a:off x="4773168" y="1755648"/>
            <a:ext cx="3913632" cy="960120"/>
          </a:xfrm>
          <a:prstGeom prst="roundRect">
            <a:avLst>
              <a:gd name="adj" fmla="val 7619"/>
            </a:avLst>
          </a:prstGeom>
          <a:solidFill>
            <a:srgbClr val="FFFFFF">
              <a:alpha val="70000"/>
            </a:srgbClr>
          </a:solidFill>
          <a:ln w="12700">
            <a:solidFill>
              <a:srgbClr val="D4BC8A"/>
            </a:solidFill>
            <a:prstDash val="solid"/>
          </a:ln>
        </p:spPr>
      </p:sp>
      <p:sp>
        <p:nvSpPr>
          <p:cNvPr id="26" name="Text 16"/>
          <p:cNvSpPr/>
          <p:nvPr/>
        </p:nvSpPr>
        <p:spPr>
          <a:xfrm>
            <a:off x="4864608" y="1810512"/>
            <a:ext cx="3730752" cy="850392"/>
          </a:xfrm>
          <a:prstGeom prst="rect">
            <a:avLst/>
          </a:prstGeom>
          <a:noFill/>
          <a:ln/>
        </p:spPr>
        <p:txBody>
          <a:bodyPr wrap="square" rtlCol="0" anchor="t"/>
          <a:lstStyle/>
          <a:p>
            <a:r>
              <a:rPr lang="en-US" sz="900" i="1" dirty="0">
                <a:solidFill>
                  <a:srgbClr val="2D3B29"/>
                </a:solidFill>
                <a:latin typeface="Calibri" pitchFamily="34" charset="0"/>
                <a:ea typeface="Calibri" pitchFamily="34" charset="-122"/>
                <a:cs typeface="Calibri" pitchFamily="34" charset="-120"/>
              </a:rPr>
              <a:t>"In multi-shift healthcare settings, communication errors can easily be reduced using collaboration tools like Teams, which maintains a single thread of the conversation and keeps it documented and accessible" </a:t>
            </a:r>
            <a:r>
              <a:rPr lang="en-US" sz="850" b="1" dirty="0">
                <a:solidFill>
                  <a:srgbClr val="4A6741"/>
                </a:solidFill>
                <a:latin typeface="Calibri" pitchFamily="34" charset="0"/>
                <a:ea typeface="Calibri" pitchFamily="34" charset="-122"/>
                <a:cs typeface="Calibri" pitchFamily="34" charset="-120"/>
              </a:rPr>
              <a:t>Khan et al. (2025)</a:t>
            </a:r>
            <a:endParaRPr lang="en-US" sz="900" dirty="0"/>
          </a:p>
        </p:txBody>
      </p:sp>
      <p:sp>
        <p:nvSpPr>
          <p:cNvPr id="27" name="Shape 17"/>
          <p:cNvSpPr/>
          <p:nvPr/>
        </p:nvSpPr>
        <p:spPr>
          <a:xfrm>
            <a:off x="4773168" y="2834640"/>
            <a:ext cx="3913632" cy="960120"/>
          </a:xfrm>
          <a:prstGeom prst="roundRect">
            <a:avLst>
              <a:gd name="adj" fmla="val 7619"/>
            </a:avLst>
          </a:prstGeom>
          <a:solidFill>
            <a:srgbClr val="FFFFFF">
              <a:alpha val="70000"/>
            </a:srgbClr>
          </a:solidFill>
          <a:ln w="12700">
            <a:solidFill>
              <a:srgbClr val="D4BC8A"/>
            </a:solidFill>
            <a:prstDash val="solid"/>
          </a:ln>
        </p:spPr>
      </p:sp>
      <p:sp>
        <p:nvSpPr>
          <p:cNvPr id="28" name="Text 18"/>
          <p:cNvSpPr/>
          <p:nvPr/>
        </p:nvSpPr>
        <p:spPr>
          <a:xfrm>
            <a:off x="4864608" y="2889504"/>
            <a:ext cx="3730752" cy="850392"/>
          </a:xfrm>
          <a:prstGeom prst="rect">
            <a:avLst/>
          </a:prstGeom>
          <a:noFill/>
          <a:ln/>
        </p:spPr>
        <p:txBody>
          <a:bodyPr wrap="square" rtlCol="0" anchor="t"/>
          <a:lstStyle/>
          <a:p>
            <a:r>
              <a:rPr lang="en-US" sz="900" i="1" dirty="0">
                <a:solidFill>
                  <a:srgbClr val="2D3B29"/>
                </a:solidFill>
                <a:latin typeface="Calibri" pitchFamily="34" charset="0"/>
                <a:ea typeface="Calibri" pitchFamily="34" charset="-122"/>
                <a:cs typeface="Calibri" pitchFamily="34" charset="-120"/>
              </a:rPr>
              <a:t>"Microsoft Teams' asynchronous and synchronous communication is key for shift-based employees who can not always meet face-to-face." </a:t>
            </a:r>
            <a:r>
              <a:rPr lang="en-US" sz="850" b="1" dirty="0">
                <a:solidFill>
                  <a:srgbClr val="4A6741"/>
                </a:solidFill>
                <a:latin typeface="Calibri" pitchFamily="34" charset="0"/>
                <a:ea typeface="Calibri" pitchFamily="34" charset="-122"/>
                <a:cs typeface="Calibri" pitchFamily="34" charset="-120"/>
              </a:rPr>
              <a:t> Redmond (2021)</a:t>
            </a:r>
            <a:endParaRPr lang="en-US" sz="900" dirty="0"/>
          </a:p>
        </p:txBody>
      </p:sp>
      <p:sp>
        <p:nvSpPr>
          <p:cNvPr id="29" name="Shape 19"/>
          <p:cNvSpPr/>
          <p:nvPr/>
        </p:nvSpPr>
        <p:spPr>
          <a:xfrm>
            <a:off x="4773168" y="3913632"/>
            <a:ext cx="3913632" cy="960120"/>
          </a:xfrm>
          <a:prstGeom prst="roundRect">
            <a:avLst>
              <a:gd name="adj" fmla="val 7619"/>
            </a:avLst>
          </a:prstGeom>
          <a:solidFill>
            <a:srgbClr val="FFFFFF">
              <a:alpha val="70000"/>
            </a:srgbClr>
          </a:solidFill>
          <a:ln w="12700">
            <a:solidFill>
              <a:srgbClr val="D4BC8A"/>
            </a:solidFill>
            <a:prstDash val="solid"/>
          </a:ln>
        </p:spPr>
      </p:sp>
      <p:sp>
        <p:nvSpPr>
          <p:cNvPr id="30" name="Text 20"/>
          <p:cNvSpPr/>
          <p:nvPr/>
        </p:nvSpPr>
        <p:spPr>
          <a:xfrm>
            <a:off x="4864608" y="3968496"/>
            <a:ext cx="3730752" cy="850392"/>
          </a:xfrm>
          <a:prstGeom prst="rect">
            <a:avLst/>
          </a:prstGeom>
          <a:noFill/>
          <a:ln/>
        </p:spPr>
        <p:txBody>
          <a:bodyPr wrap="square" rtlCol="0" anchor="t"/>
          <a:lstStyle/>
          <a:p>
            <a:r>
              <a:rPr lang="en-US" sz="900" i="1" dirty="0">
                <a:solidFill>
                  <a:srgbClr val="2D3B29"/>
                </a:solidFill>
                <a:latin typeface="Calibri" pitchFamily="34" charset="0"/>
                <a:ea typeface="Calibri" pitchFamily="34" charset="-122"/>
                <a:cs typeface="Calibri" pitchFamily="34" charset="-120"/>
              </a:rPr>
              <a:t>"Digital communication platforms in care are effective at reducing adverse incidents caused by information gaps and improving staff coordination in care settings." </a:t>
            </a:r>
            <a:r>
              <a:rPr lang="en-US" sz="850" b="1" dirty="0">
                <a:solidFill>
                  <a:srgbClr val="4A6741"/>
                </a:solidFill>
                <a:latin typeface="Calibri" pitchFamily="34" charset="0"/>
                <a:ea typeface="Calibri" pitchFamily="34" charset="-122"/>
                <a:cs typeface="Calibri" pitchFamily="34" charset="-120"/>
              </a:rPr>
              <a:t> NHS England (2021)</a:t>
            </a:r>
            <a:endParaRPr lang="en-US" sz="900" dirty="0"/>
          </a:p>
        </p:txBody>
      </p:sp>
      <p:sp>
        <p:nvSpPr>
          <p:cNvPr id="31" name="Shape 21"/>
          <p:cNvSpPr/>
          <p:nvPr/>
        </p:nvSpPr>
        <p:spPr>
          <a:xfrm>
            <a:off x="8732520" y="182880"/>
            <a:ext cx="384048" cy="475488"/>
          </a:xfrm>
          <a:prstGeom prst="rect">
            <a:avLst/>
          </a:prstGeom>
          <a:solidFill>
            <a:srgbClr val="FFFFFF"/>
          </a:solidFill>
          <a:ln w="6350">
            <a:solidFill>
              <a:srgbClr val="CCCCCC"/>
            </a:solidFill>
            <a:prstDash val="solid"/>
          </a:ln>
        </p:spPr>
      </p:sp>
      <p:sp>
        <p:nvSpPr>
          <p:cNvPr id="32" name="Text 22"/>
          <p:cNvSpPr/>
          <p:nvPr/>
        </p:nvSpPr>
        <p:spPr>
          <a:xfrm>
            <a:off x="8732520" y="182880"/>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01</a:t>
            </a:r>
            <a:endParaRPr lang="en-US" sz="900" dirty="0"/>
          </a:p>
        </p:txBody>
      </p:sp>
      <p:sp>
        <p:nvSpPr>
          <p:cNvPr id="33" name="Shape 23"/>
          <p:cNvSpPr/>
          <p:nvPr/>
        </p:nvSpPr>
        <p:spPr>
          <a:xfrm>
            <a:off x="8851392" y="658368"/>
            <a:ext cx="146304" cy="274320"/>
          </a:xfrm>
          <a:prstGeom prst="rect">
            <a:avLst/>
          </a:prstGeom>
          <a:solidFill>
            <a:srgbClr val="DDDDDD"/>
          </a:solidFill>
          <a:ln w="12700">
            <a:solidFill>
              <a:srgbClr val="DDDDDD"/>
            </a:solidFill>
            <a:prstDash val="solid"/>
          </a:ln>
        </p:spPr>
      </p:sp>
      <p:sp>
        <p:nvSpPr>
          <p:cNvPr id="34" name="Shape 24"/>
          <p:cNvSpPr/>
          <p:nvPr/>
        </p:nvSpPr>
        <p:spPr>
          <a:xfrm>
            <a:off x="8732520" y="932688"/>
            <a:ext cx="384048" cy="475488"/>
          </a:xfrm>
          <a:prstGeom prst="rect">
            <a:avLst/>
          </a:prstGeom>
          <a:solidFill>
            <a:srgbClr val="FFFFFF"/>
          </a:solidFill>
          <a:ln w="6350">
            <a:solidFill>
              <a:srgbClr val="CCCCCC"/>
            </a:solidFill>
            <a:prstDash val="solid"/>
          </a:ln>
        </p:spPr>
      </p:sp>
      <p:sp>
        <p:nvSpPr>
          <p:cNvPr id="35" name="Text 25"/>
          <p:cNvSpPr/>
          <p:nvPr/>
        </p:nvSpPr>
        <p:spPr>
          <a:xfrm>
            <a:off x="8732520" y="932688"/>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02</a:t>
            </a:r>
            <a:endParaRPr lang="en-US" sz="900" dirty="0"/>
          </a:p>
        </p:txBody>
      </p:sp>
      <p:sp>
        <p:nvSpPr>
          <p:cNvPr id="36" name="Shape 26"/>
          <p:cNvSpPr/>
          <p:nvPr/>
        </p:nvSpPr>
        <p:spPr>
          <a:xfrm>
            <a:off x="8851392" y="1408176"/>
            <a:ext cx="146304" cy="274320"/>
          </a:xfrm>
          <a:prstGeom prst="rect">
            <a:avLst/>
          </a:prstGeom>
          <a:solidFill>
            <a:srgbClr val="DDDDDD"/>
          </a:solidFill>
          <a:ln w="12700">
            <a:solidFill>
              <a:srgbClr val="DDDDDD"/>
            </a:solidFill>
            <a:prstDash val="solid"/>
          </a:ln>
        </p:spPr>
      </p:sp>
      <p:sp>
        <p:nvSpPr>
          <p:cNvPr id="37" name="Shape 27"/>
          <p:cNvSpPr/>
          <p:nvPr/>
        </p:nvSpPr>
        <p:spPr>
          <a:xfrm>
            <a:off x="8732520" y="1682496"/>
            <a:ext cx="384048" cy="475488"/>
          </a:xfrm>
          <a:prstGeom prst="rect">
            <a:avLst/>
          </a:prstGeom>
          <a:solidFill>
            <a:srgbClr val="4A6741"/>
          </a:solidFill>
          <a:ln w="6350">
            <a:solidFill>
              <a:srgbClr val="4A6741"/>
            </a:solidFill>
            <a:prstDash val="solid"/>
          </a:ln>
        </p:spPr>
      </p:sp>
      <p:sp>
        <p:nvSpPr>
          <p:cNvPr id="38" name="Text 28"/>
          <p:cNvSpPr/>
          <p:nvPr/>
        </p:nvSpPr>
        <p:spPr>
          <a:xfrm>
            <a:off x="8732520" y="1682496"/>
            <a:ext cx="384048" cy="475488"/>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03</a:t>
            </a:r>
            <a:endParaRPr lang="en-US" sz="900" dirty="0"/>
          </a:p>
        </p:txBody>
      </p:sp>
      <p:sp>
        <p:nvSpPr>
          <p:cNvPr id="39" name="Shape 29"/>
          <p:cNvSpPr/>
          <p:nvPr/>
        </p:nvSpPr>
        <p:spPr>
          <a:xfrm>
            <a:off x="8851392" y="2157984"/>
            <a:ext cx="146304" cy="274320"/>
          </a:xfrm>
          <a:prstGeom prst="rect">
            <a:avLst/>
          </a:prstGeom>
          <a:solidFill>
            <a:srgbClr val="DDDDDD"/>
          </a:solidFill>
          <a:ln w="12700">
            <a:solidFill>
              <a:srgbClr val="DDDDDD"/>
            </a:solidFill>
            <a:prstDash val="solid"/>
          </a:ln>
        </p:spPr>
      </p:sp>
      <p:sp>
        <p:nvSpPr>
          <p:cNvPr id="40" name="Shape 30"/>
          <p:cNvSpPr/>
          <p:nvPr/>
        </p:nvSpPr>
        <p:spPr>
          <a:xfrm>
            <a:off x="8732520" y="2432304"/>
            <a:ext cx="384048" cy="475488"/>
          </a:xfrm>
          <a:prstGeom prst="rect">
            <a:avLst/>
          </a:prstGeom>
          <a:solidFill>
            <a:srgbClr val="FFFFFF"/>
          </a:solidFill>
          <a:ln w="6350">
            <a:solidFill>
              <a:srgbClr val="CCCCCC"/>
            </a:solidFill>
            <a:prstDash val="solid"/>
          </a:ln>
        </p:spPr>
      </p:sp>
      <p:sp>
        <p:nvSpPr>
          <p:cNvPr id="41" name="Text 31"/>
          <p:cNvSpPr/>
          <p:nvPr/>
        </p:nvSpPr>
        <p:spPr>
          <a:xfrm>
            <a:off x="8732520" y="2432304"/>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04</a:t>
            </a:r>
            <a:endParaRPr lang="en-US" sz="900" dirty="0"/>
          </a:p>
        </p:txBody>
      </p:sp>
      <p:sp>
        <p:nvSpPr>
          <p:cNvPr id="42" name="Shape 32"/>
          <p:cNvSpPr/>
          <p:nvPr/>
        </p:nvSpPr>
        <p:spPr>
          <a:xfrm>
            <a:off x="8851392" y="2907792"/>
            <a:ext cx="146304" cy="274320"/>
          </a:xfrm>
          <a:prstGeom prst="rect">
            <a:avLst/>
          </a:prstGeom>
          <a:solidFill>
            <a:srgbClr val="DDDDDD"/>
          </a:solidFill>
          <a:ln w="12700">
            <a:solidFill>
              <a:srgbClr val="DDDDDD"/>
            </a:solidFill>
            <a:prstDash val="solid"/>
          </a:ln>
        </p:spPr>
      </p:sp>
      <p:sp>
        <p:nvSpPr>
          <p:cNvPr id="43" name="Shape 33"/>
          <p:cNvSpPr/>
          <p:nvPr/>
        </p:nvSpPr>
        <p:spPr>
          <a:xfrm>
            <a:off x="8732520" y="3182112"/>
            <a:ext cx="384048" cy="475488"/>
          </a:xfrm>
          <a:prstGeom prst="rect">
            <a:avLst/>
          </a:prstGeom>
          <a:solidFill>
            <a:srgbClr val="FFFFFF"/>
          </a:solidFill>
          <a:ln w="6350">
            <a:solidFill>
              <a:srgbClr val="CCCCCC"/>
            </a:solidFill>
            <a:prstDash val="solid"/>
          </a:ln>
        </p:spPr>
      </p:sp>
      <p:sp>
        <p:nvSpPr>
          <p:cNvPr id="44" name="Text 34"/>
          <p:cNvSpPr/>
          <p:nvPr/>
        </p:nvSpPr>
        <p:spPr>
          <a:xfrm>
            <a:off x="8732520" y="3182112"/>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05</a:t>
            </a:r>
            <a:endParaRPr lang="en-US" sz="900" dirty="0"/>
          </a:p>
        </p:txBody>
      </p:sp>
      <p:sp>
        <p:nvSpPr>
          <p:cNvPr id="45" name="Shape 35"/>
          <p:cNvSpPr/>
          <p:nvPr/>
        </p:nvSpPr>
        <p:spPr>
          <a:xfrm>
            <a:off x="8851392" y="3657600"/>
            <a:ext cx="146304" cy="274320"/>
          </a:xfrm>
          <a:prstGeom prst="rect">
            <a:avLst/>
          </a:prstGeom>
          <a:solidFill>
            <a:srgbClr val="DDDDDD"/>
          </a:solidFill>
          <a:ln w="12700">
            <a:solidFill>
              <a:srgbClr val="DDDDDD"/>
            </a:solidFill>
            <a:prstDash val="solid"/>
          </a:ln>
        </p:spPr>
      </p:sp>
      <p:sp>
        <p:nvSpPr>
          <p:cNvPr id="46" name="Shape 36"/>
          <p:cNvSpPr/>
          <p:nvPr/>
        </p:nvSpPr>
        <p:spPr>
          <a:xfrm>
            <a:off x="8732520" y="3931920"/>
            <a:ext cx="384048" cy="475488"/>
          </a:xfrm>
          <a:prstGeom prst="rect">
            <a:avLst/>
          </a:prstGeom>
          <a:solidFill>
            <a:srgbClr val="FFFFFF"/>
          </a:solidFill>
          <a:ln w="6350">
            <a:solidFill>
              <a:srgbClr val="CCCCCC"/>
            </a:solidFill>
            <a:prstDash val="solid"/>
          </a:ln>
        </p:spPr>
      </p:sp>
      <p:sp>
        <p:nvSpPr>
          <p:cNvPr id="47" name="Text 37"/>
          <p:cNvSpPr/>
          <p:nvPr/>
        </p:nvSpPr>
        <p:spPr>
          <a:xfrm>
            <a:off x="8732520" y="3931920"/>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06</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3B5138"/>
        </a:solidFill>
        <a:effectLst/>
      </p:bgPr>
    </p:bg>
    <p:spTree>
      <p:nvGrpSpPr>
        <p:cNvPr id="1" name=""/>
        <p:cNvGrpSpPr/>
        <p:nvPr/>
      </p:nvGrpSpPr>
      <p:grpSpPr>
        <a:xfrm>
          <a:off x="0" y="0"/>
          <a:ext cx="0" cy="0"/>
          <a:chOff x="0" y="0"/>
          <a:chExt cx="0" cy="0"/>
        </a:xfrm>
      </p:grpSpPr>
      <p:sp>
        <p:nvSpPr>
          <p:cNvPr id="2" name="Text 0"/>
          <p:cNvSpPr/>
          <p:nvPr/>
        </p:nvSpPr>
        <p:spPr>
          <a:xfrm>
            <a:off x="320040" y="91440"/>
            <a:ext cx="2286000" cy="658368"/>
          </a:xfrm>
          <a:prstGeom prst="rect">
            <a:avLst/>
          </a:prstGeom>
          <a:noFill/>
          <a:ln/>
        </p:spPr>
        <p:txBody>
          <a:bodyPr wrap="square"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HOW IT</a:t>
            </a:r>
            <a:endParaRPr lang="en-US" sz="3000" dirty="0"/>
          </a:p>
        </p:txBody>
      </p:sp>
      <p:sp>
        <p:nvSpPr>
          <p:cNvPr id="3" name="Text 1"/>
          <p:cNvSpPr/>
          <p:nvPr/>
        </p:nvSpPr>
        <p:spPr>
          <a:xfrm>
            <a:off x="2514600" y="91440"/>
            <a:ext cx="5943600" cy="658368"/>
          </a:xfrm>
          <a:prstGeom prst="rect">
            <a:avLst/>
          </a:prstGeom>
          <a:noFill/>
          <a:ln/>
        </p:spPr>
        <p:txBody>
          <a:bodyPr wrap="square" rtlCol="0" anchor="ctr"/>
          <a:lstStyle/>
          <a:p>
            <a:pPr marL="0" indent="0">
              <a:buNone/>
            </a:pPr>
            <a:r>
              <a:rPr lang="en-US" sz="3000" b="1" dirty="0">
                <a:solidFill>
                  <a:srgbClr val="C5962A"/>
                </a:solidFill>
                <a:latin typeface="Cambria" pitchFamily="34" charset="0"/>
                <a:ea typeface="Cambria" pitchFamily="34" charset="-122"/>
                <a:cs typeface="Cambria" pitchFamily="34" charset="-120"/>
              </a:rPr>
              <a:t>IMPROVES COMMUNICATION</a:t>
            </a:r>
            <a:endParaRPr lang="en-US" sz="3000" dirty="0"/>
          </a:p>
        </p:txBody>
      </p:sp>
      <p:sp>
        <p:nvSpPr>
          <p:cNvPr id="4" name="Shape 2"/>
          <p:cNvSpPr/>
          <p:nvPr/>
        </p:nvSpPr>
        <p:spPr>
          <a:xfrm>
            <a:off x="256032" y="914400"/>
            <a:ext cx="4251960" cy="1783080"/>
          </a:xfrm>
          <a:prstGeom prst="roundRect">
            <a:avLst>
              <a:gd name="adj" fmla="val 6154"/>
            </a:avLst>
          </a:prstGeom>
          <a:solidFill>
            <a:srgbClr val="D4BC8A"/>
          </a:solidFill>
          <a:ln w="12700">
            <a:solidFill>
              <a:srgbClr val="D4BC8A"/>
            </a:solidFill>
            <a:prstDash val="solid"/>
          </a:ln>
          <a:effectLst>
            <a:outerShdw blurRad="76200" dist="25400" dir="2700000" algn="bl" rotWithShape="0">
              <a:srgbClr val="000000">
                <a:alpha val="15000"/>
              </a:srgbClr>
            </a:outerShdw>
          </a:effectLst>
        </p:spPr>
      </p:sp>
      <p:pic>
        <p:nvPicPr>
          <p:cNvPr id="5" name="Image 0" descr="preencoded.png"/>
          <p:cNvPicPr>
            <a:picLocks noChangeAspect="1"/>
          </p:cNvPicPr>
          <p:nvPr/>
        </p:nvPicPr>
        <p:blipFill>
          <a:blip r:embed="rId3"/>
          <a:stretch>
            <a:fillRect/>
          </a:stretch>
        </p:blipFill>
        <p:spPr>
          <a:xfrm>
            <a:off x="420624" y="1078992"/>
            <a:ext cx="347472" cy="347472"/>
          </a:xfrm>
          <a:prstGeom prst="rect">
            <a:avLst/>
          </a:prstGeom>
        </p:spPr>
      </p:pic>
      <p:sp>
        <p:nvSpPr>
          <p:cNvPr id="6" name="Text 3"/>
          <p:cNvSpPr/>
          <p:nvPr/>
        </p:nvSpPr>
        <p:spPr>
          <a:xfrm>
            <a:off x="877824" y="1051560"/>
            <a:ext cx="3520440" cy="411480"/>
          </a:xfrm>
          <a:prstGeom prst="rect">
            <a:avLst/>
          </a:prstGeom>
          <a:noFill/>
          <a:ln/>
        </p:spPr>
        <p:txBody>
          <a:bodyPr wrap="square" rtlCol="0" anchor="ctr"/>
          <a:lstStyle/>
          <a:p>
            <a:pPr marL="0" indent="0">
              <a:buNone/>
            </a:pPr>
            <a:r>
              <a:rPr lang="en-US" sz="1200" b="1" dirty="0">
                <a:solidFill>
                  <a:srgbClr val="4A6741"/>
                </a:solidFill>
                <a:latin typeface="Calibri" pitchFamily="34" charset="0"/>
                <a:ea typeface="Calibri" pitchFamily="34" charset="-122"/>
                <a:cs typeface="Calibri" pitchFamily="34" charset="-120"/>
              </a:rPr>
              <a:t>Structured Shift Handovers</a:t>
            </a:r>
            <a:endParaRPr lang="en-US" sz="1200" dirty="0"/>
          </a:p>
        </p:txBody>
      </p:sp>
      <p:sp>
        <p:nvSpPr>
          <p:cNvPr id="7" name="Shape 4"/>
          <p:cNvSpPr/>
          <p:nvPr/>
        </p:nvSpPr>
        <p:spPr>
          <a:xfrm>
            <a:off x="420624" y="1481328"/>
            <a:ext cx="3931920" cy="27432"/>
          </a:xfrm>
          <a:prstGeom prst="rect">
            <a:avLst/>
          </a:prstGeom>
          <a:solidFill>
            <a:srgbClr val="C5962A"/>
          </a:solidFill>
          <a:ln w="12700">
            <a:solidFill>
              <a:srgbClr val="C5962A"/>
            </a:solidFill>
            <a:prstDash val="solid"/>
          </a:ln>
        </p:spPr>
      </p:sp>
      <p:sp>
        <p:nvSpPr>
          <p:cNvPr id="8" name="Text 5"/>
          <p:cNvSpPr/>
          <p:nvPr/>
        </p:nvSpPr>
        <p:spPr>
          <a:xfrm>
            <a:off x="420624" y="1572768"/>
            <a:ext cx="3950208" cy="1005840"/>
          </a:xfrm>
          <a:prstGeom prst="rect">
            <a:avLst/>
          </a:prstGeom>
          <a:noFill/>
          <a:ln/>
        </p:spPr>
        <p:txBody>
          <a:bodyPr wrap="square" rtlCol="0" anchor="t"/>
          <a:lstStyle/>
          <a:p>
            <a:r>
              <a:rPr lang="en-US" sz="1000" dirty="0"/>
              <a:t>All night and day staff members at Riverdale can post written notes to other staff members on a dedicated Teams channel. All incoming carers view the same record instead of having to listen to a verbal briefing which can be forgotten or misheard between two buildings.</a:t>
            </a:r>
          </a:p>
        </p:txBody>
      </p:sp>
      <p:sp>
        <p:nvSpPr>
          <p:cNvPr id="9" name="Shape 6"/>
          <p:cNvSpPr/>
          <p:nvPr/>
        </p:nvSpPr>
        <p:spPr>
          <a:xfrm>
            <a:off x="4663440" y="914400"/>
            <a:ext cx="4251960" cy="1783080"/>
          </a:xfrm>
          <a:prstGeom prst="roundRect">
            <a:avLst>
              <a:gd name="adj" fmla="val 6154"/>
            </a:avLst>
          </a:prstGeom>
          <a:solidFill>
            <a:srgbClr val="D4BC8A"/>
          </a:solidFill>
          <a:ln w="12700">
            <a:solidFill>
              <a:srgbClr val="D4BC8A"/>
            </a:solidFill>
            <a:prstDash val="solid"/>
          </a:ln>
          <a:effectLst>
            <a:outerShdw blurRad="76200" dist="25400" dir="2700000" algn="bl" rotWithShape="0">
              <a:srgbClr val="000000">
                <a:alpha val="15000"/>
              </a:srgbClr>
            </a:outerShdw>
          </a:effectLst>
        </p:spPr>
      </p:sp>
      <p:pic>
        <p:nvPicPr>
          <p:cNvPr id="10" name="Image 1" descr="preencoded.png"/>
          <p:cNvPicPr>
            <a:picLocks noChangeAspect="1"/>
          </p:cNvPicPr>
          <p:nvPr/>
        </p:nvPicPr>
        <p:blipFill>
          <a:blip r:embed="rId4"/>
          <a:stretch>
            <a:fillRect/>
          </a:stretch>
        </p:blipFill>
        <p:spPr>
          <a:xfrm>
            <a:off x="4828032" y="1078992"/>
            <a:ext cx="347472" cy="347472"/>
          </a:xfrm>
          <a:prstGeom prst="rect">
            <a:avLst/>
          </a:prstGeom>
        </p:spPr>
      </p:pic>
      <p:sp>
        <p:nvSpPr>
          <p:cNvPr id="11" name="Text 7"/>
          <p:cNvSpPr/>
          <p:nvPr/>
        </p:nvSpPr>
        <p:spPr>
          <a:xfrm>
            <a:off x="5285232" y="1051560"/>
            <a:ext cx="3520440" cy="411480"/>
          </a:xfrm>
          <a:prstGeom prst="rect">
            <a:avLst/>
          </a:prstGeom>
          <a:noFill/>
          <a:ln/>
        </p:spPr>
        <p:txBody>
          <a:bodyPr wrap="square" rtlCol="0" anchor="ctr"/>
          <a:lstStyle/>
          <a:p>
            <a:pPr marL="0" indent="0">
              <a:buNone/>
            </a:pPr>
            <a:r>
              <a:rPr lang="en-US" sz="1200" b="1" dirty="0">
                <a:solidFill>
                  <a:srgbClr val="4A6741"/>
                </a:solidFill>
                <a:latin typeface="Calibri" pitchFamily="34" charset="0"/>
                <a:ea typeface="Calibri" pitchFamily="34" charset="-122"/>
                <a:cs typeface="Calibri" pitchFamily="34" charset="-120"/>
              </a:rPr>
              <a:t>Real-Time Urgent Updates</a:t>
            </a:r>
            <a:endParaRPr lang="en-US" sz="1200" dirty="0"/>
          </a:p>
        </p:txBody>
      </p:sp>
      <p:sp>
        <p:nvSpPr>
          <p:cNvPr id="12" name="Shape 8"/>
          <p:cNvSpPr/>
          <p:nvPr/>
        </p:nvSpPr>
        <p:spPr>
          <a:xfrm>
            <a:off x="4828032" y="1481328"/>
            <a:ext cx="3931920" cy="27432"/>
          </a:xfrm>
          <a:prstGeom prst="rect">
            <a:avLst/>
          </a:prstGeom>
          <a:solidFill>
            <a:srgbClr val="C5962A"/>
          </a:solidFill>
          <a:ln w="12700">
            <a:solidFill>
              <a:srgbClr val="C5962A"/>
            </a:solidFill>
            <a:prstDash val="solid"/>
          </a:ln>
        </p:spPr>
      </p:sp>
      <p:sp>
        <p:nvSpPr>
          <p:cNvPr id="13" name="Text 9"/>
          <p:cNvSpPr/>
          <p:nvPr/>
        </p:nvSpPr>
        <p:spPr>
          <a:xfrm>
            <a:off x="4828032" y="1572768"/>
            <a:ext cx="3950208" cy="1005840"/>
          </a:xfrm>
          <a:prstGeom prst="rect">
            <a:avLst/>
          </a:prstGeom>
          <a:noFill/>
          <a:ln/>
        </p:spPr>
        <p:txBody>
          <a:bodyPr wrap="square" rtlCol="0" anchor="t"/>
          <a:lstStyle/>
          <a:p>
            <a:r>
              <a:rPr lang="en-US" sz="1000" dirty="0"/>
              <a:t>All staff are instantly alerted to all relevant critical alerts: Fall, medication change, </a:t>
            </a:r>
            <a:r>
              <a:rPr lang="en-US" sz="1000" dirty="0" err="1"/>
              <a:t>behavioural</a:t>
            </a:r>
            <a:r>
              <a:rPr lang="en-US" sz="1000" dirty="0"/>
              <a:t> escalation. No need to call for an appointment! No chance of losing a message from shift to shift.</a:t>
            </a:r>
          </a:p>
        </p:txBody>
      </p:sp>
      <p:sp>
        <p:nvSpPr>
          <p:cNvPr id="14" name="Shape 10"/>
          <p:cNvSpPr/>
          <p:nvPr/>
        </p:nvSpPr>
        <p:spPr>
          <a:xfrm>
            <a:off x="256032" y="2907792"/>
            <a:ext cx="4251960" cy="1783080"/>
          </a:xfrm>
          <a:prstGeom prst="roundRect">
            <a:avLst>
              <a:gd name="adj" fmla="val 6154"/>
            </a:avLst>
          </a:prstGeom>
          <a:solidFill>
            <a:srgbClr val="D4BC8A"/>
          </a:solidFill>
          <a:ln w="12700">
            <a:solidFill>
              <a:srgbClr val="D4BC8A"/>
            </a:solidFill>
            <a:prstDash val="solid"/>
          </a:ln>
          <a:effectLst>
            <a:outerShdw blurRad="76200" dist="25400" dir="2700000" algn="bl" rotWithShape="0">
              <a:srgbClr val="000000">
                <a:alpha val="15000"/>
              </a:srgbClr>
            </a:outerShdw>
          </a:effectLst>
        </p:spPr>
      </p:sp>
      <p:pic>
        <p:nvPicPr>
          <p:cNvPr id="15" name="Image 2" descr="preencoded.png"/>
          <p:cNvPicPr>
            <a:picLocks noChangeAspect="1"/>
          </p:cNvPicPr>
          <p:nvPr/>
        </p:nvPicPr>
        <p:blipFill>
          <a:blip r:embed="rId5"/>
          <a:stretch>
            <a:fillRect/>
          </a:stretch>
        </p:blipFill>
        <p:spPr>
          <a:xfrm>
            <a:off x="420624" y="3072384"/>
            <a:ext cx="347472" cy="347472"/>
          </a:xfrm>
          <a:prstGeom prst="rect">
            <a:avLst/>
          </a:prstGeom>
        </p:spPr>
      </p:pic>
      <p:sp>
        <p:nvSpPr>
          <p:cNvPr id="16" name="Text 11"/>
          <p:cNvSpPr/>
          <p:nvPr/>
        </p:nvSpPr>
        <p:spPr>
          <a:xfrm>
            <a:off x="877824" y="3044952"/>
            <a:ext cx="3520440" cy="411480"/>
          </a:xfrm>
          <a:prstGeom prst="rect">
            <a:avLst/>
          </a:prstGeom>
          <a:noFill/>
          <a:ln/>
        </p:spPr>
        <p:txBody>
          <a:bodyPr wrap="square" rtlCol="0" anchor="ctr"/>
          <a:lstStyle/>
          <a:p>
            <a:pPr marL="0" indent="0">
              <a:buNone/>
            </a:pPr>
            <a:r>
              <a:rPr lang="en-US" sz="1200" b="1" dirty="0">
                <a:solidFill>
                  <a:srgbClr val="4A6741"/>
                </a:solidFill>
                <a:latin typeface="Calibri" pitchFamily="34" charset="0"/>
                <a:ea typeface="Calibri" pitchFamily="34" charset="-122"/>
                <a:cs typeface="Calibri" pitchFamily="34" charset="-120"/>
              </a:rPr>
              <a:t>Secure and GDPR-Compliant</a:t>
            </a:r>
            <a:endParaRPr lang="en-US" sz="1200" dirty="0"/>
          </a:p>
        </p:txBody>
      </p:sp>
      <p:sp>
        <p:nvSpPr>
          <p:cNvPr id="17" name="Shape 12"/>
          <p:cNvSpPr/>
          <p:nvPr/>
        </p:nvSpPr>
        <p:spPr>
          <a:xfrm>
            <a:off x="420624" y="3474720"/>
            <a:ext cx="3931920" cy="27432"/>
          </a:xfrm>
          <a:prstGeom prst="rect">
            <a:avLst/>
          </a:prstGeom>
          <a:solidFill>
            <a:srgbClr val="C5962A"/>
          </a:solidFill>
          <a:ln w="12700">
            <a:solidFill>
              <a:srgbClr val="C5962A"/>
            </a:solidFill>
            <a:prstDash val="solid"/>
          </a:ln>
        </p:spPr>
      </p:sp>
      <p:sp>
        <p:nvSpPr>
          <p:cNvPr id="18" name="Text 13"/>
          <p:cNvSpPr/>
          <p:nvPr/>
        </p:nvSpPr>
        <p:spPr>
          <a:xfrm>
            <a:off x="420624" y="3566160"/>
            <a:ext cx="3950208" cy="1005840"/>
          </a:xfrm>
          <a:prstGeom prst="rect">
            <a:avLst/>
          </a:prstGeom>
          <a:noFill/>
          <a:ln/>
        </p:spPr>
        <p:txBody>
          <a:bodyPr wrap="square" rtlCol="0" anchor="t"/>
          <a:lstStyle/>
          <a:p>
            <a:r>
              <a:rPr lang="en-US" sz="1000" dirty="0"/>
              <a:t>Teams encrypts all messages end-to-end and stores data in Microsoft's GDPR-compliant infrastructure, meeting the requirements of confidentiality for patient-related messaging. (Microsoft, 2023)</a:t>
            </a:r>
          </a:p>
        </p:txBody>
      </p:sp>
      <p:sp>
        <p:nvSpPr>
          <p:cNvPr id="19" name="Shape 14"/>
          <p:cNvSpPr/>
          <p:nvPr/>
        </p:nvSpPr>
        <p:spPr>
          <a:xfrm>
            <a:off x="4663440" y="2907792"/>
            <a:ext cx="4251960" cy="1783080"/>
          </a:xfrm>
          <a:prstGeom prst="roundRect">
            <a:avLst>
              <a:gd name="adj" fmla="val 6154"/>
            </a:avLst>
          </a:prstGeom>
          <a:solidFill>
            <a:srgbClr val="D4BC8A"/>
          </a:solidFill>
          <a:ln w="12700">
            <a:solidFill>
              <a:srgbClr val="D4BC8A"/>
            </a:solidFill>
            <a:prstDash val="solid"/>
          </a:ln>
          <a:effectLst>
            <a:outerShdw blurRad="76200" dist="25400" dir="2700000" algn="bl" rotWithShape="0">
              <a:srgbClr val="000000">
                <a:alpha val="15000"/>
              </a:srgbClr>
            </a:outerShdw>
          </a:effectLst>
        </p:spPr>
      </p:sp>
      <p:pic>
        <p:nvPicPr>
          <p:cNvPr id="20" name="Image 3" descr="preencoded.png"/>
          <p:cNvPicPr>
            <a:picLocks noChangeAspect="1"/>
          </p:cNvPicPr>
          <p:nvPr/>
        </p:nvPicPr>
        <p:blipFill>
          <a:blip r:embed="rId6"/>
          <a:stretch>
            <a:fillRect/>
          </a:stretch>
        </p:blipFill>
        <p:spPr>
          <a:xfrm>
            <a:off x="4828032" y="3072384"/>
            <a:ext cx="347472" cy="347472"/>
          </a:xfrm>
          <a:prstGeom prst="rect">
            <a:avLst/>
          </a:prstGeom>
        </p:spPr>
      </p:pic>
      <p:sp>
        <p:nvSpPr>
          <p:cNvPr id="21" name="Text 15"/>
          <p:cNvSpPr/>
          <p:nvPr/>
        </p:nvSpPr>
        <p:spPr>
          <a:xfrm>
            <a:off x="5285232" y="3044952"/>
            <a:ext cx="3520440" cy="411480"/>
          </a:xfrm>
          <a:prstGeom prst="rect">
            <a:avLst/>
          </a:prstGeom>
          <a:noFill/>
          <a:ln/>
        </p:spPr>
        <p:txBody>
          <a:bodyPr wrap="square" rtlCol="0" anchor="ctr"/>
          <a:lstStyle/>
          <a:p>
            <a:pPr marL="0" indent="0">
              <a:buNone/>
            </a:pPr>
            <a:r>
              <a:rPr lang="en-US" sz="1200" b="1" dirty="0">
                <a:solidFill>
                  <a:srgbClr val="4A6741"/>
                </a:solidFill>
                <a:latin typeface="Calibri" pitchFamily="34" charset="0"/>
                <a:ea typeface="Calibri" pitchFamily="34" charset="-122"/>
                <a:cs typeface="Calibri" pitchFamily="34" charset="-120"/>
              </a:rPr>
              <a:t>Accessible Across All Devices</a:t>
            </a:r>
            <a:endParaRPr lang="en-US" sz="1200" dirty="0"/>
          </a:p>
        </p:txBody>
      </p:sp>
      <p:sp>
        <p:nvSpPr>
          <p:cNvPr id="22" name="Shape 16"/>
          <p:cNvSpPr/>
          <p:nvPr/>
        </p:nvSpPr>
        <p:spPr>
          <a:xfrm>
            <a:off x="4828032" y="3474720"/>
            <a:ext cx="3931920" cy="27432"/>
          </a:xfrm>
          <a:prstGeom prst="rect">
            <a:avLst/>
          </a:prstGeom>
          <a:solidFill>
            <a:srgbClr val="C5962A"/>
          </a:solidFill>
          <a:ln w="12700">
            <a:solidFill>
              <a:srgbClr val="C5962A"/>
            </a:solidFill>
            <a:prstDash val="solid"/>
          </a:ln>
        </p:spPr>
      </p:sp>
      <p:sp>
        <p:nvSpPr>
          <p:cNvPr id="23" name="Text 17"/>
          <p:cNvSpPr/>
          <p:nvPr/>
        </p:nvSpPr>
        <p:spPr>
          <a:xfrm>
            <a:off x="4828032" y="3566160"/>
            <a:ext cx="3950208" cy="1005840"/>
          </a:xfrm>
          <a:prstGeom prst="rect">
            <a:avLst/>
          </a:prstGeom>
          <a:noFill/>
          <a:ln/>
        </p:spPr>
        <p:txBody>
          <a:bodyPr wrap="square" rtlCol="0" anchor="t"/>
          <a:lstStyle/>
          <a:p>
            <a:r>
              <a:rPr lang="en-US" sz="1000" dirty="0"/>
              <a:t>Staff access Teams on their phone, tablet or computer. Community nurses who visit the home of people not in the main building are fully integrated with the rest of the care team with no information gap.</a:t>
            </a:r>
          </a:p>
        </p:txBody>
      </p:sp>
      <p:sp>
        <p:nvSpPr>
          <p:cNvPr id="24" name="Shape 18"/>
          <p:cNvSpPr/>
          <p:nvPr/>
        </p:nvSpPr>
        <p:spPr>
          <a:xfrm>
            <a:off x="8732520" y="182880"/>
            <a:ext cx="384048" cy="475488"/>
          </a:xfrm>
          <a:prstGeom prst="rect">
            <a:avLst/>
          </a:prstGeom>
          <a:solidFill>
            <a:srgbClr val="FFFFFF"/>
          </a:solidFill>
          <a:ln w="6350">
            <a:solidFill>
              <a:srgbClr val="CCCCCC"/>
            </a:solidFill>
            <a:prstDash val="solid"/>
          </a:ln>
        </p:spPr>
      </p:sp>
      <p:sp>
        <p:nvSpPr>
          <p:cNvPr id="25" name="Text 19"/>
          <p:cNvSpPr/>
          <p:nvPr/>
        </p:nvSpPr>
        <p:spPr>
          <a:xfrm>
            <a:off x="8732520" y="182880"/>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01</a:t>
            </a:r>
            <a:endParaRPr lang="en-US" sz="900" dirty="0"/>
          </a:p>
        </p:txBody>
      </p:sp>
      <p:sp>
        <p:nvSpPr>
          <p:cNvPr id="26" name="Shape 20"/>
          <p:cNvSpPr/>
          <p:nvPr/>
        </p:nvSpPr>
        <p:spPr>
          <a:xfrm>
            <a:off x="8851392" y="658368"/>
            <a:ext cx="146304" cy="274320"/>
          </a:xfrm>
          <a:prstGeom prst="rect">
            <a:avLst/>
          </a:prstGeom>
          <a:solidFill>
            <a:srgbClr val="DDDDDD"/>
          </a:solidFill>
          <a:ln w="12700">
            <a:solidFill>
              <a:srgbClr val="DDDDDD"/>
            </a:solidFill>
            <a:prstDash val="solid"/>
          </a:ln>
        </p:spPr>
      </p:sp>
      <p:sp>
        <p:nvSpPr>
          <p:cNvPr id="27" name="Shape 21"/>
          <p:cNvSpPr/>
          <p:nvPr/>
        </p:nvSpPr>
        <p:spPr>
          <a:xfrm>
            <a:off x="8732520" y="932688"/>
            <a:ext cx="384048" cy="475488"/>
          </a:xfrm>
          <a:prstGeom prst="rect">
            <a:avLst/>
          </a:prstGeom>
          <a:solidFill>
            <a:srgbClr val="FFFFFF"/>
          </a:solidFill>
          <a:ln w="6350">
            <a:solidFill>
              <a:srgbClr val="CCCCCC"/>
            </a:solidFill>
            <a:prstDash val="solid"/>
          </a:ln>
        </p:spPr>
      </p:sp>
      <p:sp>
        <p:nvSpPr>
          <p:cNvPr id="28" name="Text 22"/>
          <p:cNvSpPr/>
          <p:nvPr/>
        </p:nvSpPr>
        <p:spPr>
          <a:xfrm>
            <a:off x="8732520" y="932688"/>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02</a:t>
            </a:r>
            <a:endParaRPr lang="en-US" sz="900" dirty="0"/>
          </a:p>
        </p:txBody>
      </p:sp>
      <p:sp>
        <p:nvSpPr>
          <p:cNvPr id="29" name="Shape 23"/>
          <p:cNvSpPr/>
          <p:nvPr/>
        </p:nvSpPr>
        <p:spPr>
          <a:xfrm>
            <a:off x="8851392" y="1408176"/>
            <a:ext cx="146304" cy="274320"/>
          </a:xfrm>
          <a:prstGeom prst="rect">
            <a:avLst/>
          </a:prstGeom>
          <a:solidFill>
            <a:srgbClr val="DDDDDD"/>
          </a:solidFill>
          <a:ln w="12700">
            <a:solidFill>
              <a:srgbClr val="DDDDDD"/>
            </a:solidFill>
            <a:prstDash val="solid"/>
          </a:ln>
        </p:spPr>
      </p:sp>
      <p:sp>
        <p:nvSpPr>
          <p:cNvPr id="30" name="Shape 24"/>
          <p:cNvSpPr/>
          <p:nvPr/>
        </p:nvSpPr>
        <p:spPr>
          <a:xfrm>
            <a:off x="8732520" y="1682496"/>
            <a:ext cx="384048" cy="475488"/>
          </a:xfrm>
          <a:prstGeom prst="rect">
            <a:avLst/>
          </a:prstGeom>
          <a:solidFill>
            <a:srgbClr val="FFFFFF"/>
          </a:solidFill>
          <a:ln w="6350">
            <a:solidFill>
              <a:srgbClr val="CCCCCC"/>
            </a:solidFill>
            <a:prstDash val="solid"/>
          </a:ln>
        </p:spPr>
      </p:sp>
      <p:sp>
        <p:nvSpPr>
          <p:cNvPr id="31" name="Text 25"/>
          <p:cNvSpPr/>
          <p:nvPr/>
        </p:nvSpPr>
        <p:spPr>
          <a:xfrm>
            <a:off x="8732520" y="1682496"/>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03</a:t>
            </a:r>
            <a:endParaRPr lang="en-US" sz="900" dirty="0"/>
          </a:p>
        </p:txBody>
      </p:sp>
      <p:sp>
        <p:nvSpPr>
          <p:cNvPr id="32" name="Shape 26"/>
          <p:cNvSpPr/>
          <p:nvPr/>
        </p:nvSpPr>
        <p:spPr>
          <a:xfrm>
            <a:off x="8851392" y="2157984"/>
            <a:ext cx="146304" cy="274320"/>
          </a:xfrm>
          <a:prstGeom prst="rect">
            <a:avLst/>
          </a:prstGeom>
          <a:solidFill>
            <a:srgbClr val="DDDDDD"/>
          </a:solidFill>
          <a:ln w="12700">
            <a:solidFill>
              <a:srgbClr val="DDDDDD"/>
            </a:solidFill>
            <a:prstDash val="solid"/>
          </a:ln>
        </p:spPr>
      </p:sp>
      <p:sp>
        <p:nvSpPr>
          <p:cNvPr id="33" name="Shape 27"/>
          <p:cNvSpPr/>
          <p:nvPr/>
        </p:nvSpPr>
        <p:spPr>
          <a:xfrm>
            <a:off x="8732520" y="2432304"/>
            <a:ext cx="384048" cy="475488"/>
          </a:xfrm>
          <a:prstGeom prst="rect">
            <a:avLst/>
          </a:prstGeom>
          <a:solidFill>
            <a:srgbClr val="4A6741"/>
          </a:solidFill>
          <a:ln w="6350">
            <a:solidFill>
              <a:srgbClr val="4A6741"/>
            </a:solidFill>
            <a:prstDash val="solid"/>
          </a:ln>
        </p:spPr>
      </p:sp>
      <p:sp>
        <p:nvSpPr>
          <p:cNvPr id="34" name="Text 28"/>
          <p:cNvSpPr/>
          <p:nvPr/>
        </p:nvSpPr>
        <p:spPr>
          <a:xfrm>
            <a:off x="8732520" y="2432304"/>
            <a:ext cx="384048" cy="475488"/>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04</a:t>
            </a:r>
            <a:endParaRPr lang="en-US" sz="900" dirty="0"/>
          </a:p>
        </p:txBody>
      </p:sp>
      <p:sp>
        <p:nvSpPr>
          <p:cNvPr id="35" name="Shape 29"/>
          <p:cNvSpPr/>
          <p:nvPr/>
        </p:nvSpPr>
        <p:spPr>
          <a:xfrm>
            <a:off x="8851392" y="2907792"/>
            <a:ext cx="146304" cy="274320"/>
          </a:xfrm>
          <a:prstGeom prst="rect">
            <a:avLst/>
          </a:prstGeom>
          <a:solidFill>
            <a:srgbClr val="DDDDDD"/>
          </a:solidFill>
          <a:ln w="12700">
            <a:solidFill>
              <a:srgbClr val="DDDDDD"/>
            </a:solidFill>
            <a:prstDash val="solid"/>
          </a:ln>
        </p:spPr>
      </p:sp>
      <p:sp>
        <p:nvSpPr>
          <p:cNvPr id="36" name="Shape 30"/>
          <p:cNvSpPr/>
          <p:nvPr/>
        </p:nvSpPr>
        <p:spPr>
          <a:xfrm>
            <a:off x="8732520" y="3182112"/>
            <a:ext cx="384048" cy="475488"/>
          </a:xfrm>
          <a:prstGeom prst="rect">
            <a:avLst/>
          </a:prstGeom>
          <a:solidFill>
            <a:srgbClr val="FFFFFF"/>
          </a:solidFill>
          <a:ln w="6350">
            <a:solidFill>
              <a:srgbClr val="CCCCCC"/>
            </a:solidFill>
            <a:prstDash val="solid"/>
          </a:ln>
        </p:spPr>
      </p:sp>
      <p:sp>
        <p:nvSpPr>
          <p:cNvPr id="37" name="Text 31"/>
          <p:cNvSpPr/>
          <p:nvPr/>
        </p:nvSpPr>
        <p:spPr>
          <a:xfrm>
            <a:off x="8732520" y="3182112"/>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05</a:t>
            </a:r>
            <a:endParaRPr lang="en-US" sz="900" dirty="0"/>
          </a:p>
        </p:txBody>
      </p:sp>
      <p:sp>
        <p:nvSpPr>
          <p:cNvPr id="38" name="Shape 32"/>
          <p:cNvSpPr/>
          <p:nvPr/>
        </p:nvSpPr>
        <p:spPr>
          <a:xfrm>
            <a:off x="8851392" y="3657600"/>
            <a:ext cx="146304" cy="274320"/>
          </a:xfrm>
          <a:prstGeom prst="rect">
            <a:avLst/>
          </a:prstGeom>
          <a:solidFill>
            <a:srgbClr val="DDDDDD"/>
          </a:solidFill>
          <a:ln w="12700">
            <a:solidFill>
              <a:srgbClr val="DDDDDD"/>
            </a:solidFill>
            <a:prstDash val="solid"/>
          </a:ln>
        </p:spPr>
      </p:sp>
      <p:sp>
        <p:nvSpPr>
          <p:cNvPr id="39" name="Shape 33"/>
          <p:cNvSpPr/>
          <p:nvPr/>
        </p:nvSpPr>
        <p:spPr>
          <a:xfrm>
            <a:off x="8732520" y="3931920"/>
            <a:ext cx="384048" cy="475488"/>
          </a:xfrm>
          <a:prstGeom prst="rect">
            <a:avLst/>
          </a:prstGeom>
          <a:solidFill>
            <a:srgbClr val="FFFFFF"/>
          </a:solidFill>
          <a:ln w="6350">
            <a:solidFill>
              <a:srgbClr val="CCCCCC"/>
            </a:solidFill>
            <a:prstDash val="solid"/>
          </a:ln>
        </p:spPr>
      </p:sp>
      <p:sp>
        <p:nvSpPr>
          <p:cNvPr id="40" name="Text 34"/>
          <p:cNvSpPr/>
          <p:nvPr/>
        </p:nvSpPr>
        <p:spPr>
          <a:xfrm>
            <a:off x="8732520" y="3931920"/>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06</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5F2EC"/>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4A6741"/>
          </a:solidFill>
          <a:ln w="12700">
            <a:solidFill>
              <a:srgbClr val="4A6741"/>
            </a:solidFill>
            <a:prstDash val="solid"/>
          </a:ln>
        </p:spPr>
      </p:sp>
      <p:sp>
        <p:nvSpPr>
          <p:cNvPr id="3" name="Text 1"/>
          <p:cNvSpPr/>
          <p:nvPr/>
        </p:nvSpPr>
        <p:spPr>
          <a:xfrm>
            <a:off x="320040" y="109728"/>
            <a:ext cx="2926080" cy="713232"/>
          </a:xfrm>
          <a:prstGeom prst="rect">
            <a:avLst/>
          </a:prstGeom>
          <a:noFill/>
          <a:ln/>
        </p:spPr>
        <p:txBody>
          <a:bodyPr wrap="square"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ADVANTAGES</a:t>
            </a:r>
            <a:endParaRPr lang="en-US" sz="3000" dirty="0"/>
          </a:p>
        </p:txBody>
      </p:sp>
      <p:sp>
        <p:nvSpPr>
          <p:cNvPr id="4" name="Text 2"/>
          <p:cNvSpPr/>
          <p:nvPr/>
        </p:nvSpPr>
        <p:spPr>
          <a:xfrm>
            <a:off x="3154680" y="109728"/>
            <a:ext cx="4114800" cy="713232"/>
          </a:xfrm>
          <a:prstGeom prst="rect">
            <a:avLst/>
          </a:prstGeom>
          <a:noFill/>
          <a:ln/>
        </p:spPr>
        <p:txBody>
          <a:bodyPr wrap="square" rtlCol="0" anchor="ctr"/>
          <a:lstStyle/>
          <a:p>
            <a:pPr marL="0" indent="0">
              <a:buNone/>
            </a:pPr>
            <a:r>
              <a:rPr lang="en-US" sz="3000" b="1" dirty="0">
                <a:solidFill>
                  <a:srgbClr val="C5962A"/>
                </a:solidFill>
                <a:latin typeface="Cambria" pitchFamily="34" charset="0"/>
                <a:ea typeface="Cambria" pitchFamily="34" charset="-122"/>
                <a:cs typeface="Cambria" pitchFamily="34" charset="-120"/>
              </a:rPr>
              <a:t>AND LIMITATIONS</a:t>
            </a:r>
            <a:endParaRPr lang="en-US" sz="3000" dirty="0"/>
          </a:p>
        </p:txBody>
      </p:sp>
      <p:sp>
        <p:nvSpPr>
          <p:cNvPr id="5" name="Shape 3"/>
          <p:cNvSpPr/>
          <p:nvPr/>
        </p:nvSpPr>
        <p:spPr>
          <a:xfrm>
            <a:off x="256032" y="1051560"/>
            <a:ext cx="4206240" cy="3840480"/>
          </a:xfrm>
          <a:prstGeom prst="roundRect">
            <a:avLst>
              <a:gd name="adj" fmla="val 3571"/>
            </a:avLst>
          </a:prstGeom>
          <a:solidFill>
            <a:srgbClr val="D4BC8A"/>
          </a:solidFill>
          <a:ln w="12700">
            <a:solidFill>
              <a:srgbClr val="D4BC8A"/>
            </a:solidFill>
            <a:prstDash val="solid"/>
          </a:ln>
          <a:effectLst>
            <a:outerShdw blurRad="76200" dist="25400" dir="2700000" algn="bl" rotWithShape="0">
              <a:srgbClr val="000000">
                <a:alpha val="10000"/>
              </a:srgbClr>
            </a:outerShdw>
          </a:effectLst>
        </p:spPr>
      </p:sp>
      <p:sp>
        <p:nvSpPr>
          <p:cNvPr id="6" name="Text 4"/>
          <p:cNvSpPr/>
          <p:nvPr/>
        </p:nvSpPr>
        <p:spPr>
          <a:xfrm>
            <a:off x="384048" y="1115568"/>
            <a:ext cx="3931920" cy="384048"/>
          </a:xfrm>
          <a:prstGeom prst="rect">
            <a:avLst/>
          </a:prstGeom>
          <a:noFill/>
          <a:ln/>
        </p:spPr>
        <p:txBody>
          <a:bodyPr wrap="square" rtlCol="0" anchor="ctr"/>
          <a:lstStyle/>
          <a:p>
            <a:pPr marL="0" indent="0">
              <a:buNone/>
            </a:pPr>
            <a:r>
              <a:rPr lang="en-US" sz="1300" b="1" dirty="0">
                <a:solidFill>
                  <a:srgbClr val="4A6741"/>
                </a:solidFill>
                <a:latin typeface="Calibri" pitchFamily="34" charset="0"/>
                <a:ea typeface="Calibri" pitchFamily="34" charset="-122"/>
                <a:cs typeface="Calibri" pitchFamily="34" charset="-120"/>
              </a:rPr>
              <a:t>ADVANTAGES</a:t>
            </a:r>
            <a:endParaRPr lang="en-US" sz="1300" dirty="0"/>
          </a:p>
        </p:txBody>
      </p:sp>
      <p:sp>
        <p:nvSpPr>
          <p:cNvPr id="7" name="Shape 5"/>
          <p:cNvSpPr/>
          <p:nvPr/>
        </p:nvSpPr>
        <p:spPr>
          <a:xfrm>
            <a:off x="384048" y="1517904"/>
            <a:ext cx="3931920" cy="32004"/>
          </a:xfrm>
          <a:prstGeom prst="rect">
            <a:avLst/>
          </a:prstGeom>
          <a:solidFill>
            <a:srgbClr val="C5962A"/>
          </a:solidFill>
          <a:ln w="12700">
            <a:solidFill>
              <a:srgbClr val="C5962A"/>
            </a:solidFill>
            <a:prstDash val="solid"/>
          </a:ln>
        </p:spPr>
      </p:sp>
      <p:pic>
        <p:nvPicPr>
          <p:cNvPr id="8" name="Image 0" descr="preencoded.png"/>
          <p:cNvPicPr>
            <a:picLocks noChangeAspect="1"/>
          </p:cNvPicPr>
          <p:nvPr/>
        </p:nvPicPr>
        <p:blipFill>
          <a:blip r:embed="rId3"/>
          <a:stretch>
            <a:fillRect/>
          </a:stretch>
        </p:blipFill>
        <p:spPr>
          <a:xfrm>
            <a:off x="384048" y="1664208"/>
            <a:ext cx="210312" cy="210312"/>
          </a:xfrm>
          <a:prstGeom prst="rect">
            <a:avLst/>
          </a:prstGeom>
        </p:spPr>
      </p:pic>
      <p:sp>
        <p:nvSpPr>
          <p:cNvPr id="9" name="Text 6"/>
          <p:cNvSpPr/>
          <p:nvPr/>
        </p:nvSpPr>
        <p:spPr>
          <a:xfrm>
            <a:off x="713232" y="1609344"/>
            <a:ext cx="3611880" cy="548640"/>
          </a:xfrm>
          <a:prstGeom prst="rect">
            <a:avLst/>
          </a:prstGeom>
          <a:noFill/>
          <a:ln/>
        </p:spPr>
        <p:txBody>
          <a:bodyPr wrap="square" rtlCol="0" anchor="t"/>
          <a:lstStyle/>
          <a:p>
            <a:r>
              <a:rPr lang="en-US" sz="1050" dirty="0">
                <a:solidFill>
                  <a:srgbClr val="2D3B29"/>
                </a:solidFill>
                <a:latin typeface="Calibri" pitchFamily="34" charset="0"/>
                <a:ea typeface="Calibri" pitchFamily="34" charset="-122"/>
                <a:cs typeface="Calibri" pitchFamily="34" charset="-120"/>
              </a:rPr>
              <a:t>Streamlines employee communication on a single searchable platform, reducing the likelihood of miscommunications (Redmond, 2021)</a:t>
            </a:r>
            <a:endParaRPr lang="en-US" sz="1050" dirty="0"/>
          </a:p>
        </p:txBody>
      </p:sp>
      <p:pic>
        <p:nvPicPr>
          <p:cNvPr id="10" name="Image 1" descr="preencoded.png"/>
          <p:cNvPicPr>
            <a:picLocks noChangeAspect="1"/>
          </p:cNvPicPr>
          <p:nvPr/>
        </p:nvPicPr>
        <p:blipFill>
          <a:blip r:embed="rId3"/>
          <a:stretch>
            <a:fillRect/>
          </a:stretch>
        </p:blipFill>
        <p:spPr>
          <a:xfrm>
            <a:off x="384048" y="2258568"/>
            <a:ext cx="210312" cy="210312"/>
          </a:xfrm>
          <a:prstGeom prst="rect">
            <a:avLst/>
          </a:prstGeom>
        </p:spPr>
      </p:pic>
      <p:sp>
        <p:nvSpPr>
          <p:cNvPr id="11" name="Text 7"/>
          <p:cNvSpPr/>
          <p:nvPr/>
        </p:nvSpPr>
        <p:spPr>
          <a:xfrm>
            <a:off x="713232" y="2203704"/>
            <a:ext cx="3611880" cy="548640"/>
          </a:xfrm>
          <a:prstGeom prst="rect">
            <a:avLst/>
          </a:prstGeom>
          <a:noFill/>
          <a:ln/>
        </p:spPr>
        <p:txBody>
          <a:bodyPr wrap="square" rtlCol="0" anchor="t"/>
          <a:lstStyle/>
          <a:p>
            <a:r>
              <a:rPr lang="en-US" sz="1050" dirty="0">
                <a:solidFill>
                  <a:srgbClr val="2D3B29"/>
                </a:solidFill>
                <a:latin typeface="Calibri" pitchFamily="34" charset="0"/>
                <a:ea typeface="Calibri" pitchFamily="34" charset="-122"/>
                <a:cs typeface="Calibri" pitchFamily="34" charset="-120"/>
              </a:rPr>
              <a:t>Integrates with Word and SharePoint: carers have the option to share the care plan directly within the conversation</a:t>
            </a:r>
            <a:endParaRPr lang="en-US" sz="1050" dirty="0"/>
          </a:p>
        </p:txBody>
      </p:sp>
      <p:pic>
        <p:nvPicPr>
          <p:cNvPr id="12" name="Image 2" descr="preencoded.png"/>
          <p:cNvPicPr>
            <a:picLocks noChangeAspect="1"/>
          </p:cNvPicPr>
          <p:nvPr/>
        </p:nvPicPr>
        <p:blipFill>
          <a:blip r:embed="rId3"/>
          <a:stretch>
            <a:fillRect/>
          </a:stretch>
        </p:blipFill>
        <p:spPr>
          <a:xfrm>
            <a:off x="384048" y="2852928"/>
            <a:ext cx="210312" cy="210312"/>
          </a:xfrm>
          <a:prstGeom prst="rect">
            <a:avLst/>
          </a:prstGeom>
        </p:spPr>
      </p:pic>
      <p:sp>
        <p:nvSpPr>
          <p:cNvPr id="13" name="Text 8"/>
          <p:cNvSpPr/>
          <p:nvPr/>
        </p:nvSpPr>
        <p:spPr>
          <a:xfrm>
            <a:off x="713232" y="2798064"/>
            <a:ext cx="3611880" cy="548640"/>
          </a:xfrm>
          <a:prstGeom prst="rect">
            <a:avLst/>
          </a:prstGeom>
          <a:noFill/>
          <a:ln/>
        </p:spPr>
        <p:txBody>
          <a:bodyPr wrap="square" rtlCol="0" anchor="t"/>
          <a:lstStyle/>
          <a:p>
            <a:r>
              <a:rPr lang="en-US" sz="1050" dirty="0">
                <a:solidFill>
                  <a:srgbClr val="2D3B29"/>
                </a:solidFill>
                <a:latin typeface="Calibri" pitchFamily="34" charset="0"/>
                <a:ea typeface="Calibri" pitchFamily="34" charset="-122"/>
                <a:cs typeface="Calibri" pitchFamily="34" charset="-120"/>
              </a:rPr>
              <a:t>Video calls allow multi-site briefings in both of Riverdale's buildings without staff having to travel</a:t>
            </a:r>
            <a:endParaRPr lang="en-US" sz="1050" dirty="0"/>
          </a:p>
        </p:txBody>
      </p:sp>
      <p:pic>
        <p:nvPicPr>
          <p:cNvPr id="14" name="Image 3" descr="preencoded.png"/>
          <p:cNvPicPr>
            <a:picLocks noChangeAspect="1"/>
          </p:cNvPicPr>
          <p:nvPr/>
        </p:nvPicPr>
        <p:blipFill>
          <a:blip r:embed="rId3"/>
          <a:stretch>
            <a:fillRect/>
          </a:stretch>
        </p:blipFill>
        <p:spPr>
          <a:xfrm>
            <a:off x="384048" y="3447288"/>
            <a:ext cx="210312" cy="210312"/>
          </a:xfrm>
          <a:prstGeom prst="rect">
            <a:avLst/>
          </a:prstGeom>
        </p:spPr>
      </p:pic>
      <p:sp>
        <p:nvSpPr>
          <p:cNvPr id="15" name="Text 9"/>
          <p:cNvSpPr/>
          <p:nvPr/>
        </p:nvSpPr>
        <p:spPr>
          <a:xfrm>
            <a:off x="713232" y="3392424"/>
            <a:ext cx="3611880" cy="548640"/>
          </a:xfrm>
          <a:prstGeom prst="rect">
            <a:avLst/>
          </a:prstGeom>
          <a:noFill/>
          <a:ln/>
        </p:spPr>
        <p:txBody>
          <a:bodyPr wrap="square" rtlCol="0" anchor="t"/>
          <a:lstStyle/>
          <a:p>
            <a:r>
              <a:rPr lang="en-US" sz="1050" dirty="0">
                <a:solidFill>
                  <a:srgbClr val="2D3B29"/>
                </a:solidFill>
                <a:latin typeface="Calibri" pitchFamily="34" charset="0"/>
                <a:ea typeface="Calibri" pitchFamily="34" charset="-122"/>
                <a:cs typeface="Calibri" pitchFamily="34" charset="-120"/>
              </a:rPr>
              <a:t>Full message history provides a traceable record of the care given, promoting accountability in care provision</a:t>
            </a:r>
            <a:endParaRPr lang="en-US" sz="1050" dirty="0"/>
          </a:p>
        </p:txBody>
      </p:sp>
      <p:pic>
        <p:nvPicPr>
          <p:cNvPr id="16" name="Image 4" descr="preencoded.png"/>
          <p:cNvPicPr>
            <a:picLocks noChangeAspect="1"/>
          </p:cNvPicPr>
          <p:nvPr/>
        </p:nvPicPr>
        <p:blipFill>
          <a:blip r:embed="rId3"/>
          <a:stretch>
            <a:fillRect/>
          </a:stretch>
        </p:blipFill>
        <p:spPr>
          <a:xfrm>
            <a:off x="384048" y="4041648"/>
            <a:ext cx="210312" cy="210312"/>
          </a:xfrm>
          <a:prstGeom prst="rect">
            <a:avLst/>
          </a:prstGeom>
        </p:spPr>
      </p:pic>
      <p:sp>
        <p:nvSpPr>
          <p:cNvPr id="17" name="Text 10"/>
          <p:cNvSpPr/>
          <p:nvPr/>
        </p:nvSpPr>
        <p:spPr>
          <a:xfrm>
            <a:off x="713232" y="3986784"/>
            <a:ext cx="3611880" cy="548640"/>
          </a:xfrm>
          <a:prstGeom prst="rect">
            <a:avLst/>
          </a:prstGeom>
          <a:noFill/>
          <a:ln/>
        </p:spPr>
        <p:txBody>
          <a:bodyPr wrap="square" rtlCol="0" anchor="t"/>
          <a:lstStyle/>
          <a:p>
            <a:r>
              <a:rPr lang="en-US" sz="1050" dirty="0">
                <a:solidFill>
                  <a:srgbClr val="2D3B29"/>
                </a:solidFill>
                <a:latin typeface="Calibri" pitchFamily="34" charset="0"/>
                <a:ea typeface="Calibri" pitchFamily="34" charset="-122"/>
                <a:cs typeface="Calibri" pitchFamily="34" charset="-120"/>
              </a:rPr>
              <a:t>No additional cost to the </a:t>
            </a:r>
            <a:r>
              <a:rPr lang="en-US" sz="1050" dirty="0" err="1">
                <a:solidFill>
                  <a:srgbClr val="2D3B29"/>
                </a:solidFill>
                <a:latin typeface="Calibri" pitchFamily="34" charset="0"/>
                <a:ea typeface="Calibri" pitchFamily="34" charset="-122"/>
                <a:cs typeface="Calibri" pitchFamily="34" charset="-120"/>
              </a:rPr>
              <a:t>organisation</a:t>
            </a:r>
            <a:r>
              <a:rPr lang="en-US" sz="1050" dirty="0">
                <a:solidFill>
                  <a:srgbClr val="2D3B29"/>
                </a:solidFill>
                <a:latin typeface="Calibri" pitchFamily="34" charset="0"/>
                <a:ea typeface="Calibri" pitchFamily="34" charset="-122"/>
                <a:cs typeface="Calibri" pitchFamily="34" charset="-120"/>
              </a:rPr>
              <a:t> as it is part of the Microsoft 365 </a:t>
            </a:r>
            <a:r>
              <a:rPr lang="en-US" sz="1050" dirty="0" err="1">
                <a:solidFill>
                  <a:srgbClr val="2D3B29"/>
                </a:solidFill>
                <a:latin typeface="Calibri" pitchFamily="34" charset="0"/>
                <a:ea typeface="Calibri" pitchFamily="34" charset="-122"/>
                <a:cs typeface="Calibri" pitchFamily="34" charset="-120"/>
              </a:rPr>
              <a:t>licence</a:t>
            </a:r>
            <a:r>
              <a:rPr lang="en-US" sz="1050" dirty="0">
                <a:solidFill>
                  <a:srgbClr val="2D3B29"/>
                </a:solidFill>
                <a:latin typeface="Calibri" pitchFamily="34" charset="0"/>
                <a:ea typeface="Calibri" pitchFamily="34" charset="-122"/>
                <a:cs typeface="Calibri" pitchFamily="34" charset="-120"/>
              </a:rPr>
              <a:t> that Riverdale already has</a:t>
            </a:r>
            <a:endParaRPr lang="en-US" sz="1050" dirty="0"/>
          </a:p>
        </p:txBody>
      </p:sp>
      <p:sp>
        <p:nvSpPr>
          <p:cNvPr id="18" name="Shape 11"/>
          <p:cNvSpPr/>
          <p:nvPr/>
        </p:nvSpPr>
        <p:spPr>
          <a:xfrm>
            <a:off x="4681728" y="1051560"/>
            <a:ext cx="4206240" cy="3840480"/>
          </a:xfrm>
          <a:prstGeom prst="roundRect">
            <a:avLst>
              <a:gd name="adj" fmla="val 3571"/>
            </a:avLst>
          </a:prstGeom>
          <a:solidFill>
            <a:srgbClr val="FFFFFF"/>
          </a:solidFill>
          <a:ln w="12700">
            <a:solidFill>
              <a:srgbClr val="E0DADA"/>
            </a:solidFill>
            <a:prstDash val="solid"/>
          </a:ln>
          <a:effectLst>
            <a:outerShdw blurRad="76200" dist="25400" dir="2700000" algn="bl" rotWithShape="0">
              <a:srgbClr val="000000">
                <a:alpha val="10000"/>
              </a:srgbClr>
            </a:outerShdw>
          </a:effectLst>
        </p:spPr>
      </p:sp>
      <p:sp>
        <p:nvSpPr>
          <p:cNvPr id="19" name="Text 12"/>
          <p:cNvSpPr/>
          <p:nvPr/>
        </p:nvSpPr>
        <p:spPr>
          <a:xfrm>
            <a:off x="4800600" y="1115568"/>
            <a:ext cx="3931920" cy="384048"/>
          </a:xfrm>
          <a:prstGeom prst="rect">
            <a:avLst/>
          </a:prstGeom>
          <a:noFill/>
          <a:ln/>
        </p:spPr>
        <p:txBody>
          <a:bodyPr wrap="square" rtlCol="0" anchor="ctr"/>
          <a:lstStyle/>
          <a:p>
            <a:pPr marL="0" indent="0">
              <a:buNone/>
            </a:pPr>
            <a:r>
              <a:rPr lang="en-US" sz="1300" b="1" dirty="0">
                <a:solidFill>
                  <a:srgbClr val="993322"/>
                </a:solidFill>
                <a:latin typeface="Calibri" pitchFamily="34" charset="0"/>
                <a:ea typeface="Calibri" pitchFamily="34" charset="-122"/>
                <a:cs typeface="Calibri" pitchFamily="34" charset="-120"/>
              </a:rPr>
              <a:t>LIMITATIONS</a:t>
            </a:r>
            <a:endParaRPr lang="en-US" sz="1300" dirty="0"/>
          </a:p>
        </p:txBody>
      </p:sp>
      <p:sp>
        <p:nvSpPr>
          <p:cNvPr id="20" name="Shape 13"/>
          <p:cNvSpPr/>
          <p:nvPr/>
        </p:nvSpPr>
        <p:spPr>
          <a:xfrm>
            <a:off x="4800600" y="1517904"/>
            <a:ext cx="3931920" cy="32004"/>
          </a:xfrm>
          <a:prstGeom prst="rect">
            <a:avLst/>
          </a:prstGeom>
          <a:solidFill>
            <a:srgbClr val="993322"/>
          </a:solidFill>
          <a:ln w="12700">
            <a:solidFill>
              <a:srgbClr val="993322"/>
            </a:solidFill>
            <a:prstDash val="solid"/>
          </a:ln>
        </p:spPr>
      </p:sp>
      <p:pic>
        <p:nvPicPr>
          <p:cNvPr id="21" name="Image 5" descr="preencoded.png"/>
          <p:cNvPicPr>
            <a:picLocks noChangeAspect="1"/>
          </p:cNvPicPr>
          <p:nvPr/>
        </p:nvPicPr>
        <p:blipFill>
          <a:blip r:embed="rId4"/>
          <a:stretch>
            <a:fillRect/>
          </a:stretch>
        </p:blipFill>
        <p:spPr>
          <a:xfrm>
            <a:off x="4818888" y="1664208"/>
            <a:ext cx="210312" cy="210312"/>
          </a:xfrm>
          <a:prstGeom prst="rect">
            <a:avLst/>
          </a:prstGeom>
        </p:spPr>
      </p:pic>
      <p:sp>
        <p:nvSpPr>
          <p:cNvPr id="22" name="Text 14"/>
          <p:cNvSpPr/>
          <p:nvPr/>
        </p:nvSpPr>
        <p:spPr>
          <a:xfrm>
            <a:off x="5138928" y="1609344"/>
            <a:ext cx="3621024" cy="658368"/>
          </a:xfrm>
          <a:prstGeom prst="rect">
            <a:avLst/>
          </a:prstGeom>
          <a:noFill/>
          <a:ln/>
        </p:spPr>
        <p:txBody>
          <a:bodyPr wrap="square" rtlCol="0" anchor="t"/>
          <a:lstStyle/>
          <a:p>
            <a:r>
              <a:rPr lang="en-US" sz="1050" dirty="0">
                <a:solidFill>
                  <a:srgbClr val="2D3B29"/>
                </a:solidFill>
                <a:latin typeface="Calibri" pitchFamily="34" charset="0"/>
                <a:ea typeface="Calibri" pitchFamily="34" charset="-122"/>
                <a:cs typeface="Calibri" pitchFamily="34" charset="-120"/>
              </a:rPr>
              <a:t>Needs digital literacy training; for some older staff or those who may not be as tech-savvy, this may prove to be a challenge (Khan et al., 2025)</a:t>
            </a:r>
            <a:endParaRPr lang="en-US" sz="1050" dirty="0"/>
          </a:p>
        </p:txBody>
      </p:sp>
      <p:pic>
        <p:nvPicPr>
          <p:cNvPr id="23" name="Image 6" descr="preencoded.png"/>
          <p:cNvPicPr>
            <a:picLocks noChangeAspect="1"/>
          </p:cNvPicPr>
          <p:nvPr/>
        </p:nvPicPr>
        <p:blipFill>
          <a:blip r:embed="rId4"/>
          <a:stretch>
            <a:fillRect/>
          </a:stretch>
        </p:blipFill>
        <p:spPr>
          <a:xfrm>
            <a:off x="4818888" y="2414016"/>
            <a:ext cx="210312" cy="210312"/>
          </a:xfrm>
          <a:prstGeom prst="rect">
            <a:avLst/>
          </a:prstGeom>
        </p:spPr>
      </p:pic>
      <p:sp>
        <p:nvSpPr>
          <p:cNvPr id="24" name="Text 15"/>
          <p:cNvSpPr/>
          <p:nvPr/>
        </p:nvSpPr>
        <p:spPr>
          <a:xfrm>
            <a:off x="5138928" y="2359152"/>
            <a:ext cx="3621024" cy="658368"/>
          </a:xfrm>
          <a:prstGeom prst="rect">
            <a:avLst/>
          </a:prstGeom>
          <a:noFill/>
          <a:ln/>
        </p:spPr>
        <p:txBody>
          <a:bodyPr wrap="square" rtlCol="0" anchor="t"/>
          <a:lstStyle/>
          <a:p>
            <a:r>
              <a:rPr lang="en-US" sz="1050" dirty="0">
                <a:solidFill>
                  <a:srgbClr val="2D3B29"/>
                </a:solidFill>
                <a:latin typeface="Calibri" pitchFamily="34" charset="0"/>
                <a:ea typeface="Calibri" pitchFamily="34" charset="-122"/>
                <a:cs typeface="Calibri" pitchFamily="34" charset="-120"/>
              </a:rPr>
              <a:t>Requires reliable access to the internet: unreliable Wi-Fi in some areas of the building may prevent access to important messages</a:t>
            </a:r>
            <a:endParaRPr lang="en-US" sz="1050" dirty="0"/>
          </a:p>
        </p:txBody>
      </p:sp>
      <p:pic>
        <p:nvPicPr>
          <p:cNvPr id="25" name="Image 7" descr="preencoded.png"/>
          <p:cNvPicPr>
            <a:picLocks noChangeAspect="1"/>
          </p:cNvPicPr>
          <p:nvPr/>
        </p:nvPicPr>
        <p:blipFill>
          <a:blip r:embed="rId5"/>
          <a:stretch>
            <a:fillRect/>
          </a:stretch>
        </p:blipFill>
        <p:spPr>
          <a:xfrm>
            <a:off x="4818888" y="3163824"/>
            <a:ext cx="210312" cy="210312"/>
          </a:xfrm>
          <a:prstGeom prst="rect">
            <a:avLst/>
          </a:prstGeom>
        </p:spPr>
      </p:pic>
      <p:sp>
        <p:nvSpPr>
          <p:cNvPr id="26" name="Text 16"/>
          <p:cNvSpPr/>
          <p:nvPr/>
        </p:nvSpPr>
        <p:spPr>
          <a:xfrm>
            <a:off x="5138928" y="3108960"/>
            <a:ext cx="3621024" cy="658368"/>
          </a:xfrm>
          <a:prstGeom prst="rect">
            <a:avLst/>
          </a:prstGeom>
          <a:noFill/>
          <a:ln/>
        </p:spPr>
        <p:txBody>
          <a:bodyPr wrap="square" rtlCol="0" anchor="t"/>
          <a:lstStyle/>
          <a:p>
            <a:r>
              <a:rPr lang="en-US" sz="1050" dirty="0">
                <a:solidFill>
                  <a:srgbClr val="2D3B29"/>
                </a:solidFill>
                <a:latin typeface="Calibri" pitchFamily="34" charset="0"/>
                <a:ea typeface="Calibri" pitchFamily="34" charset="-122"/>
                <a:cs typeface="Calibri" pitchFamily="34" charset="-120"/>
              </a:rPr>
              <a:t>The risk of notification overload is a known risk: too many channels of notification or pings may lead staff to disengage (</a:t>
            </a:r>
            <a:r>
              <a:rPr lang="en-US" sz="1050" dirty="0" err="1">
                <a:solidFill>
                  <a:srgbClr val="2D3B29"/>
                </a:solidFill>
                <a:latin typeface="Calibri" pitchFamily="34" charset="0"/>
                <a:ea typeface="Calibri" pitchFamily="34" charset="-122"/>
                <a:cs typeface="Calibri" pitchFamily="34" charset="-120"/>
              </a:rPr>
              <a:t>Syynimaa</a:t>
            </a:r>
            <a:r>
              <a:rPr lang="en-US" sz="1050" dirty="0">
                <a:solidFill>
                  <a:srgbClr val="2D3B29"/>
                </a:solidFill>
                <a:latin typeface="Calibri" pitchFamily="34" charset="0"/>
                <a:ea typeface="Calibri" pitchFamily="34" charset="-122"/>
                <a:cs typeface="Calibri" pitchFamily="34" charset="-120"/>
              </a:rPr>
              <a:t>, 2021)</a:t>
            </a:r>
            <a:endParaRPr lang="en-US" sz="1050" dirty="0"/>
          </a:p>
        </p:txBody>
      </p:sp>
      <p:pic>
        <p:nvPicPr>
          <p:cNvPr id="27" name="Image 8" descr="preencoded.png"/>
          <p:cNvPicPr>
            <a:picLocks noChangeAspect="1"/>
          </p:cNvPicPr>
          <p:nvPr/>
        </p:nvPicPr>
        <p:blipFill>
          <a:blip r:embed="rId4"/>
          <a:stretch>
            <a:fillRect/>
          </a:stretch>
        </p:blipFill>
        <p:spPr>
          <a:xfrm>
            <a:off x="4818888" y="3913632"/>
            <a:ext cx="210312" cy="210312"/>
          </a:xfrm>
          <a:prstGeom prst="rect">
            <a:avLst/>
          </a:prstGeom>
        </p:spPr>
      </p:pic>
      <p:sp>
        <p:nvSpPr>
          <p:cNvPr id="28" name="Text 17"/>
          <p:cNvSpPr/>
          <p:nvPr/>
        </p:nvSpPr>
        <p:spPr>
          <a:xfrm>
            <a:off x="5138928" y="3858768"/>
            <a:ext cx="3621024" cy="658368"/>
          </a:xfrm>
          <a:prstGeom prst="rect">
            <a:avLst/>
          </a:prstGeom>
          <a:noFill/>
          <a:ln/>
        </p:spPr>
        <p:txBody>
          <a:bodyPr wrap="square" rtlCol="0" anchor="t"/>
          <a:lstStyle/>
          <a:p>
            <a:r>
              <a:rPr lang="en-US" sz="1050" dirty="0">
                <a:solidFill>
                  <a:srgbClr val="2D3B29"/>
                </a:solidFill>
                <a:latin typeface="Calibri" pitchFamily="34" charset="0"/>
                <a:ea typeface="Calibri" pitchFamily="34" charset="-122"/>
                <a:cs typeface="Calibri" pitchFamily="34" charset="-120"/>
              </a:rPr>
              <a:t>BYOD security issues come with the risk that staff may log into Teams from their own unmanaged devices and thereby share resident information</a:t>
            </a:r>
            <a:endParaRPr lang="en-US" sz="1050" dirty="0"/>
          </a:p>
        </p:txBody>
      </p:sp>
      <p:sp>
        <p:nvSpPr>
          <p:cNvPr id="29" name="Shape 18"/>
          <p:cNvSpPr/>
          <p:nvPr/>
        </p:nvSpPr>
        <p:spPr>
          <a:xfrm>
            <a:off x="8732520" y="182880"/>
            <a:ext cx="384048" cy="475488"/>
          </a:xfrm>
          <a:prstGeom prst="rect">
            <a:avLst/>
          </a:prstGeom>
          <a:solidFill>
            <a:srgbClr val="FFFFFF"/>
          </a:solidFill>
          <a:ln w="6350">
            <a:solidFill>
              <a:srgbClr val="CCCCCC"/>
            </a:solidFill>
            <a:prstDash val="solid"/>
          </a:ln>
        </p:spPr>
      </p:sp>
      <p:sp>
        <p:nvSpPr>
          <p:cNvPr id="30" name="Text 19"/>
          <p:cNvSpPr/>
          <p:nvPr/>
        </p:nvSpPr>
        <p:spPr>
          <a:xfrm>
            <a:off x="8732520" y="182880"/>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01</a:t>
            </a:r>
            <a:endParaRPr lang="en-US" sz="900" dirty="0"/>
          </a:p>
        </p:txBody>
      </p:sp>
      <p:sp>
        <p:nvSpPr>
          <p:cNvPr id="31" name="Shape 20"/>
          <p:cNvSpPr/>
          <p:nvPr/>
        </p:nvSpPr>
        <p:spPr>
          <a:xfrm>
            <a:off x="8851392" y="658368"/>
            <a:ext cx="146304" cy="274320"/>
          </a:xfrm>
          <a:prstGeom prst="rect">
            <a:avLst/>
          </a:prstGeom>
          <a:solidFill>
            <a:srgbClr val="DDDDDD"/>
          </a:solidFill>
          <a:ln w="12700">
            <a:solidFill>
              <a:srgbClr val="DDDDDD"/>
            </a:solidFill>
            <a:prstDash val="solid"/>
          </a:ln>
        </p:spPr>
      </p:sp>
      <p:sp>
        <p:nvSpPr>
          <p:cNvPr id="32" name="Shape 21"/>
          <p:cNvSpPr/>
          <p:nvPr/>
        </p:nvSpPr>
        <p:spPr>
          <a:xfrm>
            <a:off x="8732520" y="932688"/>
            <a:ext cx="384048" cy="475488"/>
          </a:xfrm>
          <a:prstGeom prst="rect">
            <a:avLst/>
          </a:prstGeom>
          <a:solidFill>
            <a:srgbClr val="FFFFFF"/>
          </a:solidFill>
          <a:ln w="6350">
            <a:solidFill>
              <a:srgbClr val="CCCCCC"/>
            </a:solidFill>
            <a:prstDash val="solid"/>
          </a:ln>
        </p:spPr>
      </p:sp>
      <p:sp>
        <p:nvSpPr>
          <p:cNvPr id="33" name="Text 22"/>
          <p:cNvSpPr/>
          <p:nvPr/>
        </p:nvSpPr>
        <p:spPr>
          <a:xfrm>
            <a:off x="8732520" y="932688"/>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02</a:t>
            </a:r>
            <a:endParaRPr lang="en-US" sz="900" dirty="0"/>
          </a:p>
        </p:txBody>
      </p:sp>
      <p:sp>
        <p:nvSpPr>
          <p:cNvPr id="34" name="Shape 23"/>
          <p:cNvSpPr/>
          <p:nvPr/>
        </p:nvSpPr>
        <p:spPr>
          <a:xfrm>
            <a:off x="8851392" y="1408176"/>
            <a:ext cx="146304" cy="274320"/>
          </a:xfrm>
          <a:prstGeom prst="rect">
            <a:avLst/>
          </a:prstGeom>
          <a:solidFill>
            <a:srgbClr val="DDDDDD"/>
          </a:solidFill>
          <a:ln w="12700">
            <a:solidFill>
              <a:srgbClr val="DDDDDD"/>
            </a:solidFill>
            <a:prstDash val="solid"/>
          </a:ln>
        </p:spPr>
      </p:sp>
      <p:sp>
        <p:nvSpPr>
          <p:cNvPr id="35" name="Shape 24"/>
          <p:cNvSpPr/>
          <p:nvPr/>
        </p:nvSpPr>
        <p:spPr>
          <a:xfrm>
            <a:off x="8732520" y="1682496"/>
            <a:ext cx="384048" cy="475488"/>
          </a:xfrm>
          <a:prstGeom prst="rect">
            <a:avLst/>
          </a:prstGeom>
          <a:solidFill>
            <a:srgbClr val="FFFFFF"/>
          </a:solidFill>
          <a:ln w="6350">
            <a:solidFill>
              <a:srgbClr val="CCCCCC"/>
            </a:solidFill>
            <a:prstDash val="solid"/>
          </a:ln>
        </p:spPr>
      </p:sp>
      <p:sp>
        <p:nvSpPr>
          <p:cNvPr id="36" name="Text 25"/>
          <p:cNvSpPr/>
          <p:nvPr/>
        </p:nvSpPr>
        <p:spPr>
          <a:xfrm>
            <a:off x="8732520" y="1682496"/>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03</a:t>
            </a:r>
            <a:endParaRPr lang="en-US" sz="900" dirty="0"/>
          </a:p>
        </p:txBody>
      </p:sp>
      <p:sp>
        <p:nvSpPr>
          <p:cNvPr id="37" name="Shape 26"/>
          <p:cNvSpPr/>
          <p:nvPr/>
        </p:nvSpPr>
        <p:spPr>
          <a:xfrm>
            <a:off x="8851392" y="2157984"/>
            <a:ext cx="146304" cy="274320"/>
          </a:xfrm>
          <a:prstGeom prst="rect">
            <a:avLst/>
          </a:prstGeom>
          <a:solidFill>
            <a:srgbClr val="DDDDDD"/>
          </a:solidFill>
          <a:ln w="12700">
            <a:solidFill>
              <a:srgbClr val="DDDDDD"/>
            </a:solidFill>
            <a:prstDash val="solid"/>
          </a:ln>
        </p:spPr>
      </p:sp>
      <p:sp>
        <p:nvSpPr>
          <p:cNvPr id="38" name="Shape 27"/>
          <p:cNvSpPr/>
          <p:nvPr/>
        </p:nvSpPr>
        <p:spPr>
          <a:xfrm>
            <a:off x="8732520" y="2432304"/>
            <a:ext cx="384048" cy="475488"/>
          </a:xfrm>
          <a:prstGeom prst="rect">
            <a:avLst/>
          </a:prstGeom>
          <a:solidFill>
            <a:srgbClr val="FFFFFF"/>
          </a:solidFill>
          <a:ln w="6350">
            <a:solidFill>
              <a:srgbClr val="CCCCCC"/>
            </a:solidFill>
            <a:prstDash val="solid"/>
          </a:ln>
        </p:spPr>
      </p:sp>
      <p:sp>
        <p:nvSpPr>
          <p:cNvPr id="39" name="Text 28"/>
          <p:cNvSpPr/>
          <p:nvPr/>
        </p:nvSpPr>
        <p:spPr>
          <a:xfrm>
            <a:off x="8732520" y="2432304"/>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04</a:t>
            </a:r>
            <a:endParaRPr lang="en-US" sz="900" dirty="0"/>
          </a:p>
        </p:txBody>
      </p:sp>
      <p:sp>
        <p:nvSpPr>
          <p:cNvPr id="40" name="Shape 29"/>
          <p:cNvSpPr/>
          <p:nvPr/>
        </p:nvSpPr>
        <p:spPr>
          <a:xfrm>
            <a:off x="8851392" y="2907792"/>
            <a:ext cx="146304" cy="274320"/>
          </a:xfrm>
          <a:prstGeom prst="rect">
            <a:avLst/>
          </a:prstGeom>
          <a:solidFill>
            <a:srgbClr val="DDDDDD"/>
          </a:solidFill>
          <a:ln w="12700">
            <a:solidFill>
              <a:srgbClr val="DDDDDD"/>
            </a:solidFill>
            <a:prstDash val="solid"/>
          </a:ln>
        </p:spPr>
      </p:sp>
      <p:sp>
        <p:nvSpPr>
          <p:cNvPr id="41" name="Shape 30"/>
          <p:cNvSpPr/>
          <p:nvPr/>
        </p:nvSpPr>
        <p:spPr>
          <a:xfrm>
            <a:off x="8732520" y="3182112"/>
            <a:ext cx="384048" cy="475488"/>
          </a:xfrm>
          <a:prstGeom prst="rect">
            <a:avLst/>
          </a:prstGeom>
          <a:solidFill>
            <a:srgbClr val="4A6741"/>
          </a:solidFill>
          <a:ln w="6350">
            <a:solidFill>
              <a:srgbClr val="4A6741"/>
            </a:solidFill>
            <a:prstDash val="solid"/>
          </a:ln>
        </p:spPr>
      </p:sp>
      <p:sp>
        <p:nvSpPr>
          <p:cNvPr id="42" name="Text 31"/>
          <p:cNvSpPr/>
          <p:nvPr/>
        </p:nvSpPr>
        <p:spPr>
          <a:xfrm>
            <a:off x="8732520" y="3182112"/>
            <a:ext cx="384048" cy="475488"/>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05</a:t>
            </a:r>
            <a:endParaRPr lang="en-US" sz="900" dirty="0"/>
          </a:p>
        </p:txBody>
      </p:sp>
      <p:sp>
        <p:nvSpPr>
          <p:cNvPr id="43" name="Shape 32"/>
          <p:cNvSpPr/>
          <p:nvPr/>
        </p:nvSpPr>
        <p:spPr>
          <a:xfrm>
            <a:off x="8851392" y="3657600"/>
            <a:ext cx="146304" cy="274320"/>
          </a:xfrm>
          <a:prstGeom prst="rect">
            <a:avLst/>
          </a:prstGeom>
          <a:solidFill>
            <a:srgbClr val="DDDDDD"/>
          </a:solidFill>
          <a:ln w="12700">
            <a:solidFill>
              <a:srgbClr val="DDDDDD"/>
            </a:solidFill>
            <a:prstDash val="solid"/>
          </a:ln>
        </p:spPr>
      </p:sp>
      <p:sp>
        <p:nvSpPr>
          <p:cNvPr id="44" name="Shape 33"/>
          <p:cNvSpPr/>
          <p:nvPr/>
        </p:nvSpPr>
        <p:spPr>
          <a:xfrm>
            <a:off x="8732520" y="3931920"/>
            <a:ext cx="384048" cy="475488"/>
          </a:xfrm>
          <a:prstGeom prst="rect">
            <a:avLst/>
          </a:prstGeom>
          <a:solidFill>
            <a:srgbClr val="FFFFFF"/>
          </a:solidFill>
          <a:ln w="6350">
            <a:solidFill>
              <a:srgbClr val="CCCCCC"/>
            </a:solidFill>
            <a:prstDash val="solid"/>
          </a:ln>
        </p:spPr>
      </p:sp>
      <p:sp>
        <p:nvSpPr>
          <p:cNvPr id="45" name="Text 34"/>
          <p:cNvSpPr/>
          <p:nvPr/>
        </p:nvSpPr>
        <p:spPr>
          <a:xfrm>
            <a:off x="8732520" y="3931920"/>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06</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3B5138"/>
        </a:solidFill>
        <a:effectLst/>
      </p:bgPr>
    </p:bg>
    <p:spTree>
      <p:nvGrpSpPr>
        <p:cNvPr id="1" name=""/>
        <p:cNvGrpSpPr/>
        <p:nvPr/>
      </p:nvGrpSpPr>
      <p:grpSpPr>
        <a:xfrm>
          <a:off x="0" y="0"/>
          <a:ext cx="0" cy="0"/>
          <a:chOff x="0" y="0"/>
          <a:chExt cx="0" cy="0"/>
        </a:xfrm>
      </p:grpSpPr>
      <p:sp>
        <p:nvSpPr>
          <p:cNvPr id="2" name="Text 0"/>
          <p:cNvSpPr/>
          <p:nvPr/>
        </p:nvSpPr>
        <p:spPr>
          <a:xfrm>
            <a:off x="320040" y="475488"/>
            <a:ext cx="4251960" cy="411480"/>
          </a:xfrm>
          <a:prstGeom prst="rect">
            <a:avLst/>
          </a:prstGeom>
          <a:noFill/>
          <a:ln/>
        </p:spPr>
        <p:txBody>
          <a:bodyPr wrap="square" rtlCol="0" anchor="ctr"/>
          <a:lstStyle/>
          <a:p>
            <a:r>
              <a:rPr lang="en-US" sz="3000" b="1" dirty="0">
                <a:solidFill>
                  <a:srgbClr val="FFFFFF"/>
                </a:solidFill>
                <a:latin typeface="Cambria" pitchFamily="34" charset="0"/>
                <a:ea typeface="Cambria" pitchFamily="34" charset="-122"/>
                <a:cs typeface="Cambria" pitchFamily="34" charset="-120"/>
              </a:rPr>
              <a:t>REFERENCE </a:t>
            </a:r>
            <a:r>
              <a:rPr lang="en-US" sz="3000" b="1" dirty="0">
                <a:solidFill>
                  <a:srgbClr val="C5962A"/>
                </a:solidFill>
                <a:latin typeface="Cambria" pitchFamily="34" charset="0"/>
                <a:ea typeface="Cambria" pitchFamily="34" charset="-122"/>
                <a:cs typeface="Cambria" pitchFamily="34" charset="-120"/>
              </a:rPr>
              <a:t>LIST</a:t>
            </a:r>
            <a:endParaRPr lang="en-US" sz="3000" dirty="0"/>
          </a:p>
          <a:p>
            <a:pPr marL="0" indent="0">
              <a:buNone/>
            </a:pPr>
            <a:endParaRPr lang="en-US" sz="3000" dirty="0"/>
          </a:p>
        </p:txBody>
      </p:sp>
      <p:sp>
        <p:nvSpPr>
          <p:cNvPr id="3" name="Text 1"/>
          <p:cNvSpPr/>
          <p:nvPr/>
        </p:nvSpPr>
        <p:spPr>
          <a:xfrm>
            <a:off x="3639312" y="109728"/>
            <a:ext cx="1828800" cy="658368"/>
          </a:xfrm>
          <a:prstGeom prst="rect">
            <a:avLst/>
          </a:prstGeom>
          <a:noFill/>
          <a:ln/>
        </p:spPr>
        <p:txBody>
          <a:bodyPr wrap="square" rtlCol="0" anchor="ctr"/>
          <a:lstStyle/>
          <a:p>
            <a:pPr marL="0" indent="0">
              <a:buNone/>
            </a:pPr>
            <a:endParaRPr lang="en-US" sz="3000" dirty="0"/>
          </a:p>
        </p:txBody>
      </p:sp>
      <p:sp>
        <p:nvSpPr>
          <p:cNvPr id="4" name="Shape 2"/>
          <p:cNvSpPr/>
          <p:nvPr/>
        </p:nvSpPr>
        <p:spPr>
          <a:xfrm>
            <a:off x="256032" y="868680"/>
            <a:ext cx="8458200" cy="4069080"/>
          </a:xfrm>
          <a:prstGeom prst="roundRect">
            <a:avLst>
              <a:gd name="adj" fmla="val 3371"/>
            </a:avLst>
          </a:prstGeom>
          <a:solidFill>
            <a:srgbClr val="D4BC8A"/>
          </a:solidFill>
          <a:ln w="12700">
            <a:solidFill>
              <a:srgbClr val="D4BC8A"/>
            </a:solidFill>
            <a:prstDash val="solid"/>
          </a:ln>
        </p:spPr>
      </p:sp>
      <p:pic>
        <p:nvPicPr>
          <p:cNvPr id="5" name="Image 0" descr="preencoded.png"/>
          <p:cNvPicPr>
            <a:picLocks noChangeAspect="1"/>
          </p:cNvPicPr>
          <p:nvPr/>
        </p:nvPicPr>
        <p:blipFill>
          <a:blip r:embed="rId3"/>
          <a:stretch>
            <a:fillRect/>
          </a:stretch>
        </p:blipFill>
        <p:spPr>
          <a:xfrm>
            <a:off x="384048" y="1060704"/>
            <a:ext cx="201168" cy="201168"/>
          </a:xfrm>
          <a:prstGeom prst="rect">
            <a:avLst/>
          </a:prstGeom>
        </p:spPr>
      </p:pic>
      <p:sp>
        <p:nvSpPr>
          <p:cNvPr id="6" name="Text 3"/>
          <p:cNvSpPr/>
          <p:nvPr/>
        </p:nvSpPr>
        <p:spPr>
          <a:xfrm>
            <a:off x="685800" y="987552"/>
            <a:ext cx="7863840" cy="658368"/>
          </a:xfrm>
          <a:prstGeom prst="rect">
            <a:avLst/>
          </a:prstGeom>
          <a:noFill/>
          <a:ln/>
        </p:spPr>
        <p:txBody>
          <a:bodyPr wrap="square" rtlCol="0" anchor="t"/>
          <a:lstStyle/>
          <a:p>
            <a:pPr marL="0" indent="0">
              <a:buNone/>
            </a:pPr>
            <a:r>
              <a:rPr lang="en-US" sz="950" dirty="0">
                <a:solidFill>
                  <a:srgbClr val="2D3B29"/>
                </a:solidFill>
                <a:latin typeface="Calibri" pitchFamily="34" charset="0"/>
                <a:ea typeface="Calibri" pitchFamily="34" charset="-122"/>
                <a:cs typeface="Calibri" pitchFamily="34" charset="-120"/>
              </a:rPr>
              <a:t>LCHS4007 Assessment Specification (2026) Group Presentation Brief. University of Wales Trinity Saint David. [Unpublished internal document].</a:t>
            </a:r>
            <a:endParaRPr lang="en-US" sz="950" dirty="0"/>
          </a:p>
        </p:txBody>
      </p:sp>
      <p:pic>
        <p:nvPicPr>
          <p:cNvPr id="7" name="Image 1" descr="preencoded.png"/>
          <p:cNvPicPr>
            <a:picLocks noChangeAspect="1"/>
          </p:cNvPicPr>
          <p:nvPr/>
        </p:nvPicPr>
        <p:blipFill>
          <a:blip r:embed="rId3"/>
          <a:stretch>
            <a:fillRect/>
          </a:stretch>
        </p:blipFill>
        <p:spPr>
          <a:xfrm>
            <a:off x="384048" y="1773936"/>
            <a:ext cx="201168" cy="201168"/>
          </a:xfrm>
          <a:prstGeom prst="rect">
            <a:avLst/>
          </a:prstGeom>
        </p:spPr>
      </p:pic>
      <p:sp>
        <p:nvSpPr>
          <p:cNvPr id="8" name="Text 4"/>
          <p:cNvSpPr/>
          <p:nvPr/>
        </p:nvSpPr>
        <p:spPr>
          <a:xfrm>
            <a:off x="685800" y="1700784"/>
            <a:ext cx="7863840" cy="658368"/>
          </a:xfrm>
          <a:prstGeom prst="rect">
            <a:avLst/>
          </a:prstGeom>
          <a:noFill/>
          <a:ln/>
        </p:spPr>
        <p:txBody>
          <a:bodyPr wrap="square" rtlCol="0" anchor="t"/>
          <a:lstStyle/>
          <a:p>
            <a:pPr marL="0" indent="0">
              <a:buNone/>
            </a:pPr>
            <a:r>
              <a:rPr lang="en-US" sz="950" dirty="0">
                <a:solidFill>
                  <a:srgbClr val="2D3B29"/>
                </a:solidFill>
                <a:latin typeface="Calibri" pitchFamily="34" charset="0"/>
                <a:ea typeface="Calibri" pitchFamily="34" charset="-122"/>
                <a:cs typeface="Calibri" pitchFamily="34" charset="-120"/>
              </a:rPr>
              <a:t>Microsoft Corporation (2023) Microsoft Teams security and compliance. Available at: https://learn.microsoft.com/en-us/microsoftteams/security-compliance-overview [Accessed: 10 June 2026].</a:t>
            </a:r>
            <a:endParaRPr lang="en-US" sz="950" dirty="0"/>
          </a:p>
        </p:txBody>
      </p:sp>
      <p:pic>
        <p:nvPicPr>
          <p:cNvPr id="9" name="Image 2" descr="preencoded.png"/>
          <p:cNvPicPr>
            <a:picLocks noChangeAspect="1"/>
          </p:cNvPicPr>
          <p:nvPr/>
        </p:nvPicPr>
        <p:blipFill>
          <a:blip r:embed="rId3"/>
          <a:stretch>
            <a:fillRect/>
          </a:stretch>
        </p:blipFill>
        <p:spPr>
          <a:xfrm>
            <a:off x="384048" y="2487168"/>
            <a:ext cx="201168" cy="201168"/>
          </a:xfrm>
          <a:prstGeom prst="rect">
            <a:avLst/>
          </a:prstGeom>
        </p:spPr>
      </p:pic>
      <p:sp>
        <p:nvSpPr>
          <p:cNvPr id="10" name="Text 5"/>
          <p:cNvSpPr/>
          <p:nvPr/>
        </p:nvSpPr>
        <p:spPr>
          <a:xfrm>
            <a:off x="685800" y="2414016"/>
            <a:ext cx="7863840" cy="658368"/>
          </a:xfrm>
          <a:prstGeom prst="rect">
            <a:avLst/>
          </a:prstGeom>
          <a:noFill/>
          <a:ln/>
        </p:spPr>
        <p:txBody>
          <a:bodyPr wrap="square" rtlCol="0" anchor="t"/>
          <a:lstStyle/>
          <a:p>
            <a:r>
              <a:rPr lang="en-US" sz="950" dirty="0">
                <a:solidFill>
                  <a:srgbClr val="2D3B29"/>
                </a:solidFill>
                <a:latin typeface="Calibri" pitchFamily="34" charset="0"/>
                <a:ea typeface="Calibri" pitchFamily="34" charset="-122"/>
                <a:cs typeface="Calibri" pitchFamily="34" charset="-120"/>
              </a:rPr>
              <a:t>NHS England (2021) What good looks like framework for digital working. London: NHS England. Available at: https://</a:t>
            </a:r>
            <a:r>
              <a:rPr lang="en-US" sz="950" dirty="0" err="1">
                <a:solidFill>
                  <a:srgbClr val="2D3B29"/>
                </a:solidFill>
                <a:latin typeface="Calibri" pitchFamily="34" charset="0"/>
                <a:ea typeface="Calibri" pitchFamily="34" charset="-122"/>
                <a:cs typeface="Calibri" pitchFamily="34" charset="-120"/>
              </a:rPr>
              <a:t>transform.england.nhs.uk</a:t>
            </a:r>
            <a:r>
              <a:rPr lang="en-US" sz="950" dirty="0">
                <a:solidFill>
                  <a:srgbClr val="2D3B29"/>
                </a:solidFill>
                <a:latin typeface="Calibri" pitchFamily="34" charset="0"/>
                <a:ea typeface="Calibri" pitchFamily="34" charset="-122"/>
                <a:cs typeface="Calibri" pitchFamily="34" charset="-120"/>
              </a:rPr>
              <a:t>/</a:t>
            </a:r>
            <a:r>
              <a:rPr lang="en-US" sz="950" dirty="0" err="1">
                <a:solidFill>
                  <a:srgbClr val="2D3B29"/>
                </a:solidFill>
                <a:latin typeface="Calibri" pitchFamily="34" charset="0"/>
                <a:ea typeface="Calibri" pitchFamily="34" charset="-122"/>
                <a:cs typeface="Calibri" pitchFamily="34" charset="-120"/>
              </a:rPr>
              <a:t>digitise</a:t>
            </a:r>
            <a:r>
              <a:rPr lang="en-US" sz="950" dirty="0">
                <a:solidFill>
                  <a:srgbClr val="2D3B29"/>
                </a:solidFill>
                <a:latin typeface="Calibri" pitchFamily="34" charset="0"/>
                <a:ea typeface="Calibri" pitchFamily="34" charset="-122"/>
                <a:cs typeface="Calibri" pitchFamily="34" charset="-120"/>
              </a:rPr>
              <a:t>-connect-transform/what-good-looks-like/what-good-looks-like-publication/ [Accessed: 11 June 2026].</a:t>
            </a:r>
            <a:endParaRPr lang="en-US" sz="950" dirty="0"/>
          </a:p>
        </p:txBody>
      </p:sp>
      <p:pic>
        <p:nvPicPr>
          <p:cNvPr id="11" name="Image 3" descr="preencoded.png"/>
          <p:cNvPicPr>
            <a:picLocks noChangeAspect="1"/>
          </p:cNvPicPr>
          <p:nvPr/>
        </p:nvPicPr>
        <p:blipFill>
          <a:blip r:embed="rId3"/>
          <a:stretch>
            <a:fillRect/>
          </a:stretch>
        </p:blipFill>
        <p:spPr>
          <a:xfrm>
            <a:off x="384048" y="3200400"/>
            <a:ext cx="201168" cy="201168"/>
          </a:xfrm>
          <a:prstGeom prst="rect">
            <a:avLst/>
          </a:prstGeom>
        </p:spPr>
      </p:pic>
      <p:sp>
        <p:nvSpPr>
          <p:cNvPr id="12" name="Text 6"/>
          <p:cNvSpPr/>
          <p:nvPr/>
        </p:nvSpPr>
        <p:spPr>
          <a:xfrm>
            <a:off x="685800" y="3127248"/>
            <a:ext cx="7863840" cy="658368"/>
          </a:xfrm>
          <a:prstGeom prst="rect">
            <a:avLst/>
          </a:prstGeom>
          <a:noFill/>
          <a:ln/>
        </p:spPr>
        <p:txBody>
          <a:bodyPr wrap="square" rtlCol="0" anchor="t"/>
          <a:lstStyle/>
          <a:p>
            <a:r>
              <a:rPr lang="en-US" sz="950" dirty="0">
                <a:solidFill>
                  <a:srgbClr val="2D3B29"/>
                </a:solidFill>
                <a:latin typeface="Calibri" pitchFamily="34" charset="0"/>
                <a:ea typeface="Calibri" pitchFamily="34" charset="-122"/>
                <a:cs typeface="Calibri" pitchFamily="34" charset="-120"/>
              </a:rPr>
              <a:t>Redmond, W. (2021) Microsoft Teams essentials for IT pros. Microsoft Corp. Available at: https://</a:t>
            </a:r>
            <a:r>
              <a:rPr lang="en-US" sz="950" dirty="0" err="1">
                <a:solidFill>
                  <a:srgbClr val="2D3B29"/>
                </a:solidFill>
                <a:latin typeface="Calibri" pitchFamily="34" charset="0"/>
                <a:ea typeface="Calibri" pitchFamily="34" charset="-122"/>
                <a:cs typeface="Calibri" pitchFamily="34" charset="-120"/>
              </a:rPr>
              <a:t>news.microsoft.com</a:t>
            </a:r>
            <a:r>
              <a:rPr lang="en-US" sz="950" dirty="0">
                <a:solidFill>
                  <a:srgbClr val="2D3B29"/>
                </a:solidFill>
                <a:latin typeface="Calibri" pitchFamily="34" charset="0"/>
                <a:ea typeface="Calibri" pitchFamily="34" charset="-122"/>
                <a:cs typeface="Calibri" pitchFamily="34" charset="-120"/>
              </a:rPr>
              <a:t>/source/2021/12/01/introducing-</a:t>
            </a:r>
            <a:r>
              <a:rPr lang="en-US" sz="950" dirty="0" err="1">
                <a:solidFill>
                  <a:srgbClr val="2D3B29"/>
                </a:solidFill>
                <a:latin typeface="Calibri" pitchFamily="34" charset="0"/>
                <a:ea typeface="Calibri" pitchFamily="34" charset="-122"/>
                <a:cs typeface="Calibri" pitchFamily="34" charset="-120"/>
              </a:rPr>
              <a:t>microsoft</a:t>
            </a:r>
            <a:r>
              <a:rPr lang="en-US" sz="950" dirty="0">
                <a:solidFill>
                  <a:srgbClr val="2D3B29"/>
                </a:solidFill>
                <a:latin typeface="Calibri" pitchFamily="34" charset="0"/>
                <a:ea typeface="Calibri" pitchFamily="34" charset="-122"/>
                <a:cs typeface="Calibri" pitchFamily="34" charset="-120"/>
              </a:rPr>
              <a:t>-teams-essentials/ [Accessed: 10 June 2026].</a:t>
            </a:r>
            <a:endParaRPr lang="en-US" sz="950" dirty="0"/>
          </a:p>
        </p:txBody>
      </p:sp>
      <p:pic>
        <p:nvPicPr>
          <p:cNvPr id="13" name="Image 4" descr="preencoded.png"/>
          <p:cNvPicPr>
            <a:picLocks noChangeAspect="1"/>
          </p:cNvPicPr>
          <p:nvPr/>
        </p:nvPicPr>
        <p:blipFill>
          <a:blip r:embed="rId3"/>
          <a:stretch>
            <a:fillRect/>
          </a:stretch>
        </p:blipFill>
        <p:spPr>
          <a:xfrm>
            <a:off x="384048" y="3913632"/>
            <a:ext cx="201168" cy="201168"/>
          </a:xfrm>
          <a:prstGeom prst="rect">
            <a:avLst/>
          </a:prstGeom>
        </p:spPr>
      </p:pic>
      <p:sp>
        <p:nvSpPr>
          <p:cNvPr id="14" name="Text 7"/>
          <p:cNvSpPr/>
          <p:nvPr/>
        </p:nvSpPr>
        <p:spPr>
          <a:xfrm>
            <a:off x="685800" y="3840480"/>
            <a:ext cx="7863840" cy="658368"/>
          </a:xfrm>
          <a:prstGeom prst="rect">
            <a:avLst/>
          </a:prstGeom>
          <a:noFill/>
          <a:ln/>
        </p:spPr>
        <p:txBody>
          <a:bodyPr wrap="square" rtlCol="0" anchor="t"/>
          <a:lstStyle/>
          <a:p>
            <a:r>
              <a:rPr lang="en-US" sz="950" dirty="0">
                <a:solidFill>
                  <a:srgbClr val="2D3B29"/>
                </a:solidFill>
                <a:latin typeface="Calibri" pitchFamily="34" charset="0"/>
                <a:ea typeface="Calibri" pitchFamily="34" charset="-122"/>
                <a:cs typeface="Calibri" pitchFamily="34" charset="-120"/>
              </a:rPr>
              <a:t>Khan, R., Khan, S., </a:t>
            </a:r>
            <a:r>
              <a:rPr lang="en-US" sz="950" dirty="0" err="1">
                <a:solidFill>
                  <a:srgbClr val="2D3B29"/>
                </a:solidFill>
                <a:latin typeface="Calibri" pitchFamily="34" charset="0"/>
                <a:ea typeface="Calibri" pitchFamily="34" charset="-122"/>
                <a:cs typeface="Calibri" pitchFamily="34" charset="-120"/>
              </a:rPr>
              <a:t>Almohaimeed</a:t>
            </a:r>
            <a:r>
              <a:rPr lang="en-US" sz="950" dirty="0">
                <a:solidFill>
                  <a:srgbClr val="2D3B29"/>
                </a:solidFill>
                <a:latin typeface="Calibri" pitchFamily="34" charset="0"/>
                <a:ea typeface="Calibri" pitchFamily="34" charset="-122"/>
                <a:cs typeface="Calibri" pitchFamily="34" charset="-120"/>
              </a:rPr>
              <a:t>, H.M., </a:t>
            </a:r>
            <a:r>
              <a:rPr lang="en-US" sz="950" dirty="0" err="1">
                <a:solidFill>
                  <a:srgbClr val="2D3B29"/>
                </a:solidFill>
                <a:latin typeface="Calibri" pitchFamily="34" charset="0"/>
                <a:ea typeface="Calibri" pitchFamily="34" charset="-122"/>
                <a:cs typeface="Calibri" pitchFamily="34" charset="-120"/>
              </a:rPr>
              <a:t>Almars</a:t>
            </a:r>
            <a:r>
              <a:rPr lang="en-US" sz="950" dirty="0">
                <a:solidFill>
                  <a:srgbClr val="2D3B29"/>
                </a:solidFill>
                <a:latin typeface="Calibri" pitchFamily="34" charset="0"/>
                <a:ea typeface="Calibri" pitchFamily="34" charset="-122"/>
                <a:cs typeface="Calibri" pitchFamily="34" charset="-120"/>
              </a:rPr>
              <a:t>, A.I. and Pari, B. (2025). Utilization, challenges, and Training Needs of Digital Health technologies: Perspectives from Healthcare Professionals. International Journal of Medical Informatics, [online] 197, p.105833. </a:t>
            </a:r>
            <a:r>
              <a:rPr lang="en-US" sz="950" dirty="0" err="1">
                <a:solidFill>
                  <a:srgbClr val="2D3B29"/>
                </a:solidFill>
                <a:latin typeface="Calibri" pitchFamily="34" charset="0"/>
                <a:ea typeface="Calibri" pitchFamily="34" charset="-122"/>
                <a:cs typeface="Calibri" pitchFamily="34" charset="-120"/>
              </a:rPr>
              <a:t>doi:https</a:t>
            </a:r>
            <a:r>
              <a:rPr lang="en-US" sz="950" dirty="0">
                <a:solidFill>
                  <a:srgbClr val="2D3B29"/>
                </a:solidFill>
                <a:latin typeface="Calibri" pitchFamily="34" charset="0"/>
                <a:ea typeface="Calibri" pitchFamily="34" charset="-122"/>
                <a:cs typeface="Calibri" pitchFamily="34" charset="-120"/>
              </a:rPr>
              <a:t>://</a:t>
            </a:r>
            <a:r>
              <a:rPr lang="en-US" sz="950" dirty="0" err="1">
                <a:solidFill>
                  <a:srgbClr val="2D3B29"/>
                </a:solidFill>
                <a:latin typeface="Calibri" pitchFamily="34" charset="0"/>
                <a:ea typeface="Calibri" pitchFamily="34" charset="-122"/>
                <a:cs typeface="Calibri" pitchFamily="34" charset="-120"/>
              </a:rPr>
              <a:t>doi.org</a:t>
            </a:r>
            <a:r>
              <a:rPr lang="en-US" sz="950" dirty="0">
                <a:solidFill>
                  <a:srgbClr val="2D3B29"/>
                </a:solidFill>
                <a:latin typeface="Calibri" pitchFamily="34" charset="0"/>
                <a:ea typeface="Calibri" pitchFamily="34" charset="-122"/>
                <a:cs typeface="Calibri" pitchFamily="34" charset="-120"/>
              </a:rPr>
              <a:t>/10.1016/j.ijmedinf.2025.105833.</a:t>
            </a:r>
            <a:endParaRPr lang="en-US" sz="950" dirty="0"/>
          </a:p>
        </p:txBody>
      </p:sp>
      <p:sp>
        <p:nvSpPr>
          <p:cNvPr id="16" name="Shape 9"/>
          <p:cNvSpPr/>
          <p:nvPr/>
        </p:nvSpPr>
        <p:spPr>
          <a:xfrm>
            <a:off x="8732520" y="182880"/>
            <a:ext cx="384048" cy="475488"/>
          </a:xfrm>
          <a:prstGeom prst="rect">
            <a:avLst/>
          </a:prstGeom>
          <a:solidFill>
            <a:srgbClr val="FFFFFF"/>
          </a:solidFill>
          <a:ln w="6350">
            <a:solidFill>
              <a:srgbClr val="CCCCCC"/>
            </a:solidFill>
            <a:prstDash val="solid"/>
          </a:ln>
        </p:spPr>
      </p:sp>
      <p:sp>
        <p:nvSpPr>
          <p:cNvPr id="17" name="Text 10"/>
          <p:cNvSpPr/>
          <p:nvPr/>
        </p:nvSpPr>
        <p:spPr>
          <a:xfrm>
            <a:off x="8732520" y="182880"/>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01</a:t>
            </a:r>
            <a:endParaRPr lang="en-US" sz="900" dirty="0"/>
          </a:p>
        </p:txBody>
      </p:sp>
      <p:sp>
        <p:nvSpPr>
          <p:cNvPr id="18" name="Shape 11"/>
          <p:cNvSpPr/>
          <p:nvPr/>
        </p:nvSpPr>
        <p:spPr>
          <a:xfrm>
            <a:off x="8851392" y="658368"/>
            <a:ext cx="146304" cy="274320"/>
          </a:xfrm>
          <a:prstGeom prst="rect">
            <a:avLst/>
          </a:prstGeom>
          <a:solidFill>
            <a:srgbClr val="DDDDDD"/>
          </a:solidFill>
          <a:ln w="12700">
            <a:solidFill>
              <a:srgbClr val="DDDDDD"/>
            </a:solidFill>
            <a:prstDash val="solid"/>
          </a:ln>
        </p:spPr>
      </p:sp>
      <p:sp>
        <p:nvSpPr>
          <p:cNvPr id="19" name="Shape 12"/>
          <p:cNvSpPr/>
          <p:nvPr/>
        </p:nvSpPr>
        <p:spPr>
          <a:xfrm>
            <a:off x="8732520" y="932688"/>
            <a:ext cx="384048" cy="475488"/>
          </a:xfrm>
          <a:prstGeom prst="rect">
            <a:avLst/>
          </a:prstGeom>
          <a:solidFill>
            <a:srgbClr val="FFFFFF"/>
          </a:solidFill>
          <a:ln w="6350">
            <a:solidFill>
              <a:srgbClr val="CCCCCC"/>
            </a:solidFill>
            <a:prstDash val="solid"/>
          </a:ln>
        </p:spPr>
      </p:sp>
      <p:sp>
        <p:nvSpPr>
          <p:cNvPr id="20" name="Text 13"/>
          <p:cNvSpPr/>
          <p:nvPr/>
        </p:nvSpPr>
        <p:spPr>
          <a:xfrm>
            <a:off x="8732520" y="932688"/>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02</a:t>
            </a:r>
            <a:endParaRPr lang="en-US" sz="900" dirty="0"/>
          </a:p>
        </p:txBody>
      </p:sp>
      <p:sp>
        <p:nvSpPr>
          <p:cNvPr id="21" name="Shape 14"/>
          <p:cNvSpPr/>
          <p:nvPr/>
        </p:nvSpPr>
        <p:spPr>
          <a:xfrm>
            <a:off x="8851392" y="1408176"/>
            <a:ext cx="146304" cy="274320"/>
          </a:xfrm>
          <a:prstGeom prst="rect">
            <a:avLst/>
          </a:prstGeom>
          <a:solidFill>
            <a:srgbClr val="DDDDDD"/>
          </a:solidFill>
          <a:ln w="12700">
            <a:solidFill>
              <a:srgbClr val="DDDDDD"/>
            </a:solidFill>
            <a:prstDash val="solid"/>
          </a:ln>
        </p:spPr>
      </p:sp>
      <p:sp>
        <p:nvSpPr>
          <p:cNvPr id="22" name="Shape 15"/>
          <p:cNvSpPr/>
          <p:nvPr/>
        </p:nvSpPr>
        <p:spPr>
          <a:xfrm>
            <a:off x="8732520" y="1682496"/>
            <a:ext cx="384048" cy="475488"/>
          </a:xfrm>
          <a:prstGeom prst="rect">
            <a:avLst/>
          </a:prstGeom>
          <a:solidFill>
            <a:srgbClr val="FFFFFF"/>
          </a:solidFill>
          <a:ln w="6350">
            <a:solidFill>
              <a:srgbClr val="CCCCCC"/>
            </a:solidFill>
            <a:prstDash val="solid"/>
          </a:ln>
        </p:spPr>
      </p:sp>
      <p:sp>
        <p:nvSpPr>
          <p:cNvPr id="23" name="Text 16"/>
          <p:cNvSpPr/>
          <p:nvPr/>
        </p:nvSpPr>
        <p:spPr>
          <a:xfrm>
            <a:off x="8732520" y="1682496"/>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03</a:t>
            </a:r>
            <a:endParaRPr lang="en-US" sz="900" dirty="0"/>
          </a:p>
        </p:txBody>
      </p:sp>
      <p:sp>
        <p:nvSpPr>
          <p:cNvPr id="24" name="Shape 17"/>
          <p:cNvSpPr/>
          <p:nvPr/>
        </p:nvSpPr>
        <p:spPr>
          <a:xfrm>
            <a:off x="8851392" y="2157984"/>
            <a:ext cx="146304" cy="274320"/>
          </a:xfrm>
          <a:prstGeom prst="rect">
            <a:avLst/>
          </a:prstGeom>
          <a:solidFill>
            <a:srgbClr val="DDDDDD"/>
          </a:solidFill>
          <a:ln w="12700">
            <a:solidFill>
              <a:srgbClr val="DDDDDD"/>
            </a:solidFill>
            <a:prstDash val="solid"/>
          </a:ln>
        </p:spPr>
      </p:sp>
      <p:sp>
        <p:nvSpPr>
          <p:cNvPr id="25" name="Shape 18"/>
          <p:cNvSpPr/>
          <p:nvPr/>
        </p:nvSpPr>
        <p:spPr>
          <a:xfrm>
            <a:off x="8732520" y="2432304"/>
            <a:ext cx="384048" cy="475488"/>
          </a:xfrm>
          <a:prstGeom prst="rect">
            <a:avLst/>
          </a:prstGeom>
          <a:solidFill>
            <a:srgbClr val="FFFFFF"/>
          </a:solidFill>
          <a:ln w="6350">
            <a:solidFill>
              <a:srgbClr val="CCCCCC"/>
            </a:solidFill>
            <a:prstDash val="solid"/>
          </a:ln>
        </p:spPr>
      </p:sp>
      <p:sp>
        <p:nvSpPr>
          <p:cNvPr id="26" name="Text 19"/>
          <p:cNvSpPr/>
          <p:nvPr/>
        </p:nvSpPr>
        <p:spPr>
          <a:xfrm>
            <a:off x="8732520" y="2432304"/>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04</a:t>
            </a:r>
            <a:endParaRPr lang="en-US" sz="900" dirty="0"/>
          </a:p>
        </p:txBody>
      </p:sp>
      <p:sp>
        <p:nvSpPr>
          <p:cNvPr id="27" name="Shape 20"/>
          <p:cNvSpPr/>
          <p:nvPr/>
        </p:nvSpPr>
        <p:spPr>
          <a:xfrm>
            <a:off x="8851392" y="2907792"/>
            <a:ext cx="146304" cy="274320"/>
          </a:xfrm>
          <a:prstGeom prst="rect">
            <a:avLst/>
          </a:prstGeom>
          <a:solidFill>
            <a:srgbClr val="DDDDDD"/>
          </a:solidFill>
          <a:ln w="12700">
            <a:solidFill>
              <a:srgbClr val="DDDDDD"/>
            </a:solidFill>
            <a:prstDash val="solid"/>
          </a:ln>
        </p:spPr>
      </p:sp>
      <p:sp>
        <p:nvSpPr>
          <p:cNvPr id="28" name="Shape 21"/>
          <p:cNvSpPr/>
          <p:nvPr/>
        </p:nvSpPr>
        <p:spPr>
          <a:xfrm>
            <a:off x="8732520" y="3182112"/>
            <a:ext cx="384048" cy="475488"/>
          </a:xfrm>
          <a:prstGeom prst="rect">
            <a:avLst/>
          </a:prstGeom>
          <a:solidFill>
            <a:srgbClr val="FFFFFF"/>
          </a:solidFill>
          <a:ln w="6350">
            <a:solidFill>
              <a:srgbClr val="CCCCCC"/>
            </a:solidFill>
            <a:prstDash val="solid"/>
          </a:ln>
        </p:spPr>
      </p:sp>
      <p:sp>
        <p:nvSpPr>
          <p:cNvPr id="29" name="Text 22"/>
          <p:cNvSpPr/>
          <p:nvPr/>
        </p:nvSpPr>
        <p:spPr>
          <a:xfrm>
            <a:off x="8732520" y="3182112"/>
            <a:ext cx="384048" cy="475488"/>
          </a:xfrm>
          <a:prstGeom prst="rect">
            <a:avLst/>
          </a:prstGeom>
          <a:noFill/>
          <a:ln/>
        </p:spPr>
        <p:txBody>
          <a:bodyPr wrap="square" lIns="0" tIns="0" rIns="0" bIns="0" rtlCol="0" anchor="ctr"/>
          <a:lstStyle/>
          <a:p>
            <a:pPr marL="0" indent="0" algn="ctr">
              <a:buNone/>
            </a:pPr>
            <a:r>
              <a:rPr lang="en-US" sz="900" dirty="0">
                <a:solidFill>
                  <a:srgbClr val="AAAAAA"/>
                </a:solidFill>
                <a:latin typeface="Calibri" pitchFamily="34" charset="0"/>
                <a:ea typeface="Calibri" pitchFamily="34" charset="-122"/>
                <a:cs typeface="Calibri" pitchFamily="34" charset="-120"/>
              </a:rPr>
              <a:t>05</a:t>
            </a:r>
            <a:endParaRPr lang="en-US" sz="900" dirty="0"/>
          </a:p>
        </p:txBody>
      </p:sp>
      <p:sp>
        <p:nvSpPr>
          <p:cNvPr id="30" name="Shape 23"/>
          <p:cNvSpPr/>
          <p:nvPr/>
        </p:nvSpPr>
        <p:spPr>
          <a:xfrm>
            <a:off x="8851392" y="3657600"/>
            <a:ext cx="146304" cy="274320"/>
          </a:xfrm>
          <a:prstGeom prst="rect">
            <a:avLst/>
          </a:prstGeom>
          <a:solidFill>
            <a:srgbClr val="DDDDDD"/>
          </a:solidFill>
          <a:ln w="12700">
            <a:solidFill>
              <a:srgbClr val="DDDDDD"/>
            </a:solidFill>
            <a:prstDash val="solid"/>
          </a:ln>
        </p:spPr>
      </p:sp>
      <p:sp>
        <p:nvSpPr>
          <p:cNvPr id="31" name="Shape 24"/>
          <p:cNvSpPr/>
          <p:nvPr/>
        </p:nvSpPr>
        <p:spPr>
          <a:xfrm>
            <a:off x="8732520" y="3931920"/>
            <a:ext cx="384048" cy="475488"/>
          </a:xfrm>
          <a:prstGeom prst="rect">
            <a:avLst/>
          </a:prstGeom>
          <a:solidFill>
            <a:srgbClr val="4A6741"/>
          </a:solidFill>
          <a:ln w="6350">
            <a:solidFill>
              <a:srgbClr val="4A6741"/>
            </a:solidFill>
            <a:prstDash val="solid"/>
          </a:ln>
        </p:spPr>
      </p:sp>
      <p:sp>
        <p:nvSpPr>
          <p:cNvPr id="32" name="Text 25"/>
          <p:cNvSpPr/>
          <p:nvPr/>
        </p:nvSpPr>
        <p:spPr>
          <a:xfrm>
            <a:off x="8732520" y="3931920"/>
            <a:ext cx="384048" cy="475488"/>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06</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879</TotalTime>
  <Words>958</Words>
  <Application>Microsoft Office PowerPoint</Application>
  <PresentationFormat>On-screen Show (16:9)</PresentationFormat>
  <Paragraphs>98</Paragraphs>
  <Slides>6</Slides>
  <Notes>6</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Farrakh Bashir</cp:lastModifiedBy>
  <cp:revision>10</cp:revision>
  <dcterms:created xsi:type="dcterms:W3CDTF">2026-06-14T08:45:51Z</dcterms:created>
  <dcterms:modified xsi:type="dcterms:W3CDTF">2026-06-15T06:39:15Z</dcterms:modified>
</cp:coreProperties>
</file>