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1" r:id="rId3"/>
    <p:sldId id="262" r:id="rId4"/>
    <p:sldId id="263" r:id="rId5"/>
    <p:sldId id="259" r:id="rId6"/>
    <p:sldId id="264" r:id="rId7"/>
    <p:sldId id="265" r:id="rId8"/>
    <p:sldId id="260"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58" r:id="rId33"/>
    <p:sldId id="257" r:id="rId34"/>
    <p:sldId id="289" r:id="rId35"/>
    <p:sldId id="290"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1/10/2019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1/10/2019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1/10/2019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1/10/2019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1/10/2019</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1/10/2019</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1/10/2019</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1/10/2019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1/10/2019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1/10/2019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1/10/2019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1/10/2019</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Communities of the Dead – The Heavenly Edition</a:t>
            </a:r>
            <a:br>
              <a:rPr lang="en-GB" dirty="0"/>
            </a:br>
            <a:endParaRPr lang="en-GB" dirty="0"/>
          </a:p>
        </p:txBody>
      </p:sp>
    </p:spTree>
    <p:extLst>
      <p:ext uri="{BB962C8B-B14F-4D97-AF65-F5344CB8AC3E}">
        <p14:creationId xmlns:p14="http://schemas.microsoft.com/office/powerpoint/2010/main" val="1727062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6043" y="840141"/>
            <a:ext cx="8794449" cy="1077229"/>
          </a:xfrm>
        </p:spPr>
        <p:txBody>
          <a:bodyPr/>
          <a:lstStyle/>
          <a:p>
            <a:r>
              <a:rPr lang="en-GB" dirty="0"/>
              <a:t>Roman funeral procession - The </a:t>
            </a:r>
            <a:r>
              <a:rPr lang="en-GB" dirty="0" err="1"/>
              <a:t>Amiternum</a:t>
            </a:r>
            <a:r>
              <a:rPr lang="en-GB" dirty="0"/>
              <a:t> Tomb, Museum, Aquila, c. 50-1BC</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86343" y="2118918"/>
            <a:ext cx="8374149" cy="4232487"/>
          </a:xfrm>
          <a:prstGeom prst="rect">
            <a:avLst/>
          </a:prstGeom>
        </p:spPr>
      </p:pic>
    </p:spTree>
    <p:extLst>
      <p:ext uri="{BB962C8B-B14F-4D97-AF65-F5344CB8AC3E}">
        <p14:creationId xmlns:p14="http://schemas.microsoft.com/office/powerpoint/2010/main" val="469090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Artemidorus</a:t>
            </a:r>
            <a:r>
              <a:rPr lang="en-GB" dirty="0"/>
              <a:t> of </a:t>
            </a:r>
            <a:r>
              <a:rPr lang="en-GB" dirty="0" err="1"/>
              <a:t>Daldis</a:t>
            </a:r>
            <a:r>
              <a:rPr lang="en-GB" dirty="0"/>
              <a:t>, C2nd AD</a:t>
            </a:r>
          </a:p>
        </p:txBody>
      </p:sp>
      <p:sp>
        <p:nvSpPr>
          <p:cNvPr id="3" name="Content Placeholder 2"/>
          <p:cNvSpPr>
            <a:spLocks noGrp="1"/>
          </p:cNvSpPr>
          <p:nvPr>
            <p:ph idx="1"/>
          </p:nvPr>
        </p:nvSpPr>
        <p:spPr/>
        <p:txBody>
          <a:bodyPr>
            <a:normAutofit/>
          </a:bodyPr>
          <a:lstStyle/>
          <a:p>
            <a:r>
              <a:rPr lang="en-GB" sz="3600" dirty="0"/>
              <a:t>“for the tanner handles dead bodies and lives outside the cities”</a:t>
            </a:r>
          </a:p>
        </p:txBody>
      </p:sp>
    </p:spTree>
    <p:extLst>
      <p:ext uri="{BB962C8B-B14F-4D97-AF65-F5344CB8AC3E}">
        <p14:creationId xmlns:p14="http://schemas.microsoft.com/office/powerpoint/2010/main" val="128712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Rabbi </a:t>
            </a:r>
            <a:r>
              <a:rPr lang="en-GB" dirty="0" err="1"/>
              <a:t>Pinhas</a:t>
            </a:r>
            <a:r>
              <a:rPr lang="en-GB" dirty="0"/>
              <a:t> ben Hama, C4th AD</a:t>
            </a:r>
          </a:p>
        </p:txBody>
      </p:sp>
      <p:sp>
        <p:nvSpPr>
          <p:cNvPr id="3" name="Content Placeholder 2"/>
          <p:cNvSpPr>
            <a:spLocks noGrp="1"/>
          </p:cNvSpPr>
          <p:nvPr>
            <p:ph idx="1"/>
          </p:nvPr>
        </p:nvSpPr>
        <p:spPr/>
        <p:txBody>
          <a:bodyPr>
            <a:normAutofit/>
          </a:bodyPr>
          <a:lstStyle/>
          <a:p>
            <a:pPr algn="just"/>
            <a:r>
              <a:rPr lang="en-GB" sz="2800" dirty="0"/>
              <a:t>“If the fathers of the world had wished that their resting place should be in the Above, then they would have been able to have it there: but it is when they died and the rock closed on their tombs here below that they deserved to be called “saints.”</a:t>
            </a:r>
          </a:p>
        </p:txBody>
      </p:sp>
    </p:spTree>
    <p:extLst>
      <p:ext uri="{BB962C8B-B14F-4D97-AF65-F5344CB8AC3E}">
        <p14:creationId xmlns:p14="http://schemas.microsoft.com/office/powerpoint/2010/main" val="1762093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7960" y="198456"/>
            <a:ext cx="7958331" cy="1077229"/>
          </a:xfrm>
        </p:spPr>
        <p:txBody>
          <a:bodyPr/>
          <a:lstStyle/>
          <a:p>
            <a:r>
              <a:rPr lang="en-GB" dirty="0"/>
              <a:t>St Paul’s Outside the Walls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2341" y="1028700"/>
            <a:ext cx="8743950" cy="5829300"/>
          </a:xfrm>
          <a:prstGeom prst="rect">
            <a:avLst/>
          </a:prstGeom>
        </p:spPr>
      </p:pic>
    </p:spTree>
    <p:extLst>
      <p:ext uri="{BB962C8B-B14F-4D97-AF65-F5344CB8AC3E}">
        <p14:creationId xmlns:p14="http://schemas.microsoft.com/office/powerpoint/2010/main" val="2243397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80465" y="648401"/>
            <a:ext cx="3446132" cy="2743192"/>
          </a:xfrm>
        </p:spPr>
        <p:txBody>
          <a:bodyPr/>
          <a:lstStyle/>
          <a:p>
            <a:r>
              <a:rPr lang="en-GB" dirty="0"/>
              <a:t/>
            </a:r>
            <a:br>
              <a:rPr lang="en-GB" dirty="0"/>
            </a:br>
            <a:r>
              <a:rPr lang="en-GB" dirty="0"/>
              <a:t/>
            </a:r>
            <a:br>
              <a:rPr lang="en-GB" dirty="0"/>
            </a:br>
            <a:r>
              <a:rPr lang="en-GB" dirty="0"/>
              <a:t>The importance of Martyrdom</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6429" y="648401"/>
            <a:ext cx="4127488" cy="2743192"/>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38998" y="3499658"/>
            <a:ext cx="6336494" cy="3358342"/>
          </a:xfrm>
          <a:prstGeom prst="rect">
            <a:avLst/>
          </a:prstGeom>
        </p:spPr>
      </p:pic>
      <p:pic>
        <p:nvPicPr>
          <p:cNvPr id="1026" name="Picture 2" descr="See the source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6429" y="3500168"/>
            <a:ext cx="3216314" cy="335783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39710" y="648401"/>
            <a:ext cx="2375971" cy="2743192"/>
          </a:xfrm>
          <a:prstGeom prst="rect">
            <a:avLst/>
          </a:prstGeom>
        </p:spPr>
      </p:pic>
    </p:spTree>
    <p:extLst>
      <p:ext uri="{BB962C8B-B14F-4D97-AF65-F5344CB8AC3E}">
        <p14:creationId xmlns:p14="http://schemas.microsoft.com/office/powerpoint/2010/main" val="1250363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Emperor Julian (the Apostate!) C4th AD</a:t>
            </a:r>
          </a:p>
        </p:txBody>
      </p:sp>
      <p:sp>
        <p:nvSpPr>
          <p:cNvPr id="3" name="Content Placeholder 2"/>
          <p:cNvSpPr>
            <a:spLocks noGrp="1"/>
          </p:cNvSpPr>
          <p:nvPr>
            <p:ph idx="1"/>
          </p:nvPr>
        </p:nvSpPr>
        <p:spPr/>
        <p:txBody>
          <a:bodyPr>
            <a:noAutofit/>
          </a:bodyPr>
          <a:lstStyle/>
          <a:p>
            <a:pPr algn="just"/>
            <a:r>
              <a:rPr lang="en-GB" sz="2800" dirty="0"/>
              <a:t>“The carrying of corpses of the dead through a great assembly of people, in the midst of dense crowds, staining the eye-sight of all with ill-omened sights of the dead. What day so touched with death could be lucky? How, after being present at such ceremonies, could anyone approach the gods and their temples?”</a:t>
            </a:r>
          </a:p>
        </p:txBody>
      </p:sp>
    </p:spTree>
    <p:extLst>
      <p:ext uri="{BB962C8B-B14F-4D97-AF65-F5344CB8AC3E}">
        <p14:creationId xmlns:p14="http://schemas.microsoft.com/office/powerpoint/2010/main" val="4137844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Santa </a:t>
            </a:r>
            <a:r>
              <a:rPr lang="en-GB" dirty="0" err="1"/>
              <a:t>Costanza</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22733" y="1346670"/>
            <a:ext cx="4920735" cy="369055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8699" y="2056899"/>
            <a:ext cx="4257675" cy="4476750"/>
          </a:xfrm>
          <a:prstGeom prst="rect">
            <a:avLst/>
          </a:prstGeom>
        </p:spPr>
      </p:pic>
    </p:spTree>
    <p:extLst>
      <p:ext uri="{BB962C8B-B14F-4D97-AF65-F5344CB8AC3E}">
        <p14:creationId xmlns:p14="http://schemas.microsoft.com/office/powerpoint/2010/main" val="3144221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Signs of Sanctity - Martyrdom</a:t>
            </a:r>
          </a:p>
        </p:txBody>
      </p:sp>
      <p:sp>
        <p:nvSpPr>
          <p:cNvPr id="3" name="Content Placeholder 2"/>
          <p:cNvSpPr>
            <a:spLocks noGrp="1"/>
          </p:cNvSpPr>
          <p:nvPr>
            <p:ph idx="1"/>
          </p:nvPr>
        </p:nvSpPr>
        <p:spPr>
          <a:xfrm>
            <a:off x="2773599" y="1687484"/>
            <a:ext cx="3901521" cy="4362460"/>
          </a:xfrm>
        </p:spPr>
        <p:txBody>
          <a:bodyPr/>
          <a:lstStyle/>
          <a:p>
            <a:pPr marL="457200" lvl="1" indent="0">
              <a:buNone/>
            </a:pPr>
            <a:r>
              <a:rPr lang="en-GB" dirty="0"/>
              <a:t>1. Paul the Apostle</a:t>
            </a:r>
          </a:p>
          <a:p>
            <a:pPr marL="457200" lvl="1" indent="0">
              <a:buNone/>
            </a:pPr>
            <a:r>
              <a:rPr lang="en-GB" dirty="0"/>
              <a:t>2. Justin Martyr</a:t>
            </a:r>
          </a:p>
          <a:p>
            <a:pPr marL="457200" lvl="1" indent="0">
              <a:buNone/>
            </a:pPr>
            <a:r>
              <a:rPr lang="en-GB" dirty="0"/>
              <a:t>3. St Hippolytus</a:t>
            </a:r>
          </a:p>
          <a:p>
            <a:pPr marL="457200" lvl="1" indent="0">
              <a:buNone/>
            </a:pPr>
            <a:r>
              <a:rPr lang="en-GB" dirty="0"/>
              <a:t>4. St </a:t>
            </a:r>
            <a:r>
              <a:rPr lang="en-GB" dirty="0" err="1"/>
              <a:t>Appolonia</a:t>
            </a:r>
            <a:endParaRPr lang="en-GB" dirty="0"/>
          </a:p>
          <a:p>
            <a:pPr marL="457200" lvl="1" indent="0">
              <a:buNone/>
            </a:pPr>
            <a:r>
              <a:rPr lang="en-GB" dirty="0"/>
              <a:t>5. St Christopher</a:t>
            </a:r>
          </a:p>
          <a:p>
            <a:pPr marL="457200" lvl="1" indent="0">
              <a:buNone/>
            </a:pPr>
            <a:r>
              <a:rPr lang="en-GB" dirty="0"/>
              <a:t>6. St Sebastian</a:t>
            </a:r>
          </a:p>
          <a:p>
            <a:pPr marL="457200" lvl="1" indent="0">
              <a:buNone/>
            </a:pPr>
            <a:r>
              <a:rPr lang="en-GB" dirty="0"/>
              <a:t>7. St Erasmus</a:t>
            </a:r>
          </a:p>
          <a:p>
            <a:pPr marL="457200" lvl="1" indent="0">
              <a:buNone/>
            </a:pPr>
            <a:r>
              <a:rPr lang="en-GB" dirty="0"/>
              <a:t>8. St Agnes</a:t>
            </a:r>
          </a:p>
        </p:txBody>
      </p:sp>
      <p:sp>
        <p:nvSpPr>
          <p:cNvPr id="4" name="Content Placeholder 2"/>
          <p:cNvSpPr txBox="1">
            <a:spLocks/>
          </p:cNvSpPr>
          <p:nvPr/>
        </p:nvSpPr>
        <p:spPr>
          <a:xfrm>
            <a:off x="6924421" y="1687484"/>
            <a:ext cx="3901521" cy="1953491"/>
          </a:xfrm>
          <a:prstGeom prst="rect">
            <a:avLst/>
          </a:prstGeom>
        </p:spPr>
        <p:txBody>
          <a:bodyPr vert="horz" lIns="91440" tIns="45720" rIns="91440" bIns="45720" rtlCol="0" anchor="ctr">
            <a:normAutofit/>
          </a:bodyPr>
          <a:lst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a:lstStyle>
          <a:p>
            <a:pPr marL="457200" lvl="1" indent="0">
              <a:buFont typeface="Wingdings" panose="05000000000000000000" pitchFamily="2" charset="2"/>
              <a:buNone/>
            </a:pPr>
            <a:r>
              <a:rPr lang="en-GB" dirty="0"/>
              <a:t>9. St Edmund</a:t>
            </a:r>
          </a:p>
          <a:p>
            <a:pPr marL="457200" lvl="1" indent="0">
              <a:buFont typeface="Wingdings" panose="05000000000000000000" pitchFamily="2" charset="2"/>
              <a:buNone/>
            </a:pPr>
            <a:r>
              <a:rPr lang="en-GB" dirty="0"/>
              <a:t>10. St Thomas Becket</a:t>
            </a:r>
          </a:p>
          <a:p>
            <a:pPr marL="457200" lvl="1" indent="0">
              <a:buFont typeface="Wingdings" panose="05000000000000000000" pitchFamily="2" charset="2"/>
              <a:buNone/>
            </a:pPr>
            <a:r>
              <a:rPr lang="en-GB" dirty="0"/>
              <a:t>11. St </a:t>
            </a:r>
            <a:r>
              <a:rPr lang="en-GB" dirty="0" err="1"/>
              <a:t>Wilgefortis</a:t>
            </a:r>
            <a:endParaRPr lang="en-GB" dirty="0"/>
          </a:p>
        </p:txBody>
      </p:sp>
    </p:spTree>
    <p:extLst>
      <p:ext uri="{BB962C8B-B14F-4D97-AF65-F5344CB8AC3E}">
        <p14:creationId xmlns:p14="http://schemas.microsoft.com/office/powerpoint/2010/main" val="2639626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8480" y="808056"/>
            <a:ext cx="3681659" cy="1077229"/>
          </a:xfrm>
        </p:spPr>
        <p:txBody>
          <a:bodyPr>
            <a:normAutofit fontScale="90000"/>
          </a:bodyPr>
          <a:lstStyle/>
          <a:p>
            <a:r>
              <a:rPr lang="en-GB" dirty="0"/>
              <a:t>Paul the Apostle</a:t>
            </a:r>
            <a:br>
              <a:rPr lang="en-GB" dirty="0"/>
            </a:br>
            <a:r>
              <a:rPr lang="en-GB" sz="2200" dirty="0"/>
              <a:t>Rood screen painting, parish church of </a:t>
            </a:r>
            <a:r>
              <a:rPr lang="en-GB" sz="2200" dirty="0" err="1"/>
              <a:t>Filby</a:t>
            </a:r>
            <a:r>
              <a:rPr lang="en-GB" sz="2200" dirty="0"/>
              <a:t>, Norfolk</a:t>
            </a:r>
            <a:endParaRPr lang="en-GB" sz="3100" dirty="0"/>
          </a:p>
        </p:txBody>
      </p:sp>
      <p:pic>
        <p:nvPicPr>
          <p:cNvPr id="1026" name="Picture 2" descr="Image result for medieval st paul">
            <a:extLst>
              <a:ext uri="{FF2B5EF4-FFF2-40B4-BE49-F238E27FC236}">
                <a16:creationId xmlns:a16="http://schemas.microsoft.com/office/drawing/2014/main" id="{E7C779C7-3F83-4C8E-A6F7-CBEF9E07B49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666"/>
          <a:stretch/>
        </p:blipFill>
        <p:spPr bwMode="auto">
          <a:xfrm>
            <a:off x="2526348" y="228600"/>
            <a:ext cx="4213225" cy="640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8463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Justin Martyr </a:t>
            </a:r>
            <a:br>
              <a:rPr lang="en-GB" dirty="0"/>
            </a:br>
            <a:r>
              <a:rPr lang="en-GB" sz="2000" dirty="0"/>
              <a:t>C17th French engraving </a:t>
            </a:r>
          </a:p>
        </p:txBody>
      </p:sp>
      <p:pic>
        <p:nvPicPr>
          <p:cNvPr id="2050" name="Picture 2" descr="File:Engraving of Justin Martyr - 2.jpg">
            <a:extLst>
              <a:ext uri="{FF2B5EF4-FFF2-40B4-BE49-F238E27FC236}">
                <a16:creationId xmlns:a16="http://schemas.microsoft.com/office/drawing/2014/main" id="{5960B381-EBD4-47CD-8857-550E3AC36A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77979" y="255876"/>
            <a:ext cx="4898858" cy="634624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s://scontent-lht6-1.xx.fbcdn.net/v/t1.15752-9/s2048x2048/49581102_604745806619730_6372406847810306048_n.jpg?_nc_cat=108&amp;_nc_ht=scontent-lht6-1.xx&amp;oh=408270f41af024ea1a4ed30f1ba4b02e&amp;oe=5CC7EEF1">
            <a:extLst>
              <a:ext uri="{FF2B5EF4-FFF2-40B4-BE49-F238E27FC236}">
                <a16:creationId xmlns:a16="http://schemas.microsoft.com/office/drawing/2014/main" id="{6CF6149E-6E4B-4D83-BE30-B56B93839F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7121254" y="2267230"/>
            <a:ext cx="4324388" cy="32410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4C14105-6155-4B8C-BCBC-DD2C16887F6B}"/>
              </a:ext>
            </a:extLst>
          </p:cNvPr>
          <p:cNvSpPr txBox="1"/>
          <p:nvPr/>
        </p:nvSpPr>
        <p:spPr>
          <a:xfrm>
            <a:off x="7662928" y="6049944"/>
            <a:ext cx="3241040" cy="369332"/>
          </a:xfrm>
          <a:prstGeom prst="rect">
            <a:avLst/>
          </a:prstGeom>
          <a:noFill/>
        </p:spPr>
        <p:txBody>
          <a:bodyPr wrap="square" rtlCol="0">
            <a:spAutoFit/>
          </a:bodyPr>
          <a:lstStyle/>
          <a:p>
            <a:pPr algn="ctr"/>
            <a:r>
              <a:rPr lang="en-GB" dirty="0"/>
              <a:t>Valencia Cathedral</a:t>
            </a:r>
          </a:p>
        </p:txBody>
      </p:sp>
    </p:spTree>
    <p:extLst>
      <p:ext uri="{BB962C8B-B14F-4D97-AF65-F5344CB8AC3E}">
        <p14:creationId xmlns:p14="http://schemas.microsoft.com/office/powerpoint/2010/main" val="651906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1808" y="808056"/>
            <a:ext cx="7958331" cy="1077229"/>
          </a:xfrm>
        </p:spPr>
        <p:txBody>
          <a:bodyPr>
            <a:normAutofit fontScale="90000"/>
          </a:bodyPr>
          <a:lstStyle/>
          <a:p>
            <a:r>
              <a:rPr lang="en-GB" dirty="0"/>
              <a:t>St Hippolytus</a:t>
            </a:r>
            <a:br>
              <a:rPr lang="en-GB" dirty="0"/>
            </a:br>
            <a:r>
              <a:rPr lang="en-GB" sz="2200" dirty="0"/>
              <a:t>C14th, French </a:t>
            </a:r>
            <a:r>
              <a:rPr lang="en-GB" sz="2200" i="1" dirty="0" err="1"/>
              <a:t>Martyre</a:t>
            </a:r>
            <a:r>
              <a:rPr lang="en-GB" sz="2200" i="1" dirty="0"/>
              <a:t/>
            </a:r>
            <a:br>
              <a:rPr lang="en-GB" sz="2200" i="1" dirty="0"/>
            </a:br>
            <a:r>
              <a:rPr lang="en-GB" sz="2200" i="1" dirty="0"/>
              <a:t> de Saint Hippolyte.</a:t>
            </a:r>
            <a:r>
              <a:rPr lang="en-GB" sz="2200" dirty="0"/>
              <a:t/>
            </a:r>
            <a:br>
              <a:rPr lang="en-GB" sz="2200" dirty="0"/>
            </a:br>
            <a:r>
              <a:rPr lang="en-GB" sz="2200" dirty="0"/>
              <a:t> </a:t>
            </a:r>
          </a:p>
        </p:txBody>
      </p:sp>
      <p:pic>
        <p:nvPicPr>
          <p:cNvPr id="3076" name="Picture 4" descr="File:Hippolytus martyrdom.jpg">
            <a:extLst>
              <a:ext uri="{FF2B5EF4-FFF2-40B4-BE49-F238E27FC236}">
                <a16:creationId xmlns:a16="http://schemas.microsoft.com/office/drawing/2014/main" id="{F7A3340D-545D-4765-9A48-FB10C060E1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26820" y="1652587"/>
            <a:ext cx="5438674" cy="41065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3419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 Apollonia</a:t>
            </a:r>
            <a:br>
              <a:rPr lang="en-GB" dirty="0"/>
            </a:br>
            <a:r>
              <a:rPr lang="en-GB" sz="2200" dirty="0"/>
              <a:t>Dunois Hours, France, c. 1440-1450.</a:t>
            </a:r>
            <a:br>
              <a:rPr lang="en-GB" sz="2200" dirty="0"/>
            </a:br>
            <a:endParaRPr lang="en-GB" dirty="0"/>
          </a:p>
        </p:txBody>
      </p:sp>
      <p:pic>
        <p:nvPicPr>
          <p:cNvPr id="4098" name="Picture 2" descr="Yates_thompson_ms_3_f284v_detail">
            <a:extLst>
              <a:ext uri="{FF2B5EF4-FFF2-40B4-BE49-F238E27FC236}">
                <a16:creationId xmlns:a16="http://schemas.microsoft.com/office/drawing/2014/main" id="{781C6AFE-67F1-480B-9485-1AB26251CF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4420" y="0"/>
            <a:ext cx="4518025"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ttps://upload.wikimedia.org/wikipedia/commons/thumb/c/cb/Tooth-of-saint-apollonia.jpg/220px-Tooth-of-saint-apollonia.jpg">
            <a:extLst>
              <a:ext uri="{FF2B5EF4-FFF2-40B4-BE49-F238E27FC236}">
                <a16:creationId xmlns:a16="http://schemas.microsoft.com/office/drawing/2014/main" id="{39B3B8C1-F53D-4B42-9C69-7289C654F8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2716" y="2106780"/>
            <a:ext cx="2581170" cy="40477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0B371EE-C272-42A4-A355-FF8CC5668A50}"/>
              </a:ext>
            </a:extLst>
          </p:cNvPr>
          <p:cNvSpPr txBox="1"/>
          <p:nvPr/>
        </p:nvSpPr>
        <p:spPr>
          <a:xfrm>
            <a:off x="6561221" y="6154524"/>
            <a:ext cx="4008918" cy="369332"/>
          </a:xfrm>
          <a:prstGeom prst="rect">
            <a:avLst/>
          </a:prstGeom>
          <a:noFill/>
        </p:spPr>
        <p:txBody>
          <a:bodyPr wrap="square" rtlCol="0">
            <a:spAutoFit/>
          </a:bodyPr>
          <a:lstStyle/>
          <a:p>
            <a:pPr algn="r"/>
            <a:r>
              <a:rPr lang="en-GB" dirty="0"/>
              <a:t>Cathedral of Porto, Portugal</a:t>
            </a:r>
          </a:p>
        </p:txBody>
      </p:sp>
    </p:spTree>
    <p:extLst>
      <p:ext uri="{BB962C8B-B14F-4D97-AF65-F5344CB8AC3E}">
        <p14:creationId xmlns:p14="http://schemas.microsoft.com/office/powerpoint/2010/main" val="1003673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 Christopher</a:t>
            </a:r>
            <a:br>
              <a:rPr lang="en-GB" dirty="0"/>
            </a:br>
            <a:r>
              <a:rPr lang="en-GB" sz="2200" dirty="0"/>
              <a:t>Westminster Psalter, c. 1250</a:t>
            </a:r>
            <a:r>
              <a:rPr lang="en-GB" dirty="0"/>
              <a:t/>
            </a:r>
            <a:br>
              <a:rPr lang="en-GB" dirty="0"/>
            </a:br>
            <a:endParaRPr lang="en-GB" dirty="0"/>
          </a:p>
        </p:txBody>
      </p:sp>
      <p:pic>
        <p:nvPicPr>
          <p:cNvPr id="5122" name="Picture 2" descr="https://upload.wikimedia.org/wikipedia/commons/thumb/d/db/Westminster_Psalter_St_Christopher.jpg/800px-Westminster_Psalter_St_Christopher.jpg">
            <a:extLst>
              <a:ext uri="{FF2B5EF4-FFF2-40B4-BE49-F238E27FC236}">
                <a16:creationId xmlns:a16="http://schemas.microsoft.com/office/drawing/2014/main" id="{C63FEE27-A6C5-4AF4-8A34-7CD856E330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5021" y="0"/>
            <a:ext cx="4230687"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Related image">
            <a:extLst>
              <a:ext uri="{FF2B5EF4-FFF2-40B4-BE49-F238E27FC236}">
                <a16:creationId xmlns:a16="http://schemas.microsoft.com/office/drawing/2014/main" id="{F2E967FD-037E-456E-B8F1-0B27C045B2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2639" y="2000250"/>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7FFF33C-6C67-48A3-BDDA-292306FF6E73}"/>
              </a:ext>
            </a:extLst>
          </p:cNvPr>
          <p:cNvSpPr txBox="1"/>
          <p:nvPr/>
        </p:nvSpPr>
        <p:spPr>
          <a:xfrm>
            <a:off x="7712639" y="4972715"/>
            <a:ext cx="2821802" cy="646331"/>
          </a:xfrm>
          <a:prstGeom prst="rect">
            <a:avLst/>
          </a:prstGeom>
          <a:noFill/>
        </p:spPr>
        <p:txBody>
          <a:bodyPr wrap="square" rtlCol="0">
            <a:spAutoFit/>
          </a:bodyPr>
          <a:lstStyle/>
          <a:p>
            <a:r>
              <a:rPr lang="en-GB" dirty="0"/>
              <a:t>Former cathedral St Mary the Great of </a:t>
            </a:r>
            <a:r>
              <a:rPr lang="en-GB" dirty="0" err="1"/>
              <a:t>Rab</a:t>
            </a:r>
            <a:endParaRPr lang="en-GB" dirty="0"/>
          </a:p>
        </p:txBody>
      </p:sp>
    </p:spTree>
    <p:extLst>
      <p:ext uri="{BB962C8B-B14F-4D97-AF65-F5344CB8AC3E}">
        <p14:creationId xmlns:p14="http://schemas.microsoft.com/office/powerpoint/2010/main" val="22304975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 Erasmus,</a:t>
            </a:r>
            <a:br>
              <a:rPr lang="en-GB" dirty="0"/>
            </a:br>
            <a:r>
              <a:rPr lang="en-GB" sz="2000" dirty="0"/>
              <a:t>Left - painting by Master of </a:t>
            </a:r>
            <a:r>
              <a:rPr lang="en-GB" sz="2000" dirty="0" err="1"/>
              <a:t>Messkirch</a:t>
            </a:r>
            <a:r>
              <a:rPr lang="en-GB" sz="2000" dirty="0"/>
              <a:t>, 1500-1543</a:t>
            </a:r>
            <a:br>
              <a:rPr lang="en-GB" sz="2000" dirty="0"/>
            </a:br>
            <a:r>
              <a:rPr lang="en-GB" sz="2000" dirty="0"/>
              <a:t>Below – Hours of Catherine of Cleves</a:t>
            </a:r>
            <a:endParaRPr lang="en-GB" dirty="0"/>
          </a:p>
        </p:txBody>
      </p:sp>
      <p:pic>
        <p:nvPicPr>
          <p:cNvPr id="6146" name="Picture 2" descr="Image result for st erasmus">
            <a:extLst>
              <a:ext uri="{FF2B5EF4-FFF2-40B4-BE49-F238E27FC236}">
                <a16:creationId xmlns:a16="http://schemas.microsoft.com/office/drawing/2014/main" id="{894CFD7F-13D9-446D-8C9D-0D150B546E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21860" y="0"/>
            <a:ext cx="3623907" cy="6870324"/>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Related image">
            <a:extLst>
              <a:ext uri="{FF2B5EF4-FFF2-40B4-BE49-F238E27FC236}">
                <a16:creationId xmlns:a16="http://schemas.microsoft.com/office/drawing/2014/main" id="{E75DD91F-4FFA-461E-A4FF-FE3AF9DF2F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4337" y="2177221"/>
            <a:ext cx="4580657" cy="4530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826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 Agnes</a:t>
            </a:r>
            <a:br>
              <a:rPr lang="en-GB" dirty="0"/>
            </a:br>
            <a:r>
              <a:rPr lang="en-GB" sz="2000" dirty="0"/>
              <a:t>C15th, Germany, </a:t>
            </a:r>
            <a:r>
              <a:rPr lang="en-GB" sz="2000" i="1" dirty="0"/>
              <a:t>The Five </a:t>
            </a:r>
            <a:br>
              <a:rPr lang="en-GB" sz="2000" i="1" dirty="0"/>
            </a:br>
            <a:r>
              <a:rPr lang="en-GB" sz="2000" i="1" dirty="0"/>
              <a:t>Female Saints</a:t>
            </a:r>
            <a:r>
              <a:rPr lang="en-GB" sz="2000" dirty="0"/>
              <a:t> Tapestry</a:t>
            </a:r>
            <a:endParaRPr lang="en-GB" dirty="0"/>
          </a:p>
        </p:txBody>
      </p:sp>
      <p:pic>
        <p:nvPicPr>
          <p:cNvPr id="7170" name="Picture 2" descr="Image result for medieval st agnes">
            <a:extLst>
              <a:ext uri="{FF2B5EF4-FFF2-40B4-BE49-F238E27FC236}">
                <a16:creationId xmlns:a16="http://schemas.microsoft.com/office/drawing/2014/main" id="{9E29F432-BE2B-4A41-ADD9-0B2C813EF3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1808" y="0"/>
            <a:ext cx="3113087" cy="685800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mage result for medieval st agnes relics">
            <a:extLst>
              <a:ext uri="{FF2B5EF4-FFF2-40B4-BE49-F238E27FC236}">
                <a16:creationId xmlns:a16="http://schemas.microsoft.com/office/drawing/2014/main" id="{F6788888-F72B-4FEC-B0BA-D2E8780DCA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2707" y="1961678"/>
            <a:ext cx="2654970" cy="416465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B5E390-651B-484C-9B37-242880CC82F7}"/>
              </a:ext>
            </a:extLst>
          </p:cNvPr>
          <p:cNvSpPr txBox="1"/>
          <p:nvPr/>
        </p:nvSpPr>
        <p:spPr>
          <a:xfrm>
            <a:off x="8128859" y="6153220"/>
            <a:ext cx="2902666" cy="369332"/>
          </a:xfrm>
          <a:prstGeom prst="rect">
            <a:avLst/>
          </a:prstGeom>
          <a:noFill/>
        </p:spPr>
        <p:txBody>
          <a:bodyPr wrap="square" rtlCol="0">
            <a:spAutoFit/>
          </a:bodyPr>
          <a:lstStyle/>
          <a:p>
            <a:pPr algn="ctr"/>
            <a:r>
              <a:rPr lang="en-GB" dirty="0"/>
              <a:t>South Germany, 1600s</a:t>
            </a:r>
          </a:p>
        </p:txBody>
      </p:sp>
    </p:spTree>
    <p:extLst>
      <p:ext uri="{BB962C8B-B14F-4D97-AF65-F5344CB8AC3E}">
        <p14:creationId xmlns:p14="http://schemas.microsoft.com/office/powerpoint/2010/main" val="32667320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Edmund the Martyr</a:t>
            </a:r>
          </a:p>
        </p:txBody>
      </p:sp>
      <p:pic>
        <p:nvPicPr>
          <p:cNvPr id="8194" name="Picture 2" descr="File:Edmundbeingmartyred05.jpg">
            <a:extLst>
              <a:ext uri="{FF2B5EF4-FFF2-40B4-BE49-F238E27FC236}">
                <a16:creationId xmlns:a16="http://schemas.microsoft.com/office/drawing/2014/main" id="{F653CC31-FFA4-4293-81FB-BC1D61BAA7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4468" y="-1"/>
            <a:ext cx="4522907" cy="6852889"/>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https://upload.wikimedia.org/wikipedia/en/thumb/f/f9/Shrine_pic.jpg/1024px-Shrine_pic.jpg">
            <a:extLst>
              <a:ext uri="{FF2B5EF4-FFF2-40B4-BE49-F238E27FC236}">
                <a16:creationId xmlns:a16="http://schemas.microsoft.com/office/drawing/2014/main" id="{906E2DE7-C635-4B06-84D3-8968C66C40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1379" y="2092642"/>
            <a:ext cx="3658760" cy="288007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E8DEA1E-7BD2-48B3-9A97-E5D18CF72AC0}"/>
              </a:ext>
            </a:extLst>
          </p:cNvPr>
          <p:cNvSpPr txBox="1"/>
          <p:nvPr/>
        </p:nvSpPr>
        <p:spPr>
          <a:xfrm>
            <a:off x="6911379" y="5342021"/>
            <a:ext cx="3658760" cy="338554"/>
          </a:xfrm>
          <a:prstGeom prst="rect">
            <a:avLst/>
          </a:prstGeom>
          <a:noFill/>
        </p:spPr>
        <p:txBody>
          <a:bodyPr wrap="square" rtlCol="0">
            <a:spAutoFit/>
          </a:bodyPr>
          <a:lstStyle/>
          <a:p>
            <a:r>
              <a:rPr lang="en-GB" sz="1600" dirty="0"/>
              <a:t>Edmund’s Shrine at Bury St Edmunds</a:t>
            </a:r>
          </a:p>
        </p:txBody>
      </p:sp>
    </p:spTree>
    <p:extLst>
      <p:ext uri="{BB962C8B-B14F-4D97-AF65-F5344CB8AC3E}">
        <p14:creationId xmlns:p14="http://schemas.microsoft.com/office/powerpoint/2010/main" val="3366045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 Thomas Becket</a:t>
            </a:r>
          </a:p>
        </p:txBody>
      </p:sp>
      <p:sp>
        <p:nvSpPr>
          <p:cNvPr id="3" name="Content Placeholder 2"/>
          <p:cNvSpPr>
            <a:spLocks noGrp="1"/>
          </p:cNvSpPr>
          <p:nvPr>
            <p:ph idx="1"/>
          </p:nvPr>
        </p:nvSpPr>
        <p:spPr>
          <a:xfrm>
            <a:off x="8037095" y="5406188"/>
            <a:ext cx="2533044" cy="643755"/>
          </a:xfrm>
        </p:spPr>
        <p:txBody>
          <a:bodyPr>
            <a:normAutofit/>
          </a:bodyPr>
          <a:lstStyle/>
          <a:p>
            <a:pPr marL="0" indent="0">
              <a:buNone/>
            </a:pPr>
            <a:r>
              <a:rPr lang="en-GB" dirty="0" err="1"/>
              <a:t>Ashmoleon</a:t>
            </a:r>
            <a:r>
              <a:rPr lang="en-GB" dirty="0"/>
              <a:t> Museum</a:t>
            </a:r>
          </a:p>
        </p:txBody>
      </p:sp>
      <p:pic>
        <p:nvPicPr>
          <p:cNvPr id="9218" name="Picture 2" descr="Image result for Thomas Becket">
            <a:extLst>
              <a:ext uri="{FF2B5EF4-FFF2-40B4-BE49-F238E27FC236}">
                <a16:creationId xmlns:a16="http://schemas.microsoft.com/office/drawing/2014/main" id="{785682F4-9FCA-4992-BFBE-E2527DD0FE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7652" y="0"/>
            <a:ext cx="4853990" cy="6892246"/>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Image result for thomas becket flying out of coffin">
            <a:extLst>
              <a:ext uri="{FF2B5EF4-FFF2-40B4-BE49-F238E27FC236}">
                <a16:creationId xmlns:a16="http://schemas.microsoft.com/office/drawing/2014/main" id="{36C55A87-AA9F-448E-A7D9-2CABD53F75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4867" y="2405813"/>
            <a:ext cx="2857500" cy="3000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9508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 </a:t>
            </a:r>
            <a:r>
              <a:rPr lang="en-GB" dirty="0" err="1"/>
              <a:t>Wilgefortis</a:t>
            </a:r>
            <a:r>
              <a:rPr lang="en-GB" dirty="0"/>
              <a:t/>
            </a:r>
            <a:br>
              <a:rPr lang="en-GB" dirty="0"/>
            </a:br>
            <a:r>
              <a:rPr lang="en-GB" sz="2200" i="1" dirty="0"/>
              <a:t>Das Bild der </a:t>
            </a:r>
            <a:r>
              <a:rPr lang="en-GB" sz="2200" i="1" dirty="0" err="1"/>
              <a:t>Kümmernis</a:t>
            </a:r>
            <a:r>
              <a:rPr lang="en-GB" sz="2200" i="1" dirty="0"/>
              <a:t>,</a:t>
            </a:r>
            <a:br>
              <a:rPr lang="en-GB" sz="2200" i="1" dirty="0"/>
            </a:br>
            <a:r>
              <a:rPr lang="en-GB" sz="2200" i="1" dirty="0"/>
              <a:t> </a:t>
            </a:r>
            <a:r>
              <a:rPr lang="en-GB" sz="2200" dirty="0"/>
              <a:t>Germany, 1513</a:t>
            </a:r>
            <a:endParaRPr lang="en-GB" dirty="0"/>
          </a:p>
        </p:txBody>
      </p:sp>
      <p:pic>
        <p:nvPicPr>
          <p:cNvPr id="10242" name="Picture 2" descr="File:Erlangen-Eltersdorf Egidienkirche Kuemmernis 001.JPG">
            <a:extLst>
              <a:ext uri="{FF2B5EF4-FFF2-40B4-BE49-F238E27FC236}">
                <a16:creationId xmlns:a16="http://schemas.microsoft.com/office/drawing/2014/main" id="{B436BBD9-BB6C-499A-B52C-B1A45479FA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47888" y="334943"/>
            <a:ext cx="4589796" cy="618848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97548" y="2713432"/>
            <a:ext cx="2314575" cy="3810000"/>
          </a:xfrm>
          <a:prstGeom prst="rect">
            <a:avLst/>
          </a:prstGeom>
        </p:spPr>
      </p:pic>
    </p:spTree>
    <p:extLst>
      <p:ext uri="{BB962C8B-B14F-4D97-AF65-F5344CB8AC3E}">
        <p14:creationId xmlns:p14="http://schemas.microsoft.com/office/powerpoint/2010/main" val="4661627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Categories of Sanctity</a:t>
            </a:r>
          </a:p>
        </p:txBody>
      </p:sp>
      <p:sp>
        <p:nvSpPr>
          <p:cNvPr id="3" name="Content Placeholder 2"/>
          <p:cNvSpPr>
            <a:spLocks noGrp="1"/>
          </p:cNvSpPr>
          <p:nvPr>
            <p:ph idx="1"/>
          </p:nvPr>
        </p:nvSpPr>
        <p:spPr>
          <a:xfrm>
            <a:off x="2216647" y="1885285"/>
            <a:ext cx="2862430" cy="3997828"/>
          </a:xfrm>
        </p:spPr>
        <p:txBody>
          <a:bodyPr/>
          <a:lstStyle/>
          <a:p>
            <a:pPr marL="0" indent="0">
              <a:buNone/>
            </a:pPr>
            <a:r>
              <a:rPr lang="en-GB" u="sng" dirty="0"/>
              <a:t>Asceticism</a:t>
            </a:r>
          </a:p>
          <a:p>
            <a:r>
              <a:rPr lang="en-GB" dirty="0"/>
              <a:t>Discipline</a:t>
            </a:r>
          </a:p>
          <a:p>
            <a:r>
              <a:rPr lang="en-GB" dirty="0"/>
              <a:t>Virtue, purity and enlightenment</a:t>
            </a:r>
          </a:p>
          <a:p>
            <a:r>
              <a:rPr lang="en-GB" dirty="0"/>
              <a:t>Sexual renunciation</a:t>
            </a:r>
          </a:p>
          <a:p>
            <a:r>
              <a:rPr lang="en-GB" dirty="0"/>
              <a:t>Monasticism</a:t>
            </a:r>
          </a:p>
        </p:txBody>
      </p:sp>
      <p:sp>
        <p:nvSpPr>
          <p:cNvPr id="4" name="TextBox 3"/>
          <p:cNvSpPr txBox="1"/>
          <p:nvPr/>
        </p:nvSpPr>
        <p:spPr>
          <a:xfrm>
            <a:off x="5619403" y="2352502"/>
            <a:ext cx="4821382" cy="1754326"/>
          </a:xfrm>
          <a:prstGeom prst="rect">
            <a:avLst/>
          </a:prstGeom>
          <a:noFill/>
        </p:spPr>
        <p:txBody>
          <a:bodyPr wrap="square" rtlCol="0">
            <a:spAutoFit/>
          </a:bodyPr>
          <a:lstStyle/>
          <a:p>
            <a:r>
              <a:rPr lang="en-GB" u="sng" dirty="0"/>
              <a:t>C14th – Physiological similarity to the person of Christ</a:t>
            </a:r>
          </a:p>
          <a:p>
            <a:endParaRPr lang="en-GB" dirty="0"/>
          </a:p>
          <a:p>
            <a:r>
              <a:rPr lang="en-GB" dirty="0"/>
              <a:t>St Clare of </a:t>
            </a:r>
          </a:p>
          <a:p>
            <a:r>
              <a:rPr lang="en-GB" dirty="0" err="1"/>
              <a:t>Montefalco</a:t>
            </a:r>
            <a:r>
              <a:rPr lang="en-GB" dirty="0"/>
              <a:t>, </a:t>
            </a:r>
          </a:p>
          <a:p>
            <a:r>
              <a:rPr lang="en-GB" dirty="0"/>
              <a:t>d. 1308</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48204" y="2837134"/>
            <a:ext cx="2865120" cy="3511296"/>
          </a:xfrm>
          <a:prstGeom prst="rect">
            <a:avLst/>
          </a:prstGeom>
        </p:spPr>
      </p:pic>
    </p:spTree>
    <p:extLst>
      <p:ext uri="{BB962C8B-B14F-4D97-AF65-F5344CB8AC3E}">
        <p14:creationId xmlns:p14="http://schemas.microsoft.com/office/powerpoint/2010/main" val="4147737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3572" y="808056"/>
            <a:ext cx="7976568" cy="1077229"/>
          </a:xfrm>
        </p:spPr>
        <p:txBody>
          <a:bodyPr>
            <a:normAutofit/>
          </a:bodyPr>
          <a:lstStyle/>
          <a:p>
            <a:r>
              <a:rPr lang="en-GB" sz="2800" dirty="0"/>
              <a:t>Being a Saint in the Middle Ages – the essentials</a:t>
            </a:r>
          </a:p>
        </p:txBody>
      </p:sp>
      <p:sp>
        <p:nvSpPr>
          <p:cNvPr id="3" name="Content Placeholder 2"/>
          <p:cNvSpPr>
            <a:spLocks noGrp="1"/>
          </p:cNvSpPr>
          <p:nvPr>
            <p:ph idx="1"/>
          </p:nvPr>
        </p:nvSpPr>
        <p:spPr>
          <a:xfrm>
            <a:off x="2773599" y="1396538"/>
            <a:ext cx="7796540" cy="4653406"/>
          </a:xfrm>
        </p:spPr>
        <p:txBody>
          <a:bodyPr/>
          <a:lstStyle/>
          <a:p>
            <a:pPr marL="0" indent="0">
              <a:buNone/>
            </a:pPr>
            <a:r>
              <a:rPr lang="en-GB" sz="1600" u="sng" dirty="0"/>
              <a:t>Robert Bartlett, </a:t>
            </a:r>
            <a:r>
              <a:rPr lang="en-GB" sz="1600" i="1" u="sng" dirty="0"/>
              <a:t>Why Can the Dead Do Such Great Things? Saints and Worshippers from the Martyrs to the Reformation </a:t>
            </a:r>
            <a:r>
              <a:rPr lang="en-GB" sz="1600" u="sng" dirty="0"/>
              <a:t>(Princeton and Oxford, 2013)</a:t>
            </a:r>
          </a:p>
          <a:p>
            <a:r>
              <a:rPr lang="en-GB" dirty="0"/>
              <a:t>Public Recognition of the name and date of death</a:t>
            </a:r>
          </a:p>
          <a:p>
            <a:r>
              <a:rPr lang="en-GB" dirty="0"/>
              <a:t>Special treatment of bodily remains</a:t>
            </a:r>
          </a:p>
          <a:p>
            <a:r>
              <a:rPr lang="en-GB" dirty="0"/>
              <a:t>Celebration in writing</a:t>
            </a:r>
          </a:p>
        </p:txBody>
      </p:sp>
    </p:spTree>
    <p:extLst>
      <p:ext uri="{BB962C8B-B14F-4D97-AF65-F5344CB8AC3E}">
        <p14:creationId xmlns:p14="http://schemas.microsoft.com/office/powerpoint/2010/main" val="17138940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1808" y="756490"/>
            <a:ext cx="7958331" cy="764740"/>
          </a:xfrm>
        </p:spPr>
        <p:txBody>
          <a:bodyPr/>
          <a:lstStyle/>
          <a:p>
            <a:r>
              <a:rPr lang="en-GB" dirty="0"/>
              <a:t>Importance of Incorruptibility?</a:t>
            </a:r>
          </a:p>
        </p:txBody>
      </p:sp>
      <p:sp>
        <p:nvSpPr>
          <p:cNvPr id="3" name="Content Placeholder 2"/>
          <p:cNvSpPr>
            <a:spLocks noGrp="1"/>
          </p:cNvSpPr>
          <p:nvPr>
            <p:ph idx="1"/>
          </p:nvPr>
        </p:nvSpPr>
        <p:spPr>
          <a:xfrm>
            <a:off x="1602928" y="5701404"/>
            <a:ext cx="4181301" cy="632895"/>
          </a:xfrm>
        </p:spPr>
        <p:txBody>
          <a:bodyPr>
            <a:normAutofit fontScale="92500"/>
          </a:bodyPr>
          <a:lstStyle/>
          <a:p>
            <a:pPr marL="0" indent="0">
              <a:buNone/>
            </a:pPr>
            <a:r>
              <a:rPr lang="en-GB" dirty="0"/>
              <a:t>St Dominic – mausoleum in Bologna</a:t>
            </a:r>
          </a:p>
        </p:txBody>
      </p:sp>
      <p:sp>
        <p:nvSpPr>
          <p:cNvPr id="4" name="Content Placeholder 2"/>
          <p:cNvSpPr txBox="1">
            <a:spLocks/>
          </p:cNvSpPr>
          <p:nvPr/>
        </p:nvSpPr>
        <p:spPr>
          <a:xfrm>
            <a:off x="6525491" y="5701404"/>
            <a:ext cx="4189614" cy="632895"/>
          </a:xfrm>
          <a:prstGeom prst="rect">
            <a:avLst/>
          </a:prstGeom>
        </p:spPr>
        <p:txBody>
          <a:bodyPr vert="horz" lIns="91440" tIns="45720" rIns="91440" bIns="45720" rtlCol="0" anchor="ctr">
            <a:normAutofit/>
          </a:bodyPr>
          <a:lst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a:lstStyle>
          <a:p>
            <a:pPr marL="0" indent="0">
              <a:buNone/>
            </a:pPr>
            <a:r>
              <a:rPr lang="en-GB" dirty="0"/>
              <a:t>St Birgit of Sweden – 1476 breviary </a:t>
            </a: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15476" r="21353"/>
          <a:stretch/>
        </p:blipFill>
        <p:spPr>
          <a:xfrm>
            <a:off x="1602928" y="1346670"/>
            <a:ext cx="4181302" cy="4414058"/>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52239" y="1309814"/>
            <a:ext cx="3130852" cy="4475875"/>
          </a:xfrm>
          <a:prstGeom prst="rect">
            <a:avLst/>
          </a:prstGeom>
        </p:spPr>
      </p:pic>
    </p:spTree>
    <p:extLst>
      <p:ext uri="{BB962C8B-B14F-4D97-AF65-F5344CB8AC3E}">
        <p14:creationId xmlns:p14="http://schemas.microsoft.com/office/powerpoint/2010/main" val="230932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excitement of Hugh of Lincoln</a:t>
            </a:r>
          </a:p>
        </p:txBody>
      </p:sp>
      <p:sp>
        <p:nvSpPr>
          <p:cNvPr id="3" name="Content Placeholder 2"/>
          <p:cNvSpPr>
            <a:spLocks noGrp="1"/>
          </p:cNvSpPr>
          <p:nvPr>
            <p:ph idx="1"/>
          </p:nvPr>
        </p:nvSpPr>
        <p:spPr>
          <a:xfrm>
            <a:off x="1105593" y="2485505"/>
            <a:ext cx="9700952" cy="3955138"/>
          </a:xfrm>
        </p:spPr>
        <p:txBody>
          <a:bodyPr>
            <a:normAutofit lnSpcReduction="10000"/>
          </a:bodyPr>
          <a:lstStyle/>
          <a:p>
            <a:pPr algn="just"/>
            <a:r>
              <a:rPr lang="en-GB" dirty="0"/>
              <a:t>“What terrible profanity! We thought that the bishop had asked to see this holy and venerable relic for reasons of devotion, and he has sunk his teeth into it and gnawed as if he were a dog!”</a:t>
            </a:r>
          </a:p>
          <a:p>
            <a:pPr algn="just"/>
            <a:endParaRPr lang="en-GB" dirty="0"/>
          </a:p>
          <a:p>
            <a:pPr algn="just"/>
            <a:r>
              <a:rPr lang="en-GB" dirty="0"/>
              <a:t>“If, a little while ago I handled the most sacred body of the Lord of all the saints with my fingers, in spite of my unworthiness, and when I partook of it, touched it with my lips and teeth, why should I not venture to treat in the same way the bones of the saints for my protection, and by this commemoration of them increase my reverence for them, and without profanity acquire them when I have the opportunity?”</a:t>
            </a:r>
          </a:p>
        </p:txBody>
      </p:sp>
      <p:sp>
        <p:nvSpPr>
          <p:cNvPr id="4" name="TextBox 3"/>
          <p:cNvSpPr txBox="1"/>
          <p:nvPr/>
        </p:nvSpPr>
        <p:spPr>
          <a:xfrm>
            <a:off x="1529542" y="1604356"/>
            <a:ext cx="9135687" cy="646331"/>
          </a:xfrm>
          <a:prstGeom prst="rect">
            <a:avLst/>
          </a:prstGeom>
          <a:noFill/>
        </p:spPr>
        <p:txBody>
          <a:bodyPr wrap="square" rtlCol="0">
            <a:spAutoFit/>
          </a:bodyPr>
          <a:lstStyle/>
          <a:p>
            <a:r>
              <a:rPr lang="en-GB" u="sng" dirty="0"/>
              <a:t>Adam of </a:t>
            </a:r>
            <a:r>
              <a:rPr lang="en-GB" u="sng" dirty="0" err="1"/>
              <a:t>Eynsham</a:t>
            </a:r>
            <a:r>
              <a:rPr lang="en-GB" u="sng" dirty="0"/>
              <a:t>, </a:t>
            </a:r>
            <a:r>
              <a:rPr lang="en-GB" i="1" u="sng" dirty="0"/>
              <a:t>Adam of </a:t>
            </a:r>
            <a:r>
              <a:rPr lang="en-GB" i="1" u="sng" dirty="0" err="1"/>
              <a:t>Eynsham’s</a:t>
            </a:r>
            <a:r>
              <a:rPr lang="en-GB" i="1" u="sng" dirty="0"/>
              <a:t> Magna Vita </a:t>
            </a:r>
            <a:r>
              <a:rPr lang="en-GB" i="1" u="sng" dirty="0" err="1"/>
              <a:t>Sancit</a:t>
            </a:r>
            <a:r>
              <a:rPr lang="en-GB" i="1" u="sng" dirty="0"/>
              <a:t> </a:t>
            </a:r>
            <a:r>
              <a:rPr lang="en-GB" i="1" u="sng" dirty="0" err="1"/>
              <a:t>Hugonis</a:t>
            </a:r>
            <a:r>
              <a:rPr lang="en-GB" i="1" u="sng" dirty="0"/>
              <a:t>,</a:t>
            </a:r>
            <a:r>
              <a:rPr lang="en-GB" u="sng" dirty="0"/>
              <a:t> trans. by  Decima L. </a:t>
            </a:r>
            <a:r>
              <a:rPr lang="en-GB" u="sng" dirty="0" err="1"/>
              <a:t>Douie</a:t>
            </a:r>
            <a:r>
              <a:rPr lang="en-GB" u="sng" dirty="0"/>
              <a:t> and Hugh Farmer (London, 1962), ii, pp. 167-171.</a:t>
            </a:r>
          </a:p>
        </p:txBody>
      </p:sp>
    </p:spTree>
    <p:extLst>
      <p:ext uri="{BB962C8B-B14F-4D97-AF65-F5344CB8AC3E}">
        <p14:creationId xmlns:p14="http://schemas.microsoft.com/office/powerpoint/2010/main" val="3113752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3572" y="808056"/>
            <a:ext cx="7976568" cy="1077229"/>
          </a:xfrm>
        </p:spPr>
        <p:txBody>
          <a:bodyPr>
            <a:normAutofit/>
          </a:bodyPr>
          <a:lstStyle/>
          <a:p>
            <a:r>
              <a:rPr lang="en-GB" sz="2800" dirty="0"/>
              <a:t>Being a Saint in the Middle Ages – the essentials</a:t>
            </a:r>
          </a:p>
        </p:txBody>
      </p:sp>
      <p:sp>
        <p:nvSpPr>
          <p:cNvPr id="3" name="Content Placeholder 2"/>
          <p:cNvSpPr>
            <a:spLocks noGrp="1"/>
          </p:cNvSpPr>
          <p:nvPr>
            <p:ph idx="1"/>
          </p:nvPr>
        </p:nvSpPr>
        <p:spPr>
          <a:xfrm>
            <a:off x="2773599" y="1396538"/>
            <a:ext cx="7796540" cy="4653406"/>
          </a:xfrm>
        </p:spPr>
        <p:txBody>
          <a:bodyPr/>
          <a:lstStyle/>
          <a:p>
            <a:pPr marL="0" indent="0">
              <a:buNone/>
            </a:pPr>
            <a:r>
              <a:rPr lang="en-GB" sz="1600" u="sng" dirty="0"/>
              <a:t>Robert Bartlett, </a:t>
            </a:r>
            <a:r>
              <a:rPr lang="en-GB" sz="1600" i="1" u="sng" dirty="0"/>
              <a:t>Why Can the Dead Do Such Great Things? Saints and Worshippers from the Martyrs to the Reformation </a:t>
            </a:r>
            <a:r>
              <a:rPr lang="en-GB" sz="1600" u="sng" dirty="0"/>
              <a:t>(Princeton and Oxford, 2013)</a:t>
            </a:r>
          </a:p>
          <a:p>
            <a:r>
              <a:rPr lang="en-GB" dirty="0"/>
              <a:t>Public Recognition of the name and date of death</a:t>
            </a:r>
          </a:p>
          <a:p>
            <a:r>
              <a:rPr lang="en-GB" dirty="0"/>
              <a:t>Special treatment of bodily remains</a:t>
            </a:r>
          </a:p>
          <a:p>
            <a:r>
              <a:rPr lang="en-GB" dirty="0"/>
              <a:t>Celebration in writing</a:t>
            </a:r>
          </a:p>
        </p:txBody>
      </p:sp>
    </p:spTree>
    <p:extLst>
      <p:ext uri="{BB962C8B-B14F-4D97-AF65-F5344CB8AC3E}">
        <p14:creationId xmlns:p14="http://schemas.microsoft.com/office/powerpoint/2010/main" val="77701522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Papal Canonization?</a:t>
            </a:r>
          </a:p>
        </p:txBody>
      </p:sp>
      <p:sp>
        <p:nvSpPr>
          <p:cNvPr id="3" name="Content Placeholder 2"/>
          <p:cNvSpPr>
            <a:spLocks noGrp="1"/>
          </p:cNvSpPr>
          <p:nvPr>
            <p:ph idx="1"/>
          </p:nvPr>
        </p:nvSpPr>
        <p:spPr/>
        <p:txBody>
          <a:bodyPr>
            <a:normAutofit fontScale="85000" lnSpcReduction="10000"/>
          </a:bodyPr>
          <a:lstStyle/>
          <a:p>
            <a:r>
              <a:rPr lang="en-GB" dirty="0"/>
              <a:t>993 – first papal bull of canonization, for Bishop Ulric of </a:t>
            </a:r>
            <a:r>
              <a:rPr lang="en-GB" dirty="0" err="1"/>
              <a:t>Augsbury</a:t>
            </a:r>
            <a:r>
              <a:rPr lang="en-GB" dirty="0"/>
              <a:t> (d. 973)</a:t>
            </a:r>
          </a:p>
          <a:p>
            <a:r>
              <a:rPr lang="en-GB" dirty="0"/>
              <a:t>C11th – “</a:t>
            </a:r>
            <a:r>
              <a:rPr lang="en-GB" i="1" dirty="0" err="1"/>
              <a:t>canonizare</a:t>
            </a:r>
            <a:r>
              <a:rPr lang="en-GB" i="1" dirty="0"/>
              <a:t>”</a:t>
            </a:r>
          </a:p>
          <a:p>
            <a:r>
              <a:rPr lang="en-GB" dirty="0"/>
              <a:t>C12th – Eugenius III (1145-1153)</a:t>
            </a:r>
          </a:p>
          <a:p>
            <a:endParaRPr lang="en-GB" dirty="0"/>
          </a:p>
          <a:p>
            <a:r>
              <a:rPr lang="en-GB" dirty="0"/>
              <a:t>1171-1172 – </a:t>
            </a:r>
            <a:r>
              <a:rPr lang="en-GB" i="1" dirty="0" err="1"/>
              <a:t>Aeterna</a:t>
            </a:r>
            <a:r>
              <a:rPr lang="en-GB" i="1" dirty="0"/>
              <a:t> et </a:t>
            </a:r>
            <a:r>
              <a:rPr lang="en-GB" i="1" dirty="0" err="1"/>
              <a:t>Incommutabilis</a:t>
            </a:r>
            <a:r>
              <a:rPr lang="en-GB" dirty="0"/>
              <a:t>, from Alexander III regarding King </a:t>
            </a:r>
            <a:r>
              <a:rPr lang="en-GB" dirty="0" err="1"/>
              <a:t>Kol</a:t>
            </a:r>
            <a:r>
              <a:rPr lang="en-GB" dirty="0"/>
              <a:t> of Sweden:</a:t>
            </a:r>
          </a:p>
          <a:p>
            <a:pPr marL="0" indent="0">
              <a:buNone/>
            </a:pPr>
            <a:r>
              <a:rPr lang="en-GB" dirty="0"/>
              <a:t>“…even if prodigies and miracles were produced through his intermediary, you would not be permitted to venerate him publicly as a saint without the authorisation of the Roman Church.”</a:t>
            </a:r>
          </a:p>
        </p:txBody>
      </p:sp>
    </p:spTree>
    <p:extLst>
      <p:ext uri="{BB962C8B-B14F-4D97-AF65-F5344CB8AC3E}">
        <p14:creationId xmlns:p14="http://schemas.microsoft.com/office/powerpoint/2010/main" val="510495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Papal Canonization?</a:t>
            </a:r>
          </a:p>
        </p:txBody>
      </p:sp>
      <p:sp>
        <p:nvSpPr>
          <p:cNvPr id="3" name="Content Placeholder 2"/>
          <p:cNvSpPr>
            <a:spLocks noGrp="1"/>
          </p:cNvSpPr>
          <p:nvPr>
            <p:ph idx="1"/>
          </p:nvPr>
        </p:nvSpPr>
        <p:spPr/>
        <p:txBody>
          <a:bodyPr>
            <a:normAutofit fontScale="92500" lnSpcReduction="10000"/>
          </a:bodyPr>
          <a:lstStyle/>
          <a:p>
            <a:r>
              <a:rPr lang="en-GB" dirty="0"/>
              <a:t>Early C13th – Innocent III Judicial turn</a:t>
            </a:r>
          </a:p>
          <a:p>
            <a:r>
              <a:rPr lang="en-GB" dirty="0"/>
              <a:t>1198-1304 – 49 processes decreed</a:t>
            </a:r>
          </a:p>
          <a:p>
            <a:r>
              <a:rPr lang="en-GB" dirty="0"/>
              <a:t>1305-1431 – 22 processes decreed</a:t>
            </a:r>
          </a:p>
          <a:p>
            <a:r>
              <a:rPr lang="en-GB" dirty="0"/>
              <a:t>After 1268 – seeking to check demand, and stress </a:t>
            </a:r>
            <a:r>
              <a:rPr lang="en-GB" i="1" dirty="0" err="1"/>
              <a:t>fama</a:t>
            </a:r>
            <a:r>
              <a:rPr lang="en-GB" dirty="0"/>
              <a:t>.</a:t>
            </a:r>
          </a:p>
          <a:p>
            <a:r>
              <a:rPr lang="en-GB" dirty="0"/>
              <a:t>After 1270 – only following requests from reigning dynasties or orders giving unreserved support to the Holy See</a:t>
            </a:r>
          </a:p>
          <a:p>
            <a:pPr marL="0" indent="0">
              <a:buNone/>
            </a:pPr>
            <a:endParaRPr lang="en-GB" dirty="0"/>
          </a:p>
          <a:p>
            <a:pPr marL="0" indent="0">
              <a:buNone/>
            </a:pPr>
            <a:r>
              <a:rPr lang="en-GB" u="sng" dirty="0"/>
              <a:t>Expensive, time-consuming, complicated, importance of local custom</a:t>
            </a:r>
            <a:r>
              <a:rPr lang="en-GB" dirty="0"/>
              <a:t> </a:t>
            </a:r>
          </a:p>
        </p:txBody>
      </p:sp>
    </p:spTree>
    <p:extLst>
      <p:ext uri="{BB962C8B-B14F-4D97-AF65-F5344CB8AC3E}">
        <p14:creationId xmlns:p14="http://schemas.microsoft.com/office/powerpoint/2010/main" val="25512859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 </a:t>
            </a:r>
            <a:r>
              <a:rPr lang="en-GB" dirty="0" err="1"/>
              <a:t>Guinefort</a:t>
            </a:r>
            <a:r>
              <a:rPr lang="en-GB" dirty="0"/>
              <a:t> – the power of popular appeal</a:t>
            </a:r>
          </a:p>
        </p:txBody>
      </p:sp>
      <p:sp>
        <p:nvSpPr>
          <p:cNvPr id="3" name="Content Placeholder 2"/>
          <p:cNvSpPr>
            <a:spLocks noGrp="1"/>
          </p:cNvSpPr>
          <p:nvPr>
            <p:ph idx="1"/>
          </p:nvPr>
        </p:nvSpPr>
        <p:spPr>
          <a:xfrm>
            <a:off x="6079957" y="2052116"/>
            <a:ext cx="4490181" cy="3997828"/>
          </a:xfrm>
        </p:spPr>
        <p:txBody>
          <a:bodyPr>
            <a:normAutofit/>
          </a:bodyPr>
          <a:lstStyle/>
          <a:p>
            <a:pPr marL="0" indent="0" algn="just">
              <a:buNone/>
            </a:pPr>
            <a:r>
              <a:rPr lang="en-GB" sz="1800" u="sng" dirty="0"/>
              <a:t>Stephen of Bourbon, </a:t>
            </a:r>
            <a:r>
              <a:rPr lang="en-GB" sz="1800" i="1" u="sng" dirty="0"/>
              <a:t>De </a:t>
            </a:r>
            <a:r>
              <a:rPr lang="en-GB" sz="1800" i="1" u="sng" dirty="0" err="1"/>
              <a:t>Supersiticione</a:t>
            </a:r>
            <a:r>
              <a:rPr lang="en-GB" sz="1800" i="1" u="sng" dirty="0"/>
              <a:t>: On St </a:t>
            </a:r>
            <a:r>
              <a:rPr lang="en-GB" sz="1800" i="1" u="sng" dirty="0" err="1"/>
              <a:t>Guinefort</a:t>
            </a:r>
            <a:r>
              <a:rPr lang="en-GB" sz="1800" i="1" u="sng" dirty="0"/>
              <a:t> Etienne de Bourbon</a:t>
            </a:r>
            <a:r>
              <a:rPr lang="en-GB" sz="1800" u="sng" dirty="0"/>
              <a:t>, Medieval Sourcebook, Fordham University</a:t>
            </a:r>
          </a:p>
          <a:p>
            <a:pPr marL="0" indent="0" algn="just">
              <a:buNone/>
            </a:pPr>
            <a:r>
              <a:rPr lang="en-GB" sz="1800" dirty="0"/>
              <a:t>“The local peasants hearing of the dog’s noble deed and innocent death, began to visit the place and honour the dog as a martyr in quest of help for their sicknesses and other needs. They were seduced and often cheated by the Devil so that he might in this way lead men into error.”</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11808" y="1427747"/>
            <a:ext cx="2783464" cy="5253789"/>
          </a:xfrm>
          <a:prstGeom prst="rect">
            <a:avLst/>
          </a:prstGeom>
        </p:spPr>
      </p:pic>
    </p:spTree>
    <p:extLst>
      <p:ext uri="{BB962C8B-B14F-4D97-AF65-F5344CB8AC3E}">
        <p14:creationId xmlns:p14="http://schemas.microsoft.com/office/powerpoint/2010/main" val="21198342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 Edmunds Church, </a:t>
            </a:r>
            <a:r>
              <a:rPr lang="en-GB" dirty="0" err="1"/>
              <a:t>Southwald</a:t>
            </a:r>
            <a:r>
              <a:rPr lang="en-GB" dirty="0"/>
              <a:t>, Suffolk</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0303" y="1471352"/>
            <a:ext cx="6954430" cy="5270154"/>
          </a:xfrm>
          <a:prstGeom prst="rect">
            <a:avLst/>
          </a:prstGeom>
        </p:spPr>
      </p:pic>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26211" r="26012"/>
          <a:stretch/>
        </p:blipFill>
        <p:spPr>
          <a:xfrm>
            <a:off x="8229600" y="1471352"/>
            <a:ext cx="3707477" cy="5203768"/>
          </a:xfrm>
          <a:prstGeom prst="rect">
            <a:avLst/>
          </a:prstGeom>
        </p:spPr>
      </p:pic>
    </p:spTree>
    <p:extLst>
      <p:ext uri="{BB962C8B-B14F-4D97-AF65-F5344CB8AC3E}">
        <p14:creationId xmlns:p14="http://schemas.microsoft.com/office/powerpoint/2010/main" val="11531683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1808" y="808056"/>
            <a:ext cx="7958331" cy="5459740"/>
          </a:xfrm>
        </p:spPr>
        <p:txBody>
          <a:bodyPr/>
          <a:lstStyle/>
          <a:p>
            <a:r>
              <a:rPr lang="en-GB" dirty="0"/>
              <a:t>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What do you ask a saint for?</a:t>
            </a:r>
          </a:p>
        </p:txBody>
      </p:sp>
    </p:spTree>
    <p:extLst>
      <p:ext uri="{BB962C8B-B14F-4D97-AF65-F5344CB8AC3E}">
        <p14:creationId xmlns:p14="http://schemas.microsoft.com/office/powerpoint/2010/main" val="36241665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Gregory the Great’s Misgivings</a:t>
            </a:r>
          </a:p>
        </p:txBody>
      </p:sp>
      <p:sp>
        <p:nvSpPr>
          <p:cNvPr id="3" name="Content Placeholder 2"/>
          <p:cNvSpPr>
            <a:spLocks noGrp="1"/>
          </p:cNvSpPr>
          <p:nvPr>
            <p:ph idx="1"/>
          </p:nvPr>
        </p:nvSpPr>
        <p:spPr>
          <a:xfrm>
            <a:off x="1737360" y="1704109"/>
            <a:ext cx="8832779" cy="4345835"/>
          </a:xfrm>
        </p:spPr>
        <p:txBody>
          <a:bodyPr>
            <a:normAutofit/>
          </a:bodyPr>
          <a:lstStyle/>
          <a:p>
            <a:pPr marL="0" indent="0" algn="just">
              <a:buNone/>
            </a:pPr>
            <a:r>
              <a:rPr lang="en-GB" u="sng" dirty="0"/>
              <a:t>Gregory the Great, ‘</a:t>
            </a:r>
            <a:r>
              <a:rPr lang="en-GB" u="sng" dirty="0" err="1"/>
              <a:t>Homiliae</a:t>
            </a:r>
            <a:r>
              <a:rPr lang="en-GB" u="sng" dirty="0"/>
              <a:t> in </a:t>
            </a:r>
            <a:r>
              <a:rPr lang="en-GB" u="sng" dirty="0" err="1"/>
              <a:t>Evangelia</a:t>
            </a:r>
            <a:r>
              <a:rPr lang="en-GB" u="sng" dirty="0"/>
              <a:t> 27.7,’ </a:t>
            </a:r>
            <a:r>
              <a:rPr lang="en-GB" i="1" u="sng" dirty="0" err="1"/>
              <a:t>Patrologia</a:t>
            </a:r>
            <a:r>
              <a:rPr lang="en-GB" i="1" u="sng" dirty="0"/>
              <a:t> Latina</a:t>
            </a:r>
            <a:r>
              <a:rPr lang="en-GB" u="sng" dirty="0"/>
              <a:t>, 76, translation in R. Bartlett (2013), p. 105</a:t>
            </a:r>
          </a:p>
          <a:p>
            <a:pPr marL="0" indent="0" algn="just">
              <a:buNone/>
            </a:pPr>
            <a:r>
              <a:rPr lang="en-GB" dirty="0"/>
              <a:t>“We see, dear brethren, how many of you gather for the martyr’s feast-day, kneel, beat your breast, utter prayers and confessions, water your face with tears. But think, I beseech you, about what you request. One prays for a wife, another requests for a nice house, another demands clothing, another prays that he should be given food. And indeed, when these are lacking, they should be sought from God.  But another demands the death of an enemy, and pursues him in prayer, whom he cannot pursue with a sword. God commands that we should love our enemy, but nevertheless God is presented with a request that he should kill our enemy.”</a:t>
            </a:r>
          </a:p>
        </p:txBody>
      </p:sp>
    </p:spTree>
    <p:extLst>
      <p:ext uri="{BB962C8B-B14F-4D97-AF65-F5344CB8AC3E}">
        <p14:creationId xmlns:p14="http://schemas.microsoft.com/office/powerpoint/2010/main" val="40182512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Saintly Contracts </a:t>
            </a:r>
            <a:r>
              <a:rPr lang="en-GB" sz="2800" dirty="0"/>
              <a:t>– Formalising a relationship between the living and the dead</a:t>
            </a:r>
          </a:p>
        </p:txBody>
      </p:sp>
      <p:sp>
        <p:nvSpPr>
          <p:cNvPr id="3" name="Content Placeholder 2"/>
          <p:cNvSpPr>
            <a:spLocks noGrp="1"/>
          </p:cNvSpPr>
          <p:nvPr>
            <p:ph idx="1"/>
          </p:nvPr>
        </p:nvSpPr>
        <p:spPr>
          <a:xfrm>
            <a:off x="2773599" y="1338349"/>
            <a:ext cx="7796540" cy="4711595"/>
          </a:xfrm>
        </p:spPr>
        <p:txBody>
          <a:bodyPr/>
          <a:lstStyle/>
          <a:p>
            <a:pPr marL="0" indent="0">
              <a:buNone/>
            </a:pPr>
            <a:r>
              <a:rPr lang="en-GB" u="sng" dirty="0"/>
              <a:t>Robert Bartlett, </a:t>
            </a:r>
            <a:r>
              <a:rPr lang="en-GB" i="1" u="sng" dirty="0"/>
              <a:t>Why Can the Dead Do Such Great Things? Saints and Worshippers from the Martyrs to the Reformation </a:t>
            </a:r>
            <a:r>
              <a:rPr lang="en-GB" u="sng" dirty="0"/>
              <a:t>(Princeton and Oxford, 2013)</a:t>
            </a:r>
          </a:p>
          <a:p>
            <a:r>
              <a:rPr lang="en-GB" dirty="0"/>
              <a:t>Invocation</a:t>
            </a:r>
          </a:p>
          <a:p>
            <a:r>
              <a:rPr lang="en-GB" dirty="0"/>
              <a:t>Reciprocity</a:t>
            </a:r>
          </a:p>
        </p:txBody>
      </p:sp>
    </p:spTree>
    <p:extLst>
      <p:ext uri="{BB962C8B-B14F-4D97-AF65-F5344CB8AC3E}">
        <p14:creationId xmlns:p14="http://schemas.microsoft.com/office/powerpoint/2010/main" val="3542509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39622" y="1902887"/>
            <a:ext cx="3592915" cy="2181726"/>
          </a:xfrm>
        </p:spPr>
        <p:txBody>
          <a:bodyPr>
            <a:normAutofit fontScale="90000"/>
          </a:bodyPr>
          <a:lstStyle/>
          <a:p>
            <a:r>
              <a:rPr lang="en-GB" dirty="0"/>
              <a:t>Medieval pilgrim makes a votive offering at a saint’s shrine, York Cathedral</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97156" y="723208"/>
            <a:ext cx="4563511" cy="4126175"/>
          </a:xfrm>
          <a:prstGeom prst="rect">
            <a:avLst/>
          </a:prstGeom>
        </p:spPr>
      </p:pic>
    </p:spTree>
    <p:extLst>
      <p:ext uri="{BB962C8B-B14F-4D97-AF65-F5344CB8AC3E}">
        <p14:creationId xmlns:p14="http://schemas.microsoft.com/office/powerpoint/2010/main" val="4220656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1808" y="808056"/>
            <a:ext cx="8457245" cy="1077229"/>
          </a:xfrm>
        </p:spPr>
        <p:txBody>
          <a:bodyPr>
            <a:noAutofit/>
          </a:bodyPr>
          <a:lstStyle/>
          <a:p>
            <a:r>
              <a:rPr lang="en-GB" sz="2400" dirty="0"/>
              <a:t>Wax figuring left on the tomb of the “saint-like” Edmund </a:t>
            </a:r>
            <a:r>
              <a:rPr lang="en-GB" sz="2400" dirty="0" err="1"/>
              <a:t>Lacey</a:t>
            </a:r>
            <a:r>
              <a:rPr lang="en-GB" sz="2400" dirty="0"/>
              <a:t>, Bishop of Exeter from 1420 until his death in 1455</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11808" y="2032935"/>
            <a:ext cx="8457245" cy="4757200"/>
          </a:xfrm>
          <a:prstGeom prst="rect">
            <a:avLst/>
          </a:prstGeom>
        </p:spPr>
      </p:pic>
    </p:spTree>
    <p:extLst>
      <p:ext uri="{BB962C8B-B14F-4D97-AF65-F5344CB8AC3E}">
        <p14:creationId xmlns:p14="http://schemas.microsoft.com/office/powerpoint/2010/main" val="6927687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William of </a:t>
            </a:r>
            <a:r>
              <a:rPr lang="en-GB" dirty="0" err="1"/>
              <a:t>Nowich</a:t>
            </a:r>
            <a:endParaRPr lang="en-GB" dirty="0"/>
          </a:p>
        </p:txBody>
      </p:sp>
      <p:sp>
        <p:nvSpPr>
          <p:cNvPr id="3" name="Content Placeholder 2"/>
          <p:cNvSpPr>
            <a:spLocks noGrp="1"/>
          </p:cNvSpPr>
          <p:nvPr>
            <p:ph idx="1"/>
          </p:nvPr>
        </p:nvSpPr>
        <p:spPr>
          <a:xfrm>
            <a:off x="1171075" y="5839326"/>
            <a:ext cx="5919938" cy="756048"/>
          </a:xfrm>
        </p:spPr>
        <p:txBody>
          <a:bodyPr>
            <a:normAutofit/>
          </a:bodyPr>
          <a:lstStyle/>
          <a:p>
            <a:pPr marL="0" indent="0">
              <a:buNone/>
            </a:pPr>
            <a:r>
              <a:rPr lang="en-GB" sz="1600" dirty="0"/>
              <a:t>Anonymous Rood Screen Painting, Church of St Peter and St Paul, Eye, Suffolk, C15th</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1013" y="1446196"/>
            <a:ext cx="3662299" cy="4972715"/>
          </a:xfrm>
          <a:prstGeom prst="rect">
            <a:avLst/>
          </a:prstGeom>
        </p:spPr>
      </p:pic>
      <p:sp>
        <p:nvSpPr>
          <p:cNvPr id="5" name="TextBox 4"/>
          <p:cNvSpPr txBox="1"/>
          <p:nvPr/>
        </p:nvSpPr>
        <p:spPr>
          <a:xfrm>
            <a:off x="1524000" y="1261530"/>
            <a:ext cx="5066973" cy="3416320"/>
          </a:xfrm>
          <a:prstGeom prst="rect">
            <a:avLst/>
          </a:prstGeom>
          <a:noFill/>
        </p:spPr>
        <p:txBody>
          <a:bodyPr wrap="square" rtlCol="0">
            <a:spAutoFit/>
          </a:bodyPr>
          <a:lstStyle/>
          <a:p>
            <a:pPr marL="285750" indent="-285750">
              <a:buFont typeface="Arial" panose="020B0604020202020204" pitchFamily="34" charset="0"/>
              <a:buChar char="•"/>
            </a:pPr>
            <a:r>
              <a:rPr lang="en-GB" dirty="0"/>
              <a:t>What has happened to William of Norwich?</a:t>
            </a:r>
          </a:p>
          <a:p>
            <a:pPr marL="285750" indent="-285750">
              <a:buFont typeface="Arial" panose="020B0604020202020204" pitchFamily="34" charset="0"/>
              <a:buChar char="•"/>
            </a:pPr>
            <a:r>
              <a:rPr lang="en-GB" dirty="0"/>
              <a:t>Who discovers the body?</a:t>
            </a:r>
          </a:p>
          <a:p>
            <a:pPr marL="285750" indent="-285750">
              <a:buFont typeface="Arial" panose="020B0604020202020204" pitchFamily="34" charset="0"/>
              <a:buChar char="•"/>
            </a:pPr>
            <a:r>
              <a:rPr lang="en-GB" dirty="0"/>
              <a:t>What is the significance of multiple discoveries?</a:t>
            </a:r>
          </a:p>
          <a:p>
            <a:pPr marL="285750" indent="-285750">
              <a:buFont typeface="Arial" panose="020B0604020202020204" pitchFamily="34" charset="0"/>
              <a:buChar char="•"/>
            </a:pPr>
            <a:r>
              <a:rPr lang="en-GB" dirty="0"/>
              <a:t>What is the significance of this being a murder?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Why has Thomas decided to write this?</a:t>
            </a:r>
          </a:p>
          <a:p>
            <a:pPr marL="285750" indent="-285750">
              <a:buFont typeface="Arial" panose="020B0604020202020204" pitchFamily="34" charset="0"/>
              <a:buChar char="•"/>
            </a:pPr>
            <a:r>
              <a:rPr lang="en-GB" dirty="0"/>
              <a:t>What might this book mean for the people of Norwich?</a:t>
            </a:r>
          </a:p>
          <a:p>
            <a:endParaRPr lang="en-GB" dirty="0"/>
          </a:p>
        </p:txBody>
      </p:sp>
    </p:spTree>
    <p:extLst>
      <p:ext uri="{BB962C8B-B14F-4D97-AF65-F5344CB8AC3E}">
        <p14:creationId xmlns:p14="http://schemas.microsoft.com/office/powerpoint/2010/main" val="37205038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C4987-7F06-45E4-B17A-45F986D52ECF}"/>
              </a:ext>
            </a:extLst>
          </p:cNvPr>
          <p:cNvSpPr>
            <a:spLocks noGrp="1"/>
          </p:cNvSpPr>
          <p:nvPr>
            <p:ph type="title"/>
          </p:nvPr>
        </p:nvSpPr>
        <p:spPr/>
        <p:txBody>
          <a:bodyPr/>
          <a:lstStyle/>
          <a:p>
            <a:r>
              <a:rPr lang="en-GB" dirty="0"/>
              <a:t>In groups – In depth reading exercise</a:t>
            </a:r>
          </a:p>
        </p:txBody>
      </p:sp>
      <p:sp>
        <p:nvSpPr>
          <p:cNvPr id="3" name="Content Placeholder 2">
            <a:extLst>
              <a:ext uri="{FF2B5EF4-FFF2-40B4-BE49-F238E27FC236}">
                <a16:creationId xmlns:a16="http://schemas.microsoft.com/office/drawing/2014/main" id="{6F1DD05B-8F5C-46E8-8DF9-AD53A412284A}"/>
              </a:ext>
            </a:extLst>
          </p:cNvPr>
          <p:cNvSpPr>
            <a:spLocks noGrp="1"/>
          </p:cNvSpPr>
          <p:nvPr>
            <p:ph idx="1"/>
          </p:nvPr>
        </p:nvSpPr>
        <p:spPr/>
        <p:txBody>
          <a:bodyPr>
            <a:normAutofit fontScale="85000" lnSpcReduction="20000"/>
          </a:bodyPr>
          <a:lstStyle/>
          <a:p>
            <a:pPr marL="0" indent="0">
              <a:buNone/>
            </a:pPr>
            <a:r>
              <a:rPr lang="en-GB" dirty="0"/>
              <a:t>There is a lot to cover here, so </a:t>
            </a:r>
            <a:r>
              <a:rPr lang="en-GB" u="sng" dirty="0"/>
              <a:t>work together</a:t>
            </a:r>
            <a:r>
              <a:rPr lang="en-GB" dirty="0"/>
              <a:t>. Plan to feedback to the class at the end</a:t>
            </a:r>
            <a:endParaRPr lang="en-GB" u="sng" dirty="0"/>
          </a:p>
          <a:p>
            <a:pPr marL="0" indent="0">
              <a:buNone/>
            </a:pPr>
            <a:endParaRPr lang="en-GB" u="sng" dirty="0"/>
          </a:p>
          <a:p>
            <a:r>
              <a:rPr lang="en-GB" dirty="0"/>
              <a:t>What is going on with William’s burial place in your book?</a:t>
            </a:r>
          </a:p>
          <a:p>
            <a:r>
              <a:rPr lang="en-GB" dirty="0"/>
              <a:t>What sort of miracle is he performing?</a:t>
            </a:r>
          </a:p>
          <a:p>
            <a:r>
              <a:rPr lang="en-GB" dirty="0"/>
              <a:t>Where are his devotees/pilgrims/beneficiaries coming from?</a:t>
            </a:r>
          </a:p>
          <a:p>
            <a:r>
              <a:rPr lang="en-GB" dirty="0"/>
              <a:t>How “powerful” does William seem at this point</a:t>
            </a:r>
            <a:r>
              <a:rPr lang="en-GB" dirty="0" smtClean="0"/>
              <a:t>?</a:t>
            </a:r>
          </a:p>
          <a:p>
            <a:pPr marL="0" indent="0">
              <a:buNone/>
            </a:pPr>
            <a:endParaRPr lang="en-GB" dirty="0"/>
          </a:p>
          <a:p>
            <a:pPr marL="0" indent="0">
              <a:buNone/>
            </a:pPr>
            <a:r>
              <a:rPr lang="en-GB" dirty="0" smtClean="0"/>
              <a:t>FINAL QUESTION – What is Thomas of Monmouth’s role in all of this?</a:t>
            </a:r>
            <a:endParaRPr lang="en-GB" dirty="0"/>
          </a:p>
        </p:txBody>
      </p:sp>
    </p:spTree>
    <p:extLst>
      <p:ext uri="{BB962C8B-B14F-4D97-AF65-F5344CB8AC3E}">
        <p14:creationId xmlns:p14="http://schemas.microsoft.com/office/powerpoint/2010/main" val="28129628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TM16401375[[fn=Madison]]</Template>
  <TotalTime>431</TotalTime>
  <Words>1234</Words>
  <Application>Microsoft Office PowerPoint</Application>
  <PresentationFormat>Widescreen</PresentationFormat>
  <Paragraphs>116</Paragraphs>
  <Slides>35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MS Shell Dlg 2</vt:lpstr>
      <vt:lpstr>Wingdings</vt:lpstr>
      <vt:lpstr>Wingdings 3</vt:lpstr>
      <vt:lpstr>Madison</vt:lpstr>
      <vt:lpstr>Communities of the Dead – The Heavenly Edition </vt:lpstr>
      <vt:lpstr>Roman funeral procession - The Amiternum Tomb, Museum, Aquila, c. 50-1BC</vt:lpstr>
      <vt:lpstr>Artemidorus of Daldis, C2nd AD</vt:lpstr>
      <vt:lpstr>Rabbi Pinhas ben Hama, C4th AD</vt:lpstr>
      <vt:lpstr>St Paul’s Outside the Walls</vt:lpstr>
      <vt:lpstr>  The importance of Martyrdom</vt:lpstr>
      <vt:lpstr>Emperor Julian (the Apostate!) C4th AD</vt:lpstr>
      <vt:lpstr>Santa Costanza</vt:lpstr>
      <vt:lpstr>Signs of Sanctity - Martyrdom</vt:lpstr>
      <vt:lpstr>Paul the Apostle Rood screen painting, parish church of Filby, Norfolk</vt:lpstr>
      <vt:lpstr>Justin Martyr  C17th French engraving </vt:lpstr>
      <vt:lpstr>St Hippolytus C14th, French Martyre  de Saint Hippolyte.  </vt:lpstr>
      <vt:lpstr>St Apollonia Dunois Hours, France, c. 1440-1450. </vt:lpstr>
      <vt:lpstr>St Christopher Westminster Psalter, c. 1250 </vt:lpstr>
      <vt:lpstr>St Erasmus, Left - painting by Master of Messkirch, 1500-1543 Below – Hours of Catherine of Cleves</vt:lpstr>
      <vt:lpstr>St Agnes C15th, Germany, The Five  Female Saints Tapestry</vt:lpstr>
      <vt:lpstr>Edmund the Martyr</vt:lpstr>
      <vt:lpstr>St Thomas Becket</vt:lpstr>
      <vt:lpstr>St Wilgefortis Das Bild der Kümmernis,  Germany, 1513</vt:lpstr>
      <vt:lpstr>Other Categories of Sanctity</vt:lpstr>
      <vt:lpstr>Being a Saint in the Middle Ages – the essentials</vt:lpstr>
      <vt:lpstr>Importance of Incorruptibility?</vt:lpstr>
      <vt:lpstr>The excitement of Hugh of Lincoln</vt:lpstr>
      <vt:lpstr>Being a Saint in the Middle Ages – the essentials</vt:lpstr>
      <vt:lpstr>Papal Canonization?</vt:lpstr>
      <vt:lpstr>Papal Canonization?</vt:lpstr>
      <vt:lpstr>St Guinefort – the power of popular appeal</vt:lpstr>
      <vt:lpstr>St Edmunds Church, Southwald, Suffolk</vt:lpstr>
      <vt:lpstr>      What do you ask a saint for?</vt:lpstr>
      <vt:lpstr>Gregory the Great’s Misgivings</vt:lpstr>
      <vt:lpstr>Saintly Contracts – Formalising a relationship between the living and the dead</vt:lpstr>
      <vt:lpstr>Medieval pilgrim makes a votive offering at a saint’s shrine, York Cathedral</vt:lpstr>
      <vt:lpstr>Wax figuring left on the tomb of the “saint-like” Edmund Lacey, Bishop of Exeter from 1420 until his death in 1455</vt:lpstr>
      <vt:lpstr>William of Nowich</vt:lpstr>
      <vt:lpstr>In groups – In depth reading exercise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Communities of the Dead – The Heavenly Edition</dc:title>
  <dc:creator>Suzanne Coley</dc:creator>
  <cp:lastModifiedBy>Suzanne Coley</cp:lastModifiedBy>
  <cp:revision>25</cp:revision>
  <dcterms:created xsi:type="dcterms:W3CDTF">2019-01-09T16:20:48Z</dcterms:created>
  <dcterms:modified xsi:type="dcterms:W3CDTF">2019-01-10T09:39:12Z</dcterms:modified>
</cp:coreProperties>
</file>