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8" r:id="rId6"/>
    <p:sldId id="260" r:id="rId7"/>
    <p:sldId id="261" r:id="rId8"/>
    <p:sldId id="262" r:id="rId9"/>
    <p:sldId id="263" r:id="rId10"/>
    <p:sldId id="264" r:id="rId11"/>
    <p:sldId id="266" r:id="rId12"/>
    <p:sldId id="269" r:id="rId13"/>
    <p:sldId id="265"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p:scale>
          <a:sx n="86" d="100"/>
          <a:sy n="86" d="100"/>
        </p:scale>
        <p:origin x="48" y="14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8A27DC-23C0-4C5A-B08C-51D8E21A4EB9}" type="datetimeFigureOut">
              <a:rPr lang="en-US" smtClean="0"/>
              <a:t>4/8/2020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0F35D4-462D-426C-93A1-75E754295E20}" type="slidenum">
              <a:rPr lang="en-US" smtClean="0"/>
              <a:t>‹#›</a:t>
            </a:fld>
            <a:endParaRPr lang="en-US"/>
          </a:p>
        </p:txBody>
      </p:sp>
    </p:spTree>
    <p:extLst>
      <p:ext uri="{BB962C8B-B14F-4D97-AF65-F5344CB8AC3E}">
        <p14:creationId xmlns:p14="http://schemas.microsoft.com/office/powerpoint/2010/main" val="14077814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381000" y="685800"/>
            <a:ext cx="6096000" cy="3429000"/>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cy-GB" smtClean="0"/>
              <a:t>Croeso</a:t>
            </a:r>
          </a:p>
          <a:p>
            <a:r>
              <a:rPr lang="cy-GB" altLang="cy-GB" smtClean="0"/>
              <a:t>Cyflwyno gweddill y tîm </a:t>
            </a:r>
          </a:p>
        </p:txBody>
      </p:sp>
    </p:spTree>
    <p:extLst>
      <p:ext uri="{BB962C8B-B14F-4D97-AF65-F5344CB8AC3E}">
        <p14:creationId xmlns:p14="http://schemas.microsoft.com/office/powerpoint/2010/main" val="35121976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08/04/2020</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05427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08/04/2020</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544445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08/04/2020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36644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08/04/2020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462037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08/04/2020</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39693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08/04/2020</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589518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08/04/2020</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472696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08/04/2020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687167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08/04/2020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543382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08/04/2020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53609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08/04/2020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084053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08/04/2020</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1178753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
          <p:cNvSpPr>
            <a:spLocks noGrp="1" noChangeArrowheads="1"/>
          </p:cNvSpPr>
          <p:nvPr>
            <p:ph type="ctrTitle"/>
          </p:nvPr>
        </p:nvSpPr>
        <p:spPr>
          <a:xfrm>
            <a:off x="2063552" y="620689"/>
            <a:ext cx="8352928" cy="2838177"/>
          </a:xfrm>
        </p:spPr>
        <p:txBody>
          <a:bodyPr>
            <a:normAutofit fontScale="90000"/>
          </a:bodyPr>
          <a:lstStyle/>
          <a:p>
            <a:pPr lvl="0">
              <a:spcBef>
                <a:spcPct val="20000"/>
              </a:spcBef>
            </a:pPr>
            <a:r>
              <a:rPr lang="en-GB" altLang="cy-GB" sz="3200" i="1" dirty="0">
                <a:solidFill>
                  <a:schemeClr val="accent2">
                    <a:lumMod val="20000"/>
                    <a:lumOff val="80000"/>
                  </a:schemeClr>
                </a:solidFill>
                <a:latin typeface="Lucida Sans" pitchFamily="34" charset="0"/>
              </a:rPr>
              <a:t/>
            </a:r>
            <a:br>
              <a:rPr lang="en-GB" altLang="cy-GB" sz="3200" i="1" dirty="0">
                <a:solidFill>
                  <a:schemeClr val="accent2">
                    <a:lumMod val="20000"/>
                    <a:lumOff val="80000"/>
                  </a:schemeClr>
                </a:solidFill>
                <a:latin typeface="Lucida Sans" pitchFamily="34" charset="0"/>
              </a:rPr>
            </a:br>
            <a:r>
              <a:rPr lang="en-GB" altLang="cy-GB" sz="3200" i="1" dirty="0" smtClean="0">
                <a:solidFill>
                  <a:schemeClr val="accent2">
                    <a:lumMod val="20000"/>
                    <a:lumOff val="80000"/>
                  </a:schemeClr>
                </a:solidFill>
                <a:latin typeface="Lucida Sans" pitchFamily="34" charset="0"/>
              </a:rPr>
              <a:t/>
            </a:r>
            <a:br>
              <a:rPr lang="en-GB" altLang="cy-GB" sz="3200" i="1" dirty="0" smtClean="0">
                <a:solidFill>
                  <a:schemeClr val="accent2">
                    <a:lumMod val="20000"/>
                    <a:lumOff val="80000"/>
                  </a:schemeClr>
                </a:solidFill>
                <a:latin typeface="Lucida Sans" pitchFamily="34" charset="0"/>
              </a:rPr>
            </a:br>
            <a:r>
              <a:rPr lang="en-GB" altLang="cy-GB" sz="3200" i="1" dirty="0" smtClean="0">
                <a:solidFill>
                  <a:schemeClr val="accent2">
                    <a:lumMod val="20000"/>
                    <a:lumOff val="80000"/>
                  </a:schemeClr>
                </a:solidFill>
                <a:latin typeface="Lucida Sans" pitchFamily="34" charset="0"/>
              </a:rPr>
              <a:t/>
            </a:r>
            <a:br>
              <a:rPr lang="en-GB" altLang="cy-GB" sz="3200" i="1" dirty="0" smtClean="0">
                <a:solidFill>
                  <a:schemeClr val="accent2">
                    <a:lumMod val="20000"/>
                    <a:lumOff val="80000"/>
                  </a:schemeClr>
                </a:solidFill>
                <a:latin typeface="Lucida Sans" pitchFamily="34" charset="0"/>
              </a:rPr>
            </a:br>
            <a:r>
              <a:rPr lang="en-GB" altLang="cy-GB" sz="3200" i="1" dirty="0">
                <a:solidFill>
                  <a:schemeClr val="accent2">
                    <a:lumMod val="20000"/>
                    <a:lumOff val="80000"/>
                  </a:schemeClr>
                </a:solidFill>
                <a:latin typeface="Lucida Sans" pitchFamily="34" charset="0"/>
              </a:rPr>
              <a:t/>
            </a:r>
            <a:br>
              <a:rPr lang="en-GB" altLang="cy-GB" sz="3200" i="1" dirty="0">
                <a:solidFill>
                  <a:schemeClr val="accent2">
                    <a:lumMod val="20000"/>
                    <a:lumOff val="80000"/>
                  </a:schemeClr>
                </a:solidFill>
                <a:latin typeface="Lucida Sans" pitchFamily="34" charset="0"/>
              </a:rPr>
            </a:br>
            <a:r>
              <a:rPr lang="cy-GB" altLang="cy-GB" sz="4900" b="1" dirty="0" smtClean="0">
                <a:solidFill>
                  <a:srgbClr val="FFFF00">
                    <a:lumMod val="20000"/>
                    <a:lumOff val="80000"/>
                  </a:srgbClr>
                </a:solidFill>
                <a:latin typeface="Lucida Sans" pitchFamily="34" charset="0"/>
                <a:ea typeface="+mn-ea"/>
                <a:cs typeface="+mn-cs"/>
              </a:rPr>
              <a:t>EAEE4002/C</a:t>
            </a:r>
            <a:r>
              <a:rPr lang="cy-GB" altLang="cy-GB" sz="4900" b="1" dirty="0">
                <a:solidFill>
                  <a:srgbClr val="FFFF00">
                    <a:lumMod val="20000"/>
                    <a:lumOff val="80000"/>
                  </a:srgbClr>
                </a:solidFill>
                <a:latin typeface="Lucida Sans" pitchFamily="34" charset="0"/>
                <a:ea typeface="+mn-ea"/>
                <a:cs typeface="+mn-cs"/>
              </a:rPr>
              <a:t/>
            </a:r>
            <a:br>
              <a:rPr lang="cy-GB" altLang="cy-GB" sz="4900" b="1" dirty="0">
                <a:solidFill>
                  <a:srgbClr val="FFFF00">
                    <a:lumMod val="20000"/>
                    <a:lumOff val="80000"/>
                  </a:srgbClr>
                </a:solidFill>
                <a:latin typeface="Lucida Sans" pitchFamily="34" charset="0"/>
                <a:ea typeface="+mn-ea"/>
                <a:cs typeface="+mn-cs"/>
              </a:rPr>
            </a:br>
            <a:r>
              <a:rPr lang="cy-GB" altLang="cy-GB" sz="4900" b="1" dirty="0" smtClean="0">
                <a:solidFill>
                  <a:srgbClr val="FFFF00">
                    <a:lumMod val="20000"/>
                    <a:lumOff val="80000"/>
                  </a:srgbClr>
                </a:solidFill>
                <a:latin typeface="Lucida Sans" pitchFamily="34" charset="0"/>
                <a:ea typeface="+mn-ea"/>
                <a:cs typeface="+mn-cs"/>
              </a:rPr>
              <a:t>Yr Ymarferydd Proffesiynol</a:t>
            </a:r>
            <a:r>
              <a:rPr lang="cy-GB" altLang="cy-GB" sz="4900" b="1" dirty="0">
                <a:solidFill>
                  <a:srgbClr val="FFFF00">
                    <a:lumMod val="20000"/>
                    <a:lumOff val="80000"/>
                  </a:srgbClr>
                </a:solidFill>
                <a:latin typeface="Lucida Sans" pitchFamily="34" charset="0"/>
                <a:ea typeface="+mn-ea"/>
                <a:cs typeface="+mn-cs"/>
              </a:rPr>
              <a:t/>
            </a:r>
            <a:br>
              <a:rPr lang="cy-GB" altLang="cy-GB" sz="4900" b="1" dirty="0">
                <a:solidFill>
                  <a:srgbClr val="FFFF00">
                    <a:lumMod val="20000"/>
                    <a:lumOff val="80000"/>
                  </a:srgbClr>
                </a:solidFill>
                <a:latin typeface="Lucida Sans" pitchFamily="34" charset="0"/>
                <a:ea typeface="+mn-ea"/>
                <a:cs typeface="+mn-cs"/>
              </a:rPr>
            </a:br>
            <a:r>
              <a:rPr lang="cy-GB" altLang="cy-GB" sz="4900" b="1" i="1" dirty="0" smtClean="0">
                <a:solidFill>
                  <a:srgbClr val="FFFF00">
                    <a:lumMod val="20000"/>
                    <a:lumOff val="80000"/>
                  </a:srgbClr>
                </a:solidFill>
                <a:latin typeface="Lucida Sans" pitchFamily="34" charset="0"/>
                <a:ea typeface="+mn-ea"/>
                <a:cs typeface="+mn-cs"/>
              </a:rPr>
              <a:t>The Professional </a:t>
            </a:r>
            <a:r>
              <a:rPr lang="cy-GB" altLang="cy-GB" sz="4900" b="1" i="1" dirty="0" err="1" smtClean="0">
                <a:solidFill>
                  <a:srgbClr val="FFFF00">
                    <a:lumMod val="20000"/>
                    <a:lumOff val="80000"/>
                  </a:srgbClr>
                </a:solidFill>
                <a:latin typeface="Lucida Sans" pitchFamily="34" charset="0"/>
                <a:ea typeface="+mn-ea"/>
                <a:cs typeface="+mn-cs"/>
              </a:rPr>
              <a:t>Practitioner</a:t>
            </a:r>
            <a:r>
              <a:rPr lang="en-GB" altLang="cy-GB" sz="4900" b="1" i="1" dirty="0">
                <a:solidFill>
                  <a:srgbClr val="FFFF00">
                    <a:lumMod val="20000"/>
                    <a:lumOff val="80000"/>
                  </a:srgbClr>
                </a:solidFill>
                <a:latin typeface="Lucida Sans" pitchFamily="34" charset="0"/>
                <a:ea typeface="+mn-ea"/>
                <a:cs typeface="+mn-cs"/>
              </a:rPr>
              <a:t/>
            </a:r>
            <a:br>
              <a:rPr lang="en-GB" altLang="cy-GB" sz="4900" b="1" i="1" dirty="0">
                <a:solidFill>
                  <a:srgbClr val="FFFF00">
                    <a:lumMod val="20000"/>
                    <a:lumOff val="80000"/>
                  </a:srgbClr>
                </a:solidFill>
                <a:latin typeface="Lucida Sans" pitchFamily="34" charset="0"/>
                <a:ea typeface="+mn-ea"/>
                <a:cs typeface="+mn-cs"/>
              </a:rPr>
            </a:br>
            <a:endParaRPr lang="cy-GB" altLang="cy-GB" sz="4900" b="1" i="1" dirty="0">
              <a:solidFill>
                <a:schemeClr val="accent2">
                  <a:lumMod val="20000"/>
                  <a:lumOff val="80000"/>
                </a:schemeClr>
              </a:solidFill>
              <a:latin typeface="Lucida Sans" pitchFamily="34" charset="0"/>
            </a:endParaRPr>
          </a:p>
        </p:txBody>
      </p:sp>
      <p:sp>
        <p:nvSpPr>
          <p:cNvPr id="4099" name="Rectangle 4"/>
          <p:cNvSpPr>
            <a:spLocks noGrp="1" noChangeArrowheads="1"/>
          </p:cNvSpPr>
          <p:nvPr>
            <p:ph type="subTitle" idx="1"/>
          </p:nvPr>
        </p:nvSpPr>
        <p:spPr>
          <a:xfrm>
            <a:off x="2063552" y="3789041"/>
            <a:ext cx="8352928" cy="2348681"/>
          </a:xfrm>
        </p:spPr>
        <p:txBody>
          <a:bodyPr>
            <a:normAutofit/>
          </a:bodyPr>
          <a:lstStyle/>
          <a:p>
            <a:pPr algn="l"/>
            <a:endParaRPr lang="en-GB" altLang="cy-GB" sz="2800" b="1" dirty="0" smtClean="0">
              <a:solidFill>
                <a:schemeClr val="bg1"/>
              </a:solidFill>
              <a:latin typeface="Lucida Sans" pitchFamily="34" charset="0"/>
              <a:ea typeface="ＭＳ Ｐゴシック" pitchFamily="34" charset="-128"/>
            </a:endParaRPr>
          </a:p>
          <a:p>
            <a:pPr algn="l"/>
            <a:r>
              <a:rPr lang="en-GB" altLang="cy-GB" sz="2800" b="1" dirty="0" err="1" smtClean="0">
                <a:solidFill>
                  <a:schemeClr val="bg1"/>
                </a:solidFill>
                <a:latin typeface="Lucida Sans" pitchFamily="34" charset="0"/>
                <a:ea typeface="ＭＳ Ｐゴシック" pitchFamily="34" charset="-128"/>
              </a:rPr>
              <a:t>Panopto</a:t>
            </a:r>
            <a:r>
              <a:rPr lang="en-GB" altLang="cy-GB" sz="2800" b="1" dirty="0" smtClean="0">
                <a:solidFill>
                  <a:schemeClr val="bg1"/>
                </a:solidFill>
                <a:latin typeface="Lucida Sans" pitchFamily="34" charset="0"/>
                <a:ea typeface="ＭＳ Ｐゴシック" pitchFamily="34" charset="-128"/>
              </a:rPr>
              <a:t> </a:t>
            </a:r>
            <a:r>
              <a:rPr lang="en-GB" altLang="cy-GB" sz="2800" b="1" dirty="0" err="1" smtClean="0">
                <a:solidFill>
                  <a:schemeClr val="bg1"/>
                </a:solidFill>
                <a:latin typeface="Lucida Sans" pitchFamily="34" charset="0"/>
                <a:ea typeface="ＭＳ Ｐゴシック" pitchFamily="34" charset="-128"/>
              </a:rPr>
              <a:t>ar</a:t>
            </a:r>
            <a:r>
              <a:rPr lang="en-GB" altLang="cy-GB" sz="2800" b="1" dirty="0" smtClean="0">
                <a:solidFill>
                  <a:schemeClr val="bg1"/>
                </a:solidFill>
                <a:latin typeface="Lucida Sans" pitchFamily="34" charset="0"/>
                <a:ea typeface="ＭＳ Ｐゴシック" pitchFamily="34" charset="-128"/>
              </a:rPr>
              <a:t> </a:t>
            </a:r>
            <a:r>
              <a:rPr lang="en-GB" altLang="cy-GB" sz="2800" b="1" dirty="0" err="1" smtClean="0">
                <a:solidFill>
                  <a:schemeClr val="bg1"/>
                </a:solidFill>
                <a:latin typeface="Lucida Sans" pitchFamily="34" charset="0"/>
                <a:ea typeface="ＭＳ Ｐゴシック" pitchFamily="34" charset="-128"/>
              </a:rPr>
              <a:t>gyfer</a:t>
            </a:r>
            <a:r>
              <a:rPr lang="en-GB" altLang="cy-GB" sz="2800" b="1" dirty="0" smtClean="0">
                <a:solidFill>
                  <a:schemeClr val="bg1"/>
                </a:solidFill>
                <a:latin typeface="Lucida Sans" pitchFamily="34" charset="0"/>
                <a:ea typeface="ＭＳ Ｐゴシック" pitchFamily="34" charset="-128"/>
              </a:rPr>
              <a:t> </a:t>
            </a:r>
            <a:r>
              <a:rPr lang="en-GB" altLang="cy-GB" sz="2800" b="1" dirty="0" err="1" smtClean="0">
                <a:solidFill>
                  <a:schemeClr val="bg1"/>
                </a:solidFill>
                <a:latin typeface="Lucida Sans" pitchFamily="34" charset="0"/>
                <a:ea typeface="ＭＳ Ｐゴシック" pitchFamily="34" charset="-128"/>
              </a:rPr>
              <a:t>yr</a:t>
            </a:r>
            <a:r>
              <a:rPr lang="en-GB" altLang="cy-GB" sz="2800" b="1" dirty="0" smtClean="0">
                <a:solidFill>
                  <a:schemeClr val="bg1"/>
                </a:solidFill>
                <a:latin typeface="Lucida Sans" pitchFamily="34" charset="0"/>
                <a:ea typeface="ＭＳ Ｐゴシック" pitchFamily="34" charset="-128"/>
              </a:rPr>
              <a:t> </a:t>
            </a:r>
            <a:r>
              <a:rPr lang="en-GB" altLang="cy-GB" sz="2800" b="1" dirty="0" err="1" smtClean="0">
                <a:solidFill>
                  <a:schemeClr val="bg1"/>
                </a:solidFill>
                <a:latin typeface="Lucida Sans" pitchFamily="34" charset="0"/>
                <a:ea typeface="ＭＳ Ｐゴシック" pitchFamily="34" charset="-128"/>
              </a:rPr>
              <a:t>Asesiad</a:t>
            </a:r>
            <a:endParaRPr lang="en-GB" altLang="cy-GB" sz="2800" b="1" dirty="0" smtClean="0">
              <a:solidFill>
                <a:schemeClr val="bg1"/>
              </a:solidFill>
              <a:latin typeface="Lucida Sans" pitchFamily="34" charset="0"/>
              <a:ea typeface="ＭＳ Ｐゴシック" pitchFamily="34" charset="-128"/>
            </a:endParaRPr>
          </a:p>
          <a:p>
            <a:pPr algn="l"/>
            <a:r>
              <a:rPr lang="en-GB" altLang="cy-GB" sz="2800" b="1" i="1" dirty="0" smtClean="0">
                <a:solidFill>
                  <a:schemeClr val="bg1"/>
                </a:solidFill>
                <a:latin typeface="Lucida Sans" pitchFamily="34" charset="0"/>
                <a:ea typeface="ＭＳ Ｐゴシック" pitchFamily="34" charset="-128"/>
              </a:rPr>
              <a:t>Assignment </a:t>
            </a:r>
            <a:r>
              <a:rPr lang="en-GB" altLang="cy-GB" sz="2800" b="1" i="1" dirty="0" err="1" smtClean="0">
                <a:solidFill>
                  <a:schemeClr val="bg1"/>
                </a:solidFill>
                <a:latin typeface="Lucida Sans" pitchFamily="34" charset="0"/>
                <a:ea typeface="ＭＳ Ｐゴシック" pitchFamily="34" charset="-128"/>
              </a:rPr>
              <a:t>Panopto</a:t>
            </a:r>
            <a:endParaRPr lang="en-GB" altLang="cy-GB" sz="2800" b="1" i="1" dirty="0">
              <a:solidFill>
                <a:schemeClr val="bg1"/>
              </a:solidFill>
              <a:latin typeface="Lucida Sans" pitchFamily="34" charset="0"/>
              <a:ea typeface="ＭＳ Ｐゴシック" pitchFamily="34" charset="-128"/>
            </a:endParaRPr>
          </a:p>
          <a:p>
            <a:pPr algn="l"/>
            <a:r>
              <a:rPr lang="en-GB" altLang="cy-GB" sz="1100" dirty="0" smtClean="0">
                <a:solidFill>
                  <a:schemeClr val="bg1"/>
                </a:solidFill>
                <a:latin typeface="Lucida Sans" pitchFamily="34" charset="0"/>
                <a:ea typeface="ＭＳ Ｐゴシック" pitchFamily="34" charset="-128"/>
              </a:rPr>
              <a:t>                                                     </a:t>
            </a:r>
            <a:endParaRPr lang="cy-GB" altLang="cy-GB" sz="2000" dirty="0">
              <a:latin typeface="Lucida Sans" pitchFamily="34" charset="0"/>
            </a:endParaRPr>
          </a:p>
        </p:txBody>
      </p:sp>
    </p:spTree>
    <p:extLst>
      <p:ext uri="{BB962C8B-B14F-4D97-AF65-F5344CB8AC3E}">
        <p14:creationId xmlns:p14="http://schemas.microsoft.com/office/powerpoint/2010/main" val="3877680607"/>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Yr</a:t>
            </a:r>
            <a:r>
              <a:rPr lang="en-GB" dirty="0" smtClean="0"/>
              <a:t> </a:t>
            </a:r>
            <a:r>
              <a:rPr lang="en-GB" dirty="0" err="1" smtClean="0"/>
              <a:t>asesiad</a:t>
            </a:r>
            <a:r>
              <a:rPr lang="en-GB" dirty="0" smtClean="0"/>
              <a:t/>
            </a:r>
            <a:br>
              <a:rPr lang="en-GB" dirty="0" smtClean="0"/>
            </a:br>
            <a:r>
              <a:rPr lang="en-GB" i="1" dirty="0" smtClean="0"/>
              <a:t>The assessment</a:t>
            </a:r>
            <a:endParaRPr lang="en-GB" i="1" dirty="0"/>
          </a:p>
        </p:txBody>
      </p:sp>
      <p:sp>
        <p:nvSpPr>
          <p:cNvPr id="3" name="Content Placeholder 2"/>
          <p:cNvSpPr>
            <a:spLocks noGrp="1"/>
          </p:cNvSpPr>
          <p:nvPr>
            <p:ph sz="half" idx="1"/>
          </p:nvPr>
        </p:nvSpPr>
        <p:spPr/>
        <p:txBody>
          <a:bodyPr/>
          <a:lstStyle/>
          <a:p>
            <a:r>
              <a:rPr lang="en-US" dirty="0" err="1" smtClean="0"/>
              <a:t>Mae’r</a:t>
            </a:r>
            <a:r>
              <a:rPr lang="en-US" dirty="0" smtClean="0"/>
              <a:t> </a:t>
            </a:r>
            <a:r>
              <a:rPr lang="en-US" dirty="0" err="1" smtClean="0"/>
              <a:t>asesiad</a:t>
            </a:r>
            <a:r>
              <a:rPr lang="en-US" dirty="0" smtClean="0"/>
              <a:t> </a:t>
            </a:r>
            <a:r>
              <a:rPr lang="en-US" dirty="0" err="1" smtClean="0"/>
              <a:t>yn</a:t>
            </a:r>
            <a:r>
              <a:rPr lang="en-US" dirty="0" smtClean="0"/>
              <a:t> </a:t>
            </a:r>
            <a:r>
              <a:rPr lang="en-US" dirty="0" err="1" smtClean="0"/>
              <a:t>cynnwys</a:t>
            </a:r>
            <a:r>
              <a:rPr lang="en-US" dirty="0" smtClean="0"/>
              <a:t> </a:t>
            </a:r>
            <a:r>
              <a:rPr lang="en-US" dirty="0" err="1" smtClean="0"/>
              <a:t>dwy</a:t>
            </a:r>
            <a:r>
              <a:rPr lang="en-US" dirty="0" smtClean="0"/>
              <a:t> </a:t>
            </a:r>
            <a:r>
              <a:rPr lang="en-US" dirty="0" err="1" smtClean="0"/>
              <a:t>rhan</a:t>
            </a:r>
            <a:endParaRPr lang="en-US" dirty="0" smtClean="0"/>
          </a:p>
          <a:p>
            <a:r>
              <a:rPr lang="en-US" dirty="0" err="1" smtClean="0"/>
              <a:t>Cyflwyniad</a:t>
            </a:r>
            <a:r>
              <a:rPr lang="en-US" dirty="0" smtClean="0"/>
              <a:t> </a:t>
            </a:r>
            <a:r>
              <a:rPr lang="en-US" dirty="0" err="1" smtClean="0"/>
              <a:t>drwy</a:t>
            </a:r>
            <a:r>
              <a:rPr lang="en-US" dirty="0" smtClean="0"/>
              <a:t> </a:t>
            </a:r>
            <a:r>
              <a:rPr lang="en-US" dirty="0" err="1" smtClean="0"/>
              <a:t>recordiad</a:t>
            </a:r>
            <a:r>
              <a:rPr lang="en-US" dirty="0" smtClean="0"/>
              <a:t> </a:t>
            </a:r>
            <a:r>
              <a:rPr lang="en-US" dirty="0" err="1" smtClean="0"/>
              <a:t>unigol</a:t>
            </a:r>
            <a:r>
              <a:rPr lang="en-US" dirty="0" smtClean="0"/>
              <a:t> o 5 </a:t>
            </a:r>
            <a:r>
              <a:rPr lang="en-US" dirty="0" err="1" smtClean="0"/>
              <a:t>munud</a:t>
            </a:r>
            <a:endParaRPr lang="en-US" dirty="0" smtClean="0"/>
          </a:p>
          <a:p>
            <a:r>
              <a:rPr lang="en-US" dirty="0" err="1" smtClean="0"/>
              <a:t>Papur</a:t>
            </a:r>
            <a:r>
              <a:rPr lang="en-US" dirty="0" smtClean="0"/>
              <a:t> </a:t>
            </a:r>
            <a:r>
              <a:rPr lang="en-US" dirty="0" err="1" smtClean="0"/>
              <a:t>briffio</a:t>
            </a:r>
            <a:r>
              <a:rPr lang="en-US" dirty="0" smtClean="0"/>
              <a:t> </a:t>
            </a:r>
            <a:endParaRPr lang="en-US" dirty="0"/>
          </a:p>
        </p:txBody>
      </p:sp>
      <p:sp>
        <p:nvSpPr>
          <p:cNvPr id="5" name="Content Placeholder 4"/>
          <p:cNvSpPr>
            <a:spLocks noGrp="1"/>
          </p:cNvSpPr>
          <p:nvPr>
            <p:ph sz="half" idx="2"/>
          </p:nvPr>
        </p:nvSpPr>
        <p:spPr/>
        <p:txBody>
          <a:bodyPr/>
          <a:lstStyle/>
          <a:p>
            <a:r>
              <a:rPr lang="en-GB" i="1" dirty="0"/>
              <a:t>The assessment consists of two parts</a:t>
            </a:r>
            <a:endParaRPr lang="en-US" i="1" dirty="0"/>
          </a:p>
          <a:p>
            <a:r>
              <a:rPr lang="en-GB" i="1" dirty="0"/>
              <a:t>An individual video recorded presentation of 5 minutes</a:t>
            </a:r>
          </a:p>
          <a:p>
            <a:r>
              <a:rPr lang="en-GB" i="1" dirty="0"/>
              <a:t>A briefing paper</a:t>
            </a:r>
            <a:endParaRPr lang="en-US" i="1" dirty="0"/>
          </a:p>
          <a:p>
            <a:endParaRPr lang="en-GB" dirty="0"/>
          </a:p>
        </p:txBody>
      </p:sp>
    </p:spTree>
    <p:extLst>
      <p:ext uri="{BB962C8B-B14F-4D97-AF65-F5344CB8AC3E}">
        <p14:creationId xmlns:p14="http://schemas.microsoft.com/office/powerpoint/2010/main" val="208226543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Cyflwyniad</a:t>
            </a:r>
            <a:r>
              <a:rPr lang="en-GB" dirty="0" smtClean="0"/>
              <a:t/>
            </a:r>
            <a:br>
              <a:rPr lang="en-GB" dirty="0" smtClean="0"/>
            </a:br>
            <a:r>
              <a:rPr lang="en-GB" i="1" dirty="0" smtClean="0"/>
              <a:t>Presentation</a:t>
            </a:r>
            <a:endParaRPr lang="en-US" i="1" dirty="0"/>
          </a:p>
        </p:txBody>
      </p:sp>
      <p:sp>
        <p:nvSpPr>
          <p:cNvPr id="3" name="Content Placeholder 2"/>
          <p:cNvSpPr>
            <a:spLocks noGrp="1"/>
          </p:cNvSpPr>
          <p:nvPr>
            <p:ph sz="half" idx="1"/>
          </p:nvPr>
        </p:nvSpPr>
        <p:spPr/>
        <p:txBody>
          <a:bodyPr>
            <a:normAutofit fontScale="92500" lnSpcReduction="10000"/>
          </a:bodyPr>
          <a:lstStyle/>
          <a:p>
            <a:r>
              <a:rPr lang="en-US" dirty="0" err="1" smtClean="0"/>
              <a:t>Bydd</a:t>
            </a:r>
            <a:r>
              <a:rPr lang="en-US" dirty="0" smtClean="0"/>
              <a:t> </a:t>
            </a:r>
            <a:r>
              <a:rPr lang="en-US" dirty="0" err="1" smtClean="0"/>
              <a:t>hwn</a:t>
            </a:r>
            <a:r>
              <a:rPr lang="en-US" dirty="0" smtClean="0"/>
              <a:t> </a:t>
            </a:r>
            <a:r>
              <a:rPr lang="en-US" dirty="0" err="1" smtClean="0"/>
              <a:t>yn</a:t>
            </a:r>
            <a:r>
              <a:rPr lang="en-US" dirty="0" smtClean="0"/>
              <a:t> </a:t>
            </a:r>
            <a:r>
              <a:rPr lang="en-US" dirty="0" err="1" smtClean="0"/>
              <a:t>recordiad</a:t>
            </a:r>
            <a:r>
              <a:rPr lang="en-US" dirty="0" smtClean="0"/>
              <a:t> </a:t>
            </a:r>
            <a:r>
              <a:rPr lang="en-US" dirty="0" err="1" smtClean="0"/>
              <a:t>fideo</a:t>
            </a:r>
            <a:r>
              <a:rPr lang="en-US" dirty="0" smtClean="0"/>
              <a:t> </a:t>
            </a:r>
            <a:r>
              <a:rPr lang="en-US" dirty="0" err="1" smtClean="0"/>
              <a:t>sydd</a:t>
            </a:r>
            <a:r>
              <a:rPr lang="en-US" dirty="0" smtClean="0"/>
              <a:t> </a:t>
            </a:r>
            <a:r>
              <a:rPr lang="en-US" dirty="0" err="1" smtClean="0"/>
              <a:t>yn</a:t>
            </a:r>
            <a:r>
              <a:rPr lang="en-US" dirty="0" smtClean="0"/>
              <a:t> </a:t>
            </a:r>
            <a:r>
              <a:rPr lang="en-US" dirty="0" err="1" smtClean="0"/>
              <a:t>cael</a:t>
            </a:r>
            <a:r>
              <a:rPr lang="en-US" dirty="0" smtClean="0"/>
              <a:t> </a:t>
            </a:r>
            <a:r>
              <a:rPr lang="en-US" dirty="0" err="1" smtClean="0"/>
              <a:t>ei</a:t>
            </a:r>
            <a:r>
              <a:rPr lang="en-US" dirty="0" smtClean="0"/>
              <a:t> </a:t>
            </a:r>
            <a:r>
              <a:rPr lang="en-US" dirty="0" err="1" smtClean="0"/>
              <a:t>gynhyrchu</a:t>
            </a:r>
            <a:r>
              <a:rPr lang="en-US" dirty="0" smtClean="0"/>
              <a:t> a </a:t>
            </a:r>
            <a:r>
              <a:rPr lang="en-US" dirty="0" err="1" smtClean="0"/>
              <a:t>lanlwytho</a:t>
            </a:r>
            <a:r>
              <a:rPr lang="en-US" dirty="0" smtClean="0"/>
              <a:t> </a:t>
            </a:r>
            <a:r>
              <a:rPr lang="en-US" dirty="0" err="1" smtClean="0"/>
              <a:t>gan</a:t>
            </a:r>
            <a:r>
              <a:rPr lang="en-US" dirty="0" smtClean="0"/>
              <a:t> y </a:t>
            </a:r>
            <a:r>
              <a:rPr lang="en-US" dirty="0" err="1" smtClean="0"/>
              <a:t>myfyriwr</a:t>
            </a:r>
            <a:r>
              <a:rPr lang="en-US" dirty="0" smtClean="0"/>
              <a:t>.</a:t>
            </a:r>
          </a:p>
          <a:p>
            <a:r>
              <a:rPr lang="en-US" dirty="0" err="1" smtClean="0"/>
              <a:t>Bydd</a:t>
            </a:r>
            <a:r>
              <a:rPr lang="en-US" dirty="0" smtClean="0"/>
              <a:t> </a:t>
            </a:r>
            <a:r>
              <a:rPr lang="en-US" dirty="0" err="1" smtClean="0"/>
              <a:t>hwn</a:t>
            </a:r>
            <a:r>
              <a:rPr lang="en-US" dirty="0" smtClean="0"/>
              <a:t> </a:t>
            </a:r>
            <a:r>
              <a:rPr lang="en-US" dirty="0" err="1" smtClean="0"/>
              <a:t>yn</a:t>
            </a:r>
            <a:r>
              <a:rPr lang="en-US" dirty="0" smtClean="0"/>
              <a:t> 5 </a:t>
            </a:r>
            <a:r>
              <a:rPr lang="en-US" dirty="0" err="1" smtClean="0"/>
              <a:t>munud</a:t>
            </a:r>
            <a:r>
              <a:rPr lang="en-US" dirty="0" smtClean="0"/>
              <a:t> o </a:t>
            </a:r>
            <a:r>
              <a:rPr lang="en-US" dirty="0" err="1" smtClean="0"/>
              <a:t>hyd</a:t>
            </a:r>
            <a:r>
              <a:rPr lang="en-US" dirty="0" smtClean="0"/>
              <a:t> (</a:t>
            </a:r>
            <a:r>
              <a:rPr lang="en-US" dirty="0" err="1" smtClean="0"/>
              <a:t>mae’r</a:t>
            </a:r>
            <a:r>
              <a:rPr lang="en-US" dirty="0" smtClean="0"/>
              <a:t> </a:t>
            </a:r>
            <a:r>
              <a:rPr lang="en-US" dirty="0" err="1" smtClean="0"/>
              <a:t>rheol</a:t>
            </a:r>
            <a:r>
              <a:rPr lang="en-US" dirty="0" smtClean="0"/>
              <a:t> o 10% </a:t>
            </a:r>
            <a:r>
              <a:rPr lang="en-US" dirty="0" err="1" smtClean="0"/>
              <a:t>yn</a:t>
            </a:r>
            <a:r>
              <a:rPr lang="en-US" dirty="0" smtClean="0"/>
              <a:t> </a:t>
            </a:r>
            <a:r>
              <a:rPr lang="en-US" dirty="0" err="1" smtClean="0"/>
              <a:t>berthnasol</a:t>
            </a:r>
            <a:r>
              <a:rPr lang="en-US" dirty="0" smtClean="0"/>
              <a:t> </a:t>
            </a:r>
            <a:r>
              <a:rPr lang="en-US" dirty="0" err="1" smtClean="0"/>
              <a:t>sydd</a:t>
            </a:r>
            <a:r>
              <a:rPr lang="en-US" dirty="0" smtClean="0"/>
              <a:t> </a:t>
            </a:r>
            <a:r>
              <a:rPr lang="en-US" dirty="0" err="1" smtClean="0"/>
              <a:t>yn</a:t>
            </a:r>
            <a:r>
              <a:rPr lang="en-US" dirty="0" smtClean="0"/>
              <a:t> </a:t>
            </a:r>
            <a:r>
              <a:rPr lang="en-US" dirty="0" err="1" smtClean="0"/>
              <a:t>gyfartal</a:t>
            </a:r>
            <a:r>
              <a:rPr lang="en-US" dirty="0" smtClean="0"/>
              <a:t> </a:t>
            </a:r>
            <a:r>
              <a:rPr lang="en-US" dirty="0" err="1" smtClean="0"/>
              <a:t>i</a:t>
            </a:r>
            <a:r>
              <a:rPr lang="en-US" dirty="0" smtClean="0"/>
              <a:t> un </a:t>
            </a:r>
            <a:r>
              <a:rPr lang="en-US" dirty="0" err="1" smtClean="0"/>
              <a:t>munud</a:t>
            </a:r>
            <a:r>
              <a:rPr lang="en-US" dirty="0" smtClean="0"/>
              <a:t> </a:t>
            </a:r>
            <a:r>
              <a:rPr lang="en-US" dirty="0" err="1" smtClean="0"/>
              <a:t>naill</a:t>
            </a:r>
            <a:r>
              <a:rPr lang="en-US" dirty="0" smtClean="0"/>
              <a:t> </a:t>
            </a:r>
            <a:r>
              <a:rPr lang="en-US" dirty="0" err="1" smtClean="0"/>
              <a:t>ochr</a:t>
            </a:r>
            <a:r>
              <a:rPr lang="en-US" dirty="0" smtClean="0"/>
              <a:t> </a:t>
            </a:r>
            <a:r>
              <a:rPr lang="en-US" dirty="0" err="1" smtClean="0"/>
              <a:t>o’r</a:t>
            </a:r>
            <a:r>
              <a:rPr lang="en-US" dirty="0" smtClean="0"/>
              <a:t> </a:t>
            </a:r>
            <a:r>
              <a:rPr lang="en-US" dirty="0" err="1" smtClean="0"/>
              <a:t>amser</a:t>
            </a:r>
            <a:r>
              <a:rPr lang="en-US" dirty="0" smtClean="0"/>
              <a:t>).</a:t>
            </a:r>
          </a:p>
          <a:p>
            <a:r>
              <a:rPr lang="en-US" dirty="0" err="1" smtClean="0"/>
              <a:t>Defnyddiwch</a:t>
            </a:r>
            <a:r>
              <a:rPr lang="en-US" dirty="0" smtClean="0"/>
              <a:t> </a:t>
            </a:r>
            <a:r>
              <a:rPr lang="en-US" dirty="0" err="1" smtClean="0"/>
              <a:t>yr</a:t>
            </a:r>
            <a:r>
              <a:rPr lang="en-US" dirty="0" smtClean="0"/>
              <a:t> </a:t>
            </a:r>
            <a:r>
              <a:rPr lang="en-US" dirty="0" err="1" smtClean="0"/>
              <a:t>amser</a:t>
            </a:r>
            <a:r>
              <a:rPr lang="en-US" dirty="0" smtClean="0"/>
              <a:t> </a:t>
            </a:r>
            <a:r>
              <a:rPr lang="en-US" dirty="0" err="1" smtClean="0"/>
              <a:t>gan</a:t>
            </a:r>
            <a:r>
              <a:rPr lang="en-US" dirty="0" smtClean="0"/>
              <a:t> bod </a:t>
            </a:r>
            <a:r>
              <a:rPr lang="en-US" dirty="0" err="1" smtClean="0"/>
              <a:t>tipyn</a:t>
            </a:r>
            <a:r>
              <a:rPr lang="en-US" dirty="0" smtClean="0"/>
              <a:t> o </a:t>
            </a:r>
            <a:r>
              <a:rPr lang="en-US" dirty="0" err="1" smtClean="0"/>
              <a:t>gwybodaeth</a:t>
            </a:r>
            <a:r>
              <a:rPr lang="en-US" dirty="0" smtClean="0"/>
              <a:t> </a:t>
            </a:r>
            <a:r>
              <a:rPr lang="en-US" dirty="0" err="1" smtClean="0"/>
              <a:t>i</a:t>
            </a:r>
            <a:r>
              <a:rPr lang="en-US" dirty="0" smtClean="0"/>
              <a:t> </a:t>
            </a:r>
            <a:r>
              <a:rPr lang="en-US" dirty="0" err="1" smtClean="0"/>
              <a:t>gael</a:t>
            </a:r>
            <a:r>
              <a:rPr lang="en-US" dirty="0" smtClean="0"/>
              <a:t> </a:t>
            </a:r>
            <a:r>
              <a:rPr lang="en-US" dirty="0" err="1" smtClean="0"/>
              <a:t>ei</a:t>
            </a:r>
            <a:r>
              <a:rPr lang="en-US" dirty="0" smtClean="0"/>
              <a:t> </a:t>
            </a:r>
            <a:r>
              <a:rPr lang="en-US" dirty="0" err="1" smtClean="0"/>
              <a:t>gynnwys</a:t>
            </a:r>
            <a:r>
              <a:rPr lang="en-US" dirty="0" smtClean="0"/>
              <a:t> </a:t>
            </a:r>
            <a:r>
              <a:rPr lang="en-US" dirty="0" err="1" smtClean="0"/>
              <a:t>yn</a:t>
            </a:r>
            <a:r>
              <a:rPr lang="en-US" dirty="0" smtClean="0"/>
              <a:t> </a:t>
            </a:r>
            <a:r>
              <a:rPr lang="en-US" dirty="0" err="1" smtClean="0"/>
              <a:t>yr</a:t>
            </a:r>
            <a:r>
              <a:rPr lang="en-US" dirty="0" smtClean="0"/>
              <a:t> </a:t>
            </a:r>
            <a:r>
              <a:rPr lang="en-US" dirty="0" err="1" smtClean="0"/>
              <a:t>amser</a:t>
            </a:r>
            <a:r>
              <a:rPr lang="en-US" dirty="0" smtClean="0"/>
              <a:t> </a:t>
            </a:r>
            <a:r>
              <a:rPr lang="en-US" dirty="0" err="1" smtClean="0"/>
              <a:t>yma</a:t>
            </a:r>
            <a:r>
              <a:rPr lang="en-US" dirty="0" smtClean="0"/>
              <a:t>.  </a:t>
            </a:r>
            <a:endParaRPr lang="en-US" dirty="0"/>
          </a:p>
        </p:txBody>
      </p:sp>
      <p:sp>
        <p:nvSpPr>
          <p:cNvPr id="4" name="Content Placeholder 3"/>
          <p:cNvSpPr>
            <a:spLocks noGrp="1"/>
          </p:cNvSpPr>
          <p:nvPr>
            <p:ph sz="half" idx="2"/>
          </p:nvPr>
        </p:nvSpPr>
        <p:spPr/>
        <p:txBody>
          <a:bodyPr>
            <a:normAutofit fontScale="92500" lnSpcReduction="10000"/>
          </a:bodyPr>
          <a:lstStyle/>
          <a:p>
            <a:r>
              <a:rPr lang="en-GB" i="1" dirty="0"/>
              <a:t>This will be a video produced and uploaded by the student.</a:t>
            </a:r>
          </a:p>
          <a:p>
            <a:r>
              <a:rPr lang="en-GB" i="1" dirty="0"/>
              <a:t>It will be 5 minutes in duration (10% rule applies which equates to one minute either side of the time limit).</a:t>
            </a:r>
          </a:p>
          <a:p>
            <a:r>
              <a:rPr lang="en-GB" i="1" dirty="0"/>
              <a:t>Please utilise the time as there is a lot of information to include in the allotted time.</a:t>
            </a:r>
          </a:p>
        </p:txBody>
      </p:sp>
    </p:spTree>
    <p:extLst>
      <p:ext uri="{BB962C8B-B14F-4D97-AF65-F5344CB8AC3E}">
        <p14:creationId xmlns:p14="http://schemas.microsoft.com/office/powerpoint/2010/main" val="15261963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Cyflwyniad</a:t>
            </a:r>
            <a:r>
              <a:rPr lang="en-GB" dirty="0" smtClean="0"/>
              <a:t/>
            </a:r>
            <a:br>
              <a:rPr lang="en-GB" dirty="0" smtClean="0"/>
            </a:br>
            <a:r>
              <a:rPr lang="en-GB" i="1" dirty="0" smtClean="0"/>
              <a:t>Presentation</a:t>
            </a:r>
            <a:endParaRPr lang="en-US" i="1" dirty="0"/>
          </a:p>
        </p:txBody>
      </p:sp>
      <p:sp>
        <p:nvSpPr>
          <p:cNvPr id="3" name="Content Placeholder 2"/>
          <p:cNvSpPr>
            <a:spLocks noGrp="1"/>
          </p:cNvSpPr>
          <p:nvPr>
            <p:ph sz="half" idx="1"/>
          </p:nvPr>
        </p:nvSpPr>
        <p:spPr/>
        <p:txBody>
          <a:bodyPr/>
          <a:lstStyle/>
          <a:p>
            <a:r>
              <a:rPr lang="en-US" dirty="0" smtClean="0"/>
              <a:t>Mae </a:t>
            </a:r>
            <a:r>
              <a:rPr lang="en-US" dirty="0" err="1" smtClean="0"/>
              <a:t>gennych</a:t>
            </a:r>
            <a:r>
              <a:rPr lang="en-US" dirty="0" smtClean="0"/>
              <a:t> </a:t>
            </a:r>
            <a:r>
              <a:rPr lang="en-US" dirty="0" err="1" smtClean="0"/>
              <a:t>senario</a:t>
            </a:r>
            <a:r>
              <a:rPr lang="en-US" dirty="0" smtClean="0"/>
              <a:t> </a:t>
            </a:r>
            <a:r>
              <a:rPr lang="en-US" dirty="0" err="1" smtClean="0"/>
              <a:t>i’w</a:t>
            </a:r>
            <a:r>
              <a:rPr lang="en-US" dirty="0" smtClean="0"/>
              <a:t> </a:t>
            </a:r>
            <a:r>
              <a:rPr lang="en-US" dirty="0" err="1" smtClean="0"/>
              <a:t>ddarllen</a:t>
            </a:r>
            <a:r>
              <a:rPr lang="en-US" dirty="0" smtClean="0"/>
              <a:t> ac </a:t>
            </a:r>
            <a:r>
              <a:rPr lang="en-US" dirty="0" err="1" smtClean="0"/>
              <a:t>yna</a:t>
            </a:r>
            <a:r>
              <a:rPr lang="en-US" dirty="0" smtClean="0"/>
              <a:t> </a:t>
            </a:r>
            <a:r>
              <a:rPr lang="en-US" dirty="0" err="1" smtClean="0"/>
              <a:t>datblygwch</a:t>
            </a:r>
            <a:r>
              <a:rPr lang="en-US" dirty="0" smtClean="0"/>
              <a:t> </a:t>
            </a:r>
            <a:r>
              <a:rPr lang="en-US" dirty="0" err="1" smtClean="0"/>
              <a:t>eich</a:t>
            </a:r>
            <a:r>
              <a:rPr lang="en-US" dirty="0" smtClean="0"/>
              <a:t> </a:t>
            </a:r>
            <a:r>
              <a:rPr lang="en-US" dirty="0" err="1" smtClean="0"/>
              <a:t>cyflwyniad</a:t>
            </a:r>
            <a:r>
              <a:rPr lang="en-US" dirty="0" smtClean="0"/>
              <a:t> </a:t>
            </a:r>
            <a:r>
              <a:rPr lang="en-US" dirty="0" err="1" smtClean="0"/>
              <a:t>er</a:t>
            </a:r>
            <a:r>
              <a:rPr lang="en-US" dirty="0" smtClean="0"/>
              <a:t> </a:t>
            </a:r>
            <a:r>
              <a:rPr lang="en-US" dirty="0" err="1" smtClean="0"/>
              <a:t>mwyn</a:t>
            </a:r>
            <a:r>
              <a:rPr lang="en-US" dirty="0" smtClean="0"/>
              <a:t> </a:t>
            </a:r>
            <a:r>
              <a:rPr lang="en-US" dirty="0" err="1" smtClean="0"/>
              <a:t>i</a:t>
            </a:r>
            <a:r>
              <a:rPr lang="en-US" dirty="0" smtClean="0"/>
              <a:t> chi </a:t>
            </a:r>
            <a:r>
              <a:rPr lang="en-US" dirty="0" err="1" smtClean="0"/>
              <a:t>gyfeirio</a:t>
            </a:r>
            <a:r>
              <a:rPr lang="en-US" dirty="0" smtClean="0"/>
              <a:t> at y </a:t>
            </a:r>
            <a:r>
              <a:rPr lang="en-US" dirty="0" err="1" smtClean="0"/>
              <a:t>senario</a:t>
            </a:r>
            <a:r>
              <a:rPr lang="en-US" dirty="0" smtClean="0"/>
              <a:t>.   </a:t>
            </a:r>
            <a:endParaRPr lang="en-US" dirty="0"/>
          </a:p>
        </p:txBody>
      </p:sp>
      <p:sp>
        <p:nvSpPr>
          <p:cNvPr id="4" name="Content Placeholder 3"/>
          <p:cNvSpPr>
            <a:spLocks noGrp="1"/>
          </p:cNvSpPr>
          <p:nvPr>
            <p:ph sz="half" idx="2"/>
          </p:nvPr>
        </p:nvSpPr>
        <p:spPr/>
        <p:txBody>
          <a:bodyPr/>
          <a:lstStyle/>
          <a:p>
            <a:r>
              <a:rPr lang="en-GB" i="1" dirty="0"/>
              <a:t>There is a scenario to read and then develop your presentation to address the scenario.</a:t>
            </a:r>
            <a:endParaRPr lang="en-US" i="1" dirty="0"/>
          </a:p>
          <a:p>
            <a:endParaRPr lang="en-GB" dirty="0"/>
          </a:p>
        </p:txBody>
      </p:sp>
    </p:spTree>
    <p:extLst>
      <p:ext uri="{BB962C8B-B14F-4D97-AF65-F5344CB8AC3E}">
        <p14:creationId xmlns:p14="http://schemas.microsoft.com/office/powerpoint/2010/main" val="227462340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err="1" smtClean="0"/>
              <a:t>Senario</a:t>
            </a:r>
            <a:endParaRPr lang="en-GB" b="1" dirty="0"/>
          </a:p>
        </p:txBody>
      </p:sp>
      <p:sp>
        <p:nvSpPr>
          <p:cNvPr id="6" name="Content Placeholder 5"/>
          <p:cNvSpPr>
            <a:spLocks noGrp="1"/>
          </p:cNvSpPr>
          <p:nvPr>
            <p:ph idx="1"/>
          </p:nvPr>
        </p:nvSpPr>
        <p:spPr/>
        <p:txBody>
          <a:bodyPr>
            <a:normAutofit fontScale="85000" lnSpcReduction="10000"/>
          </a:bodyPr>
          <a:lstStyle/>
          <a:p>
            <a:pPr marL="0" indent="0" algn="just" fontAlgn="base" hangingPunct="0">
              <a:buNone/>
            </a:pPr>
            <a:r>
              <a:rPr lang="cy-GB" dirty="0" smtClean="0"/>
              <a:t>Yn </a:t>
            </a:r>
            <a:r>
              <a:rPr lang="cy-GB" dirty="0"/>
              <a:t>dilyn cyfnod prysur a’r ddechrau tymor newydd yn eich lleoliad, mae’r plant wedi ymgartrefu ac mae’r staff wedi dod i weithio gyda phlant penodol o fewn y lleoliad o dan system gweithwyr allweddol. Rydych chi wedi bod yn gwneud arsylwadau ar y plant yn eich grŵp, ac yn poeni am  un o'r plant sydd yn cael yn anodd i gymysgu, i gyfathrebu, i ganolbwyntio am gyfnodau a rhannu gyda phlant eraill. </a:t>
            </a:r>
            <a:r>
              <a:rPr lang="cy-GB" dirty="0" smtClean="0"/>
              <a:t> Er </a:t>
            </a:r>
            <a:r>
              <a:rPr lang="cy-GB" dirty="0"/>
              <a:t>bod yr elfennau yma wedi ymddangos fel nodweddion yn y plant eraill yn eich grŵp dros y diwrnodau a’r wythnosau gyntaf, mae’r plant eraill wedi addasu yn gyflym. Fodd bynnag, mae’r plentyn bach o dan sylw yn parhau i gael yr un trafferthion</a:t>
            </a:r>
            <a:r>
              <a:rPr lang="cy-GB" dirty="0" smtClean="0"/>
              <a:t>. </a:t>
            </a:r>
            <a:endParaRPr lang="en-GB" dirty="0"/>
          </a:p>
          <a:p>
            <a:endParaRPr lang="en-GB" dirty="0"/>
          </a:p>
        </p:txBody>
      </p:sp>
    </p:spTree>
    <p:extLst>
      <p:ext uri="{BB962C8B-B14F-4D97-AF65-F5344CB8AC3E}">
        <p14:creationId xmlns:p14="http://schemas.microsoft.com/office/powerpoint/2010/main" val="49715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Scenario</a:t>
            </a:r>
            <a:r>
              <a:rPr lang="en-US" dirty="0"/>
              <a:t/>
            </a:r>
            <a:br>
              <a:rPr lang="en-US" dirty="0"/>
            </a:br>
            <a:endParaRPr lang="en-US" dirty="0"/>
          </a:p>
        </p:txBody>
      </p:sp>
      <p:sp>
        <p:nvSpPr>
          <p:cNvPr id="3" name="Content Placeholder 2"/>
          <p:cNvSpPr>
            <a:spLocks noGrp="1"/>
          </p:cNvSpPr>
          <p:nvPr>
            <p:ph idx="1"/>
          </p:nvPr>
        </p:nvSpPr>
        <p:spPr/>
        <p:txBody>
          <a:bodyPr>
            <a:normAutofit fontScale="85000" lnSpcReduction="10000"/>
          </a:bodyPr>
          <a:lstStyle/>
          <a:p>
            <a:pPr marL="0" indent="0" algn="just" fontAlgn="base" hangingPunct="0">
              <a:buNone/>
            </a:pPr>
            <a:r>
              <a:rPr lang="en-GB" dirty="0" smtClean="0"/>
              <a:t>Following </a:t>
            </a:r>
            <a:r>
              <a:rPr lang="en-GB" dirty="0"/>
              <a:t>a busy start to a new term, the children have settled into the setting and the staff have had the opportunity to begin forming relationships with the children under a key worker system.  You have been carrying out observations on the children in your </a:t>
            </a:r>
            <a:r>
              <a:rPr lang="cy-GB" dirty="0" err="1"/>
              <a:t>group</a:t>
            </a:r>
            <a:r>
              <a:rPr lang="cy-GB" dirty="0"/>
              <a:t> </a:t>
            </a:r>
            <a:r>
              <a:rPr lang="en-GB" dirty="0"/>
              <a:t>and have concerns about one child who continues to have difficulty mixing with others, communicating, concentrating for periods of time and sharing with others. Although these factors were evident amongst the other children in your group during the first few days and weeks, the other children have now settled quickly. However, the child under observation is continuing to have ongoing difficulties. </a:t>
            </a:r>
            <a:endParaRPr lang="en-US" dirty="0"/>
          </a:p>
          <a:p>
            <a:endParaRPr lang="en-US" dirty="0"/>
          </a:p>
        </p:txBody>
      </p:sp>
    </p:spTree>
    <p:extLst>
      <p:ext uri="{BB962C8B-B14F-4D97-AF65-F5344CB8AC3E}">
        <p14:creationId xmlns:p14="http://schemas.microsoft.com/office/powerpoint/2010/main" val="69420977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Pwyntiau</a:t>
            </a:r>
            <a:r>
              <a:rPr lang="en-GB" dirty="0" smtClean="0"/>
              <a:t> </a:t>
            </a:r>
            <a:r>
              <a:rPr lang="en-GB" dirty="0" err="1" smtClean="0"/>
              <a:t>allweddol</a:t>
            </a:r>
            <a:r>
              <a:rPr lang="en-GB" dirty="0" smtClean="0"/>
              <a:t/>
            </a:r>
            <a:br>
              <a:rPr lang="en-GB" dirty="0" smtClean="0"/>
            </a:br>
            <a:r>
              <a:rPr lang="en-GB" i="1" dirty="0" smtClean="0"/>
              <a:t>Key </a:t>
            </a:r>
            <a:r>
              <a:rPr lang="en-GB" i="1" dirty="0" smtClean="0"/>
              <a:t>points</a:t>
            </a:r>
            <a:endParaRPr lang="en-US" i="1" dirty="0"/>
          </a:p>
        </p:txBody>
      </p:sp>
      <p:sp>
        <p:nvSpPr>
          <p:cNvPr id="4" name="Content Placeholder 3"/>
          <p:cNvSpPr>
            <a:spLocks noGrp="1"/>
          </p:cNvSpPr>
          <p:nvPr>
            <p:ph sz="half" idx="1"/>
          </p:nvPr>
        </p:nvSpPr>
        <p:spPr/>
        <p:txBody>
          <a:bodyPr/>
          <a:lstStyle/>
          <a:p>
            <a:r>
              <a:rPr lang="en-GB" dirty="0" err="1" smtClean="0"/>
              <a:t>Arsylwi</a:t>
            </a:r>
            <a:endParaRPr lang="en-GB" dirty="0" smtClean="0"/>
          </a:p>
          <a:p>
            <a:r>
              <a:rPr lang="en-GB" dirty="0" err="1" smtClean="0"/>
              <a:t>Asesu</a:t>
            </a:r>
            <a:endParaRPr lang="en-GB" dirty="0" smtClean="0"/>
          </a:p>
          <a:p>
            <a:r>
              <a:rPr lang="en-GB" dirty="0" err="1" smtClean="0"/>
              <a:t>Cynllunio</a:t>
            </a:r>
            <a:endParaRPr lang="en-GB" dirty="0"/>
          </a:p>
        </p:txBody>
      </p:sp>
      <p:sp>
        <p:nvSpPr>
          <p:cNvPr id="5" name="Content Placeholder 4"/>
          <p:cNvSpPr>
            <a:spLocks noGrp="1"/>
          </p:cNvSpPr>
          <p:nvPr>
            <p:ph sz="half" idx="2"/>
          </p:nvPr>
        </p:nvSpPr>
        <p:spPr/>
        <p:txBody>
          <a:bodyPr/>
          <a:lstStyle/>
          <a:p>
            <a:r>
              <a:rPr lang="en-GB" i="1" dirty="0"/>
              <a:t>Observation</a:t>
            </a:r>
          </a:p>
          <a:p>
            <a:r>
              <a:rPr lang="en-GB" i="1" dirty="0"/>
              <a:t>Assessment </a:t>
            </a:r>
          </a:p>
          <a:p>
            <a:r>
              <a:rPr lang="en-GB" i="1" dirty="0"/>
              <a:t>Planning</a:t>
            </a:r>
            <a:endParaRPr lang="en-US" i="1" dirty="0"/>
          </a:p>
          <a:p>
            <a:endParaRPr lang="en-GB" dirty="0"/>
          </a:p>
        </p:txBody>
      </p:sp>
    </p:spTree>
    <p:extLst>
      <p:ext uri="{BB962C8B-B14F-4D97-AF65-F5344CB8AC3E}">
        <p14:creationId xmlns:p14="http://schemas.microsoft.com/office/powerpoint/2010/main" val="296056224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Themau</a:t>
            </a:r>
            <a:r>
              <a:rPr lang="en-GB" dirty="0" smtClean="0"/>
              <a:t> </a:t>
            </a:r>
            <a:r>
              <a:rPr lang="en-GB" dirty="0" err="1" smtClean="0"/>
              <a:t>Allweddol</a:t>
            </a:r>
            <a:r>
              <a:rPr lang="en-GB" dirty="0" smtClean="0"/>
              <a:t/>
            </a:r>
            <a:br>
              <a:rPr lang="en-GB" dirty="0" smtClean="0"/>
            </a:br>
            <a:r>
              <a:rPr lang="en-GB" i="1" dirty="0" smtClean="0"/>
              <a:t>Key </a:t>
            </a:r>
            <a:r>
              <a:rPr lang="en-GB" i="1" dirty="0" smtClean="0"/>
              <a:t>Themes</a:t>
            </a:r>
            <a:endParaRPr lang="en-US" i="1" dirty="0"/>
          </a:p>
        </p:txBody>
      </p:sp>
      <p:sp>
        <p:nvSpPr>
          <p:cNvPr id="3" name="Content Placeholder 2"/>
          <p:cNvSpPr>
            <a:spLocks noGrp="1"/>
          </p:cNvSpPr>
          <p:nvPr>
            <p:ph sz="half" idx="1"/>
          </p:nvPr>
        </p:nvSpPr>
        <p:spPr/>
        <p:txBody>
          <a:bodyPr>
            <a:normAutofit fontScale="77500" lnSpcReduction="20000"/>
          </a:bodyPr>
          <a:lstStyle/>
          <a:p>
            <a:pPr fontAlgn="base" hangingPunct="0"/>
            <a:r>
              <a:rPr lang="cy-GB" dirty="0" smtClean="0"/>
              <a:t>Gofynion y plentyn bach</a:t>
            </a:r>
          </a:p>
          <a:p>
            <a:pPr fontAlgn="base" hangingPunct="0"/>
            <a:r>
              <a:rPr lang="cy-GB" dirty="0" smtClean="0"/>
              <a:t>Y bartneriaeth gyda’r teulu</a:t>
            </a:r>
          </a:p>
          <a:p>
            <a:pPr fontAlgn="base" hangingPunct="0"/>
            <a:r>
              <a:rPr lang="cy-GB" dirty="0" smtClean="0"/>
              <a:t>Help a systemau cefnogaeth sydd yn cael eu cynnig gan y lleoliad</a:t>
            </a:r>
          </a:p>
          <a:p>
            <a:pPr fontAlgn="base" hangingPunct="0"/>
            <a:r>
              <a:rPr lang="cy-GB" dirty="0" smtClean="0"/>
              <a:t>Help a chefnogaeth gan unigolion proffesiynol (os yw hyn yn briodol)</a:t>
            </a:r>
          </a:p>
          <a:p>
            <a:pPr fontAlgn="base" hangingPunct="0"/>
            <a:r>
              <a:rPr lang="cy-GB" dirty="0" smtClean="0"/>
              <a:t>Gofynion statudol, deddfwriaeth a pholisïau’r lleoliad</a:t>
            </a:r>
          </a:p>
          <a:p>
            <a:pPr fontAlgn="base" hangingPunct="0"/>
            <a:r>
              <a:rPr lang="cy-GB" dirty="0" smtClean="0"/>
              <a:t>Hawliau’r plentyn</a:t>
            </a:r>
          </a:p>
          <a:p>
            <a:pPr fontAlgn="base" hangingPunct="0"/>
            <a:r>
              <a:rPr lang="cy-GB" dirty="0" smtClean="0"/>
              <a:t>Y broses o </a:t>
            </a:r>
            <a:r>
              <a:rPr lang="cy-GB" dirty="0" err="1" smtClean="0"/>
              <a:t>arsywli</a:t>
            </a:r>
            <a:r>
              <a:rPr lang="cy-GB" dirty="0" smtClean="0"/>
              <a:t>, cynllunio a recordio datblygiad y plentyn bach. </a:t>
            </a:r>
            <a:endParaRPr lang="en-US" dirty="0"/>
          </a:p>
          <a:p>
            <a:endParaRPr lang="en-US" dirty="0"/>
          </a:p>
        </p:txBody>
      </p:sp>
      <p:sp>
        <p:nvSpPr>
          <p:cNvPr id="4" name="Content Placeholder 3"/>
          <p:cNvSpPr>
            <a:spLocks noGrp="1"/>
          </p:cNvSpPr>
          <p:nvPr>
            <p:ph sz="half" idx="2"/>
          </p:nvPr>
        </p:nvSpPr>
        <p:spPr/>
        <p:txBody>
          <a:bodyPr>
            <a:normAutofit fontScale="77500" lnSpcReduction="20000"/>
          </a:bodyPr>
          <a:lstStyle/>
          <a:p>
            <a:pPr lvl="0" fontAlgn="base" hangingPunct="0"/>
            <a:r>
              <a:rPr lang="en-GB" i="1" dirty="0"/>
              <a:t>The needs of the young child </a:t>
            </a:r>
            <a:endParaRPr lang="en-US" i="1" dirty="0"/>
          </a:p>
          <a:p>
            <a:pPr lvl="0" fontAlgn="base" hangingPunct="0"/>
            <a:r>
              <a:rPr lang="en-GB" i="1" dirty="0"/>
              <a:t>Partnership with the family </a:t>
            </a:r>
            <a:endParaRPr lang="en-US" i="1" dirty="0"/>
          </a:p>
          <a:p>
            <a:pPr lvl="0" fontAlgn="base" hangingPunct="0"/>
            <a:r>
              <a:rPr lang="en-GB" i="1" dirty="0"/>
              <a:t>Help and support systems offered by the setting </a:t>
            </a:r>
            <a:endParaRPr lang="en-US" i="1" dirty="0"/>
          </a:p>
          <a:p>
            <a:pPr lvl="0" fontAlgn="base" hangingPunct="0"/>
            <a:r>
              <a:rPr lang="en-GB" i="1" dirty="0"/>
              <a:t>Help and support by professionals (if this is appropriate) </a:t>
            </a:r>
            <a:endParaRPr lang="en-US" i="1" dirty="0"/>
          </a:p>
          <a:p>
            <a:pPr lvl="0" fontAlgn="base" hangingPunct="0"/>
            <a:r>
              <a:rPr lang="en-GB" i="1" dirty="0"/>
              <a:t>Statutory requirements, legislation and the setting’s policies </a:t>
            </a:r>
            <a:endParaRPr lang="en-US" i="1" dirty="0"/>
          </a:p>
          <a:p>
            <a:pPr lvl="0" fontAlgn="base" hangingPunct="0"/>
            <a:r>
              <a:rPr lang="en-GB" i="1" dirty="0"/>
              <a:t>The rights of the child </a:t>
            </a:r>
            <a:endParaRPr lang="en-US" i="1" dirty="0"/>
          </a:p>
          <a:p>
            <a:pPr lvl="0" fontAlgn="base" hangingPunct="0"/>
            <a:r>
              <a:rPr lang="en-GB" i="1" dirty="0"/>
              <a:t>The process of observation, planning and recording the development of the young child. </a:t>
            </a:r>
            <a:endParaRPr lang="en-US" i="1" dirty="0"/>
          </a:p>
          <a:p>
            <a:endParaRPr lang="en-GB" dirty="0"/>
          </a:p>
        </p:txBody>
      </p:sp>
    </p:spTree>
    <p:extLst>
      <p:ext uri="{BB962C8B-B14F-4D97-AF65-F5344CB8AC3E}">
        <p14:creationId xmlns:p14="http://schemas.microsoft.com/office/powerpoint/2010/main" val="260994588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Meini</a:t>
            </a:r>
            <a:r>
              <a:rPr lang="en-GB" dirty="0" smtClean="0"/>
              <a:t> </a:t>
            </a:r>
            <a:r>
              <a:rPr lang="en-GB" dirty="0" err="1" smtClean="0"/>
              <a:t>Prawf</a:t>
            </a:r>
            <a:r>
              <a:rPr lang="en-GB" dirty="0" smtClean="0"/>
              <a:t/>
            </a:r>
            <a:br>
              <a:rPr lang="en-GB" dirty="0" smtClean="0"/>
            </a:br>
            <a:r>
              <a:rPr lang="en-GB" i="1" dirty="0"/>
              <a:t>M</a:t>
            </a:r>
            <a:r>
              <a:rPr lang="en-GB" i="1" dirty="0" smtClean="0"/>
              <a:t>arking </a:t>
            </a:r>
            <a:r>
              <a:rPr lang="en-GB" i="1" dirty="0" smtClean="0"/>
              <a:t>Criteria</a:t>
            </a:r>
            <a:endParaRPr lang="en-US" i="1" dirty="0"/>
          </a:p>
        </p:txBody>
      </p:sp>
      <p:sp>
        <p:nvSpPr>
          <p:cNvPr id="4" name="Content Placeholder 3"/>
          <p:cNvSpPr>
            <a:spLocks noGrp="1"/>
          </p:cNvSpPr>
          <p:nvPr>
            <p:ph sz="half" idx="1"/>
          </p:nvPr>
        </p:nvSpPr>
        <p:spPr/>
        <p:txBody>
          <a:bodyPr/>
          <a:lstStyle/>
          <a:p>
            <a:r>
              <a:rPr lang="en-GB" dirty="0" err="1" smtClean="0"/>
              <a:t>Deall</a:t>
            </a:r>
            <a:r>
              <a:rPr lang="en-GB" dirty="0" smtClean="0"/>
              <a:t> </a:t>
            </a:r>
            <a:r>
              <a:rPr lang="en-GB" dirty="0" err="1" smtClean="0"/>
              <a:t>systemau</a:t>
            </a:r>
            <a:r>
              <a:rPr lang="en-GB" dirty="0" smtClean="0"/>
              <a:t> </a:t>
            </a:r>
            <a:r>
              <a:rPr lang="en-GB" dirty="0" err="1" smtClean="0"/>
              <a:t>arsylwi</a:t>
            </a:r>
            <a:r>
              <a:rPr lang="en-GB" dirty="0" smtClean="0"/>
              <a:t> a </a:t>
            </a:r>
            <a:r>
              <a:rPr lang="en-GB" dirty="0" err="1" smtClean="0"/>
              <a:t>chynllunio</a:t>
            </a:r>
            <a:endParaRPr lang="en-GB" dirty="0" smtClean="0"/>
          </a:p>
          <a:p>
            <a:r>
              <a:rPr lang="en-GB" dirty="0" err="1" smtClean="0"/>
              <a:t>Pwysigrwydd</a:t>
            </a:r>
            <a:r>
              <a:rPr lang="en-GB" dirty="0" smtClean="0"/>
              <a:t> o </a:t>
            </a:r>
            <a:r>
              <a:rPr lang="en-GB" dirty="0" err="1" smtClean="0"/>
              <a:t>weithio</a:t>
            </a:r>
            <a:r>
              <a:rPr lang="en-GB" dirty="0" smtClean="0"/>
              <a:t> </a:t>
            </a:r>
            <a:r>
              <a:rPr lang="en-GB" dirty="0" err="1" smtClean="0"/>
              <a:t>mewn</a:t>
            </a:r>
            <a:r>
              <a:rPr lang="en-GB" dirty="0" smtClean="0"/>
              <a:t> </a:t>
            </a:r>
            <a:r>
              <a:rPr lang="en-GB" dirty="0" err="1" smtClean="0"/>
              <a:t>partneriaethau</a:t>
            </a:r>
            <a:endParaRPr lang="en-GB" dirty="0" smtClean="0"/>
          </a:p>
          <a:p>
            <a:r>
              <a:rPr lang="en-GB" dirty="0" err="1" smtClean="0"/>
              <a:t>Rôlau</a:t>
            </a:r>
            <a:r>
              <a:rPr lang="en-GB" dirty="0" smtClean="0"/>
              <a:t> </a:t>
            </a:r>
            <a:r>
              <a:rPr lang="en-GB" dirty="0" err="1" smtClean="0"/>
              <a:t>unigolion</a:t>
            </a:r>
            <a:r>
              <a:rPr lang="en-GB" dirty="0" smtClean="0"/>
              <a:t> </a:t>
            </a:r>
            <a:r>
              <a:rPr lang="en-GB" dirty="0" err="1" smtClean="0"/>
              <a:t>proffesiynol</a:t>
            </a:r>
            <a:endParaRPr lang="en-GB" dirty="0" smtClean="0"/>
          </a:p>
          <a:p>
            <a:r>
              <a:rPr lang="en-GB" dirty="0" err="1" smtClean="0"/>
              <a:t>Cyfrinachedd</a:t>
            </a:r>
            <a:r>
              <a:rPr lang="en-GB" dirty="0" smtClean="0"/>
              <a:t>, </a:t>
            </a:r>
            <a:r>
              <a:rPr lang="en-GB" dirty="0" err="1" smtClean="0"/>
              <a:t>polisïau</a:t>
            </a:r>
            <a:r>
              <a:rPr lang="en-GB" dirty="0" smtClean="0"/>
              <a:t> a </a:t>
            </a:r>
            <a:r>
              <a:rPr lang="en-GB" dirty="0" err="1" smtClean="0"/>
              <a:t>hawliau</a:t>
            </a:r>
            <a:endParaRPr lang="en-GB" dirty="0"/>
          </a:p>
        </p:txBody>
      </p:sp>
      <p:sp>
        <p:nvSpPr>
          <p:cNvPr id="5" name="Content Placeholder 4"/>
          <p:cNvSpPr>
            <a:spLocks noGrp="1"/>
          </p:cNvSpPr>
          <p:nvPr>
            <p:ph sz="half" idx="2"/>
          </p:nvPr>
        </p:nvSpPr>
        <p:spPr/>
        <p:txBody>
          <a:bodyPr/>
          <a:lstStyle/>
          <a:p>
            <a:r>
              <a:rPr lang="en-GB" dirty="0"/>
              <a:t>Understanding of observations and planning systems</a:t>
            </a:r>
          </a:p>
          <a:p>
            <a:r>
              <a:rPr lang="en-GB" dirty="0"/>
              <a:t>Importance of working in partnerships</a:t>
            </a:r>
          </a:p>
          <a:p>
            <a:r>
              <a:rPr lang="en-GB" dirty="0"/>
              <a:t> The roles of professionals</a:t>
            </a:r>
          </a:p>
          <a:p>
            <a:r>
              <a:rPr lang="en-GB" dirty="0"/>
              <a:t> Confidentiality, policies and rights.</a:t>
            </a:r>
            <a:endParaRPr lang="en-US" dirty="0"/>
          </a:p>
          <a:p>
            <a:endParaRPr lang="en-GB" dirty="0"/>
          </a:p>
        </p:txBody>
      </p:sp>
    </p:spTree>
    <p:extLst>
      <p:ext uri="{BB962C8B-B14F-4D97-AF65-F5344CB8AC3E}">
        <p14:creationId xmlns:p14="http://schemas.microsoft.com/office/powerpoint/2010/main" val="308117608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Ffocyswch</a:t>
            </a:r>
            <a:r>
              <a:rPr lang="en-GB" dirty="0" smtClean="0"/>
              <a:t> </a:t>
            </a:r>
            <a:r>
              <a:rPr lang="en-GB" dirty="0" err="1" smtClean="0"/>
              <a:t>ar</a:t>
            </a:r>
            <a:r>
              <a:rPr lang="en-GB" dirty="0" smtClean="0"/>
              <a:t> </a:t>
            </a:r>
            <a:r>
              <a:rPr lang="en-GB" dirty="0" err="1" smtClean="0"/>
              <a:t>themau</a:t>
            </a:r>
            <a:r>
              <a:rPr lang="en-GB" dirty="0" smtClean="0"/>
              <a:t> </a:t>
            </a:r>
            <a:r>
              <a:rPr lang="en-GB" dirty="0" err="1" smtClean="0"/>
              <a:t>allweddol</a:t>
            </a:r>
            <a:r>
              <a:rPr lang="en-GB" dirty="0" smtClean="0"/>
              <a:t/>
            </a:r>
            <a:br>
              <a:rPr lang="en-GB" dirty="0" smtClean="0"/>
            </a:br>
            <a:r>
              <a:rPr lang="en-GB" i="1" dirty="0" smtClean="0"/>
              <a:t>Focus </a:t>
            </a:r>
            <a:r>
              <a:rPr lang="en-GB" i="1" dirty="0" smtClean="0"/>
              <a:t>on key themes</a:t>
            </a:r>
            <a:endParaRPr lang="en-US" i="1" dirty="0"/>
          </a:p>
        </p:txBody>
      </p:sp>
      <p:sp>
        <p:nvSpPr>
          <p:cNvPr id="4" name="Content Placeholder 3"/>
          <p:cNvSpPr>
            <a:spLocks noGrp="1"/>
          </p:cNvSpPr>
          <p:nvPr>
            <p:ph sz="half" idx="1"/>
          </p:nvPr>
        </p:nvSpPr>
        <p:spPr/>
        <p:txBody>
          <a:bodyPr/>
          <a:lstStyle/>
          <a:p>
            <a:r>
              <a:rPr lang="en-GB" dirty="0" err="1" smtClean="0"/>
              <a:t>Sicrhewch</a:t>
            </a:r>
            <a:r>
              <a:rPr lang="en-GB" dirty="0" smtClean="0"/>
              <a:t> </a:t>
            </a:r>
            <a:r>
              <a:rPr lang="en-GB" dirty="0" err="1" smtClean="0"/>
              <a:t>eich</a:t>
            </a:r>
            <a:r>
              <a:rPr lang="en-GB" dirty="0" smtClean="0"/>
              <a:t> bod </a:t>
            </a:r>
            <a:r>
              <a:rPr lang="en-GB" dirty="0" err="1" smtClean="0"/>
              <a:t>yn</a:t>
            </a:r>
            <a:r>
              <a:rPr lang="en-GB" dirty="0" smtClean="0"/>
              <a:t> </a:t>
            </a:r>
            <a:r>
              <a:rPr lang="en-GB" dirty="0" err="1" smtClean="0"/>
              <a:t>pwysleisio</a:t>
            </a:r>
            <a:r>
              <a:rPr lang="en-GB" dirty="0" smtClean="0"/>
              <a:t> </a:t>
            </a:r>
            <a:r>
              <a:rPr lang="en-GB" dirty="0" err="1" smtClean="0"/>
              <a:t>ar</a:t>
            </a:r>
            <a:r>
              <a:rPr lang="en-GB" dirty="0" smtClean="0"/>
              <a:t> </a:t>
            </a:r>
            <a:r>
              <a:rPr lang="en-GB" dirty="0" err="1" smtClean="0"/>
              <a:t>materion</a:t>
            </a:r>
            <a:r>
              <a:rPr lang="en-GB" dirty="0" smtClean="0"/>
              <a:t> </a:t>
            </a:r>
            <a:r>
              <a:rPr lang="en-GB" dirty="0" err="1" smtClean="0"/>
              <a:t>arwyddocaol</a:t>
            </a:r>
            <a:endParaRPr lang="en-GB" dirty="0" smtClean="0"/>
          </a:p>
          <a:p>
            <a:r>
              <a:rPr lang="en-GB" dirty="0" err="1" smtClean="0"/>
              <a:t>Cysylltwch</a:t>
            </a:r>
            <a:r>
              <a:rPr lang="en-GB" dirty="0" smtClean="0"/>
              <a:t> ag </a:t>
            </a:r>
            <a:r>
              <a:rPr lang="en-GB" dirty="0" err="1" smtClean="0"/>
              <a:t>agwedd</a:t>
            </a:r>
            <a:r>
              <a:rPr lang="en-GB" dirty="0" smtClean="0"/>
              <a:t> </a:t>
            </a:r>
            <a:r>
              <a:rPr lang="en-GB" dirty="0" err="1" smtClean="0"/>
              <a:t>o’r</a:t>
            </a:r>
            <a:r>
              <a:rPr lang="en-GB" dirty="0" smtClean="0"/>
              <a:t> </a:t>
            </a:r>
            <a:r>
              <a:rPr lang="en-GB" dirty="0" err="1" smtClean="0"/>
              <a:t>senario</a:t>
            </a:r>
            <a:endParaRPr lang="en-GB" dirty="0" smtClean="0"/>
          </a:p>
          <a:p>
            <a:r>
              <a:rPr lang="en-GB" dirty="0" err="1" smtClean="0"/>
              <a:t>Cadwch</a:t>
            </a:r>
            <a:r>
              <a:rPr lang="en-GB" dirty="0" smtClean="0"/>
              <a:t> </a:t>
            </a:r>
            <a:r>
              <a:rPr lang="en-GB" dirty="0" err="1" smtClean="0"/>
              <a:t>ffocws</a:t>
            </a:r>
            <a:endParaRPr lang="en-GB" dirty="0" smtClean="0"/>
          </a:p>
          <a:p>
            <a:r>
              <a:rPr lang="en-GB" dirty="0" err="1" smtClean="0"/>
              <a:t>Defnyddiwch</a:t>
            </a:r>
            <a:r>
              <a:rPr lang="en-GB" dirty="0" smtClean="0"/>
              <a:t> </a:t>
            </a:r>
            <a:r>
              <a:rPr lang="en-GB" dirty="0" err="1" smtClean="0"/>
              <a:t>tystiolaeth</a:t>
            </a:r>
            <a:r>
              <a:rPr lang="en-GB" dirty="0" smtClean="0"/>
              <a:t> </a:t>
            </a:r>
            <a:r>
              <a:rPr lang="en-GB" dirty="0" err="1" smtClean="0"/>
              <a:t>i</a:t>
            </a:r>
            <a:r>
              <a:rPr lang="en-GB" dirty="0" smtClean="0"/>
              <a:t> </a:t>
            </a:r>
            <a:r>
              <a:rPr lang="en-GB" dirty="0" err="1" smtClean="0"/>
              <a:t>gefnogi</a:t>
            </a:r>
            <a:r>
              <a:rPr lang="en-GB" dirty="0" smtClean="0"/>
              <a:t> </a:t>
            </a:r>
            <a:r>
              <a:rPr lang="en-GB" dirty="0" err="1" smtClean="0"/>
              <a:t>eich</a:t>
            </a:r>
            <a:r>
              <a:rPr lang="en-GB" dirty="0" smtClean="0"/>
              <a:t> </a:t>
            </a:r>
            <a:r>
              <a:rPr lang="en-GB" dirty="0" err="1" smtClean="0"/>
              <a:t>gwaith</a:t>
            </a:r>
            <a:r>
              <a:rPr lang="en-GB" dirty="0" smtClean="0"/>
              <a:t>. </a:t>
            </a:r>
            <a:endParaRPr lang="en-GB" dirty="0"/>
          </a:p>
        </p:txBody>
      </p:sp>
      <p:sp>
        <p:nvSpPr>
          <p:cNvPr id="5" name="Content Placeholder 4"/>
          <p:cNvSpPr>
            <a:spLocks noGrp="1"/>
          </p:cNvSpPr>
          <p:nvPr>
            <p:ph sz="half" idx="2"/>
          </p:nvPr>
        </p:nvSpPr>
        <p:spPr/>
        <p:txBody>
          <a:bodyPr/>
          <a:lstStyle/>
          <a:p>
            <a:r>
              <a:rPr lang="en-GB" i="1" dirty="0"/>
              <a:t>Ensure that you highlight significant issues </a:t>
            </a:r>
          </a:p>
          <a:p>
            <a:r>
              <a:rPr lang="en-GB" i="1" dirty="0"/>
              <a:t>Link it to an aspect of the scenario</a:t>
            </a:r>
          </a:p>
          <a:p>
            <a:r>
              <a:rPr lang="en-GB" i="1" dirty="0"/>
              <a:t>Keep focussed </a:t>
            </a:r>
          </a:p>
          <a:p>
            <a:r>
              <a:rPr lang="en-GB" i="1" dirty="0"/>
              <a:t>Use evidence to support your </a:t>
            </a:r>
            <a:r>
              <a:rPr lang="en-GB" i="1" dirty="0" smtClean="0"/>
              <a:t>work.</a:t>
            </a:r>
            <a:endParaRPr lang="en-GB" i="1" dirty="0"/>
          </a:p>
        </p:txBody>
      </p:sp>
    </p:spTree>
    <p:extLst>
      <p:ext uri="{BB962C8B-B14F-4D97-AF65-F5344CB8AC3E}">
        <p14:creationId xmlns:p14="http://schemas.microsoft.com/office/powerpoint/2010/main" val="288948215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Papur</a:t>
            </a:r>
            <a:r>
              <a:rPr lang="en-GB" dirty="0" smtClean="0"/>
              <a:t> </a:t>
            </a:r>
            <a:r>
              <a:rPr lang="en-GB" dirty="0" err="1" smtClean="0"/>
              <a:t>Briffio</a:t>
            </a:r>
            <a:r>
              <a:rPr lang="en-GB" dirty="0" smtClean="0"/>
              <a:t/>
            </a:r>
            <a:br>
              <a:rPr lang="en-GB" dirty="0" smtClean="0"/>
            </a:br>
            <a:r>
              <a:rPr lang="en-GB" i="1" dirty="0" smtClean="0"/>
              <a:t>Briefing </a:t>
            </a:r>
            <a:r>
              <a:rPr lang="en-GB" i="1" dirty="0" smtClean="0"/>
              <a:t>Paper</a:t>
            </a:r>
            <a:endParaRPr lang="en-US" i="1" dirty="0"/>
          </a:p>
        </p:txBody>
      </p:sp>
      <p:sp>
        <p:nvSpPr>
          <p:cNvPr id="4" name="Content Placeholder 3"/>
          <p:cNvSpPr>
            <a:spLocks noGrp="1"/>
          </p:cNvSpPr>
          <p:nvPr>
            <p:ph sz="half" idx="1"/>
          </p:nvPr>
        </p:nvSpPr>
        <p:spPr/>
        <p:txBody>
          <a:bodyPr>
            <a:normAutofit fontScale="92500" lnSpcReduction="10000"/>
          </a:bodyPr>
          <a:lstStyle/>
          <a:p>
            <a:r>
              <a:rPr lang="en-GB" dirty="0" err="1" smtClean="0"/>
              <a:t>Cyflwyniad</a:t>
            </a:r>
            <a:r>
              <a:rPr lang="en-GB" dirty="0" smtClean="0"/>
              <a:t>: </a:t>
            </a:r>
            <a:r>
              <a:rPr lang="en-GB" dirty="0" err="1" smtClean="0"/>
              <a:t>darparwch</a:t>
            </a:r>
            <a:r>
              <a:rPr lang="en-GB" dirty="0" smtClean="0"/>
              <a:t> </a:t>
            </a:r>
            <a:r>
              <a:rPr lang="en-GB" dirty="0" err="1" smtClean="0"/>
              <a:t>gorolwg</a:t>
            </a:r>
            <a:r>
              <a:rPr lang="en-GB" dirty="0" smtClean="0"/>
              <a:t> o CCUHP</a:t>
            </a:r>
          </a:p>
          <a:p>
            <a:r>
              <a:rPr lang="en-GB" dirty="0" err="1" smtClean="0"/>
              <a:t>Dewiswch</a:t>
            </a:r>
            <a:r>
              <a:rPr lang="en-GB" dirty="0" smtClean="0"/>
              <a:t> </a:t>
            </a:r>
            <a:r>
              <a:rPr lang="en-GB" b="1" dirty="0" err="1" smtClean="0"/>
              <a:t>pedwar</a:t>
            </a:r>
            <a:r>
              <a:rPr lang="en-GB" b="1" dirty="0" smtClean="0"/>
              <a:t> </a:t>
            </a:r>
            <a:r>
              <a:rPr lang="en-GB" b="1" dirty="0" err="1" smtClean="0"/>
              <a:t>erthygl</a:t>
            </a:r>
            <a:r>
              <a:rPr lang="en-GB" b="1" dirty="0" smtClean="0"/>
              <a:t> </a:t>
            </a:r>
            <a:r>
              <a:rPr lang="en-GB" dirty="0" smtClean="0"/>
              <a:t>o CCUHP</a:t>
            </a:r>
          </a:p>
          <a:p>
            <a:r>
              <a:rPr lang="en-GB" dirty="0" err="1" smtClean="0"/>
              <a:t>Archwiliwch</a:t>
            </a:r>
            <a:r>
              <a:rPr lang="en-GB" dirty="0" smtClean="0"/>
              <a:t> ac </a:t>
            </a:r>
            <a:r>
              <a:rPr lang="en-GB" dirty="0" err="1" smtClean="0"/>
              <a:t>esboniwch</a:t>
            </a:r>
            <a:r>
              <a:rPr lang="en-GB" dirty="0" smtClean="0"/>
              <a:t>  </a:t>
            </a:r>
            <a:r>
              <a:rPr lang="en-GB" dirty="0" err="1" smtClean="0"/>
              <a:t>arwyddocâd</a:t>
            </a:r>
            <a:r>
              <a:rPr lang="en-GB" dirty="0" smtClean="0"/>
              <a:t> </a:t>
            </a:r>
            <a:r>
              <a:rPr lang="en-GB" dirty="0" err="1" smtClean="0"/>
              <a:t>yr</a:t>
            </a:r>
            <a:r>
              <a:rPr lang="en-GB" dirty="0" smtClean="0"/>
              <a:t> </a:t>
            </a:r>
            <a:r>
              <a:rPr lang="en-GB" dirty="0" err="1" smtClean="0"/>
              <a:t>erthyglau</a:t>
            </a:r>
            <a:endParaRPr lang="en-GB" dirty="0" smtClean="0"/>
          </a:p>
          <a:p>
            <a:r>
              <a:rPr lang="en-GB" dirty="0" err="1" smtClean="0"/>
              <a:t>Defnyddiwch</a:t>
            </a:r>
            <a:r>
              <a:rPr lang="en-GB" dirty="0" smtClean="0"/>
              <a:t> </a:t>
            </a:r>
            <a:r>
              <a:rPr lang="en-GB" dirty="0" err="1" smtClean="0"/>
              <a:t>tystiolaeth</a:t>
            </a:r>
            <a:r>
              <a:rPr lang="en-GB" dirty="0" smtClean="0"/>
              <a:t> </a:t>
            </a:r>
            <a:r>
              <a:rPr lang="en-GB" dirty="0" err="1" smtClean="0"/>
              <a:t>perthnasol</a:t>
            </a:r>
            <a:r>
              <a:rPr lang="en-GB" dirty="0" smtClean="0"/>
              <a:t> </a:t>
            </a:r>
            <a:r>
              <a:rPr lang="en-GB" dirty="0" err="1" smtClean="0"/>
              <a:t>i</a:t>
            </a:r>
            <a:r>
              <a:rPr lang="en-GB" dirty="0" smtClean="0"/>
              <a:t> </a:t>
            </a:r>
            <a:r>
              <a:rPr lang="en-GB" dirty="0" err="1" smtClean="0"/>
              <a:t>gefnogi</a:t>
            </a:r>
            <a:r>
              <a:rPr lang="en-GB" dirty="0" smtClean="0"/>
              <a:t> </a:t>
            </a:r>
            <a:r>
              <a:rPr lang="en-GB" dirty="0" err="1" smtClean="0"/>
              <a:t>eich</a:t>
            </a:r>
            <a:r>
              <a:rPr lang="en-GB" dirty="0" smtClean="0"/>
              <a:t> </a:t>
            </a:r>
            <a:r>
              <a:rPr lang="en-GB" dirty="0" err="1" smtClean="0"/>
              <a:t>gwaith</a:t>
            </a:r>
            <a:endParaRPr lang="en-GB" dirty="0" smtClean="0"/>
          </a:p>
          <a:p>
            <a:r>
              <a:rPr lang="en-GB" dirty="0" smtClean="0"/>
              <a:t>Mae </a:t>
            </a:r>
            <a:r>
              <a:rPr lang="en-GB" dirty="0" err="1" smtClean="0"/>
              <a:t>esiamplau</a:t>
            </a:r>
            <a:r>
              <a:rPr lang="en-GB" dirty="0" smtClean="0"/>
              <a:t> o </a:t>
            </a:r>
            <a:r>
              <a:rPr lang="en-GB" dirty="0" err="1" smtClean="0"/>
              <a:t>bapurau</a:t>
            </a:r>
            <a:r>
              <a:rPr lang="en-GB" dirty="0" smtClean="0"/>
              <a:t> </a:t>
            </a:r>
            <a:r>
              <a:rPr lang="en-GB" dirty="0" err="1" smtClean="0"/>
              <a:t>briffio</a:t>
            </a:r>
            <a:r>
              <a:rPr lang="en-GB" dirty="0" smtClean="0"/>
              <a:t> </a:t>
            </a:r>
            <a:r>
              <a:rPr lang="en-GB" dirty="0" err="1" smtClean="0"/>
              <a:t>ar</a:t>
            </a:r>
            <a:r>
              <a:rPr lang="en-GB" dirty="0" smtClean="0"/>
              <a:t> </a:t>
            </a:r>
            <a:r>
              <a:rPr lang="en-GB" dirty="0" err="1" smtClean="0"/>
              <a:t>gael</a:t>
            </a:r>
            <a:r>
              <a:rPr lang="en-GB" dirty="0" smtClean="0"/>
              <a:t> </a:t>
            </a:r>
            <a:r>
              <a:rPr lang="en-GB" dirty="0" err="1" smtClean="0"/>
              <a:t>i</a:t>
            </a:r>
            <a:r>
              <a:rPr lang="en-GB" dirty="0" smtClean="0"/>
              <a:t> chi </a:t>
            </a:r>
            <a:r>
              <a:rPr lang="en-GB" dirty="0" err="1" smtClean="0"/>
              <a:t>ar</a:t>
            </a:r>
            <a:r>
              <a:rPr lang="en-GB" dirty="0" smtClean="0"/>
              <a:t> </a:t>
            </a:r>
            <a:r>
              <a:rPr lang="en-GB" dirty="0" err="1" smtClean="0"/>
              <a:t>dudalen</a:t>
            </a:r>
            <a:r>
              <a:rPr lang="en-GB" dirty="0" smtClean="0"/>
              <a:t> Moodle.</a:t>
            </a:r>
            <a:endParaRPr lang="en-GB" dirty="0"/>
          </a:p>
        </p:txBody>
      </p:sp>
      <p:sp>
        <p:nvSpPr>
          <p:cNvPr id="5" name="Content Placeholder 4"/>
          <p:cNvSpPr>
            <a:spLocks noGrp="1"/>
          </p:cNvSpPr>
          <p:nvPr>
            <p:ph sz="half" idx="2"/>
          </p:nvPr>
        </p:nvSpPr>
        <p:spPr/>
        <p:txBody>
          <a:bodyPr>
            <a:normAutofit fontScale="92500" lnSpcReduction="10000"/>
          </a:bodyPr>
          <a:lstStyle/>
          <a:p>
            <a:r>
              <a:rPr lang="en-GB" i="1" dirty="0" smtClean="0"/>
              <a:t>Introduction: </a:t>
            </a:r>
            <a:r>
              <a:rPr lang="en-GB" i="1" dirty="0"/>
              <a:t>provide an overview of the UNCRC</a:t>
            </a:r>
          </a:p>
          <a:p>
            <a:r>
              <a:rPr lang="en-GB" i="1" dirty="0"/>
              <a:t>Choose </a:t>
            </a:r>
            <a:r>
              <a:rPr lang="en-GB" b="1" i="1" dirty="0"/>
              <a:t>four articles </a:t>
            </a:r>
            <a:r>
              <a:rPr lang="en-GB" i="1" dirty="0"/>
              <a:t>of the UNCRC</a:t>
            </a:r>
          </a:p>
          <a:p>
            <a:r>
              <a:rPr lang="en-GB" i="1" dirty="0"/>
              <a:t>Explore and explain the significance of the articles</a:t>
            </a:r>
          </a:p>
          <a:p>
            <a:r>
              <a:rPr lang="en-US" i="1" dirty="0"/>
              <a:t>Use relevant evidence to support your work</a:t>
            </a:r>
          </a:p>
          <a:p>
            <a:r>
              <a:rPr lang="en-GB" i="1" dirty="0"/>
              <a:t>Examples of briefing papers are available on the Moodle </a:t>
            </a:r>
            <a:r>
              <a:rPr lang="en-GB" i="1" dirty="0" smtClean="0"/>
              <a:t>page.</a:t>
            </a:r>
            <a:endParaRPr lang="en-US" i="1" dirty="0"/>
          </a:p>
          <a:p>
            <a:endParaRPr lang="en-GB" dirty="0"/>
          </a:p>
        </p:txBody>
      </p:sp>
    </p:spTree>
    <p:extLst>
      <p:ext uri="{BB962C8B-B14F-4D97-AF65-F5344CB8AC3E}">
        <p14:creationId xmlns:p14="http://schemas.microsoft.com/office/powerpoint/2010/main" val="382964728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err="1" smtClean="0"/>
              <a:t>Papur</a:t>
            </a:r>
            <a:r>
              <a:rPr lang="en-GB" b="1" dirty="0" smtClean="0"/>
              <a:t> </a:t>
            </a:r>
            <a:r>
              <a:rPr lang="en-GB" b="1" dirty="0" err="1" smtClean="0"/>
              <a:t>Briffio</a:t>
            </a:r>
            <a:endParaRPr lang="en-GB" b="1" dirty="0"/>
          </a:p>
        </p:txBody>
      </p:sp>
      <p:sp>
        <p:nvSpPr>
          <p:cNvPr id="6" name="Content Placeholder 5"/>
          <p:cNvSpPr>
            <a:spLocks noGrp="1"/>
          </p:cNvSpPr>
          <p:nvPr>
            <p:ph idx="1"/>
          </p:nvPr>
        </p:nvSpPr>
        <p:spPr/>
        <p:txBody>
          <a:bodyPr>
            <a:normAutofit/>
          </a:bodyPr>
          <a:lstStyle/>
          <a:p>
            <a:pPr marL="0" indent="0">
              <a:buNone/>
            </a:pPr>
            <a:r>
              <a:rPr lang="en-GB" b="1" dirty="0" err="1" smtClean="0"/>
              <a:t>Cynnwys</a:t>
            </a:r>
            <a:r>
              <a:rPr lang="en-GB" b="1" dirty="0" smtClean="0"/>
              <a:t> y </a:t>
            </a:r>
            <a:r>
              <a:rPr lang="en-GB" b="1" dirty="0" err="1" smtClean="0"/>
              <a:t>Papur</a:t>
            </a:r>
            <a:r>
              <a:rPr lang="en-GB" b="1" dirty="0" smtClean="0"/>
              <a:t> </a:t>
            </a:r>
            <a:r>
              <a:rPr lang="en-GB" b="1" dirty="0" err="1" smtClean="0"/>
              <a:t>Briffio</a:t>
            </a:r>
            <a:r>
              <a:rPr lang="en-GB" dirty="0" smtClean="0"/>
              <a:t>: </a:t>
            </a:r>
            <a:r>
              <a:rPr lang="en-GB" dirty="0" err="1" smtClean="0"/>
              <a:t>Dealltwriaeth</a:t>
            </a:r>
            <a:r>
              <a:rPr lang="en-GB" dirty="0" smtClean="0"/>
              <a:t> </a:t>
            </a:r>
            <a:r>
              <a:rPr lang="en-GB" dirty="0" err="1" smtClean="0"/>
              <a:t>clir</a:t>
            </a:r>
            <a:r>
              <a:rPr lang="en-GB" dirty="0" smtClean="0"/>
              <a:t> o </a:t>
            </a:r>
            <a:r>
              <a:rPr lang="en-GB" dirty="0" err="1" smtClean="0"/>
              <a:t>egwyddorion</a:t>
            </a:r>
            <a:r>
              <a:rPr lang="en-GB" dirty="0" smtClean="0"/>
              <a:t> ac </a:t>
            </a:r>
            <a:r>
              <a:rPr lang="en-GB" dirty="0" err="1" smtClean="0"/>
              <a:t>ystyriaethau</a:t>
            </a:r>
            <a:r>
              <a:rPr lang="en-GB" dirty="0" smtClean="0"/>
              <a:t> </a:t>
            </a:r>
            <a:r>
              <a:rPr lang="en-GB" dirty="0" err="1" smtClean="0"/>
              <a:t>moesegol</a:t>
            </a:r>
            <a:r>
              <a:rPr lang="en-GB" dirty="0" smtClean="0"/>
              <a:t> CCUHP. </a:t>
            </a:r>
            <a:r>
              <a:rPr lang="en-GB" dirty="0" err="1" smtClean="0"/>
              <a:t>Erthyglau</a:t>
            </a:r>
            <a:r>
              <a:rPr lang="en-GB" dirty="0" smtClean="0"/>
              <a:t> </a:t>
            </a:r>
            <a:r>
              <a:rPr lang="en-GB" dirty="0" err="1" smtClean="0"/>
              <a:t>addas</a:t>
            </a:r>
            <a:r>
              <a:rPr lang="en-GB" dirty="0" smtClean="0"/>
              <a:t> </a:t>
            </a:r>
            <a:r>
              <a:rPr lang="en-GB" dirty="0" err="1" smtClean="0"/>
              <a:t>i’w</a:t>
            </a:r>
            <a:r>
              <a:rPr lang="en-GB" dirty="0" smtClean="0"/>
              <a:t> </a:t>
            </a:r>
            <a:r>
              <a:rPr lang="en-GB" dirty="0" err="1" smtClean="0"/>
              <a:t>ddewis</a:t>
            </a:r>
            <a:r>
              <a:rPr lang="en-GB" dirty="0" smtClean="0"/>
              <a:t> </a:t>
            </a:r>
            <a:r>
              <a:rPr lang="en-GB" dirty="0" err="1" smtClean="0"/>
              <a:t>sydd</a:t>
            </a:r>
            <a:r>
              <a:rPr lang="en-GB" dirty="0" smtClean="0"/>
              <a:t> </a:t>
            </a:r>
            <a:r>
              <a:rPr lang="en-GB" dirty="0" err="1" smtClean="0"/>
              <a:t>yn</a:t>
            </a:r>
            <a:r>
              <a:rPr lang="en-GB" dirty="0" smtClean="0"/>
              <a:t> </a:t>
            </a:r>
            <a:r>
              <a:rPr lang="en-GB" dirty="0" err="1" smtClean="0"/>
              <a:t>cysylltu</a:t>
            </a:r>
            <a:r>
              <a:rPr lang="en-GB" dirty="0" smtClean="0"/>
              <a:t> a </a:t>
            </a:r>
            <a:r>
              <a:rPr lang="en-GB" dirty="0" err="1" smtClean="0"/>
              <a:t>chynnwys</a:t>
            </a:r>
            <a:r>
              <a:rPr lang="en-GB" dirty="0" smtClean="0"/>
              <a:t> y </a:t>
            </a:r>
            <a:r>
              <a:rPr lang="en-GB" dirty="0" err="1" smtClean="0"/>
              <a:t>senario</a:t>
            </a:r>
            <a:r>
              <a:rPr lang="en-GB" dirty="0" smtClean="0"/>
              <a:t>. </a:t>
            </a:r>
          </a:p>
          <a:p>
            <a:pPr marL="0" indent="0">
              <a:buNone/>
            </a:pPr>
            <a:r>
              <a:rPr lang="en-GB" dirty="0" err="1" smtClean="0"/>
              <a:t>Cysylltiadau</a:t>
            </a:r>
            <a:r>
              <a:rPr lang="en-GB" dirty="0" smtClean="0"/>
              <a:t> </a:t>
            </a:r>
            <a:r>
              <a:rPr lang="en-GB" dirty="0" err="1" smtClean="0"/>
              <a:t>clir</a:t>
            </a:r>
            <a:r>
              <a:rPr lang="en-GB" dirty="0" smtClean="0"/>
              <a:t> </a:t>
            </a:r>
            <a:r>
              <a:rPr lang="en-GB" dirty="0" err="1" smtClean="0"/>
              <a:t>gyda</a:t>
            </a:r>
            <a:r>
              <a:rPr lang="en-GB" dirty="0" smtClean="0"/>
              <a:t> </a:t>
            </a:r>
            <a:r>
              <a:rPr lang="en-GB" dirty="0" err="1" smtClean="0"/>
              <a:t>gofynion</a:t>
            </a:r>
            <a:r>
              <a:rPr lang="en-GB" dirty="0" smtClean="0"/>
              <a:t> </a:t>
            </a:r>
            <a:r>
              <a:rPr lang="en-GB" dirty="0" err="1" smtClean="0"/>
              <a:t>Cenedlaethol</a:t>
            </a:r>
            <a:r>
              <a:rPr lang="en-GB" dirty="0" smtClean="0"/>
              <a:t> </a:t>
            </a:r>
            <a:r>
              <a:rPr lang="en-GB" dirty="0" err="1" smtClean="0"/>
              <a:t>yn</a:t>
            </a:r>
            <a:r>
              <a:rPr lang="en-GB" dirty="0" smtClean="0"/>
              <a:t> </a:t>
            </a:r>
            <a:r>
              <a:rPr lang="en-GB" dirty="0" err="1" smtClean="0"/>
              <a:t>ogystal</a:t>
            </a:r>
            <a:r>
              <a:rPr lang="en-GB" dirty="0" smtClean="0"/>
              <a:t> a </a:t>
            </a:r>
            <a:r>
              <a:rPr lang="en-GB" dirty="0" err="1" smtClean="0"/>
              <a:t>dealltwriaeth</a:t>
            </a:r>
            <a:r>
              <a:rPr lang="en-GB" dirty="0" smtClean="0"/>
              <a:t> </a:t>
            </a:r>
            <a:r>
              <a:rPr lang="en-GB" dirty="0" err="1" smtClean="0"/>
              <a:t>clir</a:t>
            </a:r>
            <a:r>
              <a:rPr lang="en-GB" dirty="0" smtClean="0"/>
              <a:t> o </a:t>
            </a:r>
            <a:r>
              <a:rPr lang="en-GB" dirty="0" err="1" smtClean="0"/>
              <a:t>ddatblygiadau</a:t>
            </a:r>
            <a:r>
              <a:rPr lang="en-GB" dirty="0" smtClean="0"/>
              <a:t> </a:t>
            </a:r>
            <a:r>
              <a:rPr lang="en-GB" dirty="0" err="1" smtClean="0"/>
              <a:t>yng</a:t>
            </a:r>
            <a:r>
              <a:rPr lang="en-GB" dirty="0" smtClean="0"/>
              <a:t> </a:t>
            </a:r>
            <a:r>
              <a:rPr lang="en-GB" dirty="0" err="1" smtClean="0"/>
              <a:t>Nghymru</a:t>
            </a:r>
            <a:r>
              <a:rPr lang="en-GB" dirty="0" smtClean="0"/>
              <a:t> </a:t>
            </a:r>
            <a:r>
              <a:rPr lang="en-GB" dirty="0" err="1" smtClean="0"/>
              <a:t>mewn</a:t>
            </a:r>
            <a:r>
              <a:rPr lang="en-GB" dirty="0" smtClean="0"/>
              <a:t> </a:t>
            </a:r>
            <a:r>
              <a:rPr lang="en-GB" dirty="0" err="1" smtClean="0"/>
              <a:t>perthynas</a:t>
            </a:r>
            <a:r>
              <a:rPr lang="en-GB" dirty="0" smtClean="0"/>
              <a:t> </a:t>
            </a:r>
            <a:r>
              <a:rPr lang="en-GB" dirty="0" err="1" smtClean="0"/>
              <a:t>a’r</a:t>
            </a:r>
            <a:r>
              <a:rPr lang="en-GB" dirty="0" smtClean="0"/>
              <a:t> </a:t>
            </a:r>
            <a:r>
              <a:rPr lang="en-GB" dirty="0" err="1" smtClean="0"/>
              <a:t>erthyglau</a:t>
            </a:r>
            <a:r>
              <a:rPr lang="en-GB" dirty="0" smtClean="0"/>
              <a:t> a </a:t>
            </a:r>
            <a:r>
              <a:rPr lang="en-GB" dirty="0" err="1" smtClean="0"/>
              <a:t>ddewiswydd</a:t>
            </a:r>
            <a:r>
              <a:rPr lang="en-GB" dirty="0" smtClean="0"/>
              <a:t> </a:t>
            </a:r>
            <a:r>
              <a:rPr lang="en-GB" dirty="0" err="1" smtClean="0"/>
              <a:t>gennych</a:t>
            </a:r>
            <a:r>
              <a:rPr lang="en-GB" dirty="0" smtClean="0"/>
              <a:t>. </a:t>
            </a:r>
          </a:p>
          <a:p>
            <a:pPr marL="0" indent="0">
              <a:buNone/>
            </a:pPr>
            <a:endParaRPr lang="en-GB" dirty="0"/>
          </a:p>
        </p:txBody>
      </p:sp>
    </p:spTree>
    <p:extLst>
      <p:ext uri="{BB962C8B-B14F-4D97-AF65-F5344CB8AC3E}">
        <p14:creationId xmlns:p14="http://schemas.microsoft.com/office/powerpoint/2010/main" val="70622935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Briefing </a:t>
            </a:r>
            <a:r>
              <a:rPr lang="en-GB" b="1" dirty="0" smtClean="0"/>
              <a:t>Paper</a:t>
            </a:r>
            <a:endParaRPr lang="en-US" b="1" dirty="0"/>
          </a:p>
        </p:txBody>
      </p:sp>
      <p:sp>
        <p:nvSpPr>
          <p:cNvPr id="3" name="Content Placeholder 2"/>
          <p:cNvSpPr>
            <a:spLocks noGrp="1"/>
          </p:cNvSpPr>
          <p:nvPr>
            <p:ph idx="1"/>
          </p:nvPr>
        </p:nvSpPr>
        <p:spPr/>
        <p:txBody>
          <a:bodyPr/>
          <a:lstStyle/>
          <a:p>
            <a:r>
              <a:rPr lang="en-GB" b="1" dirty="0"/>
              <a:t>Content of Briefing Paper:</a:t>
            </a:r>
            <a:r>
              <a:rPr lang="en-GB" dirty="0"/>
              <a:t> A clear understanding of the principles and ethical considerations of the UNCRC. Appropriate articles chosen that link to the content of the case. Clear links to National requirements as well as clear understanding of the developments in Wales in relation to the chosen article.</a:t>
            </a:r>
            <a:endParaRPr lang="en-US" dirty="0"/>
          </a:p>
          <a:p>
            <a:endParaRPr lang="en-US" dirty="0"/>
          </a:p>
        </p:txBody>
      </p:sp>
    </p:spTree>
    <p:extLst>
      <p:ext uri="{BB962C8B-B14F-4D97-AF65-F5344CB8AC3E}">
        <p14:creationId xmlns:p14="http://schemas.microsoft.com/office/powerpoint/2010/main" val="246553628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Asesiad</a:t>
            </a:r>
            <a:r>
              <a:rPr lang="en-GB" dirty="0" smtClean="0"/>
              <a:t/>
            </a:r>
            <a:br>
              <a:rPr lang="en-GB" dirty="0" smtClean="0"/>
            </a:br>
            <a:r>
              <a:rPr lang="en-GB" i="1" dirty="0" smtClean="0"/>
              <a:t>Assignment</a:t>
            </a:r>
            <a:endParaRPr lang="en-US" i="1" dirty="0"/>
          </a:p>
        </p:txBody>
      </p:sp>
      <p:sp>
        <p:nvSpPr>
          <p:cNvPr id="4" name="Content Placeholder 3"/>
          <p:cNvSpPr>
            <a:spLocks noGrp="1"/>
          </p:cNvSpPr>
          <p:nvPr>
            <p:ph sz="half" idx="1"/>
          </p:nvPr>
        </p:nvSpPr>
        <p:spPr/>
        <p:txBody>
          <a:bodyPr/>
          <a:lstStyle/>
          <a:p>
            <a:r>
              <a:rPr lang="en-GB" dirty="0" smtClean="0"/>
              <a:t>Mae </a:t>
            </a:r>
            <a:r>
              <a:rPr lang="en-GB" dirty="0" err="1" smtClean="0"/>
              <a:t>cynnwys</a:t>
            </a:r>
            <a:r>
              <a:rPr lang="en-GB" dirty="0" smtClean="0"/>
              <a:t> bob </a:t>
            </a:r>
            <a:r>
              <a:rPr lang="en-GB" dirty="0" err="1" smtClean="0"/>
              <a:t>darlith</a:t>
            </a:r>
            <a:r>
              <a:rPr lang="en-GB" dirty="0" smtClean="0"/>
              <a:t> a </a:t>
            </a:r>
            <a:r>
              <a:rPr lang="en-GB" dirty="0" err="1" smtClean="0"/>
              <a:t>chynnwys</a:t>
            </a:r>
            <a:r>
              <a:rPr lang="en-GB" dirty="0" smtClean="0"/>
              <a:t> </a:t>
            </a:r>
            <a:r>
              <a:rPr lang="en-GB" dirty="0" err="1" smtClean="0"/>
              <a:t>dudalen</a:t>
            </a:r>
            <a:r>
              <a:rPr lang="en-GB" dirty="0" smtClean="0"/>
              <a:t> Moodle </a:t>
            </a:r>
            <a:r>
              <a:rPr lang="en-GB" dirty="0" err="1" smtClean="0"/>
              <a:t>yn</a:t>
            </a:r>
            <a:r>
              <a:rPr lang="en-GB" dirty="0" smtClean="0"/>
              <a:t> </a:t>
            </a:r>
            <a:r>
              <a:rPr lang="en-GB" dirty="0" err="1" smtClean="0"/>
              <a:t>cynnwys</a:t>
            </a:r>
            <a:r>
              <a:rPr lang="en-GB" dirty="0" smtClean="0"/>
              <a:t> </a:t>
            </a:r>
            <a:r>
              <a:rPr lang="en-GB" dirty="0" err="1" smtClean="0"/>
              <a:t>tipyn</a:t>
            </a:r>
            <a:r>
              <a:rPr lang="en-GB" dirty="0" smtClean="0"/>
              <a:t> o </a:t>
            </a:r>
            <a:r>
              <a:rPr lang="en-GB" dirty="0" err="1" smtClean="0"/>
              <a:t>gwybodaeth</a:t>
            </a:r>
            <a:r>
              <a:rPr lang="en-GB" dirty="0" smtClean="0"/>
              <a:t> a </a:t>
            </a:r>
            <a:r>
              <a:rPr lang="en-GB" dirty="0" err="1" smtClean="0"/>
              <a:t>thystiolaeth</a:t>
            </a:r>
            <a:r>
              <a:rPr lang="en-GB" dirty="0" smtClean="0"/>
              <a:t> </a:t>
            </a:r>
            <a:r>
              <a:rPr lang="en-GB" dirty="0" err="1" smtClean="0"/>
              <a:t>cefnogol</a:t>
            </a:r>
            <a:r>
              <a:rPr lang="en-GB" dirty="0" smtClean="0"/>
              <a:t> </a:t>
            </a:r>
            <a:r>
              <a:rPr lang="en-GB" dirty="0" err="1" smtClean="0"/>
              <a:t>i’ch</a:t>
            </a:r>
            <a:r>
              <a:rPr lang="en-GB" dirty="0" smtClean="0"/>
              <a:t> </a:t>
            </a:r>
            <a:r>
              <a:rPr lang="en-GB" dirty="0" err="1" smtClean="0"/>
              <a:t>helpu</a:t>
            </a:r>
            <a:r>
              <a:rPr lang="en-GB" dirty="0" smtClean="0"/>
              <a:t> chi.</a:t>
            </a:r>
          </a:p>
          <a:p>
            <a:r>
              <a:rPr lang="en-GB" dirty="0" smtClean="0"/>
              <a:t>Mae </a:t>
            </a:r>
            <a:r>
              <a:rPr lang="en-GB" dirty="0" err="1" smtClean="0"/>
              <a:t>cyswllt</a:t>
            </a:r>
            <a:r>
              <a:rPr lang="en-GB" dirty="0" smtClean="0"/>
              <a:t> </a:t>
            </a:r>
            <a:r>
              <a:rPr lang="en-GB" dirty="0" err="1" smtClean="0"/>
              <a:t>cyson</a:t>
            </a:r>
            <a:r>
              <a:rPr lang="en-GB" dirty="0" smtClean="0"/>
              <a:t> </a:t>
            </a:r>
            <a:r>
              <a:rPr lang="en-GB" dirty="0" err="1" smtClean="0"/>
              <a:t>gyda’ch</a:t>
            </a:r>
            <a:r>
              <a:rPr lang="en-GB" dirty="0" smtClean="0"/>
              <a:t> </a:t>
            </a:r>
            <a:r>
              <a:rPr lang="en-GB" dirty="0" err="1" smtClean="0"/>
              <a:t>darlithwyr</a:t>
            </a:r>
            <a:r>
              <a:rPr lang="en-GB" dirty="0" smtClean="0"/>
              <a:t> </a:t>
            </a:r>
            <a:r>
              <a:rPr lang="en-GB" dirty="0" err="1" smtClean="0"/>
              <a:t>nawr</a:t>
            </a:r>
            <a:r>
              <a:rPr lang="en-GB" dirty="0" smtClean="0"/>
              <a:t> </a:t>
            </a:r>
            <a:r>
              <a:rPr lang="en-GB" dirty="0" err="1" smtClean="0"/>
              <a:t>ar</a:t>
            </a:r>
            <a:r>
              <a:rPr lang="en-GB" dirty="0" smtClean="0"/>
              <a:t> </a:t>
            </a:r>
            <a:r>
              <a:rPr lang="en-GB" dirty="0" err="1" smtClean="0"/>
              <a:t>gael</a:t>
            </a:r>
            <a:r>
              <a:rPr lang="en-GB" dirty="0" smtClean="0"/>
              <a:t>.</a:t>
            </a:r>
          </a:p>
          <a:p>
            <a:r>
              <a:rPr lang="en-GB" dirty="0" err="1" smtClean="0"/>
              <a:t>Pob</a:t>
            </a:r>
            <a:r>
              <a:rPr lang="en-GB" dirty="0" smtClean="0"/>
              <a:t> </a:t>
            </a:r>
            <a:r>
              <a:rPr lang="en-GB" dirty="0" err="1" smtClean="0"/>
              <a:t>Lwc</a:t>
            </a:r>
            <a:r>
              <a:rPr lang="en-GB" dirty="0" smtClean="0"/>
              <a:t>.</a:t>
            </a:r>
            <a:endParaRPr lang="en-GB" dirty="0"/>
          </a:p>
        </p:txBody>
      </p:sp>
      <p:sp>
        <p:nvSpPr>
          <p:cNvPr id="5" name="Content Placeholder 4"/>
          <p:cNvSpPr>
            <a:spLocks noGrp="1"/>
          </p:cNvSpPr>
          <p:nvPr>
            <p:ph sz="half" idx="2"/>
          </p:nvPr>
        </p:nvSpPr>
        <p:spPr/>
        <p:txBody>
          <a:bodyPr/>
          <a:lstStyle/>
          <a:p>
            <a:r>
              <a:rPr lang="en-GB" i="1" dirty="0"/>
              <a:t>The lecture content and Moodle page has a lot of information and supporting evidence to help you</a:t>
            </a:r>
          </a:p>
          <a:p>
            <a:r>
              <a:rPr lang="en-GB" i="1" dirty="0"/>
              <a:t> Regular contact with lecturers will be offered</a:t>
            </a:r>
          </a:p>
          <a:p>
            <a:r>
              <a:rPr lang="en-GB" i="1" dirty="0"/>
              <a:t>Good </a:t>
            </a:r>
            <a:r>
              <a:rPr lang="en-GB" i="1" dirty="0" smtClean="0"/>
              <a:t>Luck.</a:t>
            </a:r>
            <a:endParaRPr lang="en-US" i="1" dirty="0"/>
          </a:p>
          <a:p>
            <a:endParaRPr lang="en-GB" dirty="0"/>
          </a:p>
        </p:txBody>
      </p:sp>
    </p:spTree>
    <p:extLst>
      <p:ext uri="{BB962C8B-B14F-4D97-AF65-F5344CB8AC3E}">
        <p14:creationId xmlns:p14="http://schemas.microsoft.com/office/powerpoint/2010/main" val="1409564713"/>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TotalTime>
  <Words>899</Words>
  <Application>Microsoft Office PowerPoint</Application>
  <PresentationFormat>Widescreen</PresentationFormat>
  <Paragraphs>91</Paragraphs>
  <Slides>14</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ＭＳ Ｐゴシック</vt:lpstr>
      <vt:lpstr>Arial</vt:lpstr>
      <vt:lpstr>Calibri</vt:lpstr>
      <vt:lpstr>Lucida Sans</vt:lpstr>
      <vt:lpstr>Myriad Pro</vt:lpstr>
      <vt:lpstr>20140311PresentationUWTSDTemplate</vt:lpstr>
      <vt:lpstr>    EAEE4002/C Yr Ymarferydd Proffesiynol The Professional Practitioner </vt:lpstr>
      <vt:lpstr>Yr asesiad The assessment</vt:lpstr>
      <vt:lpstr>Cyflwyniad Presentation</vt:lpstr>
      <vt:lpstr>Cyflwyniad Presentation</vt:lpstr>
      <vt:lpstr>Senario</vt:lpstr>
      <vt:lpstr>Scenario </vt:lpstr>
      <vt:lpstr>Pwyntiau allweddol Key points</vt:lpstr>
      <vt:lpstr>Themau Allweddol Key Themes</vt:lpstr>
      <vt:lpstr>Meini Prawf Marking Criteria</vt:lpstr>
      <vt:lpstr>Ffocyswch ar themau allweddol Focus on key themes</vt:lpstr>
      <vt:lpstr>Papur Briffio Briefing Paper</vt:lpstr>
      <vt:lpstr>Papur Briffio</vt:lpstr>
      <vt:lpstr>Briefing Paper</vt:lpstr>
      <vt:lpstr>Asesiad Assignment</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EAEE4002/C   The Professional Practitioner</dc:title>
  <dc:creator>Paul Darby</dc:creator>
  <cp:lastModifiedBy>Sioned Saer</cp:lastModifiedBy>
  <cp:revision>3</cp:revision>
  <dcterms:created xsi:type="dcterms:W3CDTF">2020-03-18T08:57:08Z</dcterms:created>
  <dcterms:modified xsi:type="dcterms:W3CDTF">2020-04-08T07:20:54Z</dcterms:modified>
</cp:coreProperties>
</file>