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0"/>
  </p:notesMasterIdLst>
  <p:handoutMasterIdLst>
    <p:handoutMasterId r:id="rId31"/>
  </p:handoutMasterIdLst>
  <p:sldIdLst>
    <p:sldId id="927" r:id="rId3"/>
    <p:sldId id="928" r:id="rId4"/>
    <p:sldId id="500" r:id="rId5"/>
    <p:sldId id="786" r:id="rId6"/>
    <p:sldId id="791" r:id="rId7"/>
    <p:sldId id="867" r:id="rId8"/>
    <p:sldId id="923" r:id="rId9"/>
    <p:sldId id="911" r:id="rId10"/>
    <p:sldId id="922" r:id="rId11"/>
    <p:sldId id="878" r:id="rId12"/>
    <p:sldId id="907" r:id="rId13"/>
    <p:sldId id="912" r:id="rId14"/>
    <p:sldId id="880" r:id="rId15"/>
    <p:sldId id="919" r:id="rId16"/>
    <p:sldId id="910" r:id="rId17"/>
    <p:sldId id="905" r:id="rId18"/>
    <p:sldId id="914" r:id="rId19"/>
    <p:sldId id="924" r:id="rId20"/>
    <p:sldId id="886" r:id="rId21"/>
    <p:sldId id="920" r:id="rId22"/>
    <p:sldId id="925" r:id="rId23"/>
    <p:sldId id="926" r:id="rId24"/>
    <p:sldId id="882" r:id="rId25"/>
    <p:sldId id="883" r:id="rId26"/>
    <p:sldId id="929" r:id="rId27"/>
    <p:sldId id="884" r:id="rId28"/>
    <p:sldId id="885" r:id="rId29"/>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36" autoAdjust="0"/>
    <p:restoredTop sz="73265" autoAdjust="0"/>
  </p:normalViewPr>
  <p:slideViewPr>
    <p:cSldViewPr snapToGrid="0">
      <p:cViewPr varScale="1">
        <p:scale>
          <a:sx n="92" d="100"/>
          <a:sy n="92" d="100"/>
        </p:scale>
        <p:origin x="3136" y="176"/>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6.xml"/></Relationships>
</file>

<file path=ppt/_rels/viewProps.xml.rels><?xml version="1.0" encoding="UTF-8" standalone="yes"?>
<Relationships xmlns="http://schemas.openxmlformats.org/package/2006/relationships"><Relationship Id="rId8" Type="http://schemas.openxmlformats.org/officeDocument/2006/relationships/slide" Target="slides/slide15.xml"/><Relationship Id="rId13" Type="http://schemas.openxmlformats.org/officeDocument/2006/relationships/slide" Target="slides/slide21.xml"/><Relationship Id="rId3" Type="http://schemas.openxmlformats.org/officeDocument/2006/relationships/slide" Target="slides/slide8.xml"/><Relationship Id="rId7" Type="http://schemas.openxmlformats.org/officeDocument/2006/relationships/slide" Target="slides/slide14.xml"/><Relationship Id="rId12" Type="http://schemas.openxmlformats.org/officeDocument/2006/relationships/slide" Target="slides/slide20.xml"/><Relationship Id="rId2" Type="http://schemas.openxmlformats.org/officeDocument/2006/relationships/slide" Target="slides/slide7.xml"/><Relationship Id="rId1" Type="http://schemas.openxmlformats.org/officeDocument/2006/relationships/slide" Target="slides/slide6.xml"/><Relationship Id="rId6" Type="http://schemas.openxmlformats.org/officeDocument/2006/relationships/slide" Target="slides/slide12.xml"/><Relationship Id="rId11" Type="http://schemas.openxmlformats.org/officeDocument/2006/relationships/slide" Target="slides/slide19.xml"/><Relationship Id="rId5" Type="http://schemas.openxmlformats.org/officeDocument/2006/relationships/slide" Target="slides/slide11.xml"/><Relationship Id="rId15" Type="http://schemas.openxmlformats.org/officeDocument/2006/relationships/slide" Target="slides/slide24.xml"/><Relationship Id="rId10" Type="http://schemas.openxmlformats.org/officeDocument/2006/relationships/slide" Target="slides/slide18.xml"/><Relationship Id="rId4" Type="http://schemas.openxmlformats.org/officeDocument/2006/relationships/slide" Target="slides/slide9.xml"/><Relationship Id="rId9" Type="http://schemas.openxmlformats.org/officeDocument/2006/relationships/slide" Target="slides/slide17.xml"/><Relationship Id="rId14" Type="http://schemas.openxmlformats.org/officeDocument/2006/relationships/slide" Target="slides/slide2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3</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Cybersecurity </a:t>
            </a:r>
            <a:r>
              <a:rPr lang="en-US" b="0"/>
              <a:t>Essentials v1.1</a:t>
            </a:r>
            <a:endParaRPr lang="en-US" b="0" dirty="0"/>
          </a:p>
          <a:p>
            <a:pPr>
              <a:buFontTx/>
              <a:buNone/>
            </a:pPr>
            <a:r>
              <a:rPr lang="en-US" sz="1200" b="0" dirty="0"/>
              <a:t>Chapter 5: The Art of Ensuring Integrity</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4</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5: The Art of Ensuring Integrity</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18062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298017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595365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707396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5: The Art of Ensuring Integrity</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79939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4903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3473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5: The Art of Ensuring Integrity</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164461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2301252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3408896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16</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5: The Art of Ensuring Integrity</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5302013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975936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456408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260329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78179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3811294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2938212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5: The Art of Ensuring Integrity</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633365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1308289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27</a:t>
            </a:fld>
            <a:endParaRPr lang="en-US"/>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5</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5</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A95A8343-DC3C-FD49-9BC5-DF3C4C9E4C9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pic>
        <p:nvPicPr>
          <p:cNvPr id="3" name="Picture 2" descr="A close up of text on a white background&#10;&#10;Description automatically generated">
            <a:extLst>
              <a:ext uri="{FF2B5EF4-FFF2-40B4-BE49-F238E27FC236}">
                <a16:creationId xmlns:a16="http://schemas.microsoft.com/office/drawing/2014/main" id="{0F8102CB-C8C9-CB47-BBDA-2BB69889C2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5357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F917EFB8-834B-794B-A695-E875EFC617F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3420850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50" y="2263775"/>
            <a:ext cx="3854450" cy="1481138"/>
          </a:xfrm>
        </p:spPr>
        <p:txBody>
          <a:bodyPr/>
          <a:lstStyle/>
          <a:p>
            <a:pPr eaLnBrk="1" hangingPunct="1"/>
            <a:r>
              <a:rPr lang="en-US" sz="2400" dirty="0">
                <a:latin typeface="Arial" charset="0"/>
              </a:rPr>
              <a:t>Chapter 5:</a:t>
            </a:r>
            <a:br>
              <a:rPr lang="en-US" sz="2400" dirty="0">
                <a:latin typeface="Arial" charset="0"/>
              </a:rPr>
            </a:br>
            <a:r>
              <a:rPr lang="en-US" sz="2400" dirty="0">
                <a:latin typeface="Arial" charset="0"/>
              </a:rPr>
              <a:t>The Art of Ensuring Integrity</a:t>
            </a:r>
            <a:endParaRPr lang="en-US" sz="2400" dirty="0">
              <a:solidFill>
                <a:schemeClr val="folHlink"/>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r>
              <a:rPr lang="en-US" dirty="0">
                <a:latin typeface="Arial" charset="0"/>
              </a:rPr>
              <a:t>Cybersecurity Essentials v1.1</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idx="4294967295"/>
          </p:nvPr>
        </p:nvSpPr>
        <p:spPr>
          <a:xfrm>
            <a:off x="655638" y="609600"/>
            <a:ext cx="8145462" cy="838200"/>
          </a:xfrm>
        </p:spPr>
        <p:txBody>
          <a:bodyPr/>
          <a:lstStyle/>
          <a:p>
            <a:pPr eaLnBrk="1" hangingPunct="1"/>
            <a:r>
              <a:rPr lang="en-US" dirty="0"/>
              <a:t>Chapter 5 - Sections &amp; Objectives</a:t>
            </a:r>
          </a:p>
        </p:txBody>
      </p:sp>
      <p:sp>
        <p:nvSpPr>
          <p:cNvPr id="4099" name="Rectangle 34"/>
          <p:cNvSpPr>
            <a:spLocks noGrp="1" noChangeArrowheads="1"/>
          </p:cNvSpPr>
          <p:nvPr>
            <p:ph type="body" idx="4294967295"/>
          </p:nvPr>
        </p:nvSpPr>
        <p:spPr>
          <a:xfrm>
            <a:off x="655638" y="1828800"/>
            <a:ext cx="7940675" cy="4252259"/>
          </a:xfrm>
        </p:spPr>
        <p:txBody>
          <a:bodyPr/>
          <a:lstStyle/>
          <a:p>
            <a:pPr marL="0" indent="0">
              <a:spcBef>
                <a:spcPts val="600"/>
              </a:spcBef>
              <a:buNone/>
            </a:pPr>
            <a:r>
              <a:rPr lang="en-US" dirty="0"/>
              <a:t>5.1	Types of Data Integrity Controls</a:t>
            </a:r>
          </a:p>
          <a:p>
            <a:pPr marL="0" indent="0">
              <a:spcBef>
                <a:spcPts val="600"/>
              </a:spcBef>
              <a:buNone/>
            </a:pPr>
            <a:r>
              <a:rPr lang="en-US" dirty="0"/>
              <a:t>	</a:t>
            </a:r>
            <a:r>
              <a:rPr lang="en-US" sz="1800" dirty="0"/>
              <a:t>Explain the processes used to ensure integrity.</a:t>
            </a:r>
          </a:p>
          <a:p>
            <a:pPr marL="0" indent="0">
              <a:spcBef>
                <a:spcPts val="600"/>
              </a:spcBef>
              <a:buNone/>
            </a:pPr>
            <a:r>
              <a:rPr lang="en-US" dirty="0"/>
              <a:t>5.2	Digital Signatures	</a:t>
            </a:r>
          </a:p>
          <a:p>
            <a:pPr marL="0" indent="0">
              <a:spcBef>
                <a:spcPts val="600"/>
              </a:spcBef>
              <a:buNone/>
            </a:pPr>
            <a:r>
              <a:rPr lang="en-US" dirty="0"/>
              <a:t>	</a:t>
            </a:r>
            <a:r>
              <a:rPr lang="en-US" sz="1800" dirty="0"/>
              <a:t>Explain the purpose of digital signatures.</a:t>
            </a:r>
          </a:p>
          <a:p>
            <a:pPr marL="0" indent="0">
              <a:spcBef>
                <a:spcPts val="600"/>
              </a:spcBef>
              <a:buNone/>
            </a:pPr>
            <a:r>
              <a:rPr lang="en-US" dirty="0"/>
              <a:t>5.3	Certificates</a:t>
            </a:r>
          </a:p>
          <a:p>
            <a:pPr marL="0" indent="0">
              <a:spcBef>
                <a:spcPts val="600"/>
              </a:spcBef>
              <a:buNone/>
            </a:pPr>
            <a:r>
              <a:rPr lang="en-US" dirty="0"/>
              <a:t>	</a:t>
            </a:r>
            <a:r>
              <a:rPr lang="en-US" sz="1800" dirty="0"/>
              <a:t>Explain the purpose of digital certificates.</a:t>
            </a:r>
          </a:p>
          <a:p>
            <a:pPr marL="0" indent="0">
              <a:spcBef>
                <a:spcPts val="600"/>
              </a:spcBef>
              <a:buNone/>
            </a:pPr>
            <a:r>
              <a:rPr lang="en-US" dirty="0"/>
              <a:t>5.4	Database Integrity Enforcement</a:t>
            </a:r>
          </a:p>
          <a:p>
            <a:pPr marL="0" indent="0">
              <a:spcBef>
                <a:spcPts val="600"/>
              </a:spcBef>
              <a:buNone/>
            </a:pPr>
            <a:r>
              <a:rPr lang="en-US" dirty="0"/>
              <a:t>	</a:t>
            </a:r>
            <a:r>
              <a:rPr lang="en-US" sz="1800" dirty="0"/>
              <a:t>Explain the need for database integrity enforcement.</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4150014" cy="1481138"/>
          </a:xfrm>
        </p:spPr>
        <p:txBody>
          <a:bodyPr/>
          <a:lstStyle/>
          <a:p>
            <a:pPr marL="0" indent="0">
              <a:spcBef>
                <a:spcPts val="600"/>
              </a:spcBef>
              <a:buNone/>
            </a:pPr>
            <a:r>
              <a:rPr lang="en-US" sz="2400" dirty="0"/>
              <a:t>5.1 Types of Data Integrity Controls</a:t>
            </a: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9" y="403628"/>
            <a:ext cx="8950132" cy="838200"/>
          </a:xfrm>
        </p:spPr>
        <p:txBody>
          <a:bodyPr/>
          <a:lstStyle/>
          <a:p>
            <a:pPr eaLnBrk="1" hangingPunct="1"/>
            <a:r>
              <a:rPr lang="en-US" sz="1800" dirty="0"/>
              <a:t>Types of Data Integrity Controls</a:t>
            </a:r>
            <a:br>
              <a:rPr lang="en-US" dirty="0"/>
            </a:br>
            <a:r>
              <a:rPr lang="en-US" dirty="0">
                <a:latin typeface="Arial" charset="0"/>
              </a:rPr>
              <a:t>Hashing Algorithms</a:t>
            </a:r>
            <a:endParaRPr lang="en-US" sz="4800" dirty="0">
              <a:latin typeface="Arial" charset="0"/>
            </a:endParaRPr>
          </a:p>
        </p:txBody>
      </p:sp>
      <p:sp>
        <p:nvSpPr>
          <p:cNvPr id="2" name="Content Placeholder 1"/>
          <p:cNvSpPr>
            <a:spLocks noGrp="1"/>
          </p:cNvSpPr>
          <p:nvPr>
            <p:ph idx="1"/>
          </p:nvPr>
        </p:nvSpPr>
        <p:spPr>
          <a:xfrm>
            <a:off x="193868" y="1382484"/>
            <a:ext cx="7047441" cy="4786870"/>
          </a:xfrm>
        </p:spPr>
        <p:txBody>
          <a:bodyPr/>
          <a:lstStyle/>
          <a:p>
            <a:r>
              <a:rPr lang="en-US" sz="1800" dirty="0"/>
              <a:t>Hashing is a tool that ensures data integrity by taking binary data (the message) and producing a fixed-length representation called the hash value or message digest.</a:t>
            </a:r>
          </a:p>
          <a:p>
            <a:r>
              <a:rPr lang="en-US" sz="1800" dirty="0"/>
              <a:t>Hashing is a one-way mathematical function that is relatively easy to compute, but significantly harder to reverse. Grinding coffee beans is a good analogy of a one-way function. It is easy to grind coffee beans, but it is almost impossible to put all of the tiny pieces back together to rebuild the original beans.</a:t>
            </a:r>
          </a:p>
          <a:p>
            <a:pPr marL="457200" lvl="1" indent="0"/>
            <a:r>
              <a:rPr lang="en-US" sz="1800" dirty="0"/>
              <a:t>A cryptographic hash function has the following properties:</a:t>
            </a:r>
          </a:p>
          <a:p>
            <a:pPr marL="800100" lvl="1" indent="-342900">
              <a:buFont typeface="Arial" panose="020B0604020202020204" pitchFamily="34" charset="0"/>
              <a:buChar char="•"/>
            </a:pPr>
            <a:r>
              <a:rPr lang="en-US" sz="1800" dirty="0"/>
              <a:t>The input can be any length.</a:t>
            </a:r>
          </a:p>
          <a:p>
            <a:pPr marL="800100" lvl="1" indent="-342900">
              <a:buFont typeface="Arial" panose="020B0604020202020204" pitchFamily="34" charset="0"/>
              <a:buChar char="•"/>
            </a:pPr>
            <a:r>
              <a:rPr lang="en-US" sz="1800" dirty="0"/>
              <a:t>The output has a fixed length.</a:t>
            </a:r>
          </a:p>
          <a:p>
            <a:pPr marL="800100" lvl="1" indent="-342900">
              <a:buFont typeface="Arial" panose="020B0604020202020204" pitchFamily="34" charset="0"/>
              <a:buChar char="•"/>
            </a:pPr>
            <a:r>
              <a:rPr lang="en-US" sz="1800" dirty="0"/>
              <a:t>The hash function is one way and is not reversible.</a:t>
            </a:r>
          </a:p>
          <a:p>
            <a:pPr marL="800100" lvl="1" indent="-342900">
              <a:buFont typeface="Arial" panose="020B0604020202020204" pitchFamily="34" charset="0"/>
              <a:buChar char="•"/>
            </a:pPr>
            <a:r>
              <a:rPr lang="en-US" sz="1800" dirty="0"/>
              <a:t>Two different input values will always result in different hash values.</a:t>
            </a:r>
          </a:p>
          <a:p>
            <a:pPr marL="0" indent="0">
              <a:buNone/>
            </a:pPr>
            <a:endParaRPr lang="en-US" sz="1800" dirty="0"/>
          </a:p>
        </p:txBody>
      </p:sp>
    </p:spTree>
    <p:extLst>
      <p:ext uri="{BB962C8B-B14F-4D97-AF65-F5344CB8AC3E}">
        <p14:creationId xmlns:p14="http://schemas.microsoft.com/office/powerpoint/2010/main" val="1534168903"/>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9" y="403628"/>
            <a:ext cx="8950132" cy="838200"/>
          </a:xfrm>
        </p:spPr>
        <p:txBody>
          <a:bodyPr/>
          <a:lstStyle/>
          <a:p>
            <a:pPr eaLnBrk="1" hangingPunct="1"/>
            <a:r>
              <a:rPr lang="en-US" sz="1800" dirty="0"/>
              <a:t>Types of Data Integrity Controls</a:t>
            </a:r>
            <a:br>
              <a:rPr lang="en-US" dirty="0"/>
            </a:br>
            <a:r>
              <a:rPr lang="en-US" dirty="0">
                <a:latin typeface="Arial" charset="0"/>
              </a:rPr>
              <a:t>Hashing Algorithms</a:t>
            </a:r>
            <a:endParaRPr lang="en-US" sz="4800" dirty="0">
              <a:latin typeface="Arial" charset="0"/>
            </a:endParaRPr>
          </a:p>
        </p:txBody>
      </p:sp>
      <p:sp>
        <p:nvSpPr>
          <p:cNvPr id="2" name="Content Placeholder 1"/>
          <p:cNvSpPr>
            <a:spLocks noGrp="1"/>
          </p:cNvSpPr>
          <p:nvPr>
            <p:ph idx="1"/>
          </p:nvPr>
        </p:nvSpPr>
        <p:spPr>
          <a:xfrm>
            <a:off x="193868" y="1382484"/>
            <a:ext cx="8397682" cy="4786870"/>
          </a:xfrm>
        </p:spPr>
        <p:txBody>
          <a:bodyPr/>
          <a:lstStyle/>
          <a:p>
            <a:pPr marL="0" indent="0">
              <a:buNone/>
            </a:pPr>
            <a:r>
              <a:rPr lang="en-US" sz="1800" dirty="0"/>
              <a:t>There are many modern hashing algorithms widely used today. Two of the most popular are MD5 and SHA.</a:t>
            </a:r>
          </a:p>
          <a:p>
            <a:r>
              <a:rPr lang="en-US" sz="1800" b="1" dirty="0"/>
              <a:t>Message Digest 5 (MD5) Algorithm - </a:t>
            </a:r>
            <a:r>
              <a:rPr lang="en-US" sz="1800" dirty="0"/>
              <a:t>is a hash algorithm developed by Ron </a:t>
            </a:r>
            <a:r>
              <a:rPr lang="en-US" sz="1800" dirty="0" err="1"/>
              <a:t>Rivest</a:t>
            </a:r>
            <a:r>
              <a:rPr lang="en-US" sz="1800" dirty="0"/>
              <a:t> that produces a 128-bit hash value. </a:t>
            </a:r>
          </a:p>
          <a:p>
            <a:r>
              <a:rPr lang="en-US" sz="1800" b="1" dirty="0"/>
              <a:t>Secure Hash Algorithm (SHA) – </a:t>
            </a:r>
            <a:r>
              <a:rPr lang="en-US" sz="1800" dirty="0"/>
              <a:t>was developed by the U.S. National Institute of Standards and Technology (NIST) and can be implemented in different strengths:</a:t>
            </a:r>
          </a:p>
          <a:p>
            <a:r>
              <a:rPr lang="en-US" sz="1800" dirty="0"/>
              <a:t>SHA-224 (224 bit)</a:t>
            </a:r>
          </a:p>
          <a:p>
            <a:r>
              <a:rPr lang="en-US" sz="1800" dirty="0"/>
              <a:t>SHA-256 (256 bit)</a:t>
            </a:r>
          </a:p>
          <a:p>
            <a:r>
              <a:rPr lang="en-US" sz="1800" dirty="0"/>
              <a:t>SHA-384 (384 bit)</a:t>
            </a:r>
          </a:p>
          <a:p>
            <a:r>
              <a:rPr lang="en-US" sz="1800" dirty="0"/>
              <a:t>SHA-512 (512 bit)</a:t>
            </a:r>
          </a:p>
          <a:p>
            <a:pPr marL="0" indent="0">
              <a:buNone/>
            </a:pPr>
            <a:endParaRPr lang="en-US" sz="1800" dirty="0"/>
          </a:p>
        </p:txBody>
      </p:sp>
      <p:pic>
        <p:nvPicPr>
          <p:cNvPr id="3" name="Picture 2"/>
          <p:cNvPicPr>
            <a:picLocks noChangeAspect="1"/>
          </p:cNvPicPr>
          <p:nvPr/>
        </p:nvPicPr>
        <p:blipFill>
          <a:blip r:embed="rId3"/>
          <a:stretch>
            <a:fillRect/>
          </a:stretch>
        </p:blipFill>
        <p:spPr>
          <a:xfrm>
            <a:off x="5251600" y="3467099"/>
            <a:ext cx="2869406" cy="3000375"/>
          </a:xfrm>
          <a:prstGeom prst="rect">
            <a:avLst/>
          </a:prstGeom>
        </p:spPr>
      </p:pic>
    </p:spTree>
    <p:extLst>
      <p:ext uri="{BB962C8B-B14F-4D97-AF65-F5344CB8AC3E}">
        <p14:creationId xmlns:p14="http://schemas.microsoft.com/office/powerpoint/2010/main" val="2315863473"/>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455938"/>
            <a:ext cx="8772157" cy="838200"/>
          </a:xfrm>
        </p:spPr>
        <p:txBody>
          <a:bodyPr/>
          <a:lstStyle/>
          <a:p>
            <a:pPr eaLnBrk="1" hangingPunct="1"/>
            <a:r>
              <a:rPr lang="en-US" sz="1800" dirty="0"/>
              <a:t>Types of Data Integrity Controls</a:t>
            </a:r>
            <a:br>
              <a:rPr lang="en-US" dirty="0"/>
            </a:br>
            <a:r>
              <a:rPr lang="en-US" dirty="0"/>
              <a:t>Salting</a:t>
            </a:r>
            <a:endParaRPr lang="en-US" sz="4800" dirty="0">
              <a:latin typeface="Arial" charset="0"/>
            </a:endParaRPr>
          </a:p>
        </p:txBody>
      </p:sp>
      <p:sp>
        <p:nvSpPr>
          <p:cNvPr id="2" name="Content Placeholder 1"/>
          <p:cNvSpPr>
            <a:spLocks noGrp="1"/>
          </p:cNvSpPr>
          <p:nvPr>
            <p:ph idx="1"/>
          </p:nvPr>
        </p:nvSpPr>
        <p:spPr>
          <a:xfrm>
            <a:off x="213109" y="1539502"/>
            <a:ext cx="8197466" cy="3531262"/>
          </a:xfrm>
        </p:spPr>
        <p:txBody>
          <a:bodyPr/>
          <a:lstStyle/>
          <a:p>
            <a:r>
              <a:rPr lang="en-US" sz="1800" dirty="0"/>
              <a:t>Salting is used to make hashing more secure. If two users have the same password, they will also have the same password hashes. A salt, which is a random string of characters, is an additional input to the password before hashing. </a:t>
            </a:r>
          </a:p>
          <a:p>
            <a:r>
              <a:rPr lang="en-US" sz="1800" dirty="0"/>
              <a:t>This creates a different hash result for the two passwords as shown in the figure. A database stores both the hash and the salt.</a:t>
            </a:r>
          </a:p>
          <a:p>
            <a:pPr marL="0" indent="0">
              <a:buNone/>
            </a:pPr>
            <a:endParaRPr lang="en-US" sz="1800" dirty="0"/>
          </a:p>
        </p:txBody>
      </p:sp>
      <p:pic>
        <p:nvPicPr>
          <p:cNvPr id="3" name="Picture 2"/>
          <p:cNvPicPr>
            <a:picLocks noChangeAspect="1"/>
          </p:cNvPicPr>
          <p:nvPr/>
        </p:nvPicPr>
        <p:blipFill>
          <a:blip r:embed="rId3"/>
          <a:stretch>
            <a:fillRect/>
          </a:stretch>
        </p:blipFill>
        <p:spPr>
          <a:xfrm>
            <a:off x="1500187" y="3924300"/>
            <a:ext cx="6581775" cy="1028700"/>
          </a:xfrm>
          <a:prstGeom prst="rect">
            <a:avLst/>
          </a:prstGeom>
        </p:spPr>
      </p:pic>
    </p:spTree>
    <p:extLst>
      <p:ext uri="{BB962C8B-B14F-4D97-AF65-F5344CB8AC3E}">
        <p14:creationId xmlns:p14="http://schemas.microsoft.com/office/powerpoint/2010/main" val="2108388080"/>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455938"/>
            <a:ext cx="8772157" cy="838200"/>
          </a:xfrm>
        </p:spPr>
        <p:txBody>
          <a:bodyPr/>
          <a:lstStyle/>
          <a:p>
            <a:pPr eaLnBrk="1" hangingPunct="1"/>
            <a:r>
              <a:rPr lang="en-US" sz="1800" dirty="0"/>
              <a:t>Types of Data Integrity Controls</a:t>
            </a:r>
            <a:br>
              <a:rPr lang="en-US" dirty="0"/>
            </a:br>
            <a:r>
              <a:rPr lang="en-US" dirty="0"/>
              <a:t>HMAC</a:t>
            </a:r>
            <a:endParaRPr lang="en-US" sz="4800" dirty="0">
              <a:latin typeface="Arial" charset="0"/>
            </a:endParaRPr>
          </a:p>
        </p:txBody>
      </p:sp>
      <p:sp>
        <p:nvSpPr>
          <p:cNvPr id="2" name="Content Placeholder 1"/>
          <p:cNvSpPr>
            <a:spLocks noGrp="1"/>
          </p:cNvSpPr>
          <p:nvPr>
            <p:ph idx="1"/>
          </p:nvPr>
        </p:nvSpPr>
        <p:spPr>
          <a:xfrm>
            <a:off x="213109" y="1539502"/>
            <a:ext cx="4301741" cy="3531262"/>
          </a:xfrm>
        </p:spPr>
        <p:txBody>
          <a:bodyPr/>
          <a:lstStyle/>
          <a:p>
            <a:r>
              <a:rPr lang="en-US" sz="1800" dirty="0"/>
              <a:t>HMACs strengthens hashing algorithms by using an additional secret key as input to the hash function. </a:t>
            </a:r>
          </a:p>
          <a:p>
            <a:r>
              <a:rPr lang="en-US" sz="1800" dirty="0"/>
              <a:t>The use of HMAC goes a step further than just integrity assurance by adding authentication. </a:t>
            </a:r>
          </a:p>
          <a:p>
            <a:r>
              <a:rPr lang="en-US" sz="1800" dirty="0"/>
              <a:t>An HMAC uses a specific algorithm that combines a cryptographic hash function with a secret key, as shown in the figure.</a:t>
            </a:r>
          </a:p>
        </p:txBody>
      </p:sp>
      <p:pic>
        <p:nvPicPr>
          <p:cNvPr id="3" name="Picture 2"/>
          <p:cNvPicPr>
            <a:picLocks noChangeAspect="1"/>
          </p:cNvPicPr>
          <p:nvPr/>
        </p:nvPicPr>
        <p:blipFill>
          <a:blip r:embed="rId3"/>
          <a:stretch>
            <a:fillRect/>
          </a:stretch>
        </p:blipFill>
        <p:spPr>
          <a:xfrm>
            <a:off x="4681495" y="1276308"/>
            <a:ext cx="4186279" cy="4057650"/>
          </a:xfrm>
          <a:prstGeom prst="rect">
            <a:avLst/>
          </a:prstGeom>
        </p:spPr>
      </p:pic>
    </p:spTree>
    <p:extLst>
      <p:ext uri="{BB962C8B-B14F-4D97-AF65-F5344CB8AC3E}">
        <p14:creationId xmlns:p14="http://schemas.microsoft.com/office/powerpoint/2010/main" val="4163946494"/>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48902" cy="1481138"/>
          </a:xfrm>
        </p:spPr>
        <p:txBody>
          <a:bodyPr/>
          <a:lstStyle/>
          <a:p>
            <a:pPr eaLnBrk="1" hangingPunct="1"/>
            <a:r>
              <a:rPr lang="en-US" sz="2400" dirty="0"/>
              <a:t>5.2 Digital Signatures</a:t>
            </a:r>
          </a:p>
        </p:txBody>
      </p:sp>
    </p:spTree>
    <p:extLst>
      <p:ext uri="{BB962C8B-B14F-4D97-AF65-F5344CB8AC3E}">
        <p14:creationId xmlns:p14="http://schemas.microsoft.com/office/powerpoint/2010/main" val="1077898608"/>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323273"/>
            <a:ext cx="8772157" cy="931003"/>
          </a:xfrm>
        </p:spPr>
        <p:txBody>
          <a:bodyPr/>
          <a:lstStyle/>
          <a:p>
            <a:r>
              <a:rPr lang="en-US" sz="1800" b="0" dirty="0"/>
              <a:t>Digital Signatures</a:t>
            </a:r>
            <a:br>
              <a:rPr lang="en-US" sz="2800" b="0" dirty="0"/>
            </a:br>
            <a:r>
              <a:rPr lang="en-US" sz="2800" b="0" dirty="0"/>
              <a:t>Signatures and the Law</a:t>
            </a:r>
          </a:p>
        </p:txBody>
      </p:sp>
      <p:sp>
        <p:nvSpPr>
          <p:cNvPr id="2" name="Content Placeholder 1"/>
          <p:cNvSpPr>
            <a:spLocks noGrp="1"/>
          </p:cNvSpPr>
          <p:nvPr>
            <p:ph idx="1"/>
          </p:nvPr>
        </p:nvSpPr>
        <p:spPr>
          <a:xfrm>
            <a:off x="213110" y="1392822"/>
            <a:ext cx="8441363" cy="2464803"/>
          </a:xfrm>
        </p:spPr>
        <p:txBody>
          <a:bodyPr/>
          <a:lstStyle/>
          <a:p>
            <a:endParaRPr lang="en-US" sz="2000" dirty="0"/>
          </a:p>
          <a:p>
            <a:endParaRPr lang="en-US" sz="1600" dirty="0"/>
          </a:p>
          <a:p>
            <a:endParaRPr lang="en-US" sz="1600" dirty="0"/>
          </a:p>
        </p:txBody>
      </p:sp>
      <p:sp>
        <p:nvSpPr>
          <p:cNvPr id="3" name="TextBox 2"/>
          <p:cNvSpPr txBox="1"/>
          <p:nvPr/>
        </p:nvSpPr>
        <p:spPr>
          <a:xfrm>
            <a:off x="552450" y="1590675"/>
            <a:ext cx="3819525" cy="4829014"/>
          </a:xfrm>
          <a:prstGeom prst="rect">
            <a:avLst/>
          </a:prstGeom>
          <a:noFill/>
        </p:spPr>
        <p:txBody>
          <a:bodyPr wrap="square" rtlCol="0">
            <a:spAutoFit/>
          </a:bodyPr>
          <a:lstStyle/>
          <a:p>
            <a:pPr marL="285750" indent="-285750" algn="l">
              <a:buFont typeface="Arial" panose="020B0604020202020204" pitchFamily="34" charset="0"/>
              <a:buChar char="•"/>
            </a:pPr>
            <a:r>
              <a:rPr lang="en-US" sz="1800" dirty="0"/>
              <a:t>Digital signatures provide the same functionality as handwritten signatures for electronic documents.</a:t>
            </a:r>
          </a:p>
          <a:p>
            <a:pPr marL="285750" indent="-285750" algn="l">
              <a:buFont typeface="Arial" panose="020B0604020202020204" pitchFamily="34" charset="0"/>
              <a:buChar char="•"/>
            </a:pPr>
            <a:r>
              <a:rPr lang="en-US" sz="1800" dirty="0"/>
              <a:t>A digital signature is used to determine if someone edits a document after the user signs it. </a:t>
            </a:r>
          </a:p>
          <a:p>
            <a:pPr marL="285750" indent="-285750" algn="l">
              <a:buFont typeface="Arial" panose="020B0604020202020204" pitchFamily="34" charset="0"/>
              <a:buChar char="•"/>
            </a:pPr>
            <a:r>
              <a:rPr lang="en-US" sz="1800" dirty="0"/>
              <a:t>A digital signature is a mathematical method used to check the authenticity and integrity of a message, digital document, or software.</a:t>
            </a:r>
          </a:p>
          <a:p>
            <a:pPr marL="285750" indent="-285750" algn="l">
              <a:buFont typeface="Arial" panose="020B0604020202020204" pitchFamily="34" charset="0"/>
              <a:buChar char="•"/>
            </a:pPr>
            <a:r>
              <a:rPr lang="en-US" sz="1800" dirty="0"/>
              <a:t>In many countries, digital signatures have the same legal importance as a manually signed document. </a:t>
            </a:r>
          </a:p>
          <a:p>
            <a:pPr marL="285750" indent="-285750" algn="l">
              <a:buFont typeface="Arial" panose="020B0604020202020204" pitchFamily="34" charset="0"/>
              <a:buChar char="•"/>
            </a:pPr>
            <a:r>
              <a:rPr lang="en-US" sz="1800" dirty="0"/>
              <a:t>Digital signatures also provide repudiation. </a:t>
            </a:r>
          </a:p>
          <a:p>
            <a:pPr algn="l"/>
            <a:endParaRPr lang="en-US" sz="1800" dirty="0"/>
          </a:p>
        </p:txBody>
      </p:sp>
      <p:pic>
        <p:nvPicPr>
          <p:cNvPr id="4" name="Picture 3"/>
          <p:cNvPicPr>
            <a:picLocks noChangeAspect="1"/>
          </p:cNvPicPr>
          <p:nvPr/>
        </p:nvPicPr>
        <p:blipFill>
          <a:blip r:embed="rId3"/>
          <a:stretch>
            <a:fillRect/>
          </a:stretch>
        </p:blipFill>
        <p:spPr>
          <a:xfrm>
            <a:off x="5065251" y="1781174"/>
            <a:ext cx="3421524" cy="3495675"/>
          </a:xfrm>
          <a:prstGeom prst="rect">
            <a:avLst/>
          </a:prstGeom>
        </p:spPr>
      </p:pic>
    </p:spTree>
    <p:extLst>
      <p:ext uri="{BB962C8B-B14F-4D97-AF65-F5344CB8AC3E}">
        <p14:creationId xmlns:p14="http://schemas.microsoft.com/office/powerpoint/2010/main" val="3727217048"/>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sz="2800" dirty="0">
                <a:latin typeface="Arial" charset="0"/>
              </a:rPr>
            </a:br>
            <a:r>
              <a:rPr lang="en-US" sz="1800" b="0" dirty="0"/>
              <a:t>Digital Signatures</a:t>
            </a:r>
            <a:br>
              <a:rPr lang="en-US" sz="2800" dirty="0">
                <a:latin typeface="Arial" charset="0"/>
              </a:rPr>
            </a:br>
            <a:r>
              <a:rPr lang="en-US" sz="2800" dirty="0">
                <a:latin typeface="Arial" charset="0"/>
              </a:rPr>
              <a:t>How Digital Signature Technology Works</a:t>
            </a:r>
            <a:endParaRPr lang="en-US" sz="4400" dirty="0">
              <a:latin typeface="Arial" charset="0"/>
            </a:endParaRPr>
          </a:p>
        </p:txBody>
      </p:sp>
      <p:sp>
        <p:nvSpPr>
          <p:cNvPr id="2" name="Content Placeholder 1"/>
          <p:cNvSpPr>
            <a:spLocks noGrp="1"/>
          </p:cNvSpPr>
          <p:nvPr>
            <p:ph idx="1"/>
          </p:nvPr>
        </p:nvSpPr>
        <p:spPr>
          <a:xfrm>
            <a:off x="733424" y="1117600"/>
            <a:ext cx="8050357" cy="5477164"/>
          </a:xfrm>
        </p:spPr>
        <p:txBody>
          <a:bodyPr/>
          <a:lstStyle/>
          <a:p>
            <a:pPr marL="0" indent="0">
              <a:buNone/>
            </a:pPr>
            <a:r>
              <a:rPr lang="en-US" sz="1800" dirty="0"/>
              <a:t>Asymmetric cryptography is the basis for digital signatures. A public key algorithm like RSA generates two keys: one private and the other public. The keys are mathematically related.</a:t>
            </a:r>
          </a:p>
        </p:txBody>
      </p:sp>
      <p:pic>
        <p:nvPicPr>
          <p:cNvPr id="3" name="Picture 2"/>
          <p:cNvPicPr>
            <a:picLocks noChangeAspect="1"/>
          </p:cNvPicPr>
          <p:nvPr/>
        </p:nvPicPr>
        <p:blipFill>
          <a:blip r:embed="rId3"/>
          <a:stretch>
            <a:fillRect/>
          </a:stretch>
        </p:blipFill>
        <p:spPr>
          <a:xfrm>
            <a:off x="1285875" y="2512669"/>
            <a:ext cx="6191250" cy="3121368"/>
          </a:xfrm>
          <a:prstGeom prst="rect">
            <a:avLst/>
          </a:prstGeom>
        </p:spPr>
      </p:pic>
    </p:spTree>
    <p:extLst>
      <p:ext uri="{BB962C8B-B14F-4D97-AF65-F5344CB8AC3E}">
        <p14:creationId xmlns:p14="http://schemas.microsoft.com/office/powerpoint/2010/main" val="1083447691"/>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5.3 Certificates</a:t>
            </a:r>
          </a:p>
        </p:txBody>
      </p:sp>
    </p:spTree>
    <p:extLst>
      <p:ext uri="{BB962C8B-B14F-4D97-AF65-F5344CB8AC3E}">
        <p14:creationId xmlns:p14="http://schemas.microsoft.com/office/powerpoint/2010/main" val="814020540"/>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24808"/>
          </a:xfrm>
        </p:spPr>
        <p:txBody>
          <a:bodyPr/>
          <a:lstStyle/>
          <a:p>
            <a:pPr eaLnBrk="1" hangingPunct="1"/>
            <a:r>
              <a:rPr lang="en-US" sz="1800" dirty="0"/>
              <a:t>Certificates</a:t>
            </a:r>
            <a:br>
              <a:rPr lang="en-US" sz="2800" dirty="0">
                <a:latin typeface="Arial" charset="0"/>
              </a:rPr>
            </a:br>
            <a:r>
              <a:rPr lang="en-US" sz="2800" dirty="0">
                <a:latin typeface="Arial" charset="0"/>
              </a:rPr>
              <a:t>The Basics of Digital Certicates</a:t>
            </a:r>
            <a:endParaRPr lang="en-US" sz="4400" dirty="0">
              <a:latin typeface="Arial" charset="0"/>
            </a:endParaRPr>
          </a:p>
        </p:txBody>
      </p:sp>
      <p:sp>
        <p:nvSpPr>
          <p:cNvPr id="2" name="Content Placeholder 1"/>
          <p:cNvSpPr>
            <a:spLocks noGrp="1"/>
          </p:cNvSpPr>
          <p:nvPr>
            <p:ph idx="1"/>
          </p:nvPr>
        </p:nvSpPr>
        <p:spPr>
          <a:xfrm>
            <a:off x="213110" y="1505526"/>
            <a:ext cx="8071908" cy="2580699"/>
          </a:xfrm>
        </p:spPr>
        <p:txBody>
          <a:bodyPr/>
          <a:lstStyle/>
          <a:p>
            <a:r>
              <a:rPr lang="en-US" sz="1800" dirty="0"/>
              <a:t>A digital certificate is equivalent to an electronic passport. </a:t>
            </a:r>
          </a:p>
          <a:p>
            <a:r>
              <a:rPr lang="en-US" sz="1800" dirty="0"/>
              <a:t>Digital certificates enable users, hosts, and organizations to exchange information securely over the Internet. </a:t>
            </a:r>
          </a:p>
          <a:p>
            <a:r>
              <a:rPr lang="en-US" sz="1800" dirty="0"/>
              <a:t>A digital certificate authenticates and verifies that users sending a message are who they claim to be. </a:t>
            </a:r>
          </a:p>
          <a:p>
            <a:r>
              <a:rPr lang="en-US" sz="1800" dirty="0"/>
              <a:t>Digital certificates can also provide confidentiality for the receiver with the means to encrypt a reply.</a:t>
            </a:r>
          </a:p>
          <a:p>
            <a:endParaRPr lang="en-US" sz="1800" dirty="0"/>
          </a:p>
        </p:txBody>
      </p:sp>
    </p:spTree>
    <p:extLst>
      <p:ext uri="{BB962C8B-B14F-4D97-AF65-F5344CB8AC3E}">
        <p14:creationId xmlns:p14="http://schemas.microsoft.com/office/powerpoint/2010/main" val="3010128681"/>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15572"/>
          </a:xfrm>
        </p:spPr>
        <p:txBody>
          <a:bodyPr/>
          <a:lstStyle/>
          <a:p>
            <a:pPr eaLnBrk="1" hangingPunct="1"/>
            <a:r>
              <a:rPr lang="en-US" sz="1800" dirty="0"/>
              <a:t>Certificates</a:t>
            </a:r>
            <a:br>
              <a:rPr lang="en-US" sz="2800" dirty="0">
                <a:latin typeface="Arial" charset="0"/>
              </a:rPr>
            </a:br>
            <a:r>
              <a:rPr lang="en-US" sz="2800" dirty="0">
                <a:latin typeface="Arial" charset="0"/>
              </a:rPr>
              <a:t>Constructing a Digital Certificate</a:t>
            </a:r>
            <a:endParaRPr lang="en-US" sz="4400" dirty="0">
              <a:latin typeface="Arial" charset="0"/>
            </a:endParaRPr>
          </a:p>
        </p:txBody>
      </p:sp>
      <p:sp>
        <p:nvSpPr>
          <p:cNvPr id="2" name="Content Placeholder 1"/>
          <p:cNvSpPr>
            <a:spLocks noGrp="1"/>
          </p:cNvSpPr>
          <p:nvPr>
            <p:ph idx="1"/>
          </p:nvPr>
        </p:nvSpPr>
        <p:spPr>
          <a:xfrm>
            <a:off x="213110" y="1209964"/>
            <a:ext cx="8071908" cy="2209511"/>
          </a:xfrm>
        </p:spPr>
        <p:txBody>
          <a:bodyPr/>
          <a:lstStyle/>
          <a:p>
            <a:r>
              <a:rPr lang="en-US" sz="1800" dirty="0"/>
              <a:t>Digital certificate must follow a standard structure so that any entity can read and understand it regardless of the issuer. </a:t>
            </a:r>
          </a:p>
          <a:p>
            <a:r>
              <a:rPr lang="en-US" sz="1800" dirty="0"/>
              <a:t>TheX.509 is the standard for construction of digital certificates and the public key infrastructure (PKI) used to manage digital certificates. </a:t>
            </a:r>
          </a:p>
          <a:p>
            <a:r>
              <a:rPr lang="en-US" sz="1800" dirty="0"/>
              <a:t>PKI is the policies, roles, and procedures required to create, manage, distribute, use, store, and revoke digital certificates. </a:t>
            </a:r>
          </a:p>
        </p:txBody>
      </p:sp>
      <p:pic>
        <p:nvPicPr>
          <p:cNvPr id="3" name="Picture 2"/>
          <p:cNvPicPr>
            <a:picLocks noChangeAspect="1"/>
          </p:cNvPicPr>
          <p:nvPr/>
        </p:nvPicPr>
        <p:blipFill>
          <a:blip r:embed="rId3"/>
          <a:stretch>
            <a:fillRect/>
          </a:stretch>
        </p:blipFill>
        <p:spPr>
          <a:xfrm>
            <a:off x="1965445" y="3368272"/>
            <a:ext cx="4567237" cy="3117568"/>
          </a:xfrm>
          <a:prstGeom prst="rect">
            <a:avLst/>
          </a:prstGeom>
        </p:spPr>
      </p:pic>
    </p:spTree>
    <p:extLst>
      <p:ext uri="{BB962C8B-B14F-4D97-AF65-F5344CB8AC3E}">
        <p14:creationId xmlns:p14="http://schemas.microsoft.com/office/powerpoint/2010/main" val="1874630823"/>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5.4 Database Integrity Enforcement</a:t>
            </a:r>
          </a:p>
        </p:txBody>
      </p:sp>
    </p:spTree>
    <p:extLst>
      <p:ext uri="{BB962C8B-B14F-4D97-AF65-F5344CB8AC3E}">
        <p14:creationId xmlns:p14="http://schemas.microsoft.com/office/powerpoint/2010/main" val="1232946051"/>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38200"/>
          </a:xfrm>
        </p:spPr>
        <p:txBody>
          <a:bodyPr/>
          <a:lstStyle/>
          <a:p>
            <a:r>
              <a:rPr lang="en-US" sz="1800" dirty="0"/>
              <a:t>Database Integrity Enforcement</a:t>
            </a:r>
            <a:br>
              <a:rPr lang="en-US" sz="1800" b="0" dirty="0"/>
            </a:br>
            <a:r>
              <a:rPr lang="en-US" b="0" dirty="0"/>
              <a:t>Database Integrity</a:t>
            </a:r>
          </a:p>
        </p:txBody>
      </p:sp>
      <p:sp>
        <p:nvSpPr>
          <p:cNvPr id="2" name="Content Placeholder 1"/>
          <p:cNvSpPr>
            <a:spLocks noGrp="1"/>
          </p:cNvSpPr>
          <p:nvPr>
            <p:ph idx="1"/>
          </p:nvPr>
        </p:nvSpPr>
        <p:spPr>
          <a:xfrm>
            <a:off x="274656" y="1232592"/>
            <a:ext cx="8221644" cy="4786870"/>
          </a:xfrm>
        </p:spPr>
        <p:txBody>
          <a:bodyPr/>
          <a:lstStyle/>
          <a:p>
            <a:r>
              <a:rPr lang="en-US" sz="2000" dirty="0"/>
              <a:t>Databases provide an efficient way to store, retrieve, and analyze data. </a:t>
            </a:r>
          </a:p>
          <a:p>
            <a:r>
              <a:rPr lang="en-US" sz="2000" dirty="0"/>
              <a:t>As data collection increases and data becomes more sensitive, it is important for cybersecurity professionals to protect the growing number of databases. </a:t>
            </a:r>
          </a:p>
          <a:p>
            <a:r>
              <a:rPr lang="en-US" sz="2000" dirty="0"/>
              <a:t>Data integrity refers to the accuracy, consistency, and reliability of data stored in a database. </a:t>
            </a:r>
          </a:p>
        </p:txBody>
      </p:sp>
      <p:pic>
        <p:nvPicPr>
          <p:cNvPr id="3" name="Picture 2"/>
          <p:cNvPicPr>
            <a:picLocks noChangeAspect="1"/>
          </p:cNvPicPr>
          <p:nvPr/>
        </p:nvPicPr>
        <p:blipFill>
          <a:blip r:embed="rId3"/>
          <a:stretch>
            <a:fillRect/>
          </a:stretch>
        </p:blipFill>
        <p:spPr>
          <a:xfrm>
            <a:off x="3752849" y="4339185"/>
            <a:ext cx="4333875" cy="1847302"/>
          </a:xfrm>
          <a:prstGeom prst="rect">
            <a:avLst/>
          </a:prstGeom>
        </p:spPr>
      </p:pic>
      <p:pic>
        <p:nvPicPr>
          <p:cNvPr id="5" name="Picture 4"/>
          <p:cNvPicPr>
            <a:picLocks noChangeAspect="1"/>
          </p:cNvPicPr>
          <p:nvPr/>
        </p:nvPicPr>
        <p:blipFill>
          <a:blip r:embed="rId3"/>
          <a:stretch>
            <a:fillRect/>
          </a:stretch>
        </p:blipFill>
        <p:spPr>
          <a:xfrm>
            <a:off x="3733799" y="4310610"/>
            <a:ext cx="4333875" cy="1847302"/>
          </a:xfrm>
          <a:prstGeom prst="rect">
            <a:avLst/>
          </a:prstGeom>
        </p:spPr>
      </p:pic>
    </p:spTree>
    <p:extLst>
      <p:ext uri="{BB962C8B-B14F-4D97-AF65-F5344CB8AC3E}">
        <p14:creationId xmlns:p14="http://schemas.microsoft.com/office/powerpoint/2010/main" val="768346920"/>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38200"/>
          </a:xfrm>
        </p:spPr>
        <p:txBody>
          <a:bodyPr/>
          <a:lstStyle/>
          <a:p>
            <a:r>
              <a:rPr lang="en-US" sz="1800" dirty="0"/>
              <a:t>Database Integrity Enforcement</a:t>
            </a:r>
            <a:br>
              <a:rPr lang="en-US" sz="1800" b="0" dirty="0"/>
            </a:br>
            <a:r>
              <a:rPr lang="en-US" b="0" dirty="0"/>
              <a:t>Database Integrity (Cont.)</a:t>
            </a:r>
          </a:p>
        </p:txBody>
      </p:sp>
      <p:sp>
        <p:nvSpPr>
          <p:cNvPr id="2" name="Content Placeholder 1"/>
          <p:cNvSpPr>
            <a:spLocks noGrp="1"/>
          </p:cNvSpPr>
          <p:nvPr>
            <p:ph idx="1"/>
          </p:nvPr>
        </p:nvSpPr>
        <p:spPr>
          <a:xfrm>
            <a:off x="274656" y="1232592"/>
            <a:ext cx="8221644" cy="3701358"/>
          </a:xfrm>
        </p:spPr>
        <p:txBody>
          <a:bodyPr/>
          <a:lstStyle/>
          <a:p>
            <a:pPr marL="0" indent="0">
              <a:buNone/>
            </a:pPr>
            <a:r>
              <a:rPr lang="en-US" sz="1800" dirty="0"/>
              <a:t>The four database integrity rules or constraints are as follows:</a:t>
            </a:r>
          </a:p>
          <a:p>
            <a:r>
              <a:rPr lang="en-US" sz="1800" b="1" dirty="0"/>
              <a:t>Entity Integrity</a:t>
            </a:r>
            <a:r>
              <a:rPr lang="en-US" sz="1800" dirty="0"/>
              <a:t>: All rows must have a unique identifier called a Primary Key.</a:t>
            </a:r>
          </a:p>
          <a:p>
            <a:r>
              <a:rPr lang="en-US" sz="1800" b="1" dirty="0"/>
              <a:t>Domain Integrity</a:t>
            </a:r>
            <a:r>
              <a:rPr lang="en-US" sz="1800" dirty="0"/>
              <a:t>: All data stored in a column must follow the same format and definition.</a:t>
            </a:r>
          </a:p>
          <a:p>
            <a:r>
              <a:rPr lang="en-US" sz="1800" b="1" dirty="0"/>
              <a:t>Referential Integrity</a:t>
            </a:r>
            <a:r>
              <a:rPr lang="en-US" sz="1800" dirty="0"/>
              <a:t>: Table relationships must remain consistent. Therefore, a user cannot delete a record which is related to another one.</a:t>
            </a:r>
          </a:p>
          <a:p>
            <a:r>
              <a:rPr lang="en-US" sz="1800" b="1" dirty="0"/>
              <a:t>User-defined Integrity</a:t>
            </a:r>
            <a:r>
              <a:rPr lang="en-US" sz="1800" dirty="0"/>
              <a:t>: A set of rules defined by a user which does not belong to one of the other categories. For example, a customer places a new order. The user first checks to see if this is a new customer. If it is, the user adds the new customer to the customers table.</a:t>
            </a:r>
          </a:p>
        </p:txBody>
      </p:sp>
      <p:pic>
        <p:nvPicPr>
          <p:cNvPr id="3" name="Picture 2"/>
          <p:cNvPicPr>
            <a:picLocks noChangeAspect="1"/>
          </p:cNvPicPr>
          <p:nvPr/>
        </p:nvPicPr>
        <p:blipFill>
          <a:blip r:embed="rId3"/>
          <a:stretch>
            <a:fillRect/>
          </a:stretch>
        </p:blipFill>
        <p:spPr>
          <a:xfrm>
            <a:off x="2703928" y="4695825"/>
            <a:ext cx="4206668" cy="1793081"/>
          </a:xfrm>
          <a:prstGeom prst="rect">
            <a:avLst/>
          </a:prstGeom>
        </p:spPr>
      </p:pic>
    </p:spTree>
    <p:extLst>
      <p:ext uri="{BB962C8B-B14F-4D97-AF65-F5344CB8AC3E}">
        <p14:creationId xmlns:p14="http://schemas.microsoft.com/office/powerpoint/2010/main" val="2626493067"/>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dirty="0">
                <a:latin typeface="Arial" charset="0"/>
              </a:rPr>
            </a:br>
            <a:r>
              <a:rPr lang="en-US" sz="1800" dirty="0"/>
              <a:t>Database Integrity Enforcement</a:t>
            </a:r>
            <a:br>
              <a:rPr lang="en-US" sz="1800" dirty="0">
                <a:latin typeface="Arial" charset="0"/>
              </a:rPr>
            </a:br>
            <a:r>
              <a:rPr lang="en-US" sz="2800" b="0" dirty="0"/>
              <a:t>Database Validation</a:t>
            </a:r>
            <a:endParaRPr lang="en-US" sz="2800" dirty="0">
              <a:latin typeface="Arial" charset="0"/>
            </a:endParaRPr>
          </a:p>
        </p:txBody>
      </p:sp>
      <p:sp>
        <p:nvSpPr>
          <p:cNvPr id="2" name="Content Placeholder 1"/>
          <p:cNvSpPr>
            <a:spLocks noGrp="1"/>
          </p:cNvSpPr>
          <p:nvPr>
            <p:ph idx="1"/>
          </p:nvPr>
        </p:nvSpPr>
        <p:spPr>
          <a:xfrm>
            <a:off x="322888" y="1226993"/>
            <a:ext cx="8135312" cy="4876796"/>
          </a:xfrm>
        </p:spPr>
        <p:txBody>
          <a:bodyPr/>
          <a:lstStyle/>
          <a:p>
            <a:pPr marL="0" indent="0">
              <a:buNone/>
            </a:pPr>
            <a:r>
              <a:rPr lang="en-US" sz="1800" dirty="0"/>
              <a:t>A validation rule checks that data falls within the parameters defined by the database designer. A validation rule helps to ensure the completeness, accuracy and consistency of data. The criteria used in a validation rule include the following:</a:t>
            </a:r>
          </a:p>
          <a:p>
            <a:r>
              <a:rPr lang="en-US" sz="1800" dirty="0"/>
              <a:t>Size – checks the number of characters in a data item</a:t>
            </a:r>
          </a:p>
          <a:p>
            <a:r>
              <a:rPr lang="en-US" sz="1800" dirty="0"/>
              <a:t>Format – checks that the data conforms to a specified format</a:t>
            </a:r>
          </a:p>
          <a:p>
            <a:r>
              <a:rPr lang="en-US" sz="1800" dirty="0"/>
              <a:t>Consistency – checks for the consistency of codes in related data items</a:t>
            </a:r>
          </a:p>
          <a:p>
            <a:r>
              <a:rPr lang="en-US" sz="1800" dirty="0"/>
              <a:t>Range – checks that data lies within a minimum and maximum value</a:t>
            </a:r>
          </a:p>
          <a:p>
            <a:r>
              <a:rPr lang="en-US" sz="1800" dirty="0"/>
              <a:t>Check digit – provides for an extra calculation to generate a check digit for error detection.</a:t>
            </a:r>
          </a:p>
        </p:txBody>
      </p:sp>
      <p:pic>
        <p:nvPicPr>
          <p:cNvPr id="3" name="Picture 2"/>
          <p:cNvPicPr>
            <a:picLocks noChangeAspect="1"/>
          </p:cNvPicPr>
          <p:nvPr/>
        </p:nvPicPr>
        <p:blipFill>
          <a:blip r:embed="rId3"/>
          <a:stretch>
            <a:fillRect/>
          </a:stretch>
        </p:blipFill>
        <p:spPr>
          <a:xfrm>
            <a:off x="3971924" y="4486654"/>
            <a:ext cx="3990975" cy="2204658"/>
          </a:xfrm>
          <a:prstGeom prst="rect">
            <a:avLst/>
          </a:prstGeom>
        </p:spPr>
      </p:pic>
    </p:spTree>
    <p:extLst>
      <p:ext uri="{BB962C8B-B14F-4D97-AF65-F5344CB8AC3E}">
        <p14:creationId xmlns:p14="http://schemas.microsoft.com/office/powerpoint/2010/main" val="1247276670"/>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04736"/>
          </a:xfrm>
        </p:spPr>
        <p:txBody>
          <a:bodyPr/>
          <a:lstStyle/>
          <a:p>
            <a:pPr eaLnBrk="1" hangingPunct="1"/>
            <a:r>
              <a:rPr lang="en-US" sz="1800" dirty="0"/>
              <a:t>Database Integrity Enforcement</a:t>
            </a:r>
            <a:br>
              <a:rPr lang="en-US" dirty="0">
                <a:latin typeface="Arial" charset="0"/>
              </a:rPr>
            </a:br>
            <a:r>
              <a:rPr lang="en-US" sz="2800" b="0" dirty="0"/>
              <a:t>Database Integrity Requirements</a:t>
            </a:r>
            <a:endParaRPr lang="en-US" sz="2800" dirty="0">
              <a:latin typeface="Arial" charset="0"/>
            </a:endParaRPr>
          </a:p>
        </p:txBody>
      </p:sp>
      <p:sp>
        <p:nvSpPr>
          <p:cNvPr id="2" name="Content Placeholder 1"/>
          <p:cNvSpPr>
            <a:spLocks noGrp="1"/>
          </p:cNvSpPr>
          <p:nvPr>
            <p:ph idx="1"/>
          </p:nvPr>
        </p:nvSpPr>
        <p:spPr>
          <a:xfrm>
            <a:off x="193868" y="3404178"/>
            <a:ext cx="8673907" cy="3387147"/>
          </a:xfrm>
        </p:spPr>
        <p:txBody>
          <a:bodyPr/>
          <a:lstStyle/>
          <a:p>
            <a:r>
              <a:rPr lang="en-US" sz="1800" dirty="0"/>
              <a:t>Maintaining proper filing is critical in maintaining the trustworthiness and usefulness of the data within the database. </a:t>
            </a:r>
          </a:p>
          <a:p>
            <a:r>
              <a:rPr lang="en-US" sz="1800" dirty="0"/>
              <a:t>Tables, records, fields, and data within each field make up a database. </a:t>
            </a:r>
          </a:p>
          <a:p>
            <a:r>
              <a:rPr lang="en-US" sz="1800" dirty="0"/>
              <a:t>In order to maintain the integrity of the database filing system, users must follow certain rules. </a:t>
            </a:r>
          </a:p>
          <a:p>
            <a:r>
              <a:rPr lang="en-US" sz="1800" dirty="0"/>
              <a:t>Entity integrity is an integrity rule, which states that every table must have a primary key and that the column or columns chosen to be the primary key must be unique and not NULL. </a:t>
            </a:r>
          </a:p>
          <a:p>
            <a:r>
              <a:rPr lang="en-US" sz="1800" dirty="0"/>
              <a:t>Null in a database signifies missing or unknown values. Entity integrity enables proper organization of data for that record.</a:t>
            </a:r>
          </a:p>
        </p:txBody>
      </p:sp>
      <p:pic>
        <p:nvPicPr>
          <p:cNvPr id="3" name="Picture 2"/>
          <p:cNvPicPr>
            <a:picLocks noChangeAspect="1"/>
          </p:cNvPicPr>
          <p:nvPr/>
        </p:nvPicPr>
        <p:blipFill>
          <a:blip r:embed="rId3"/>
          <a:stretch>
            <a:fillRect/>
          </a:stretch>
        </p:blipFill>
        <p:spPr>
          <a:xfrm>
            <a:off x="2508075" y="1253834"/>
            <a:ext cx="3048000" cy="1995638"/>
          </a:xfrm>
          <a:prstGeom prst="rect">
            <a:avLst/>
          </a:prstGeom>
        </p:spPr>
      </p:pic>
    </p:spTree>
    <p:extLst>
      <p:ext uri="{BB962C8B-B14F-4D97-AF65-F5344CB8AC3E}">
        <p14:creationId xmlns:p14="http://schemas.microsoft.com/office/powerpoint/2010/main" val="2744324136"/>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04736"/>
          </a:xfrm>
        </p:spPr>
        <p:txBody>
          <a:bodyPr/>
          <a:lstStyle/>
          <a:p>
            <a:pPr eaLnBrk="1" hangingPunct="1"/>
            <a:r>
              <a:rPr lang="en-US" sz="1800" dirty="0"/>
              <a:t>Database Integrity Enforcement</a:t>
            </a:r>
            <a:br>
              <a:rPr lang="en-US" dirty="0">
                <a:latin typeface="Arial" charset="0"/>
              </a:rPr>
            </a:br>
            <a:r>
              <a:rPr lang="en-US" sz="2800" b="0" dirty="0"/>
              <a:t>Database Integrity Requirements (Cont.)</a:t>
            </a:r>
            <a:endParaRPr lang="en-US" sz="2800" dirty="0">
              <a:latin typeface="Arial" charset="0"/>
            </a:endParaRPr>
          </a:p>
        </p:txBody>
      </p:sp>
      <p:sp>
        <p:nvSpPr>
          <p:cNvPr id="2" name="Content Placeholder 1"/>
          <p:cNvSpPr>
            <a:spLocks noGrp="1"/>
          </p:cNvSpPr>
          <p:nvPr>
            <p:ph idx="1"/>
          </p:nvPr>
        </p:nvSpPr>
        <p:spPr>
          <a:xfrm>
            <a:off x="193868" y="4994854"/>
            <a:ext cx="8432896" cy="1586922"/>
          </a:xfrm>
        </p:spPr>
        <p:txBody>
          <a:bodyPr/>
          <a:lstStyle/>
          <a:p>
            <a:r>
              <a:rPr lang="en-US" sz="1800" dirty="0"/>
              <a:t>Another important integrity check is referential integrity which deals with foreign keys. A foreign key in one table references a primary key in a second table. The primary key for a table uniquely identifies entities (rows) in the table. Referential integrity maintains the integrity of foreign keys.</a:t>
            </a:r>
          </a:p>
        </p:txBody>
      </p:sp>
      <p:pic>
        <p:nvPicPr>
          <p:cNvPr id="3" name="Picture 2"/>
          <p:cNvPicPr>
            <a:picLocks noChangeAspect="1"/>
          </p:cNvPicPr>
          <p:nvPr/>
        </p:nvPicPr>
        <p:blipFill>
          <a:blip r:embed="rId3"/>
          <a:stretch>
            <a:fillRect/>
          </a:stretch>
        </p:blipFill>
        <p:spPr>
          <a:xfrm>
            <a:off x="1666875" y="1269116"/>
            <a:ext cx="5981700" cy="3585165"/>
          </a:xfrm>
          <a:prstGeom prst="rect">
            <a:avLst/>
          </a:prstGeom>
        </p:spPr>
      </p:pic>
    </p:spTree>
    <p:extLst>
      <p:ext uri="{BB962C8B-B14F-4D97-AF65-F5344CB8AC3E}">
        <p14:creationId xmlns:p14="http://schemas.microsoft.com/office/powerpoint/2010/main" val="1495187848"/>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04736"/>
          </a:xfrm>
        </p:spPr>
        <p:txBody>
          <a:bodyPr/>
          <a:lstStyle/>
          <a:p>
            <a:pPr eaLnBrk="1" hangingPunct="1"/>
            <a:r>
              <a:rPr lang="en-US" sz="1800" dirty="0"/>
              <a:t>Database Integrity Enforcement</a:t>
            </a:r>
            <a:br>
              <a:rPr lang="en-US" dirty="0">
                <a:latin typeface="Arial" charset="0"/>
              </a:rPr>
            </a:br>
            <a:r>
              <a:rPr lang="en-US" sz="2800" b="0" dirty="0"/>
              <a:t>Database Integrity Requirements (Cont.)</a:t>
            </a:r>
            <a:endParaRPr lang="en-US" sz="2800" dirty="0">
              <a:latin typeface="Arial" charset="0"/>
            </a:endParaRPr>
          </a:p>
        </p:txBody>
      </p:sp>
      <p:sp>
        <p:nvSpPr>
          <p:cNvPr id="2" name="Content Placeholder 1"/>
          <p:cNvSpPr>
            <a:spLocks noGrp="1"/>
          </p:cNvSpPr>
          <p:nvPr>
            <p:ph idx="1"/>
          </p:nvPr>
        </p:nvSpPr>
        <p:spPr>
          <a:xfrm>
            <a:off x="193868" y="4637282"/>
            <a:ext cx="8432896" cy="1796472"/>
          </a:xfrm>
        </p:spPr>
        <p:txBody>
          <a:bodyPr/>
          <a:lstStyle/>
          <a:p>
            <a:r>
              <a:rPr lang="en-US" sz="1800" dirty="0"/>
              <a:t>Domain integrity ensures that all the data items in a column fall within a defined set of valid values. Each column in a table has a defined set of values, such as the set of all numbers for credit card numbers, social security numbers, or email addresses. Limiting the value assigned to an instance of that column (an attribute) enforces domain integrity. Domain integrity enforcement can be as simple as choosing the correct data type, length and or format for a column.</a:t>
            </a:r>
          </a:p>
        </p:txBody>
      </p:sp>
      <p:pic>
        <p:nvPicPr>
          <p:cNvPr id="4" name="Picture 3"/>
          <p:cNvPicPr>
            <a:picLocks noChangeAspect="1"/>
          </p:cNvPicPr>
          <p:nvPr/>
        </p:nvPicPr>
        <p:blipFill>
          <a:blip r:embed="rId3"/>
          <a:stretch>
            <a:fillRect/>
          </a:stretch>
        </p:blipFill>
        <p:spPr>
          <a:xfrm>
            <a:off x="1009554" y="1634334"/>
            <a:ext cx="6801523" cy="2467742"/>
          </a:xfrm>
          <a:prstGeom prst="rect">
            <a:avLst/>
          </a:prstGeom>
        </p:spPr>
      </p:pic>
    </p:spTree>
    <p:extLst>
      <p:ext uri="{BB962C8B-B14F-4D97-AF65-F5344CB8AC3E}">
        <p14:creationId xmlns:p14="http://schemas.microsoft.com/office/powerpoint/2010/main" val="4183818567"/>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5.5  Chapter Summary</a:t>
            </a:r>
          </a:p>
        </p:txBody>
      </p:sp>
    </p:spTree>
    <p:extLst>
      <p:ext uri="{BB962C8B-B14F-4D97-AF65-F5344CB8AC3E}">
        <p14:creationId xmlns:p14="http://schemas.microsoft.com/office/powerpoint/2010/main" val="1818553580"/>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365508" y="1539502"/>
            <a:ext cx="8600517" cy="414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r>
              <a:rPr lang="en-US" sz="1800" dirty="0"/>
              <a:t>Chapter five presented the art of integrity which is used to ensure that data remains unchanged by anyone or anything over its entire life cycle. </a:t>
            </a:r>
          </a:p>
          <a:p>
            <a:r>
              <a:rPr lang="en-US" sz="1800" dirty="0"/>
              <a:t>The chapter introduced types of data integrity controls including:</a:t>
            </a:r>
          </a:p>
          <a:p>
            <a:pPr marL="800100" lvl="1" indent="-342900">
              <a:buFont typeface="Arial" panose="020B0604020202020204" pitchFamily="34" charset="0"/>
              <a:buChar char="•"/>
            </a:pPr>
            <a:r>
              <a:rPr lang="en-US" sz="1800" dirty="0"/>
              <a:t>hashing algorithms</a:t>
            </a:r>
          </a:p>
          <a:p>
            <a:pPr marL="800100" lvl="1" indent="-342900">
              <a:buFont typeface="Arial" panose="020B0604020202020204" pitchFamily="34" charset="0"/>
              <a:buChar char="•"/>
            </a:pPr>
            <a:r>
              <a:rPr lang="en-US" sz="1800" dirty="0"/>
              <a:t>password salting</a:t>
            </a:r>
          </a:p>
          <a:p>
            <a:pPr marL="800100" lvl="1" indent="-342900">
              <a:buFont typeface="Arial" panose="020B0604020202020204" pitchFamily="34" charset="0"/>
              <a:buChar char="•"/>
            </a:pPr>
            <a:r>
              <a:rPr lang="en-US" sz="1800" dirty="0"/>
              <a:t>keyed-hash message authentication code (HMAC) </a:t>
            </a:r>
          </a:p>
          <a:p>
            <a:r>
              <a:rPr lang="en-US" sz="1800" dirty="0"/>
              <a:t>These tools provide a way for cybersecurity specialists to verify the authenticity of messages and documents. </a:t>
            </a:r>
          </a:p>
          <a:p>
            <a:r>
              <a:rPr lang="en-US" sz="1800" dirty="0"/>
              <a:t>The chapter concluded with a discussion of database integrity enforcement. </a:t>
            </a:r>
          </a:p>
          <a:p>
            <a:r>
              <a:rPr lang="en-US" sz="1800" dirty="0"/>
              <a:t>Having a well-controlled and well-defined data integrity system increases the stability, performance, and maintainability of a database system.</a:t>
            </a:r>
          </a:p>
        </p:txBody>
      </p:sp>
      <p:sp>
        <p:nvSpPr>
          <p:cNvPr id="21505" name="Rectangle 2"/>
          <p:cNvSpPr>
            <a:spLocks noGrp="1" noChangeArrowheads="1"/>
          </p:cNvSpPr>
          <p:nvPr>
            <p:ph type="title"/>
          </p:nvPr>
        </p:nvSpPr>
        <p:spPr/>
        <p:txBody>
          <a:bodyPr/>
          <a:lstStyle/>
          <a:p>
            <a:pPr eaLnBrk="1" hangingPunct="1"/>
            <a:r>
              <a:rPr lang="en-US" sz="1800" dirty="0">
                <a:latin typeface="Arial" charset="0"/>
              </a:rPr>
              <a:t>Chapter Summary</a:t>
            </a:r>
            <a:br>
              <a:rPr lang="en-US" dirty="0">
                <a:latin typeface="Arial" charset="0"/>
              </a:rPr>
            </a:br>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a16="http://schemas.microsoft.com/office/drawing/2014/main" id="{A6A7D49B-24B3-9549-85D4-1348CC801FE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2725193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1550</Words>
  <Application>Microsoft Macintosh PowerPoint</Application>
  <PresentationFormat>On-screen Show (4:3)</PresentationFormat>
  <Paragraphs>134</Paragraphs>
  <Slides>27</Slides>
  <Notes>23</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27</vt:i4>
      </vt:variant>
    </vt:vector>
  </HeadingPairs>
  <TitlesOfParts>
    <vt:vector size="31" baseType="lpstr">
      <vt:lpstr>Arial</vt:lpstr>
      <vt:lpstr>Wingdings</vt:lpstr>
      <vt:lpstr>PPT-TMPLT-WHT_C</vt:lpstr>
      <vt:lpstr>NetAcad-4F_PPT-WHT_060408</vt:lpstr>
      <vt:lpstr>PowerPoint Presentation</vt:lpstr>
      <vt:lpstr>PowerPoint Presentation</vt:lpstr>
      <vt:lpstr>Chapter 5: The Art of Ensuring Integrity</vt:lpstr>
      <vt:lpstr>Chapter 5 - Sections &amp; Objectives</vt:lpstr>
      <vt:lpstr>5.1 Types of Data Integrity Controls</vt:lpstr>
      <vt:lpstr>Types of Data Integrity Controls Hashing Algorithms</vt:lpstr>
      <vt:lpstr>Types of Data Integrity Controls Hashing Algorithms</vt:lpstr>
      <vt:lpstr>Types of Data Integrity Controls Salting</vt:lpstr>
      <vt:lpstr>Types of Data Integrity Controls HMAC</vt:lpstr>
      <vt:lpstr>5.2 Digital Signatures</vt:lpstr>
      <vt:lpstr>Digital Signatures Signatures and the Law</vt:lpstr>
      <vt:lpstr> Digital Signatures How Digital Signature Technology Works</vt:lpstr>
      <vt:lpstr>5.3 Certificates</vt:lpstr>
      <vt:lpstr>Certificates The Basics of Digital Certicates</vt:lpstr>
      <vt:lpstr>Certificates Constructing a Digital Certificate</vt:lpstr>
      <vt:lpstr>5.4 Database Integrity Enforcement</vt:lpstr>
      <vt:lpstr>Database Integrity Enforcement Database Integrity</vt:lpstr>
      <vt:lpstr>Database Integrity Enforcement Database Integrity (Cont.)</vt:lpstr>
      <vt:lpstr> Database Integrity Enforcement Database Validation</vt:lpstr>
      <vt:lpstr>Database Integrity Enforcement Database Integrity Requirements</vt:lpstr>
      <vt:lpstr>Database Integrity Enforcement Database Integrity Requirements (Cont.)</vt:lpstr>
      <vt:lpstr>Database Integrity Enforcement Database Integrity Requirements (Cont.)</vt:lpstr>
      <vt:lpstr>5.5  Chapter Summary</vt:lpstr>
      <vt:lpstr>Chapter Summary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P.I.Wallin</dc:creator>
  <cp:lastModifiedBy>P.I.Wallin</cp:lastModifiedBy>
  <cp:revision>2</cp:revision>
  <dcterms:created xsi:type="dcterms:W3CDTF">2020-09-28T09:30:56Z</dcterms:created>
  <dcterms:modified xsi:type="dcterms:W3CDTF">2020-11-18T12:11:05Z</dcterms:modified>
</cp:coreProperties>
</file>