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6" r:id="rId2"/>
    <p:sldId id="257" r:id="rId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9431" autoAdjust="0"/>
  </p:normalViewPr>
  <p:slideViewPr>
    <p:cSldViewPr snapToGrid="0">
      <p:cViewPr varScale="1">
        <p:scale>
          <a:sx n="90" d="100"/>
          <a:sy n="90" d="100"/>
        </p:scale>
        <p:origin x="90" y="360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291a9930ecc_0_4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291a9930ecc_0_4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Note taking- show my notes coloured and non coloured</a:t>
            </a:r>
          </a:p>
          <a:p>
            <a:pPr marL="0" lvl="0" indent="0" algn="l" rtl="0">
              <a:spcBef>
                <a:spcPts val="0"/>
              </a:spcBef>
              <a:spcAft>
                <a:spcPts val="0"/>
              </a:spcAft>
              <a:buNone/>
            </a:pPr>
            <a:endParaRPr lang="en" dirty="0"/>
          </a:p>
          <a:p>
            <a:pPr marL="0" lvl="0" indent="0" algn="l" rtl="0">
              <a:spcBef>
                <a:spcPts val="0"/>
              </a:spcBef>
              <a:spcAft>
                <a:spcPts val="0"/>
              </a:spcAft>
              <a:buNone/>
            </a:pPr>
            <a:r>
              <a:rPr lang="en-GB" sz="1050" dirty="0">
                <a:latin typeface="Times New Roman"/>
                <a:ea typeface="Times New Roman"/>
                <a:cs typeface="Times New Roman"/>
                <a:sym typeface="Times New Roman"/>
              </a:rPr>
              <a:t>INTRO:</a:t>
            </a:r>
          </a:p>
          <a:p>
            <a:pPr marL="0" lvl="0" indent="0" algn="l" rtl="0">
              <a:spcBef>
                <a:spcPts val="0"/>
              </a:spcBef>
              <a:spcAft>
                <a:spcPts val="0"/>
              </a:spcAft>
              <a:buNone/>
            </a:pPr>
            <a:r>
              <a:rPr lang="en-GB" sz="1100" dirty="0">
                <a:latin typeface="Times New Roman"/>
                <a:ea typeface="Times New Roman"/>
                <a:cs typeface="Times New Roman"/>
                <a:sym typeface="Times New Roman"/>
              </a:rPr>
              <a:t>When it comes to academic writing, there are a few skills and personal qualities that can really make a difference. Strong research is key, without the foundation nothing can go well, during my presentation I hope to </a:t>
            </a:r>
            <a:r>
              <a:rPr lang="en-GB" sz="1100" dirty="0" err="1">
                <a:latin typeface="Times New Roman"/>
                <a:ea typeface="Times New Roman"/>
                <a:cs typeface="Times New Roman"/>
                <a:sym typeface="Times New Roman"/>
              </a:rPr>
              <a:t>convay</a:t>
            </a:r>
            <a:r>
              <a:rPr lang="en-GB" sz="1100" dirty="0">
                <a:latin typeface="Times New Roman"/>
                <a:ea typeface="Times New Roman"/>
                <a:cs typeface="Times New Roman"/>
                <a:sym typeface="Times New Roman"/>
              </a:rPr>
              <a:t> message on how there are so many qualities that develop your own personal perspective, this Is what makes academic writing so unique</a:t>
            </a:r>
            <a:br>
              <a:rPr lang="en-GB" sz="1100" dirty="0">
                <a:latin typeface="Times New Roman"/>
                <a:ea typeface="Times New Roman"/>
                <a:cs typeface="Times New Roman"/>
                <a:sym typeface="Times New Roman"/>
              </a:rPr>
            </a:br>
            <a:r>
              <a:rPr lang="en-GB" sz="1600" b="1" dirty="0">
                <a:solidFill>
                  <a:srgbClr val="B8F447"/>
                </a:solidFill>
                <a:latin typeface="Times New Roman"/>
                <a:ea typeface="Times New Roman"/>
                <a:cs typeface="Times New Roman"/>
                <a:sym typeface="Times New Roman"/>
              </a:rPr>
              <a:t>Personal learning styles:</a:t>
            </a:r>
          </a:p>
          <a:p>
            <a:pPr marL="0" lvl="0" indent="0" algn="l" rtl="0">
              <a:spcBef>
                <a:spcPts val="0"/>
              </a:spcBef>
              <a:spcAft>
                <a:spcPts val="0"/>
              </a:spcAft>
              <a:buNone/>
            </a:pPr>
            <a:r>
              <a:rPr lang="en-GB" sz="1400" dirty="0">
                <a:solidFill>
                  <a:srgbClr val="B8F447"/>
                </a:solidFill>
                <a:latin typeface="Times New Roman"/>
                <a:ea typeface="Times New Roman"/>
                <a:cs typeface="Times New Roman"/>
                <a:sym typeface="Times New Roman"/>
              </a:rPr>
              <a:t>There’s many ways to personalise your learning, some people do better with others whereas some people work better alone, the best way to work out what’s best for you is to try them all out. According to Cottrell (2013 p.78) You can work with others by arranging a study group or getting involved in debates in class, collaborative study is such a big learning opportunity for most and if it's the right learning style for you, you can really use it to your advantage with your academic writing. Personally I find individual learning the most effective for me, I find I work best in late hours with music playing, this also helps me as an individual to avoid plagiarism with my peers and I can be sure we don’t have too similar of ideas. You can also use technology to personalise your learning by using group chats, </a:t>
            </a:r>
            <a:r>
              <a:rPr lang="en-GB" sz="1400" dirty="0" err="1">
                <a:solidFill>
                  <a:srgbClr val="B8F447"/>
                </a:solidFill>
                <a:latin typeface="Times New Roman"/>
                <a:ea typeface="Times New Roman"/>
                <a:cs typeface="Times New Roman"/>
                <a:sym typeface="Times New Roman"/>
              </a:rPr>
              <a:t>youtube</a:t>
            </a:r>
            <a:r>
              <a:rPr lang="en-GB" sz="1400" dirty="0">
                <a:solidFill>
                  <a:srgbClr val="B8F447"/>
                </a:solidFill>
                <a:latin typeface="Times New Roman"/>
                <a:ea typeface="Times New Roman"/>
                <a:cs typeface="Times New Roman"/>
                <a:sym typeface="Times New Roman"/>
              </a:rPr>
              <a:t> tutorials and using an electronic calendar, you can also use technology to back up all your work, some people may find this easier to search folders for a specific topic while studying, another way technology may be Involved with your personal learning style is by reading for example do you prefer reading articles online or physical books? Both come with challenges as one may need a constant lamp to be able to read especially at night </a:t>
            </a:r>
          </a:p>
          <a:p>
            <a:pPr marL="0" lvl="0" indent="0" algn="l" rtl="0">
              <a:spcBef>
                <a:spcPts val="0"/>
              </a:spcBef>
              <a:spcAft>
                <a:spcPts val="0"/>
              </a:spcAft>
              <a:buNone/>
            </a:pPr>
            <a:r>
              <a:rPr lang="en-GB" sz="1600" b="1" dirty="0">
                <a:solidFill>
                  <a:srgbClr val="EF33AE"/>
                </a:solidFill>
                <a:latin typeface="Times New Roman"/>
                <a:ea typeface="Times New Roman"/>
                <a:cs typeface="Times New Roman"/>
                <a:sym typeface="Times New Roman"/>
              </a:rPr>
              <a:t>Note taking: </a:t>
            </a:r>
          </a:p>
          <a:p>
            <a:pPr marL="0" lvl="0" indent="0" algn="l" rtl="0">
              <a:spcBef>
                <a:spcPts val="0"/>
              </a:spcBef>
              <a:spcAft>
                <a:spcPts val="0"/>
              </a:spcAft>
              <a:buNone/>
            </a:pPr>
            <a:r>
              <a:rPr lang="en-GB" sz="1400" dirty="0">
                <a:solidFill>
                  <a:srgbClr val="EF33AE"/>
                </a:solidFill>
                <a:latin typeface="Times New Roman"/>
                <a:ea typeface="Times New Roman"/>
                <a:cs typeface="Times New Roman"/>
                <a:sym typeface="Times New Roman"/>
              </a:rPr>
              <a:t> Note taking should be done as frequent as possible </a:t>
            </a:r>
            <a:r>
              <a:rPr lang="en-GB" sz="1400" dirty="0" err="1">
                <a:solidFill>
                  <a:srgbClr val="EF33AE"/>
                </a:solidFill>
                <a:latin typeface="Times New Roman"/>
                <a:ea typeface="Times New Roman"/>
                <a:cs typeface="Times New Roman"/>
                <a:sym typeface="Times New Roman"/>
              </a:rPr>
              <a:t>eg.</a:t>
            </a:r>
            <a:r>
              <a:rPr lang="en-GB" sz="1400" dirty="0">
                <a:solidFill>
                  <a:srgbClr val="EF33AE"/>
                </a:solidFill>
                <a:latin typeface="Times New Roman"/>
                <a:ea typeface="Times New Roman"/>
                <a:cs typeface="Times New Roman"/>
                <a:sym typeface="Times New Roman"/>
              </a:rPr>
              <a:t> every lesson, lecture, library session. This can be multiple ways such as voice notes, colourful notes, neat notes, mind maps, doodles etc. personally I find fun colours and doodles to really help me, Joshi (2022) talked about how colour-coded notes make you a more efficient thinker, I find this really interesting as it dives into how certain colours help people remember critical details and help people comprehend charts and graphs, of course with anything there are a few rules such as ‘maintain a consistent </a:t>
            </a:r>
            <a:r>
              <a:rPr lang="en-GB" sz="1400" dirty="0" err="1">
                <a:solidFill>
                  <a:srgbClr val="EF33AE"/>
                </a:solidFill>
                <a:latin typeface="Times New Roman"/>
                <a:ea typeface="Times New Roman"/>
                <a:cs typeface="Times New Roman"/>
                <a:sym typeface="Times New Roman"/>
              </a:rPr>
              <a:t>color</a:t>
            </a:r>
            <a:r>
              <a:rPr lang="en-GB" sz="1400" dirty="0">
                <a:solidFill>
                  <a:srgbClr val="EF33AE"/>
                </a:solidFill>
                <a:latin typeface="Times New Roman"/>
                <a:ea typeface="Times New Roman"/>
                <a:cs typeface="Times New Roman"/>
                <a:sym typeface="Times New Roman"/>
              </a:rPr>
              <a:t> scheme’ this is so your brain can link the colour to what its assigned to </a:t>
            </a:r>
            <a:r>
              <a:rPr lang="en-GB" sz="1400" dirty="0" err="1">
                <a:solidFill>
                  <a:srgbClr val="EF33AE"/>
                </a:solidFill>
                <a:latin typeface="Times New Roman"/>
                <a:ea typeface="Times New Roman"/>
                <a:cs typeface="Times New Roman"/>
                <a:sym typeface="Times New Roman"/>
              </a:rPr>
              <a:t>eg.</a:t>
            </a:r>
            <a:r>
              <a:rPr lang="en-GB" sz="1400" dirty="0">
                <a:solidFill>
                  <a:srgbClr val="EF33AE"/>
                </a:solidFill>
                <a:latin typeface="Times New Roman"/>
                <a:ea typeface="Times New Roman"/>
                <a:cs typeface="Times New Roman"/>
                <a:sym typeface="Times New Roman"/>
              </a:rPr>
              <a:t> quotes.</a:t>
            </a:r>
          </a:p>
          <a:p>
            <a:pPr marL="0" lvl="0" indent="0" algn="l" rtl="0">
              <a:spcBef>
                <a:spcPts val="0"/>
              </a:spcBef>
              <a:spcAft>
                <a:spcPts val="0"/>
              </a:spcAft>
              <a:buNone/>
            </a:pPr>
            <a:r>
              <a:rPr lang="en-GB" sz="1400" dirty="0">
                <a:solidFill>
                  <a:srgbClr val="EF33AE"/>
                </a:solidFill>
                <a:latin typeface="Times New Roman"/>
                <a:ea typeface="Times New Roman"/>
                <a:cs typeface="Times New Roman"/>
                <a:sym typeface="Times New Roman"/>
              </a:rPr>
              <a:t>Some strategies to follow are to use keywords to keep the main idea without too many words blocking the page, this can clutter your notes making It harder to read and review, an easier way not to clutter your notes is by taking notes online or via voice note. Note taking can also help you think about ‘C.R.E.A.M’ by being able to note how each resource Is creative, reflective, effective, active and motivated, this will then make using resources in your writing much easier and confident.</a:t>
            </a:r>
          </a:p>
          <a:p>
            <a:pPr marL="0" lvl="0" indent="0" algn="l" rtl="0">
              <a:spcBef>
                <a:spcPts val="0"/>
              </a:spcBef>
              <a:spcAft>
                <a:spcPts val="0"/>
              </a:spcAft>
              <a:buNone/>
            </a:pPr>
            <a:r>
              <a:rPr lang="en-GB" sz="1600" dirty="0">
                <a:solidFill>
                  <a:srgbClr val="6EF7EF"/>
                </a:solidFill>
                <a:latin typeface="Times New Roman"/>
                <a:ea typeface="Times New Roman"/>
                <a:cs typeface="Times New Roman"/>
                <a:sym typeface="Times New Roman"/>
              </a:rPr>
              <a:t>Organisation:</a:t>
            </a:r>
          </a:p>
          <a:p>
            <a:pPr marL="0" lvl="0" indent="0" algn="l" rtl="0">
              <a:spcBef>
                <a:spcPts val="0"/>
              </a:spcBef>
              <a:spcAft>
                <a:spcPts val="0"/>
              </a:spcAft>
              <a:buNone/>
            </a:pPr>
            <a:r>
              <a:rPr lang="en-GB" sz="1400" dirty="0">
                <a:solidFill>
                  <a:srgbClr val="6EF7EF"/>
                </a:solidFill>
                <a:latin typeface="Times New Roman"/>
                <a:ea typeface="Times New Roman"/>
                <a:cs typeface="Times New Roman"/>
                <a:sym typeface="Times New Roman"/>
              </a:rPr>
              <a:t>This is another important skill. Being able to think about an idea is one thing but to be able to construct a structure and outline to present your ideas in a coherent manner to others is another. Being able to organise your thoughts enough to present and teach others is also a good skill to improve your academic writing as Albert Einstein once said “If you can't explain it simply, you don't understand it well </a:t>
            </a:r>
            <a:r>
              <a:rPr lang="en-GB" sz="1400" dirty="0" err="1">
                <a:solidFill>
                  <a:srgbClr val="6EF7EF"/>
                </a:solidFill>
                <a:latin typeface="Times New Roman"/>
                <a:ea typeface="Times New Roman"/>
                <a:cs typeface="Times New Roman"/>
                <a:sym typeface="Times New Roman"/>
              </a:rPr>
              <a:t>enough”.Organisation</a:t>
            </a:r>
            <a:r>
              <a:rPr lang="en-GB" sz="1400" dirty="0">
                <a:solidFill>
                  <a:srgbClr val="6EF7EF"/>
                </a:solidFill>
                <a:latin typeface="Times New Roman"/>
                <a:ea typeface="Times New Roman"/>
                <a:cs typeface="Times New Roman"/>
                <a:sym typeface="Times New Roman"/>
              </a:rPr>
              <a:t> will also help you keep timelines and improve your time management skills including when homework is due, when you have time to study etc time management will help you prioritise your academics to help you meet the goals and deadlines. Organising your work and space can also be a motivator as having a clean space with easy access to your work will make It an easier decision to sit down and study/be productive with your time. While using a calendar can keep you on track in the long run, you could also note down small tasks just to help with seeing results because reaching a milestone can give adrenaline to finish another task, this can be supported with small rewards such as a pack of Haribo’s </a:t>
            </a:r>
          </a:p>
          <a:p>
            <a:pPr marL="0" lvl="0" indent="0" algn="l" rtl="0">
              <a:spcBef>
                <a:spcPts val="0"/>
              </a:spcBef>
              <a:spcAft>
                <a:spcPts val="0"/>
              </a:spcAft>
              <a:buNone/>
            </a:pPr>
            <a:r>
              <a:rPr lang="en-GB" sz="1400" dirty="0">
                <a:latin typeface="Times New Roman"/>
                <a:ea typeface="Times New Roman"/>
                <a:cs typeface="Times New Roman"/>
                <a:sym typeface="Times New Roman"/>
              </a:rPr>
              <a:t>CONCLUSION:</a:t>
            </a:r>
          </a:p>
          <a:p>
            <a:pPr marL="0" lvl="0" indent="0" algn="l" rtl="0">
              <a:spcBef>
                <a:spcPts val="0"/>
              </a:spcBef>
              <a:spcAft>
                <a:spcPts val="0"/>
              </a:spcAft>
              <a:buNone/>
            </a:pPr>
            <a:r>
              <a:rPr lang="en-GB" sz="1400" dirty="0">
                <a:latin typeface="Times New Roman"/>
                <a:ea typeface="Times New Roman"/>
                <a:cs typeface="Times New Roman"/>
                <a:sym typeface="Times New Roman"/>
              </a:rPr>
              <a:t>To finalise there are many different tactics and techniques that help towards academic writing, it’s a very personalised method to each individual this is what makes it so important to research and try new methods to find your own style to help better yourself in your academic writing. During this project I have found out how many tactics really link into each other such as organisation and motivation.</a:t>
            </a:r>
            <a:endParaRPr lang="en-GB" sz="1400" dirty="0">
              <a:solidFill>
                <a:srgbClr val="6EF7EF"/>
              </a:solidFill>
              <a:latin typeface="Times New Roman"/>
              <a:ea typeface="Times New Roman"/>
              <a:cs typeface="Times New Roman"/>
              <a:sym typeface="Times New Roman"/>
            </a:endParaRPr>
          </a:p>
          <a:p>
            <a:pPr marL="0" lvl="0" indent="0" algn="l" rtl="0">
              <a:spcBef>
                <a:spcPts val="0"/>
              </a:spcBef>
              <a:spcAft>
                <a:spcPts val="0"/>
              </a:spcAft>
              <a:buNone/>
            </a:pPr>
            <a:endParaRPr lang="en-GB" sz="1400"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930f39689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930f39689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hyperlink" Target="https://learnsic.com/blog/how-color-coded-notes-make-you-a-more-efficient-thinker"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p:nvPr/>
        </p:nvSpPr>
        <p:spPr>
          <a:xfrm>
            <a:off x="98925" y="90675"/>
            <a:ext cx="8943300" cy="1442400"/>
          </a:xfrm>
          <a:prstGeom prst="rect">
            <a:avLst/>
          </a:prstGeom>
          <a:gradFill>
            <a:gsLst>
              <a:gs pos="0">
                <a:srgbClr val="424242"/>
              </a:gs>
              <a:gs pos="100000">
                <a:srgbClr val="FFFFFF">
                  <a:alpha val="0"/>
                </a:srgbClr>
              </a:gs>
              <a:gs pos="100000">
                <a:srgbClr val="010101"/>
              </a:gs>
            </a:gsLst>
            <a:lin ang="5400012" scaled="0"/>
          </a:gra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900">
              <a:latin typeface="Times New Roman"/>
              <a:ea typeface="Times New Roman"/>
              <a:cs typeface="Times New Roman"/>
              <a:sym typeface="Times New Roman"/>
            </a:endParaRPr>
          </a:p>
        </p:txBody>
      </p:sp>
      <p:grpSp>
        <p:nvGrpSpPr>
          <p:cNvPr id="55" name="Google Shape;55;p13"/>
          <p:cNvGrpSpPr/>
          <p:nvPr/>
        </p:nvGrpSpPr>
        <p:grpSpPr>
          <a:xfrm>
            <a:off x="-768898" y="-125800"/>
            <a:ext cx="10688485" cy="6141850"/>
            <a:chOff x="-901098" y="-199676"/>
            <a:chExt cx="10333028" cy="6141850"/>
          </a:xfrm>
        </p:grpSpPr>
        <p:grpSp>
          <p:nvGrpSpPr>
            <p:cNvPr id="56" name="Google Shape;56;p13"/>
            <p:cNvGrpSpPr/>
            <p:nvPr/>
          </p:nvGrpSpPr>
          <p:grpSpPr>
            <a:xfrm>
              <a:off x="-901098" y="-199676"/>
              <a:ext cx="10333028" cy="6141850"/>
              <a:chOff x="-1032973" y="156630"/>
              <a:chExt cx="10333028" cy="5143497"/>
            </a:xfrm>
          </p:grpSpPr>
          <p:pic>
            <p:nvPicPr>
              <p:cNvPr id="57" name="Google Shape;57;p13"/>
              <p:cNvPicPr preferRelativeResize="0"/>
              <p:nvPr/>
            </p:nvPicPr>
            <p:blipFill>
              <a:blip r:embed="rId3">
                <a:alphaModFix/>
              </a:blip>
              <a:stretch>
                <a:fillRect/>
              </a:stretch>
            </p:blipFill>
            <p:spPr>
              <a:xfrm>
                <a:off x="4679430" y="156630"/>
                <a:ext cx="4620625" cy="5143497"/>
              </a:xfrm>
              <a:prstGeom prst="rect">
                <a:avLst/>
              </a:prstGeom>
              <a:noFill/>
              <a:ln>
                <a:noFill/>
              </a:ln>
            </p:spPr>
          </p:pic>
          <p:pic>
            <p:nvPicPr>
              <p:cNvPr id="58" name="Google Shape;58;p13"/>
              <p:cNvPicPr preferRelativeResize="0"/>
              <p:nvPr/>
            </p:nvPicPr>
            <p:blipFill>
              <a:blip r:embed="rId3">
                <a:alphaModFix/>
              </a:blip>
              <a:stretch>
                <a:fillRect/>
              </a:stretch>
            </p:blipFill>
            <p:spPr>
              <a:xfrm>
                <a:off x="1824587" y="156630"/>
                <a:ext cx="4865163" cy="5143497"/>
              </a:xfrm>
              <a:prstGeom prst="rect">
                <a:avLst/>
              </a:prstGeom>
              <a:noFill/>
              <a:ln>
                <a:noFill/>
              </a:ln>
            </p:spPr>
          </p:pic>
          <p:pic>
            <p:nvPicPr>
              <p:cNvPr id="59" name="Google Shape;59;p13"/>
              <p:cNvPicPr preferRelativeResize="0"/>
              <p:nvPr/>
            </p:nvPicPr>
            <p:blipFill>
              <a:blip r:embed="rId3">
                <a:alphaModFix/>
              </a:blip>
              <a:stretch>
                <a:fillRect/>
              </a:stretch>
            </p:blipFill>
            <p:spPr>
              <a:xfrm>
                <a:off x="-1032973" y="156630"/>
                <a:ext cx="4956956" cy="5143497"/>
              </a:xfrm>
              <a:prstGeom prst="rect">
                <a:avLst/>
              </a:prstGeom>
              <a:noFill/>
              <a:ln>
                <a:noFill/>
              </a:ln>
            </p:spPr>
          </p:pic>
        </p:grpSp>
        <p:sp>
          <p:nvSpPr>
            <p:cNvPr id="60" name="Google Shape;60;p13"/>
            <p:cNvSpPr txBox="1"/>
            <p:nvPr/>
          </p:nvSpPr>
          <p:spPr>
            <a:xfrm>
              <a:off x="142141" y="1364127"/>
              <a:ext cx="2643600" cy="398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b="1" dirty="0">
                  <a:solidFill>
                    <a:srgbClr val="B8F447"/>
                  </a:solidFill>
                  <a:latin typeface="Times New Roman"/>
                  <a:ea typeface="Times New Roman"/>
                  <a:cs typeface="Times New Roman"/>
                  <a:sym typeface="Times New Roman"/>
                </a:rPr>
                <a:t>Personal learning styles:</a:t>
              </a:r>
              <a:endParaRPr sz="1000" b="1" dirty="0">
                <a:solidFill>
                  <a:srgbClr val="B8F447"/>
                </a:solidFill>
                <a:latin typeface="Times New Roman"/>
                <a:ea typeface="Times New Roman"/>
                <a:cs typeface="Times New Roman"/>
                <a:sym typeface="Times New Roman"/>
              </a:endParaRPr>
            </a:p>
            <a:p>
              <a:pPr marL="0" lvl="0" indent="0" algn="l" rtl="0">
                <a:spcBef>
                  <a:spcPts val="0"/>
                </a:spcBef>
                <a:spcAft>
                  <a:spcPts val="0"/>
                </a:spcAft>
                <a:buNone/>
              </a:pPr>
              <a:r>
                <a:rPr lang="en" sz="900" dirty="0">
                  <a:solidFill>
                    <a:srgbClr val="B8F447"/>
                  </a:solidFill>
                  <a:latin typeface="Times New Roman"/>
                  <a:ea typeface="Times New Roman"/>
                  <a:cs typeface="Times New Roman"/>
                  <a:sym typeface="Times New Roman"/>
                </a:rPr>
                <a:t>There’s many ways to personalise your learning, some people do better with others whereas some people work better alone, the best way to work out what’s best for you is to try them all out. According to Cottrell (2013 p.78) You can work with others by arranging a study group or getting involved </a:t>
              </a:r>
              <a:r>
                <a:rPr lang="en-GB" sz="900" dirty="0">
                  <a:solidFill>
                    <a:srgbClr val="B8F447"/>
                  </a:solidFill>
                  <a:latin typeface="Times New Roman"/>
                  <a:ea typeface="Times New Roman"/>
                  <a:cs typeface="Times New Roman"/>
                  <a:sym typeface="Times New Roman"/>
                </a:rPr>
                <a:t>in</a:t>
              </a:r>
              <a:r>
                <a:rPr lang="en" sz="900" dirty="0">
                  <a:solidFill>
                    <a:srgbClr val="B8F447"/>
                  </a:solidFill>
                  <a:latin typeface="Times New Roman"/>
                  <a:ea typeface="Times New Roman"/>
                  <a:cs typeface="Times New Roman"/>
                  <a:sym typeface="Times New Roman"/>
                </a:rPr>
                <a:t> debates </a:t>
              </a:r>
              <a:r>
                <a:rPr lang="en-GB" sz="900" dirty="0">
                  <a:solidFill>
                    <a:srgbClr val="B8F447"/>
                  </a:solidFill>
                  <a:latin typeface="Times New Roman"/>
                  <a:ea typeface="Times New Roman"/>
                  <a:cs typeface="Times New Roman"/>
                  <a:sym typeface="Times New Roman"/>
                </a:rPr>
                <a:t>in</a:t>
              </a:r>
              <a:r>
                <a:rPr lang="en" sz="900" dirty="0">
                  <a:solidFill>
                    <a:srgbClr val="B8F447"/>
                  </a:solidFill>
                  <a:latin typeface="Times New Roman"/>
                  <a:ea typeface="Times New Roman"/>
                  <a:cs typeface="Times New Roman"/>
                  <a:sym typeface="Times New Roman"/>
                </a:rPr>
                <a:t> class, collaborative study is such a big learning opportunity for most and if it's the right learning style for you, you can really use it to your advantage with your academic writing. Personally, </a:t>
              </a:r>
              <a:r>
                <a:rPr lang="en-GB" sz="900" dirty="0">
                  <a:solidFill>
                    <a:srgbClr val="B8F447"/>
                  </a:solidFill>
                  <a:latin typeface="Times New Roman"/>
                  <a:ea typeface="Times New Roman"/>
                  <a:cs typeface="Times New Roman"/>
                  <a:sym typeface="Times New Roman"/>
                </a:rPr>
                <a:t>I</a:t>
              </a:r>
              <a:r>
                <a:rPr lang="en" sz="900" dirty="0">
                  <a:solidFill>
                    <a:srgbClr val="B8F447"/>
                  </a:solidFill>
                  <a:latin typeface="Times New Roman"/>
                  <a:ea typeface="Times New Roman"/>
                  <a:cs typeface="Times New Roman"/>
                  <a:sym typeface="Times New Roman"/>
                </a:rPr>
                <a:t> find individual learning the most effective for me, </a:t>
              </a:r>
              <a:r>
                <a:rPr lang="en-GB" sz="900" dirty="0">
                  <a:solidFill>
                    <a:srgbClr val="B8F447"/>
                  </a:solidFill>
                  <a:latin typeface="Times New Roman"/>
                  <a:ea typeface="Times New Roman"/>
                  <a:cs typeface="Times New Roman"/>
                  <a:sym typeface="Times New Roman"/>
                </a:rPr>
                <a:t>I</a:t>
              </a:r>
              <a:r>
                <a:rPr lang="en" sz="900" dirty="0">
                  <a:solidFill>
                    <a:srgbClr val="B8F447"/>
                  </a:solidFill>
                  <a:latin typeface="Times New Roman"/>
                  <a:ea typeface="Times New Roman"/>
                  <a:cs typeface="Times New Roman"/>
                  <a:sym typeface="Times New Roman"/>
                </a:rPr>
                <a:t> find </a:t>
              </a:r>
              <a:r>
                <a:rPr lang="en-GB" sz="900" dirty="0">
                  <a:solidFill>
                    <a:srgbClr val="B8F447"/>
                  </a:solidFill>
                  <a:latin typeface="Times New Roman"/>
                  <a:ea typeface="Times New Roman"/>
                  <a:cs typeface="Times New Roman"/>
                  <a:sym typeface="Times New Roman"/>
                </a:rPr>
                <a:t>I</a:t>
              </a:r>
              <a:r>
                <a:rPr lang="en" sz="900" dirty="0">
                  <a:solidFill>
                    <a:srgbClr val="B8F447"/>
                  </a:solidFill>
                  <a:latin typeface="Times New Roman"/>
                  <a:ea typeface="Times New Roman"/>
                  <a:cs typeface="Times New Roman"/>
                  <a:sym typeface="Times New Roman"/>
                </a:rPr>
                <a:t> work best </a:t>
              </a:r>
              <a:r>
                <a:rPr lang="en-GB" sz="900" dirty="0">
                  <a:solidFill>
                    <a:srgbClr val="B8F447"/>
                  </a:solidFill>
                  <a:latin typeface="Times New Roman"/>
                  <a:ea typeface="Times New Roman"/>
                  <a:cs typeface="Times New Roman"/>
                  <a:sym typeface="Times New Roman"/>
                </a:rPr>
                <a:t>in</a:t>
              </a:r>
              <a:r>
                <a:rPr lang="en" sz="900" dirty="0">
                  <a:solidFill>
                    <a:srgbClr val="B8F447"/>
                  </a:solidFill>
                  <a:latin typeface="Times New Roman"/>
                  <a:ea typeface="Times New Roman"/>
                  <a:cs typeface="Times New Roman"/>
                  <a:sym typeface="Times New Roman"/>
                </a:rPr>
                <a:t> late hours with music playing, this also helps me as an individual to avoid plagiarism with my peers and </a:t>
              </a:r>
              <a:r>
                <a:rPr lang="en-GB" sz="900" dirty="0">
                  <a:solidFill>
                    <a:srgbClr val="B8F447"/>
                  </a:solidFill>
                  <a:latin typeface="Times New Roman"/>
                  <a:ea typeface="Times New Roman"/>
                  <a:cs typeface="Times New Roman"/>
                  <a:sym typeface="Times New Roman"/>
                </a:rPr>
                <a:t>I</a:t>
              </a:r>
              <a:r>
                <a:rPr lang="en" sz="900" dirty="0">
                  <a:solidFill>
                    <a:srgbClr val="B8F447"/>
                  </a:solidFill>
                  <a:latin typeface="Times New Roman"/>
                  <a:ea typeface="Times New Roman"/>
                  <a:cs typeface="Times New Roman"/>
                  <a:sym typeface="Times New Roman"/>
                </a:rPr>
                <a:t> can be sure we don’t have too similar of ideas. You can also use technology to personalise your learning by using group chats, Youtube tutorials and using an electronic calendar, you can also use technology to back up all your work, some people may find this easier to search folders for a specific topic while studying, another way technology may be </a:t>
              </a:r>
              <a:r>
                <a:rPr lang="en-GB" sz="900" dirty="0">
                  <a:solidFill>
                    <a:srgbClr val="B8F447"/>
                  </a:solidFill>
                  <a:latin typeface="Times New Roman"/>
                  <a:ea typeface="Times New Roman"/>
                  <a:cs typeface="Times New Roman"/>
                  <a:sym typeface="Times New Roman"/>
                </a:rPr>
                <a:t>in</a:t>
              </a:r>
              <a:r>
                <a:rPr lang="en" sz="900" dirty="0">
                  <a:solidFill>
                    <a:srgbClr val="B8F447"/>
                  </a:solidFill>
                  <a:latin typeface="Times New Roman"/>
                  <a:ea typeface="Times New Roman"/>
                  <a:cs typeface="Times New Roman"/>
                  <a:sym typeface="Times New Roman"/>
                </a:rPr>
                <a:t>volved with your personal learning style is by reading for example do you prefer reading articles online or physical books? Both come with challenges as one may need a constant lamp to be able to read especially at night </a:t>
              </a:r>
              <a:endParaRPr sz="900" dirty="0">
                <a:solidFill>
                  <a:srgbClr val="B8F447"/>
                </a:solidFill>
                <a:latin typeface="Times New Roman"/>
                <a:ea typeface="Times New Roman"/>
                <a:cs typeface="Times New Roman"/>
                <a:sym typeface="Times New Roman"/>
              </a:endParaRPr>
            </a:p>
          </p:txBody>
        </p:sp>
        <p:sp>
          <p:nvSpPr>
            <p:cNvPr id="61" name="Google Shape;61;p13"/>
            <p:cNvSpPr txBox="1"/>
            <p:nvPr/>
          </p:nvSpPr>
          <p:spPr>
            <a:xfrm>
              <a:off x="3030466" y="1343449"/>
              <a:ext cx="2502000" cy="367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b="1" dirty="0">
                  <a:solidFill>
                    <a:srgbClr val="EF33AE"/>
                  </a:solidFill>
                  <a:latin typeface="Times New Roman"/>
                  <a:ea typeface="Times New Roman"/>
                  <a:cs typeface="Times New Roman"/>
                  <a:sym typeface="Times New Roman"/>
                </a:rPr>
                <a:t>Note taking: </a:t>
              </a:r>
              <a:endParaRPr sz="1000" b="1" dirty="0">
                <a:solidFill>
                  <a:srgbClr val="EF33AE"/>
                </a:solidFill>
                <a:latin typeface="Times New Roman"/>
                <a:ea typeface="Times New Roman"/>
                <a:cs typeface="Times New Roman"/>
                <a:sym typeface="Times New Roman"/>
              </a:endParaRPr>
            </a:p>
            <a:p>
              <a:pPr marL="0" lvl="0" indent="0" algn="l" rtl="0">
                <a:spcBef>
                  <a:spcPts val="0"/>
                </a:spcBef>
                <a:spcAft>
                  <a:spcPts val="0"/>
                </a:spcAft>
                <a:buNone/>
              </a:pPr>
              <a:r>
                <a:rPr lang="en" sz="900" dirty="0">
                  <a:solidFill>
                    <a:srgbClr val="EF33AE"/>
                  </a:solidFill>
                  <a:latin typeface="Times New Roman"/>
                  <a:ea typeface="Times New Roman"/>
                  <a:cs typeface="Times New Roman"/>
                  <a:sym typeface="Times New Roman"/>
                </a:rPr>
                <a:t> Note taking should be done as frequent as possible e.g., every lesson, lecture, library session. This can be multiple ways such as voice notes, colourful notes, neat notes, mind maps, doodles etc. personally </a:t>
              </a:r>
              <a:r>
                <a:rPr lang="en-GB" sz="900" dirty="0">
                  <a:solidFill>
                    <a:srgbClr val="EF33AE"/>
                  </a:solidFill>
                  <a:latin typeface="Times New Roman"/>
                  <a:ea typeface="Times New Roman"/>
                  <a:cs typeface="Times New Roman"/>
                  <a:sym typeface="Times New Roman"/>
                </a:rPr>
                <a:t>I</a:t>
              </a:r>
              <a:r>
                <a:rPr lang="en" sz="900" dirty="0">
                  <a:solidFill>
                    <a:srgbClr val="EF33AE"/>
                  </a:solidFill>
                  <a:latin typeface="Times New Roman"/>
                  <a:ea typeface="Times New Roman"/>
                  <a:cs typeface="Times New Roman"/>
                  <a:sym typeface="Times New Roman"/>
                </a:rPr>
                <a:t> find fun colours and doodles to really help me, Joshi (2022) talked about how colour-coded notes make you a more efficient thinker, </a:t>
              </a:r>
              <a:r>
                <a:rPr lang="en-GB" sz="900" dirty="0">
                  <a:solidFill>
                    <a:srgbClr val="EF33AE"/>
                  </a:solidFill>
                  <a:latin typeface="Times New Roman"/>
                  <a:ea typeface="Times New Roman"/>
                  <a:cs typeface="Times New Roman"/>
                  <a:sym typeface="Times New Roman"/>
                </a:rPr>
                <a:t>I</a:t>
              </a:r>
              <a:r>
                <a:rPr lang="en" sz="900" dirty="0">
                  <a:solidFill>
                    <a:srgbClr val="EF33AE"/>
                  </a:solidFill>
                  <a:latin typeface="Times New Roman"/>
                  <a:ea typeface="Times New Roman"/>
                  <a:cs typeface="Times New Roman"/>
                  <a:sym typeface="Times New Roman"/>
                </a:rPr>
                <a:t> find this really interesting as it dives into how certain colours help people remember critical details and help people comprehend charts and graphs, of course with anything there are a few rules such as ‘maintain a consistent color scheme’ this is so your brain can link the colour to what its assigned to e.g. quotes.</a:t>
              </a:r>
              <a:endParaRPr sz="900" dirty="0">
                <a:solidFill>
                  <a:srgbClr val="EF33AE"/>
                </a:solidFill>
                <a:latin typeface="Times New Roman"/>
                <a:ea typeface="Times New Roman"/>
                <a:cs typeface="Times New Roman"/>
                <a:sym typeface="Times New Roman"/>
              </a:endParaRPr>
            </a:p>
            <a:p>
              <a:pPr marL="0" lvl="0" indent="0" algn="l" rtl="0">
                <a:spcBef>
                  <a:spcPts val="0"/>
                </a:spcBef>
                <a:spcAft>
                  <a:spcPts val="0"/>
                </a:spcAft>
                <a:buNone/>
              </a:pPr>
              <a:r>
                <a:rPr lang="en" sz="900" dirty="0">
                  <a:solidFill>
                    <a:srgbClr val="EF33AE"/>
                  </a:solidFill>
                  <a:latin typeface="Times New Roman"/>
                  <a:ea typeface="Times New Roman"/>
                  <a:cs typeface="Times New Roman"/>
                  <a:sym typeface="Times New Roman"/>
                </a:rPr>
                <a:t>Some strategies to follow are to use keywords to keep the main idea without too many words blocking the page, this can clutter your notes making </a:t>
              </a:r>
              <a:r>
                <a:rPr lang="en-GB" sz="900" dirty="0">
                  <a:solidFill>
                    <a:srgbClr val="EF33AE"/>
                  </a:solidFill>
                  <a:latin typeface="Times New Roman"/>
                  <a:ea typeface="Times New Roman"/>
                  <a:cs typeface="Times New Roman"/>
                  <a:sym typeface="Times New Roman"/>
                </a:rPr>
                <a:t>I</a:t>
              </a:r>
              <a:r>
                <a:rPr lang="en" sz="900" dirty="0">
                  <a:solidFill>
                    <a:srgbClr val="EF33AE"/>
                  </a:solidFill>
                  <a:latin typeface="Times New Roman"/>
                  <a:ea typeface="Times New Roman"/>
                  <a:cs typeface="Times New Roman"/>
                  <a:sym typeface="Times New Roman"/>
                </a:rPr>
                <a:t>t harder to read and review, an easier way not to clutter your notes is by taking notes online or via voice note. Note taking can also help you think about ‘C.R.E.A.M’ by being able to note how each resource </a:t>
              </a:r>
              <a:r>
                <a:rPr lang="en-GB" sz="900" dirty="0">
                  <a:solidFill>
                    <a:srgbClr val="EF33AE"/>
                  </a:solidFill>
                  <a:latin typeface="Times New Roman"/>
                  <a:ea typeface="Times New Roman"/>
                  <a:cs typeface="Times New Roman"/>
                  <a:sym typeface="Times New Roman"/>
                </a:rPr>
                <a:t>I</a:t>
              </a:r>
              <a:r>
                <a:rPr lang="en" sz="900" dirty="0">
                  <a:solidFill>
                    <a:srgbClr val="EF33AE"/>
                  </a:solidFill>
                  <a:latin typeface="Times New Roman"/>
                  <a:ea typeface="Times New Roman"/>
                  <a:cs typeface="Times New Roman"/>
                  <a:sym typeface="Times New Roman"/>
                </a:rPr>
                <a:t>s creative, reflective, effective, active and motivated, this will then make using resources </a:t>
              </a:r>
              <a:r>
                <a:rPr lang="en-GB" sz="900" dirty="0">
                  <a:solidFill>
                    <a:srgbClr val="EF33AE"/>
                  </a:solidFill>
                  <a:latin typeface="Times New Roman"/>
                  <a:ea typeface="Times New Roman"/>
                  <a:cs typeface="Times New Roman"/>
                  <a:sym typeface="Times New Roman"/>
                </a:rPr>
                <a:t>in</a:t>
              </a:r>
              <a:r>
                <a:rPr lang="en" sz="900" dirty="0">
                  <a:solidFill>
                    <a:srgbClr val="EF33AE"/>
                  </a:solidFill>
                  <a:latin typeface="Times New Roman"/>
                  <a:ea typeface="Times New Roman"/>
                  <a:cs typeface="Times New Roman"/>
                  <a:sym typeface="Times New Roman"/>
                </a:rPr>
                <a:t> your writing much easier and confident.</a:t>
              </a:r>
              <a:endParaRPr sz="900" dirty="0">
                <a:solidFill>
                  <a:srgbClr val="EF33AE"/>
                </a:solidFill>
                <a:latin typeface="Times New Roman"/>
                <a:ea typeface="Times New Roman"/>
                <a:cs typeface="Times New Roman"/>
                <a:sym typeface="Times New Roman"/>
              </a:endParaRPr>
            </a:p>
          </p:txBody>
        </p:sp>
        <p:sp>
          <p:nvSpPr>
            <p:cNvPr id="62" name="Google Shape;62;p13"/>
            <p:cNvSpPr txBox="1"/>
            <p:nvPr/>
          </p:nvSpPr>
          <p:spPr>
            <a:xfrm>
              <a:off x="5802749" y="1359649"/>
              <a:ext cx="2432400" cy="3677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000" dirty="0">
                  <a:solidFill>
                    <a:srgbClr val="6EF7EF"/>
                  </a:solidFill>
                  <a:latin typeface="Times New Roman"/>
                  <a:ea typeface="Times New Roman"/>
                  <a:cs typeface="Times New Roman"/>
                  <a:sym typeface="Times New Roman"/>
                </a:rPr>
                <a:t>Organisation:</a:t>
              </a:r>
              <a:endParaRPr sz="1000" dirty="0">
                <a:solidFill>
                  <a:srgbClr val="6EF7EF"/>
                </a:solidFill>
                <a:latin typeface="Times New Roman"/>
                <a:ea typeface="Times New Roman"/>
                <a:cs typeface="Times New Roman"/>
                <a:sym typeface="Times New Roman"/>
              </a:endParaRPr>
            </a:p>
            <a:p>
              <a:pPr marL="0" lvl="0" indent="0" algn="l" rtl="0">
                <a:spcBef>
                  <a:spcPts val="0"/>
                </a:spcBef>
                <a:spcAft>
                  <a:spcPts val="0"/>
                </a:spcAft>
                <a:buNone/>
              </a:pPr>
              <a:r>
                <a:rPr lang="en" sz="900" dirty="0">
                  <a:solidFill>
                    <a:srgbClr val="6EF7EF"/>
                  </a:solidFill>
                  <a:latin typeface="Times New Roman"/>
                  <a:ea typeface="Times New Roman"/>
                  <a:cs typeface="Times New Roman"/>
                  <a:sym typeface="Times New Roman"/>
                </a:rPr>
                <a:t>This is another important skill. Being able to think about an idea is one thing but to be able to construct a structure and outline to present your ideas </a:t>
              </a:r>
              <a:r>
                <a:rPr lang="en-GB" sz="900" dirty="0">
                  <a:solidFill>
                    <a:srgbClr val="6EF7EF"/>
                  </a:solidFill>
                  <a:latin typeface="Times New Roman"/>
                  <a:ea typeface="Times New Roman"/>
                  <a:cs typeface="Times New Roman"/>
                  <a:sym typeface="Times New Roman"/>
                </a:rPr>
                <a:t>in</a:t>
              </a:r>
              <a:r>
                <a:rPr lang="en" sz="900" dirty="0">
                  <a:solidFill>
                    <a:srgbClr val="6EF7EF"/>
                  </a:solidFill>
                  <a:latin typeface="Times New Roman"/>
                  <a:ea typeface="Times New Roman"/>
                  <a:cs typeface="Times New Roman"/>
                  <a:sym typeface="Times New Roman"/>
                </a:rPr>
                <a:t> a coherent manner to others is another. Being able to organise your thoughts enough to present and teach others is also a good skill to improve your academic writing as Albert Einstein once said, “If you can't explain it simply, you don't understand it well enough”. Organisation will also help you keep timelines and improve your time management skills including when homework is due, when you have time to study etc. time management will help you prioritise your academics to help you meet the goals and deadlines. Organising your work and space can also be a motivator as having a clean space with easy access to your work will make </a:t>
              </a:r>
              <a:r>
                <a:rPr lang="en-GB" sz="900" dirty="0">
                  <a:solidFill>
                    <a:srgbClr val="6EF7EF"/>
                  </a:solidFill>
                  <a:latin typeface="Times New Roman"/>
                  <a:ea typeface="Times New Roman"/>
                  <a:cs typeface="Times New Roman"/>
                  <a:sym typeface="Times New Roman"/>
                </a:rPr>
                <a:t>I</a:t>
              </a:r>
              <a:r>
                <a:rPr lang="en" sz="900" dirty="0">
                  <a:solidFill>
                    <a:srgbClr val="6EF7EF"/>
                  </a:solidFill>
                  <a:latin typeface="Times New Roman"/>
                  <a:ea typeface="Times New Roman"/>
                  <a:cs typeface="Times New Roman"/>
                  <a:sym typeface="Times New Roman"/>
                </a:rPr>
                <a:t>t an easier decision to sit down and study/be productive with your time. While using a calendar can keep you on track </a:t>
              </a:r>
              <a:r>
                <a:rPr lang="en-GB" sz="900" dirty="0">
                  <a:solidFill>
                    <a:srgbClr val="6EF7EF"/>
                  </a:solidFill>
                  <a:latin typeface="Times New Roman"/>
                  <a:ea typeface="Times New Roman"/>
                  <a:cs typeface="Times New Roman"/>
                  <a:sym typeface="Times New Roman"/>
                </a:rPr>
                <a:t>in</a:t>
              </a:r>
              <a:r>
                <a:rPr lang="en" sz="900" dirty="0">
                  <a:solidFill>
                    <a:srgbClr val="6EF7EF"/>
                  </a:solidFill>
                  <a:latin typeface="Times New Roman"/>
                  <a:ea typeface="Times New Roman"/>
                  <a:cs typeface="Times New Roman"/>
                  <a:sym typeface="Times New Roman"/>
                </a:rPr>
                <a:t> the long run, you could also note down small tasks just to help with seeing results because reaching a milestone can give adrenaline to finish another task, this can be supported with small rewards such as a pack of Haribo’s.</a:t>
              </a:r>
              <a:endParaRPr sz="900" dirty="0">
                <a:solidFill>
                  <a:srgbClr val="6EF7EF"/>
                </a:solidFill>
                <a:latin typeface="Times New Roman"/>
                <a:ea typeface="Times New Roman"/>
                <a:cs typeface="Times New Roman"/>
                <a:sym typeface="Times New Roman"/>
              </a:endParaRPr>
            </a:p>
          </p:txBody>
        </p:sp>
      </p:grpSp>
      <p:sp>
        <p:nvSpPr>
          <p:cNvPr id="63" name="Google Shape;63;p13"/>
          <p:cNvSpPr txBox="1"/>
          <p:nvPr/>
        </p:nvSpPr>
        <p:spPr>
          <a:xfrm>
            <a:off x="98925" y="128475"/>
            <a:ext cx="3845400" cy="1366800"/>
          </a:xfrm>
          <a:prstGeom prst="rect">
            <a:avLst/>
          </a:prstGeom>
          <a:gradFill>
            <a:gsLst>
              <a:gs pos="0">
                <a:srgbClr val="FFFFFF">
                  <a:alpha val="0"/>
                </a:srgbClr>
              </a:gs>
              <a:gs pos="35000">
                <a:srgbClr val="D9D2E9"/>
              </a:gs>
              <a:gs pos="75000">
                <a:srgbClr val="D9D2E9"/>
              </a:gs>
              <a:gs pos="100000">
                <a:srgbClr val="FFFFFF">
                  <a:alpha val="0"/>
                </a:srgbClr>
              </a:gs>
            </a:gsLst>
            <a:lin ang="5400012" scaled="0"/>
          </a:gra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900" dirty="0">
                <a:latin typeface="Times New Roman"/>
                <a:ea typeface="Times New Roman"/>
                <a:cs typeface="Times New Roman"/>
                <a:sym typeface="Times New Roman"/>
              </a:rPr>
              <a:t>INTRO:</a:t>
            </a:r>
            <a:endParaRPr sz="900" dirty="0">
              <a:latin typeface="Times New Roman"/>
              <a:ea typeface="Times New Roman"/>
              <a:cs typeface="Times New Roman"/>
              <a:sym typeface="Times New Roman"/>
            </a:endParaRPr>
          </a:p>
          <a:p>
            <a:pPr marL="0" lvl="0" indent="0" algn="l" rtl="0">
              <a:spcBef>
                <a:spcPts val="0"/>
              </a:spcBef>
              <a:spcAft>
                <a:spcPts val="0"/>
              </a:spcAft>
              <a:buNone/>
            </a:pPr>
            <a:r>
              <a:rPr lang="en" sz="1000" dirty="0">
                <a:latin typeface="Times New Roman"/>
                <a:ea typeface="Times New Roman"/>
                <a:cs typeface="Times New Roman"/>
                <a:sym typeface="Times New Roman"/>
              </a:rPr>
              <a:t>When it comes to academic writing, there are a few skills and personal qualities that can really make a difference. Strong research is key, without the foundation nothing can go well, during my presentation </a:t>
            </a:r>
            <a:r>
              <a:rPr lang="en-GB" sz="1000" dirty="0">
                <a:latin typeface="Times New Roman"/>
                <a:ea typeface="Times New Roman"/>
                <a:cs typeface="Times New Roman"/>
                <a:sym typeface="Times New Roman"/>
              </a:rPr>
              <a:t>I</a:t>
            </a:r>
            <a:r>
              <a:rPr lang="en" sz="1000" dirty="0">
                <a:latin typeface="Times New Roman"/>
                <a:ea typeface="Times New Roman"/>
                <a:cs typeface="Times New Roman"/>
                <a:sym typeface="Times New Roman"/>
              </a:rPr>
              <a:t> hope to convay message on how there are so many qualities that develop your own personal perspective, this </a:t>
            </a:r>
            <a:r>
              <a:rPr lang="en-GB" sz="1000" dirty="0">
                <a:latin typeface="Times New Roman"/>
                <a:ea typeface="Times New Roman"/>
                <a:cs typeface="Times New Roman"/>
                <a:sym typeface="Times New Roman"/>
              </a:rPr>
              <a:t>I</a:t>
            </a:r>
            <a:r>
              <a:rPr lang="en" sz="1000" dirty="0">
                <a:latin typeface="Times New Roman"/>
                <a:ea typeface="Times New Roman"/>
                <a:cs typeface="Times New Roman"/>
                <a:sym typeface="Times New Roman"/>
              </a:rPr>
              <a:t>s what makes academic writing so unique</a:t>
            </a:r>
            <a:endParaRPr sz="1100" dirty="0">
              <a:latin typeface="Times New Roman"/>
              <a:ea typeface="Times New Roman"/>
              <a:cs typeface="Times New Roman"/>
              <a:sym typeface="Times New Roman"/>
            </a:endParaRPr>
          </a:p>
        </p:txBody>
      </p:sp>
      <p:sp>
        <p:nvSpPr>
          <p:cNvPr id="64" name="Google Shape;64;p13"/>
          <p:cNvSpPr txBox="1"/>
          <p:nvPr/>
        </p:nvSpPr>
        <p:spPr>
          <a:xfrm>
            <a:off x="3902575" y="128475"/>
            <a:ext cx="3959400" cy="1366800"/>
          </a:xfrm>
          <a:prstGeom prst="rect">
            <a:avLst/>
          </a:prstGeom>
          <a:gradFill>
            <a:gsLst>
              <a:gs pos="0">
                <a:srgbClr val="FFFFFF">
                  <a:alpha val="0"/>
                </a:srgbClr>
              </a:gs>
              <a:gs pos="35000">
                <a:srgbClr val="FCE5CD"/>
              </a:gs>
              <a:gs pos="85000">
                <a:srgbClr val="FCE5CD"/>
              </a:gs>
              <a:gs pos="100000">
                <a:srgbClr val="FFFFFF">
                  <a:alpha val="0"/>
                </a:srgbClr>
              </a:gs>
            </a:gsLst>
            <a:lin ang="5400012" scaled="0"/>
          </a:gra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dirty="0">
                <a:latin typeface="Times New Roman"/>
                <a:ea typeface="Times New Roman"/>
                <a:cs typeface="Times New Roman"/>
                <a:sym typeface="Times New Roman"/>
              </a:rPr>
              <a:t>CONCLUSION:</a:t>
            </a:r>
          </a:p>
          <a:p>
            <a:pPr marL="0" lvl="0" indent="0" algn="l" rtl="0">
              <a:spcBef>
                <a:spcPts val="0"/>
              </a:spcBef>
              <a:spcAft>
                <a:spcPts val="0"/>
              </a:spcAft>
              <a:buNone/>
            </a:pPr>
            <a:r>
              <a:rPr lang="en-GB" sz="1000" dirty="0">
                <a:latin typeface="Times New Roman"/>
                <a:ea typeface="Times New Roman"/>
                <a:cs typeface="Times New Roman"/>
                <a:sym typeface="Times New Roman"/>
              </a:rPr>
              <a:t>To finalise there are many different tactics and techniques that help towards academic writing, it’s a very personalised method to everyone this is what makes it so important to research and try new methods to find your own style to help better yourself in your academic writing. During this project I have found out how many tactics really link into each other such as organisation and motivation.</a:t>
            </a:r>
          </a:p>
          <a:p>
            <a:pPr marL="0" lvl="0" indent="0" algn="l" rtl="0">
              <a:spcBef>
                <a:spcPts val="0"/>
              </a:spcBef>
              <a:spcAft>
                <a:spcPts val="0"/>
              </a:spcAft>
              <a:buNone/>
            </a:pPr>
            <a:endParaRPr sz="1000" dirty="0">
              <a:latin typeface="Times New Roman"/>
              <a:ea typeface="Times New Roman"/>
              <a:cs typeface="Times New Roman"/>
              <a:sym typeface="Times New Roman"/>
            </a:endParaRPr>
          </a:p>
        </p:txBody>
      </p:sp>
      <p:sp>
        <p:nvSpPr>
          <p:cNvPr id="65" name="Google Shape;65;p13"/>
          <p:cNvSpPr txBox="1"/>
          <p:nvPr/>
        </p:nvSpPr>
        <p:spPr>
          <a:xfrm>
            <a:off x="7861975" y="128475"/>
            <a:ext cx="1180200" cy="1366800"/>
          </a:xfrm>
          <a:prstGeom prst="rect">
            <a:avLst/>
          </a:prstGeom>
          <a:gradFill>
            <a:gsLst>
              <a:gs pos="0">
                <a:srgbClr val="FFFFFF">
                  <a:alpha val="0"/>
                </a:srgbClr>
              </a:gs>
              <a:gs pos="35000">
                <a:srgbClr val="D9EAD3"/>
              </a:gs>
              <a:gs pos="71000">
                <a:srgbClr val="D9EAD3"/>
              </a:gs>
              <a:gs pos="100000">
                <a:srgbClr val="FFFFFF">
                  <a:alpha val="0"/>
                </a:srgbClr>
              </a:gs>
            </a:gsLst>
            <a:lin ang="5400012" scaled="0"/>
          </a:gra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b="1">
              <a:latin typeface="Times New Roman"/>
              <a:ea typeface="Times New Roman"/>
              <a:cs typeface="Times New Roman"/>
              <a:sym typeface="Times New Roman"/>
            </a:endParaRPr>
          </a:p>
          <a:p>
            <a:pPr marL="0" lvl="0" indent="0" algn="l" rtl="0">
              <a:spcBef>
                <a:spcPts val="0"/>
              </a:spcBef>
              <a:spcAft>
                <a:spcPts val="0"/>
              </a:spcAft>
              <a:buNone/>
            </a:pPr>
            <a:r>
              <a:rPr lang="en" sz="1200" b="1">
                <a:latin typeface="Times New Roman"/>
                <a:ea typeface="Times New Roman"/>
                <a:cs typeface="Times New Roman"/>
                <a:sym typeface="Times New Roman"/>
              </a:rPr>
              <a:t>2301143</a:t>
            </a:r>
            <a:endParaRPr sz="1200" b="1">
              <a:latin typeface="Times New Roman"/>
              <a:ea typeface="Times New Roman"/>
              <a:cs typeface="Times New Roman"/>
              <a:sym typeface="Times New Roman"/>
            </a:endParaRPr>
          </a:p>
          <a:p>
            <a:pPr marL="0" lvl="0" indent="0" algn="l" rtl="0">
              <a:spcBef>
                <a:spcPts val="0"/>
              </a:spcBef>
              <a:spcAft>
                <a:spcPts val="0"/>
              </a:spcAft>
              <a:buNone/>
            </a:pPr>
            <a:r>
              <a:rPr lang="en" sz="1200" b="1">
                <a:latin typeface="Times New Roman"/>
                <a:ea typeface="Times New Roman"/>
                <a:cs typeface="Times New Roman"/>
                <a:sym typeface="Times New Roman"/>
              </a:rPr>
              <a:t>ECEY4008</a:t>
            </a:r>
            <a:endParaRPr sz="1200" b="1">
              <a:latin typeface="Times New Roman"/>
              <a:ea typeface="Times New Roman"/>
              <a:cs typeface="Times New Roman"/>
              <a:sym typeface="Times New Roman"/>
            </a:endParaRPr>
          </a:p>
          <a:p>
            <a:pPr marL="0" lvl="0" indent="0" algn="l" rtl="0">
              <a:spcBef>
                <a:spcPts val="0"/>
              </a:spcBef>
              <a:spcAft>
                <a:spcPts val="0"/>
              </a:spcAft>
              <a:buNone/>
            </a:pPr>
            <a:r>
              <a:rPr lang="en" sz="1200" b="1">
                <a:latin typeface="Times New Roman"/>
                <a:ea typeface="Times New Roman"/>
                <a:cs typeface="Times New Roman"/>
                <a:sym typeface="Times New Roman"/>
              </a:rPr>
              <a:t>760 words</a:t>
            </a:r>
            <a:endParaRPr sz="1200" b="1">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 list</a:t>
            </a:r>
            <a:endParaRPr/>
          </a:p>
        </p:txBody>
      </p:sp>
      <p:sp>
        <p:nvSpPr>
          <p:cNvPr id="71" name="Google Shape;7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600" dirty="0">
                <a:solidFill>
                  <a:schemeClr val="tx1"/>
                </a:solidFill>
              </a:rPr>
              <a:t>-Stella Cottrell, (2013) </a:t>
            </a:r>
            <a:r>
              <a:rPr lang="en" sz="1600" i="1" dirty="0">
                <a:solidFill>
                  <a:schemeClr val="tx1"/>
                </a:solidFill>
              </a:rPr>
              <a:t>The study skills handbook, </a:t>
            </a:r>
            <a:r>
              <a:rPr lang="en" sz="1600" dirty="0">
                <a:solidFill>
                  <a:schemeClr val="tx1"/>
                </a:solidFill>
              </a:rPr>
              <a:t>Fourth edition, UK: Palgrave Macmillan</a:t>
            </a:r>
            <a:endParaRPr sz="1600" dirty="0">
              <a:solidFill>
                <a:schemeClr val="tx1"/>
              </a:solidFill>
            </a:endParaRPr>
          </a:p>
          <a:p>
            <a:pPr marL="0" lvl="0" indent="0" algn="l" rtl="0">
              <a:spcBef>
                <a:spcPts val="1200"/>
              </a:spcBef>
              <a:spcAft>
                <a:spcPts val="0"/>
              </a:spcAft>
              <a:buNone/>
            </a:pPr>
            <a:r>
              <a:rPr lang="en" sz="1600" dirty="0">
                <a:solidFill>
                  <a:schemeClr val="tx1"/>
                </a:solidFill>
              </a:rPr>
              <a:t>- Rajendra Joshi (2022) </a:t>
            </a:r>
            <a:r>
              <a:rPr lang="en" sz="1600" i="1" dirty="0">
                <a:solidFill>
                  <a:schemeClr val="tx1"/>
                </a:solidFill>
              </a:rPr>
              <a:t>How color coded notes make you a more efficient thinker</a:t>
            </a:r>
            <a:r>
              <a:rPr lang="en" sz="1600" dirty="0">
                <a:solidFill>
                  <a:schemeClr val="tx1"/>
                </a:solidFill>
              </a:rPr>
              <a:t>, Available at: </a:t>
            </a:r>
            <a:r>
              <a:rPr lang="en" sz="1600" u="sng" dirty="0">
                <a:solidFill>
                  <a:schemeClr val="accent1"/>
                </a:solidFill>
                <a:hlinkClick r:id="rId3">
                  <a:extLst>
                    <a:ext uri="{A12FA001-AC4F-418D-AE19-62706E023703}">
                      <ahyp:hlinkClr xmlns:ahyp="http://schemas.microsoft.com/office/drawing/2018/hyperlinkcolor" val="tx"/>
                    </a:ext>
                  </a:extLst>
                </a:hlinkClick>
              </a:rPr>
              <a:t>https://learnsic.com/blog/how-color-coded-notes-make-you-a-more-efficient-thinker</a:t>
            </a:r>
            <a:r>
              <a:rPr lang="en" sz="1600" dirty="0">
                <a:solidFill>
                  <a:schemeClr val="tx1"/>
                </a:solidFill>
              </a:rPr>
              <a:t> (Accessed: 24 October 2023)</a:t>
            </a: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1765</Words>
  <Application>Microsoft Office PowerPoint</Application>
  <PresentationFormat>On-screen Show (16:9)</PresentationFormat>
  <Paragraphs>30</Paragraphs>
  <Slides>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Times New Roman</vt:lpstr>
      <vt:lpstr>Simple Light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52549</cp:lastModifiedBy>
  <cp:revision>5</cp:revision>
  <dcterms:modified xsi:type="dcterms:W3CDTF">2023-10-27T10:35:42Z</dcterms:modified>
</cp:coreProperties>
</file>