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handoutMasterIdLst>
    <p:handoutMasterId r:id="rId14"/>
  </p:handoutMasterIdLst>
  <p:sldIdLst>
    <p:sldId id="257" r:id="rId5"/>
    <p:sldId id="256" r:id="rId6"/>
    <p:sldId id="259" r:id="rId7"/>
    <p:sldId id="260" r:id="rId8"/>
    <p:sldId id="261" r:id="rId9"/>
    <p:sldId id="268" r:id="rId10"/>
    <p:sldId id="269" r:id="rId11"/>
    <p:sldId id="262" r:id="rId12"/>
  </p:sldIdLst>
  <p:sldSz cx="12192000" cy="6858000"/>
  <p:notesSz cx="6761163"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2B3B0"/>
    <a:srgbClr val="E6007E"/>
    <a:srgbClr val="662B81"/>
    <a:srgbClr val="E7762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77" autoAdjust="0"/>
    <p:restoredTop sz="94343" autoAdjust="0"/>
  </p:normalViewPr>
  <p:slideViewPr>
    <p:cSldViewPr snapToGrid="0">
      <p:cViewPr varScale="1">
        <p:scale>
          <a:sx n="110" d="100"/>
          <a:sy n="110" d="100"/>
        </p:scale>
        <p:origin x="-564" y="-96"/>
      </p:cViewPr>
      <p:guideLst>
        <p:guide orient="horz" pos="2160"/>
        <p:guide pos="3840"/>
      </p:guideLst>
    </p:cSldViewPr>
  </p:slideViewPr>
  <p:outlineViewPr>
    <p:cViewPr>
      <p:scale>
        <a:sx n="33" d="100"/>
        <a:sy n="33" d="100"/>
      </p:scale>
      <p:origin x="0" y="-1872"/>
    </p:cViewPr>
  </p:outlineViewPr>
  <p:notesTextViewPr>
    <p:cViewPr>
      <p:scale>
        <a:sx n="1" d="1"/>
        <a:sy n="1" d="1"/>
      </p:scale>
      <p:origin x="0" y="0"/>
    </p:cViewPr>
  </p:notesTextViewPr>
  <p:sorterViewPr>
    <p:cViewPr>
      <p:scale>
        <a:sx n="100" d="100"/>
        <a:sy n="100" d="100"/>
      </p:scale>
      <p:origin x="0" y="-103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Dalfan Pennyn 1"/>
          <p:cNvSpPr>
            <a:spLocks noGrp="1"/>
          </p:cNvSpPr>
          <p:nvPr>
            <p:ph type="hdr" sz="quarter"/>
          </p:nvPr>
        </p:nvSpPr>
        <p:spPr>
          <a:xfrm>
            <a:off x="0" y="0"/>
            <a:ext cx="2930525" cy="496888"/>
          </a:xfrm>
          <a:prstGeom prst="rect">
            <a:avLst/>
          </a:prstGeom>
        </p:spPr>
        <p:txBody>
          <a:bodyPr vert="horz" lIns="91440" tIns="45720" rIns="91440" bIns="45720" rtlCol="0"/>
          <a:lstStyle>
            <a:lvl1pPr algn="l">
              <a:defRPr sz="1200"/>
            </a:lvl1pPr>
          </a:lstStyle>
          <a:p>
            <a:endParaRPr lang="en-GB"/>
          </a:p>
        </p:txBody>
      </p:sp>
      <p:sp>
        <p:nvSpPr>
          <p:cNvPr id="3" name="Dalfan Dyddiad 2"/>
          <p:cNvSpPr>
            <a:spLocks noGrp="1"/>
          </p:cNvSpPr>
          <p:nvPr>
            <p:ph type="dt" sz="quarter" idx="1"/>
          </p:nvPr>
        </p:nvSpPr>
        <p:spPr>
          <a:xfrm>
            <a:off x="3829050" y="0"/>
            <a:ext cx="2930525" cy="496888"/>
          </a:xfrm>
          <a:prstGeom prst="rect">
            <a:avLst/>
          </a:prstGeom>
        </p:spPr>
        <p:txBody>
          <a:bodyPr vert="horz" lIns="91440" tIns="45720" rIns="91440" bIns="45720" rtlCol="0"/>
          <a:lstStyle>
            <a:lvl1pPr algn="r">
              <a:defRPr sz="1200"/>
            </a:lvl1pPr>
          </a:lstStyle>
          <a:p>
            <a:fld id="{20541D61-0948-49FD-AE7A-B80040AE5F59}" type="datetimeFigureOut">
              <a:rPr lang="en-GB" smtClean="0"/>
              <a:t>07/02/2018</a:t>
            </a:fld>
            <a:endParaRPr lang="en-GB"/>
          </a:p>
        </p:txBody>
      </p:sp>
      <p:sp>
        <p:nvSpPr>
          <p:cNvPr id="4" name="Dalfan Troedyn 3"/>
          <p:cNvSpPr>
            <a:spLocks noGrp="1"/>
          </p:cNvSpPr>
          <p:nvPr>
            <p:ph type="ftr" sz="quarter" idx="2"/>
          </p:nvPr>
        </p:nvSpPr>
        <p:spPr>
          <a:xfrm>
            <a:off x="0" y="9444038"/>
            <a:ext cx="2930525" cy="496887"/>
          </a:xfrm>
          <a:prstGeom prst="rect">
            <a:avLst/>
          </a:prstGeom>
        </p:spPr>
        <p:txBody>
          <a:bodyPr vert="horz" lIns="91440" tIns="45720" rIns="91440" bIns="45720" rtlCol="0" anchor="b"/>
          <a:lstStyle>
            <a:lvl1pPr algn="l">
              <a:defRPr sz="1200"/>
            </a:lvl1pPr>
          </a:lstStyle>
          <a:p>
            <a:endParaRPr lang="en-GB"/>
          </a:p>
        </p:txBody>
      </p:sp>
      <p:sp>
        <p:nvSpPr>
          <p:cNvPr id="5" name="Dalfan Rhif y Sleid 4"/>
          <p:cNvSpPr>
            <a:spLocks noGrp="1"/>
          </p:cNvSpPr>
          <p:nvPr>
            <p:ph type="sldNum" sz="quarter" idx="3"/>
          </p:nvPr>
        </p:nvSpPr>
        <p:spPr>
          <a:xfrm>
            <a:off x="3829050" y="9444038"/>
            <a:ext cx="2930525" cy="496887"/>
          </a:xfrm>
          <a:prstGeom prst="rect">
            <a:avLst/>
          </a:prstGeom>
        </p:spPr>
        <p:txBody>
          <a:bodyPr vert="horz" lIns="91440" tIns="45720" rIns="91440" bIns="45720" rtlCol="0" anchor="b"/>
          <a:lstStyle>
            <a:lvl1pPr algn="r">
              <a:defRPr sz="1200"/>
            </a:lvl1pPr>
          </a:lstStyle>
          <a:p>
            <a:fld id="{808F2E9A-6B00-4116-AA5D-4B201A787F38}" type="slidenum">
              <a:rPr lang="en-GB" smtClean="0"/>
              <a:t>‹#›</a:t>
            </a:fld>
            <a:endParaRPr lang="en-GB"/>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9837" cy="49885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29761" y="0"/>
            <a:ext cx="2929837" cy="498852"/>
          </a:xfrm>
          <a:prstGeom prst="rect">
            <a:avLst/>
          </a:prstGeom>
        </p:spPr>
        <p:txBody>
          <a:bodyPr vert="horz" lIns="91440" tIns="45720" rIns="91440" bIns="45720" rtlCol="0"/>
          <a:lstStyle>
            <a:lvl1pPr algn="r">
              <a:defRPr sz="1200"/>
            </a:lvl1pPr>
          </a:lstStyle>
          <a:p>
            <a:fld id="{533472E4-155A-4CBD-B0A8-C03D4C438536}" type="datetimeFigureOut">
              <a:rPr lang="en-GB" smtClean="0"/>
              <a:t>07/02/2018</a:t>
            </a:fld>
            <a:endParaRPr lang="en-GB"/>
          </a:p>
        </p:txBody>
      </p:sp>
      <p:sp>
        <p:nvSpPr>
          <p:cNvPr id="4" name="Slide Image Placeholder 3"/>
          <p:cNvSpPr>
            <a:spLocks noGrp="1" noRot="1" noChangeAspect="1"/>
          </p:cNvSpPr>
          <p:nvPr>
            <p:ph type="sldImg" idx="2"/>
          </p:nvPr>
        </p:nvSpPr>
        <p:spPr>
          <a:xfrm>
            <a:off x="398463" y="1243013"/>
            <a:ext cx="5964237" cy="33559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6117" y="4784835"/>
            <a:ext cx="5408930" cy="391486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3662"/>
            <a:ext cx="2929837" cy="49885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29761" y="9443662"/>
            <a:ext cx="2929837" cy="498851"/>
          </a:xfrm>
          <a:prstGeom prst="rect">
            <a:avLst/>
          </a:prstGeom>
        </p:spPr>
        <p:txBody>
          <a:bodyPr vert="horz" lIns="91440" tIns="45720" rIns="91440" bIns="45720" rtlCol="0" anchor="b"/>
          <a:lstStyle>
            <a:lvl1pPr algn="r">
              <a:defRPr sz="1200"/>
            </a:lvl1pPr>
          </a:lstStyle>
          <a:p>
            <a:fld id="{AF39FAFA-B007-4346-A1E1-892A6DD6E01A}"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survey</a:t>
            </a:r>
            <a:r>
              <a:rPr lang="en-GB" baseline="0" dirty="0"/>
              <a:t> is run by national polling company Ipsos Mori and they’ll be the ones communicating with you about the survey. All UK universities take part in NSS and it gives us the opportunity to see how UWTSD is performing against other institutions</a:t>
            </a:r>
            <a:endParaRPr lang="en-GB" dirty="0"/>
          </a:p>
        </p:txBody>
      </p:sp>
      <p:sp>
        <p:nvSpPr>
          <p:cNvPr id="4" name="Slide Number Placeholder 3"/>
          <p:cNvSpPr>
            <a:spLocks noGrp="1"/>
          </p:cNvSpPr>
          <p:nvPr>
            <p:ph type="sldNum" sz="quarter" idx="10"/>
          </p:nvPr>
        </p:nvSpPr>
        <p:spPr/>
        <p:txBody>
          <a:bodyPr/>
          <a:lstStyle/>
          <a:p>
            <a:fld id="{AF39FAFA-B007-4346-A1E1-892A6DD6E01A}" type="slidenum">
              <a:rPr lang="en-GB" smtClean="0"/>
              <a:t>2</a:t>
            </a:fld>
            <a:endParaRPr lang="en-GB"/>
          </a:p>
        </p:txBody>
      </p:sp>
    </p:spTree>
    <p:extLst>
      <p:ext uri="{BB962C8B-B14F-4D97-AF65-F5344CB8AC3E}">
        <p14:creationId xmlns:p14="http://schemas.microsoft.com/office/powerpoint/2010/main" val="3175312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a:t>This is a great chance to comment on your course, what you like and what you’d like to change</a:t>
            </a:r>
            <a:endParaRPr lang="en-GB"/>
          </a:p>
        </p:txBody>
      </p:sp>
      <p:sp>
        <p:nvSpPr>
          <p:cNvPr id="4" name="Slide Number Placeholder 3"/>
          <p:cNvSpPr>
            <a:spLocks noGrp="1"/>
          </p:cNvSpPr>
          <p:nvPr>
            <p:ph type="sldNum" sz="quarter" idx="10"/>
          </p:nvPr>
        </p:nvSpPr>
        <p:spPr/>
        <p:txBody>
          <a:bodyPr/>
          <a:lstStyle/>
          <a:p>
            <a:fld id="{AF39FAFA-B007-4346-A1E1-892A6DD6E01A}" type="slidenum">
              <a:rPr lang="en-GB" smtClean="0"/>
              <a:t>3</a:t>
            </a:fld>
            <a:endParaRPr lang="en-GB"/>
          </a:p>
        </p:txBody>
      </p:sp>
    </p:spTree>
    <p:extLst>
      <p:ext uri="{BB962C8B-B14F-4D97-AF65-F5344CB8AC3E}">
        <p14:creationId xmlns:p14="http://schemas.microsoft.com/office/powerpoint/2010/main" val="870352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a:t>Some of you might have used </a:t>
            </a:r>
            <a:r>
              <a:rPr lang="en-GB" baseline="0" err="1"/>
              <a:t>Uni</a:t>
            </a:r>
            <a:r>
              <a:rPr lang="en-GB" baseline="0"/>
              <a:t> Stats when you were applying to university and it’s important that prospective students get to hear the views of current students</a:t>
            </a:r>
          </a:p>
          <a:p>
            <a:pPr marL="0" marR="0" indent="0" algn="l" defTabSz="914400" rtl="0" eaLnBrk="1" fontAlgn="auto" latinLnBrk="0" hangingPunct="1">
              <a:lnSpc>
                <a:spcPct val="100000"/>
              </a:lnSpc>
              <a:spcBef>
                <a:spcPts val="0"/>
              </a:spcBef>
              <a:spcAft>
                <a:spcPts val="0"/>
              </a:spcAft>
              <a:buClrTx/>
              <a:buSzTx/>
              <a:buFontTx/>
              <a:buNone/>
              <a:tabLst/>
              <a:defRPr/>
            </a:pPr>
            <a:r>
              <a:rPr lang="en-GB"/>
              <a:t>NSS</a:t>
            </a:r>
            <a:r>
              <a:rPr lang="en-GB" baseline="0"/>
              <a:t> data is used along with other surveys, information from course reps, module feedback and all the other channels students use to improve the student experience at UWTSD </a:t>
            </a:r>
          </a:p>
          <a:p>
            <a:endParaRPr lang="en-GB" baseline="0"/>
          </a:p>
          <a:p>
            <a:endParaRPr lang="en-GB"/>
          </a:p>
        </p:txBody>
      </p:sp>
      <p:sp>
        <p:nvSpPr>
          <p:cNvPr id="4" name="Slide Number Placeholder 3"/>
          <p:cNvSpPr>
            <a:spLocks noGrp="1"/>
          </p:cNvSpPr>
          <p:nvPr>
            <p:ph type="sldNum" sz="quarter" idx="10"/>
          </p:nvPr>
        </p:nvSpPr>
        <p:spPr/>
        <p:txBody>
          <a:bodyPr/>
          <a:lstStyle/>
          <a:p>
            <a:fld id="{AF39FAFA-B007-4346-A1E1-892A6DD6E01A}" type="slidenum">
              <a:rPr lang="en-GB" smtClean="0"/>
              <a:t>4</a:t>
            </a:fld>
            <a:endParaRPr lang="en-GB"/>
          </a:p>
        </p:txBody>
      </p:sp>
    </p:spTree>
    <p:extLst>
      <p:ext uri="{BB962C8B-B14F-4D97-AF65-F5344CB8AC3E}">
        <p14:creationId xmlns:p14="http://schemas.microsoft.com/office/powerpoint/2010/main" val="11933817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a:t>To make sure we get the best information possible we’re offering some prizes for those of you who take part</a:t>
            </a:r>
            <a:endParaRPr lang="en-GB"/>
          </a:p>
          <a:p>
            <a:r>
              <a:rPr lang="en-GB" baseline="0"/>
              <a:t>You’ll get a free coffee or tea for taking part. When you complete NSS you’ll get a confirmation email, just show this email at a UWTSD outlet and claim your drink</a:t>
            </a:r>
          </a:p>
        </p:txBody>
      </p:sp>
      <p:sp>
        <p:nvSpPr>
          <p:cNvPr id="4" name="Slide Number Placeholder 3"/>
          <p:cNvSpPr>
            <a:spLocks noGrp="1"/>
          </p:cNvSpPr>
          <p:nvPr>
            <p:ph type="sldNum" sz="quarter" idx="10"/>
          </p:nvPr>
        </p:nvSpPr>
        <p:spPr/>
        <p:txBody>
          <a:bodyPr/>
          <a:lstStyle/>
          <a:p>
            <a:fld id="{AF39FAFA-B007-4346-A1E1-892A6DD6E01A}" type="slidenum">
              <a:rPr lang="en-GB" smtClean="0"/>
              <a:t>5</a:t>
            </a:fld>
            <a:endParaRPr lang="en-GB"/>
          </a:p>
        </p:txBody>
      </p:sp>
    </p:spTree>
    <p:extLst>
      <p:ext uri="{BB962C8B-B14F-4D97-AF65-F5344CB8AC3E}">
        <p14:creationId xmlns:p14="http://schemas.microsoft.com/office/powerpoint/2010/main" val="2184305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p:txBody>
      </p:sp>
      <p:sp>
        <p:nvSpPr>
          <p:cNvPr id="4" name="Slide Number Placeholder 3"/>
          <p:cNvSpPr>
            <a:spLocks noGrp="1"/>
          </p:cNvSpPr>
          <p:nvPr>
            <p:ph type="sldNum" sz="quarter" idx="10"/>
          </p:nvPr>
        </p:nvSpPr>
        <p:spPr/>
        <p:txBody>
          <a:bodyPr/>
          <a:lstStyle/>
          <a:p>
            <a:fld id="{AF39FAFA-B007-4346-A1E1-892A6DD6E01A}" type="slidenum">
              <a:rPr lang="en-GB" smtClean="0"/>
              <a:t>6</a:t>
            </a:fld>
            <a:endParaRPr lang="en-GB"/>
          </a:p>
        </p:txBody>
      </p:sp>
    </p:spTree>
    <p:extLst>
      <p:ext uri="{BB962C8B-B14F-4D97-AF65-F5344CB8AC3E}">
        <p14:creationId xmlns:p14="http://schemas.microsoft.com/office/powerpoint/2010/main" val="42829755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Just go to thestudentsurvey.com or follow the link you’ve been emailed</a:t>
            </a:r>
          </a:p>
          <a:p>
            <a:r>
              <a:rPr lang="en-GB"/>
              <a:t>This</a:t>
            </a:r>
            <a:r>
              <a:rPr lang="en-GB" baseline="0"/>
              <a:t> site also has a comprehensive FAQs which will answer any queries you have about NSS</a:t>
            </a:r>
            <a:endParaRPr lang="en-GB"/>
          </a:p>
        </p:txBody>
      </p:sp>
      <p:sp>
        <p:nvSpPr>
          <p:cNvPr id="4" name="Slide Number Placeholder 3"/>
          <p:cNvSpPr>
            <a:spLocks noGrp="1"/>
          </p:cNvSpPr>
          <p:nvPr>
            <p:ph type="sldNum" sz="quarter" idx="10"/>
          </p:nvPr>
        </p:nvSpPr>
        <p:spPr/>
        <p:txBody>
          <a:bodyPr/>
          <a:lstStyle/>
          <a:p>
            <a:fld id="{AF39FAFA-B007-4346-A1E1-892A6DD6E01A}" type="slidenum">
              <a:rPr lang="en-GB" smtClean="0"/>
              <a:t>8</a:t>
            </a:fld>
            <a:endParaRPr lang="en-GB"/>
          </a:p>
        </p:txBody>
      </p:sp>
    </p:spTree>
    <p:extLst>
      <p:ext uri="{BB962C8B-B14F-4D97-AF65-F5344CB8AC3E}">
        <p14:creationId xmlns:p14="http://schemas.microsoft.com/office/powerpoint/2010/main" val="6268407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4022E18-AC94-4761-B493-020C5E609E45}"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047BF3-41B2-400C-878A-16EB9D17E084}" type="slidenum">
              <a:rPr lang="en-GB" smtClean="0"/>
              <a:t>‹#›</a:t>
            </a:fld>
            <a:endParaRPr lang="en-GB"/>
          </a:p>
        </p:txBody>
      </p:sp>
    </p:spTree>
    <p:extLst>
      <p:ext uri="{BB962C8B-B14F-4D97-AF65-F5344CB8AC3E}">
        <p14:creationId xmlns:p14="http://schemas.microsoft.com/office/powerpoint/2010/main" val="38213698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022E18-AC94-4761-B493-020C5E609E45}"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047BF3-41B2-400C-878A-16EB9D17E084}" type="slidenum">
              <a:rPr lang="en-GB" smtClean="0"/>
              <a:t>‹#›</a:t>
            </a:fld>
            <a:endParaRPr lang="en-GB"/>
          </a:p>
        </p:txBody>
      </p:sp>
    </p:spTree>
    <p:extLst>
      <p:ext uri="{BB962C8B-B14F-4D97-AF65-F5344CB8AC3E}">
        <p14:creationId xmlns:p14="http://schemas.microsoft.com/office/powerpoint/2010/main" val="4218342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022E18-AC94-4761-B493-020C5E609E45}"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047BF3-41B2-400C-878A-16EB9D17E084}" type="slidenum">
              <a:rPr lang="en-GB" smtClean="0"/>
              <a:t>‹#›</a:t>
            </a:fld>
            <a:endParaRPr lang="en-GB"/>
          </a:p>
        </p:txBody>
      </p:sp>
    </p:spTree>
    <p:extLst>
      <p:ext uri="{BB962C8B-B14F-4D97-AF65-F5344CB8AC3E}">
        <p14:creationId xmlns:p14="http://schemas.microsoft.com/office/powerpoint/2010/main" val="6770021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4022E18-AC94-4761-B493-020C5E609E45}"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047BF3-41B2-400C-878A-16EB9D17E084}" type="slidenum">
              <a:rPr lang="en-GB" smtClean="0"/>
              <a:t>‹#›</a:t>
            </a:fld>
            <a:endParaRPr lang="en-GB"/>
          </a:p>
        </p:txBody>
      </p:sp>
    </p:spTree>
    <p:extLst>
      <p:ext uri="{BB962C8B-B14F-4D97-AF65-F5344CB8AC3E}">
        <p14:creationId xmlns:p14="http://schemas.microsoft.com/office/powerpoint/2010/main" val="29788457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4022E18-AC94-4761-B493-020C5E609E45}" type="datetimeFigureOut">
              <a:rPr lang="en-GB" smtClean="0"/>
              <a:t>07/02/2018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047BF3-41B2-400C-878A-16EB9D17E084}" type="slidenum">
              <a:rPr lang="en-GB" smtClean="0"/>
              <a:t>‹#›</a:t>
            </a:fld>
            <a:endParaRPr lang="en-GB"/>
          </a:p>
        </p:txBody>
      </p:sp>
    </p:spTree>
    <p:extLst>
      <p:ext uri="{BB962C8B-B14F-4D97-AF65-F5344CB8AC3E}">
        <p14:creationId xmlns:p14="http://schemas.microsoft.com/office/powerpoint/2010/main" val="2835511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4022E18-AC94-4761-B493-020C5E609E45}" type="datetimeFigureOut">
              <a:rPr lang="en-GB" smtClean="0"/>
              <a:t>07/02/2018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047BF3-41B2-400C-878A-16EB9D17E084}" type="slidenum">
              <a:rPr lang="en-GB" smtClean="0"/>
              <a:t>‹#›</a:t>
            </a:fld>
            <a:endParaRPr lang="en-GB"/>
          </a:p>
        </p:txBody>
      </p:sp>
    </p:spTree>
    <p:extLst>
      <p:ext uri="{BB962C8B-B14F-4D97-AF65-F5344CB8AC3E}">
        <p14:creationId xmlns:p14="http://schemas.microsoft.com/office/powerpoint/2010/main" val="2622453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022E18-AC94-4761-B493-020C5E609E45}" type="datetimeFigureOut">
              <a:rPr lang="en-GB" smtClean="0"/>
              <a:t>07/02/2018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047BF3-41B2-400C-878A-16EB9D17E084}" type="slidenum">
              <a:rPr lang="en-GB" smtClean="0"/>
              <a:t>‹#›</a:t>
            </a:fld>
            <a:endParaRPr lang="en-GB"/>
          </a:p>
        </p:txBody>
      </p:sp>
    </p:spTree>
    <p:extLst>
      <p:ext uri="{BB962C8B-B14F-4D97-AF65-F5344CB8AC3E}">
        <p14:creationId xmlns:p14="http://schemas.microsoft.com/office/powerpoint/2010/main" val="3293064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022E18-AC94-4761-B493-020C5E609E45}"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047BF3-41B2-400C-878A-16EB9D17E084}" type="slidenum">
              <a:rPr lang="en-GB" smtClean="0"/>
              <a:t>‹#›</a:t>
            </a:fld>
            <a:endParaRPr lang="en-GB"/>
          </a:p>
        </p:txBody>
      </p:sp>
    </p:spTree>
    <p:extLst>
      <p:ext uri="{BB962C8B-B14F-4D97-AF65-F5344CB8AC3E}">
        <p14:creationId xmlns:p14="http://schemas.microsoft.com/office/powerpoint/2010/main" val="3482702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022E18-AC94-4761-B493-020C5E609E45}"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047BF3-41B2-400C-878A-16EB9D17E084}" type="slidenum">
              <a:rPr lang="en-GB" smtClean="0"/>
              <a:t>‹#›</a:t>
            </a:fld>
            <a:endParaRPr lang="en-GB"/>
          </a:p>
        </p:txBody>
      </p:sp>
    </p:spTree>
    <p:extLst>
      <p:ext uri="{BB962C8B-B14F-4D97-AF65-F5344CB8AC3E}">
        <p14:creationId xmlns:p14="http://schemas.microsoft.com/office/powerpoint/2010/main" val="172244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022E18-AC94-4761-B493-020C5E609E45}"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047BF3-41B2-400C-878A-16EB9D17E084}" type="slidenum">
              <a:rPr lang="en-GB" smtClean="0"/>
              <a:t>‹#›</a:t>
            </a:fld>
            <a:endParaRPr lang="en-GB"/>
          </a:p>
        </p:txBody>
      </p:sp>
    </p:spTree>
    <p:extLst>
      <p:ext uri="{BB962C8B-B14F-4D97-AF65-F5344CB8AC3E}">
        <p14:creationId xmlns:p14="http://schemas.microsoft.com/office/powerpoint/2010/main" val="36231415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022E18-AC94-4761-B493-020C5E609E45}"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047BF3-41B2-400C-878A-16EB9D17E084}" type="slidenum">
              <a:rPr lang="en-GB" smtClean="0"/>
              <a:t>‹#›</a:t>
            </a:fld>
            <a:endParaRPr lang="en-GB"/>
          </a:p>
        </p:txBody>
      </p:sp>
    </p:spTree>
    <p:extLst>
      <p:ext uri="{BB962C8B-B14F-4D97-AF65-F5344CB8AC3E}">
        <p14:creationId xmlns:p14="http://schemas.microsoft.com/office/powerpoint/2010/main" val="10268593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022E18-AC94-4761-B493-020C5E609E45}" type="datetimeFigureOut">
              <a:rPr lang="en-GB" smtClean="0"/>
              <a:t>07/02/2018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047BF3-41B2-400C-878A-16EB9D17E084}" type="slidenum">
              <a:rPr lang="en-GB" smtClean="0"/>
              <a:t>‹#›</a:t>
            </a:fld>
            <a:endParaRPr lang="en-GB"/>
          </a:p>
        </p:txBody>
      </p:sp>
    </p:spTree>
    <p:extLst>
      <p:ext uri="{BB962C8B-B14F-4D97-AF65-F5344CB8AC3E}">
        <p14:creationId xmlns:p14="http://schemas.microsoft.com/office/powerpoint/2010/main" val="20490484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thestduentsurvey.co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ctrTitle"/>
          </p:nvPr>
        </p:nvSpPr>
        <p:spPr>
          <a:xfrm>
            <a:off x="1524000" y="658020"/>
            <a:ext cx="9144000" cy="1240971"/>
          </a:xfrm>
        </p:spPr>
        <p:txBody>
          <a:bodyPr>
            <a:normAutofit/>
          </a:bodyPr>
          <a:lstStyle/>
          <a:p>
            <a:r>
              <a:rPr lang="en-GB" sz="7200" dirty="0">
                <a:latin typeface="+mn-lt"/>
              </a:rPr>
              <a:t>NSS </a:t>
            </a:r>
            <a:r>
              <a:rPr lang="en-GB" sz="7200" dirty="0" smtClean="0">
                <a:latin typeface="+mn-lt"/>
              </a:rPr>
              <a:t>2018</a:t>
            </a:r>
            <a:endParaRPr lang="en-GB" sz="7200" dirty="0">
              <a:latin typeface="+mn-lt"/>
            </a:endParaRPr>
          </a:p>
        </p:txBody>
      </p:sp>
      <p:pic>
        <p:nvPicPr>
          <p:cNvPr id="2" name="Picture 5"/>
          <p:cNvPicPr>
            <a:picLocks noChangeAspect="1"/>
          </p:cNvPicPr>
          <p:nvPr/>
        </p:nvPicPr>
        <p:blipFill>
          <a:blip r:embed="rId2"/>
          <a:stretch>
            <a:fillRect/>
          </a:stretch>
        </p:blipFill>
        <p:spPr>
          <a:xfrm>
            <a:off x="4724400" y="2305050"/>
            <a:ext cx="4632347" cy="3797134"/>
          </a:xfrm>
          <a:prstGeom prst="rect">
            <a:avLst/>
          </a:prstGeom>
        </p:spPr>
      </p:pic>
      <p:pic>
        <p:nvPicPr>
          <p:cNvPr id="3" name="Picture 6"/>
          <p:cNvPicPr>
            <a:picLocks noChangeAspect="1"/>
          </p:cNvPicPr>
          <p:nvPr/>
        </p:nvPicPr>
        <p:blipFill>
          <a:blip r:embed="rId3"/>
          <a:stretch>
            <a:fillRect/>
          </a:stretch>
        </p:blipFill>
        <p:spPr>
          <a:xfrm>
            <a:off x="57155" y="85725"/>
            <a:ext cx="952500" cy="733425"/>
          </a:xfrm>
          <a:prstGeom prst="rect">
            <a:avLst/>
          </a:prstGeom>
        </p:spPr>
      </p:pic>
      <p:pic>
        <p:nvPicPr>
          <p:cNvPr id="5" name="Picture 2"/>
          <p:cNvPicPr>
            <a:picLocks noChangeAspect="1"/>
          </p:cNvPicPr>
          <p:nvPr/>
        </p:nvPicPr>
        <p:blipFill>
          <a:blip r:embed="rId3"/>
          <a:stretch>
            <a:fillRect/>
          </a:stretch>
        </p:blipFill>
        <p:spPr>
          <a:xfrm>
            <a:off x="57155" y="85725"/>
            <a:ext cx="952500" cy="733425"/>
          </a:xfrm>
          <a:prstGeom prst="rect">
            <a:avLst/>
          </a:prstGeom>
        </p:spPr>
      </p:pic>
    </p:spTree>
    <p:extLst>
      <p:ext uri="{BB962C8B-B14F-4D97-AF65-F5344CB8AC3E}">
        <p14:creationId xmlns:p14="http://schemas.microsoft.com/office/powerpoint/2010/main" val="313070423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4800" dirty="0">
                <a:latin typeface="+mn-lt"/>
              </a:rPr>
              <a:t>What is NSS?</a:t>
            </a:r>
          </a:p>
        </p:txBody>
      </p:sp>
      <p:sp>
        <p:nvSpPr>
          <p:cNvPr id="5" name="Content Placeholder 4"/>
          <p:cNvSpPr>
            <a:spLocks noGrp="1"/>
          </p:cNvSpPr>
          <p:nvPr>
            <p:ph idx="1"/>
          </p:nvPr>
        </p:nvSpPr>
        <p:spPr>
          <a:xfrm>
            <a:off x="3343894" y="2020084"/>
            <a:ext cx="7296397" cy="2536928"/>
          </a:xfrm>
        </p:spPr>
        <p:txBody>
          <a:bodyPr>
            <a:normAutofit/>
          </a:bodyPr>
          <a:lstStyle/>
          <a:p>
            <a:r>
              <a:rPr lang="en-GB" sz="3200" dirty="0" smtClean="0"/>
              <a:t>The NSS </a:t>
            </a:r>
            <a:r>
              <a:rPr lang="en-GB" sz="3200" dirty="0"/>
              <a:t>is an independent national </a:t>
            </a:r>
            <a:r>
              <a:rPr lang="en-GB" sz="3200" dirty="0" smtClean="0"/>
              <a:t>survey of </a:t>
            </a:r>
            <a:r>
              <a:rPr lang="en-GB" sz="3200" dirty="0"/>
              <a:t>final year undergraduates. </a:t>
            </a:r>
          </a:p>
          <a:p>
            <a:r>
              <a:rPr lang="en-GB" sz="3200" dirty="0" smtClean="0"/>
              <a:t>It’s your </a:t>
            </a:r>
            <a:r>
              <a:rPr lang="en-GB" sz="3200" dirty="0"/>
              <a:t>chance to </a:t>
            </a:r>
            <a:r>
              <a:rPr lang="en-GB" sz="3200" dirty="0" smtClean="0">
                <a:solidFill>
                  <a:srgbClr val="E6007E"/>
                </a:solidFill>
              </a:rPr>
              <a:t>HAVE YOUR </a:t>
            </a:r>
            <a:r>
              <a:rPr lang="en-GB" sz="3200" dirty="0" smtClean="0">
                <a:solidFill>
                  <a:srgbClr val="E6007E"/>
                </a:solidFill>
              </a:rPr>
              <a:t>SAY</a:t>
            </a:r>
            <a:r>
              <a:rPr lang="en-GB" sz="3200" dirty="0">
                <a:solidFill>
                  <a:srgbClr val="E6007E"/>
                </a:solidFill>
              </a:rPr>
              <a:t> </a:t>
            </a:r>
            <a:r>
              <a:rPr lang="en-GB" sz="3200" dirty="0" smtClean="0"/>
              <a:t>on </a:t>
            </a:r>
            <a:r>
              <a:rPr lang="en-GB" sz="3200" dirty="0"/>
              <a:t>what it’s like to study at UWTSD.</a:t>
            </a:r>
          </a:p>
          <a:p>
            <a:endParaRPr lang="en-GB" dirty="0"/>
          </a:p>
          <a:p>
            <a:endParaRPr lang="en-GB" dirty="0"/>
          </a:p>
        </p:txBody>
      </p:sp>
      <p:cxnSp>
        <p:nvCxnSpPr>
          <p:cNvPr id="7" name="Straight Connector 6"/>
          <p:cNvCxnSpPr/>
          <p:nvPr/>
        </p:nvCxnSpPr>
        <p:spPr>
          <a:xfrm>
            <a:off x="0" y="1365069"/>
            <a:ext cx="4483826" cy="13788"/>
          </a:xfrm>
          <a:prstGeom prst="line">
            <a:avLst/>
          </a:prstGeom>
          <a:ln>
            <a:solidFill>
              <a:srgbClr val="E6007E"/>
            </a:solidFill>
          </a:ln>
        </p:spPr>
        <p:style>
          <a:lnRef idx="3">
            <a:schemeClr val="accent2"/>
          </a:lnRef>
          <a:fillRef idx="0">
            <a:schemeClr val="accent2"/>
          </a:fillRef>
          <a:effectRef idx="2">
            <a:schemeClr val="accent2"/>
          </a:effectRef>
          <a:fontRef idx="minor">
            <a:schemeClr val="tx1"/>
          </a:fontRef>
        </p:style>
      </p:cxn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99448" y="2020084"/>
            <a:ext cx="1646628" cy="1912422"/>
          </a:xfrm>
          <a:prstGeom prst="rect">
            <a:avLst/>
          </a:prstGeom>
        </p:spPr>
      </p:pic>
    </p:spTree>
    <p:extLst>
      <p:ext uri="{BB962C8B-B14F-4D97-AF65-F5344CB8AC3E}">
        <p14:creationId xmlns:p14="http://schemas.microsoft.com/office/powerpoint/2010/main" val="3864990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4800" dirty="0">
                <a:latin typeface="+mn-lt"/>
              </a:rPr>
              <a:t>What is NSS?</a:t>
            </a:r>
          </a:p>
        </p:txBody>
      </p:sp>
      <p:sp>
        <p:nvSpPr>
          <p:cNvPr id="5" name="Content Placeholder 4"/>
          <p:cNvSpPr>
            <a:spLocks noGrp="1"/>
          </p:cNvSpPr>
          <p:nvPr>
            <p:ph idx="1"/>
          </p:nvPr>
        </p:nvSpPr>
        <p:spPr>
          <a:xfrm>
            <a:off x="3258302" y="2912552"/>
            <a:ext cx="7897091" cy="2858519"/>
          </a:xfrm>
        </p:spPr>
        <p:txBody>
          <a:bodyPr>
            <a:normAutofit/>
          </a:bodyPr>
          <a:lstStyle/>
          <a:p>
            <a:r>
              <a:rPr lang="en-GB" dirty="0" smtClean="0"/>
              <a:t>The </a:t>
            </a:r>
            <a:r>
              <a:rPr lang="en-GB" dirty="0">
                <a:solidFill>
                  <a:srgbClr val="662B81"/>
                </a:solidFill>
              </a:rPr>
              <a:t>facilities</a:t>
            </a:r>
            <a:r>
              <a:rPr lang="en-GB" dirty="0"/>
              <a:t> you’ve used</a:t>
            </a:r>
          </a:p>
          <a:p>
            <a:r>
              <a:rPr lang="en-GB" dirty="0" smtClean="0"/>
              <a:t>The </a:t>
            </a:r>
            <a:r>
              <a:rPr lang="en-GB" dirty="0">
                <a:solidFill>
                  <a:srgbClr val="662B81"/>
                </a:solidFill>
              </a:rPr>
              <a:t>teaching</a:t>
            </a:r>
            <a:r>
              <a:rPr lang="en-GB" dirty="0"/>
              <a:t> you’ve had</a:t>
            </a:r>
          </a:p>
          <a:p>
            <a:r>
              <a:rPr lang="en-GB" dirty="0" smtClean="0"/>
              <a:t>The </a:t>
            </a:r>
            <a:r>
              <a:rPr lang="en-GB" dirty="0">
                <a:solidFill>
                  <a:srgbClr val="662B81"/>
                </a:solidFill>
              </a:rPr>
              <a:t>feedback</a:t>
            </a:r>
            <a:r>
              <a:rPr lang="en-GB" dirty="0"/>
              <a:t> you’ve received on your work</a:t>
            </a:r>
          </a:p>
          <a:p>
            <a:r>
              <a:rPr lang="en-GB" dirty="0" smtClean="0"/>
              <a:t>How </a:t>
            </a:r>
            <a:r>
              <a:rPr lang="en-GB" dirty="0">
                <a:solidFill>
                  <a:srgbClr val="662B81"/>
                </a:solidFill>
              </a:rPr>
              <a:t>your course </a:t>
            </a:r>
            <a:r>
              <a:rPr lang="en-GB" dirty="0"/>
              <a:t>has been organized</a:t>
            </a:r>
          </a:p>
          <a:p>
            <a:r>
              <a:rPr lang="en-GB" dirty="0" smtClean="0"/>
              <a:t>The </a:t>
            </a:r>
            <a:r>
              <a:rPr lang="en-GB" dirty="0"/>
              <a:t>power of </a:t>
            </a:r>
            <a:r>
              <a:rPr lang="en-GB" dirty="0">
                <a:solidFill>
                  <a:srgbClr val="662B81"/>
                </a:solidFill>
              </a:rPr>
              <a:t>your opinions </a:t>
            </a:r>
            <a:r>
              <a:rPr lang="en-GB" dirty="0"/>
              <a:t>as students</a:t>
            </a:r>
          </a:p>
          <a:p>
            <a:endParaRPr lang="en-GB" dirty="0"/>
          </a:p>
          <a:p>
            <a:endParaRPr lang="en-GB" dirty="0"/>
          </a:p>
        </p:txBody>
      </p:sp>
      <p:cxnSp>
        <p:nvCxnSpPr>
          <p:cNvPr id="6" name="Straight Connector 5"/>
          <p:cNvCxnSpPr/>
          <p:nvPr/>
        </p:nvCxnSpPr>
        <p:spPr>
          <a:xfrm>
            <a:off x="0" y="1365069"/>
            <a:ext cx="4483826" cy="13788"/>
          </a:xfrm>
          <a:prstGeom prst="line">
            <a:avLst/>
          </a:prstGeom>
          <a:ln>
            <a:solidFill>
              <a:srgbClr val="662B81"/>
            </a:solidFill>
          </a:ln>
        </p:spPr>
        <p:style>
          <a:lnRef idx="3">
            <a:schemeClr val="accent2"/>
          </a:lnRef>
          <a:fillRef idx="0">
            <a:schemeClr val="accent2"/>
          </a:fillRef>
          <a:effectRef idx="2">
            <a:schemeClr val="accent2"/>
          </a:effectRef>
          <a:fontRef idx="minor">
            <a:schemeClr val="tx1"/>
          </a:fontRef>
        </p:style>
      </p:cxn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3678" y="2378801"/>
            <a:ext cx="2449904" cy="2735166"/>
          </a:xfrm>
          <a:prstGeom prst="rect">
            <a:avLst/>
          </a:prstGeom>
        </p:spPr>
      </p:pic>
      <p:sp>
        <p:nvSpPr>
          <p:cNvPr id="2" name="TextBox 1"/>
          <p:cNvSpPr txBox="1"/>
          <p:nvPr/>
        </p:nvSpPr>
        <p:spPr>
          <a:xfrm>
            <a:off x="2484407" y="1664898"/>
            <a:ext cx="7470475" cy="1077218"/>
          </a:xfrm>
          <a:prstGeom prst="rect">
            <a:avLst/>
          </a:prstGeom>
          <a:noFill/>
        </p:spPr>
        <p:txBody>
          <a:bodyPr wrap="square" rtlCol="0">
            <a:spAutoFit/>
          </a:bodyPr>
          <a:lstStyle/>
          <a:p>
            <a:r>
              <a:rPr lang="en-GB" sz="3200" dirty="0"/>
              <a:t>You’ll be asked to reflect on your course experience across a range of areas</a:t>
            </a:r>
            <a:r>
              <a:rPr lang="en-GB" sz="3200" dirty="0" smtClean="0"/>
              <a:t>:</a:t>
            </a:r>
            <a:endParaRPr lang="en-GB" sz="3200" dirty="0"/>
          </a:p>
        </p:txBody>
      </p:sp>
    </p:spTree>
    <p:extLst>
      <p:ext uri="{BB962C8B-B14F-4D97-AF65-F5344CB8AC3E}">
        <p14:creationId xmlns:p14="http://schemas.microsoft.com/office/powerpoint/2010/main" val="1732525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4800" dirty="0">
                <a:latin typeface="+mn-lt"/>
              </a:rPr>
              <a:t>Why </a:t>
            </a:r>
            <a:r>
              <a:rPr lang="en-GB" sz="4800" dirty="0">
                <a:solidFill>
                  <a:srgbClr val="E77624"/>
                </a:solidFill>
                <a:latin typeface="+mn-lt"/>
              </a:rPr>
              <a:t>take part</a:t>
            </a:r>
            <a:r>
              <a:rPr lang="en-GB" sz="4800" dirty="0">
                <a:latin typeface="+mn-lt"/>
              </a:rPr>
              <a:t>?</a:t>
            </a:r>
          </a:p>
        </p:txBody>
      </p:sp>
      <p:sp>
        <p:nvSpPr>
          <p:cNvPr id="5" name="Content Placeholder 4"/>
          <p:cNvSpPr>
            <a:spLocks noGrp="1"/>
          </p:cNvSpPr>
          <p:nvPr>
            <p:ph idx="1"/>
          </p:nvPr>
        </p:nvSpPr>
        <p:spPr>
          <a:xfrm>
            <a:off x="1138249" y="1945144"/>
            <a:ext cx="10515600" cy="3341751"/>
          </a:xfrm>
        </p:spPr>
        <p:txBody>
          <a:bodyPr>
            <a:normAutofit lnSpcReduction="10000"/>
          </a:bodyPr>
          <a:lstStyle/>
          <a:p>
            <a:pPr>
              <a:lnSpc>
                <a:spcPct val="100000"/>
              </a:lnSpc>
            </a:pPr>
            <a:r>
              <a:rPr lang="en-GB" sz="3200" dirty="0"/>
              <a:t>It’s a great chance to provide feedback on your student experience.</a:t>
            </a:r>
          </a:p>
          <a:p>
            <a:pPr>
              <a:lnSpc>
                <a:spcPct val="100000"/>
              </a:lnSpc>
            </a:pPr>
            <a:r>
              <a:rPr lang="en-GB" sz="3200" dirty="0"/>
              <a:t>You’ll be helping prospective students make the right choices of where and what to study.</a:t>
            </a:r>
          </a:p>
          <a:p>
            <a:pPr marL="457200" lvl="1" indent="0">
              <a:buNone/>
            </a:pPr>
            <a:r>
              <a:rPr lang="en-GB" dirty="0"/>
              <a:t>(Data from NSS is available on UniStats.com)</a:t>
            </a:r>
          </a:p>
          <a:p>
            <a:pPr>
              <a:lnSpc>
                <a:spcPct val="100000"/>
              </a:lnSpc>
            </a:pPr>
            <a:r>
              <a:rPr lang="en-GB" sz="3200" dirty="0"/>
              <a:t>The university uses your feedback to </a:t>
            </a:r>
            <a:r>
              <a:rPr lang="en-GB" sz="3200" b="1" dirty="0" smtClean="0">
                <a:solidFill>
                  <a:srgbClr val="E77624"/>
                </a:solidFill>
              </a:rPr>
              <a:t>make </a:t>
            </a:r>
            <a:r>
              <a:rPr lang="en-GB" sz="3200" b="1" dirty="0">
                <a:solidFill>
                  <a:srgbClr val="E77624"/>
                </a:solidFill>
              </a:rPr>
              <a:t>changes </a:t>
            </a:r>
            <a:r>
              <a:rPr lang="en-GB" sz="3200" dirty="0"/>
              <a:t>and decide on the direction of UWTSD</a:t>
            </a:r>
            <a:r>
              <a:rPr lang="en-GB" sz="3200" dirty="0" smtClean="0"/>
              <a:t>.</a:t>
            </a:r>
            <a:endParaRPr lang="en-GB" sz="3200" dirty="0"/>
          </a:p>
        </p:txBody>
      </p:sp>
      <p:cxnSp>
        <p:nvCxnSpPr>
          <p:cNvPr id="6" name="Straight Connector 5"/>
          <p:cNvCxnSpPr/>
          <p:nvPr/>
        </p:nvCxnSpPr>
        <p:spPr>
          <a:xfrm>
            <a:off x="0" y="1365069"/>
            <a:ext cx="4483826" cy="13788"/>
          </a:xfrm>
          <a:prstGeom prst="line">
            <a:avLst/>
          </a:prstGeom>
          <a:ln>
            <a:solidFill>
              <a:srgbClr val="E77624"/>
            </a:solidFill>
          </a:ln>
        </p:spPr>
        <p:style>
          <a:lnRef idx="1">
            <a:schemeClr val="accent1"/>
          </a:lnRef>
          <a:fillRef idx="0">
            <a:schemeClr val="accent1"/>
          </a:fillRef>
          <a:effectRef idx="0">
            <a:schemeClr val="accent1"/>
          </a:effectRef>
          <a:fontRef idx="minor">
            <a:schemeClr val="tx1"/>
          </a:fontRef>
        </p:style>
      </p:cxn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00952" y="5074197"/>
            <a:ext cx="1952897" cy="1615887"/>
          </a:xfrm>
          <a:prstGeom prst="rect">
            <a:avLst/>
          </a:prstGeom>
        </p:spPr>
      </p:pic>
    </p:spTree>
    <p:extLst>
      <p:ext uri="{BB962C8B-B14F-4D97-AF65-F5344CB8AC3E}">
        <p14:creationId xmlns:p14="http://schemas.microsoft.com/office/powerpoint/2010/main" val="1018722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mn-lt"/>
              </a:rPr>
              <a:t>Why </a:t>
            </a:r>
            <a:r>
              <a:rPr lang="en-GB" sz="4800" dirty="0">
                <a:solidFill>
                  <a:srgbClr val="12B3B0"/>
                </a:solidFill>
                <a:latin typeface="+mn-lt"/>
              </a:rPr>
              <a:t>take part</a:t>
            </a:r>
            <a:r>
              <a:rPr lang="en-GB" sz="4800" dirty="0">
                <a:latin typeface="+mn-lt"/>
              </a:rPr>
              <a:t>?</a:t>
            </a:r>
          </a:p>
        </p:txBody>
      </p:sp>
      <p:sp>
        <p:nvSpPr>
          <p:cNvPr id="3" name="Content Placeholder 2"/>
          <p:cNvSpPr>
            <a:spLocks noGrp="1"/>
          </p:cNvSpPr>
          <p:nvPr>
            <p:ph idx="1"/>
          </p:nvPr>
        </p:nvSpPr>
        <p:spPr>
          <a:xfrm>
            <a:off x="838200" y="1825624"/>
            <a:ext cx="10515600" cy="4543091"/>
          </a:xfrm>
        </p:spPr>
        <p:txBody>
          <a:bodyPr vert="horz" lIns="91440" tIns="45720" rIns="91440" bIns="45720" rtlCol="0" anchor="t">
            <a:noAutofit/>
          </a:bodyPr>
          <a:lstStyle/>
          <a:p>
            <a:r>
              <a:rPr lang="en-GB" sz="2000" dirty="0"/>
              <a:t>It takes </a:t>
            </a:r>
            <a:r>
              <a:rPr lang="en-GB" sz="2000" dirty="0">
                <a:solidFill>
                  <a:srgbClr val="12B3B0"/>
                </a:solidFill>
              </a:rPr>
              <a:t>less than 10 minutes</a:t>
            </a:r>
          </a:p>
          <a:p>
            <a:pPr marL="0" indent="0">
              <a:buNone/>
            </a:pPr>
            <a:endParaRPr lang="en-GB" sz="2000" dirty="0">
              <a:solidFill>
                <a:schemeClr val="accent6"/>
              </a:solidFill>
            </a:endParaRPr>
          </a:p>
          <a:p>
            <a:r>
              <a:rPr lang="en-GB" sz="2000" dirty="0"/>
              <a:t>And you’ll get a </a:t>
            </a:r>
            <a:r>
              <a:rPr lang="en-GB" sz="2000" b="1" dirty="0">
                <a:solidFill>
                  <a:srgbClr val="12B3B0"/>
                </a:solidFill>
              </a:rPr>
              <a:t>free hot drinks voucher </a:t>
            </a:r>
            <a:r>
              <a:rPr lang="en-GB" sz="2000" dirty="0" smtClean="0"/>
              <a:t>just </a:t>
            </a:r>
            <a:r>
              <a:rPr lang="en-GB" sz="2000" dirty="0"/>
              <a:t>for completing the </a:t>
            </a:r>
            <a:r>
              <a:rPr lang="en-GB" sz="2000" dirty="0" smtClean="0"/>
              <a:t>survey. Just show your completion email to your School and you will be given your voucher. </a:t>
            </a:r>
            <a:endParaRPr lang="en-GB" sz="2000" dirty="0"/>
          </a:p>
          <a:p>
            <a:pPr marL="0" indent="0">
              <a:buNone/>
            </a:pPr>
            <a:endParaRPr lang="en-GB" sz="2000" dirty="0"/>
          </a:p>
          <a:p>
            <a:r>
              <a:rPr lang="en-GB" sz="2000" dirty="0" smtClean="0"/>
              <a:t>Just show </a:t>
            </a:r>
            <a:r>
              <a:rPr lang="en-GB" sz="2000" dirty="0"/>
              <a:t>this voucher to </a:t>
            </a:r>
            <a:r>
              <a:rPr lang="en-GB" sz="2000" dirty="0" smtClean="0"/>
              <a:t>a </a:t>
            </a:r>
            <a:r>
              <a:rPr lang="en-GB" sz="2000" dirty="0"/>
              <a:t>staff member </a:t>
            </a:r>
            <a:r>
              <a:rPr lang="en-GB" sz="2000" dirty="0" smtClean="0"/>
              <a:t>at </a:t>
            </a:r>
            <a:r>
              <a:rPr lang="en-GB" sz="2000" dirty="0"/>
              <a:t>an </a:t>
            </a:r>
            <a:r>
              <a:rPr lang="en-GB" sz="2000" dirty="0" smtClean="0"/>
              <a:t>outlet </a:t>
            </a:r>
            <a:r>
              <a:rPr lang="en-GB" sz="2000" dirty="0"/>
              <a:t>along with </a:t>
            </a:r>
            <a:r>
              <a:rPr lang="en-GB" sz="2000" dirty="0" smtClean="0"/>
              <a:t>a </a:t>
            </a:r>
            <a:r>
              <a:rPr lang="en-GB" sz="2000" dirty="0"/>
              <a:t>student ID to claim </a:t>
            </a:r>
            <a:r>
              <a:rPr lang="en-GB" sz="2000" dirty="0" smtClean="0"/>
              <a:t>your </a:t>
            </a:r>
            <a:r>
              <a:rPr lang="en-GB" sz="2000" dirty="0"/>
              <a:t>free hot </a:t>
            </a:r>
            <a:r>
              <a:rPr lang="en-GB" sz="2000" dirty="0" smtClean="0"/>
              <a:t>drink.</a:t>
            </a:r>
          </a:p>
          <a:p>
            <a:endParaRPr lang="en-GB" sz="2000" b="1" dirty="0">
              <a:solidFill>
                <a:srgbClr val="E62A55"/>
              </a:solidFill>
            </a:endParaRPr>
          </a:p>
          <a:p>
            <a:r>
              <a:rPr lang="en-GB" sz="2000" dirty="0" smtClean="0">
                <a:solidFill>
                  <a:schemeClr val="bg2">
                    <a:lumMod val="25000"/>
                  </a:schemeClr>
                </a:solidFill>
              </a:rPr>
              <a:t>You’ll also be eligible to win one of </a:t>
            </a:r>
            <a:r>
              <a:rPr lang="en-GB" sz="2000" dirty="0" smtClean="0"/>
              <a:t>15 </a:t>
            </a:r>
            <a:r>
              <a:rPr lang="en-GB" sz="2000" b="1" dirty="0" smtClean="0">
                <a:solidFill>
                  <a:srgbClr val="12B3B0"/>
                </a:solidFill>
              </a:rPr>
              <a:t>£100 Amazon vouchers.</a:t>
            </a:r>
          </a:p>
          <a:p>
            <a:endParaRPr lang="en-GB" sz="2000" dirty="0" smtClean="0"/>
          </a:p>
          <a:p>
            <a:r>
              <a:rPr lang="en-GB" sz="2000" dirty="0" smtClean="0"/>
              <a:t>If you complete the survey by the </a:t>
            </a:r>
            <a:r>
              <a:rPr lang="en-GB" sz="2000" b="1" dirty="0" smtClean="0"/>
              <a:t>23</a:t>
            </a:r>
            <a:r>
              <a:rPr lang="en-GB" sz="2000" b="1" baseline="30000" dirty="0" smtClean="0"/>
              <a:t>rd</a:t>
            </a:r>
            <a:r>
              <a:rPr lang="en-GB" sz="2000" b="1" dirty="0" smtClean="0"/>
              <a:t> February</a:t>
            </a:r>
            <a:r>
              <a:rPr lang="en-GB" sz="2000" dirty="0" smtClean="0"/>
              <a:t>, you’ll be entered into a prize draw with a chance to win a </a:t>
            </a:r>
            <a:r>
              <a:rPr lang="en-GB" sz="2000" b="1" dirty="0" smtClean="0">
                <a:solidFill>
                  <a:srgbClr val="12B3B0"/>
                </a:solidFill>
              </a:rPr>
              <a:t>£200 shopping voucher.</a:t>
            </a:r>
            <a:endParaRPr lang="en-GB" sz="2000" dirty="0">
              <a:solidFill>
                <a:srgbClr val="12B3B0"/>
              </a:solidFill>
            </a:endParaRPr>
          </a:p>
        </p:txBody>
      </p:sp>
      <p:cxnSp>
        <p:nvCxnSpPr>
          <p:cNvPr id="4" name="Straight Connector 3"/>
          <p:cNvCxnSpPr/>
          <p:nvPr/>
        </p:nvCxnSpPr>
        <p:spPr>
          <a:xfrm>
            <a:off x="0" y="1365069"/>
            <a:ext cx="4483826" cy="13788"/>
          </a:xfrm>
          <a:prstGeom prst="line">
            <a:avLst/>
          </a:prstGeom>
          <a:ln>
            <a:solidFill>
              <a:srgbClr val="12B3B0"/>
            </a:solidFill>
          </a:ln>
        </p:spPr>
        <p:style>
          <a:lnRef idx="3">
            <a:schemeClr val="accent2"/>
          </a:lnRef>
          <a:fillRef idx="0">
            <a:schemeClr val="accent2"/>
          </a:fillRef>
          <a:effectRef idx="2">
            <a:schemeClr val="accent2"/>
          </a:effectRef>
          <a:fontRef idx="minor">
            <a:schemeClr val="tx1"/>
          </a:fontRef>
        </p:style>
      </p:cxn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54290" y="328698"/>
            <a:ext cx="2577089" cy="2068228"/>
          </a:xfrm>
          <a:prstGeom prst="rect">
            <a:avLst/>
          </a:prstGeom>
        </p:spPr>
      </p:pic>
    </p:spTree>
    <p:extLst>
      <p:ext uri="{BB962C8B-B14F-4D97-AF65-F5344CB8AC3E}">
        <p14:creationId xmlns:p14="http://schemas.microsoft.com/office/powerpoint/2010/main" val="3085175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mn-lt"/>
              </a:rPr>
              <a:t>Pop-up events</a:t>
            </a:r>
            <a:endParaRPr lang="en-GB" sz="4800" dirty="0">
              <a:latin typeface="+mn-lt"/>
            </a:endParaRPr>
          </a:p>
        </p:txBody>
      </p:sp>
      <p:sp>
        <p:nvSpPr>
          <p:cNvPr id="3" name="Content Placeholder 2"/>
          <p:cNvSpPr>
            <a:spLocks noGrp="1"/>
          </p:cNvSpPr>
          <p:nvPr>
            <p:ph idx="1"/>
          </p:nvPr>
        </p:nvSpPr>
        <p:spPr>
          <a:xfrm>
            <a:off x="838200" y="1825624"/>
            <a:ext cx="10515600" cy="4543091"/>
          </a:xfrm>
        </p:spPr>
        <p:txBody>
          <a:bodyPr vert="horz" lIns="91440" tIns="45720" rIns="91440" bIns="45720" rtlCol="0" anchor="t">
            <a:noAutofit/>
          </a:bodyPr>
          <a:lstStyle/>
          <a:p>
            <a:pPr marL="0" indent="0">
              <a:buNone/>
            </a:pPr>
            <a:r>
              <a:rPr lang="en-GB" sz="3600" dirty="0"/>
              <a:t>Look out for Survey Season pop-up events where you can complete the survey and be entered into a prize draw. This could include</a:t>
            </a:r>
            <a:r>
              <a:rPr lang="en-GB" sz="3600" dirty="0" smtClean="0"/>
              <a:t>:</a:t>
            </a:r>
          </a:p>
          <a:p>
            <a:pPr marL="0" indent="0">
              <a:buNone/>
            </a:pPr>
            <a:endParaRPr lang="en-GB" sz="3200" dirty="0" smtClean="0">
              <a:latin typeface="Montserrat" panose="00000500000000000000"/>
            </a:endParaRPr>
          </a:p>
          <a:p>
            <a:pPr lvl="1"/>
            <a:r>
              <a:rPr lang="en-GB" sz="2800" dirty="0" smtClean="0">
                <a:solidFill>
                  <a:schemeClr val="accent6"/>
                </a:solidFill>
              </a:rPr>
              <a:t>Amazon vouchers</a:t>
            </a:r>
          </a:p>
          <a:p>
            <a:pPr lvl="1"/>
            <a:r>
              <a:rPr lang="en-GB" sz="2800" dirty="0" smtClean="0">
                <a:solidFill>
                  <a:schemeClr val="accent6"/>
                </a:solidFill>
              </a:rPr>
              <a:t>Google Chromecasts</a:t>
            </a:r>
          </a:p>
          <a:p>
            <a:pPr lvl="1"/>
            <a:r>
              <a:rPr lang="en-GB" sz="2800" dirty="0" smtClean="0">
                <a:solidFill>
                  <a:schemeClr val="accent6"/>
                </a:solidFill>
              </a:rPr>
              <a:t>Amazon Kindle Fires</a:t>
            </a:r>
          </a:p>
          <a:p>
            <a:pPr lvl="1"/>
            <a:r>
              <a:rPr lang="en-GB" sz="2800" dirty="0" smtClean="0">
                <a:solidFill>
                  <a:schemeClr val="accent6"/>
                </a:solidFill>
              </a:rPr>
              <a:t>University printing credits</a:t>
            </a:r>
            <a:endParaRPr lang="en-GB" sz="2800" dirty="0">
              <a:solidFill>
                <a:schemeClr val="accent6"/>
              </a:solidFill>
            </a:endParaRPr>
          </a:p>
        </p:txBody>
      </p:sp>
      <p:cxnSp>
        <p:nvCxnSpPr>
          <p:cNvPr id="4" name="Straight Connector 3"/>
          <p:cNvCxnSpPr/>
          <p:nvPr/>
        </p:nvCxnSpPr>
        <p:spPr>
          <a:xfrm>
            <a:off x="0" y="1365069"/>
            <a:ext cx="4483826" cy="13788"/>
          </a:xfrm>
          <a:prstGeom prst="line">
            <a:avLst/>
          </a:prstGeom>
          <a:ln>
            <a:solidFill>
              <a:schemeClr val="accent6"/>
            </a:solidFill>
          </a:ln>
        </p:spPr>
        <p:style>
          <a:lnRef idx="3">
            <a:schemeClr val="accent2"/>
          </a:lnRef>
          <a:fillRef idx="0">
            <a:schemeClr val="accent2"/>
          </a:fillRef>
          <a:effectRef idx="2">
            <a:schemeClr val="accent2"/>
          </a:effectRef>
          <a:fontRef idx="minor">
            <a:schemeClr val="tx1"/>
          </a:fontRef>
        </p:style>
      </p:cxn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20887" y="681009"/>
            <a:ext cx="7069275" cy="7943925"/>
          </a:xfrm>
          <a:prstGeom prst="rect">
            <a:avLst/>
          </a:prstGeom>
        </p:spPr>
      </p:pic>
    </p:spTree>
    <p:extLst>
      <p:ext uri="{BB962C8B-B14F-4D97-AF65-F5344CB8AC3E}">
        <p14:creationId xmlns:p14="http://schemas.microsoft.com/office/powerpoint/2010/main" val="360543175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838200" y="365125"/>
            <a:ext cx="10515600" cy="1325563"/>
          </a:xfrm>
        </p:spPr>
        <p:txBody>
          <a:bodyPr>
            <a:normAutofit/>
          </a:bodyPr>
          <a:lstStyle/>
          <a:p>
            <a:r>
              <a:rPr lang="en-GB" sz="4800" dirty="0" smtClean="0">
                <a:latin typeface="+mn-lt"/>
              </a:rPr>
              <a:t>Your feedback matters</a:t>
            </a:r>
            <a:endParaRPr lang="en-GB" sz="4800" dirty="0">
              <a:latin typeface="+mn-lt"/>
            </a:endParaRPr>
          </a:p>
        </p:txBody>
      </p:sp>
      <p:sp>
        <p:nvSpPr>
          <p:cNvPr id="5" name="Content Placeholder 2"/>
          <p:cNvSpPr>
            <a:spLocks noGrp="1"/>
          </p:cNvSpPr>
          <p:nvPr>
            <p:ph idx="1"/>
          </p:nvPr>
        </p:nvSpPr>
        <p:spPr>
          <a:xfrm>
            <a:off x="838200" y="1825624"/>
            <a:ext cx="10515600" cy="2091283"/>
          </a:xfrm>
        </p:spPr>
        <p:txBody>
          <a:bodyPr vert="horz" lIns="91440" tIns="45720" rIns="91440" bIns="45720" rtlCol="0" anchor="t">
            <a:noAutofit/>
          </a:bodyPr>
          <a:lstStyle/>
          <a:p>
            <a:r>
              <a:rPr lang="en-GB" sz="2400" dirty="0" smtClean="0"/>
              <a:t>UWTSD has Invested </a:t>
            </a:r>
            <a:r>
              <a:rPr lang="en-GB" sz="2400" dirty="0" smtClean="0">
                <a:solidFill>
                  <a:schemeClr val="accent6"/>
                </a:solidFill>
              </a:rPr>
              <a:t>over 3/4 million pounds </a:t>
            </a:r>
            <a:r>
              <a:rPr lang="en-GB" sz="2400" dirty="0" smtClean="0"/>
              <a:t>on new student computers</a:t>
            </a:r>
          </a:p>
          <a:p>
            <a:r>
              <a:rPr lang="en-GB" sz="2400" dirty="0" smtClean="0"/>
              <a:t>We have changed the way the we mark presentations and seminars and are looking to provide more immediate feedback for these assessments</a:t>
            </a:r>
            <a:endParaRPr lang="en-GB" sz="2400" dirty="0"/>
          </a:p>
          <a:p>
            <a:r>
              <a:rPr lang="en-GB" sz="2400" dirty="0" smtClean="0"/>
              <a:t>We have changed our Personal Tutorial system</a:t>
            </a:r>
            <a:endParaRPr lang="en-GB" sz="2400" dirty="0"/>
          </a:p>
          <a:p>
            <a:endParaRPr lang="en-GB" sz="1800" dirty="0">
              <a:solidFill>
                <a:schemeClr val="accent6"/>
              </a:solidFill>
              <a:latin typeface="Montserrat" panose="00000500000000000000"/>
            </a:endParaRPr>
          </a:p>
          <a:p>
            <a:pPr marL="0" indent="0">
              <a:buNone/>
            </a:pPr>
            <a:endParaRPr lang="en-GB" sz="1800" dirty="0">
              <a:solidFill>
                <a:schemeClr val="accent6"/>
              </a:solidFill>
              <a:latin typeface="Montserrat" panose="00000500000000000000"/>
            </a:endParaRPr>
          </a:p>
        </p:txBody>
      </p:sp>
      <p:cxnSp>
        <p:nvCxnSpPr>
          <p:cNvPr id="6" name="Straight Connector 5"/>
          <p:cNvCxnSpPr/>
          <p:nvPr/>
        </p:nvCxnSpPr>
        <p:spPr>
          <a:xfrm>
            <a:off x="0" y="1365069"/>
            <a:ext cx="4483826" cy="13788"/>
          </a:xfrm>
          <a:prstGeom prst="line">
            <a:avLst/>
          </a:prstGeom>
          <a:ln>
            <a:solidFill>
              <a:schemeClr val="accent6"/>
            </a:solidFill>
          </a:ln>
        </p:spPr>
        <p:style>
          <a:lnRef idx="3">
            <a:schemeClr val="accent2"/>
          </a:lnRef>
          <a:fillRef idx="0">
            <a:schemeClr val="accent2"/>
          </a:fillRef>
          <a:effectRef idx="2">
            <a:schemeClr val="accent2"/>
          </a:effectRef>
          <a:fontRef idx="minor">
            <a:schemeClr val="tx1"/>
          </a:fontRef>
        </p:style>
      </p:cxn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63177" y="4216751"/>
            <a:ext cx="2149929" cy="2149929"/>
          </a:xfrm>
          <a:prstGeom prst="rect">
            <a:avLst/>
          </a:prstGeom>
        </p:spPr>
      </p:pic>
    </p:spTree>
    <p:extLst>
      <p:ext uri="{BB962C8B-B14F-4D97-AF65-F5344CB8AC3E}">
        <p14:creationId xmlns:p14="http://schemas.microsoft.com/office/powerpoint/2010/main" val="1170027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mn-lt"/>
              </a:rPr>
              <a:t>How do I complete NSS?</a:t>
            </a:r>
          </a:p>
        </p:txBody>
      </p:sp>
      <p:cxnSp>
        <p:nvCxnSpPr>
          <p:cNvPr id="4" name="Straight Connector 3"/>
          <p:cNvCxnSpPr/>
          <p:nvPr/>
        </p:nvCxnSpPr>
        <p:spPr>
          <a:xfrm>
            <a:off x="0" y="1365069"/>
            <a:ext cx="4483826" cy="13788"/>
          </a:xfrm>
          <a:prstGeom prst="line">
            <a:avLst/>
          </a:prstGeom>
          <a:ln/>
        </p:spPr>
        <p:style>
          <a:lnRef idx="1">
            <a:schemeClr val="accent5"/>
          </a:lnRef>
          <a:fillRef idx="0">
            <a:schemeClr val="accent5"/>
          </a:fillRef>
          <a:effectRef idx="0">
            <a:schemeClr val="accent5"/>
          </a:effectRef>
          <a:fontRef idx="minor">
            <a:schemeClr val="tx1"/>
          </a:fontRef>
        </p:style>
      </p:cxnSp>
      <p:sp>
        <p:nvSpPr>
          <p:cNvPr id="3" name="Content Placeholder 2"/>
          <p:cNvSpPr>
            <a:spLocks noGrp="1"/>
          </p:cNvSpPr>
          <p:nvPr>
            <p:ph idx="1"/>
          </p:nvPr>
        </p:nvSpPr>
        <p:spPr>
          <a:xfrm>
            <a:off x="3696584" y="3045771"/>
            <a:ext cx="7863236" cy="1557405"/>
          </a:xfrm>
        </p:spPr>
        <p:txBody>
          <a:bodyPr>
            <a:noAutofit/>
          </a:bodyPr>
          <a:lstStyle/>
          <a:p>
            <a:pPr marL="0" indent="0">
              <a:buNone/>
            </a:pPr>
            <a:r>
              <a:rPr lang="en-GB" sz="4000" dirty="0"/>
              <a:t>Go to… </a:t>
            </a:r>
          </a:p>
          <a:p>
            <a:pPr marL="0" indent="0">
              <a:buNone/>
            </a:pPr>
            <a:r>
              <a:rPr lang="en-GB" sz="4000" dirty="0">
                <a:hlinkClick r:id="rId3"/>
              </a:rPr>
              <a:t>www.thestudentsurvey.com</a:t>
            </a:r>
            <a:r>
              <a:rPr lang="en-GB" sz="4000" dirty="0">
                <a:latin typeface="Montserrat" panose="00000500000000000000"/>
              </a:rPr>
              <a:t> </a:t>
            </a:r>
          </a:p>
        </p:txBody>
      </p:sp>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8200" y="2293064"/>
            <a:ext cx="2764542" cy="2039116"/>
          </a:xfrm>
          <a:prstGeom prst="rect">
            <a:avLst/>
          </a:prstGeom>
        </p:spPr>
      </p:pic>
    </p:spTree>
    <p:extLst>
      <p:ext uri="{BB962C8B-B14F-4D97-AF65-F5344CB8AC3E}">
        <p14:creationId xmlns:p14="http://schemas.microsoft.com/office/powerpoint/2010/main" val="2059216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hema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8F94943C897AA4093C67797446DCA90" ma:contentTypeVersion="2" ma:contentTypeDescription="Create a new document." ma:contentTypeScope="" ma:versionID="d76f5b5d0940a62c17bbd1b3f1c9e6ff">
  <xsd:schema xmlns:xsd="http://www.w3.org/2001/XMLSchema" xmlns:xs="http://www.w3.org/2001/XMLSchema" xmlns:p="http://schemas.microsoft.com/office/2006/metadata/properties" xmlns:ns2="691fa0ea-5269-49d8-bc9b-4cb4ccfe6a3d" targetNamespace="http://schemas.microsoft.com/office/2006/metadata/properties" ma:root="true" ma:fieldsID="c64da4b3729300e6a34d694d9f6919c1" ns2:_="">
    <xsd:import namespace="691fa0ea-5269-49d8-bc9b-4cb4ccfe6a3d"/>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91fa0ea-5269-49d8-bc9b-4cb4ccfe6a3d"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5AF69AE-EFA2-43FE-8920-8FF48E673A5F}">
  <ds:schemaRefs>
    <ds:schemaRef ds:uri="http://schemas.microsoft.com/sharepoint/v3/contenttype/forms"/>
  </ds:schemaRefs>
</ds:datastoreItem>
</file>

<file path=customXml/itemProps2.xml><?xml version="1.0" encoding="utf-8"?>
<ds:datastoreItem xmlns:ds="http://schemas.openxmlformats.org/officeDocument/2006/customXml" ds:itemID="{3C8BED23-4E5E-45DE-8825-63844F41806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91fa0ea-5269-49d8-bc9b-4cb4ccfe6a3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B93B55C-A0DD-4D2D-ADA3-EC19D43FFF73}">
  <ds:schemaRefs>
    <ds:schemaRef ds:uri="http://purl.org/dc/elements/1.1/"/>
    <ds:schemaRef ds:uri="http://schemas.microsoft.com/office/2006/documentManagement/types"/>
    <ds:schemaRef ds:uri="http://purl.org/dc/dcmitype/"/>
    <ds:schemaRef ds:uri="http://schemas.openxmlformats.org/package/2006/metadata/core-properties"/>
    <ds:schemaRef ds:uri="http://purl.org/dc/terms/"/>
    <ds:schemaRef ds:uri="691fa0ea-5269-49d8-bc9b-4cb4ccfe6a3d"/>
    <ds:schemaRef ds:uri="http://schemas.microsoft.com/office/2006/metadata/properti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1428</TotalTime>
  <Words>541</Words>
  <Application>Microsoft Office PowerPoint</Application>
  <PresentationFormat>Custom</PresentationFormat>
  <Paragraphs>54</Paragraphs>
  <Slides>8</Slides>
  <Notes>6</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NSS 2018</vt:lpstr>
      <vt:lpstr>What is NSS?</vt:lpstr>
      <vt:lpstr>What is NSS?</vt:lpstr>
      <vt:lpstr>Why take part?</vt:lpstr>
      <vt:lpstr>Why take part?</vt:lpstr>
      <vt:lpstr>Pop-up events</vt:lpstr>
      <vt:lpstr>Your feedback matters</vt:lpstr>
      <vt:lpstr>How do I complete NSS?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NSS 2017</dc:title>
  <dc:creator>Christopher Fox</dc:creator>
  <cp:lastModifiedBy>Administrator</cp:lastModifiedBy>
  <cp:revision>19</cp:revision>
  <dcterms:modified xsi:type="dcterms:W3CDTF">2018-02-07T14:42:14Z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0x010100E8F94943C897AA4093C67797446DCA90</vt:lpwstr>
  </property>
  <property fmtid="{D5CDD505-2E9C-101B-9397-08002B2CF9AE}" pid="3" name="Order">
    <vt:r8>300</vt:r8>
  </property>
  <property fmtid="{D5CDD505-2E9C-101B-9397-08002B2CF9AE}" pid="4" name="_CopySource">
    <vt:lpwstr>https://uowtsd-my.sharepoint.com/personal/christopher_fox_uwtsd_ac_uk/Documents/NSS/2017/NSS 2017 in class presentation Eng.pptx</vt:lpwstr>
  </property>
</Properties>
</file>