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6" r:id="rId1"/>
  </p:sldMasterIdLst>
  <p:notesMasterIdLst>
    <p:notesMasterId r:id="rId15"/>
  </p:notesMasterIdLst>
  <p:sldIdLst>
    <p:sldId id="256" r:id="rId2"/>
    <p:sldId id="261" r:id="rId3"/>
    <p:sldId id="262" r:id="rId4"/>
    <p:sldId id="263" r:id="rId5"/>
    <p:sldId id="264" r:id="rId6"/>
    <p:sldId id="265" r:id="rId7"/>
    <p:sldId id="266" r:id="rId8"/>
    <p:sldId id="267" r:id="rId9"/>
    <p:sldId id="268" r:id="rId10"/>
    <p:sldId id="269" r:id="rId11"/>
    <p:sldId id="270" r:id="rId12"/>
    <p:sldId id="271" r:id="rId13"/>
    <p:sldId id="272"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2" d="100"/>
          <a:sy n="72" d="100"/>
        </p:scale>
        <p:origin x="917" y="41"/>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2A7C2003-C7C4-44E6-82B2-57BEE907408D}" type="datetimeFigureOut">
              <a:rPr lang="en-GB"/>
              <a:pPr>
                <a:defRPr/>
              </a:pPr>
              <a:t>27/01/2020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FD3894BF-290B-4C75-954C-74AAEBDF2E25}" type="slidenum">
              <a:rPr lang="en-GB"/>
              <a:pPr>
                <a:defRPr/>
              </a:pPr>
              <a:t>‹#›</a:t>
            </a:fld>
            <a:endParaRPr lang="en-GB"/>
          </a:p>
        </p:txBody>
      </p:sp>
    </p:spTree>
    <p:extLst>
      <p:ext uri="{BB962C8B-B14F-4D97-AF65-F5344CB8AC3E}">
        <p14:creationId xmlns:p14="http://schemas.microsoft.com/office/powerpoint/2010/main" val="3551651436"/>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4EAB117A-2AA8-4AE7-A359-84F847AB76CC}" type="datetimeFigureOut">
              <a:rPr lang="en-GB" smtClean="0"/>
              <a:pPr>
                <a:defRPr/>
              </a:pPr>
              <a:t>27/01/2020</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75F8C55B-2486-4E1B-B0AA-A43B560E38C0}" type="slidenum">
              <a:rPr lang="en-GB" smtClean="0"/>
              <a:pPr>
                <a:defRPr/>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6070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3E28D29-1ECB-41DF-951B-2A23F95AD026}" type="datetimeFigureOut">
              <a:rPr lang="en-US" dirty="0"/>
              <a:t>1/27/2020</a:t>
            </a:fld>
            <a:endParaRPr lang="en-US" dirty="0"/>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268A615-F32D-40EE-B614-FB4E5801B93A}" type="slidenum">
              <a:rPr lang="en-GB" smtClean="0"/>
              <a:pPr>
                <a:defRPr/>
              </a:pPr>
              <a:t>‹#›</a:t>
            </a:fld>
            <a:endParaRPr lang="en-GB"/>
          </a:p>
        </p:txBody>
      </p:sp>
    </p:spTree>
    <p:extLst>
      <p:ext uri="{BB962C8B-B14F-4D97-AF65-F5344CB8AC3E}">
        <p14:creationId xmlns:p14="http://schemas.microsoft.com/office/powerpoint/2010/main" val="36697935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E2340A20-F7F6-4AF3-B7BD-4F4311BF816A}" type="datetimeFigureOut">
              <a:rPr lang="en-GB" smtClean="0"/>
              <a:pPr>
                <a:defRPr/>
              </a:pPr>
              <a:t>27/01/2020</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CE7EA8F-3313-4047-84FA-D8E363C735AE}" type="slidenum">
              <a:rPr lang="en-GB" smtClean="0"/>
              <a:pPr>
                <a:defRPr/>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17955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DD85B1E9-56D3-41B9-8ABB-A49D1C159CEE}" type="datetimeFigureOut">
              <a:rPr lang="en-GB" smtClean="0"/>
              <a:pPr>
                <a:defRPr/>
              </a:pPr>
              <a:t>27/01/2020</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4F1FB0B1-5A1A-4B6E-8C60-1CC0FF7B2BE6}" type="slidenum">
              <a:rPr lang="en-GB" smtClean="0"/>
              <a:pPr>
                <a:defRPr/>
              </a:pPr>
              <a:t>‹#›</a:t>
            </a:fld>
            <a:endParaRPr lang="en-GB"/>
          </a:p>
        </p:txBody>
      </p:sp>
    </p:spTree>
    <p:extLst>
      <p:ext uri="{BB962C8B-B14F-4D97-AF65-F5344CB8AC3E}">
        <p14:creationId xmlns:p14="http://schemas.microsoft.com/office/powerpoint/2010/main" val="715797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2CCC78EA-F458-456A-BC10-6EA9C392A520}" type="datetimeFigureOut">
              <a:rPr lang="en-GB" smtClean="0"/>
              <a:pPr>
                <a:defRPr/>
              </a:pPr>
              <a:t>27/01/2020</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49F3D84A-E581-4CC7-8830-B629C14E89F6}" type="slidenum">
              <a:rPr lang="en-GB" smtClean="0"/>
              <a:pPr>
                <a:defRPr/>
              </a:pPr>
              <a:t>‹#›</a:t>
            </a:fld>
            <a:endParaRPr lang="en-GB"/>
          </a:p>
        </p:txBody>
      </p:sp>
    </p:spTree>
    <p:extLst>
      <p:ext uri="{BB962C8B-B14F-4D97-AF65-F5344CB8AC3E}">
        <p14:creationId xmlns:p14="http://schemas.microsoft.com/office/powerpoint/2010/main" val="3663090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BBD2C7D9-5D16-45E6-A130-677EC8FB58D1}" type="datetimeFigureOut">
              <a:rPr lang="en-GB" smtClean="0"/>
              <a:pPr>
                <a:defRPr/>
              </a:pPr>
              <a:t>27/01/2020</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D0D33AE6-86B8-4EF9-BF01-D1FB5B0CC908}" type="slidenum">
              <a:rPr lang="en-GB" smtClean="0"/>
              <a:pPr>
                <a:defRPr/>
              </a:pPr>
              <a:t>‹#›</a:t>
            </a:fld>
            <a:endParaRPr lang="en-GB"/>
          </a:p>
        </p:txBody>
      </p:sp>
    </p:spTree>
    <p:extLst>
      <p:ext uri="{BB962C8B-B14F-4D97-AF65-F5344CB8AC3E}">
        <p14:creationId xmlns:p14="http://schemas.microsoft.com/office/powerpoint/2010/main" val="17262729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a:defRPr/>
            </a:pPr>
            <a:fld id="{EA8AE4F8-5633-420A-8D8E-5B4BC8C69E10}" type="datetimeFigureOut">
              <a:rPr lang="en-GB" smtClean="0"/>
              <a:pPr>
                <a:defRPr/>
              </a:pPr>
              <a:t>27/01/2020</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pPr>
              <a:defRPr/>
            </a:pPr>
            <a:endParaRPr lang="en-GB"/>
          </a:p>
        </p:txBody>
      </p:sp>
      <p:sp>
        <p:nvSpPr>
          <p:cNvPr id="9" name="Slide Number Placeholder 8"/>
          <p:cNvSpPr>
            <a:spLocks noGrp="1"/>
          </p:cNvSpPr>
          <p:nvPr>
            <p:ph type="sldNum" sz="quarter" idx="12"/>
          </p:nvPr>
        </p:nvSpPr>
        <p:spPr/>
        <p:txBody>
          <a:bodyPr/>
          <a:lstStyle/>
          <a:p>
            <a:pPr>
              <a:defRPr/>
            </a:pPr>
            <a:fld id="{BE41AE34-F09F-4D10-9C6E-60E32E0A28B7}" type="slidenum">
              <a:rPr lang="en-GB" smtClean="0"/>
              <a:pPr>
                <a:defRPr/>
              </a:pPr>
              <a:t>‹#›</a:t>
            </a:fld>
            <a:endParaRPr lang="en-GB"/>
          </a:p>
        </p:txBody>
      </p:sp>
    </p:spTree>
    <p:extLst>
      <p:ext uri="{BB962C8B-B14F-4D97-AF65-F5344CB8AC3E}">
        <p14:creationId xmlns:p14="http://schemas.microsoft.com/office/powerpoint/2010/main" val="3037093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pPr>
              <a:defRPr/>
            </a:pPr>
            <a:fld id="{7D6DC57C-AECC-40F2-A051-54F804FD4D2C}" type="datetimeFigureOut">
              <a:rPr lang="en-GB" smtClean="0"/>
              <a:pPr>
                <a:defRPr/>
              </a:pPr>
              <a:t>27/01/2020</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pPr>
              <a:defRPr/>
            </a:pPr>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pPr>
              <a:defRPr/>
            </a:pPr>
            <a:fld id="{E1C27953-8B89-4938-9EBE-0B9C66F77626}" type="slidenum">
              <a:rPr lang="en-GB" smtClean="0"/>
              <a:pPr>
                <a:defRPr/>
              </a:pPr>
              <a:t>‹#›</a:t>
            </a:fld>
            <a:endParaRPr lang="en-GB"/>
          </a:p>
        </p:txBody>
      </p:sp>
    </p:spTree>
    <p:extLst>
      <p:ext uri="{BB962C8B-B14F-4D97-AF65-F5344CB8AC3E}">
        <p14:creationId xmlns:p14="http://schemas.microsoft.com/office/powerpoint/2010/main" val="22952450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2E427337-31F1-4119-853F-73C507C1EC67}" type="datetimeFigureOut">
              <a:rPr lang="en-GB" smtClean="0"/>
              <a:pPr>
                <a:defRPr/>
              </a:pPr>
              <a:t>27/01/2020</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6622C59E-8FE7-4127-914A-D85143F7DB95}" type="slidenum">
              <a:rPr lang="en-GB" smtClean="0"/>
              <a:pPr>
                <a:defRPr/>
              </a:pPr>
              <a:t>‹#›</a:t>
            </a:fld>
            <a:endParaRPr lang="en-GB"/>
          </a:p>
        </p:txBody>
      </p:sp>
    </p:spTree>
    <p:extLst>
      <p:ext uri="{BB962C8B-B14F-4D97-AF65-F5344CB8AC3E}">
        <p14:creationId xmlns:p14="http://schemas.microsoft.com/office/powerpoint/2010/main" val="18660507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7B964221-2CF6-483E-AFA8-CD5D5CD189A4}" type="datetimeFigureOut">
              <a:rPr lang="en-GB" smtClean="0"/>
              <a:pPr>
                <a:defRPr/>
              </a:pPr>
              <a:t>27/01/2020</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1D9FF4F5-2E40-4201-8A8F-ED52DD13FC80}" type="slidenum">
              <a:rPr lang="en-GB" smtClean="0"/>
              <a:pPr>
                <a:defRPr/>
              </a:pPr>
              <a:t>‹#›</a:t>
            </a:fld>
            <a:endParaRPr lang="en-GB"/>
          </a:p>
        </p:txBody>
      </p:sp>
    </p:spTree>
    <p:extLst>
      <p:ext uri="{BB962C8B-B14F-4D97-AF65-F5344CB8AC3E}">
        <p14:creationId xmlns:p14="http://schemas.microsoft.com/office/powerpoint/2010/main" val="4066371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645E1FC6-A63E-4F7B-A108-0AA30858C429}" type="datetimeFigureOut">
              <a:rPr lang="en-GB" smtClean="0"/>
              <a:pPr>
                <a:defRPr/>
              </a:pPr>
              <a:t>27/01/2020</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78F026B1-03D7-4A93-9EF4-C20C0FE95373}" type="slidenum">
              <a:rPr lang="en-GB" smtClean="0"/>
              <a:pPr>
                <a:defRPr/>
              </a:pPr>
              <a:t>‹#›</a:t>
            </a:fld>
            <a:endParaRPr lang="en-GB"/>
          </a:p>
        </p:txBody>
      </p:sp>
    </p:spTree>
    <p:extLst>
      <p:ext uri="{BB962C8B-B14F-4D97-AF65-F5344CB8AC3E}">
        <p14:creationId xmlns:p14="http://schemas.microsoft.com/office/powerpoint/2010/main" val="9825036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a:defRPr/>
            </a:pPr>
            <a:fld id="{2E427337-31F1-4119-853F-73C507C1EC67}" type="datetimeFigureOut">
              <a:rPr lang="en-GB" smtClean="0"/>
              <a:pPr>
                <a:defRPr/>
              </a:pPr>
              <a:t>27/01/2020</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a:defRPr/>
            </a:pPr>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a:defRPr/>
            </a:pPr>
            <a:fld id="{6622C59E-8FE7-4127-914A-D85143F7DB95}" type="slidenum">
              <a:rPr lang="en-GB" smtClean="0"/>
              <a:pPr>
                <a:defRPr/>
              </a:pPr>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5820355"/>
      </p:ext>
    </p:extLst>
  </p:cSld>
  <p:clrMap bg1="lt1" tx1="dk1" bg2="lt2" tx2="dk2" accent1="accent1" accent2="accent2" accent3="accent3" accent4="accent4" accent5="accent5" accent6="accent6" hlink="hlink" folHlink="folHlink"/>
  <p:sldLayoutIdLst>
    <p:sldLayoutId id="2147483857" r:id="rId1"/>
    <p:sldLayoutId id="2147483858" r:id="rId2"/>
    <p:sldLayoutId id="2147483859" r:id="rId3"/>
    <p:sldLayoutId id="2147483860" r:id="rId4"/>
    <p:sldLayoutId id="2147483861" r:id="rId5"/>
    <p:sldLayoutId id="2147483862" r:id="rId6"/>
    <p:sldLayoutId id="2147483863" r:id="rId7"/>
    <p:sldLayoutId id="2147483864" r:id="rId8"/>
    <p:sldLayoutId id="2147483865" r:id="rId9"/>
    <p:sldLayoutId id="2147483866" r:id="rId10"/>
    <p:sldLayoutId id="214748386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516188"/>
            <a:ext cx="7315200" cy="984250"/>
          </a:xfrm>
        </p:spPr>
        <p:txBody>
          <a:bodyPr>
            <a:normAutofit fontScale="90000"/>
          </a:bodyPr>
          <a:lstStyle/>
          <a:p>
            <a:pPr fontAlgn="auto">
              <a:spcAft>
                <a:spcPts val="0"/>
              </a:spcAft>
              <a:defRPr/>
            </a:pPr>
            <a:r>
              <a:rPr lang="en-GB" dirty="0"/>
              <a:t>Information engineering</a:t>
            </a:r>
          </a:p>
        </p:txBody>
      </p:sp>
      <p:sp>
        <p:nvSpPr>
          <p:cNvPr id="3" name="Subtitle 2"/>
          <p:cNvSpPr>
            <a:spLocks noGrp="1"/>
          </p:cNvSpPr>
          <p:nvPr>
            <p:ph type="subTitle" idx="1"/>
          </p:nvPr>
        </p:nvSpPr>
        <p:spPr>
          <a:xfrm rot="10800000" flipV="1">
            <a:off x="1331640" y="3501008"/>
            <a:ext cx="6442075" cy="889000"/>
          </a:xfrm>
        </p:spPr>
        <p:txBody>
          <a:bodyPr rtlCol="0">
            <a:noAutofit/>
          </a:bodyPr>
          <a:lstStyle/>
          <a:p>
            <a:pPr algn="ctr" fontAlgn="auto">
              <a:spcAft>
                <a:spcPts val="0"/>
              </a:spcAft>
              <a:defRPr/>
            </a:pPr>
            <a:r>
              <a:rPr lang="en-US" altLang="en-US" sz="2800" dirty="0"/>
              <a:t>Access Input Masks and Validation rules</a:t>
            </a:r>
            <a:endParaRPr lang="en-GB" sz="2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2"/>
          <p:cNvSpPr>
            <a:spLocks noGrp="1" noChangeArrowheads="1"/>
          </p:cNvSpPr>
          <p:nvPr>
            <p:ph type="title"/>
          </p:nvPr>
        </p:nvSpPr>
        <p:spPr/>
        <p:txBody>
          <a:bodyPr/>
          <a:lstStyle/>
          <a:p>
            <a:pPr eaLnBrk="1" hangingPunct="1"/>
            <a:r>
              <a:rPr lang="en-US" altLang="en-US"/>
              <a:t>Input Mask</a:t>
            </a:r>
          </a:p>
        </p:txBody>
      </p:sp>
      <p:sp>
        <p:nvSpPr>
          <p:cNvPr id="4101" name="Rectangle 3"/>
          <p:cNvSpPr>
            <a:spLocks noGrp="1" noChangeArrowheads="1"/>
          </p:cNvSpPr>
          <p:nvPr>
            <p:ph idx="1"/>
          </p:nvPr>
        </p:nvSpPr>
        <p:spPr/>
        <p:txBody>
          <a:bodyPr/>
          <a:lstStyle/>
          <a:p>
            <a:pPr eaLnBrk="1" hangingPunct="1">
              <a:lnSpc>
                <a:spcPct val="80000"/>
              </a:lnSpc>
              <a:buFont typeface="Courier New" panose="02070309020205020404" pitchFamily="49" charset="0"/>
              <a:buChar char="o"/>
            </a:pPr>
            <a:r>
              <a:rPr lang="en-US" altLang="en-US" sz="2000" b="0" dirty="0"/>
              <a:t>An input mask is used in fields (in tables and queries) and in text boxes and combo boxes (in forms) to format data and provide some control over what values can be entered. </a:t>
            </a:r>
          </a:p>
          <a:p>
            <a:pPr eaLnBrk="1" hangingPunct="1">
              <a:lnSpc>
                <a:spcPct val="80000"/>
              </a:lnSpc>
              <a:buFont typeface="Courier New" panose="02070309020205020404" pitchFamily="49" charset="0"/>
              <a:buChar char="o"/>
            </a:pPr>
            <a:r>
              <a:rPr lang="en-US" altLang="en-US" sz="2000" b="0" dirty="0"/>
              <a:t>An input mask consists of literal characters (such as spaces, dots, dashes, and parentheses) that separate blanks to fill in. </a:t>
            </a:r>
          </a:p>
          <a:p>
            <a:pPr eaLnBrk="1" hangingPunct="1">
              <a:lnSpc>
                <a:spcPct val="80000"/>
              </a:lnSpc>
              <a:buFont typeface="Courier New" panose="02070309020205020404" pitchFamily="49" charset="0"/>
              <a:buChar char="o"/>
            </a:pPr>
            <a:r>
              <a:rPr lang="en-US" altLang="en-US" sz="2000" b="0" dirty="0"/>
              <a:t>The Input Mask property setting consists of literal characters along with special characters that determine the kind of value that can be entered into the blank in that position. </a:t>
            </a:r>
          </a:p>
          <a:p>
            <a:pPr eaLnBrk="1" hangingPunct="1">
              <a:lnSpc>
                <a:spcPct val="80000"/>
              </a:lnSpc>
              <a:buFont typeface="Courier New" panose="02070309020205020404" pitchFamily="49" charset="0"/>
              <a:buChar char="o"/>
            </a:pPr>
            <a:r>
              <a:rPr lang="en-US" altLang="en-US" sz="2000" b="0" dirty="0"/>
              <a:t>Input masks are primarily used in Text and Date/Time fields, but can also be used in Number or Currency fields.</a:t>
            </a:r>
          </a:p>
          <a:p>
            <a:pPr eaLnBrk="1" hangingPunct="1">
              <a:lnSpc>
                <a:spcPct val="80000"/>
              </a:lnSpc>
              <a:buFont typeface="Courier New" panose="02070309020205020404" pitchFamily="49" charset="0"/>
              <a:buChar char="o"/>
            </a:pPr>
            <a:endParaRPr lang="en-US" altLang="en-US" sz="2000" b="0" dirty="0"/>
          </a:p>
        </p:txBody>
      </p:sp>
    </p:spTree>
    <p:extLst>
      <p:ext uri="{BB962C8B-B14F-4D97-AF65-F5344CB8AC3E}">
        <p14:creationId xmlns:p14="http://schemas.microsoft.com/office/powerpoint/2010/main" val="21442041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2"/>
          <p:cNvSpPr>
            <a:spLocks noGrp="1" noChangeArrowheads="1"/>
          </p:cNvSpPr>
          <p:nvPr>
            <p:ph type="title"/>
          </p:nvPr>
        </p:nvSpPr>
        <p:spPr/>
        <p:txBody>
          <a:bodyPr/>
          <a:lstStyle/>
          <a:p>
            <a:pPr eaLnBrk="1" hangingPunct="1"/>
            <a:r>
              <a:rPr lang="en-US" altLang="en-US"/>
              <a:t>Input Mask Characters</a:t>
            </a:r>
          </a:p>
        </p:txBody>
      </p:sp>
      <p:sp>
        <p:nvSpPr>
          <p:cNvPr id="5125" name="Rectangle 3"/>
          <p:cNvSpPr>
            <a:spLocks noGrp="1" noChangeArrowheads="1"/>
          </p:cNvSpPr>
          <p:nvPr>
            <p:ph idx="1"/>
          </p:nvPr>
        </p:nvSpPr>
        <p:spPr>
          <a:xfrm>
            <a:off x="834072" y="1988840"/>
            <a:ext cx="7521575" cy="3579812"/>
          </a:xfrm>
        </p:spPr>
        <p:txBody>
          <a:bodyPr>
            <a:normAutofit fontScale="85000" lnSpcReduction="20000"/>
          </a:bodyPr>
          <a:lstStyle/>
          <a:p>
            <a:pPr eaLnBrk="1" hangingPunct="1"/>
            <a:r>
              <a:rPr lang="en-US" altLang="en-US" sz="1400" b="1" dirty="0"/>
              <a:t>Character	Description</a:t>
            </a:r>
            <a:endParaRPr lang="en-US" altLang="en-US" sz="1400" dirty="0"/>
          </a:p>
          <a:p>
            <a:pPr eaLnBrk="1" hangingPunct="1"/>
            <a:r>
              <a:rPr lang="en-US" altLang="en-US" sz="1400" dirty="0"/>
              <a:t>0		Digit (0 through 9, entry required; plus [+] and minus 		[-] signs not allowed).</a:t>
            </a:r>
          </a:p>
          <a:p>
            <a:pPr eaLnBrk="1" hangingPunct="1"/>
            <a:r>
              <a:rPr lang="en-US" altLang="en-US" sz="1400" dirty="0"/>
              <a:t>9		Digit or space (entry not required; plus and minus 		signs not allowed).</a:t>
            </a:r>
          </a:p>
          <a:p>
            <a:pPr eaLnBrk="1" hangingPunct="1"/>
            <a:r>
              <a:rPr lang="en-US" altLang="en-US" sz="1400" dirty="0"/>
              <a:t>#		Digit or space (entry not required; blank positions 		converted to spaces, plus and minus signs allowed).</a:t>
            </a:r>
          </a:p>
          <a:p>
            <a:pPr eaLnBrk="1" hangingPunct="1"/>
            <a:r>
              <a:rPr lang="en-US" altLang="en-US" sz="1400" dirty="0"/>
              <a:t>L		Letter (A through Z, entry required).</a:t>
            </a:r>
          </a:p>
          <a:p>
            <a:pPr eaLnBrk="1" hangingPunct="1"/>
            <a:r>
              <a:rPr lang="en-US" altLang="en-US" sz="1400" dirty="0"/>
              <a:t>?		Letter (A through Z, entry optional).</a:t>
            </a:r>
          </a:p>
          <a:p>
            <a:pPr eaLnBrk="1" hangingPunct="1"/>
            <a:r>
              <a:rPr lang="en-US" altLang="en-US" sz="1400" dirty="0"/>
              <a:t>A		Letter or digit (entry required).</a:t>
            </a:r>
          </a:p>
          <a:p>
            <a:pPr eaLnBrk="1" hangingPunct="1"/>
            <a:r>
              <a:rPr lang="en-US" altLang="en-US" sz="1400" dirty="0"/>
              <a:t>a		Letter or digit (entry optional).</a:t>
            </a:r>
          </a:p>
          <a:p>
            <a:pPr eaLnBrk="1" hangingPunct="1"/>
            <a:r>
              <a:rPr lang="en-US" altLang="en-US" sz="1400" dirty="0"/>
              <a:t>&amp;		Any character or a space (entry required).</a:t>
            </a:r>
          </a:p>
          <a:p>
            <a:pPr eaLnBrk="1" hangingPunct="1"/>
            <a:r>
              <a:rPr lang="en-US" altLang="en-US" sz="1400" dirty="0"/>
              <a:t>C		Any character or a space (entry optional).</a:t>
            </a:r>
          </a:p>
          <a:p>
            <a:pPr eaLnBrk="1" hangingPunct="1"/>
            <a:endParaRPr lang="en-US" altLang="en-US" sz="1400" dirty="0"/>
          </a:p>
        </p:txBody>
      </p:sp>
    </p:spTree>
    <p:extLst>
      <p:ext uri="{BB962C8B-B14F-4D97-AF65-F5344CB8AC3E}">
        <p14:creationId xmlns:p14="http://schemas.microsoft.com/office/powerpoint/2010/main" val="18170057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2"/>
          <p:cNvSpPr>
            <a:spLocks noGrp="1" noChangeArrowheads="1"/>
          </p:cNvSpPr>
          <p:nvPr>
            <p:ph type="title"/>
          </p:nvPr>
        </p:nvSpPr>
        <p:spPr/>
        <p:txBody>
          <a:bodyPr/>
          <a:lstStyle/>
          <a:p>
            <a:pPr eaLnBrk="1" hangingPunct="1"/>
            <a:r>
              <a:rPr lang="en-US" altLang="en-US"/>
              <a:t>Input Mask Characters</a:t>
            </a:r>
          </a:p>
        </p:txBody>
      </p:sp>
      <p:sp>
        <p:nvSpPr>
          <p:cNvPr id="6149" name="Rectangle 3"/>
          <p:cNvSpPr>
            <a:spLocks noGrp="1" noChangeArrowheads="1"/>
          </p:cNvSpPr>
          <p:nvPr>
            <p:ph idx="1"/>
          </p:nvPr>
        </p:nvSpPr>
        <p:spPr/>
        <p:txBody>
          <a:bodyPr/>
          <a:lstStyle/>
          <a:p>
            <a:pPr eaLnBrk="1" hangingPunct="1"/>
            <a:r>
              <a:rPr lang="en-US" altLang="en-US" sz="1600" b="1" dirty="0"/>
              <a:t>Character	  Description</a:t>
            </a:r>
            <a:endParaRPr lang="en-US" altLang="en-US" sz="1600" dirty="0"/>
          </a:p>
          <a:p>
            <a:pPr eaLnBrk="1" hangingPunct="1"/>
            <a:r>
              <a:rPr lang="en-US" altLang="en-US" sz="1600" dirty="0"/>
              <a:t>.  ,  :  ;  -  /	Decimal placeholder and thousands, date, and time 			separators. (The actual character used depends on the 			regional settings specified by double-clicking Regional 			Settings in the Windows Control Panel.)</a:t>
            </a:r>
          </a:p>
          <a:p>
            <a:pPr eaLnBrk="1" hangingPunct="1"/>
            <a:r>
              <a:rPr lang="en-US" altLang="en-US" sz="1600" dirty="0"/>
              <a:t>&lt;	Causes all characters that follow to be converted to 			lowercase.</a:t>
            </a:r>
          </a:p>
          <a:p>
            <a:pPr eaLnBrk="1" hangingPunct="1"/>
            <a:r>
              <a:rPr lang="en-US" altLang="en-US" sz="1600" dirty="0"/>
              <a:t>&gt;	Causes all characters that follow to be converted to 			uppercase.</a:t>
            </a:r>
          </a:p>
          <a:p>
            <a:pPr marL="0" indent="0" eaLnBrk="1" hangingPunct="1">
              <a:buNone/>
            </a:pPr>
            <a:r>
              <a:rPr lang="en-US" altLang="en-US" sz="1600" dirty="0"/>
              <a:t>!	Causes the input mask to display from right to left,  rather than from left to 	right. Characters typed into the mask  always fill it from left to right. You can 	include the exclamation  point anywhere in the input mask.</a:t>
            </a:r>
          </a:p>
          <a:p>
            <a:pPr eaLnBrk="1" hangingPunct="1"/>
            <a:endParaRPr lang="en-US" altLang="en-US" sz="1600" dirty="0"/>
          </a:p>
        </p:txBody>
      </p:sp>
    </p:spTree>
    <p:extLst>
      <p:ext uri="{BB962C8B-B14F-4D97-AF65-F5344CB8AC3E}">
        <p14:creationId xmlns:p14="http://schemas.microsoft.com/office/powerpoint/2010/main" val="1488460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2"/>
          <p:cNvSpPr>
            <a:spLocks noGrp="1" noChangeArrowheads="1"/>
          </p:cNvSpPr>
          <p:nvPr>
            <p:ph type="title"/>
          </p:nvPr>
        </p:nvSpPr>
        <p:spPr/>
        <p:txBody>
          <a:bodyPr/>
          <a:lstStyle/>
          <a:p>
            <a:pPr eaLnBrk="1" hangingPunct="1"/>
            <a:r>
              <a:rPr lang="en-US" altLang="en-US"/>
              <a:t>Input Mask Characters</a:t>
            </a:r>
          </a:p>
        </p:txBody>
      </p:sp>
      <p:sp>
        <p:nvSpPr>
          <p:cNvPr id="7173" name="Rectangle 3"/>
          <p:cNvSpPr>
            <a:spLocks noGrp="1" noChangeArrowheads="1"/>
          </p:cNvSpPr>
          <p:nvPr>
            <p:ph idx="1"/>
          </p:nvPr>
        </p:nvSpPr>
        <p:spPr/>
        <p:txBody>
          <a:bodyPr/>
          <a:lstStyle/>
          <a:p>
            <a:pPr eaLnBrk="1" hangingPunct="1"/>
            <a:r>
              <a:rPr lang="en-US" altLang="en-US" sz="2000" b="1" dirty="0"/>
              <a:t>Character	Description</a:t>
            </a:r>
          </a:p>
          <a:p>
            <a:pPr marL="0" indent="0" eaLnBrk="1" hangingPunct="1">
              <a:buNone/>
            </a:pPr>
            <a:r>
              <a:rPr lang="en-US" altLang="en-US" sz="2000" dirty="0"/>
              <a:t>\		Causes the character that follows to be displayed 	as 		a literal character. Used to display any of the 			characters listed in this table as literal characters 			(for example, \A is displayed as just A).</a:t>
            </a:r>
          </a:p>
          <a:p>
            <a:pPr marL="0" indent="0" eaLnBrk="1" hangingPunct="1">
              <a:buNone/>
            </a:pPr>
            <a:r>
              <a:rPr lang="en-US" altLang="en-US" sz="2000" dirty="0"/>
              <a:t>Password	Setting the </a:t>
            </a:r>
            <a:r>
              <a:rPr lang="en-US" altLang="en-US" sz="2000" dirty="0" err="1"/>
              <a:t>InputMask</a:t>
            </a:r>
            <a:r>
              <a:rPr lang="en-US" altLang="en-US" sz="2000" dirty="0"/>
              <a:t> property to the word 				Password creates a password entry text box. Any 			character typed in the text box is stored as the 			</a:t>
            </a:r>
            <a:r>
              <a:rPr lang="en-US" altLang="en-US" sz="2000" dirty="0" err="1"/>
              <a:t>haracter</a:t>
            </a:r>
            <a:r>
              <a:rPr lang="en-US" altLang="en-US" sz="2000" dirty="0"/>
              <a:t> but is 	displayed as an asterisk (*).</a:t>
            </a:r>
          </a:p>
          <a:p>
            <a:pPr eaLnBrk="1" hangingPunct="1"/>
            <a:endParaRPr lang="en-US" altLang="en-US" sz="2000" b="1" dirty="0"/>
          </a:p>
        </p:txBody>
      </p:sp>
    </p:spTree>
    <p:extLst>
      <p:ext uri="{BB962C8B-B14F-4D97-AF65-F5344CB8AC3E}">
        <p14:creationId xmlns:p14="http://schemas.microsoft.com/office/powerpoint/2010/main" val="383690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2"/>
          <p:cNvSpPr>
            <a:spLocks noGrp="1" noChangeArrowheads="1"/>
          </p:cNvSpPr>
          <p:nvPr>
            <p:ph type="title"/>
          </p:nvPr>
        </p:nvSpPr>
        <p:spPr/>
        <p:txBody>
          <a:bodyPr/>
          <a:lstStyle/>
          <a:p>
            <a:pPr eaLnBrk="1" hangingPunct="1"/>
            <a:r>
              <a:rPr lang="en-US" altLang="en-US"/>
              <a:t>Example of Input Masks</a:t>
            </a:r>
          </a:p>
        </p:txBody>
      </p:sp>
      <p:sp>
        <p:nvSpPr>
          <p:cNvPr id="8197" name="Rectangle 3"/>
          <p:cNvSpPr>
            <a:spLocks noGrp="1" noChangeArrowheads="1"/>
          </p:cNvSpPr>
          <p:nvPr>
            <p:ph idx="1"/>
          </p:nvPr>
        </p:nvSpPr>
        <p:spPr/>
        <p:txBody>
          <a:bodyPr>
            <a:normAutofit lnSpcReduction="10000"/>
          </a:bodyPr>
          <a:lstStyle/>
          <a:p>
            <a:pPr eaLnBrk="1" hangingPunct="1">
              <a:lnSpc>
                <a:spcPct val="80000"/>
              </a:lnSpc>
            </a:pPr>
            <a:r>
              <a:rPr lang="en-US" altLang="en-US" sz="2000" b="1" dirty="0"/>
              <a:t>Input mask definition		Examples of values</a:t>
            </a:r>
          </a:p>
          <a:p>
            <a:pPr eaLnBrk="1" hangingPunct="1">
              <a:lnSpc>
                <a:spcPct val="80000"/>
              </a:lnSpc>
            </a:pPr>
            <a:r>
              <a:rPr lang="en-US" altLang="en-US" sz="2000" dirty="0"/>
              <a:t>(000) 000-0000			(206) 555-0248</a:t>
            </a:r>
          </a:p>
          <a:p>
            <a:pPr eaLnBrk="1" hangingPunct="1">
              <a:lnSpc>
                <a:spcPct val="80000"/>
              </a:lnSpc>
            </a:pPr>
            <a:r>
              <a:rPr lang="en-US" altLang="en-US" sz="2000" dirty="0"/>
              <a:t>(999) 999-9999!			(206) 555-0248</a:t>
            </a:r>
          </a:p>
          <a:p>
            <a:pPr eaLnBrk="1" hangingPunct="1">
              <a:lnSpc>
                <a:spcPct val="80000"/>
              </a:lnSpc>
              <a:buFont typeface="Wingdings" pitchFamily="2" charset="2"/>
              <a:buNone/>
            </a:pPr>
            <a:r>
              <a:rPr lang="en-US" altLang="en-US" sz="2000" dirty="0"/>
              <a:t>					(   ) 555-0248</a:t>
            </a:r>
          </a:p>
          <a:p>
            <a:pPr eaLnBrk="1" hangingPunct="1">
              <a:lnSpc>
                <a:spcPct val="80000"/>
              </a:lnSpc>
            </a:pPr>
            <a:r>
              <a:rPr lang="en-US" altLang="en-US" sz="2000" dirty="0"/>
              <a:t>(000) AAA-AAAA			(206) 555-TELE</a:t>
            </a:r>
          </a:p>
          <a:p>
            <a:pPr eaLnBrk="1" hangingPunct="1">
              <a:lnSpc>
                <a:spcPct val="80000"/>
              </a:lnSpc>
            </a:pPr>
            <a:r>
              <a:rPr lang="en-US" altLang="en-US" sz="2000" dirty="0"/>
              <a:t>#999				-20</a:t>
            </a:r>
          </a:p>
          <a:p>
            <a:pPr lvl="2" eaLnBrk="1" hangingPunct="1">
              <a:lnSpc>
                <a:spcPct val="80000"/>
              </a:lnSpc>
              <a:buFont typeface="Wingdings" pitchFamily="2" charset="2"/>
              <a:buNone/>
            </a:pPr>
            <a:r>
              <a:rPr lang="en-US" altLang="en-US" sz="1400" dirty="0"/>
              <a:t>					2000</a:t>
            </a:r>
          </a:p>
          <a:p>
            <a:pPr eaLnBrk="1" hangingPunct="1">
              <a:lnSpc>
                <a:spcPct val="80000"/>
              </a:lnSpc>
            </a:pPr>
            <a:r>
              <a:rPr lang="en-US" altLang="en-US" sz="2000" dirty="0"/>
              <a:t>&gt;L????L?000L0			GREENGR339M3</a:t>
            </a:r>
          </a:p>
          <a:p>
            <a:pPr lvl="1" eaLnBrk="1" hangingPunct="1">
              <a:lnSpc>
                <a:spcPct val="80000"/>
              </a:lnSpc>
              <a:buFont typeface="Wingdings" pitchFamily="2" charset="2"/>
              <a:buNone/>
            </a:pPr>
            <a:r>
              <a:rPr lang="en-US" altLang="en-US" dirty="0"/>
              <a:t>					MAY  R 452B7</a:t>
            </a:r>
          </a:p>
          <a:p>
            <a:pPr eaLnBrk="1" hangingPunct="1">
              <a:lnSpc>
                <a:spcPct val="80000"/>
              </a:lnSpc>
            </a:pPr>
            <a:r>
              <a:rPr lang="en-US" altLang="en-US" sz="2000" dirty="0"/>
              <a:t>&gt;L0L 0L0			T2F 8M4</a:t>
            </a:r>
          </a:p>
          <a:p>
            <a:pPr eaLnBrk="1" hangingPunct="1">
              <a:lnSpc>
                <a:spcPct val="80000"/>
              </a:lnSpc>
            </a:pPr>
            <a:r>
              <a:rPr lang="en-US" altLang="en-US" sz="2000" dirty="0"/>
              <a:t>00000-9999			98115-98115-3007</a:t>
            </a:r>
          </a:p>
        </p:txBody>
      </p:sp>
    </p:spTree>
    <p:extLst>
      <p:ext uri="{BB962C8B-B14F-4D97-AF65-F5344CB8AC3E}">
        <p14:creationId xmlns:p14="http://schemas.microsoft.com/office/powerpoint/2010/main" val="25390795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2"/>
          <p:cNvSpPr>
            <a:spLocks noGrp="1" noChangeArrowheads="1"/>
          </p:cNvSpPr>
          <p:nvPr>
            <p:ph type="title"/>
          </p:nvPr>
        </p:nvSpPr>
        <p:spPr/>
        <p:txBody>
          <a:bodyPr/>
          <a:lstStyle/>
          <a:p>
            <a:pPr eaLnBrk="1" hangingPunct="1"/>
            <a:r>
              <a:rPr lang="en-US" altLang="en-US"/>
              <a:t>Examples of Input Masks</a:t>
            </a:r>
          </a:p>
        </p:txBody>
      </p:sp>
      <p:sp>
        <p:nvSpPr>
          <p:cNvPr id="9221" name="Rectangle 3"/>
          <p:cNvSpPr>
            <a:spLocks noGrp="1" noChangeArrowheads="1"/>
          </p:cNvSpPr>
          <p:nvPr>
            <p:ph idx="1"/>
          </p:nvPr>
        </p:nvSpPr>
        <p:spPr/>
        <p:txBody>
          <a:bodyPr/>
          <a:lstStyle/>
          <a:p>
            <a:pPr eaLnBrk="1" hangingPunct="1"/>
            <a:r>
              <a:rPr lang="en-US" altLang="en-US" sz="2400" dirty="0"/>
              <a:t>&gt;L&lt;??????????????		Maria</a:t>
            </a:r>
          </a:p>
          <a:p>
            <a:pPr eaLnBrk="1" hangingPunct="1">
              <a:buFont typeface="Wingdings" pitchFamily="2" charset="2"/>
              <a:buNone/>
            </a:pPr>
            <a:r>
              <a:rPr lang="en-US" altLang="en-US" sz="2400" dirty="0"/>
              <a:t>					Pierre</a:t>
            </a:r>
          </a:p>
          <a:p>
            <a:pPr eaLnBrk="1" hangingPunct="1"/>
            <a:r>
              <a:rPr lang="en-US" altLang="en-US" sz="2400" dirty="0"/>
              <a:t>ISBN 0-&amp;&amp;&amp;&amp;&amp;&amp;&amp;&amp;&amp;-0	ISBN 1-55615-507-7</a:t>
            </a:r>
          </a:p>
          <a:p>
            <a:pPr lvl="3" eaLnBrk="1" hangingPunct="1">
              <a:buFontTx/>
              <a:buNone/>
            </a:pPr>
            <a:r>
              <a:rPr lang="en-US" altLang="en-US" sz="1600" dirty="0"/>
              <a:t>					</a:t>
            </a:r>
            <a:r>
              <a:rPr lang="en-US" altLang="en-US" sz="1800" dirty="0"/>
              <a:t>ISBN 0-13-964262-5</a:t>
            </a:r>
            <a:endParaRPr lang="en-US" altLang="en-US" sz="1600" dirty="0"/>
          </a:p>
          <a:p>
            <a:pPr eaLnBrk="1" hangingPunct="1"/>
            <a:r>
              <a:rPr lang="en-US" altLang="en-US" sz="2400" dirty="0"/>
              <a:t>&gt;LL00000-0000		DB51392-0493</a:t>
            </a:r>
          </a:p>
          <a:p>
            <a:pPr eaLnBrk="1" hangingPunct="1"/>
            <a:endParaRPr lang="en-US" altLang="en-US" sz="2400" dirty="0"/>
          </a:p>
          <a:p>
            <a:pPr eaLnBrk="1" hangingPunct="1"/>
            <a:endParaRPr lang="en-US" altLang="en-US" sz="2400" dirty="0"/>
          </a:p>
        </p:txBody>
      </p:sp>
    </p:spTree>
    <p:extLst>
      <p:ext uri="{BB962C8B-B14F-4D97-AF65-F5344CB8AC3E}">
        <p14:creationId xmlns:p14="http://schemas.microsoft.com/office/powerpoint/2010/main" val="32018993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r>
              <a:rPr lang="en-GB" altLang="en-US"/>
              <a:t>Sample Format rules</a:t>
            </a:r>
          </a:p>
        </p:txBody>
      </p:sp>
      <p:sp>
        <p:nvSpPr>
          <p:cNvPr id="10243" name="Content Placeholder 2"/>
          <p:cNvSpPr>
            <a:spLocks noGrp="1"/>
          </p:cNvSpPr>
          <p:nvPr>
            <p:ph idx="1"/>
          </p:nvPr>
        </p:nvSpPr>
        <p:spPr/>
        <p:txBody>
          <a:bodyPr/>
          <a:lstStyle/>
          <a:p>
            <a:r>
              <a:rPr lang="en-GB" altLang="en-US" sz="2000" dirty="0"/>
              <a:t>Symbol Description</a:t>
            </a:r>
          </a:p>
          <a:p>
            <a:r>
              <a:rPr lang="en-GB" altLang="en-US" sz="2000" dirty="0"/>
              <a:t>@Text character (either a character or a space) is required.</a:t>
            </a:r>
          </a:p>
          <a:p>
            <a:r>
              <a:rPr lang="en-GB" altLang="en-US" sz="2000" dirty="0"/>
              <a:t>&amp;Text character is not required.</a:t>
            </a:r>
          </a:p>
          <a:p>
            <a:r>
              <a:rPr lang="en-GB" altLang="en-US" sz="2000" dirty="0"/>
              <a:t>&lt;Force all characters to lowercase.</a:t>
            </a:r>
          </a:p>
          <a:p>
            <a:r>
              <a:rPr lang="en-GB" altLang="en-US" sz="2000" dirty="0"/>
              <a:t>&gt;Force all characters to uppercase</a:t>
            </a:r>
          </a:p>
        </p:txBody>
      </p:sp>
    </p:spTree>
    <p:extLst>
      <p:ext uri="{BB962C8B-B14F-4D97-AF65-F5344CB8AC3E}">
        <p14:creationId xmlns:p14="http://schemas.microsoft.com/office/powerpoint/2010/main" val="30239694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09775" y="9525"/>
            <a:ext cx="4218409" cy="5629773"/>
          </a:xfrm>
          <a:prstGeom prst="rect">
            <a:avLst/>
          </a:prstGeom>
        </p:spPr>
      </p:pic>
      <p:sp>
        <p:nvSpPr>
          <p:cNvPr id="11268" name="Rectangle 2"/>
          <p:cNvSpPr>
            <a:spLocks noGrp="1" noChangeArrowheads="1"/>
          </p:cNvSpPr>
          <p:nvPr>
            <p:ph type="title"/>
          </p:nvPr>
        </p:nvSpPr>
        <p:spPr>
          <a:xfrm>
            <a:off x="251520" y="2549773"/>
            <a:ext cx="7521575" cy="549275"/>
          </a:xfrm>
        </p:spPr>
        <p:txBody>
          <a:bodyPr>
            <a:normAutofit fontScale="90000"/>
          </a:bodyPr>
          <a:lstStyle/>
          <a:p>
            <a:pPr eaLnBrk="1" hangingPunct="1"/>
            <a:r>
              <a:rPr lang="en-GB" altLang="en-US" dirty="0"/>
              <a:t>Example</a:t>
            </a:r>
          </a:p>
        </p:txBody>
      </p:sp>
      <p:sp>
        <p:nvSpPr>
          <p:cNvPr id="11270" name="Oval 4"/>
          <p:cNvSpPr>
            <a:spLocks noChangeArrowheads="1"/>
          </p:cNvSpPr>
          <p:nvPr/>
        </p:nvSpPr>
        <p:spPr bwMode="auto">
          <a:xfrm>
            <a:off x="2483768" y="728787"/>
            <a:ext cx="2447925" cy="1223962"/>
          </a:xfrm>
          <a:prstGeom prst="ellipse">
            <a:avLst/>
          </a:prstGeom>
          <a:noFill/>
          <a:ln w="9525">
            <a:solidFill>
              <a:srgbClr val="808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
        <p:nvSpPr>
          <p:cNvPr id="11271" name="Line 5"/>
          <p:cNvSpPr>
            <a:spLocks noChangeShapeType="1"/>
          </p:cNvSpPr>
          <p:nvPr/>
        </p:nvSpPr>
        <p:spPr bwMode="auto">
          <a:xfrm flipV="1">
            <a:off x="107504" y="1340768"/>
            <a:ext cx="2232025" cy="576263"/>
          </a:xfrm>
          <a:prstGeom prst="line">
            <a:avLst/>
          </a:prstGeom>
          <a:noFill/>
          <a:ln w="15875">
            <a:solidFill>
              <a:srgbClr val="008000"/>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35665665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2"/>
          <p:cNvSpPr>
            <a:spLocks noGrp="1" noChangeArrowheads="1"/>
          </p:cNvSpPr>
          <p:nvPr>
            <p:ph type="title"/>
          </p:nvPr>
        </p:nvSpPr>
        <p:spPr/>
        <p:txBody>
          <a:bodyPr/>
          <a:lstStyle/>
          <a:p>
            <a:pPr eaLnBrk="1" hangingPunct="1"/>
            <a:r>
              <a:rPr lang="en-GB" altLang="en-US" b="1"/>
              <a:t>Validation Rules</a:t>
            </a:r>
          </a:p>
        </p:txBody>
      </p:sp>
      <p:sp>
        <p:nvSpPr>
          <p:cNvPr id="12293" name="Rectangle 3"/>
          <p:cNvSpPr>
            <a:spLocks noGrp="1" noChangeArrowheads="1"/>
          </p:cNvSpPr>
          <p:nvPr>
            <p:ph idx="1"/>
          </p:nvPr>
        </p:nvSpPr>
        <p:spPr/>
        <p:txBody>
          <a:bodyPr/>
          <a:lstStyle/>
          <a:p>
            <a:pPr eaLnBrk="1" hangingPunct="1"/>
            <a:r>
              <a:rPr lang="en-GB" altLang="en-US" sz="2000" b="1" dirty="0" err="1"/>
              <a:t>ValidationRule</a:t>
            </a:r>
            <a:r>
              <a:rPr lang="en-GB" altLang="en-US" sz="2000" b="1" dirty="0"/>
              <a:t> </a:t>
            </a:r>
            <a:r>
              <a:rPr lang="en-GB" altLang="en-US" sz="2000" b="1" dirty="0" err="1"/>
              <a:t>SettingValidationTextsetting</a:t>
            </a:r>
            <a:endParaRPr lang="en-GB" altLang="en-US" sz="2000" b="1" dirty="0"/>
          </a:p>
          <a:p>
            <a:pPr eaLnBrk="1" hangingPunct="1"/>
            <a:r>
              <a:rPr lang="en-GB" altLang="en-US" sz="2000" dirty="0"/>
              <a:t>&lt;&gt;0			  Please enter a nonzero value</a:t>
            </a:r>
          </a:p>
          <a:p>
            <a:pPr eaLnBrk="1" hangingPunct="1"/>
            <a:r>
              <a:rPr lang="en-GB" altLang="en-US" sz="2000" dirty="0"/>
              <a:t>.0 or &gt;100		  Value must be either 0 or over 100.</a:t>
            </a:r>
          </a:p>
          <a:p>
            <a:pPr eaLnBrk="1" hangingPunct="1"/>
            <a:r>
              <a:rPr lang="en-GB" altLang="en-US" sz="2000" dirty="0"/>
              <a:t>&lt;#1/1/2000#	  	Enter a date before 2000.</a:t>
            </a:r>
          </a:p>
          <a:p>
            <a:pPr eaLnBrk="1" hangingPunct="1"/>
            <a:r>
              <a:rPr lang="en-GB" altLang="en-US" sz="2000" dirty="0"/>
              <a:t>&gt;=#1/1/2000#     and &lt;#1/1/2001#  Date must be in 2000.</a:t>
            </a:r>
          </a:p>
          <a:p>
            <a:pPr eaLnBrk="1" hangingPunct="1"/>
            <a:r>
              <a:rPr lang="en-GB" altLang="en-US" sz="2000" dirty="0" err="1"/>
              <a:t>StrComp</a:t>
            </a:r>
            <a:r>
              <a:rPr lang="en-GB" altLang="en-US" sz="2000" dirty="0"/>
              <a:t>(</a:t>
            </a:r>
            <a:r>
              <a:rPr lang="en-GB" altLang="en-US" sz="2000" dirty="0" err="1"/>
              <a:t>UCase</a:t>
            </a:r>
            <a:r>
              <a:rPr lang="en-GB" altLang="en-US" sz="2000" dirty="0"/>
              <a:t>([</a:t>
            </a:r>
            <a:r>
              <a:rPr lang="en-GB" altLang="en-US" sz="2000" dirty="0" err="1"/>
              <a:t>LastName</a:t>
            </a:r>
            <a:r>
              <a:rPr lang="en-GB" altLang="en-US" sz="2000" dirty="0"/>
              <a:t>]),[</a:t>
            </a:r>
            <a:r>
              <a:rPr lang="en-GB" altLang="en-US" sz="2000" dirty="0" err="1"/>
              <a:t>LastName</a:t>
            </a:r>
            <a:r>
              <a:rPr lang="en-GB" altLang="en-US" sz="2000" dirty="0"/>
              <a:t>],0) = 0    </a:t>
            </a:r>
          </a:p>
          <a:p>
            <a:pPr eaLnBrk="1" hangingPunct="1">
              <a:buFont typeface="Wingdings" pitchFamily="2" charset="2"/>
              <a:buNone/>
            </a:pPr>
            <a:r>
              <a:rPr lang="en-GB" altLang="en-US" sz="2000" dirty="0"/>
              <a:t> Data in the </a:t>
            </a:r>
            <a:r>
              <a:rPr lang="en-GB" altLang="en-US" sz="2000" dirty="0" err="1"/>
              <a:t>LastName</a:t>
            </a:r>
            <a:r>
              <a:rPr lang="en-GB" altLang="en-US" sz="2000" dirty="0"/>
              <a:t> field must be uppercase.</a:t>
            </a:r>
          </a:p>
        </p:txBody>
      </p:sp>
    </p:spTree>
    <p:extLst>
      <p:ext uri="{BB962C8B-B14F-4D97-AF65-F5344CB8AC3E}">
        <p14:creationId xmlns:p14="http://schemas.microsoft.com/office/powerpoint/2010/main" val="31732632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059832" y="1228997"/>
            <a:ext cx="3231484" cy="4730235"/>
          </a:xfrm>
          <a:prstGeom prst="rect">
            <a:avLst/>
          </a:prstGeom>
        </p:spPr>
      </p:pic>
      <p:sp>
        <p:nvSpPr>
          <p:cNvPr id="13316" name="Rectangle 2"/>
          <p:cNvSpPr>
            <a:spLocks noGrp="1" noChangeArrowheads="1"/>
          </p:cNvSpPr>
          <p:nvPr>
            <p:ph type="title"/>
          </p:nvPr>
        </p:nvSpPr>
        <p:spPr/>
        <p:txBody>
          <a:bodyPr/>
          <a:lstStyle/>
          <a:p>
            <a:pPr eaLnBrk="1" hangingPunct="1"/>
            <a:r>
              <a:rPr lang="en-GB" altLang="en-US"/>
              <a:t>Example</a:t>
            </a:r>
          </a:p>
        </p:txBody>
      </p:sp>
      <p:sp>
        <p:nvSpPr>
          <p:cNvPr id="13318" name="Oval 4"/>
          <p:cNvSpPr>
            <a:spLocks noChangeArrowheads="1"/>
          </p:cNvSpPr>
          <p:nvPr/>
        </p:nvSpPr>
        <p:spPr bwMode="auto">
          <a:xfrm>
            <a:off x="2647718" y="4730629"/>
            <a:ext cx="3384550" cy="863600"/>
          </a:xfrm>
          <a:prstGeom prst="ellipse">
            <a:avLst/>
          </a:prstGeom>
          <a:noFill/>
          <a:ln w="19050">
            <a:solidFill>
              <a:srgbClr val="008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Tree>
    <p:extLst>
      <p:ext uri="{BB962C8B-B14F-4D97-AF65-F5344CB8AC3E}">
        <p14:creationId xmlns:p14="http://schemas.microsoft.com/office/powerpoint/2010/main" val="26898823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0" name="Rectangle 2"/>
          <p:cNvSpPr>
            <a:spLocks noGrp="1" noChangeArrowheads="1"/>
          </p:cNvSpPr>
          <p:nvPr>
            <p:ph type="title"/>
          </p:nvPr>
        </p:nvSpPr>
        <p:spPr/>
        <p:txBody>
          <a:bodyPr/>
          <a:lstStyle/>
          <a:p>
            <a:pPr eaLnBrk="1" hangingPunct="1"/>
            <a:r>
              <a:rPr lang="en-GB" altLang="en-US"/>
              <a:t>Validation rule Expression builder</a:t>
            </a:r>
          </a:p>
        </p:txBody>
      </p:sp>
      <p:sp>
        <p:nvSpPr>
          <p:cNvPr id="14341" name="Rectangle 3"/>
          <p:cNvSpPr>
            <a:spLocks noGrp="1" noChangeArrowheads="1"/>
          </p:cNvSpPr>
          <p:nvPr>
            <p:ph idx="1"/>
          </p:nvPr>
        </p:nvSpPr>
        <p:spPr/>
        <p:txBody>
          <a:bodyPr/>
          <a:lstStyle/>
          <a:p>
            <a:pPr eaLnBrk="1" hangingPunct="1">
              <a:buFont typeface="Courier New" panose="02070309020205020404" pitchFamily="49" charset="0"/>
              <a:buChar char="o"/>
            </a:pPr>
            <a:r>
              <a:rPr lang="en-GB" altLang="en-US" sz="2400" dirty="0"/>
              <a:t>Within the access table creation environment you are able to define the way in which a user will enter data.</a:t>
            </a:r>
          </a:p>
          <a:p>
            <a:pPr eaLnBrk="1" hangingPunct="1">
              <a:buFont typeface="Courier New" panose="02070309020205020404" pitchFamily="49" charset="0"/>
              <a:buChar char="o"/>
            </a:pPr>
            <a:r>
              <a:rPr lang="en-GB" altLang="en-US" sz="2400" dirty="0"/>
              <a:t>This is different to a mask and will give you more control </a:t>
            </a:r>
            <a:r>
              <a:rPr lang="en-GB" altLang="en-US" sz="2400" dirty="0" err="1"/>
              <a:t>i.e</a:t>
            </a:r>
            <a:r>
              <a:rPr lang="en-GB" altLang="en-US" sz="2400" dirty="0"/>
              <a:t> you will be able to build some simple code to provide a check on data entry</a:t>
            </a:r>
          </a:p>
        </p:txBody>
      </p:sp>
    </p:spTree>
    <p:extLst>
      <p:ext uri="{BB962C8B-B14F-4D97-AF65-F5344CB8AC3E}">
        <p14:creationId xmlns:p14="http://schemas.microsoft.com/office/powerpoint/2010/main" val="41541533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4" name="Rectangle 2"/>
          <p:cNvSpPr>
            <a:spLocks noGrp="1" noChangeArrowheads="1"/>
          </p:cNvSpPr>
          <p:nvPr>
            <p:ph type="title"/>
          </p:nvPr>
        </p:nvSpPr>
        <p:spPr/>
        <p:txBody>
          <a:bodyPr/>
          <a:lstStyle/>
          <a:p>
            <a:pPr eaLnBrk="1" hangingPunct="1"/>
            <a:r>
              <a:rPr lang="en-GB" altLang="en-US"/>
              <a:t>Example</a:t>
            </a:r>
          </a:p>
        </p:txBody>
      </p:sp>
      <p:pic>
        <p:nvPicPr>
          <p:cNvPr id="3" name="Content Placeholder 2"/>
          <p:cNvPicPr>
            <a:picLocks noGrp="1" noChangeAspect="1"/>
          </p:cNvPicPr>
          <p:nvPr>
            <p:ph idx="1"/>
          </p:nvPr>
        </p:nvPicPr>
        <p:blipFill>
          <a:blip r:embed="rId2"/>
          <a:stretch>
            <a:fillRect/>
          </a:stretch>
        </p:blipFill>
        <p:spPr>
          <a:xfrm>
            <a:off x="2251075" y="1890713"/>
            <a:ext cx="4686300" cy="3933825"/>
          </a:xfrm>
          <a:prstGeom prst="rect">
            <a:avLst/>
          </a:prstGeom>
        </p:spPr>
      </p:pic>
      <p:sp>
        <p:nvSpPr>
          <p:cNvPr id="15366" name="Oval 4"/>
          <p:cNvSpPr>
            <a:spLocks noChangeArrowheads="1"/>
          </p:cNvSpPr>
          <p:nvPr/>
        </p:nvSpPr>
        <p:spPr bwMode="auto">
          <a:xfrm>
            <a:off x="1835696" y="1484784"/>
            <a:ext cx="2448272" cy="2161083"/>
          </a:xfrm>
          <a:prstGeom prst="ellipse">
            <a:avLst/>
          </a:prstGeom>
          <a:noFill/>
          <a:ln w="19050">
            <a:solidFill>
              <a:srgbClr val="333399"/>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p>
        </p:txBody>
      </p:sp>
    </p:spTree>
    <p:extLst>
      <p:ext uri="{BB962C8B-B14F-4D97-AF65-F5344CB8AC3E}">
        <p14:creationId xmlns:p14="http://schemas.microsoft.com/office/powerpoint/2010/main" val="1293897658"/>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Retrospect</Template>
  <TotalTime>17</TotalTime>
  <Words>258</Words>
  <Application>Microsoft Office PowerPoint</Application>
  <PresentationFormat>On-screen Show (4:3)</PresentationFormat>
  <Paragraphs>66</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Courier New</vt:lpstr>
      <vt:lpstr>Wingdings</vt:lpstr>
      <vt:lpstr>Retrospect</vt:lpstr>
      <vt:lpstr>Information engineering</vt:lpstr>
      <vt:lpstr>Input Mask</vt:lpstr>
      <vt:lpstr>Input Mask Characters</vt:lpstr>
      <vt:lpstr>Input Mask Characters</vt:lpstr>
      <vt:lpstr>Input Mask Characters</vt:lpstr>
      <vt:lpstr>Example of Input Masks</vt:lpstr>
      <vt:lpstr>Examples of Input Masks</vt:lpstr>
      <vt:lpstr>Sample Format rules</vt:lpstr>
      <vt:lpstr>Example</vt:lpstr>
      <vt:lpstr>Validation Rules</vt:lpstr>
      <vt:lpstr>Example</vt:lpstr>
      <vt:lpstr>Validation rule Expression builder</vt:lpstr>
      <vt:lpstr>Example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Information engineering</dc:title>
  <dc:creator>Holland, Beverley</dc:creator>
  <cp:lastModifiedBy>Beverley Holland</cp:lastModifiedBy>
  <cp:revision>3</cp:revision>
  <dcterms:created xsi:type="dcterms:W3CDTF">2014-11-03T15:06:00Z</dcterms:created>
  <dcterms:modified xsi:type="dcterms:W3CDTF">2020-01-27T10:18:19Z</dcterms:modified>
</cp:coreProperties>
</file>