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8"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5" d="100"/>
          <a:sy n="25" d="100"/>
        </p:scale>
        <p:origin x="3366" y="9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er, Faith" userId="0105774a-b894-46ed-8cd4-f58c15c97f27" providerId="ADAL" clId="{BE904326-0E5C-4687-8459-F2107EC39344}"/>
    <pc:docChg chg="modSld">
      <pc:chgData name="Over, Faith" userId="0105774a-b894-46ed-8cd4-f58c15c97f27" providerId="ADAL" clId="{BE904326-0E5C-4687-8459-F2107EC39344}" dt="2023-06-01T20:51:19.365" v="0" actId="20577"/>
      <pc:docMkLst>
        <pc:docMk/>
      </pc:docMkLst>
      <pc:sldChg chg="modSp mod">
        <pc:chgData name="Over, Faith" userId="0105774a-b894-46ed-8cd4-f58c15c97f27" providerId="ADAL" clId="{BE904326-0E5C-4687-8459-F2107EC39344}" dt="2023-06-01T20:51:19.365" v="0" actId="20577"/>
        <pc:sldMkLst>
          <pc:docMk/>
          <pc:sldMk cId="2816073496" sldId="258"/>
        </pc:sldMkLst>
        <pc:spChg chg="mod">
          <ac:chgData name="Over, Faith" userId="0105774a-b894-46ed-8cd4-f58c15c97f27" providerId="ADAL" clId="{BE904326-0E5C-4687-8459-F2107EC39344}" dt="2023-06-01T20:51:19.365" v="0" actId="20577"/>
          <ac:spMkLst>
            <pc:docMk/>
            <pc:sldMk cId="2816073496" sldId="258"/>
            <ac:spMk id="24" creationId="{00000000-0000-0000-0000-000000000000}"/>
          </ac:spMkLst>
        </pc:spChg>
      </pc:sldChg>
    </pc:docChg>
  </pc:docChgLst>
  <pc:docChgLst>
    <pc:chgData name="Over, Faith" userId="0105774a-b894-46ed-8cd4-f58c15c97f27" providerId="ADAL" clId="{673A5B4F-3EF4-4C1F-836A-2BC27B74AFF5}"/>
    <pc:docChg chg="custSel delSld modSld">
      <pc:chgData name="Over, Faith" userId="0105774a-b894-46ed-8cd4-f58c15c97f27" providerId="ADAL" clId="{673A5B4F-3EF4-4C1F-836A-2BC27B74AFF5}" dt="2023-05-29T18:06:22.592" v="8" actId="478"/>
      <pc:docMkLst>
        <pc:docMk/>
      </pc:docMkLst>
      <pc:sldChg chg="del">
        <pc:chgData name="Over, Faith" userId="0105774a-b894-46ed-8cd4-f58c15c97f27" providerId="ADAL" clId="{673A5B4F-3EF4-4C1F-836A-2BC27B74AFF5}" dt="2023-05-29T18:05:46.070" v="0" actId="47"/>
        <pc:sldMkLst>
          <pc:docMk/>
          <pc:sldMk cId="1032727246" sldId="256"/>
        </pc:sldMkLst>
      </pc:sldChg>
      <pc:sldChg chg="del">
        <pc:chgData name="Over, Faith" userId="0105774a-b894-46ed-8cd4-f58c15c97f27" providerId="ADAL" clId="{673A5B4F-3EF4-4C1F-836A-2BC27B74AFF5}" dt="2023-05-29T18:05:47.466" v="1" actId="47"/>
        <pc:sldMkLst>
          <pc:docMk/>
          <pc:sldMk cId="3421457047" sldId="257"/>
        </pc:sldMkLst>
      </pc:sldChg>
      <pc:sldChg chg="delSp modSp mod">
        <pc:chgData name="Over, Faith" userId="0105774a-b894-46ed-8cd4-f58c15c97f27" providerId="ADAL" clId="{673A5B4F-3EF4-4C1F-836A-2BC27B74AFF5}" dt="2023-05-29T18:06:22.592" v="8" actId="478"/>
        <pc:sldMkLst>
          <pc:docMk/>
          <pc:sldMk cId="2816073496" sldId="258"/>
        </pc:sldMkLst>
        <pc:spChg chg="del mod">
          <ac:chgData name="Over, Faith" userId="0105774a-b894-46ed-8cd4-f58c15c97f27" providerId="ADAL" clId="{673A5B4F-3EF4-4C1F-836A-2BC27B74AFF5}" dt="2023-05-29T18:06:21.073" v="7" actId="478"/>
          <ac:spMkLst>
            <pc:docMk/>
            <pc:sldMk cId="2816073496" sldId="258"/>
            <ac:spMk id="28" creationId="{00000000-0000-0000-0000-000000000000}"/>
          </ac:spMkLst>
        </pc:spChg>
        <pc:spChg chg="del">
          <ac:chgData name="Over, Faith" userId="0105774a-b894-46ed-8cd4-f58c15c97f27" providerId="ADAL" clId="{673A5B4F-3EF4-4C1F-836A-2BC27B74AFF5}" dt="2023-05-29T18:06:15.812" v="5" actId="478"/>
          <ac:spMkLst>
            <pc:docMk/>
            <pc:sldMk cId="2816073496" sldId="258"/>
            <ac:spMk id="37" creationId="{00000000-0000-0000-0000-000000000000}"/>
          </ac:spMkLst>
        </pc:spChg>
        <pc:spChg chg="del">
          <ac:chgData name="Over, Faith" userId="0105774a-b894-46ed-8cd4-f58c15c97f27" providerId="ADAL" clId="{673A5B4F-3EF4-4C1F-836A-2BC27B74AFF5}" dt="2023-05-29T18:06:22.592" v="8" actId="478"/>
          <ac:spMkLst>
            <pc:docMk/>
            <pc:sldMk cId="2816073496" sldId="258"/>
            <ac:spMk id="41" creationId="{00000000-0000-0000-0000-000000000000}"/>
          </ac:spMkLst>
        </pc:spChg>
        <pc:picChg chg="mod">
          <ac:chgData name="Over, Faith" userId="0105774a-b894-46ed-8cd4-f58c15c97f27" providerId="ADAL" clId="{673A5B4F-3EF4-4C1F-836A-2BC27B74AFF5}" dt="2023-05-29T18:06:09.575" v="4" actId="1076"/>
          <ac:picMkLst>
            <pc:docMk/>
            <pc:sldMk cId="2816073496" sldId="258"/>
            <ac:picMk id="21" creationId="{E49633BC-830E-59D0-E2B9-526F308F658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47717"/>
            <a:ext cx="18109397" cy="3817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Automation of Plated Through Hole Component Soldering in Printed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Circuit Board Assembly Manufacturing</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Faith Over</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Pete Charlton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22301" y="6082061"/>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altLang="en-US" sz="2800" dirty="0"/>
              <a:t>The aim of this project is to increase overall manufacturing output of the factory and increase production efficiency by focusing on relieving a major bottleneck in the manufacturing process – a process step summarised and termed as “plated through hole” (PTH), which includes the manual insertion and soldering of through hole components into printed circuit boards (PCBAs). </a:t>
            </a: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327179" y="16684574"/>
            <a:ext cx="6415087" cy="13153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Automation Investigation</a:t>
            </a:r>
          </a:p>
          <a:p>
            <a:pPr>
              <a:spcBef>
                <a:spcPct val="20000"/>
              </a:spcBef>
            </a:pPr>
            <a:r>
              <a:rPr lang="en-AU" altLang="en-US" sz="2800" dirty="0"/>
              <a:t>A literature review was conducted for the following types PTH automated solutions:</a:t>
            </a:r>
          </a:p>
          <a:p>
            <a:pPr>
              <a:spcBef>
                <a:spcPct val="40000"/>
              </a:spcBef>
              <a:buFontTx/>
              <a:buChar char="•"/>
            </a:pPr>
            <a:r>
              <a:rPr lang="en-AU" altLang="en-US" sz="2800" dirty="0"/>
              <a:t>Selective Dip Soldering</a:t>
            </a:r>
          </a:p>
          <a:p>
            <a:pPr>
              <a:spcBef>
                <a:spcPct val="40000"/>
              </a:spcBef>
              <a:buFontTx/>
              <a:buChar char="•"/>
            </a:pPr>
            <a:r>
              <a:rPr lang="en-AU" altLang="en-US" sz="2800" dirty="0"/>
              <a:t>Selective Drag Soldering </a:t>
            </a:r>
          </a:p>
          <a:p>
            <a:pPr>
              <a:spcBef>
                <a:spcPct val="40000"/>
              </a:spcBef>
              <a:buFontTx/>
              <a:buChar char="•"/>
            </a:pPr>
            <a:r>
              <a:rPr lang="en-AU" altLang="en-US" sz="2800" dirty="0"/>
              <a:t>Robotic Soldering </a:t>
            </a:r>
          </a:p>
          <a:p>
            <a:pPr>
              <a:spcBef>
                <a:spcPct val="40000"/>
              </a:spcBef>
              <a:buFontTx/>
              <a:buChar char="•"/>
            </a:pPr>
            <a:r>
              <a:rPr lang="en-AU" altLang="en-US" sz="2800" dirty="0"/>
              <a:t>Laser Soldering</a:t>
            </a:r>
          </a:p>
          <a:p>
            <a:pPr>
              <a:spcBef>
                <a:spcPct val="40000"/>
              </a:spcBef>
            </a:pPr>
            <a:r>
              <a:rPr lang="en-GB" sz="2800" dirty="0">
                <a:effectLst/>
                <a:latin typeface="Arial" panose="020B0604020202020204" pitchFamily="34" charset="0"/>
                <a:ea typeface="Calibri" panose="020F0502020204030204" pitchFamily="34" charset="0"/>
              </a:rPr>
              <a:t>The solution selected to investigat</a:t>
            </a:r>
            <a:r>
              <a:rPr lang="en-GB" sz="2800" dirty="0">
                <a:latin typeface="Arial" panose="020B0604020202020204" pitchFamily="34" charset="0"/>
                <a:ea typeface="Calibri" panose="020F0502020204030204" pitchFamily="34" charset="0"/>
              </a:rPr>
              <a:t>e further was robotic soldering. This is due to the similarities to hand soldering processes, reducing potential quality issues deriving from process changes, and due to the percentage of manual worked hours the solution is able to automate. </a:t>
            </a:r>
          </a:p>
          <a:p>
            <a:pPr>
              <a:spcBef>
                <a:spcPct val="40000"/>
              </a:spcBef>
            </a:pPr>
            <a:r>
              <a:rPr lang="en-GB" altLang="en-US" sz="2800" dirty="0"/>
              <a:t>Robotic soldering is the closest automated solution which mimics the manual human process. A soldering tip and solder wire is moved across a PCBA placed in a jig in the base plate. The solder tip is moved in an X, Y, Z axis, and angular momentum to match angular surfaces on a PCBA (</a:t>
            </a:r>
            <a:r>
              <a:rPr lang="en-GB" altLang="en-US" sz="2800" dirty="0" err="1"/>
              <a:t>Abbinaya</a:t>
            </a:r>
            <a:r>
              <a:rPr lang="en-GB" altLang="en-US" sz="2800" dirty="0"/>
              <a:t>, 2022).</a:t>
            </a:r>
            <a:endParaRPr lang="en-AU" altLang="en-US" sz="2800" dirty="0"/>
          </a:p>
          <a:p>
            <a:pPr>
              <a:spcBef>
                <a:spcPct val="40000"/>
              </a:spcBef>
            </a:pPr>
            <a:endParaRPr lang="en-AU" altLang="en-US" sz="2800" dirty="0"/>
          </a:p>
        </p:txBody>
      </p:sp>
      <p:sp>
        <p:nvSpPr>
          <p:cNvPr id="14" name="Text Box 19"/>
          <p:cNvSpPr txBox="1">
            <a:spLocks noChangeArrowheads="1"/>
          </p:cNvSpPr>
          <p:nvPr/>
        </p:nvSpPr>
        <p:spPr bwMode="auto">
          <a:xfrm>
            <a:off x="7730521" y="9488591"/>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Japan Unix, 2023</a:t>
            </a:r>
          </a:p>
        </p:txBody>
      </p:sp>
      <p:sp>
        <p:nvSpPr>
          <p:cNvPr id="22" name="Text Box 10"/>
          <p:cNvSpPr txBox="1">
            <a:spLocks noChangeArrowheads="1"/>
          </p:cNvSpPr>
          <p:nvPr/>
        </p:nvSpPr>
        <p:spPr bwMode="auto">
          <a:xfrm>
            <a:off x="14645142" y="19488790"/>
            <a:ext cx="6415088" cy="604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altLang="en-US" sz="2800" dirty="0"/>
              <a:t>would like to express gratitude to the following individuals who assisted and guided me through both this project and creation of this written report:</a:t>
            </a:r>
          </a:p>
          <a:p>
            <a:pPr>
              <a:spcBef>
                <a:spcPct val="50000"/>
              </a:spcBef>
            </a:pPr>
            <a:r>
              <a:rPr lang="en-GB" altLang="en-US" sz="2800" dirty="0"/>
              <a:t>Lee Jones </a:t>
            </a:r>
          </a:p>
          <a:p>
            <a:pPr>
              <a:spcBef>
                <a:spcPct val="50000"/>
              </a:spcBef>
            </a:pPr>
            <a:r>
              <a:rPr lang="en-GB" altLang="en-US" sz="2800" dirty="0"/>
              <a:t>Luke Evans</a:t>
            </a:r>
          </a:p>
          <a:p>
            <a:pPr>
              <a:spcBef>
                <a:spcPct val="50000"/>
              </a:spcBef>
            </a:pPr>
            <a:r>
              <a:rPr lang="en-GB" altLang="en-US" sz="2800" dirty="0"/>
              <a:t>Tony Simpson </a:t>
            </a:r>
          </a:p>
          <a:p>
            <a:pPr>
              <a:spcBef>
                <a:spcPct val="50000"/>
              </a:spcBef>
            </a:pPr>
            <a:r>
              <a:rPr lang="en-GB" altLang="en-US" sz="2800" dirty="0"/>
              <a:t>Robert Northover </a:t>
            </a:r>
          </a:p>
        </p:txBody>
      </p:sp>
      <p:sp>
        <p:nvSpPr>
          <p:cNvPr id="23" name="Text Box 11"/>
          <p:cNvSpPr txBox="1">
            <a:spLocks noChangeArrowheads="1"/>
          </p:cNvSpPr>
          <p:nvPr/>
        </p:nvSpPr>
        <p:spPr bwMode="auto">
          <a:xfrm>
            <a:off x="14711488" y="25238396"/>
            <a:ext cx="6415087" cy="344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sz="1800" dirty="0" err="1">
                <a:effectLst/>
                <a:latin typeface="Arial" panose="020B0604020202020204" pitchFamily="34" charset="0"/>
                <a:ea typeface="Calibri" panose="020F0502020204030204" pitchFamily="34" charset="0"/>
                <a:cs typeface="Times New Roman" panose="02020603050405020304" pitchFamily="18" charset="0"/>
              </a:rPr>
              <a:t>Abbinaya</a:t>
            </a:r>
            <a:r>
              <a:rPr lang="en-GB" sz="1800" dirty="0">
                <a:effectLst/>
                <a:latin typeface="Arial" panose="020B0604020202020204" pitchFamily="34" charset="0"/>
                <a:ea typeface="Calibri" panose="020F0502020204030204" pitchFamily="34" charset="0"/>
                <a:cs typeface="Times New Roman" panose="02020603050405020304" pitchFamily="18" charset="0"/>
              </a:rPr>
              <a:t>, K., 2022. Soldering Machine Innovations Target Better Flexibility And Temperature Control. Electronics for You, 1(1), pp. 1-5.</a:t>
            </a:r>
          </a:p>
          <a:p>
            <a:pPr marL="0" indent="0">
              <a:spcBef>
                <a:spcPct val="50000"/>
              </a:spcBef>
            </a:pPr>
            <a:r>
              <a:rPr lang="en-US" altLang="en-US" sz="1800" dirty="0">
                <a:ea typeface="Arial" charset="0"/>
                <a:cs typeface="Arial" charset="0"/>
              </a:rPr>
              <a:t>Japan Unix, 2023. Solder Meister. [Online] Available at: https://www.japanunix.com/en/products/automation/desktop-soldering-robot/dfseries/</a:t>
            </a:r>
          </a:p>
          <a:p>
            <a:pPr marL="0" indent="0">
              <a:spcBef>
                <a:spcPct val="50000"/>
              </a:spcBef>
            </a:pPr>
            <a:r>
              <a:rPr lang="en-US" altLang="en-US" sz="1800" dirty="0">
                <a:ea typeface="Arial" charset="0"/>
                <a:cs typeface="Arial" charset="0"/>
              </a:rPr>
              <a:t>[Accessed 16 April 2023].</a:t>
            </a:r>
          </a:p>
        </p:txBody>
      </p:sp>
      <p:sp>
        <p:nvSpPr>
          <p:cNvPr id="24" name="Text Box 22"/>
          <p:cNvSpPr txBox="1">
            <a:spLocks noChangeArrowheads="1"/>
          </p:cNvSpPr>
          <p:nvPr/>
        </p:nvSpPr>
        <p:spPr bwMode="auto">
          <a:xfrm>
            <a:off x="14746237" y="10276010"/>
            <a:ext cx="6415087" cy="10229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a:t>Though a robotic soldering solution would generate better bottle neck relief at the PTH section of the company’s value stream, the results of trials suggest that robotic soldering may not be the most effective automated soldering solution due to the significantly longer than anticipated cycle time. Robotic soldering process optimisation opportunities to decrease machine cycle time need to be further investigated:</a:t>
            </a:r>
          </a:p>
          <a:p>
            <a:pPr>
              <a:spcBef>
                <a:spcPct val="50000"/>
              </a:spcBef>
            </a:pPr>
            <a:r>
              <a:rPr lang="en-GB" altLang="en-US" sz="2800" dirty="0"/>
              <a:t>•robot route through the PCBA joints</a:t>
            </a:r>
          </a:p>
          <a:p>
            <a:pPr>
              <a:spcBef>
                <a:spcPct val="50000"/>
              </a:spcBef>
            </a:pPr>
            <a:r>
              <a:rPr lang="en-GB" altLang="en-US" sz="2800" dirty="0"/>
              <a:t>•robot dwell time on each PTH joint</a:t>
            </a:r>
          </a:p>
          <a:p>
            <a:pPr>
              <a:spcBef>
                <a:spcPct val="50000"/>
              </a:spcBef>
            </a:pPr>
            <a:r>
              <a:rPr lang="en-GB" altLang="en-US" sz="2800" dirty="0"/>
              <a:t>•solder iron temperature. </a:t>
            </a:r>
          </a:p>
          <a:p>
            <a:pPr>
              <a:spcBef>
                <a:spcPct val="50000"/>
              </a:spcBef>
            </a:pPr>
            <a:r>
              <a:rPr lang="en-GB" altLang="en-US" sz="2800" dirty="0"/>
              <a:t>Further investigations and trials are needed to revisit selective drag soldering.</a:t>
            </a:r>
          </a:p>
          <a:p>
            <a:pPr>
              <a:spcBef>
                <a:spcPct val="50000"/>
              </a:spcBef>
            </a:pPr>
            <a:endParaRPr lang="en-AU" altLang="en-US" sz="2800" dirty="0"/>
          </a:p>
        </p:txBody>
      </p:sp>
      <p:sp>
        <p:nvSpPr>
          <p:cNvPr id="25" name="Text Box 25"/>
          <p:cNvSpPr txBox="1">
            <a:spLocks noChangeArrowheads="1"/>
          </p:cNvSpPr>
          <p:nvPr/>
        </p:nvSpPr>
        <p:spPr bwMode="auto">
          <a:xfrm>
            <a:off x="14704210" y="8604365"/>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Graphs of two and three machines and operator time vs takt time</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38" name="Rectangle 37"/>
          <p:cNvSpPr/>
          <p:nvPr/>
        </p:nvSpPr>
        <p:spPr>
          <a:xfrm>
            <a:off x="7470614" y="10288930"/>
            <a:ext cx="2929200"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Trial Results</a:t>
            </a:r>
          </a:p>
        </p:txBody>
      </p:sp>
      <p:sp>
        <p:nvSpPr>
          <p:cNvPr id="39" name="Rectangle 38"/>
          <p:cNvSpPr/>
          <p:nvPr/>
        </p:nvSpPr>
        <p:spPr>
          <a:xfrm>
            <a:off x="14711488" y="9629679"/>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sp>
        <p:nvSpPr>
          <p:cNvPr id="29" name="Rectangle: Rounded Corners 28">
            <a:extLst>
              <a:ext uri="{FF2B5EF4-FFF2-40B4-BE49-F238E27FC236}">
                <a16:creationId xmlns:a16="http://schemas.microsoft.com/office/drawing/2014/main" id="{012FB512-9A0A-FD76-C925-FB54FDA619B6}"/>
              </a:ext>
            </a:extLst>
          </p:cNvPr>
          <p:cNvSpPr/>
          <p:nvPr/>
        </p:nvSpPr>
        <p:spPr>
          <a:xfrm>
            <a:off x="841142" y="12424937"/>
            <a:ext cx="4568605" cy="3591352"/>
          </a:xfrm>
          <a:prstGeom prst="roundRect">
            <a:avLst>
              <a:gd name="adj" fmla="val 10000"/>
            </a:avLst>
          </a:prstGeom>
          <a:blipFill>
            <a:blip r:embed="rId4" cstate="print">
              <a:extLst>
                <a:ext uri="{28A0092B-C50C-407E-A947-70E740481C1C}">
                  <a14:useLocalDpi xmlns:a14="http://schemas.microsoft.com/office/drawing/2010/main" val="0"/>
                </a:ext>
              </a:extLst>
            </a:blip>
            <a:srcRect/>
            <a:stretch>
              <a:fillRect l="-17000" r="-17000"/>
            </a:stretch>
          </a:blipFill>
        </p:spPr>
        <p:style>
          <a:lnRef idx="2">
            <a:schemeClr val="lt1">
              <a:hueOff val="0"/>
              <a:satOff val="0"/>
              <a:lumOff val="0"/>
              <a:alphaOff val="0"/>
            </a:schemeClr>
          </a:lnRef>
          <a:fillRef idx="1">
            <a:scrgbClr r="0" g="0" b="0"/>
          </a:fillRef>
          <a:effectRef idx="0">
            <a:schemeClr val="accent2">
              <a:tint val="50000"/>
              <a:hueOff val="1685679"/>
              <a:satOff val="-2314"/>
              <a:lumOff val="3726"/>
              <a:alphaOff val="0"/>
            </a:schemeClr>
          </a:effectRef>
          <a:fontRef idx="minor">
            <a:schemeClr val="lt1">
              <a:hueOff val="0"/>
              <a:satOff val="0"/>
              <a:lumOff val="0"/>
              <a:alphaOff val="0"/>
            </a:schemeClr>
          </a:fontRef>
        </p:style>
      </p:sp>
      <p:sp>
        <p:nvSpPr>
          <p:cNvPr id="33" name="Text Box 21">
            <a:extLst>
              <a:ext uri="{FF2B5EF4-FFF2-40B4-BE49-F238E27FC236}">
                <a16:creationId xmlns:a16="http://schemas.microsoft.com/office/drawing/2014/main" id="{1A0F1B0F-570C-C82B-F147-18CD26327D3D}"/>
              </a:ext>
            </a:extLst>
          </p:cNvPr>
          <p:cNvSpPr txBox="1">
            <a:spLocks noChangeArrowheads="1"/>
          </p:cNvSpPr>
          <p:nvPr/>
        </p:nvSpPr>
        <p:spPr bwMode="auto">
          <a:xfrm>
            <a:off x="569717" y="16152870"/>
            <a:ext cx="58397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Image of current hand soldering process</a:t>
            </a:r>
          </a:p>
        </p:txBody>
      </p:sp>
      <p:sp>
        <p:nvSpPr>
          <p:cNvPr id="47" name="Text Box 22">
            <a:extLst>
              <a:ext uri="{FF2B5EF4-FFF2-40B4-BE49-F238E27FC236}">
                <a16:creationId xmlns:a16="http://schemas.microsoft.com/office/drawing/2014/main" id="{D8DBD38D-EA09-90B9-F059-F865EE05610B}"/>
              </a:ext>
            </a:extLst>
          </p:cNvPr>
          <p:cNvSpPr txBox="1">
            <a:spLocks noChangeArrowheads="1"/>
          </p:cNvSpPr>
          <p:nvPr/>
        </p:nvSpPr>
        <p:spPr bwMode="auto">
          <a:xfrm>
            <a:off x="7256229" y="10875321"/>
            <a:ext cx="6415087" cy="5274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a:t>Whether machine soldering time satisfies Takt time significantly impacts the implementation plan and operator balancing solution. As does the number of daughterboards per motherboard as that enforces batching quantities. Without any inefficiencies accounted for, the below graph shows a 1:1 operator/machine solution against takt time.</a:t>
            </a:r>
            <a:endParaRPr lang="en-AU" altLang="en-US" sz="2800" dirty="0"/>
          </a:p>
        </p:txBody>
      </p:sp>
      <p:pic>
        <p:nvPicPr>
          <p:cNvPr id="48" name="Picture 47">
            <a:extLst>
              <a:ext uri="{FF2B5EF4-FFF2-40B4-BE49-F238E27FC236}">
                <a16:creationId xmlns:a16="http://schemas.microsoft.com/office/drawing/2014/main" id="{2A72B81E-B50A-2DC3-714D-C1F4FCB3E485}"/>
              </a:ext>
            </a:extLst>
          </p:cNvPr>
          <p:cNvPicPr>
            <a:picLocks noChangeAspect="1"/>
          </p:cNvPicPr>
          <p:nvPr/>
        </p:nvPicPr>
        <p:blipFill>
          <a:blip r:embed="rId5"/>
          <a:stretch>
            <a:fillRect/>
          </a:stretch>
        </p:blipFill>
        <p:spPr>
          <a:xfrm>
            <a:off x="8368265" y="6525587"/>
            <a:ext cx="3125819" cy="2779925"/>
          </a:xfrm>
          <a:prstGeom prst="rect">
            <a:avLst/>
          </a:prstGeom>
        </p:spPr>
      </p:pic>
      <p:sp>
        <p:nvSpPr>
          <p:cNvPr id="49" name="Text Box 22">
            <a:extLst>
              <a:ext uri="{FF2B5EF4-FFF2-40B4-BE49-F238E27FC236}">
                <a16:creationId xmlns:a16="http://schemas.microsoft.com/office/drawing/2014/main" id="{AEB75285-89E4-2CED-F2F2-B4F539168845}"/>
              </a:ext>
            </a:extLst>
          </p:cNvPr>
          <p:cNvSpPr txBox="1">
            <a:spLocks noChangeArrowheads="1"/>
          </p:cNvSpPr>
          <p:nvPr/>
        </p:nvSpPr>
        <p:spPr bwMode="auto">
          <a:xfrm>
            <a:off x="7476138" y="21270445"/>
            <a:ext cx="6415087" cy="6567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a:t>This imbalance can be mitigated in by increasing the number of robotic soldering stations each operator would have to feed into. Even though leveraging three machines generates a line output which is closer to the takt time requirements,, the operator will still be idle. Implementing four machines generated a better balance, however results fell below the required takt time, implying this additional investment would become a wasted and unleveraged additional expense.</a:t>
            </a:r>
            <a:endParaRPr lang="en-AU" altLang="en-US" sz="2800" dirty="0"/>
          </a:p>
        </p:txBody>
      </p:sp>
      <p:pic>
        <p:nvPicPr>
          <p:cNvPr id="11" name="Picture 10">
            <a:extLst>
              <a:ext uri="{FF2B5EF4-FFF2-40B4-BE49-F238E27FC236}">
                <a16:creationId xmlns:a16="http://schemas.microsoft.com/office/drawing/2014/main" id="{800202BF-FF2C-CB7B-EAEA-01444748CBFF}"/>
              </a:ext>
            </a:extLst>
          </p:cNvPr>
          <p:cNvPicPr>
            <a:picLocks noChangeAspect="1"/>
          </p:cNvPicPr>
          <p:nvPr/>
        </p:nvPicPr>
        <p:blipFill>
          <a:blip r:embed="rId6"/>
          <a:stretch>
            <a:fillRect/>
          </a:stretch>
        </p:blipFill>
        <p:spPr>
          <a:xfrm>
            <a:off x="8199161" y="15859028"/>
            <a:ext cx="4503188" cy="4960323"/>
          </a:xfrm>
          <a:prstGeom prst="rect">
            <a:avLst/>
          </a:prstGeom>
        </p:spPr>
      </p:pic>
      <p:sp>
        <p:nvSpPr>
          <p:cNvPr id="15" name="Text Box 21">
            <a:extLst>
              <a:ext uri="{FF2B5EF4-FFF2-40B4-BE49-F238E27FC236}">
                <a16:creationId xmlns:a16="http://schemas.microsoft.com/office/drawing/2014/main" id="{178D07F1-15A9-B44A-B288-A0AA3D9ED52F}"/>
              </a:ext>
            </a:extLst>
          </p:cNvPr>
          <p:cNvSpPr txBox="1">
            <a:spLocks noChangeArrowheads="1"/>
          </p:cNvSpPr>
          <p:nvPr/>
        </p:nvSpPr>
        <p:spPr bwMode="auto">
          <a:xfrm>
            <a:off x="7730521" y="20795666"/>
            <a:ext cx="583970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Graph of machine and operator time vs takt time</a:t>
            </a:r>
          </a:p>
        </p:txBody>
      </p:sp>
      <p:pic>
        <p:nvPicPr>
          <p:cNvPr id="18" name="Picture 17">
            <a:extLst>
              <a:ext uri="{FF2B5EF4-FFF2-40B4-BE49-F238E27FC236}">
                <a16:creationId xmlns:a16="http://schemas.microsoft.com/office/drawing/2014/main" id="{00B5E07F-89C2-EDDB-B489-B59C63644824}"/>
              </a:ext>
            </a:extLst>
          </p:cNvPr>
          <p:cNvPicPr>
            <a:picLocks noChangeAspect="1"/>
          </p:cNvPicPr>
          <p:nvPr/>
        </p:nvPicPr>
        <p:blipFill>
          <a:blip r:embed="rId7"/>
          <a:stretch>
            <a:fillRect/>
          </a:stretch>
        </p:blipFill>
        <p:spPr>
          <a:xfrm>
            <a:off x="14128556" y="4733547"/>
            <a:ext cx="4075273" cy="3626108"/>
          </a:xfrm>
          <a:prstGeom prst="rect">
            <a:avLst/>
          </a:prstGeom>
        </p:spPr>
      </p:pic>
      <p:pic>
        <p:nvPicPr>
          <p:cNvPr id="19" name="Picture 18">
            <a:extLst>
              <a:ext uri="{FF2B5EF4-FFF2-40B4-BE49-F238E27FC236}">
                <a16:creationId xmlns:a16="http://schemas.microsoft.com/office/drawing/2014/main" id="{1C6504ED-8A28-4DBE-59BA-404766721FED}"/>
              </a:ext>
            </a:extLst>
          </p:cNvPr>
          <p:cNvPicPr>
            <a:picLocks noChangeAspect="1"/>
          </p:cNvPicPr>
          <p:nvPr/>
        </p:nvPicPr>
        <p:blipFill>
          <a:blip r:embed="rId8"/>
          <a:stretch>
            <a:fillRect/>
          </a:stretch>
        </p:blipFill>
        <p:spPr>
          <a:xfrm>
            <a:off x="17672703" y="4730466"/>
            <a:ext cx="3362325" cy="3629025"/>
          </a:xfrm>
          <a:prstGeom prst="rect">
            <a:avLst/>
          </a:prstGeom>
        </p:spPr>
      </p:pic>
      <p:pic>
        <p:nvPicPr>
          <p:cNvPr id="2050" name="Picture 1">
            <a:extLst>
              <a:ext uri="{FF2B5EF4-FFF2-40B4-BE49-F238E27FC236}">
                <a16:creationId xmlns:a16="http://schemas.microsoft.com/office/drawing/2014/main" id="{481524C5-72CC-59B5-D9BC-2BC5EFBD3DC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1269" y="29346091"/>
            <a:ext cx="163195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a:extLst>
              <a:ext uri="{FF2B5EF4-FFF2-40B4-BE49-F238E27FC236}">
                <a16:creationId xmlns:a16="http://schemas.microsoft.com/office/drawing/2014/main" id="{E49633BC-830E-59D0-E2B9-526F308F6584}"/>
              </a:ext>
            </a:extLst>
          </p:cNvPr>
          <p:cNvPicPr>
            <a:picLocks noChangeAspect="1"/>
          </p:cNvPicPr>
          <p:nvPr/>
        </p:nvPicPr>
        <p:blipFill>
          <a:blip r:embed="rId10"/>
          <a:stretch>
            <a:fillRect/>
          </a:stretch>
        </p:blipFill>
        <p:spPr>
          <a:xfrm>
            <a:off x="327180" y="2486197"/>
            <a:ext cx="2604320" cy="3019502"/>
          </a:xfrm>
          <a:prstGeom prst="rect">
            <a:avLst/>
          </a:prstGeom>
        </p:spPr>
      </p:pic>
    </p:spTree>
    <p:extLst>
      <p:ext uri="{BB962C8B-B14F-4D97-AF65-F5344CB8AC3E}">
        <p14:creationId xmlns:p14="http://schemas.microsoft.com/office/powerpoint/2010/main" val="28160734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477</TotalTime>
  <Words>587</Words>
  <Application>Microsoft Office PowerPoint</Application>
  <PresentationFormat>Custom</PresentationFormat>
  <Paragraphs>43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Over, Faith</cp:lastModifiedBy>
  <cp:revision>24</cp:revision>
  <dcterms:created xsi:type="dcterms:W3CDTF">2016-02-25T08:27:32Z</dcterms:created>
  <dcterms:modified xsi:type="dcterms:W3CDTF">2023-06-01T20:51:22Z</dcterms:modified>
</cp:coreProperties>
</file>