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2.xml" ContentType="application/inkml+xml"/>
  <Override PartName="/ppt/ink/ink3.xml" ContentType="application/inkml+xml"/>
  <Override PartName="/ppt/notesSlides/notesSlide5.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74" r:id="rId6"/>
    <p:sldId id="257" r:id="rId7"/>
    <p:sldId id="279" r:id="rId8"/>
    <p:sldId id="282" r:id="rId9"/>
    <p:sldId id="283" r:id="rId10"/>
    <p:sldId id="271" r:id="rId11"/>
    <p:sldId id="285" r:id="rId12"/>
    <p:sldId id="287" r:id="rId13"/>
    <p:sldId id="262" r:id="rId14"/>
    <p:sldId id="278" r:id="rId15"/>
    <p:sldId id="269" r:id="rId16"/>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F248"/>
    <a:srgbClr val="DFEBE2"/>
    <a:srgbClr val="F9F683"/>
    <a:srgbClr val="F4EF11"/>
    <a:srgbClr val="679AA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61A904-FDCB-48C4-9FCF-365B36D95E2E}" v="1207" dt="2023-02-10T22:56:32.3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861" autoAdjust="0"/>
    <p:restoredTop sz="94660"/>
  </p:normalViewPr>
  <p:slideViewPr>
    <p:cSldViewPr snapToGrid="0">
      <p:cViewPr varScale="1">
        <p:scale>
          <a:sx n="72" d="100"/>
          <a:sy n="72" d="100"/>
        </p:scale>
        <p:origin x="926" y="5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908BED-8457-4A22-9EE8-87E51DA63CDB}"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D6249CED-69A5-433B-8F02-EEB5812383B2}">
      <dgm:prSet/>
      <dgm:spPr/>
      <dgm:t>
        <a:bodyPr/>
        <a:lstStyle/>
        <a:p>
          <a:r>
            <a:rPr lang="en-US" b="1" dirty="0"/>
            <a:t>Design </a:t>
          </a:r>
          <a:endParaRPr lang="en-US" dirty="0"/>
        </a:p>
      </dgm:t>
    </dgm:pt>
    <dgm:pt modelId="{31584F14-6095-4529-A53F-EA955CD54850}" type="parTrans" cxnId="{2E49C545-5363-443B-86FE-BF37EC858DDA}">
      <dgm:prSet/>
      <dgm:spPr/>
      <dgm:t>
        <a:bodyPr/>
        <a:lstStyle/>
        <a:p>
          <a:endParaRPr lang="en-US"/>
        </a:p>
      </dgm:t>
    </dgm:pt>
    <dgm:pt modelId="{1B8C5963-4CD6-471D-8B20-889D6E38988B}" type="sibTrans" cxnId="{2E49C545-5363-443B-86FE-BF37EC858DDA}">
      <dgm:prSet/>
      <dgm:spPr/>
      <dgm:t>
        <a:bodyPr/>
        <a:lstStyle/>
        <a:p>
          <a:endParaRPr lang="en-US"/>
        </a:p>
      </dgm:t>
    </dgm:pt>
    <dgm:pt modelId="{635C56A0-6577-4601-8E12-9835EBF1F314}">
      <dgm:prSet/>
      <dgm:spPr/>
      <dgm:t>
        <a:bodyPr/>
        <a:lstStyle/>
        <a:p>
          <a:r>
            <a:rPr lang="en-US" dirty="0"/>
            <a:t>Hieroglyphs</a:t>
          </a:r>
        </a:p>
        <a:p>
          <a:endParaRPr lang="en-US" dirty="0"/>
        </a:p>
      </dgm:t>
    </dgm:pt>
    <dgm:pt modelId="{C6603CFC-8D2C-4F25-BEE8-3AF81801AD56}" type="parTrans" cxnId="{3C7F6C4F-3CA7-4719-9612-3E05CC4AFCBE}">
      <dgm:prSet/>
      <dgm:spPr/>
      <dgm:t>
        <a:bodyPr/>
        <a:lstStyle/>
        <a:p>
          <a:endParaRPr lang="en-US"/>
        </a:p>
      </dgm:t>
    </dgm:pt>
    <dgm:pt modelId="{4006F463-DE93-4B95-89DF-14B08EC46BD5}" type="sibTrans" cxnId="{3C7F6C4F-3CA7-4719-9612-3E05CC4AFCBE}">
      <dgm:prSet/>
      <dgm:spPr/>
      <dgm:t>
        <a:bodyPr/>
        <a:lstStyle/>
        <a:p>
          <a:endParaRPr lang="en-US"/>
        </a:p>
      </dgm:t>
    </dgm:pt>
    <dgm:pt modelId="{5386FECB-1EFC-4061-9E79-B51639046694}">
      <dgm:prSet/>
      <dgm:spPr/>
      <dgm:t>
        <a:bodyPr/>
        <a:lstStyle/>
        <a:p>
          <a:r>
            <a:rPr lang="en-US" dirty="0"/>
            <a:t>Materials</a:t>
          </a:r>
        </a:p>
      </dgm:t>
    </dgm:pt>
    <dgm:pt modelId="{5DC6510A-982B-48E2-AF8C-BD776282BD5C}" type="parTrans" cxnId="{57E3E992-317B-401D-8A1F-F5CBA9B65417}">
      <dgm:prSet/>
      <dgm:spPr/>
      <dgm:t>
        <a:bodyPr/>
        <a:lstStyle/>
        <a:p>
          <a:endParaRPr lang="en-US"/>
        </a:p>
      </dgm:t>
    </dgm:pt>
    <dgm:pt modelId="{1015F501-CFC6-404A-9776-146E5AFB80EC}" type="sibTrans" cxnId="{57E3E992-317B-401D-8A1F-F5CBA9B65417}">
      <dgm:prSet/>
      <dgm:spPr/>
      <dgm:t>
        <a:bodyPr/>
        <a:lstStyle/>
        <a:p>
          <a:endParaRPr lang="en-US"/>
        </a:p>
      </dgm:t>
    </dgm:pt>
    <dgm:pt modelId="{4188CCB9-1E97-40E3-A0EB-959C1208DF3D}">
      <dgm:prSet/>
      <dgm:spPr/>
      <dgm:t>
        <a:bodyPr/>
        <a:lstStyle/>
        <a:p>
          <a:r>
            <a:rPr lang="en-US" dirty="0"/>
            <a:t>Correct terms</a:t>
          </a:r>
        </a:p>
      </dgm:t>
    </dgm:pt>
    <dgm:pt modelId="{A13CB364-30C0-4E6C-B3BD-CC74162E188A}" type="parTrans" cxnId="{B3150F69-7EFD-4319-B5CD-AF5246B15C61}">
      <dgm:prSet/>
      <dgm:spPr/>
      <dgm:t>
        <a:bodyPr/>
        <a:lstStyle/>
        <a:p>
          <a:endParaRPr lang="en-US"/>
        </a:p>
      </dgm:t>
    </dgm:pt>
    <dgm:pt modelId="{96436DEF-D59F-4ACC-9596-C10C34548B1D}" type="sibTrans" cxnId="{B3150F69-7EFD-4319-B5CD-AF5246B15C61}">
      <dgm:prSet/>
      <dgm:spPr/>
      <dgm:t>
        <a:bodyPr/>
        <a:lstStyle/>
        <a:p>
          <a:endParaRPr lang="en-US"/>
        </a:p>
      </dgm:t>
    </dgm:pt>
    <dgm:pt modelId="{47412A61-2636-400E-A058-567C95E547B8}">
      <dgm:prSet/>
      <dgm:spPr/>
      <dgm:t>
        <a:bodyPr/>
        <a:lstStyle/>
        <a:p>
          <a:r>
            <a:rPr lang="en-US" b="1" dirty="0"/>
            <a:t>Color</a:t>
          </a:r>
          <a:endParaRPr lang="en-US" dirty="0"/>
        </a:p>
      </dgm:t>
    </dgm:pt>
    <dgm:pt modelId="{AAA8E5F0-ED78-4387-867C-95F7ADB9C885}" type="parTrans" cxnId="{68C6E01B-486D-44BA-9CF1-F8F3CC2631F6}">
      <dgm:prSet/>
      <dgm:spPr/>
      <dgm:t>
        <a:bodyPr/>
        <a:lstStyle/>
        <a:p>
          <a:endParaRPr lang="en-US"/>
        </a:p>
      </dgm:t>
    </dgm:pt>
    <dgm:pt modelId="{20505D52-75CC-4534-905B-178E9AAE9F11}" type="sibTrans" cxnId="{68C6E01B-486D-44BA-9CF1-F8F3CC2631F6}">
      <dgm:prSet/>
      <dgm:spPr/>
      <dgm:t>
        <a:bodyPr/>
        <a:lstStyle/>
        <a:p>
          <a:endParaRPr lang="en-US"/>
        </a:p>
      </dgm:t>
    </dgm:pt>
    <dgm:pt modelId="{AB292928-808A-4309-8CE8-A2E6F5E2B446}">
      <dgm:prSet/>
      <dgm:spPr/>
      <dgm:t>
        <a:bodyPr/>
        <a:lstStyle/>
        <a:p>
          <a:r>
            <a:rPr lang="en-US" dirty="0"/>
            <a:t>Size</a:t>
          </a:r>
        </a:p>
      </dgm:t>
    </dgm:pt>
    <dgm:pt modelId="{CB4A98ED-D5F2-49F6-9053-E11CEBBE6081}" type="parTrans" cxnId="{610897D4-79F9-416F-BF45-7AB865BCEDF4}">
      <dgm:prSet/>
      <dgm:spPr/>
      <dgm:t>
        <a:bodyPr/>
        <a:lstStyle/>
        <a:p>
          <a:endParaRPr lang="en-GB"/>
        </a:p>
      </dgm:t>
    </dgm:pt>
    <dgm:pt modelId="{F26A6A76-C3BB-4E9C-A8F1-A330D85E7585}" type="sibTrans" cxnId="{610897D4-79F9-416F-BF45-7AB865BCEDF4}">
      <dgm:prSet/>
      <dgm:spPr/>
      <dgm:t>
        <a:bodyPr/>
        <a:lstStyle/>
        <a:p>
          <a:endParaRPr lang="en-GB"/>
        </a:p>
      </dgm:t>
    </dgm:pt>
    <dgm:pt modelId="{D9282DF3-792D-494B-A7CA-7C6E8AB4B907}" type="pres">
      <dgm:prSet presAssocID="{60908BED-8457-4A22-9EE8-87E51DA63CDB}" presName="diagram" presStyleCnt="0">
        <dgm:presLayoutVars>
          <dgm:dir/>
          <dgm:resizeHandles val="exact"/>
        </dgm:presLayoutVars>
      </dgm:prSet>
      <dgm:spPr/>
    </dgm:pt>
    <dgm:pt modelId="{D688AA0C-48C9-470B-8069-4271DA4207DF}" type="pres">
      <dgm:prSet presAssocID="{D6249CED-69A5-433B-8F02-EEB5812383B2}" presName="node" presStyleLbl="node1" presStyleIdx="0" presStyleCnt="6">
        <dgm:presLayoutVars>
          <dgm:bulletEnabled val="1"/>
        </dgm:presLayoutVars>
      </dgm:prSet>
      <dgm:spPr/>
    </dgm:pt>
    <dgm:pt modelId="{B1888827-A549-4F8C-9BD5-419C1715EBB3}" type="pres">
      <dgm:prSet presAssocID="{1B8C5963-4CD6-471D-8B20-889D6E38988B}" presName="sibTrans" presStyleCnt="0"/>
      <dgm:spPr/>
    </dgm:pt>
    <dgm:pt modelId="{AAB82C81-2760-436B-BE12-EFBF98F06FAF}" type="pres">
      <dgm:prSet presAssocID="{635C56A0-6577-4601-8E12-9835EBF1F314}" presName="node" presStyleLbl="node1" presStyleIdx="1" presStyleCnt="6">
        <dgm:presLayoutVars>
          <dgm:bulletEnabled val="1"/>
        </dgm:presLayoutVars>
      </dgm:prSet>
      <dgm:spPr/>
    </dgm:pt>
    <dgm:pt modelId="{9E4CCC3A-8D08-44D1-819A-E168A87A8CB7}" type="pres">
      <dgm:prSet presAssocID="{4006F463-DE93-4B95-89DF-14B08EC46BD5}" presName="sibTrans" presStyleCnt="0"/>
      <dgm:spPr/>
    </dgm:pt>
    <dgm:pt modelId="{07F26EE2-5DC0-44EE-8047-8BCC8636DB65}" type="pres">
      <dgm:prSet presAssocID="{5386FECB-1EFC-4061-9E79-B51639046694}" presName="node" presStyleLbl="node1" presStyleIdx="2" presStyleCnt="6">
        <dgm:presLayoutVars>
          <dgm:bulletEnabled val="1"/>
        </dgm:presLayoutVars>
      </dgm:prSet>
      <dgm:spPr/>
    </dgm:pt>
    <dgm:pt modelId="{EF07838A-154B-4E7E-BD54-1970C4DB8168}" type="pres">
      <dgm:prSet presAssocID="{1015F501-CFC6-404A-9776-146E5AFB80EC}" presName="sibTrans" presStyleCnt="0"/>
      <dgm:spPr/>
    </dgm:pt>
    <dgm:pt modelId="{8677838A-EBF0-4DA1-96F6-F71097317124}" type="pres">
      <dgm:prSet presAssocID="{4188CCB9-1E97-40E3-A0EB-959C1208DF3D}" presName="node" presStyleLbl="node1" presStyleIdx="3" presStyleCnt="6">
        <dgm:presLayoutVars>
          <dgm:bulletEnabled val="1"/>
        </dgm:presLayoutVars>
      </dgm:prSet>
      <dgm:spPr/>
    </dgm:pt>
    <dgm:pt modelId="{8C6732D4-FB72-4D84-9190-BFAD97440906}" type="pres">
      <dgm:prSet presAssocID="{96436DEF-D59F-4ACC-9596-C10C34548B1D}" presName="sibTrans" presStyleCnt="0"/>
      <dgm:spPr/>
    </dgm:pt>
    <dgm:pt modelId="{0DA11851-A49E-4BF8-9553-F83F10F1C8F5}" type="pres">
      <dgm:prSet presAssocID="{47412A61-2636-400E-A058-567C95E547B8}" presName="node" presStyleLbl="node1" presStyleIdx="4" presStyleCnt="6">
        <dgm:presLayoutVars>
          <dgm:bulletEnabled val="1"/>
        </dgm:presLayoutVars>
      </dgm:prSet>
      <dgm:spPr/>
    </dgm:pt>
    <dgm:pt modelId="{1FA8FDBE-7F3D-4DBF-BF44-F235891B0595}" type="pres">
      <dgm:prSet presAssocID="{20505D52-75CC-4534-905B-178E9AAE9F11}" presName="sibTrans" presStyleCnt="0"/>
      <dgm:spPr/>
    </dgm:pt>
    <dgm:pt modelId="{E0F788DD-1B01-407B-920B-F3E0D0783FC5}" type="pres">
      <dgm:prSet presAssocID="{AB292928-808A-4309-8CE8-A2E6F5E2B446}" presName="node" presStyleLbl="node1" presStyleIdx="5" presStyleCnt="6">
        <dgm:presLayoutVars>
          <dgm:bulletEnabled val="1"/>
        </dgm:presLayoutVars>
      </dgm:prSet>
      <dgm:spPr/>
    </dgm:pt>
  </dgm:ptLst>
  <dgm:cxnLst>
    <dgm:cxn modelId="{65BC2415-4230-4199-AC67-6FF9832CFD10}" type="presOf" srcId="{635C56A0-6577-4601-8E12-9835EBF1F314}" destId="{AAB82C81-2760-436B-BE12-EFBF98F06FAF}" srcOrd="0" destOrd="0" presId="urn:microsoft.com/office/officeart/2005/8/layout/default"/>
    <dgm:cxn modelId="{DE365F1B-7D88-4A0D-B4D9-C045A6FAC0AA}" type="presOf" srcId="{5386FECB-1EFC-4061-9E79-B51639046694}" destId="{07F26EE2-5DC0-44EE-8047-8BCC8636DB65}" srcOrd="0" destOrd="0" presId="urn:microsoft.com/office/officeart/2005/8/layout/default"/>
    <dgm:cxn modelId="{68C6E01B-486D-44BA-9CF1-F8F3CC2631F6}" srcId="{60908BED-8457-4A22-9EE8-87E51DA63CDB}" destId="{47412A61-2636-400E-A058-567C95E547B8}" srcOrd="4" destOrd="0" parTransId="{AAA8E5F0-ED78-4387-867C-95F7ADB9C885}" sibTransId="{20505D52-75CC-4534-905B-178E9AAE9F11}"/>
    <dgm:cxn modelId="{2E49C545-5363-443B-86FE-BF37EC858DDA}" srcId="{60908BED-8457-4A22-9EE8-87E51DA63CDB}" destId="{D6249CED-69A5-433B-8F02-EEB5812383B2}" srcOrd="0" destOrd="0" parTransId="{31584F14-6095-4529-A53F-EA955CD54850}" sibTransId="{1B8C5963-4CD6-471D-8B20-889D6E38988B}"/>
    <dgm:cxn modelId="{B3150F69-7EFD-4319-B5CD-AF5246B15C61}" srcId="{60908BED-8457-4A22-9EE8-87E51DA63CDB}" destId="{4188CCB9-1E97-40E3-A0EB-959C1208DF3D}" srcOrd="3" destOrd="0" parTransId="{A13CB364-30C0-4E6C-B3BD-CC74162E188A}" sibTransId="{96436DEF-D59F-4ACC-9596-C10C34548B1D}"/>
    <dgm:cxn modelId="{3C7F6C4F-3CA7-4719-9612-3E05CC4AFCBE}" srcId="{60908BED-8457-4A22-9EE8-87E51DA63CDB}" destId="{635C56A0-6577-4601-8E12-9835EBF1F314}" srcOrd="1" destOrd="0" parTransId="{C6603CFC-8D2C-4F25-BEE8-3AF81801AD56}" sibTransId="{4006F463-DE93-4B95-89DF-14B08EC46BD5}"/>
    <dgm:cxn modelId="{18BB1276-BEB1-4574-BB8C-E30C019372CB}" type="presOf" srcId="{4188CCB9-1E97-40E3-A0EB-959C1208DF3D}" destId="{8677838A-EBF0-4DA1-96F6-F71097317124}" srcOrd="0" destOrd="0" presId="urn:microsoft.com/office/officeart/2005/8/layout/default"/>
    <dgm:cxn modelId="{9D7BEC8A-D75E-4080-AB63-9F76A11E04FB}" type="presOf" srcId="{47412A61-2636-400E-A058-567C95E547B8}" destId="{0DA11851-A49E-4BF8-9553-F83F10F1C8F5}" srcOrd="0" destOrd="0" presId="urn:microsoft.com/office/officeart/2005/8/layout/default"/>
    <dgm:cxn modelId="{57E3E992-317B-401D-8A1F-F5CBA9B65417}" srcId="{60908BED-8457-4A22-9EE8-87E51DA63CDB}" destId="{5386FECB-1EFC-4061-9E79-B51639046694}" srcOrd="2" destOrd="0" parTransId="{5DC6510A-982B-48E2-AF8C-BD776282BD5C}" sibTransId="{1015F501-CFC6-404A-9776-146E5AFB80EC}"/>
    <dgm:cxn modelId="{561606CE-7997-4310-88AC-E3611670674E}" type="presOf" srcId="{60908BED-8457-4A22-9EE8-87E51DA63CDB}" destId="{D9282DF3-792D-494B-A7CA-7C6E8AB4B907}" srcOrd="0" destOrd="0" presId="urn:microsoft.com/office/officeart/2005/8/layout/default"/>
    <dgm:cxn modelId="{72C486D0-F87B-4DE5-AFFB-2FF4E0CAA73D}" type="presOf" srcId="{AB292928-808A-4309-8CE8-A2E6F5E2B446}" destId="{E0F788DD-1B01-407B-920B-F3E0D0783FC5}" srcOrd="0" destOrd="0" presId="urn:microsoft.com/office/officeart/2005/8/layout/default"/>
    <dgm:cxn modelId="{610897D4-79F9-416F-BF45-7AB865BCEDF4}" srcId="{60908BED-8457-4A22-9EE8-87E51DA63CDB}" destId="{AB292928-808A-4309-8CE8-A2E6F5E2B446}" srcOrd="5" destOrd="0" parTransId="{CB4A98ED-D5F2-49F6-9053-E11CEBBE6081}" sibTransId="{F26A6A76-C3BB-4E9C-A8F1-A330D85E7585}"/>
    <dgm:cxn modelId="{AC5C9CF5-29DA-4640-8D4B-F308BEEADB83}" type="presOf" srcId="{D6249CED-69A5-433B-8F02-EEB5812383B2}" destId="{D688AA0C-48C9-470B-8069-4271DA4207DF}" srcOrd="0" destOrd="0" presId="urn:microsoft.com/office/officeart/2005/8/layout/default"/>
    <dgm:cxn modelId="{F132E1BF-A426-4B84-8151-A52C5DB04FEF}" type="presParOf" srcId="{D9282DF3-792D-494B-A7CA-7C6E8AB4B907}" destId="{D688AA0C-48C9-470B-8069-4271DA4207DF}" srcOrd="0" destOrd="0" presId="urn:microsoft.com/office/officeart/2005/8/layout/default"/>
    <dgm:cxn modelId="{C524DC7A-E1C8-4EE0-9660-B2000C9FFAFC}" type="presParOf" srcId="{D9282DF3-792D-494B-A7CA-7C6E8AB4B907}" destId="{B1888827-A549-4F8C-9BD5-419C1715EBB3}" srcOrd="1" destOrd="0" presId="urn:microsoft.com/office/officeart/2005/8/layout/default"/>
    <dgm:cxn modelId="{4DF3EA2C-0D6A-4D4D-8AA2-6C22D19E9248}" type="presParOf" srcId="{D9282DF3-792D-494B-A7CA-7C6E8AB4B907}" destId="{AAB82C81-2760-436B-BE12-EFBF98F06FAF}" srcOrd="2" destOrd="0" presId="urn:microsoft.com/office/officeart/2005/8/layout/default"/>
    <dgm:cxn modelId="{E418284C-C40A-426E-99E0-0220C7EB1C4B}" type="presParOf" srcId="{D9282DF3-792D-494B-A7CA-7C6E8AB4B907}" destId="{9E4CCC3A-8D08-44D1-819A-E168A87A8CB7}" srcOrd="3" destOrd="0" presId="urn:microsoft.com/office/officeart/2005/8/layout/default"/>
    <dgm:cxn modelId="{2F97B243-3A26-47D1-A98A-5E659050EE6F}" type="presParOf" srcId="{D9282DF3-792D-494B-A7CA-7C6E8AB4B907}" destId="{07F26EE2-5DC0-44EE-8047-8BCC8636DB65}" srcOrd="4" destOrd="0" presId="urn:microsoft.com/office/officeart/2005/8/layout/default"/>
    <dgm:cxn modelId="{E7B01DF5-A959-420E-A3F0-4893102CD00D}" type="presParOf" srcId="{D9282DF3-792D-494B-A7CA-7C6E8AB4B907}" destId="{EF07838A-154B-4E7E-BD54-1970C4DB8168}" srcOrd="5" destOrd="0" presId="urn:microsoft.com/office/officeart/2005/8/layout/default"/>
    <dgm:cxn modelId="{C404CA11-FF8C-42E2-8042-4F226E47CAAB}" type="presParOf" srcId="{D9282DF3-792D-494B-A7CA-7C6E8AB4B907}" destId="{8677838A-EBF0-4DA1-96F6-F71097317124}" srcOrd="6" destOrd="0" presId="urn:microsoft.com/office/officeart/2005/8/layout/default"/>
    <dgm:cxn modelId="{16F543EF-4BE9-47B4-80DD-369B16F7D98F}" type="presParOf" srcId="{D9282DF3-792D-494B-A7CA-7C6E8AB4B907}" destId="{8C6732D4-FB72-4D84-9190-BFAD97440906}" srcOrd="7" destOrd="0" presId="urn:microsoft.com/office/officeart/2005/8/layout/default"/>
    <dgm:cxn modelId="{A17C9515-74D1-4439-9B5C-FF262AAF9792}" type="presParOf" srcId="{D9282DF3-792D-494B-A7CA-7C6E8AB4B907}" destId="{0DA11851-A49E-4BF8-9553-F83F10F1C8F5}" srcOrd="8" destOrd="0" presId="urn:microsoft.com/office/officeart/2005/8/layout/default"/>
    <dgm:cxn modelId="{B2DDBC4B-F1B3-48A2-9935-9C23E452D334}" type="presParOf" srcId="{D9282DF3-792D-494B-A7CA-7C6E8AB4B907}" destId="{1FA8FDBE-7F3D-4DBF-BF44-F235891B0595}" srcOrd="9" destOrd="0" presId="urn:microsoft.com/office/officeart/2005/8/layout/default"/>
    <dgm:cxn modelId="{1D46342B-0F18-477D-A679-BA962F438124}" type="presParOf" srcId="{D9282DF3-792D-494B-A7CA-7C6E8AB4B907}" destId="{E0F788DD-1B01-407B-920B-F3E0D0783FC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8AA0C-48C9-470B-8069-4271DA4207DF}">
      <dsp:nvSpPr>
        <dsp:cNvPr id="0" name=""/>
        <dsp:cNvSpPr/>
      </dsp:nvSpPr>
      <dsp:spPr>
        <a:xfrm>
          <a:off x="23350" y="1120"/>
          <a:ext cx="1749955" cy="104997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Design </a:t>
          </a:r>
          <a:endParaRPr lang="en-US" sz="2500" kern="1200" dirty="0"/>
        </a:p>
      </dsp:txBody>
      <dsp:txXfrm>
        <a:off x="23350" y="1120"/>
        <a:ext cx="1749955" cy="1049973"/>
      </dsp:txXfrm>
    </dsp:sp>
    <dsp:sp modelId="{AAB82C81-2760-436B-BE12-EFBF98F06FAF}">
      <dsp:nvSpPr>
        <dsp:cNvPr id="0" name=""/>
        <dsp:cNvSpPr/>
      </dsp:nvSpPr>
      <dsp:spPr>
        <a:xfrm>
          <a:off x="1948301" y="1120"/>
          <a:ext cx="1749955" cy="1049973"/>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Hieroglyphs</a:t>
          </a:r>
        </a:p>
        <a:p>
          <a:pPr marL="0" lvl="0" indent="0" algn="ctr" defTabSz="1111250">
            <a:lnSpc>
              <a:spcPct val="90000"/>
            </a:lnSpc>
            <a:spcBef>
              <a:spcPct val="0"/>
            </a:spcBef>
            <a:spcAft>
              <a:spcPct val="35000"/>
            </a:spcAft>
            <a:buNone/>
          </a:pPr>
          <a:endParaRPr lang="en-US" sz="2500" kern="1200" dirty="0"/>
        </a:p>
      </dsp:txBody>
      <dsp:txXfrm>
        <a:off x="1948301" y="1120"/>
        <a:ext cx="1749955" cy="1049973"/>
      </dsp:txXfrm>
    </dsp:sp>
    <dsp:sp modelId="{07F26EE2-5DC0-44EE-8047-8BCC8636DB65}">
      <dsp:nvSpPr>
        <dsp:cNvPr id="0" name=""/>
        <dsp:cNvSpPr/>
      </dsp:nvSpPr>
      <dsp:spPr>
        <a:xfrm>
          <a:off x="23350" y="1226089"/>
          <a:ext cx="1749955" cy="1049973"/>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Materials</a:t>
          </a:r>
        </a:p>
      </dsp:txBody>
      <dsp:txXfrm>
        <a:off x="23350" y="1226089"/>
        <a:ext cx="1749955" cy="1049973"/>
      </dsp:txXfrm>
    </dsp:sp>
    <dsp:sp modelId="{8677838A-EBF0-4DA1-96F6-F71097317124}">
      <dsp:nvSpPr>
        <dsp:cNvPr id="0" name=""/>
        <dsp:cNvSpPr/>
      </dsp:nvSpPr>
      <dsp:spPr>
        <a:xfrm>
          <a:off x="1948301" y="1226089"/>
          <a:ext cx="1749955" cy="1049973"/>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Correct terms</a:t>
          </a:r>
        </a:p>
      </dsp:txBody>
      <dsp:txXfrm>
        <a:off x="1948301" y="1226089"/>
        <a:ext cx="1749955" cy="1049973"/>
      </dsp:txXfrm>
    </dsp:sp>
    <dsp:sp modelId="{0DA11851-A49E-4BF8-9553-F83F10F1C8F5}">
      <dsp:nvSpPr>
        <dsp:cNvPr id="0" name=""/>
        <dsp:cNvSpPr/>
      </dsp:nvSpPr>
      <dsp:spPr>
        <a:xfrm>
          <a:off x="23350" y="2451058"/>
          <a:ext cx="1749955" cy="1049973"/>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b="1" kern="1200" dirty="0"/>
            <a:t>Color</a:t>
          </a:r>
          <a:endParaRPr lang="en-US" sz="2500" kern="1200" dirty="0"/>
        </a:p>
      </dsp:txBody>
      <dsp:txXfrm>
        <a:off x="23350" y="2451058"/>
        <a:ext cx="1749955" cy="1049973"/>
      </dsp:txXfrm>
    </dsp:sp>
    <dsp:sp modelId="{E0F788DD-1B01-407B-920B-F3E0D0783FC5}">
      <dsp:nvSpPr>
        <dsp:cNvPr id="0" name=""/>
        <dsp:cNvSpPr/>
      </dsp:nvSpPr>
      <dsp:spPr>
        <a:xfrm>
          <a:off x="1948301" y="2451058"/>
          <a:ext cx="1749955" cy="1049973"/>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Size</a:t>
          </a:r>
        </a:p>
      </dsp:txBody>
      <dsp:txXfrm>
        <a:off x="1948301" y="2451058"/>
        <a:ext cx="1749955" cy="104997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4:00.635"/>
    </inkml:context>
    <inkml:brush xml:id="br0">
      <inkml:brushProperty name="width" value="0.05" units="cm"/>
      <inkml:brushProperty name="height" value="0.05" units="cm"/>
    </inkml:brush>
  </inkml:definitions>
  <inkml:trace contextRef="#ctx0" brushRef="#br0">1 1 24575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10T17:52:13.004"/>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1 492,'180'-16,"56"-4,97-14,158-22,91-15,-3-2,-80 7,-105 10,-115 14,-98 9,-142 16,-71 10,-17 6,12 4,16 1,-74 5,-4 1,28-1,37-8,34-3,22-2,-48 0,-24 1,1 1,24 0,26 1,18 1,11 0,5 0,-98 15,-39 11,3 0,38-4,45-11,35-7,-40 5,-98 12,-14 2,52-3,64-5,-35 5,-8 5,-80 22,-6 4,52-7,72-11,49-11,31-9,11-7,-93 10,-222 33,-69 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2:22.821"/>
    </inkml:context>
    <inkml:brush xml:id="br0">
      <inkml:brushProperty name="width" value="0.05" units="cm"/>
      <inkml:brushProperty name="height" value="0.05" units="cm"/>
    </inkml:brush>
  </inkml:definitions>
  <inkml:trace contextRef="#ctx0" brushRef="#br0">20 510 24575,'1'-5'0,"0"0"0,1 0 0,0 0 0,0 0 0,1 1 0,-1-1 0,6-7 0,-1 2 0,-3 2 0,-1 1 0,1-1 0,-1 1 0,0-1 0,-1 0 0,0 0 0,0 0 0,-1 0 0,0 0 0,0-10 0,-2-2 0,-1-1 0,-7-34 0,4 30 0,0-2 0,-1 0 0,-1 0 0,-1 0 0,-14-27 0,21 50-97,-1 1-1,1-1 1,0 0-1,0 1 1,0-1-1,1 0 1,-1 0-1,1 0 1,0 0-1,0 0 1,0 0-1,0 0 0,2-4 1,2-8-6729</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12.823"/>
    </inkml:context>
    <inkml:brush xml:id="br0">
      <inkml:brushProperty name="width" value="0.05" units="cm"/>
      <inkml:brushProperty name="height" value="0.05" units="cm"/>
    </inkml:brush>
  </inkml:definitions>
  <inkml:trace contextRef="#ctx0" brushRef="#br0">1 0 24575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13.452"/>
    </inkml:context>
    <inkml:brush xml:id="br0">
      <inkml:brushProperty name="width" value="0.05" units="cm"/>
      <inkml:brushProperty name="height" value="0.05" units="cm"/>
    </inkml:brush>
  </inkml:definitions>
  <inkml:trace contextRef="#ctx0" brushRef="#br0">1 0 24575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14.577"/>
    </inkml:context>
    <inkml:brush xml:id="br0">
      <inkml:brushProperty name="width" value="0.05" units="cm"/>
      <inkml:brushProperty name="height" value="0.05" units="cm"/>
    </inkml:brush>
  </inkml:definitions>
  <inkml:trace contextRef="#ctx0" brushRef="#br0">1 0 24575</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15.487"/>
    </inkml:context>
    <inkml:brush xml:id="br0">
      <inkml:brushProperty name="width" value="0.05" units="cm"/>
      <inkml:brushProperty name="height" value="0.05" units="cm"/>
    </inkml:brush>
  </inkml:definitions>
  <inkml:trace contextRef="#ctx0" brushRef="#br0">1 0 24575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15.849"/>
    </inkml:context>
    <inkml:brush xml:id="br0">
      <inkml:brushProperty name="width" value="0.05" units="cm"/>
      <inkml:brushProperty name="height" value="0.05" units="cm"/>
    </inkml:brush>
  </inkml:definitions>
  <inkml:trace contextRef="#ctx0" brushRef="#br0">1 0 24575</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17.168"/>
    </inkml:context>
    <inkml:brush xml:id="br0">
      <inkml:brushProperty name="width" value="0.05" units="cm"/>
      <inkml:brushProperty name="height" value="0.05" units="cm"/>
    </inkml:brush>
  </inkml:definitions>
  <inkml:trace contextRef="#ctx0" brushRef="#br0">0 1 24575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23.672"/>
    </inkml:context>
    <inkml:brush xml:id="br0">
      <inkml:brushProperty name="width" value="0.05" units="cm"/>
      <inkml:brushProperty name="height" value="0.05" units="cm"/>
    </inkml:brush>
  </inkml:definitions>
  <inkml:trace contextRef="#ctx0" brushRef="#br0">0 1 24575</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24.677"/>
    </inkml:context>
    <inkml:brush xml:id="br0">
      <inkml:brushProperty name="width" value="0.05" units="cm"/>
      <inkml:brushProperty name="height" value="0.05" units="cm"/>
    </inkml:brush>
  </inkml:definitions>
  <inkml:trace contextRef="#ctx0" brushRef="#br0">0 1 24575</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0T17:53:27.457"/>
    </inkml:context>
    <inkml:brush xml:id="br0">
      <inkml:brushProperty name="width" value="0.05" units="cm"/>
      <inkml:brushProperty name="height" value="0.05" units="cm"/>
    </inkml:brush>
  </inkml:definitions>
  <inkml:trace contextRef="#ctx0" brushRef="#br0">0 0 24575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6088" cy="50165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902075" y="0"/>
            <a:ext cx="2986088" cy="501650"/>
          </a:xfrm>
          <a:prstGeom prst="rect">
            <a:avLst/>
          </a:prstGeom>
        </p:spPr>
        <p:txBody>
          <a:bodyPr vert="horz" lIns="91440" tIns="45720" rIns="91440" bIns="45720" rtlCol="0"/>
          <a:lstStyle>
            <a:lvl1pPr algn="r">
              <a:defRPr sz="1200"/>
            </a:lvl1pPr>
          </a:lstStyle>
          <a:p>
            <a:fld id="{EB623A69-DA61-408B-BC8A-83BDD91BF9A6}" type="datetimeFigureOut">
              <a:rPr lang="en-GB" smtClean="0"/>
              <a:t>10/02/2023</a:t>
            </a:fld>
            <a:endParaRPr lang="en-GB"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8975" y="4822825"/>
            <a:ext cx="5511800" cy="39465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20238"/>
            <a:ext cx="2986088" cy="50165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902075" y="9520238"/>
            <a:ext cx="2986088" cy="501650"/>
          </a:xfrm>
          <a:prstGeom prst="rect">
            <a:avLst/>
          </a:prstGeom>
        </p:spPr>
        <p:txBody>
          <a:bodyPr vert="horz" lIns="91440" tIns="45720" rIns="91440" bIns="45720" rtlCol="0" anchor="b"/>
          <a:lstStyle>
            <a:lvl1pPr algn="r">
              <a:defRPr sz="1200"/>
            </a:lvl1pPr>
          </a:lstStyle>
          <a:p>
            <a:fld id="{783BF1C9-5D09-43B2-929A-836FC348D586}" type="slidenum">
              <a:rPr lang="en-GB" smtClean="0"/>
              <a:t>‹#›</a:t>
            </a:fld>
            <a:endParaRPr lang="en-GB" dirty="0"/>
          </a:p>
        </p:txBody>
      </p:sp>
    </p:spTree>
    <p:extLst>
      <p:ext uri="{BB962C8B-B14F-4D97-AF65-F5344CB8AC3E}">
        <p14:creationId xmlns:p14="http://schemas.microsoft.com/office/powerpoint/2010/main" val="3832438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effectLst/>
                <a:latin typeface="Calibri" panose="020F0502020204030204" pitchFamily="34" charset="0"/>
                <a:ea typeface="Calibri" panose="020F0502020204030204" pitchFamily="34" charset="0"/>
                <a:cs typeface="Times New Roman" panose="02020603050405020304" pitchFamily="18" charset="0"/>
              </a:rPr>
              <a:t>Initially, the scarab was sent back to Wales from Egypt alongside other objects by Major Harry Hartley Southey from Merthyr Tydfil of South Wales in 1917 (Image 1). There is little evidence of where the objects have come from other than possibly “tomb spoils” in Cairo (Map-Image 2), but as he travelled to the Mediterranean and the Middle East, this is not definitive. There is also no date or information recorded for the Scarab.</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83BF1C9-5D09-43B2-929A-836FC348D586}" type="slidenum">
              <a:rPr lang="en-GB" smtClean="0"/>
              <a:t>2</a:t>
            </a:fld>
            <a:endParaRPr lang="en-GB" dirty="0"/>
          </a:p>
        </p:txBody>
      </p:sp>
    </p:spTree>
    <p:extLst>
      <p:ext uri="{BB962C8B-B14F-4D97-AF65-F5344CB8AC3E}">
        <p14:creationId xmlns:p14="http://schemas.microsoft.com/office/powerpoint/2010/main" val="2904180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effectLst/>
                <a:latin typeface="Calibri" panose="020F0502020204030204" pitchFamily="34" charset="0"/>
                <a:ea typeface="Calibri" panose="020F0502020204030204" pitchFamily="34" charset="0"/>
              </a:rPr>
              <a:t>Wearing gloves to carefully handle the small scarab we got to see its genuine elegance and craftsmanship. Being able to examine it close-up revealed images and details that I definitely would not have seen by just looking through the glass of a locked museum case, and I am very thankful to Cyfarthfa Castle Museum for allowing us this opportunity. DESCRIPTION: An intricately carved Scarab beetle with a flat plate underneath featuring Hieroglyphic symbols. Its SIZE is 1.2 cm in length, 0.5 cm in height and 0.8 cm in width.</a:t>
            </a:r>
            <a:r>
              <a:rPr lang="en-GB" sz="1800" b="1" dirty="0">
                <a:effectLst/>
                <a:latin typeface="Times New Roman" panose="02020603050405020304" pitchFamily="18" charset="0"/>
                <a:ea typeface="Times New Roman" panose="02020603050405020304" pitchFamily="18" charset="0"/>
              </a:rPr>
              <a:t> </a:t>
            </a:r>
            <a:r>
              <a:rPr lang="en-GB" sz="1800" b="1" kern="1200" dirty="0">
                <a:effectLst/>
                <a:latin typeface="Calibri" panose="020F0502020204030204" pitchFamily="34" charset="0"/>
                <a:ea typeface="Calibri" panose="020F0502020204030204" pitchFamily="34" charset="0"/>
              </a:rPr>
              <a:t>The colour is a greenish blue or turquoise with shades of brown and specks of red as if the top surface has rubbed away slightly. The colour turquoise in ancient Egypt was connected to the ocean and sky with its uplifting brightness and energy representing balance and serenity. A popular colour used in jewellery to protect against unnatural or premature death. Turquoise gemstones were considered holy by some and believed to bring good luck and fortune. The beetle is made of Faience, a combination of Nile sand, natron, and copper oxide fired to bring the colour out and give it a natural glaze. The quartzite within shimmers in the light, adding to its beauty and desirability.</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3</a:t>
            </a:fld>
            <a:endParaRPr lang="en-GB" dirty="0"/>
          </a:p>
        </p:txBody>
      </p:sp>
    </p:spTree>
    <p:extLst>
      <p:ext uri="{BB962C8B-B14F-4D97-AF65-F5344CB8AC3E}">
        <p14:creationId xmlns:p14="http://schemas.microsoft.com/office/powerpoint/2010/main" val="3839380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effectLst/>
                <a:latin typeface="Calibri" panose="020F0502020204030204" pitchFamily="34" charset="0"/>
                <a:ea typeface="Calibri" panose="020F0502020204030204" pitchFamily="34" charset="0"/>
              </a:rPr>
              <a:t>The two triangles on either side could represent a Cone-shaped offering loaf (Image), a pyramid (Image), or a thorn meaning "readiness" and can also mean "giving" (Image).</a:t>
            </a:r>
            <a:r>
              <a:rPr lang="en-GB" sz="1800" b="1" dirty="0">
                <a:effectLst/>
                <a:latin typeface="Times New Roman" panose="02020603050405020304" pitchFamily="18" charset="0"/>
                <a:ea typeface="Times New Roman" panose="02020603050405020304" pitchFamily="18" charset="0"/>
              </a:rPr>
              <a:t> </a:t>
            </a:r>
            <a:r>
              <a:rPr lang="en-GB" sz="1800" b="1" kern="1200" dirty="0">
                <a:effectLst/>
                <a:latin typeface="Calibri" panose="020F0502020204030204" pitchFamily="34" charset="0"/>
                <a:ea typeface="Calibri" panose="020F0502020204030204" pitchFamily="34" charset="0"/>
              </a:rPr>
              <a:t>The high table offerings and Ma’at scales (Images) also follow a similar design and layout as the triangles and possible flagellums. Many of the Egyptian symbols have similarities making it difficult to tell if they represent one of the symbols on the slide.</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4</a:t>
            </a:fld>
            <a:endParaRPr lang="en-GB" dirty="0"/>
          </a:p>
        </p:txBody>
      </p:sp>
    </p:spTree>
    <p:extLst>
      <p:ext uri="{BB962C8B-B14F-4D97-AF65-F5344CB8AC3E}">
        <p14:creationId xmlns:p14="http://schemas.microsoft.com/office/powerpoint/2010/main" val="875273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200"/>
              </a:spcAft>
            </a:pPr>
            <a:r>
              <a:rPr lang="en-GB" sz="1800" b="1" kern="1200" dirty="0">
                <a:effectLst/>
                <a:latin typeface="Calibri" panose="020F0502020204030204" pitchFamily="34" charset="0"/>
                <a:ea typeface="Calibri" panose="020F0502020204030204" pitchFamily="34" charset="0"/>
              </a:rPr>
              <a:t>The Scarab beetle has an antenna on either end of its head (Image 4). A Pronotum is shaped a bit like a Kidney bowl, which can be a different shape on some scarabs. The Elytra has plain sections. Other scarabs can have lines, different styles, and shapes, as in some Roman scarabs.</a:t>
            </a:r>
            <a:r>
              <a:rPr lang="en-GB" sz="1800" b="1" kern="1200" dirty="0">
                <a:effectLst/>
                <a:latin typeface="Calibri" panose="020F0502020204030204" pitchFamily="34" charset="0"/>
                <a:ea typeface="Calibri" panose="020F0502020204030204" pitchFamily="34" charset="0"/>
                <a:cs typeface="Arial" panose="020B0604020202020204" pitchFamily="34" charset="0"/>
              </a:rPr>
              <a:t> The </a:t>
            </a:r>
            <a:r>
              <a:rPr lang="en-GB" sz="1800" b="1" kern="1200" dirty="0">
                <a:effectLst/>
                <a:latin typeface="Calibri" panose="020F0502020204030204" pitchFamily="34" charset="0"/>
                <a:ea typeface="Calibri" panose="020F0502020204030204" pitchFamily="34" charset="0"/>
              </a:rPr>
              <a:t>Suture is the split down the middle, which not all scarabs have, and the Humeral Callosity which are small markings on both sides at the top of the Elytra.</a:t>
            </a:r>
            <a:r>
              <a:rPr lang="en-GB" sz="1800" b="1" kern="1200" dirty="0">
                <a:effectLst/>
                <a:latin typeface="Calibri" panose="020F0502020204030204" pitchFamily="34" charset="0"/>
                <a:ea typeface="Calibri" panose="020F0502020204030204" pitchFamily="34" charset="0"/>
                <a:cs typeface="Arial" panose="020B0604020202020204" pitchFamily="34" charset="0"/>
              </a:rPr>
              <a:t> </a:t>
            </a:r>
            <a:r>
              <a:rPr lang="en-GB" sz="1800" b="1" kern="1200" dirty="0">
                <a:effectLst/>
                <a:latin typeface="Calibri" panose="020F0502020204030204" pitchFamily="34" charset="0"/>
                <a:ea typeface="Calibri" panose="020F0502020204030204" pitchFamily="34" charset="0"/>
              </a:rPr>
              <a:t>The Tibia are the front legs designed for digging their tomb-like burrows to bury their eggs.</a:t>
            </a:r>
            <a:r>
              <a:rPr lang="en-GB" sz="1800" b="1" dirty="0">
                <a:effectLst/>
                <a:latin typeface="Times New Roman" panose="02020603050405020304" pitchFamily="18" charset="0"/>
                <a:ea typeface="Times New Roman" panose="02020603050405020304" pitchFamily="18" charset="0"/>
              </a:rPr>
              <a:t> </a:t>
            </a:r>
            <a:r>
              <a:rPr lang="en-GB" sz="1800" b="1" kern="1200" dirty="0">
                <a:effectLst/>
                <a:latin typeface="Calibri" panose="020F0502020204030204" pitchFamily="34" charset="0"/>
                <a:ea typeface="Calibri" panose="020F0502020204030204" pitchFamily="34" charset="0"/>
              </a:rPr>
              <a:t>The Legs of the scarab curl neatly around the side of the body and are arched, enabling You to be able to see right through, and amazingly, only the front left leg is damaged or missing. </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endPar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1200"/>
              </a:spcAft>
            </a:pPr>
            <a:r>
              <a:rPr lang="en-GB" sz="1800" b="1" kern="1200" dirty="0">
                <a:effectLst/>
                <a:latin typeface="Calibri" panose="020F0502020204030204" pitchFamily="34" charset="0"/>
                <a:ea typeface="Calibri" panose="020F0502020204030204" pitchFamily="34" charset="0"/>
              </a:rPr>
              <a:t>The Scarab beetle has an antenna on either end of its head (Image 4). A Pronotum is shaped a bit like a Kidney bowl, which can be a different shape on some scarabs. The Elytra has plain sections. Other scarabs can have lines, different styles, and shapes, as in some Roman scarabs.</a:t>
            </a:r>
            <a:r>
              <a:rPr lang="en-GB" sz="1800" b="1" kern="1200" dirty="0">
                <a:effectLst/>
                <a:latin typeface="Calibri" panose="020F0502020204030204" pitchFamily="34" charset="0"/>
                <a:ea typeface="Calibri" panose="020F0502020204030204" pitchFamily="34" charset="0"/>
                <a:cs typeface="Arial" panose="020B0604020202020204" pitchFamily="34" charset="0"/>
              </a:rPr>
              <a:t> The </a:t>
            </a:r>
            <a:r>
              <a:rPr lang="en-GB" sz="1800" b="1" kern="1200" dirty="0">
                <a:effectLst/>
                <a:latin typeface="Calibri" panose="020F0502020204030204" pitchFamily="34" charset="0"/>
                <a:ea typeface="Calibri" panose="020F0502020204030204" pitchFamily="34" charset="0"/>
              </a:rPr>
              <a:t>Suture is the split down the middle, which not all scarabs have, and the Humeral Callosity which are small markings on both sides at the top of the Elytra.</a:t>
            </a:r>
            <a:r>
              <a:rPr lang="en-GB" sz="1800" b="1" kern="1200" dirty="0">
                <a:effectLst/>
                <a:latin typeface="Calibri" panose="020F0502020204030204" pitchFamily="34" charset="0"/>
                <a:ea typeface="Calibri" panose="020F0502020204030204" pitchFamily="34" charset="0"/>
                <a:cs typeface="Arial" panose="020B0604020202020204" pitchFamily="34" charset="0"/>
              </a:rPr>
              <a:t> </a:t>
            </a:r>
            <a:r>
              <a:rPr lang="en-GB" sz="1800" b="1" kern="1200" dirty="0">
                <a:effectLst/>
                <a:latin typeface="Calibri" panose="020F0502020204030204" pitchFamily="34" charset="0"/>
                <a:ea typeface="Calibri" panose="020F0502020204030204" pitchFamily="34" charset="0"/>
              </a:rPr>
              <a:t>The Tibia are the front legs designed for digging their tomb-like burrows to bury their eggs.</a:t>
            </a:r>
            <a:r>
              <a:rPr lang="en-GB" sz="1800" b="1" dirty="0">
                <a:effectLst/>
                <a:latin typeface="Times New Roman" panose="02020603050405020304" pitchFamily="18" charset="0"/>
                <a:ea typeface="Times New Roman" panose="02020603050405020304" pitchFamily="18" charset="0"/>
              </a:rPr>
              <a:t> </a:t>
            </a:r>
            <a:r>
              <a:rPr lang="en-GB" sz="1800" b="1" kern="1200" dirty="0">
                <a:effectLst/>
                <a:latin typeface="Calibri" panose="020F0502020204030204" pitchFamily="34" charset="0"/>
                <a:ea typeface="Calibri" panose="020F0502020204030204" pitchFamily="34" charset="0"/>
              </a:rPr>
              <a:t>The Legs of the scarab curl neatly around the side of the body and are arched, enabling You to be able to see right through, and amazingly, only the front left leg is damaged or missing.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5</a:t>
            </a:fld>
            <a:endParaRPr lang="en-GB" dirty="0"/>
          </a:p>
        </p:txBody>
      </p:sp>
    </p:spTree>
    <p:extLst>
      <p:ext uri="{BB962C8B-B14F-4D97-AF65-F5344CB8AC3E}">
        <p14:creationId xmlns:p14="http://schemas.microsoft.com/office/powerpoint/2010/main" val="1837714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effectLst/>
                <a:latin typeface="Calibri" panose="020F0502020204030204" pitchFamily="34" charset="0"/>
                <a:ea typeface="Calibri" panose="020F0502020204030204" pitchFamily="34" charset="0"/>
              </a:rPr>
              <a:t>What does it say on the Flat oval plate or Base design? Top left: A Cobra attached to a flowering reed. The Reed leaves could represent the god's Maat, Shu, or Re. They could also be a cryptogram for Amun and can be read Imn-Ra or Amun-Re. The top section: is damaged on either side, more so on the right-hand side over the snake. In ancient Egypt snakes shedding their skins were linked to rebirth and their venomous bites could be deadly. The snake was a symbol of protection, and many gods and goddesses took its form including Meretseger and Re for protection and Nehebkau who was believed to be a funerary god associated with the forty-two assessors of Ma’at and the afterlife. Top Centre:  A Vertical Cartouche meaning “encircle." Contains a sun symbol “re/ra.” The Sennet game board or “mn” symbol, relating to endurance and was a common Pharaonic epithet like Mn-Kheper-Ra, and many names used the "mn" symbol as a name component. The scarab beetle symbol means to become or emerge.” The inscription is encircled by a single line”. The reed symbol and Mn ḫpr Re combined stand for (In the name or shape of the God Re).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6</a:t>
            </a:fld>
            <a:endParaRPr lang="en-GB" dirty="0"/>
          </a:p>
        </p:txBody>
      </p:sp>
    </p:spTree>
    <p:extLst>
      <p:ext uri="{BB962C8B-B14F-4D97-AF65-F5344CB8AC3E}">
        <p14:creationId xmlns:p14="http://schemas.microsoft.com/office/powerpoint/2010/main" val="3293641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effectLst/>
                <a:latin typeface="Calibri" panose="020F0502020204030204" pitchFamily="34" charset="0"/>
                <a:ea typeface="Calibri" panose="020F0502020204030204" pitchFamily="34" charset="0"/>
              </a:rPr>
              <a:t>The Cartouche of Thutmosis III (which is his Birth or personal name) contains his Throne or Royal name “Menkheperre, the same series and pattern of throne names were used from Amenhotep II to Horemheb. Thutmosis and Menkheperre were just two of his five names, others include a Horus name, a Nebty name, and a Golden Horus Name.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7</a:t>
            </a:fld>
            <a:endParaRPr lang="en-GB" dirty="0"/>
          </a:p>
        </p:txBody>
      </p:sp>
    </p:spTree>
    <p:extLst>
      <p:ext uri="{BB962C8B-B14F-4D97-AF65-F5344CB8AC3E}">
        <p14:creationId xmlns:p14="http://schemas.microsoft.com/office/powerpoint/2010/main" val="827939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200"/>
              </a:spcAft>
            </a:pPr>
            <a:r>
              <a:rPr lang="en-GB" sz="1800" b="1" kern="1200" dirty="0">
                <a:effectLst/>
                <a:latin typeface="Calibri" panose="020F0502020204030204" pitchFamily="34" charset="0"/>
                <a:ea typeface="Calibri" panose="020F0502020204030204" pitchFamily="34" charset="0"/>
              </a:rPr>
              <a:t>Top right: Is a Reed attached to a Cobra and a mirror image of the other side. The underneath is split into two sections with a line. I am unsure if the image separating the upper and lower groups of symbols is just a separation line or if it represents one of the symbols shown on the slide. The loaf or cake offering, land, or sandy tract (horizon). The lower section: has two Rearing or Erect Cobras called (Uraeus) one attached on either side of a central Djed pillar or Dd symbol (also shown on the slide).</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b="1" kern="1200" dirty="0">
                <a:effectLst/>
                <a:latin typeface="Calibri" panose="020F0502020204030204" pitchFamily="34" charset="0"/>
                <a:ea typeface="Calibri" panose="020F0502020204030204" pitchFamily="34" charset="0"/>
              </a:rPr>
              <a:t>The snakes (Uraeus) on the lower section are so detailed that you can even see the fangs and an opened mouth on the one on the right if you look closely.  Their task was to defend and protect the king with their magic, glow and belching fire. The goddess Wadjetw was a stylised Egyptian cobra in the form of the uraeus and represented an important deity used as the symbol of sovereignty for the Pharaohs, who incorporated it into their diadem (or crown) which was used up until (30 BC). Isis and Nephthys also appeared as snakes, Isis, in particular, was a healer of snake bites. Two cobras together or (ḏḏ symbol) could also mean what had been commanded, as knowing, or saying a name gave it the power to bring the deceased back to life.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8</a:t>
            </a:fld>
            <a:endParaRPr lang="en-GB" dirty="0"/>
          </a:p>
        </p:txBody>
      </p:sp>
    </p:spTree>
    <p:extLst>
      <p:ext uri="{BB962C8B-B14F-4D97-AF65-F5344CB8AC3E}">
        <p14:creationId xmlns:p14="http://schemas.microsoft.com/office/powerpoint/2010/main" val="2939113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 what is a scarab? The scarab appears both as a hieroglyph and as an amulet and is a combination of art, language, religion, ritual, funerary and afterlife beliefs. Many thousands have been found over the centuries even being placed within the wrappings of the deceased’s mummy for protection and good luck.  The Scarab is also the symbol for Khepri, an Egyptian sun god popular in the Middle Kingdom (2500 BCE). A scarab is also another name for the Dung beetles that roll a ball of dung into a hole in the ground and deposit their eggs into it before burying it with their strong legs and bucket-shaped Clypeus (Image 10). Ancient Egyptians viewed the rolling ball of dung (Image 10) as a metaphor for the sun moving across the sky. Their burrows resembled the layout of the tomb (Image8) and the beetle larvae hatching from the dung was seen as a sign of rebirth and regeneration (Image 7).</a:t>
            </a:r>
            <a:endPar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9</a:t>
            </a:fld>
            <a:endParaRPr lang="en-GB" dirty="0"/>
          </a:p>
        </p:txBody>
      </p:sp>
    </p:spTree>
    <p:extLst>
      <p:ext uri="{BB962C8B-B14F-4D97-AF65-F5344CB8AC3E}">
        <p14:creationId xmlns:p14="http://schemas.microsoft.com/office/powerpoint/2010/main" val="1873397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200"/>
              </a:spcAft>
            </a:pPr>
            <a:r>
              <a:rPr lang="en-GB" sz="1800" b="1" kern="1200" dirty="0">
                <a:effectLst/>
                <a:latin typeface="Calibri" panose="020F0502020204030204" pitchFamily="34" charset="0"/>
                <a:ea typeface="Calibri" panose="020F0502020204030204" pitchFamily="34" charset="0"/>
              </a:rPr>
              <a:t>The amulet would likely be carried or worn in something like a ring, charm bracelet, or necklace (Image 13), as a seal used for administration purposes, and sealing pots, identifying whose they were, and stopping them from being tampered with. The design can be as a scarab, scaraboid, Cowroids, lentoid and button, all types in all their forms are found in tombs as an offering or for protection and were one the most abundant artefacts.  Imitated by neighbouring nations indicating Egypt’s vast influence on the wider world. According to the Brooklyn Museum of Art, historians consider the scarabs from ca. 1479-1425 B.C.E were among the finest ever made, and then again in the Twentieth to the Twenty-Sixth Dynasty when craftsmen increased the use of a soft, pastel blue pigment that had been created during the reign of Thutmose III. The workmanship is excellent and was possibly made in amulet moulds similar to (Image 15) dating from ca.1570-10-75 B.C.E and then hand carved. Wilkinson states that “Scarabs were valued for their magical and decorative features in the Mediterranean, being traded alongside other goods bought from the Egyptians, the Scarab amulet was also adopted by the Canaanites, Phoenicians, Cypriots, Greek, Etruscans, and other traders.”</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10</a:t>
            </a:fld>
            <a:endParaRPr lang="en-GB" dirty="0"/>
          </a:p>
        </p:txBody>
      </p:sp>
    </p:spTree>
    <p:extLst>
      <p:ext uri="{BB962C8B-B14F-4D97-AF65-F5344CB8AC3E}">
        <p14:creationId xmlns:p14="http://schemas.microsoft.com/office/powerpoint/2010/main" val="1122045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200"/>
              </a:spcAft>
            </a:pPr>
            <a:r>
              <a:rPr lang="en-GB" sz="1800" b="1" kern="1200" dirty="0">
                <a:effectLst/>
                <a:latin typeface="Calibri" panose="020F0502020204030204" pitchFamily="34" charset="0"/>
                <a:ea typeface="Calibri" panose="020F0502020204030204" pitchFamily="34" charset="0"/>
              </a:rPr>
              <a:t>And finally, to conclude our findings. By a process of elimination, I do not think it can be classed as a button scarab, as they tend to be round but not always. Cowroids are shaped like Cowrie shells and tend to be older. Lentoids are a rugby ball shape, and Scaraboids have another animal or a plain upper part instead of a Scarab beetle, so am reasonably confident in identifying it as a Scarab. Out of a span of approximately 2000 years, the Thutmosis III cartouche reduces the timeline by about 1000 years, cutting it in half. Thutmosis III from 1479 (18</a:t>
            </a:r>
            <a:r>
              <a:rPr lang="en-GB" sz="1800" b="1" kern="1200" baseline="30000" dirty="0">
                <a:effectLst/>
                <a:latin typeface="Calibri" panose="020F0502020204030204" pitchFamily="34" charset="0"/>
                <a:ea typeface="Calibri" panose="020F0502020204030204" pitchFamily="34" charset="0"/>
              </a:rPr>
              <a:t>th</a:t>
            </a:r>
            <a:r>
              <a:rPr lang="en-GB" sz="1800" b="1" kern="1200" dirty="0">
                <a:effectLst/>
                <a:latin typeface="Calibri" panose="020F0502020204030204" pitchFamily="34" charset="0"/>
                <a:ea typeface="Calibri" panose="020F0502020204030204" pitchFamily="34" charset="0"/>
              </a:rPr>
              <a:t> Dynasty) and the End of the Old Kingdom to the Graeco-Roman period. Period (ca. 1479 B.C.E or later). Origin: Egypt - Cairo? Cartouche, Menkheperra/Thutmosis III. Reed leaves possibly a cryptogram for Amun Re, which reads as Imn-Ra. Two cobras, what had been commanded. The scarab beetle symbol means to become or emerge and the Djed, stability and eternity, representing the phrase, stand for all eternity. The purpose, Protection Amulet, or seal.</a:t>
            </a:r>
            <a:endParaRPr lang="en-GB" sz="1800" dirty="0">
              <a:effectLst/>
              <a:latin typeface="Times New Roman" panose="02020603050405020304" pitchFamily="18" charset="0"/>
              <a:ea typeface="Times New Roman" panose="02020603050405020304" pitchFamily="18" charset="0"/>
            </a:endParaRPr>
          </a:p>
          <a:p>
            <a:pPr algn="just">
              <a:lnSpc>
                <a:spcPct val="150000"/>
              </a:lnSpc>
              <a:spcAft>
                <a:spcPts val="1200"/>
              </a:spcAft>
            </a:pPr>
            <a:r>
              <a:rPr lang="en-GB" sz="1800" b="1" kern="1200" dirty="0">
                <a:solidFill>
                  <a:srgbClr val="000000"/>
                </a:solidFill>
                <a:effectLst/>
                <a:latin typeface="Calibri" panose="020F0502020204030204" pitchFamily="34" charset="0"/>
                <a:ea typeface="Calibri" panose="020F0502020204030204" pitchFamily="34" charset="0"/>
              </a:rPr>
              <a:t>To emerge in the </a:t>
            </a:r>
            <a:r>
              <a:rPr lang="en-GB" sz="1800" kern="1200" dirty="0">
                <a:solidFill>
                  <a:srgbClr val="000000"/>
                </a:solidFill>
                <a:effectLst/>
                <a:latin typeface="Calibri" panose="020F0502020204030204" pitchFamily="34" charset="0"/>
                <a:ea typeface="Calibri" panose="020F0502020204030204" pitchFamily="34" charset="0"/>
              </a:rPr>
              <a:t>name (or </a:t>
            </a:r>
            <a:r>
              <a:rPr lang="en-GB" sz="1800" b="1" kern="1200" dirty="0">
                <a:solidFill>
                  <a:srgbClr val="000000"/>
                </a:solidFill>
                <a:effectLst/>
                <a:latin typeface="Calibri" panose="020F0502020204030204" pitchFamily="34" charset="0"/>
                <a:ea typeface="Calibri" panose="020F0502020204030204" pitchFamily="34" charset="0"/>
              </a:rPr>
              <a:t>shape</a:t>
            </a:r>
            <a:r>
              <a:rPr lang="en-GB" sz="1800" kern="1200" dirty="0">
                <a:solidFill>
                  <a:srgbClr val="000000"/>
                </a:solidFill>
                <a:effectLst/>
                <a:latin typeface="Calibri" panose="020F0502020204030204" pitchFamily="34" charset="0"/>
                <a:ea typeface="Calibri" panose="020F0502020204030204" pitchFamily="34" charset="0"/>
              </a:rPr>
              <a:t>) </a:t>
            </a:r>
            <a:r>
              <a:rPr lang="en-GB" sz="1800" b="1" kern="1200" dirty="0">
                <a:solidFill>
                  <a:srgbClr val="000000"/>
                </a:solidFill>
                <a:effectLst/>
                <a:latin typeface="Calibri" panose="020F0502020204030204" pitchFamily="34" charset="0"/>
                <a:ea typeface="Calibri" panose="020F0502020204030204" pitchFamily="34" charset="0"/>
              </a:rPr>
              <a:t>of</a:t>
            </a:r>
            <a:r>
              <a:rPr lang="en-GB" sz="1800" kern="1200" dirty="0">
                <a:solidFill>
                  <a:srgbClr val="000000"/>
                </a:solidFill>
                <a:effectLst/>
                <a:latin typeface="Calibri" panose="020F0502020204030204" pitchFamily="34" charset="0"/>
                <a:ea typeface="Calibri" panose="020F0502020204030204" pitchFamily="34" charset="0"/>
              </a:rPr>
              <a:t> Amun Re (or </a:t>
            </a:r>
            <a:r>
              <a:rPr lang="en-GB" sz="1800" b="1" kern="1200" dirty="0">
                <a:solidFill>
                  <a:srgbClr val="000000"/>
                </a:solidFill>
                <a:effectLst/>
                <a:latin typeface="Calibri" panose="020F0502020204030204" pitchFamily="34" charset="0"/>
                <a:ea typeface="Calibri" panose="020F0502020204030204" pitchFamily="34" charset="0"/>
              </a:rPr>
              <a:t>Imn Ra</a:t>
            </a:r>
            <a:r>
              <a:rPr lang="en-GB" sz="1800" kern="1200" dirty="0">
                <a:solidFill>
                  <a:srgbClr val="000000"/>
                </a:solidFill>
                <a:effectLst/>
                <a:latin typeface="Calibri" panose="020F0502020204030204" pitchFamily="34" charset="0"/>
                <a:ea typeface="Calibri" panose="020F0502020204030204" pitchFamily="34" charset="0"/>
              </a:rPr>
              <a:t>) </a:t>
            </a:r>
            <a:r>
              <a:rPr lang="en-GB" sz="1800" b="1" kern="1200" dirty="0">
                <a:solidFill>
                  <a:srgbClr val="000000"/>
                </a:solidFill>
                <a:effectLst/>
                <a:latin typeface="Calibri" panose="020F0502020204030204" pitchFamily="34" charset="0"/>
                <a:ea typeface="Calibri" panose="020F0502020204030204" pitchFamily="34" charset="0"/>
              </a:rPr>
              <a:t>and stand for all eternity under the</a:t>
            </a:r>
            <a:r>
              <a:rPr lang="en-GB" sz="1800" kern="1200" dirty="0">
                <a:solidFill>
                  <a:srgbClr val="000000"/>
                </a:solidFill>
                <a:effectLst/>
                <a:latin typeface="Calibri" panose="020F0502020204030204" pitchFamily="34" charset="0"/>
                <a:ea typeface="Calibri" panose="020F0502020204030204" pitchFamily="34" charset="0"/>
              </a:rPr>
              <a:t> </a:t>
            </a:r>
            <a:r>
              <a:rPr lang="en-GB" sz="1800" b="1" kern="1200" dirty="0">
                <a:solidFill>
                  <a:srgbClr val="000000"/>
                </a:solidFill>
                <a:effectLst/>
                <a:latin typeface="Calibri" panose="020F0502020204030204" pitchFamily="34" charset="0"/>
                <a:ea typeface="Calibri" panose="020F0502020204030204" pitchFamily="34" charset="0"/>
              </a:rPr>
              <a:t>protection </a:t>
            </a:r>
            <a:r>
              <a:rPr lang="en-GB" sz="1800" kern="1200" dirty="0">
                <a:solidFill>
                  <a:srgbClr val="000000"/>
                </a:solidFill>
                <a:effectLst/>
                <a:latin typeface="Calibri" panose="020F0502020204030204" pitchFamily="34" charset="0"/>
                <a:ea typeface="Calibri" panose="020F0502020204030204" pitchFamily="34" charset="0"/>
              </a:rPr>
              <a:t>and</a:t>
            </a:r>
            <a:r>
              <a:rPr lang="en-GB" sz="1800" b="1" kern="1200" dirty="0">
                <a:solidFill>
                  <a:srgbClr val="000000"/>
                </a:solidFill>
                <a:effectLst/>
                <a:latin typeface="Calibri" panose="020F0502020204030204" pitchFamily="34" charset="0"/>
                <a:ea typeface="Calibri" panose="020F0502020204030204" pitchFamily="34" charset="0"/>
              </a:rPr>
              <a:t> magic and</a:t>
            </a:r>
            <a:r>
              <a:rPr lang="en-GB" sz="1800" kern="1200" dirty="0">
                <a:solidFill>
                  <a:srgbClr val="000000"/>
                </a:solidFill>
                <a:effectLst/>
                <a:latin typeface="Calibri" panose="020F0502020204030204" pitchFamily="34" charset="0"/>
                <a:ea typeface="Calibri" panose="020F0502020204030204" pitchFamily="34" charset="0"/>
              </a:rPr>
              <a:t> strength/</a:t>
            </a:r>
            <a:r>
              <a:rPr lang="en-GB" sz="1800" b="1" kern="1200" dirty="0">
                <a:solidFill>
                  <a:srgbClr val="000000"/>
                </a:solidFill>
                <a:effectLst/>
                <a:latin typeface="Calibri" panose="020F0502020204030204" pitchFamily="34" charset="0"/>
                <a:ea typeface="Calibri" panose="020F0502020204030204" pitchFamily="34" charset="0"/>
              </a:rPr>
              <a:t>power</a:t>
            </a:r>
            <a:r>
              <a:rPr lang="en-GB" sz="1800" kern="1200" dirty="0">
                <a:solidFill>
                  <a:srgbClr val="000000"/>
                </a:solidFill>
                <a:effectLst/>
                <a:latin typeface="Calibri" panose="020F0502020204030204" pitchFamily="34" charset="0"/>
                <a:ea typeface="Calibri" panose="020F0502020204030204" pitchFamily="34" charset="0"/>
              </a:rPr>
              <a:t> of (the snakes/ uraeus) </a:t>
            </a:r>
            <a:r>
              <a:rPr lang="en-GB" sz="1800" b="1" kern="1200" dirty="0">
                <a:solidFill>
                  <a:srgbClr val="000000"/>
                </a:solidFill>
                <a:effectLst/>
                <a:latin typeface="Calibri" panose="020F0502020204030204" pitchFamily="34" charset="0"/>
                <a:ea typeface="Calibri" panose="020F0502020204030204" pitchFamily="34" charset="0"/>
              </a:rPr>
              <a:t>like Menkheperra</a:t>
            </a:r>
            <a:r>
              <a:rPr lang="en-GB" sz="1800" kern="1200" dirty="0">
                <a:solidFill>
                  <a:srgbClr val="000000"/>
                </a:solidFill>
                <a:effectLst/>
                <a:latin typeface="Calibri" panose="020F0502020204030204" pitchFamily="34" charset="0"/>
                <a:ea typeface="Calibri" panose="020F0502020204030204" pitchFamily="34" charset="0"/>
              </a:rPr>
              <a:t>/Thutmosis III, who was celebrated for his military, building, and leadership achievements during his exceptionally long reign.</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783BF1C9-5D09-43B2-929A-836FC348D586}" type="slidenum">
              <a:rPr lang="en-GB" smtClean="0"/>
              <a:t>11</a:t>
            </a:fld>
            <a:endParaRPr lang="en-GB" dirty="0"/>
          </a:p>
        </p:txBody>
      </p:sp>
    </p:spTree>
    <p:extLst>
      <p:ext uri="{BB962C8B-B14F-4D97-AF65-F5344CB8AC3E}">
        <p14:creationId xmlns:p14="http://schemas.microsoft.com/office/powerpoint/2010/main" val="2317401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67AF9-8CE8-EF45-13D8-FB982A34D4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8E2B4C-72BC-B197-E9FE-6EDA4EFB50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39BE9E-517D-6297-0AD6-7E1938A4CA8D}"/>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5" name="Footer Placeholder 4">
            <a:extLst>
              <a:ext uri="{FF2B5EF4-FFF2-40B4-BE49-F238E27FC236}">
                <a16:creationId xmlns:a16="http://schemas.microsoft.com/office/drawing/2014/main" id="{736C54AC-231D-FBFA-D90E-B85D3828FE5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F13D26A-262A-10ED-2E98-1E6D86393F59}"/>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6260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B093A-8EF9-57D2-E151-9DFF6444A0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44CD8B-4614-5953-D5F8-8773A04E59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C478FE-AD5F-6D21-49D3-AFF267D17443}"/>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5" name="Footer Placeholder 4">
            <a:extLst>
              <a:ext uri="{FF2B5EF4-FFF2-40B4-BE49-F238E27FC236}">
                <a16:creationId xmlns:a16="http://schemas.microsoft.com/office/drawing/2014/main" id="{4E51D8A6-BE17-E65A-1837-3CA434C2AA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0DF0D3-74C6-F8D6-1855-EFA6A417E07B}"/>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914568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49752-0A5D-A865-C466-DDDF315662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7BEF2A-929D-23BB-B3D5-34C0F9D178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B552DE-C3B1-D016-83F7-8670B53F1768}"/>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5" name="Footer Placeholder 4">
            <a:extLst>
              <a:ext uri="{FF2B5EF4-FFF2-40B4-BE49-F238E27FC236}">
                <a16:creationId xmlns:a16="http://schemas.microsoft.com/office/drawing/2014/main" id="{C7FA9C69-7DD9-A8F5-1EB9-A050EB4D738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DD10AE-59AF-539A-0673-96E68B03A75D}"/>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3274083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DAB1-DBA8-5A0A-2EF8-B8FA308E82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4E73BB-53D3-A5E9-7147-F53F24FA2C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01EC2C-48D0-4104-27C9-D20139163D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37CBA8A-4514-650E-2E7F-4769F0699021}"/>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6" name="Footer Placeholder 5">
            <a:extLst>
              <a:ext uri="{FF2B5EF4-FFF2-40B4-BE49-F238E27FC236}">
                <a16:creationId xmlns:a16="http://schemas.microsoft.com/office/drawing/2014/main" id="{912F037F-D51B-FF5F-96DD-34B3A3BCDC4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6EF50D-A82C-FDE4-723B-8C681774AB44}"/>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4132069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561AA-9024-69A5-2FE6-43DA9D6388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90DC79-9892-4908-D3BC-7003289D1C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2D9AD0-1857-2E55-21C4-9A06CA5DB6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9AEEE3-036C-6491-0376-5C1A51DF41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73E067-E5EC-BA0D-5FCF-F35EDA8885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AB087E-57FE-82D5-5307-F8B5625E0174}"/>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8" name="Footer Placeholder 7">
            <a:extLst>
              <a:ext uri="{FF2B5EF4-FFF2-40B4-BE49-F238E27FC236}">
                <a16:creationId xmlns:a16="http://schemas.microsoft.com/office/drawing/2014/main" id="{0847BF6A-2931-D173-CDC2-6139C3EFD03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5A55442-B3AA-592C-5FC9-ED30EA436C8B}"/>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202443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1324D-74E9-4E53-77CB-B072810053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EB9068-F261-7F78-B937-4776539C3AB7}"/>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4" name="Footer Placeholder 3">
            <a:extLst>
              <a:ext uri="{FF2B5EF4-FFF2-40B4-BE49-F238E27FC236}">
                <a16:creationId xmlns:a16="http://schemas.microsoft.com/office/drawing/2014/main" id="{39B55864-F843-61DD-DF95-8EE70E978710}"/>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0A98DBD-3039-6BD5-6CED-D35E3070D88C}"/>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2926100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DCD76C-612A-BE40-C491-DAEEDA1DE3FA}"/>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3" name="Footer Placeholder 2">
            <a:extLst>
              <a:ext uri="{FF2B5EF4-FFF2-40B4-BE49-F238E27FC236}">
                <a16:creationId xmlns:a16="http://schemas.microsoft.com/office/drawing/2014/main" id="{C4D7097F-5AC6-2603-C23B-18D8AFB6682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9069D0B-3B63-B8E3-3909-130A11159083}"/>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111985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2EE8D-853F-59C4-9B82-7617DD09E6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33C5AF-1201-B246-B0D7-D4E6E49EE4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1DB8C2-2532-FEF3-EB96-9418B8C32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212260-5AF2-89FC-397E-E6BBBF6F8F4D}"/>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6" name="Footer Placeholder 5">
            <a:extLst>
              <a:ext uri="{FF2B5EF4-FFF2-40B4-BE49-F238E27FC236}">
                <a16:creationId xmlns:a16="http://schemas.microsoft.com/office/drawing/2014/main" id="{3035638A-43E1-5523-A9AC-D97DE4E92CE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4BAE1C-9B98-8C25-D8FB-81897C021CCA}"/>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166077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97FE-04AD-26DE-651D-BF01388A00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1BE17A6-88DA-E9D0-2D5C-DF29C2DB36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649A881-CCC3-CF4C-D205-FE315525C3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10D9D8-D754-4492-7D21-0C921DDB30D2}"/>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6" name="Footer Placeholder 5">
            <a:extLst>
              <a:ext uri="{FF2B5EF4-FFF2-40B4-BE49-F238E27FC236}">
                <a16:creationId xmlns:a16="http://schemas.microsoft.com/office/drawing/2014/main" id="{3F47391A-E3AD-F44C-2BE4-B0C80135BEC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58B801F-684A-CA38-A399-791BC9874655}"/>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94245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99783-1A12-C78F-6EAA-7C66782A5A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349CDB-8A1F-5E0E-0677-2FD30E3AA00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FF60F-D878-3ECF-EEEB-F4FD89E26654}"/>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5" name="Footer Placeholder 4">
            <a:extLst>
              <a:ext uri="{FF2B5EF4-FFF2-40B4-BE49-F238E27FC236}">
                <a16:creationId xmlns:a16="http://schemas.microsoft.com/office/drawing/2014/main" id="{0B0C3DD4-3F7E-6EE7-3E7C-4674FCAA6E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0A6412A-3308-EB3B-2DC7-038E7571DF3D}"/>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3987394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43EE9-402A-5370-E991-B4F7DAA7A2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1CEA56-7F58-6D33-F19E-C105CB1246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76A403-5F11-023B-1CCF-0FA3D9DC4224}"/>
              </a:ext>
            </a:extLst>
          </p:cNvPr>
          <p:cNvSpPr>
            <a:spLocks noGrp="1"/>
          </p:cNvSpPr>
          <p:nvPr>
            <p:ph type="dt" sz="half" idx="10"/>
          </p:nvPr>
        </p:nvSpPr>
        <p:spPr/>
        <p:txBody>
          <a:bodyPr/>
          <a:lstStyle/>
          <a:p>
            <a:fld id="{EB1CC8E5-74DB-4E35-87F4-DF911C8470DA}" type="datetimeFigureOut">
              <a:rPr lang="en-GB" smtClean="0"/>
              <a:t>10/02/2023</a:t>
            </a:fld>
            <a:endParaRPr lang="en-GB" dirty="0"/>
          </a:p>
        </p:txBody>
      </p:sp>
      <p:sp>
        <p:nvSpPr>
          <p:cNvPr id="5" name="Footer Placeholder 4">
            <a:extLst>
              <a:ext uri="{FF2B5EF4-FFF2-40B4-BE49-F238E27FC236}">
                <a16:creationId xmlns:a16="http://schemas.microsoft.com/office/drawing/2014/main" id="{02452002-0B1E-DBDD-A969-405DB45EC2E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6FB5156-AD20-0FA8-E79C-CA77788BBC0E}"/>
              </a:ext>
            </a:extLst>
          </p:cNvPr>
          <p:cNvSpPr>
            <a:spLocks noGrp="1"/>
          </p:cNvSpPr>
          <p:nvPr>
            <p:ph type="sldNum" sz="quarter" idx="12"/>
          </p:nvPr>
        </p:nvSpPr>
        <p:spPr/>
        <p:txBody>
          <a:bodyPr/>
          <a:lstStyle/>
          <a:p>
            <a:fld id="{F239011C-AB29-460F-A409-5459555A77A1}" type="slidenum">
              <a:rPr lang="en-GB" smtClean="0"/>
              <a:t>‹#›</a:t>
            </a:fld>
            <a:endParaRPr lang="en-GB" dirty="0"/>
          </a:p>
        </p:txBody>
      </p:sp>
    </p:spTree>
    <p:extLst>
      <p:ext uri="{BB962C8B-B14F-4D97-AF65-F5344CB8AC3E}">
        <p14:creationId xmlns:p14="http://schemas.microsoft.com/office/powerpoint/2010/main" val="1388882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502E00-907A-80DD-75EA-6F51BF2378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E41755-6920-B0C5-F8EA-F489CCF3C0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1F60A2-45C0-B2EE-AE01-231D2834FB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CC8E5-74DB-4E35-87F4-DF911C8470DA}" type="datetimeFigureOut">
              <a:rPr lang="en-GB" smtClean="0"/>
              <a:t>10/02/2023</a:t>
            </a:fld>
            <a:endParaRPr lang="en-GB" dirty="0"/>
          </a:p>
        </p:txBody>
      </p:sp>
      <p:sp>
        <p:nvSpPr>
          <p:cNvPr id="5" name="Footer Placeholder 4">
            <a:extLst>
              <a:ext uri="{FF2B5EF4-FFF2-40B4-BE49-F238E27FC236}">
                <a16:creationId xmlns:a16="http://schemas.microsoft.com/office/drawing/2014/main" id="{59C8A589-0D9D-9CC4-8C84-17015C13FD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C2C34EE-4412-0CA2-54A3-3C0155FD64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39011C-AB29-460F-A409-5459555A77A1}" type="slidenum">
              <a:rPr lang="en-GB" smtClean="0"/>
              <a:t>‹#›</a:t>
            </a:fld>
            <a:endParaRPr lang="en-GB" dirty="0"/>
          </a:p>
        </p:txBody>
      </p:sp>
    </p:spTree>
    <p:extLst>
      <p:ext uri="{BB962C8B-B14F-4D97-AF65-F5344CB8AC3E}">
        <p14:creationId xmlns:p14="http://schemas.microsoft.com/office/powerpoint/2010/main" val="39681446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customXml" Target="../ink/ink1.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19.pn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customXml" Target="../ink/ink3.xml"/><Relationship Id="rId5" Type="http://schemas.openxmlformats.org/officeDocument/2006/relationships/diagramQuickStyle" Target="../diagrams/quickStyle1.xml"/><Relationship Id="rId10" Type="http://schemas.openxmlformats.org/officeDocument/2006/relationships/image" Target="../media/image170.png"/><Relationship Id="rId4" Type="http://schemas.openxmlformats.org/officeDocument/2006/relationships/diagramLayout" Target="../diagrams/layout1.xml"/><Relationship Id="rId9" Type="http://schemas.openxmlformats.org/officeDocument/2006/relationships/customXml" Target="../ink/ink2.xml"/><Relationship Id="rId14" Type="http://schemas.openxmlformats.org/officeDocument/2006/relationships/image" Target="../media/image20.png"/></Relationships>
</file>

<file path=ppt/slides/_rels/slide6.xml.rels><?xml version="1.0" encoding="UTF-8" standalone="yes"?>
<Relationships xmlns="http://schemas.openxmlformats.org/package/2006/relationships"><Relationship Id="rId8" Type="http://schemas.openxmlformats.org/officeDocument/2006/relationships/image" Target="../media/image24.png"/><Relationship Id="rId13" Type="http://schemas.openxmlformats.org/officeDocument/2006/relationships/customXml" Target="../ink/ink7.xml"/><Relationship Id="rId18" Type="http://schemas.openxmlformats.org/officeDocument/2006/relationships/customXml" Target="../ink/ink12.xml"/><Relationship Id="rId3" Type="http://schemas.openxmlformats.org/officeDocument/2006/relationships/image" Target="../media/image21.png"/><Relationship Id="rId7" Type="http://schemas.microsoft.com/office/2007/relationships/hdphoto" Target="../media/hdphoto4.wdp"/><Relationship Id="rId12" Type="http://schemas.openxmlformats.org/officeDocument/2006/relationships/customXml" Target="../ink/ink6.xml"/><Relationship Id="rId17" Type="http://schemas.openxmlformats.org/officeDocument/2006/relationships/customXml" Target="../ink/ink11.xml"/><Relationship Id="rId2" Type="http://schemas.openxmlformats.org/officeDocument/2006/relationships/notesSlide" Target="../notesSlides/notesSlide5.xml"/><Relationship Id="rId16" Type="http://schemas.openxmlformats.org/officeDocument/2006/relationships/customXml" Target="../ink/ink10.xml"/><Relationship Id="rId20"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3.png"/><Relationship Id="rId11" Type="http://schemas.openxmlformats.org/officeDocument/2006/relationships/customXml" Target="../ink/ink5.xml"/><Relationship Id="rId5" Type="http://schemas.microsoft.com/office/2007/relationships/hdphoto" Target="../media/hdphoto3.wdp"/><Relationship Id="rId15" Type="http://schemas.openxmlformats.org/officeDocument/2006/relationships/customXml" Target="../ink/ink9.xml"/><Relationship Id="rId10" Type="http://schemas.openxmlformats.org/officeDocument/2006/relationships/image" Target="../media/image25.png"/><Relationship Id="rId19" Type="http://schemas.openxmlformats.org/officeDocument/2006/relationships/image" Target="../media/image26.png"/><Relationship Id="rId4" Type="http://schemas.openxmlformats.org/officeDocument/2006/relationships/image" Target="../media/image22.png"/><Relationship Id="rId9" Type="http://schemas.openxmlformats.org/officeDocument/2006/relationships/customXml" Target="../ink/ink4.xml"/><Relationship Id="rId14" Type="http://schemas.openxmlformats.org/officeDocument/2006/relationships/customXml" Target="../ink/ink8.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0.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image" Target="../media/image40.png"/><Relationship Id="rId7" Type="http://schemas.openxmlformats.org/officeDocument/2006/relationships/image" Target="../media/image44.emf"/><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10" Type="http://schemas.openxmlformats.org/officeDocument/2006/relationships/image" Target="../media/image30.png"/><Relationship Id="rId4" Type="http://schemas.openxmlformats.org/officeDocument/2006/relationships/image" Target="../media/image41.png"/><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microsoft.com/office/2007/relationships/hdphoto" Target="../media/hdphoto5.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55" name="Rectangle 154">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Tw Cen MT" panose="020B0602020104020603"/>
              <a:ea typeface="+mn-ea"/>
              <a:cs typeface="+mn-cs"/>
            </a:endParaRPr>
          </a:p>
        </p:txBody>
      </p:sp>
      <p:cxnSp>
        <p:nvCxnSpPr>
          <p:cNvPr id="157" name="Straight Connector 156">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Black compass on a yellow background">
            <a:extLst>
              <a:ext uri="{FF2B5EF4-FFF2-40B4-BE49-F238E27FC236}">
                <a16:creationId xmlns:a16="http://schemas.microsoft.com/office/drawing/2014/main" id="{E5EB6630-C9F0-D1F2-FE35-433645C14991}"/>
              </a:ext>
            </a:extLst>
          </p:cNvPr>
          <p:cNvPicPr>
            <a:picLocks noGrp="1" noRot="1" noChangeAspect="1" noMove="1" noResize="1" noEditPoints="1" noAdjustHandles="1" noChangeArrowheads="1" noChangeShapeType="1" noCrop="1"/>
          </p:cNvPicPr>
          <p:nvPr/>
        </p:nvPicPr>
        <p:blipFill rotWithShape="1">
          <a:blip r:embed="rId2">
            <a:extLst>
              <a:ext uri="{BEBA8EAE-BF5A-486C-A8C5-ECC9F3942E4B}">
                <a14:imgProps xmlns:a14="http://schemas.microsoft.com/office/drawing/2010/main">
                  <a14:imgLayer r:embed="rId3">
                    <a14:imgEffect>
                      <a14:colorTemperature colorTemp="11200"/>
                    </a14:imgEffect>
                    <a14:imgEffect>
                      <a14:saturation sat="66000"/>
                    </a14:imgEffect>
                    <a14:imgEffect>
                      <a14:brightnessContrast bright="20000"/>
                    </a14:imgEffect>
                  </a14:imgLayer>
                </a14:imgProps>
              </a:ext>
              <a:ext uri="{28A0092B-C50C-407E-A947-70E740481C1C}">
                <a14:useLocalDpi xmlns:a14="http://schemas.microsoft.com/office/drawing/2010/main" val="0"/>
              </a:ext>
            </a:extLst>
          </a:blip>
          <a:srcRect l="32511" r="31142"/>
          <a:stretch/>
        </p:blipFill>
        <p:spPr>
          <a:xfrm>
            <a:off x="715963" y="609600"/>
            <a:ext cx="3182938" cy="5637213"/>
          </a:xfrm>
          <a:custGeom>
            <a:avLst/>
            <a:gdLst/>
            <a:ahLst/>
            <a:cxnLst/>
            <a:rect l="l" t="t" r="r" b="b"/>
            <a:pathLst>
              <a:path w="3910084" h="6858000">
                <a:moveTo>
                  <a:pt x="0" y="0"/>
                </a:moveTo>
                <a:lnTo>
                  <a:pt x="2996382" y="0"/>
                </a:lnTo>
                <a:lnTo>
                  <a:pt x="3563333" y="1750276"/>
                </a:lnTo>
                <a:lnTo>
                  <a:pt x="3910084" y="6054385"/>
                </a:lnTo>
                <a:lnTo>
                  <a:pt x="3791309" y="6858000"/>
                </a:lnTo>
                <a:lnTo>
                  <a:pt x="0" y="6858000"/>
                </a:lnTo>
                <a:close/>
              </a:path>
            </a:pathLst>
          </a:custGeom>
        </p:spPr>
      </p:pic>
      <p:pic>
        <p:nvPicPr>
          <p:cNvPr id="8" name="Picture 7">
            <a:extLst>
              <a:ext uri="{FF2B5EF4-FFF2-40B4-BE49-F238E27FC236}">
                <a16:creationId xmlns:a16="http://schemas.microsoft.com/office/drawing/2014/main" id="{634D6A1D-9681-A12F-E50A-ACDE5B012768}"/>
              </a:ext>
            </a:extLst>
          </p:cNvPr>
          <p:cNvPicPr>
            <a:picLocks noGrp="1" noRot="1" noChangeAspect="1" noMove="1" noResize="1" noEditPoints="1" noAdjustHandles="1" noChangeArrowheads="1" noChangeShapeType="1" noCrop="1"/>
          </p:cNvPicPr>
          <p:nvPr/>
        </p:nvPicPr>
        <p:blipFill rotWithShape="1">
          <a:blip r:embed="rId4"/>
          <a:srcRect l="2247" r="21733"/>
          <a:stretch/>
        </p:blipFill>
        <p:spPr>
          <a:xfrm>
            <a:off x="3968750" y="609600"/>
            <a:ext cx="3182938" cy="5637213"/>
          </a:xfrm>
          <a:custGeom>
            <a:avLst/>
            <a:gdLst/>
            <a:ahLst/>
            <a:cxnLst/>
            <a:rect l="l" t="t" r="r" b="b"/>
            <a:pathLst>
              <a:path w="3910084" h="6858000">
                <a:moveTo>
                  <a:pt x="118775" y="0"/>
                </a:moveTo>
                <a:lnTo>
                  <a:pt x="3910084" y="0"/>
                </a:lnTo>
                <a:lnTo>
                  <a:pt x="3910084" y="6858000"/>
                </a:lnTo>
                <a:lnTo>
                  <a:pt x="913702" y="6858000"/>
                </a:lnTo>
                <a:lnTo>
                  <a:pt x="346751" y="5107724"/>
                </a:lnTo>
                <a:lnTo>
                  <a:pt x="0" y="803615"/>
                </a:lnTo>
                <a:close/>
              </a:path>
            </a:pathLst>
          </a:custGeom>
        </p:spPr>
      </p:pic>
      <p:sp>
        <p:nvSpPr>
          <p:cNvPr id="2" name="Title 1">
            <a:extLst>
              <a:ext uri="{FF2B5EF4-FFF2-40B4-BE49-F238E27FC236}">
                <a16:creationId xmlns:a16="http://schemas.microsoft.com/office/drawing/2014/main" id="{DBB79048-DD11-ACD2-5C6F-5EB210C30F3D}"/>
              </a:ext>
            </a:extLst>
          </p:cNvPr>
          <p:cNvSpPr>
            <a:spLocks noGrp="1" noRot="1" noMove="1" noResize="1" noEditPoints="1" noAdjustHandles="1" noChangeArrowheads="1" noChangeShapeType="1"/>
          </p:cNvSpPr>
          <p:nvPr>
            <p:ph type="ctrTitle"/>
          </p:nvPr>
        </p:nvSpPr>
        <p:spPr>
          <a:xfrm>
            <a:off x="8153720" y="451688"/>
            <a:ext cx="3322317" cy="2142952"/>
          </a:xfrm>
        </p:spPr>
        <p:txBody>
          <a:bodyPr anchor="b">
            <a:normAutofit/>
          </a:bodyPr>
          <a:lstStyle/>
          <a:p>
            <a:r>
              <a:rPr lang="en-GB" sz="3200" b="1" dirty="0">
                <a:solidFill>
                  <a:schemeClr val="accent4">
                    <a:lumMod val="40000"/>
                    <a:lumOff val="60000"/>
                  </a:schemeClr>
                </a:solidFill>
              </a:rPr>
              <a:t>HPAH505076</a:t>
            </a:r>
            <a:br>
              <a:rPr lang="en-GB" sz="3200" b="1" dirty="0">
                <a:solidFill>
                  <a:schemeClr val="accent4">
                    <a:lumMod val="40000"/>
                    <a:lumOff val="60000"/>
                  </a:schemeClr>
                </a:solidFill>
              </a:rPr>
            </a:br>
            <a:r>
              <a:rPr lang="en-GB" sz="3200" b="1" dirty="0">
                <a:solidFill>
                  <a:schemeClr val="accent4">
                    <a:lumMod val="40000"/>
                    <a:lumOff val="60000"/>
                  </a:schemeClr>
                </a:solidFill>
              </a:rPr>
              <a:t>Funerary Beliefs in Ancient Egypt</a:t>
            </a:r>
            <a:br>
              <a:rPr lang="en-GB" sz="4100" dirty="0"/>
            </a:br>
            <a:endParaRPr lang="en-GB" sz="4100" dirty="0"/>
          </a:p>
        </p:txBody>
      </p:sp>
      <p:sp>
        <p:nvSpPr>
          <p:cNvPr id="3" name="Subtitle 2">
            <a:extLst>
              <a:ext uri="{FF2B5EF4-FFF2-40B4-BE49-F238E27FC236}">
                <a16:creationId xmlns:a16="http://schemas.microsoft.com/office/drawing/2014/main" id="{9B2E7687-CB5B-760D-DAF9-BCC364780EC4}"/>
              </a:ext>
            </a:extLst>
          </p:cNvPr>
          <p:cNvSpPr>
            <a:spLocks noGrp="1" noRot="1" noMove="1" noResize="1" noEditPoints="1" noAdjustHandles="1" noChangeArrowheads="1" noChangeShapeType="1"/>
          </p:cNvSpPr>
          <p:nvPr>
            <p:ph type="subTitle" idx="1"/>
          </p:nvPr>
        </p:nvSpPr>
        <p:spPr>
          <a:xfrm>
            <a:off x="7797151" y="2366576"/>
            <a:ext cx="4215560" cy="2692993"/>
          </a:xfrm>
        </p:spPr>
        <p:txBody>
          <a:bodyPr anchor="t">
            <a:noAutofit/>
          </a:bodyPr>
          <a:lstStyle/>
          <a:p>
            <a:r>
              <a:rPr lang="en-GB" sz="2800" b="1" dirty="0">
                <a:solidFill>
                  <a:schemeClr val="accent4">
                    <a:lumMod val="40000"/>
                    <a:lumOff val="60000"/>
                  </a:schemeClr>
                </a:solidFill>
              </a:rPr>
              <a:t>An ancient Egyptian Scarab with Thutmosis III cartouche, on loan from Cyfarthfa Castle Museum, Merthyr Tydfil, 08-02-2023 by Julia Jones 2007994.</a:t>
            </a:r>
          </a:p>
        </p:txBody>
      </p:sp>
      <p:sp>
        <p:nvSpPr>
          <p:cNvPr id="10" name="Arrow: Left 9">
            <a:extLst>
              <a:ext uri="{FF2B5EF4-FFF2-40B4-BE49-F238E27FC236}">
                <a16:creationId xmlns:a16="http://schemas.microsoft.com/office/drawing/2014/main" id="{27CFC365-5C78-8CC9-A509-7549B6E85CE6}"/>
              </a:ext>
            </a:extLst>
          </p:cNvPr>
          <p:cNvSpPr>
            <a:spLocks noGrp="1" noRot="1" noMove="1" noResize="1" noEditPoints="1" noAdjustHandles="1" noChangeArrowheads="1" noChangeShapeType="1"/>
          </p:cNvSpPr>
          <p:nvPr/>
        </p:nvSpPr>
        <p:spPr>
          <a:xfrm>
            <a:off x="1508760" y="3713073"/>
            <a:ext cx="556260" cy="162519"/>
          </a:xfrm>
          <a:prstGeom prst="lef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4">
                  <a:lumMod val="40000"/>
                  <a:lumOff val="60000"/>
                </a:schemeClr>
              </a:solidFill>
            </a:endParaRPr>
          </a:p>
        </p:txBody>
      </p:sp>
      <p:pic>
        <p:nvPicPr>
          <p:cNvPr id="12" name="Picture 11">
            <a:extLst>
              <a:ext uri="{FF2B5EF4-FFF2-40B4-BE49-F238E27FC236}">
                <a16:creationId xmlns:a16="http://schemas.microsoft.com/office/drawing/2014/main" id="{D3334F82-E861-AC31-4FBC-520E2042B59C}"/>
              </a:ext>
            </a:extLst>
          </p:cNvPr>
          <p:cNvPicPr>
            <a:picLocks noGrp="1" noRot="1" noChangeAspect="1" noMove="1" noResize="1" noEditPoints="1" noAdjustHandles="1" noChangeArrowheads="1" noChangeShapeType="1" noCrop="1"/>
          </p:cNvPicPr>
          <p:nvPr/>
        </p:nvPicPr>
        <p:blipFill>
          <a:blip r:embed="rId5">
            <a:duotone>
              <a:prstClr val="black"/>
              <a:schemeClr val="accent4">
                <a:lumMod val="40000"/>
                <a:lumOff val="60000"/>
                <a:tint val="45000"/>
                <a:satMod val="400000"/>
              </a:schemeClr>
            </a:duotone>
            <a:alphaModFix/>
            <a:extLst>
              <a:ext uri="{BEBA8EAE-BF5A-486C-A8C5-ECC9F3942E4B}">
                <a14:imgProps xmlns:a14="http://schemas.microsoft.com/office/drawing/2010/main">
                  <a14:imgLayer r:embed="rId6">
                    <a14:imgEffect>
                      <a14:colorTemperature colorTemp="11200"/>
                    </a14:imgEffect>
                  </a14:imgLayer>
                </a14:imgProps>
              </a:ext>
            </a:extLst>
          </a:blip>
          <a:stretch>
            <a:fillRect/>
          </a:stretch>
        </p:blipFill>
        <p:spPr>
          <a:xfrm>
            <a:off x="8963267" y="5269082"/>
            <a:ext cx="2092726" cy="858017"/>
          </a:xfrm>
          <a:prstGeom prst="rect">
            <a:avLst/>
          </a:prstGeom>
        </p:spPr>
      </p:pic>
    </p:spTree>
    <p:extLst>
      <p:ext uri="{BB962C8B-B14F-4D97-AF65-F5344CB8AC3E}">
        <p14:creationId xmlns:p14="http://schemas.microsoft.com/office/powerpoint/2010/main" val="174514793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2" name="Rectangle 11">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16" name="Rectangle 15">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0" name="Rectangle 19">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a:spLocks noGrp="1" noRot="1" noMove="1" noResize="1" noEditPoints="1" noAdjustHandles="1" noChangeArrowheads="1" noChangeShapeType="1"/>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7" name="Group 6">
            <a:extLst>
              <a:ext uri="{FF2B5EF4-FFF2-40B4-BE49-F238E27FC236}">
                <a16:creationId xmlns:a16="http://schemas.microsoft.com/office/drawing/2014/main" id="{4878960E-36AA-F923-2547-4E3D730189DF}"/>
              </a:ext>
            </a:extLst>
          </p:cNvPr>
          <p:cNvGrpSpPr>
            <a:grpSpLocks noGrp="1" noUngrp="1" noRot="1" noMove="1" noResize="1"/>
          </p:cNvGrpSpPr>
          <p:nvPr/>
        </p:nvGrpSpPr>
        <p:grpSpPr>
          <a:xfrm>
            <a:off x="4491228" y="809962"/>
            <a:ext cx="3209544" cy="3499713"/>
            <a:chOff x="4491228" y="1307020"/>
            <a:chExt cx="3209544" cy="3499713"/>
          </a:xfrm>
        </p:grpSpPr>
        <p:pic>
          <p:nvPicPr>
            <p:cNvPr id="3" name="Picture 2">
              <a:extLst>
                <a:ext uri="{FF2B5EF4-FFF2-40B4-BE49-F238E27FC236}">
                  <a16:creationId xmlns:a16="http://schemas.microsoft.com/office/drawing/2014/main" id="{439B7151-0026-7833-EBD2-C7DC60634601}"/>
                </a:ext>
              </a:extLst>
            </p:cNvPr>
            <p:cNvPicPr>
              <a:picLocks noGrp="1" noRot="1" noChangeAspect="1" noMove="1" noResize="1" noEditPoints="1" noAdjustHandles="1" noChangeArrowheads="1" noChangeShapeType="1" noCrop="1"/>
            </p:cNvPicPr>
            <p:nvPr/>
          </p:nvPicPr>
          <p:blipFill rotWithShape="1">
            <a:blip r:embed="rId3"/>
            <a:srcRect b="12222"/>
            <a:stretch/>
          </p:blipFill>
          <p:spPr>
            <a:xfrm>
              <a:off x="4491228" y="1307020"/>
              <a:ext cx="3209544" cy="3499713"/>
            </a:xfrm>
            <a:prstGeom prst="rect">
              <a:avLst/>
            </a:prstGeom>
          </p:spPr>
        </p:pic>
        <p:sp>
          <p:nvSpPr>
            <p:cNvPr id="5" name="Isosceles Triangle 4">
              <a:extLst>
                <a:ext uri="{FF2B5EF4-FFF2-40B4-BE49-F238E27FC236}">
                  <a16:creationId xmlns:a16="http://schemas.microsoft.com/office/drawing/2014/main" id="{20A49353-727A-36FE-80F3-C7CC4D5B8791}"/>
                </a:ext>
              </a:extLst>
            </p:cNvPr>
            <p:cNvSpPr>
              <a:spLocks noGrp="1" noRot="1" noMove="1" noResize="1" noEditPoints="1" noAdjustHandles="1" noChangeArrowheads="1" noChangeShapeType="1"/>
            </p:cNvSpPr>
            <p:nvPr/>
          </p:nvSpPr>
          <p:spPr>
            <a:xfrm rot="6510724">
              <a:off x="5856628" y="2045835"/>
              <a:ext cx="252986" cy="281940"/>
            </a:xfrm>
            <a:prstGeom prst="triangl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6" name="Picture 5">
            <a:extLst>
              <a:ext uri="{FF2B5EF4-FFF2-40B4-BE49-F238E27FC236}">
                <a16:creationId xmlns:a16="http://schemas.microsoft.com/office/drawing/2014/main" id="{5711BECD-2C12-37E5-3AD2-F24B7B2E6738}"/>
              </a:ext>
            </a:extLst>
          </p:cNvPr>
          <p:cNvPicPr>
            <a:picLocks noGrp="1" noRot="1" noChangeAspect="1" noMove="1" noResize="1" noEditPoints="1" noAdjustHandles="1" noChangeArrowheads="1" noChangeShapeType="1" noCrop="1"/>
          </p:cNvPicPr>
          <p:nvPr/>
        </p:nvPicPr>
        <p:blipFill rotWithShape="1">
          <a:blip r:embed="rId4"/>
          <a:srcRect l="50000"/>
          <a:stretch/>
        </p:blipFill>
        <p:spPr>
          <a:xfrm>
            <a:off x="923997" y="852287"/>
            <a:ext cx="2796360" cy="3721186"/>
          </a:xfrm>
          <a:prstGeom prst="rect">
            <a:avLst/>
          </a:prstGeom>
        </p:spPr>
      </p:pic>
      <p:sp>
        <p:nvSpPr>
          <p:cNvPr id="8" name="Isosceles Triangle 7">
            <a:extLst>
              <a:ext uri="{FF2B5EF4-FFF2-40B4-BE49-F238E27FC236}">
                <a16:creationId xmlns:a16="http://schemas.microsoft.com/office/drawing/2014/main" id="{31672FF7-BD96-D7D4-ADB2-833A8404B189}"/>
              </a:ext>
            </a:extLst>
          </p:cNvPr>
          <p:cNvSpPr>
            <a:spLocks noGrp="1" noRot="1" noMove="1" noResize="1" noEditPoints="1" noAdjustHandles="1" noChangeArrowheads="1" noChangeShapeType="1"/>
          </p:cNvSpPr>
          <p:nvPr/>
        </p:nvSpPr>
        <p:spPr>
          <a:xfrm rot="5400000">
            <a:off x="4584506" y="4315067"/>
            <a:ext cx="252986" cy="281940"/>
          </a:xfrm>
          <a:prstGeom prst="triangl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0E8550C7-CC34-1847-3872-FE87858A953F}"/>
              </a:ext>
            </a:extLst>
          </p:cNvPr>
          <p:cNvPicPr>
            <a:picLocks noGrp="1" noRot="1" noChangeAspect="1" noMove="1" noResize="1" noEditPoints="1" noAdjustHandles="1" noChangeArrowheads="1" noChangeShapeType="1" noCrop="1"/>
          </p:cNvPicPr>
          <p:nvPr/>
        </p:nvPicPr>
        <p:blipFill>
          <a:blip r:embed="rId5"/>
          <a:stretch>
            <a:fillRect/>
          </a:stretch>
        </p:blipFill>
        <p:spPr>
          <a:xfrm>
            <a:off x="8377619" y="852287"/>
            <a:ext cx="3057525" cy="2057400"/>
          </a:xfrm>
          <a:prstGeom prst="rect">
            <a:avLst/>
          </a:prstGeom>
        </p:spPr>
      </p:pic>
      <p:pic>
        <p:nvPicPr>
          <p:cNvPr id="14" name="Picture 13">
            <a:extLst>
              <a:ext uri="{FF2B5EF4-FFF2-40B4-BE49-F238E27FC236}">
                <a16:creationId xmlns:a16="http://schemas.microsoft.com/office/drawing/2014/main" id="{728A0CA7-DB3E-16F1-F609-73D6EFB02ACD}"/>
              </a:ext>
            </a:extLst>
          </p:cNvPr>
          <p:cNvPicPr>
            <a:picLocks noGrp="1" noRot="1" noChangeAspect="1" noMove="1" noResize="1" noEditPoints="1" noAdjustHandles="1" noChangeArrowheads="1" noChangeShapeType="1" noCrop="1"/>
          </p:cNvPicPr>
          <p:nvPr/>
        </p:nvPicPr>
        <p:blipFill rotWithShape="1">
          <a:blip r:embed="rId6"/>
          <a:srcRect t="22483" b="15921"/>
          <a:stretch/>
        </p:blipFill>
        <p:spPr>
          <a:xfrm>
            <a:off x="8282812" y="3059995"/>
            <a:ext cx="3048000" cy="1249680"/>
          </a:xfrm>
          <a:prstGeom prst="rect">
            <a:avLst/>
          </a:prstGeom>
        </p:spPr>
      </p:pic>
      <p:sp>
        <p:nvSpPr>
          <p:cNvPr id="18" name="TextBox 17">
            <a:extLst>
              <a:ext uri="{FF2B5EF4-FFF2-40B4-BE49-F238E27FC236}">
                <a16:creationId xmlns:a16="http://schemas.microsoft.com/office/drawing/2014/main" id="{2BBDF5A9-04FC-B060-7EBE-45BEDA580C15}"/>
              </a:ext>
            </a:extLst>
          </p:cNvPr>
          <p:cNvSpPr txBox="1">
            <a:spLocks noGrp="1" noRot="1" noMove="1" noResize="1" noEditPoints="1" noAdjustHandles="1" noChangeArrowheads="1" noChangeShapeType="1"/>
          </p:cNvSpPr>
          <p:nvPr/>
        </p:nvSpPr>
        <p:spPr>
          <a:xfrm>
            <a:off x="923995" y="4573473"/>
            <a:ext cx="2713508" cy="1292662"/>
          </a:xfrm>
          <a:prstGeom prst="rect">
            <a:avLst/>
          </a:prstGeom>
          <a:noFill/>
        </p:spPr>
        <p:txBody>
          <a:bodyPr wrap="square" rtlCol="0">
            <a:spAutoFit/>
          </a:bodyPr>
          <a:lstStyle/>
          <a:p>
            <a:r>
              <a:rPr lang="en-GB" sz="2000" dirty="0"/>
              <a:t>I) </a:t>
            </a:r>
            <a:r>
              <a:rPr lang="en-GB" sz="2000" b="1" dirty="0"/>
              <a:t>Major Harry Hartley Southey of Merthyr Tydfil, South Wales                   </a:t>
            </a:r>
            <a:r>
              <a:rPr lang="en-GB" dirty="0"/>
              <a:t>(The Collector, 2022).</a:t>
            </a:r>
          </a:p>
        </p:txBody>
      </p:sp>
      <p:sp>
        <p:nvSpPr>
          <p:cNvPr id="22" name="TextBox 21">
            <a:extLst>
              <a:ext uri="{FF2B5EF4-FFF2-40B4-BE49-F238E27FC236}">
                <a16:creationId xmlns:a16="http://schemas.microsoft.com/office/drawing/2014/main" id="{0BF04480-DCF8-87AC-077A-F26030596442}"/>
              </a:ext>
            </a:extLst>
          </p:cNvPr>
          <p:cNvSpPr txBox="1">
            <a:spLocks noGrp="1" noRot="1" noMove="1" noResize="1" noEditPoints="1" noAdjustHandles="1" noChangeArrowheads="1" noChangeShapeType="1"/>
          </p:cNvSpPr>
          <p:nvPr/>
        </p:nvSpPr>
        <p:spPr>
          <a:xfrm>
            <a:off x="4549495" y="4244033"/>
            <a:ext cx="3151277" cy="1600438"/>
          </a:xfrm>
          <a:prstGeom prst="rect">
            <a:avLst/>
          </a:prstGeom>
          <a:noFill/>
        </p:spPr>
        <p:txBody>
          <a:bodyPr wrap="square" rtlCol="0">
            <a:spAutoFit/>
          </a:bodyPr>
          <a:lstStyle/>
          <a:p>
            <a:r>
              <a:rPr lang="en-GB" dirty="0"/>
              <a:t>     </a:t>
            </a:r>
            <a:r>
              <a:rPr lang="en-GB" sz="2000" dirty="0"/>
              <a:t>2) </a:t>
            </a:r>
            <a:r>
              <a:rPr lang="en-GB" sz="2000" b="1" dirty="0"/>
              <a:t>Cairo, the Egyptian capital set on the river Nile, where Major Southey combed the tomb spoils                       </a:t>
            </a:r>
          </a:p>
          <a:p>
            <a:r>
              <a:rPr lang="en-GB" dirty="0"/>
              <a:t>(World Atlas, 2022).</a:t>
            </a:r>
          </a:p>
        </p:txBody>
      </p:sp>
      <p:sp>
        <p:nvSpPr>
          <p:cNvPr id="23" name="TextBox 22">
            <a:extLst>
              <a:ext uri="{FF2B5EF4-FFF2-40B4-BE49-F238E27FC236}">
                <a16:creationId xmlns:a16="http://schemas.microsoft.com/office/drawing/2014/main" id="{BBCF4DA3-85C6-921E-3F6B-9F5804FB48A0}"/>
              </a:ext>
            </a:extLst>
          </p:cNvPr>
          <p:cNvSpPr txBox="1">
            <a:spLocks noGrp="1" noRot="1" noMove="1" noResize="1" noEditPoints="1" noAdjustHandles="1" noChangeArrowheads="1" noChangeShapeType="1"/>
          </p:cNvSpPr>
          <p:nvPr/>
        </p:nvSpPr>
        <p:spPr>
          <a:xfrm>
            <a:off x="8282812" y="4521032"/>
            <a:ext cx="3374412" cy="1015663"/>
          </a:xfrm>
          <a:prstGeom prst="rect">
            <a:avLst/>
          </a:prstGeom>
          <a:noFill/>
        </p:spPr>
        <p:txBody>
          <a:bodyPr wrap="square" rtlCol="0">
            <a:spAutoFit/>
          </a:bodyPr>
          <a:lstStyle/>
          <a:p>
            <a:r>
              <a:rPr lang="en-GB" sz="2000" b="1" dirty="0"/>
              <a:t>Artifacts on loan from Cyfarthfa Castle Museum to students at UWTSD Lampeter. </a:t>
            </a:r>
          </a:p>
        </p:txBody>
      </p:sp>
    </p:spTree>
    <p:extLst>
      <p:ext uri="{BB962C8B-B14F-4D97-AF65-F5344CB8AC3E}">
        <p14:creationId xmlns:p14="http://schemas.microsoft.com/office/powerpoint/2010/main" val="10540111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63E10B8-7A5C-4E1D-BE92-AAA068608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5804"/>
            <a:ext cx="2686328" cy="3510776"/>
          </a:xfrm>
          <a:prstGeom prst="rect">
            <a:avLst/>
          </a:prstGeom>
          <a:solidFill>
            <a:srgbClr val="FFFFFF"/>
          </a:solidFill>
          <a:ln w="63500">
            <a:solidFill>
              <a:srgbClr val="52373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close up of a watch&#10;&#10;Description automatically generated with low confidence">
            <a:extLst>
              <a:ext uri="{FF2B5EF4-FFF2-40B4-BE49-F238E27FC236}">
                <a16:creationId xmlns:a16="http://schemas.microsoft.com/office/drawing/2014/main" id="{A74F17E5-3126-B6AB-3B79-77FE255B5E58}"/>
              </a:ext>
            </a:extLst>
          </p:cNvPr>
          <p:cNvPicPr>
            <a:picLocks noGrp="1" noRot="1" noChangeAspect="1" noMove="1" noResize="1" noEditPoints="1" noAdjustHandles="1" noChangeArrowheads="1" noChangeShapeType="1" noCrop="1"/>
          </p:cNvPicPr>
          <p:nvPr/>
        </p:nvPicPr>
        <p:blipFill rotWithShape="1">
          <a:blip r:embed="rId3"/>
          <a:srcRect t="13952" r="22151" b="32403"/>
          <a:stretch/>
        </p:blipFill>
        <p:spPr>
          <a:xfrm rot="10800000">
            <a:off x="601134" y="1122643"/>
            <a:ext cx="2400376" cy="2205434"/>
          </a:xfrm>
          <a:prstGeom prst="rect">
            <a:avLst/>
          </a:prstGeom>
        </p:spPr>
      </p:pic>
      <p:sp>
        <p:nvSpPr>
          <p:cNvPr id="32" name="Rectangle 31">
            <a:extLst>
              <a:ext uri="{FF2B5EF4-FFF2-40B4-BE49-F238E27FC236}">
                <a16:creationId xmlns:a16="http://schemas.microsoft.com/office/drawing/2014/main" id="{25C29AA3-A1AC-448F-A505-87CEAA1D9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7949" y="485804"/>
            <a:ext cx="2686328" cy="3510776"/>
          </a:xfrm>
          <a:prstGeom prst="rect">
            <a:avLst/>
          </a:prstGeom>
          <a:solidFill>
            <a:srgbClr val="FFFFFF"/>
          </a:solidFill>
          <a:ln w="63500">
            <a:solidFill>
              <a:srgbClr val="52373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a:extLst>
              <a:ext uri="{FF2B5EF4-FFF2-40B4-BE49-F238E27FC236}">
                <a16:creationId xmlns:a16="http://schemas.microsoft.com/office/drawing/2014/main" id="{593705B4-1DC6-3030-3C8E-2DCC0879989E}"/>
              </a:ext>
            </a:extLst>
          </p:cNvPr>
          <p:cNvPicPr>
            <a:picLocks noGrp="1" noRot="1" noChangeAspect="1" noMove="1" noResize="1" noEditPoints="1" noAdjustHandles="1" noChangeArrowheads="1" noChangeShapeType="1" noCrop="1"/>
          </p:cNvPicPr>
          <p:nvPr/>
        </p:nvPicPr>
        <p:blipFill rotWithShape="1">
          <a:blip r:embed="rId4"/>
          <a:srcRect l="22212" r="184" b="-2"/>
          <a:stretch/>
        </p:blipFill>
        <p:spPr>
          <a:xfrm>
            <a:off x="3747932" y="633849"/>
            <a:ext cx="1854117" cy="3185667"/>
          </a:xfrm>
          <a:prstGeom prst="rect">
            <a:avLst/>
          </a:prstGeom>
        </p:spPr>
      </p:pic>
      <p:sp>
        <p:nvSpPr>
          <p:cNvPr id="34" name="Rectangle 33">
            <a:extLst>
              <a:ext uri="{FF2B5EF4-FFF2-40B4-BE49-F238E27FC236}">
                <a16:creationId xmlns:a16="http://schemas.microsoft.com/office/drawing/2014/main" id="{E1C32068-6A8E-44A5-BE2D-65E7EC2DB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3"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C036731-C51E-E81C-1889-CC0FBBD6DE12}"/>
              </a:ext>
            </a:extLst>
          </p:cNvPr>
          <p:cNvPicPr>
            <a:picLocks noGrp="1" noRot="1" noChangeAspect="1" noMove="1" noResize="1" noEditPoints="1" noAdjustHandles="1" noChangeArrowheads="1" noChangeShapeType="1" noCrop="1"/>
          </p:cNvPicPr>
          <p:nvPr/>
        </p:nvPicPr>
        <p:blipFill rotWithShape="1">
          <a:blip r:embed="rId5"/>
          <a:srcRect l="57583" t="21889" r="17833" b="48866"/>
          <a:stretch/>
        </p:blipFill>
        <p:spPr>
          <a:xfrm>
            <a:off x="784491" y="4328887"/>
            <a:ext cx="2100394" cy="1873965"/>
          </a:xfrm>
          <a:prstGeom prst="rect">
            <a:avLst/>
          </a:prstGeom>
        </p:spPr>
      </p:pic>
      <p:sp>
        <p:nvSpPr>
          <p:cNvPr id="36" name="Rectangle 35">
            <a:extLst>
              <a:ext uri="{FF2B5EF4-FFF2-40B4-BE49-F238E27FC236}">
                <a16:creationId xmlns:a16="http://schemas.microsoft.com/office/drawing/2014/main" id="{83940A33-AE5F-4FC1-AFFF-1BC5DD32E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1827" y="4157449"/>
            <a:ext cx="2686328" cy="2216840"/>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blue ring on a white surface&#10;&#10;Description automatically generated with medium confidence">
            <a:extLst>
              <a:ext uri="{FF2B5EF4-FFF2-40B4-BE49-F238E27FC236}">
                <a16:creationId xmlns:a16="http://schemas.microsoft.com/office/drawing/2014/main" id="{C0DDAF60-2A09-EC44-56BA-7646DAFA4D0B}"/>
              </a:ext>
            </a:extLst>
          </p:cNvPr>
          <p:cNvPicPr>
            <a:picLocks noGrp="1" noRot="1" noChangeAspect="1" noMove="1" noResize="1" noEditPoints="1" noAdjustHandles="1" noChangeArrowheads="1" noChangeShapeType="1" noCrop="1"/>
          </p:cNvPicPr>
          <p:nvPr/>
        </p:nvPicPr>
        <p:blipFill rotWithShape="1">
          <a:blip r:embed="rId6"/>
          <a:srcRect l="36413" t="30000" r="40003" b="46333"/>
          <a:stretch/>
        </p:blipFill>
        <p:spPr>
          <a:xfrm>
            <a:off x="3508169" y="4408972"/>
            <a:ext cx="2333643" cy="1756393"/>
          </a:xfrm>
          <a:prstGeom prst="rect">
            <a:avLst/>
          </a:prstGeom>
        </p:spPr>
      </p:pic>
      <p:sp>
        <p:nvSpPr>
          <p:cNvPr id="38" name="Rectangle 37">
            <a:extLst>
              <a:ext uri="{FF2B5EF4-FFF2-40B4-BE49-F238E27FC236}">
                <a16:creationId xmlns:a16="http://schemas.microsoft.com/office/drawing/2014/main" id="{9310DD53-17D0-4A12-A0E2-72F33348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6188" y="485805"/>
            <a:ext cx="5511179" cy="5888484"/>
          </a:xfrm>
          <a:prstGeom prst="rect">
            <a:avLst/>
          </a:prstGeom>
          <a:solidFill>
            <a:srgbClr val="FFFFFF"/>
          </a:solidFill>
          <a:ln w="63500">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59D803F6-7F96-0206-FE88-C662D4820F3E}"/>
              </a:ext>
            </a:extLst>
          </p:cNvPr>
          <p:cNvPicPr>
            <a:picLocks noGrp="1" noRot="1" noChangeAspect="1" noMove="1" noResize="1" noEditPoints="1" noAdjustHandles="1" noChangeArrowheads="1" noChangeShapeType="1" noCrop="1"/>
          </p:cNvPicPr>
          <p:nvPr/>
        </p:nvPicPr>
        <p:blipFill rotWithShape="1">
          <a:blip r:embed="rId7"/>
          <a:srcRect t="22457" r="2" b="15064"/>
          <a:stretch/>
        </p:blipFill>
        <p:spPr>
          <a:xfrm>
            <a:off x="6373177" y="1281892"/>
            <a:ext cx="5157201" cy="4296310"/>
          </a:xfrm>
          <a:prstGeom prst="rect">
            <a:avLst/>
          </a:prstGeom>
        </p:spPr>
      </p:pic>
    </p:spTree>
    <p:extLst>
      <p:ext uri="{BB962C8B-B14F-4D97-AF65-F5344CB8AC3E}">
        <p14:creationId xmlns:p14="http://schemas.microsoft.com/office/powerpoint/2010/main" val="1901152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57367">
              <a:srgbClr val="BCCDE9"/>
            </a:gs>
            <a:gs pos="46324">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6">
                <a:lumMod val="20000"/>
                <a:lumOff val="80000"/>
              </a:schemeClr>
            </a:gs>
          </a:gsLst>
          <a:lin ang="5400000" scaled="1"/>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C3BDD3E-4AB8-7FC6-1438-3A4F377E99EA}"/>
              </a:ext>
            </a:extLst>
          </p:cNvPr>
          <p:cNvPicPr>
            <a:picLocks noChangeAspect="1"/>
          </p:cNvPicPr>
          <p:nvPr/>
        </p:nvPicPr>
        <p:blipFill>
          <a:blip r:embed="rId3"/>
          <a:stretch>
            <a:fillRect/>
          </a:stretch>
        </p:blipFill>
        <p:spPr>
          <a:xfrm>
            <a:off x="133535" y="368989"/>
            <a:ext cx="3804234" cy="5663675"/>
          </a:xfrm>
          <a:prstGeom prst="rect">
            <a:avLst/>
          </a:prstGeom>
        </p:spPr>
      </p:pic>
      <p:pic>
        <p:nvPicPr>
          <p:cNvPr id="7" name="Picture 6">
            <a:extLst>
              <a:ext uri="{FF2B5EF4-FFF2-40B4-BE49-F238E27FC236}">
                <a16:creationId xmlns:a16="http://schemas.microsoft.com/office/drawing/2014/main" id="{A97BB465-3285-423F-C850-6547B2E772F9}"/>
              </a:ext>
            </a:extLst>
          </p:cNvPr>
          <p:cNvPicPr>
            <a:picLocks noChangeAspect="1"/>
          </p:cNvPicPr>
          <p:nvPr/>
        </p:nvPicPr>
        <p:blipFill>
          <a:blip r:embed="rId4"/>
          <a:stretch>
            <a:fillRect/>
          </a:stretch>
        </p:blipFill>
        <p:spPr>
          <a:xfrm>
            <a:off x="6645153" y="417761"/>
            <a:ext cx="3609145" cy="5566130"/>
          </a:xfrm>
          <a:prstGeom prst="rect">
            <a:avLst/>
          </a:prstGeom>
        </p:spPr>
      </p:pic>
      <p:sp>
        <p:nvSpPr>
          <p:cNvPr id="10" name="TextBox 9">
            <a:extLst>
              <a:ext uri="{FF2B5EF4-FFF2-40B4-BE49-F238E27FC236}">
                <a16:creationId xmlns:a16="http://schemas.microsoft.com/office/drawing/2014/main" id="{FFFA21B8-6126-75E3-5059-60798EB06613}"/>
              </a:ext>
            </a:extLst>
          </p:cNvPr>
          <p:cNvSpPr txBox="1"/>
          <p:nvPr/>
        </p:nvSpPr>
        <p:spPr>
          <a:xfrm>
            <a:off x="3717236" y="4533554"/>
            <a:ext cx="3124261" cy="1631216"/>
          </a:xfrm>
          <a:prstGeom prst="rect">
            <a:avLst/>
          </a:prstGeom>
          <a:noFill/>
        </p:spPr>
        <p:txBody>
          <a:bodyPr wrap="square">
            <a:spAutoFit/>
          </a:bodyPr>
          <a:lstStyle/>
          <a:p>
            <a:pPr algn="just"/>
            <a:r>
              <a:rPr lang="en-GB" sz="8000" b="1" dirty="0">
                <a:ln>
                  <a:solidFill>
                    <a:sysClr val="windowText" lastClr="000000"/>
                  </a:solidFill>
                </a:ln>
                <a:solidFill>
                  <a:sysClr val="windowText" lastClr="000000"/>
                </a:solidFill>
                <a:effectLst/>
                <a:ea typeface="Calibri" panose="020F0502020204030204" pitchFamily="34" charset="0"/>
                <a:cs typeface="Arial" panose="020B0604020202020204" pitchFamily="34" charset="0"/>
              </a:rPr>
              <a:t>    𓊯</a:t>
            </a:r>
          </a:p>
          <a:p>
            <a:pPr algn="ctr"/>
            <a:r>
              <a:rPr lang="en-GB" sz="1600" b="1" dirty="0">
                <a:ln>
                  <a:solidFill>
                    <a:sysClr val="windowText" lastClr="000000"/>
                  </a:solidFill>
                </a:ln>
                <a:solidFill>
                  <a:sysClr val="windowText" lastClr="000000"/>
                </a:solidFill>
                <a:effectLst/>
                <a:ea typeface="Calibri" panose="020F0502020204030204" pitchFamily="34" charset="0"/>
                <a:cs typeface="Arial" panose="020B0604020202020204" pitchFamily="34" charset="0"/>
              </a:rPr>
              <a:t> </a:t>
            </a:r>
            <a:r>
              <a:rPr lang="en-GB" sz="2000" b="1" dirty="0">
                <a:solidFill>
                  <a:sysClr val="windowText" lastClr="000000"/>
                </a:solidFill>
                <a:ea typeface="Calibri" panose="020F0502020204030204" pitchFamily="34" charset="0"/>
                <a:cs typeface="Arial" panose="020B0604020202020204" pitchFamily="34" charset="0"/>
              </a:rPr>
              <a:t>H</a:t>
            </a:r>
            <a:r>
              <a:rPr lang="en-GB" sz="2000" b="1" dirty="0">
                <a:solidFill>
                  <a:sysClr val="windowText" lastClr="000000"/>
                </a:solidFill>
                <a:effectLst/>
                <a:ea typeface="Calibri" panose="020F0502020204030204" pitchFamily="34" charset="0"/>
                <a:cs typeface="Arial" panose="020B0604020202020204" pitchFamily="34" charset="0"/>
              </a:rPr>
              <a:t>igh offering table (</a:t>
            </a:r>
            <a:r>
              <a:rPr lang="en-GB" sz="2000" b="1" dirty="0">
                <a:solidFill>
                  <a:sysClr val="windowText" lastClr="000000"/>
                </a:solidFill>
                <a:effectLst/>
                <a:ea typeface="Calibri" panose="020F0502020204030204" pitchFamily="34" charset="0"/>
                <a:cs typeface="Calibri" panose="020F0502020204030204" pitchFamily="34" charset="0"/>
              </a:rPr>
              <a:t>ḫꜣ</a:t>
            </a:r>
            <a:r>
              <a:rPr lang="en-GB" sz="2000" b="1" dirty="0">
                <a:solidFill>
                  <a:sysClr val="windowText" lastClr="000000"/>
                </a:solidFill>
                <a:effectLst/>
                <a:ea typeface="Calibri" panose="020F0502020204030204" pitchFamily="34" charset="0"/>
                <a:cs typeface="Arial" panose="020B0604020202020204" pitchFamily="34" charset="0"/>
              </a:rPr>
              <a:t>wt)</a:t>
            </a:r>
          </a:p>
        </p:txBody>
      </p:sp>
      <p:sp>
        <p:nvSpPr>
          <p:cNvPr id="12" name="TextBox 11">
            <a:extLst>
              <a:ext uri="{FF2B5EF4-FFF2-40B4-BE49-F238E27FC236}">
                <a16:creationId xmlns:a16="http://schemas.microsoft.com/office/drawing/2014/main" id="{6878335E-90A2-4BA2-CCBE-22EB96C5E1C5}"/>
              </a:ext>
            </a:extLst>
          </p:cNvPr>
          <p:cNvSpPr txBox="1"/>
          <p:nvPr/>
        </p:nvSpPr>
        <p:spPr>
          <a:xfrm>
            <a:off x="4422961" y="3003249"/>
            <a:ext cx="1712813" cy="1631216"/>
          </a:xfrm>
          <a:prstGeom prst="rect">
            <a:avLst/>
          </a:prstGeom>
          <a:noFill/>
        </p:spPr>
        <p:txBody>
          <a:bodyPr wrap="square">
            <a:spAutoFit/>
          </a:bodyPr>
          <a:lstStyle/>
          <a:p>
            <a:pPr algn="ctr"/>
            <a:r>
              <a:rPr lang="en-GB" sz="8000" b="1" dirty="0">
                <a:ln>
                  <a:solidFill>
                    <a:sysClr val="windowText" lastClr="000000"/>
                  </a:solidFill>
                </a:ln>
                <a:solidFill>
                  <a:sysClr val="windowText" lastClr="000000"/>
                </a:solidFill>
                <a:effectLst/>
                <a:ea typeface="Calibri" panose="020F0502020204030204" pitchFamily="34" charset="0"/>
              </a:rPr>
              <a:t>𓍝</a:t>
            </a:r>
            <a:r>
              <a:rPr lang="en-GB" sz="1600" b="1" dirty="0">
                <a:ln>
                  <a:solidFill>
                    <a:sysClr val="windowText" lastClr="000000"/>
                  </a:solidFill>
                </a:ln>
                <a:solidFill>
                  <a:sysClr val="windowText" lastClr="000000"/>
                </a:solidFill>
                <a:effectLst/>
                <a:ea typeface="Calibri" panose="020F0502020204030204" pitchFamily="34" charset="0"/>
              </a:rPr>
              <a:t> </a:t>
            </a:r>
            <a:r>
              <a:rPr lang="en-GB" sz="2400" b="1" dirty="0">
                <a:ln>
                  <a:solidFill>
                    <a:sysClr val="windowText" lastClr="000000"/>
                  </a:solidFill>
                </a:ln>
                <a:solidFill>
                  <a:sysClr val="windowText" lastClr="000000"/>
                </a:solidFill>
                <a:effectLst/>
                <a:ea typeface="Calibri" panose="020F0502020204030204" pitchFamily="34" charset="0"/>
              </a:rPr>
              <a:t> </a:t>
            </a:r>
            <a:r>
              <a:rPr lang="en-GB" sz="2000" b="1" dirty="0">
                <a:solidFill>
                  <a:sysClr val="windowText" lastClr="000000"/>
                </a:solidFill>
                <a:effectLst/>
                <a:ea typeface="Calibri" panose="020F0502020204030204" pitchFamily="34" charset="0"/>
              </a:rPr>
              <a:t>mḫꜣt, "scale"  </a:t>
            </a:r>
            <a:endParaRPr lang="en-GB" sz="2000" b="1" dirty="0">
              <a:solidFill>
                <a:sysClr val="windowText" lastClr="000000"/>
              </a:solidFill>
            </a:endParaRPr>
          </a:p>
        </p:txBody>
      </p:sp>
      <p:sp>
        <p:nvSpPr>
          <p:cNvPr id="16" name="TextBox 15">
            <a:extLst>
              <a:ext uri="{FF2B5EF4-FFF2-40B4-BE49-F238E27FC236}">
                <a16:creationId xmlns:a16="http://schemas.microsoft.com/office/drawing/2014/main" id="{9AB39B5D-B4CA-F173-5531-92E2298702A7}"/>
              </a:ext>
            </a:extLst>
          </p:cNvPr>
          <p:cNvSpPr txBox="1"/>
          <p:nvPr/>
        </p:nvSpPr>
        <p:spPr>
          <a:xfrm>
            <a:off x="4025765" y="-387951"/>
            <a:ext cx="2450578" cy="2431435"/>
          </a:xfrm>
          <a:prstGeom prst="rect">
            <a:avLst/>
          </a:prstGeom>
          <a:noFill/>
        </p:spPr>
        <p:txBody>
          <a:bodyPr wrap="square">
            <a:spAutoFit/>
          </a:bodyPr>
          <a:lstStyle/>
          <a:p>
            <a:r>
              <a:rPr lang="en-GB" sz="7200" b="1" dirty="0">
                <a:ln>
                  <a:solidFill>
                    <a:sysClr val="windowText" lastClr="000000"/>
                  </a:solidFill>
                </a:ln>
                <a:solidFill>
                  <a:sysClr val="windowText" lastClr="000000"/>
                </a:solidFill>
                <a:effectLst/>
                <a:ea typeface="Calibri" panose="020F0502020204030204" pitchFamily="34" charset="0"/>
                <a:cs typeface="Arial" panose="020B0604020202020204" pitchFamily="34" charset="0"/>
              </a:rPr>
              <a:t>   𓐒  </a:t>
            </a:r>
            <a:r>
              <a:rPr lang="en-GB" sz="5400" b="1" dirty="0">
                <a:ln>
                  <a:solidFill>
                    <a:sysClr val="windowText" lastClr="000000"/>
                  </a:solidFill>
                </a:ln>
                <a:solidFill>
                  <a:sysClr val="windowText" lastClr="000000"/>
                </a:solidFill>
                <a:effectLst/>
                <a:ea typeface="Calibri" panose="020F0502020204030204" pitchFamily="34" charset="0"/>
                <a:cs typeface="Arial" panose="020B0604020202020204" pitchFamily="34" charset="0"/>
              </a:rPr>
              <a:t>  </a:t>
            </a:r>
          </a:p>
          <a:p>
            <a:pPr algn="ctr"/>
            <a:r>
              <a:rPr lang="en-GB" sz="2000" b="1" dirty="0">
                <a:solidFill>
                  <a:sysClr val="windowText" lastClr="000000"/>
                </a:solidFill>
                <a:effectLst/>
                <a:ea typeface="Calibri" panose="020F0502020204030204" pitchFamily="34" charset="0"/>
                <a:cs typeface="Arial" panose="020B0604020202020204" pitchFamily="34" charset="0"/>
              </a:rPr>
              <a:t>mat (ṯmꜣ) </a:t>
            </a:r>
            <a:r>
              <a:rPr lang="en-GB" sz="2000" b="1" dirty="0">
                <a:solidFill>
                  <a:sysClr val="windowText" lastClr="000000"/>
                </a:solidFill>
                <a:ea typeface="Calibri" panose="020F0502020204030204" pitchFamily="34" charset="0"/>
                <a:cs typeface="Arial" panose="020B0604020202020204" pitchFamily="34" charset="0"/>
              </a:rPr>
              <a:t>T</a:t>
            </a:r>
            <a:r>
              <a:rPr lang="en-GB" sz="2000" b="1" dirty="0">
                <a:solidFill>
                  <a:sysClr val="windowText" lastClr="000000"/>
                </a:solidFill>
                <a:effectLst/>
                <a:ea typeface="Calibri" panose="020F0502020204030204" pitchFamily="34" charset="0"/>
                <a:cs typeface="Arial" panose="020B0604020202020204" pitchFamily="34" charset="0"/>
              </a:rPr>
              <a:t>otal</a:t>
            </a:r>
          </a:p>
          <a:p>
            <a:pPr algn="ctr"/>
            <a:r>
              <a:rPr lang="en-GB" sz="2000" b="1" dirty="0">
                <a:solidFill>
                  <a:sysClr val="windowText" lastClr="000000"/>
                </a:solidFill>
                <a:effectLst/>
                <a:ea typeface="Calibri" panose="020F0502020204030204" pitchFamily="34" charset="0"/>
                <a:cs typeface="Arial" panose="020B0604020202020204" pitchFamily="34" charset="0"/>
              </a:rPr>
              <a:t>To assemble</a:t>
            </a:r>
            <a:r>
              <a:rPr lang="en-GB" sz="2000" b="1" dirty="0">
                <a:solidFill>
                  <a:sysClr val="windowText" lastClr="000000"/>
                </a:solidFill>
                <a:ea typeface="Calibri" panose="020F0502020204030204" pitchFamily="34" charset="0"/>
                <a:cs typeface="Arial" panose="020B0604020202020204" pitchFamily="34" charset="0"/>
              </a:rPr>
              <a:t>, </a:t>
            </a:r>
            <a:r>
              <a:rPr lang="en-GB" sz="2000" b="1" dirty="0">
                <a:solidFill>
                  <a:sysClr val="windowText" lastClr="000000"/>
                </a:solidFill>
                <a:effectLst/>
                <a:ea typeface="Calibri" panose="020F0502020204030204" pitchFamily="34" charset="0"/>
                <a:cs typeface="Arial" panose="020B0604020202020204" pitchFamily="34" charset="0"/>
              </a:rPr>
              <a:t>unite lands, bring, or join as one together. </a:t>
            </a:r>
          </a:p>
        </p:txBody>
      </p:sp>
      <p:sp>
        <p:nvSpPr>
          <p:cNvPr id="19" name="TextBox 18">
            <a:extLst>
              <a:ext uri="{FF2B5EF4-FFF2-40B4-BE49-F238E27FC236}">
                <a16:creationId xmlns:a16="http://schemas.microsoft.com/office/drawing/2014/main" id="{15F1FA23-20D9-1C5D-FC21-537E92B68F06}"/>
              </a:ext>
            </a:extLst>
          </p:cNvPr>
          <p:cNvSpPr txBox="1"/>
          <p:nvPr/>
        </p:nvSpPr>
        <p:spPr>
          <a:xfrm>
            <a:off x="10270375" y="315762"/>
            <a:ext cx="1963628" cy="2277547"/>
          </a:xfrm>
          <a:prstGeom prst="rect">
            <a:avLst/>
          </a:prstGeom>
          <a:noFill/>
        </p:spPr>
        <p:txBody>
          <a:bodyPr wrap="square">
            <a:spAutoFit/>
          </a:bodyPr>
          <a:lstStyle/>
          <a:p>
            <a:pPr algn="ctr"/>
            <a:r>
              <a:rPr lang="en-GB" sz="6600" b="1" dirty="0">
                <a:ln>
                  <a:solidFill>
                    <a:sysClr val="windowText" lastClr="000000"/>
                  </a:solidFill>
                </a:ln>
                <a:solidFill>
                  <a:sysClr val="windowText" lastClr="000000"/>
                </a:solidFill>
                <a:effectLst/>
                <a:ea typeface="Calibri" panose="020F0502020204030204" pitchFamily="34" charset="0"/>
                <a:cs typeface="Arial" panose="020B0604020202020204" pitchFamily="34" charset="0"/>
              </a:rPr>
              <a:t>𓏙</a:t>
            </a:r>
            <a:r>
              <a:rPr lang="en-GB" sz="1600" b="1" dirty="0">
                <a:ln>
                  <a:solidFill>
                    <a:sysClr val="windowText" lastClr="000000"/>
                  </a:solidFill>
                </a:ln>
                <a:solidFill>
                  <a:sysClr val="windowText" lastClr="000000"/>
                </a:solidFill>
                <a:effectLst/>
                <a:ea typeface="Calibri" panose="020F0502020204030204" pitchFamily="34" charset="0"/>
                <a:cs typeface="Calibri" panose="020F0502020204030204" pitchFamily="34" charset="0"/>
              </a:rPr>
              <a:t> </a:t>
            </a:r>
          </a:p>
          <a:p>
            <a:pPr algn="ctr"/>
            <a:r>
              <a:rPr lang="en-GB" sz="2000" b="1" dirty="0">
                <a:solidFill>
                  <a:sysClr val="windowText" lastClr="000000"/>
                </a:solidFill>
                <a:effectLst/>
                <a:ea typeface="Calibri" panose="020F0502020204030204" pitchFamily="34" charset="0"/>
                <a:cs typeface="Calibri" panose="020F0502020204030204" pitchFamily="34" charset="0"/>
              </a:rPr>
              <a:t>Cone shaped bread (</a:t>
            </a:r>
            <a:r>
              <a:rPr lang="en-GB" sz="2000" b="1" dirty="0">
                <a:solidFill>
                  <a:sysClr val="windowText" lastClr="000000"/>
                </a:solidFill>
                <a:effectLst/>
                <a:ea typeface="Calibri" panose="020F0502020204030204" pitchFamily="34" charset="0"/>
                <a:cs typeface="Arial" panose="020B0604020202020204" pitchFamily="34" charset="0"/>
              </a:rPr>
              <a:t>di</a:t>
            </a:r>
            <a:r>
              <a:rPr lang="en-GB" sz="2000" b="1" dirty="0">
                <a:solidFill>
                  <a:sysClr val="windowText" lastClr="000000"/>
                </a:solidFill>
                <a:ea typeface="Calibri" panose="020F0502020204030204" pitchFamily="34" charset="0"/>
                <a:cs typeface="Calibri" panose="020F0502020204030204" pitchFamily="34" charset="0"/>
              </a:rPr>
              <a:t>)</a:t>
            </a:r>
            <a:r>
              <a:rPr lang="en-GB" sz="2000" dirty="0"/>
              <a:t> </a:t>
            </a:r>
            <a:r>
              <a:rPr lang="en-GB" sz="1800" dirty="0"/>
              <a:t>(Manley, 2012) p.152</a:t>
            </a:r>
            <a:r>
              <a:rPr lang="en-GB" sz="1800" b="1" dirty="0">
                <a:solidFill>
                  <a:sysClr val="windowText" lastClr="000000"/>
                </a:solidFill>
                <a:ea typeface="Calibri" panose="020F0502020204030204" pitchFamily="34" charset="0"/>
                <a:cs typeface="Calibri" panose="020F0502020204030204" pitchFamily="34" charset="0"/>
              </a:rPr>
              <a:t>.</a:t>
            </a:r>
            <a:endParaRPr lang="en-GB" sz="1800" b="1" dirty="0">
              <a:solidFill>
                <a:sysClr val="windowText" lastClr="000000"/>
              </a:solidFill>
              <a:effectLst/>
              <a:ea typeface="Calibri" panose="020F050202020403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AD0CC9B8-52D2-0259-038F-DEDF84A61D65}"/>
              </a:ext>
            </a:extLst>
          </p:cNvPr>
          <p:cNvSpPr txBox="1"/>
          <p:nvPr/>
        </p:nvSpPr>
        <p:spPr>
          <a:xfrm>
            <a:off x="10656918" y="2725212"/>
            <a:ext cx="1303599" cy="1323439"/>
          </a:xfrm>
          <a:prstGeom prst="rect">
            <a:avLst/>
          </a:prstGeom>
          <a:noFill/>
        </p:spPr>
        <p:txBody>
          <a:bodyPr wrap="square">
            <a:spAutoFit/>
          </a:bodyPr>
          <a:lstStyle/>
          <a:p>
            <a:pPr algn="ctr"/>
            <a:r>
              <a:rPr lang="en-GB" sz="6000" b="1" dirty="0">
                <a:ln>
                  <a:solidFill>
                    <a:sysClr val="windowText" lastClr="000000"/>
                  </a:solidFill>
                </a:ln>
                <a:solidFill>
                  <a:sysClr val="windowText" lastClr="000000"/>
                </a:solidFill>
                <a:effectLst/>
                <a:ea typeface="Calibri" panose="020F0502020204030204" pitchFamily="34" charset="0"/>
                <a:cs typeface="Arial" panose="020B0604020202020204" pitchFamily="34" charset="0"/>
              </a:rPr>
              <a:t>𓉴</a:t>
            </a:r>
            <a:r>
              <a:rPr lang="en-GB" sz="1600" b="1" dirty="0">
                <a:ln>
                  <a:solidFill>
                    <a:sysClr val="windowText" lastClr="000000"/>
                  </a:solidFill>
                </a:ln>
                <a:solidFill>
                  <a:sysClr val="windowText" lastClr="000000"/>
                </a:solidFill>
                <a:effectLst/>
                <a:ea typeface="Calibri" panose="020F0502020204030204" pitchFamily="34" charset="0"/>
                <a:cs typeface="Calibri" panose="020F0502020204030204" pitchFamily="34" charset="0"/>
              </a:rPr>
              <a:t> </a:t>
            </a:r>
            <a:r>
              <a:rPr lang="en-GB" sz="2000" b="1" dirty="0">
                <a:solidFill>
                  <a:sysClr val="windowText" lastClr="000000"/>
                </a:solidFill>
                <a:ea typeface="Calibri" panose="020F0502020204030204" pitchFamily="34" charset="0"/>
                <a:cs typeface="Calibri" panose="020F0502020204030204" pitchFamily="34" charset="0"/>
              </a:rPr>
              <a:t>P</a:t>
            </a:r>
            <a:r>
              <a:rPr lang="en-GB" sz="2000" b="1" dirty="0">
                <a:solidFill>
                  <a:sysClr val="windowText" lastClr="000000"/>
                </a:solidFill>
                <a:effectLst/>
                <a:ea typeface="Calibri" panose="020F0502020204030204" pitchFamily="34" charset="0"/>
                <a:cs typeface="Calibri" panose="020F0502020204030204" pitchFamily="34" charset="0"/>
              </a:rPr>
              <a:t>yramid</a:t>
            </a:r>
            <a:endParaRPr lang="en-GB" sz="2000" b="1" dirty="0">
              <a:solidFill>
                <a:sysClr val="windowText" lastClr="000000"/>
              </a:solidFill>
              <a:effectLst/>
              <a:ea typeface="Calibri" panose="020F0502020204030204" pitchFamily="34" charset="0"/>
              <a:cs typeface="Arial" panose="020B0604020202020204" pitchFamily="34" charset="0"/>
            </a:endParaRPr>
          </a:p>
        </p:txBody>
      </p:sp>
      <p:grpSp>
        <p:nvGrpSpPr>
          <p:cNvPr id="23" name="Group 22">
            <a:extLst>
              <a:ext uri="{FF2B5EF4-FFF2-40B4-BE49-F238E27FC236}">
                <a16:creationId xmlns:a16="http://schemas.microsoft.com/office/drawing/2014/main" id="{E8A7FE9A-929F-B7FB-6FA4-2261FBD5C007}"/>
              </a:ext>
            </a:extLst>
          </p:cNvPr>
          <p:cNvGrpSpPr/>
          <p:nvPr/>
        </p:nvGrpSpPr>
        <p:grpSpPr>
          <a:xfrm>
            <a:off x="10734704" y="4485438"/>
            <a:ext cx="1148026" cy="1680389"/>
            <a:chOff x="5592978" y="3341424"/>
            <a:chExt cx="1383493" cy="1680389"/>
          </a:xfrm>
        </p:grpSpPr>
        <p:sp>
          <p:nvSpPr>
            <p:cNvPr id="24" name="TextBox 23">
              <a:extLst>
                <a:ext uri="{FF2B5EF4-FFF2-40B4-BE49-F238E27FC236}">
                  <a16:creationId xmlns:a16="http://schemas.microsoft.com/office/drawing/2014/main" id="{D4AF4407-54B9-D6E0-EFFA-E2D1CBDBF222}"/>
                </a:ext>
              </a:extLst>
            </p:cNvPr>
            <p:cNvSpPr txBox="1">
              <a:spLocks/>
            </p:cNvSpPr>
            <p:nvPr/>
          </p:nvSpPr>
          <p:spPr>
            <a:xfrm>
              <a:off x="5693786" y="3341424"/>
              <a:ext cx="1045633" cy="1200329"/>
            </a:xfrm>
            <a:prstGeom prst="rect">
              <a:avLst/>
            </a:prstGeom>
            <a:noFill/>
          </p:spPr>
          <p:txBody>
            <a:bodyPr wrap="square">
              <a:spAutoFit/>
            </a:bodyPr>
            <a:lstStyle/>
            <a:p>
              <a:r>
                <a:rPr lang="en-GB" sz="7200" dirty="0">
                  <a:ln>
                    <a:solidFill>
                      <a:sysClr val="windowText" lastClr="000000"/>
                    </a:solidFill>
                  </a:ln>
                  <a:solidFill>
                    <a:sysClr val="windowText" lastClr="000000"/>
                  </a:solidFill>
                  <a:effectLst/>
                  <a:latin typeface="Segoe UI Historic" panose="020B0502040204020203" pitchFamily="34" charset="0"/>
                  <a:ea typeface="Calibri" panose="020F0502020204030204" pitchFamily="34" charset="0"/>
                </a:rPr>
                <a:t> 𓇮</a:t>
              </a:r>
              <a:endParaRPr lang="en-GB" sz="7200" dirty="0">
                <a:ln>
                  <a:solidFill>
                    <a:sysClr val="windowText" lastClr="000000"/>
                  </a:solidFill>
                </a:ln>
                <a:solidFill>
                  <a:sysClr val="windowText" lastClr="000000"/>
                </a:solidFill>
              </a:endParaRPr>
            </a:p>
          </p:txBody>
        </p:sp>
        <p:sp>
          <p:nvSpPr>
            <p:cNvPr id="25" name="TextBox 24">
              <a:extLst>
                <a:ext uri="{FF2B5EF4-FFF2-40B4-BE49-F238E27FC236}">
                  <a16:creationId xmlns:a16="http://schemas.microsoft.com/office/drawing/2014/main" id="{9B43ED2F-C4BD-333A-1D09-D369CE7B3C4F}"/>
                </a:ext>
              </a:extLst>
            </p:cNvPr>
            <p:cNvSpPr txBox="1">
              <a:spLocks/>
            </p:cNvSpPr>
            <p:nvPr/>
          </p:nvSpPr>
          <p:spPr>
            <a:xfrm>
              <a:off x="5592978" y="4313927"/>
              <a:ext cx="1383493" cy="707886"/>
            </a:xfrm>
            <a:prstGeom prst="rect">
              <a:avLst/>
            </a:prstGeom>
            <a:noFill/>
          </p:spPr>
          <p:txBody>
            <a:bodyPr wrap="square">
              <a:spAutoFit/>
            </a:bodyPr>
            <a:lstStyle/>
            <a:p>
              <a:pPr algn="ctr"/>
              <a:r>
                <a:rPr lang="en-GB" sz="2000" b="1" dirty="0">
                  <a:solidFill>
                    <a:sysClr val="windowText" lastClr="000000"/>
                  </a:solidFill>
                  <a:effectLst/>
                  <a:latin typeface="Calibri" panose="020F0502020204030204" pitchFamily="34" charset="0"/>
                  <a:ea typeface="Calibri" panose="020F0502020204030204" pitchFamily="34" charset="0"/>
                  <a:cs typeface="Arial" panose="020B0604020202020204" pitchFamily="34" charset="0"/>
                </a:rPr>
                <a:t>Thorn (Spd)</a:t>
              </a:r>
              <a:endParaRPr lang="en-GB" sz="2000" dirty="0">
                <a:solidFill>
                  <a:sysClr val="windowText" lastClr="000000"/>
                </a:solidFill>
              </a:endParaRPr>
            </a:p>
          </p:txBody>
        </p:sp>
      </p:grpSp>
      <p:sp>
        <p:nvSpPr>
          <p:cNvPr id="27" name="TextBox 26">
            <a:extLst>
              <a:ext uri="{FF2B5EF4-FFF2-40B4-BE49-F238E27FC236}">
                <a16:creationId xmlns:a16="http://schemas.microsoft.com/office/drawing/2014/main" id="{8D349EBC-0DA7-4DE9-3981-A8D865AA45E8}"/>
              </a:ext>
            </a:extLst>
          </p:cNvPr>
          <p:cNvSpPr txBox="1">
            <a:spLocks/>
          </p:cNvSpPr>
          <p:nvPr/>
        </p:nvSpPr>
        <p:spPr>
          <a:xfrm>
            <a:off x="4421848" y="6286727"/>
            <a:ext cx="2140285" cy="369332"/>
          </a:xfrm>
          <a:prstGeom prst="rect">
            <a:avLst/>
          </a:prstGeom>
          <a:noFill/>
        </p:spPr>
        <p:txBody>
          <a:bodyPr wrap="square" rtlCol="0">
            <a:spAutoFit/>
          </a:bodyPr>
          <a:lstStyle/>
          <a:p>
            <a:r>
              <a:rPr lang="en-GB" dirty="0">
                <a:solidFill>
                  <a:sysClr val="windowText" lastClr="000000"/>
                </a:solidFill>
              </a:rPr>
              <a:t>(Wikipedia, 2023).</a:t>
            </a:r>
          </a:p>
        </p:txBody>
      </p:sp>
      <mc:AlternateContent xmlns:mc="http://schemas.openxmlformats.org/markup-compatibility/2006" xmlns:p14="http://schemas.microsoft.com/office/powerpoint/2010/main">
        <mc:Choice Requires="p14">
          <p:contentPart p14:bwMode="auto" r:id="rId5">
            <p14:nvContentPartPr>
              <p14:cNvPr id="2" name="Ink 1">
                <a:extLst>
                  <a:ext uri="{FF2B5EF4-FFF2-40B4-BE49-F238E27FC236}">
                    <a16:creationId xmlns:a16="http://schemas.microsoft.com/office/drawing/2014/main" id="{2587677F-AD86-9E3D-7B7F-89A1CC679DA7}"/>
                  </a:ext>
                </a:extLst>
              </p14:cNvPr>
              <p14:cNvContentPartPr/>
              <p14:nvPr/>
            </p14:nvContentPartPr>
            <p14:xfrm>
              <a:off x="5454276" y="3444882"/>
              <a:ext cx="360" cy="360"/>
            </p14:xfrm>
          </p:contentPart>
        </mc:Choice>
        <mc:Fallback xmlns="">
          <p:pic>
            <p:nvPicPr>
              <p:cNvPr id="2" name="Ink 1">
                <a:extLst>
                  <a:ext uri="{FF2B5EF4-FFF2-40B4-BE49-F238E27FC236}">
                    <a16:creationId xmlns:a16="http://schemas.microsoft.com/office/drawing/2014/main" id="{2587677F-AD86-9E3D-7B7F-89A1CC679DA7}"/>
                  </a:ext>
                </a:extLst>
              </p:cNvPr>
              <p:cNvPicPr/>
              <p:nvPr/>
            </p:nvPicPr>
            <p:blipFill>
              <a:blip r:embed="rId6"/>
              <a:stretch>
                <a:fillRect/>
              </a:stretch>
            </p:blipFill>
            <p:spPr>
              <a:xfrm>
                <a:off x="5445636" y="3436242"/>
                <a:ext cx="18000" cy="18000"/>
              </a:xfrm>
              <a:prstGeom prst="rect">
                <a:avLst/>
              </a:prstGeom>
            </p:spPr>
          </p:pic>
        </mc:Fallback>
      </mc:AlternateContent>
      <p:pic>
        <p:nvPicPr>
          <p:cNvPr id="5" name="Picture 4">
            <a:extLst>
              <a:ext uri="{FF2B5EF4-FFF2-40B4-BE49-F238E27FC236}">
                <a16:creationId xmlns:a16="http://schemas.microsoft.com/office/drawing/2014/main" id="{FF92C566-A208-A711-2C56-AF38A8312FB4}"/>
              </a:ext>
            </a:extLst>
          </p:cNvPr>
          <p:cNvPicPr>
            <a:picLocks noChangeAspect="1"/>
          </p:cNvPicPr>
          <p:nvPr/>
        </p:nvPicPr>
        <p:blipFill>
          <a:blip r:embed="rId7"/>
          <a:stretch>
            <a:fillRect/>
          </a:stretch>
        </p:blipFill>
        <p:spPr>
          <a:xfrm>
            <a:off x="3484240" y="1417592"/>
            <a:ext cx="3259413" cy="2353260"/>
          </a:xfrm>
          <a:prstGeom prst="rect">
            <a:avLst/>
          </a:prstGeom>
        </p:spPr>
      </p:pic>
      <p:sp>
        <p:nvSpPr>
          <p:cNvPr id="8" name="TextBox 7">
            <a:extLst>
              <a:ext uri="{FF2B5EF4-FFF2-40B4-BE49-F238E27FC236}">
                <a16:creationId xmlns:a16="http://schemas.microsoft.com/office/drawing/2014/main" id="{4E489B46-01F1-B6C0-B4B5-F8ED1838AA72}"/>
              </a:ext>
            </a:extLst>
          </p:cNvPr>
          <p:cNvSpPr txBox="1"/>
          <p:nvPr/>
        </p:nvSpPr>
        <p:spPr>
          <a:xfrm>
            <a:off x="5015297" y="2618996"/>
            <a:ext cx="1333704" cy="707886"/>
          </a:xfrm>
          <a:prstGeom prst="rect">
            <a:avLst/>
          </a:prstGeom>
          <a:noFill/>
        </p:spPr>
        <p:txBody>
          <a:bodyPr wrap="square" rtlCol="0">
            <a:spAutoFit/>
          </a:bodyPr>
          <a:lstStyle/>
          <a:p>
            <a:r>
              <a:rPr lang="en-GB" sz="2000" b="1" dirty="0"/>
              <a:t>Flagellum</a:t>
            </a:r>
          </a:p>
        </p:txBody>
      </p:sp>
    </p:spTree>
    <p:extLst>
      <p:ext uri="{BB962C8B-B14F-4D97-AF65-F5344CB8AC3E}">
        <p14:creationId xmlns:p14="http://schemas.microsoft.com/office/powerpoint/2010/main" val="2051019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93522B6-0666-F316-009B-891A4E171EF9}"/>
              </a:ext>
            </a:extLst>
          </p:cNvPr>
          <p:cNvSpPr txBox="1">
            <a:spLocks/>
          </p:cNvSpPr>
          <p:nvPr/>
        </p:nvSpPr>
        <p:spPr>
          <a:xfrm>
            <a:off x="152514" y="230981"/>
            <a:ext cx="4588060" cy="1106424"/>
          </a:xfrm>
          <a:prstGeom prst="rect">
            <a:avLst/>
          </a:prstGeom>
        </p:spPr>
        <p:txBody>
          <a:bodyPr vert="horz" lIns="91440" tIns="45720" rIns="91440" bIns="45720" rtlCol="0" anchor="ctr">
            <a:normAutofit/>
          </a:bodyPr>
          <a:lstStyle/>
          <a:p>
            <a:pPr indent="-228600" algn="ctr">
              <a:lnSpc>
                <a:spcPct val="90000"/>
              </a:lnSpc>
              <a:spcBef>
                <a:spcPct val="0"/>
              </a:spcBef>
              <a:spcAft>
                <a:spcPts val="600"/>
              </a:spcAft>
            </a:pPr>
            <a:r>
              <a:rPr lang="en-US" sz="3200" b="1" dirty="0">
                <a:latin typeface="+mj-lt"/>
                <a:ea typeface="+mj-ea"/>
                <a:cs typeface="+mj-cs"/>
              </a:rPr>
              <a:t>Description of the Scarab Beetle </a:t>
            </a:r>
          </a:p>
        </p:txBody>
      </p:sp>
      <p:graphicFrame>
        <p:nvGraphicFramePr>
          <p:cNvPr id="27" name="TextBox 1">
            <a:extLst>
              <a:ext uri="{FF2B5EF4-FFF2-40B4-BE49-F238E27FC236}">
                <a16:creationId xmlns:a16="http://schemas.microsoft.com/office/drawing/2014/main" id="{CA8D52CF-95EC-7B06-5C48-055182E21881}"/>
              </a:ext>
            </a:extLst>
          </p:cNvPr>
          <p:cNvGraphicFramePr>
            <a:graphicFrameLocks noGrp="1" noDrilldown="1" noMove="1" noResize="1"/>
          </p:cNvGraphicFramePr>
          <p:nvPr>
            <p:extLst>
              <p:ext uri="{D42A27DB-BD31-4B8C-83A1-F6EECF244321}">
                <p14:modId xmlns:p14="http://schemas.microsoft.com/office/powerpoint/2010/main" val="857424609"/>
              </p:ext>
            </p:extLst>
          </p:nvPr>
        </p:nvGraphicFramePr>
        <p:xfrm>
          <a:off x="838200" y="2368296"/>
          <a:ext cx="3721608" cy="35021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BED6A0C5-70BD-9F7F-C443-DD091C50FEAE}"/>
              </a:ext>
            </a:extLst>
          </p:cNvPr>
          <p:cNvGrpSpPr>
            <a:grpSpLocks noGrp="1" noUngrp="1" noRot="1" noMove="1" noResize="1"/>
          </p:cNvGrpSpPr>
          <p:nvPr/>
        </p:nvGrpSpPr>
        <p:grpSpPr>
          <a:xfrm>
            <a:off x="4921339" y="321733"/>
            <a:ext cx="6948927" cy="6379180"/>
            <a:chOff x="4921339" y="321733"/>
            <a:chExt cx="6948927" cy="6379180"/>
          </a:xfrm>
        </p:grpSpPr>
        <p:pic>
          <p:nvPicPr>
            <p:cNvPr id="6" name="Picture 5">
              <a:extLst>
                <a:ext uri="{FF2B5EF4-FFF2-40B4-BE49-F238E27FC236}">
                  <a16:creationId xmlns:a16="http://schemas.microsoft.com/office/drawing/2014/main" id="{7C88D332-8040-F186-7897-6E8B425BBC13}"/>
                </a:ext>
              </a:extLst>
            </p:cNvPr>
            <p:cNvPicPr>
              <a:picLocks noGrp="1" noRot="1" noChangeAspect="1" noMove="1" noResize="1" noEditPoints="1" noAdjustHandles="1" noChangeArrowheads="1" noChangeShapeType="1" noCrop="1"/>
            </p:cNvPicPr>
            <p:nvPr/>
          </p:nvPicPr>
          <p:blipFill rotWithShape="1">
            <a:blip r:embed="rId8"/>
            <a:srcRect l="7245" r="3557" b="1"/>
            <a:stretch/>
          </p:blipFill>
          <p:spPr>
            <a:xfrm>
              <a:off x="4921339" y="321733"/>
              <a:ext cx="6948927" cy="5979070"/>
            </a:xfrm>
            <a:prstGeom prst="rect">
              <a:avLst/>
            </a:prstGeom>
          </p:spPr>
        </p:pic>
        <p:sp>
          <p:nvSpPr>
            <p:cNvPr id="4" name="TextBox 3">
              <a:extLst>
                <a:ext uri="{FF2B5EF4-FFF2-40B4-BE49-F238E27FC236}">
                  <a16:creationId xmlns:a16="http://schemas.microsoft.com/office/drawing/2014/main" id="{6AC6F6F6-7E8D-04F9-51A5-E31A2B8B1BB7}"/>
                </a:ext>
              </a:extLst>
            </p:cNvPr>
            <p:cNvSpPr txBox="1">
              <a:spLocks noGrp="1" noRot="1" noMove="1" noResize="1" noEditPoints="1" noAdjustHandles="1" noChangeArrowheads="1" noChangeShapeType="1"/>
            </p:cNvSpPr>
            <p:nvPr/>
          </p:nvSpPr>
          <p:spPr>
            <a:xfrm>
              <a:off x="4921340" y="6300803"/>
              <a:ext cx="6948926" cy="400110"/>
            </a:xfrm>
            <a:prstGeom prst="rect">
              <a:avLst/>
            </a:prstGeom>
            <a:noFill/>
          </p:spPr>
          <p:txBody>
            <a:bodyPr wrap="square" rtlCol="0">
              <a:spAutoFit/>
            </a:bodyPr>
            <a:lstStyle/>
            <a:p>
              <a:r>
                <a:rPr lang="en-GB" sz="2000" dirty="0"/>
                <a:t>4) </a:t>
              </a:r>
              <a:r>
                <a:rPr lang="en-GB" sz="2000" b="1" dirty="0"/>
                <a:t>The anatomy of a typical scarab beetle </a:t>
              </a:r>
              <a:r>
                <a:rPr lang="en-GB" dirty="0"/>
                <a:t>(Ward, 1994) p.194.</a:t>
              </a:r>
            </a:p>
          </p:txBody>
        </p:sp>
      </p:grpSp>
      <mc:AlternateContent xmlns:mc="http://schemas.openxmlformats.org/markup-compatibility/2006" xmlns:p14="http://schemas.microsoft.com/office/powerpoint/2010/main" xmlns:aink="http://schemas.microsoft.com/office/drawing/2016/ink">
        <mc:Choice Requires="p14 aink">
          <p:contentPart p14:bwMode="auto" r:id="rId9">
            <p14:nvContentPartPr>
              <p14:cNvPr id="9" name="Ink 8">
                <a:extLst>
                  <a:ext uri="{FF2B5EF4-FFF2-40B4-BE49-F238E27FC236}">
                    <a16:creationId xmlns:a16="http://schemas.microsoft.com/office/drawing/2014/main" id="{B3D1F965-773D-5A58-B85A-1B14BC157BE4}"/>
                  </a:ext>
                </a:extLst>
              </p14:cNvPr>
              <p14:cNvContentPartPr/>
              <p14:nvPr/>
            </p14:nvContentPartPr>
            <p14:xfrm>
              <a:off x="4901316" y="2842769"/>
              <a:ext cx="1366200" cy="213840"/>
            </p14:xfrm>
          </p:contentPart>
        </mc:Choice>
        <mc:Fallback xmlns="">
          <p:pic>
            <p:nvPicPr>
              <p:cNvPr id="9" name="Ink 8">
                <a:extLst>
                  <a:ext uri="{FF2B5EF4-FFF2-40B4-BE49-F238E27FC236}">
                    <a16:creationId xmlns:a16="http://schemas.microsoft.com/office/drawing/2014/main" id="{B3D1F965-773D-5A58-B85A-1B14BC157BE4}"/>
                  </a:ext>
                </a:extLst>
              </p:cNvPr>
              <p:cNvPicPr/>
              <p:nvPr/>
            </p:nvPicPr>
            <p:blipFill>
              <a:blip r:embed="rId10"/>
              <a:stretch>
                <a:fillRect/>
              </a:stretch>
            </p:blipFill>
            <p:spPr>
              <a:xfrm>
                <a:off x="4883676" y="2734769"/>
                <a:ext cx="1401840" cy="4294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0" name="Ink 9">
                <a:extLst>
                  <a:ext uri="{FF2B5EF4-FFF2-40B4-BE49-F238E27FC236}">
                    <a16:creationId xmlns:a16="http://schemas.microsoft.com/office/drawing/2014/main" id="{CCE95513-165D-BCA2-7A7D-9AF4F3FDFBA1}"/>
                  </a:ext>
                </a:extLst>
              </p14:cNvPr>
              <p14:cNvContentPartPr/>
              <p14:nvPr/>
            </p14:nvContentPartPr>
            <p14:xfrm>
              <a:off x="4916076" y="2910449"/>
              <a:ext cx="26640" cy="183600"/>
            </p14:xfrm>
          </p:contentPart>
        </mc:Choice>
        <mc:Fallback xmlns="">
          <p:pic>
            <p:nvPicPr>
              <p:cNvPr id="10" name="Ink 9">
                <a:extLst>
                  <a:ext uri="{FF2B5EF4-FFF2-40B4-BE49-F238E27FC236}">
                    <a16:creationId xmlns:a16="http://schemas.microsoft.com/office/drawing/2014/main" id="{CCE95513-165D-BCA2-7A7D-9AF4F3FDFBA1}"/>
                  </a:ext>
                </a:extLst>
              </p:cNvPr>
              <p:cNvPicPr/>
              <p:nvPr/>
            </p:nvPicPr>
            <p:blipFill>
              <a:blip r:embed="rId12"/>
              <a:stretch>
                <a:fillRect/>
              </a:stretch>
            </p:blipFill>
            <p:spPr>
              <a:xfrm>
                <a:off x="4907436" y="2901809"/>
                <a:ext cx="44280" cy="201240"/>
              </a:xfrm>
              <a:prstGeom prst="rect">
                <a:avLst/>
              </a:prstGeom>
            </p:spPr>
          </p:pic>
        </mc:Fallback>
      </mc:AlternateContent>
      <p:pic>
        <p:nvPicPr>
          <p:cNvPr id="2" name="Picture 1">
            <a:extLst>
              <a:ext uri="{FF2B5EF4-FFF2-40B4-BE49-F238E27FC236}">
                <a16:creationId xmlns:a16="http://schemas.microsoft.com/office/drawing/2014/main" id="{5CBB8BB2-3467-B033-531F-DC886C1B6569}"/>
              </a:ext>
            </a:extLst>
          </p:cNvPr>
          <p:cNvPicPr>
            <a:picLocks noChangeAspect="1"/>
          </p:cNvPicPr>
          <p:nvPr/>
        </p:nvPicPr>
        <p:blipFill rotWithShape="1">
          <a:blip r:embed="rId13"/>
          <a:srcRect l="25078" t="31163" r="36085" b="42016"/>
          <a:stretch/>
        </p:blipFill>
        <p:spPr>
          <a:xfrm>
            <a:off x="1693726" y="1337405"/>
            <a:ext cx="1849831" cy="958146"/>
          </a:xfrm>
          <a:prstGeom prst="rect">
            <a:avLst/>
          </a:prstGeom>
        </p:spPr>
      </p:pic>
      <p:pic>
        <p:nvPicPr>
          <p:cNvPr id="11" name="Picture 10">
            <a:extLst>
              <a:ext uri="{FF2B5EF4-FFF2-40B4-BE49-F238E27FC236}">
                <a16:creationId xmlns:a16="http://schemas.microsoft.com/office/drawing/2014/main" id="{537F6808-7CBE-CF5F-6ADE-1C3EBC81673B}"/>
              </a:ext>
            </a:extLst>
          </p:cNvPr>
          <p:cNvPicPr>
            <a:picLocks noChangeAspect="1"/>
          </p:cNvPicPr>
          <p:nvPr/>
        </p:nvPicPr>
        <p:blipFill rotWithShape="1">
          <a:blip r:embed="rId14">
            <a:extLst>
              <a:ext uri="{28A0092B-C50C-407E-A947-70E740481C1C}">
                <a14:useLocalDpi xmlns:a14="http://schemas.microsoft.com/office/drawing/2010/main" val="0"/>
              </a:ext>
            </a:extLst>
          </a:blip>
          <a:srcRect b="40121"/>
          <a:stretch/>
        </p:blipFill>
        <p:spPr bwMode="auto">
          <a:xfrm>
            <a:off x="7293233" y="848765"/>
            <a:ext cx="1603375" cy="99250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19187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accent4">
                <a:lumMod val="20000"/>
                <a:lumOff val="80000"/>
              </a:schemeClr>
            </a:gs>
            <a:gs pos="0">
              <a:schemeClr val="accent1">
                <a:lumMod val="5000"/>
                <a:lumOff val="95000"/>
              </a:schemeClr>
            </a:gs>
            <a:gs pos="74000">
              <a:schemeClr val="accent1">
                <a:lumMod val="45000"/>
                <a:lumOff val="55000"/>
              </a:schemeClr>
            </a:gs>
            <a:gs pos="83000">
              <a:schemeClr val="accent4">
                <a:lumMod val="20000"/>
                <a:lumOff val="80000"/>
              </a:schemeClr>
            </a:gs>
            <a:gs pos="100000">
              <a:schemeClr val="accent4">
                <a:lumMod val="20000"/>
                <a:lumOff val="80000"/>
              </a:schemeClr>
            </a:gs>
          </a:gsLst>
          <a:lin ang="5400000" scaled="1"/>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8C7485-7DE6-FD44-DB03-55210005F54F}"/>
              </a:ext>
            </a:extLst>
          </p:cNvPr>
          <p:cNvPicPr>
            <a:picLocks noChangeAspect="1"/>
          </p:cNvPicPr>
          <p:nvPr/>
        </p:nvPicPr>
        <p:blipFill>
          <a:blip r:embed="rId3">
            <a:duotone>
              <a:prstClr val="black"/>
              <a:schemeClr val="tx2">
                <a:lumMod val="40000"/>
                <a:lumOff val="60000"/>
                <a:tint val="45000"/>
                <a:satMod val="400000"/>
              </a:schemeClr>
            </a:duotone>
          </a:blip>
          <a:stretch>
            <a:fillRect/>
          </a:stretch>
        </p:blipFill>
        <p:spPr>
          <a:xfrm>
            <a:off x="1676020" y="3229577"/>
            <a:ext cx="8991600" cy="1657350"/>
          </a:xfrm>
          <a:prstGeom prst="rect">
            <a:avLst/>
          </a:prstGeom>
          <a:gradFill>
            <a:gsLst>
              <a:gs pos="42000">
                <a:schemeClr val="accent5">
                  <a:lumMod val="20000"/>
                  <a:lumOff val="80000"/>
                </a:schemeClr>
              </a:gs>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9" name="TextBox 8">
            <a:extLst>
              <a:ext uri="{FF2B5EF4-FFF2-40B4-BE49-F238E27FC236}">
                <a16:creationId xmlns:a16="http://schemas.microsoft.com/office/drawing/2014/main" id="{2E6256D8-DF74-526B-63F7-8113F4DC1F57}"/>
              </a:ext>
            </a:extLst>
          </p:cNvPr>
          <p:cNvSpPr txBox="1">
            <a:spLocks/>
          </p:cNvSpPr>
          <p:nvPr/>
        </p:nvSpPr>
        <p:spPr>
          <a:xfrm>
            <a:off x="10545774" y="3600668"/>
            <a:ext cx="1592157" cy="1200329"/>
          </a:xfrm>
          <a:prstGeom prst="rect">
            <a:avLst/>
          </a:prstGeom>
          <a:noFill/>
        </p:spPr>
        <p:txBody>
          <a:bodyPr wrap="square">
            <a:spAutoFit/>
          </a:bodyPr>
          <a:lstStyle/>
          <a:p>
            <a:r>
              <a:rPr lang="en-GB" sz="7200" b="1" dirty="0">
                <a:solidFill>
                  <a:srgbClr val="000000"/>
                </a:solidFill>
                <a:effectLst/>
                <a:ea typeface="Calibri" panose="020F0502020204030204" pitchFamily="34" charset="0"/>
                <a:cs typeface="Arial" panose="020B0604020202020204" pitchFamily="34" charset="0"/>
              </a:rPr>
              <a:t>𓏠</a:t>
            </a:r>
            <a:endParaRPr lang="en-GB" sz="7200" b="1" dirty="0"/>
          </a:p>
        </p:txBody>
      </p:sp>
      <p:pic>
        <p:nvPicPr>
          <p:cNvPr id="10" name="Picture 9">
            <a:extLst>
              <a:ext uri="{FF2B5EF4-FFF2-40B4-BE49-F238E27FC236}">
                <a16:creationId xmlns:a16="http://schemas.microsoft.com/office/drawing/2014/main" id="{2ADD0924-DF35-D624-5996-017A4200C0B5}"/>
              </a:ext>
            </a:extLst>
          </p:cNvPr>
          <p:cNvPicPr>
            <a:picLocks noChangeAspect="1"/>
          </p:cNvPicPr>
          <p:nvPr/>
        </p:nvPicPr>
        <p:blipFill>
          <a:blip r:embed="rId4">
            <a:alphaModFix/>
            <a:extLst>
              <a:ext uri="{BEBA8EAE-BF5A-486C-A8C5-ECC9F3942E4B}">
                <a14:imgProps xmlns:a14="http://schemas.microsoft.com/office/drawing/2010/main">
                  <a14:imgLayer r:embed="rId5">
                    <a14:imgEffect>
                      <a14:saturation sat="400000"/>
                    </a14:imgEffect>
                  </a14:imgLayer>
                </a14:imgProps>
              </a:ext>
            </a:extLst>
          </a:blip>
          <a:stretch>
            <a:fillRect/>
          </a:stretch>
        </p:blipFill>
        <p:spPr>
          <a:xfrm>
            <a:off x="10499751" y="0"/>
            <a:ext cx="1684205" cy="2069941"/>
          </a:xfrm>
          <a:prstGeom prst="rect">
            <a:avLst/>
          </a:prstGeom>
        </p:spPr>
      </p:pic>
      <p:pic>
        <p:nvPicPr>
          <p:cNvPr id="11" name="Picture 10">
            <a:extLst>
              <a:ext uri="{FF2B5EF4-FFF2-40B4-BE49-F238E27FC236}">
                <a16:creationId xmlns:a16="http://schemas.microsoft.com/office/drawing/2014/main" id="{B098C92A-505C-DED1-ABD2-58D236B5C363}"/>
              </a:ext>
            </a:extLst>
          </p:cNvPr>
          <p:cNvPicPr>
            <a:picLocks/>
          </p:cNvPicPr>
          <p:nvPr/>
        </p:nvPicPr>
        <p:blipFill>
          <a:blip r:embed="rId6">
            <a:extLst>
              <a:ext uri="{BEBA8EAE-BF5A-486C-A8C5-ECC9F3942E4B}">
                <a14:imgProps xmlns:a14="http://schemas.microsoft.com/office/drawing/2010/main">
                  <a14:imgLayer r:embed="rId7">
                    <a14:imgEffect>
                      <a14:saturation sat="400000"/>
                    </a14:imgEffect>
                  </a14:imgLayer>
                </a14:imgProps>
              </a:ext>
            </a:extLst>
          </a:blip>
          <a:stretch>
            <a:fillRect/>
          </a:stretch>
        </p:blipFill>
        <p:spPr>
          <a:xfrm>
            <a:off x="24974" y="0"/>
            <a:ext cx="1563926" cy="1997545"/>
          </a:xfrm>
          <a:prstGeom prst="rect">
            <a:avLst/>
          </a:prstGeom>
          <a:gradFill>
            <a:gsLst>
              <a:gs pos="91500">
                <a:srgbClr val="D5D9D8"/>
              </a:gs>
              <a:gs pos="100000">
                <a:schemeClr val="accent4">
                  <a:lumMod val="20000"/>
                  <a:lumOff val="80000"/>
                </a:schemeClr>
              </a:gs>
              <a:gs pos="0">
                <a:schemeClr val="accent1">
                  <a:lumMod val="5000"/>
                  <a:lumOff val="95000"/>
                </a:schemeClr>
              </a:gs>
              <a:gs pos="74000">
                <a:schemeClr val="accent1">
                  <a:lumMod val="45000"/>
                  <a:lumOff val="55000"/>
                </a:schemeClr>
              </a:gs>
              <a:gs pos="21335">
                <a:srgbClr val="E0E8F5"/>
              </a:gs>
              <a:gs pos="43364">
                <a:srgbClr val="CAD7EE"/>
              </a:gs>
              <a:gs pos="83000">
                <a:schemeClr val="accent1">
                  <a:lumMod val="45000"/>
                  <a:lumOff val="55000"/>
                </a:schemeClr>
              </a:gs>
              <a:gs pos="100000">
                <a:schemeClr val="accent1">
                  <a:lumMod val="30000"/>
                  <a:lumOff val="70000"/>
                </a:schemeClr>
              </a:gs>
            </a:gsLst>
            <a:lin ang="5400000" scaled="1"/>
          </a:gradFill>
        </p:spPr>
      </p:pic>
      <p:sp>
        <p:nvSpPr>
          <p:cNvPr id="13" name="TextBox 12">
            <a:extLst>
              <a:ext uri="{FF2B5EF4-FFF2-40B4-BE49-F238E27FC236}">
                <a16:creationId xmlns:a16="http://schemas.microsoft.com/office/drawing/2014/main" id="{CEE25F75-9EA5-A801-33C7-CEF4B4439FB0}"/>
              </a:ext>
            </a:extLst>
          </p:cNvPr>
          <p:cNvSpPr txBox="1">
            <a:spLocks/>
          </p:cNvSpPr>
          <p:nvPr/>
        </p:nvSpPr>
        <p:spPr>
          <a:xfrm rot="5400000">
            <a:off x="1409146" y="4442768"/>
            <a:ext cx="1657350" cy="1200329"/>
          </a:xfrm>
          <a:prstGeom prst="rect">
            <a:avLst/>
          </a:prstGeom>
          <a:noFill/>
        </p:spPr>
        <p:txBody>
          <a:bodyPr wrap="square">
            <a:spAutoFit/>
          </a:bodyPr>
          <a:lstStyle/>
          <a:p>
            <a:r>
              <a:rPr lang="en-GB" sz="7200" b="1" dirty="0">
                <a:solidFill>
                  <a:srgbClr val="000000"/>
                </a:solidFill>
                <a:effectLst/>
                <a:ea typeface="Calibri" panose="020F0502020204030204" pitchFamily="34" charset="0"/>
                <a:cs typeface="Arial" panose="020B0604020202020204" pitchFamily="34" charset="0"/>
              </a:rPr>
              <a:t>𓍷</a:t>
            </a:r>
            <a:endParaRPr lang="en-GB" sz="7200" b="1" dirty="0"/>
          </a:p>
        </p:txBody>
      </p:sp>
      <p:sp>
        <p:nvSpPr>
          <p:cNvPr id="18" name="TextBox 17">
            <a:extLst>
              <a:ext uri="{FF2B5EF4-FFF2-40B4-BE49-F238E27FC236}">
                <a16:creationId xmlns:a16="http://schemas.microsoft.com/office/drawing/2014/main" id="{32FCD2F6-EC8B-A3BB-B29B-637B4AC3FE08}"/>
              </a:ext>
            </a:extLst>
          </p:cNvPr>
          <p:cNvSpPr txBox="1">
            <a:spLocks/>
          </p:cNvSpPr>
          <p:nvPr/>
        </p:nvSpPr>
        <p:spPr>
          <a:xfrm>
            <a:off x="6959497" y="5194017"/>
            <a:ext cx="1166161" cy="1200329"/>
          </a:xfrm>
          <a:prstGeom prst="rect">
            <a:avLst/>
          </a:prstGeom>
          <a:noFill/>
        </p:spPr>
        <p:txBody>
          <a:bodyPr wrap="square">
            <a:spAutoFit/>
          </a:bodyPr>
          <a:lstStyle/>
          <a:p>
            <a:r>
              <a:rPr lang="en-GB" sz="7200" b="1" dirty="0">
                <a:effectLst/>
                <a:ea typeface="Calibri" panose="020F0502020204030204" pitchFamily="34" charset="0"/>
              </a:rPr>
              <a:t>𓆗</a:t>
            </a:r>
            <a:endParaRPr lang="en-GB" sz="7200" b="1" dirty="0"/>
          </a:p>
        </p:txBody>
      </p:sp>
      <p:sp>
        <p:nvSpPr>
          <p:cNvPr id="20" name="TextBox 19">
            <a:extLst>
              <a:ext uri="{FF2B5EF4-FFF2-40B4-BE49-F238E27FC236}">
                <a16:creationId xmlns:a16="http://schemas.microsoft.com/office/drawing/2014/main" id="{06411A2F-8A0C-88A9-6273-C1E3781B76CA}"/>
              </a:ext>
            </a:extLst>
          </p:cNvPr>
          <p:cNvSpPr txBox="1">
            <a:spLocks/>
          </p:cNvSpPr>
          <p:nvPr/>
        </p:nvSpPr>
        <p:spPr>
          <a:xfrm>
            <a:off x="7634776" y="5168726"/>
            <a:ext cx="2578094" cy="1323439"/>
          </a:xfrm>
          <a:prstGeom prst="rect">
            <a:avLst/>
          </a:prstGeom>
          <a:noFill/>
        </p:spPr>
        <p:txBody>
          <a:bodyPr wrap="square">
            <a:spAutoFit/>
          </a:bodyPr>
          <a:lstStyle/>
          <a:p>
            <a:r>
              <a:rPr lang="en-GB" sz="2000" b="1" dirty="0"/>
              <a:t>Erect cobra </a:t>
            </a:r>
          </a:p>
          <a:p>
            <a:r>
              <a:rPr lang="en-GB" sz="2000" b="1" dirty="0"/>
              <a:t>Uraeus Determinative for (jꜥ rt) and found in goddess names</a:t>
            </a:r>
          </a:p>
        </p:txBody>
      </p:sp>
      <p:sp>
        <p:nvSpPr>
          <p:cNvPr id="23" name="TextBox 22">
            <a:extLst>
              <a:ext uri="{FF2B5EF4-FFF2-40B4-BE49-F238E27FC236}">
                <a16:creationId xmlns:a16="http://schemas.microsoft.com/office/drawing/2014/main" id="{8CFAEBE6-9247-99EE-2CD9-FDA549EB4976}"/>
              </a:ext>
            </a:extLst>
          </p:cNvPr>
          <p:cNvSpPr txBox="1">
            <a:spLocks/>
          </p:cNvSpPr>
          <p:nvPr/>
        </p:nvSpPr>
        <p:spPr>
          <a:xfrm>
            <a:off x="1027458" y="2945326"/>
            <a:ext cx="1140051" cy="1200329"/>
          </a:xfrm>
          <a:prstGeom prst="rect">
            <a:avLst/>
          </a:prstGeom>
          <a:noFill/>
        </p:spPr>
        <p:txBody>
          <a:bodyPr wrap="square">
            <a:spAutoFit/>
          </a:bodyPr>
          <a:lstStyle/>
          <a:p>
            <a:r>
              <a:rPr lang="en-GB" sz="7200" b="1" dirty="0">
                <a:effectLst/>
                <a:ea typeface="Calibri" panose="020F0502020204030204" pitchFamily="34" charset="0"/>
              </a:rPr>
              <a:t>𓆣</a:t>
            </a:r>
            <a:endParaRPr lang="en-GB" sz="7200" b="1" dirty="0"/>
          </a:p>
        </p:txBody>
      </p:sp>
      <p:grpSp>
        <p:nvGrpSpPr>
          <p:cNvPr id="37" name="Group 36">
            <a:extLst>
              <a:ext uri="{FF2B5EF4-FFF2-40B4-BE49-F238E27FC236}">
                <a16:creationId xmlns:a16="http://schemas.microsoft.com/office/drawing/2014/main" id="{CE00FA5C-AB87-2C84-A0C4-D396CBF6C78B}"/>
              </a:ext>
            </a:extLst>
          </p:cNvPr>
          <p:cNvGrpSpPr/>
          <p:nvPr/>
        </p:nvGrpSpPr>
        <p:grpSpPr>
          <a:xfrm>
            <a:off x="2222346" y="5539366"/>
            <a:ext cx="3010158" cy="1200329"/>
            <a:chOff x="1803528" y="5380105"/>
            <a:chExt cx="2813621" cy="1200329"/>
          </a:xfrm>
        </p:grpSpPr>
        <p:sp>
          <p:nvSpPr>
            <p:cNvPr id="25" name="TextBox 24">
              <a:extLst>
                <a:ext uri="{FF2B5EF4-FFF2-40B4-BE49-F238E27FC236}">
                  <a16:creationId xmlns:a16="http://schemas.microsoft.com/office/drawing/2014/main" id="{BFE7AE17-F0F7-A93D-869D-44885542FA1F}"/>
                </a:ext>
              </a:extLst>
            </p:cNvPr>
            <p:cNvSpPr txBox="1">
              <a:spLocks/>
            </p:cNvSpPr>
            <p:nvPr/>
          </p:nvSpPr>
          <p:spPr>
            <a:xfrm>
              <a:off x="1803528" y="5380105"/>
              <a:ext cx="839248" cy="1200329"/>
            </a:xfrm>
            <a:prstGeom prst="rect">
              <a:avLst/>
            </a:prstGeom>
            <a:noFill/>
          </p:spPr>
          <p:txBody>
            <a:bodyPr wrap="square">
              <a:spAutoFit/>
            </a:bodyPr>
            <a:lstStyle/>
            <a:p>
              <a:r>
                <a:rPr lang="en-GB" sz="7200" b="1" dirty="0">
                  <a:effectLst/>
                  <a:ea typeface="Calibri" panose="020F0502020204030204" pitchFamily="34" charset="0"/>
                </a:rPr>
                <a:t>𓊽</a:t>
              </a:r>
              <a:endParaRPr lang="en-GB" sz="7200" b="1" dirty="0"/>
            </a:p>
          </p:txBody>
        </p:sp>
        <p:sp>
          <p:nvSpPr>
            <p:cNvPr id="27" name="TextBox 26">
              <a:extLst>
                <a:ext uri="{FF2B5EF4-FFF2-40B4-BE49-F238E27FC236}">
                  <a16:creationId xmlns:a16="http://schemas.microsoft.com/office/drawing/2014/main" id="{675D93A1-61C2-4889-E394-F4BB10E02F1D}"/>
                </a:ext>
              </a:extLst>
            </p:cNvPr>
            <p:cNvSpPr txBox="1">
              <a:spLocks/>
            </p:cNvSpPr>
            <p:nvPr/>
          </p:nvSpPr>
          <p:spPr>
            <a:xfrm>
              <a:off x="2368650" y="5748556"/>
              <a:ext cx="2248499" cy="677108"/>
            </a:xfrm>
            <a:prstGeom prst="rect">
              <a:avLst/>
            </a:prstGeom>
            <a:noFill/>
          </p:spPr>
          <p:txBody>
            <a:bodyPr wrap="square">
              <a:spAutoFit/>
            </a:bodyPr>
            <a:lstStyle/>
            <a:p>
              <a:r>
                <a:rPr lang="en-GB" sz="2000" b="1" i="1" dirty="0">
                  <a:effectLst/>
                  <a:ea typeface="Calibri" panose="020F0502020204030204" pitchFamily="34" charset="0"/>
                  <a:cs typeface="Arial" panose="020B0604020202020204" pitchFamily="34" charset="0"/>
                </a:rPr>
                <a:t>(Ḏd) Djed pillar</a:t>
              </a:r>
              <a:r>
                <a:rPr lang="en-GB" sz="2000" dirty="0"/>
                <a:t> </a:t>
              </a:r>
              <a:r>
                <a:rPr lang="en-GB" dirty="0"/>
                <a:t>(Manley, 2012) p.152.</a:t>
              </a:r>
              <a:endParaRPr lang="en-GB" b="1" dirty="0"/>
            </a:p>
          </p:txBody>
        </p:sp>
      </p:grpSp>
      <p:sp>
        <p:nvSpPr>
          <p:cNvPr id="29" name="TextBox 28">
            <a:extLst>
              <a:ext uri="{FF2B5EF4-FFF2-40B4-BE49-F238E27FC236}">
                <a16:creationId xmlns:a16="http://schemas.microsoft.com/office/drawing/2014/main" id="{DAE20107-E7FA-81F6-2C3A-D46111239F9B}"/>
              </a:ext>
            </a:extLst>
          </p:cNvPr>
          <p:cNvSpPr txBox="1">
            <a:spLocks/>
          </p:cNvSpPr>
          <p:nvPr/>
        </p:nvSpPr>
        <p:spPr>
          <a:xfrm>
            <a:off x="8125658" y="1299634"/>
            <a:ext cx="600389" cy="1200329"/>
          </a:xfrm>
          <a:prstGeom prst="rect">
            <a:avLst/>
          </a:prstGeom>
          <a:noFill/>
        </p:spPr>
        <p:txBody>
          <a:bodyPr wrap="square">
            <a:spAutoFit/>
          </a:bodyPr>
          <a:lstStyle/>
          <a:p>
            <a:r>
              <a:rPr lang="en-GB" sz="7200" b="1" dirty="0">
                <a:effectLst/>
                <a:ea typeface="Calibri" panose="020F0502020204030204" pitchFamily="34" charset="0"/>
              </a:rPr>
              <a:t>𓇋</a:t>
            </a:r>
            <a:endParaRPr lang="en-GB" sz="7200" b="1" dirty="0"/>
          </a:p>
        </p:txBody>
      </p:sp>
      <p:sp>
        <p:nvSpPr>
          <p:cNvPr id="31" name="TextBox 30">
            <a:extLst>
              <a:ext uri="{FF2B5EF4-FFF2-40B4-BE49-F238E27FC236}">
                <a16:creationId xmlns:a16="http://schemas.microsoft.com/office/drawing/2014/main" id="{D2AAA9DF-DE62-34FB-A174-349B1DDAD394}"/>
              </a:ext>
            </a:extLst>
          </p:cNvPr>
          <p:cNvSpPr txBox="1">
            <a:spLocks/>
          </p:cNvSpPr>
          <p:nvPr/>
        </p:nvSpPr>
        <p:spPr>
          <a:xfrm>
            <a:off x="8581782" y="1426905"/>
            <a:ext cx="1826399" cy="1261884"/>
          </a:xfrm>
          <a:prstGeom prst="rect">
            <a:avLst/>
          </a:prstGeom>
          <a:noFill/>
        </p:spPr>
        <p:txBody>
          <a:bodyPr wrap="square">
            <a:spAutoFit/>
          </a:bodyPr>
          <a:lstStyle/>
          <a:p>
            <a:pPr algn="ctr"/>
            <a:r>
              <a:rPr lang="en-GB" sz="2000" b="1" dirty="0">
                <a:ea typeface="Calibri" panose="020F0502020204030204" pitchFamily="34" charset="0"/>
                <a:cs typeface="Arial" panose="020B0604020202020204" pitchFamily="34" charset="0"/>
              </a:rPr>
              <a:t>(i</a:t>
            </a:r>
            <a:r>
              <a:rPr lang="en-GB" sz="2000" b="1" dirty="0">
                <a:effectLst/>
                <a:ea typeface="Calibri" panose="020F0502020204030204" pitchFamily="34" charset="0"/>
                <a:cs typeface="Arial" panose="020B0604020202020204" pitchFamily="34" charset="0"/>
              </a:rPr>
              <a:t> or j) Reed leaf  (Yodh)</a:t>
            </a:r>
            <a:r>
              <a:rPr lang="en-GB" sz="2000" dirty="0"/>
              <a:t> </a:t>
            </a:r>
            <a:r>
              <a:rPr lang="en-GB" dirty="0"/>
              <a:t>(Manley, 2012)  p. 149</a:t>
            </a:r>
            <a:r>
              <a:rPr lang="en-GB" b="1" dirty="0">
                <a:solidFill>
                  <a:srgbClr val="000000"/>
                </a:solidFill>
                <a:effectLst/>
                <a:ea typeface="Calibri" panose="020F0502020204030204" pitchFamily="34" charset="0"/>
                <a:cs typeface="Arial" panose="020B0604020202020204" pitchFamily="34" charset="0"/>
              </a:rPr>
              <a:t>.</a:t>
            </a:r>
            <a:endParaRPr lang="en-GB" b="1" dirty="0"/>
          </a:p>
        </p:txBody>
      </p:sp>
      <p:sp>
        <p:nvSpPr>
          <p:cNvPr id="33" name="TextBox 32">
            <a:extLst>
              <a:ext uri="{FF2B5EF4-FFF2-40B4-BE49-F238E27FC236}">
                <a16:creationId xmlns:a16="http://schemas.microsoft.com/office/drawing/2014/main" id="{CFB40146-BA4E-1A1E-C499-CCF63237A9B3}"/>
              </a:ext>
            </a:extLst>
          </p:cNvPr>
          <p:cNvSpPr txBox="1">
            <a:spLocks/>
          </p:cNvSpPr>
          <p:nvPr/>
        </p:nvSpPr>
        <p:spPr>
          <a:xfrm>
            <a:off x="9546079" y="2278594"/>
            <a:ext cx="1029971" cy="1446550"/>
          </a:xfrm>
          <a:prstGeom prst="rect">
            <a:avLst/>
          </a:prstGeom>
          <a:noFill/>
        </p:spPr>
        <p:txBody>
          <a:bodyPr wrap="square">
            <a:spAutoFit/>
          </a:bodyPr>
          <a:lstStyle/>
          <a:p>
            <a:r>
              <a:rPr lang="en-GB" sz="8800" b="1" dirty="0">
                <a:effectLst/>
                <a:ea typeface="Calibri" panose="020F0502020204030204" pitchFamily="34" charset="0"/>
              </a:rPr>
              <a:t>𓇳</a:t>
            </a:r>
            <a:endParaRPr lang="en-GB" sz="8800" b="1" dirty="0"/>
          </a:p>
        </p:txBody>
      </p:sp>
      <p:sp>
        <p:nvSpPr>
          <p:cNvPr id="2" name="TextBox 1">
            <a:extLst>
              <a:ext uri="{FF2B5EF4-FFF2-40B4-BE49-F238E27FC236}">
                <a16:creationId xmlns:a16="http://schemas.microsoft.com/office/drawing/2014/main" id="{BA6D9F12-C855-4D7D-3EA7-182A9C580F75}"/>
              </a:ext>
            </a:extLst>
          </p:cNvPr>
          <p:cNvSpPr txBox="1">
            <a:spLocks/>
          </p:cNvSpPr>
          <p:nvPr/>
        </p:nvSpPr>
        <p:spPr>
          <a:xfrm>
            <a:off x="2774787" y="1355060"/>
            <a:ext cx="1957884" cy="1877437"/>
          </a:xfrm>
          <a:prstGeom prst="rect">
            <a:avLst/>
          </a:prstGeom>
          <a:noFill/>
          <a:ln>
            <a:noFill/>
          </a:ln>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2000" b="1" dirty="0">
                <a:solidFill>
                  <a:srgbClr val="000000"/>
                </a:solidFill>
                <a:ea typeface="Calibri" panose="020F0502020204030204" pitchFamily="34" charset="0"/>
                <a:cs typeface="Arial" panose="020B0604020202020204" pitchFamily="34" charset="0"/>
              </a:rPr>
              <a:t>C</a:t>
            </a:r>
            <a:r>
              <a:rPr lang="en-GB" sz="2000" b="1" dirty="0">
                <a:solidFill>
                  <a:srgbClr val="000000"/>
                </a:solidFill>
                <a:effectLst/>
                <a:ea typeface="Calibri" panose="020F0502020204030204" pitchFamily="34" charset="0"/>
                <a:cs typeface="Arial" panose="020B0604020202020204" pitchFamily="34" charset="0"/>
              </a:rPr>
              <a:t>obra (</a:t>
            </a:r>
            <a:r>
              <a:rPr lang="en-GB" sz="2000" b="1" dirty="0">
                <a:solidFill>
                  <a:srgbClr val="000000"/>
                </a:solidFill>
                <a:effectLst/>
                <a:ea typeface="Calibri" panose="020F0502020204030204" pitchFamily="34" charset="0"/>
                <a:cs typeface="Calibri" panose="020F0502020204030204" pitchFamily="34" charset="0"/>
              </a:rPr>
              <a:t>ḏ)</a:t>
            </a:r>
            <a:r>
              <a:rPr lang="en-GB" sz="2000" b="1" dirty="0">
                <a:solidFill>
                  <a:srgbClr val="000000"/>
                </a:solidFill>
                <a:effectLst/>
                <a:ea typeface="Calibri" panose="020F0502020204030204" pitchFamily="34" charset="0"/>
                <a:cs typeface="Arial" panose="020B0604020202020204" pitchFamily="34" charset="0"/>
              </a:rPr>
              <a:t> to speak,         goddess or queen</a:t>
            </a:r>
            <a:r>
              <a:rPr lang="en-GB" sz="2000" dirty="0"/>
              <a:t>      </a:t>
            </a:r>
            <a:r>
              <a:rPr lang="en-GB" dirty="0"/>
              <a:t>(Manley, 2012)    p. 149</a:t>
            </a:r>
            <a:r>
              <a:rPr lang="en-GB" b="1" dirty="0">
                <a:solidFill>
                  <a:srgbClr val="000000"/>
                </a:solidFill>
                <a:effectLst/>
                <a:ea typeface="Calibri" panose="020F0502020204030204" pitchFamily="34" charset="0"/>
                <a:cs typeface="Arial" panose="020B0604020202020204" pitchFamily="34" charset="0"/>
              </a:rPr>
              <a:t>.</a:t>
            </a:r>
          </a:p>
        </p:txBody>
      </p:sp>
      <p:sp>
        <p:nvSpPr>
          <p:cNvPr id="3" name="TextBox 2">
            <a:extLst>
              <a:ext uri="{FF2B5EF4-FFF2-40B4-BE49-F238E27FC236}">
                <a16:creationId xmlns:a16="http://schemas.microsoft.com/office/drawing/2014/main" id="{F9144A6A-4003-B2EA-3543-C6CC2D30E89F}"/>
              </a:ext>
            </a:extLst>
          </p:cNvPr>
          <p:cNvSpPr txBox="1">
            <a:spLocks/>
          </p:cNvSpPr>
          <p:nvPr/>
        </p:nvSpPr>
        <p:spPr>
          <a:xfrm rot="1185200">
            <a:off x="1876011" y="1536070"/>
            <a:ext cx="1310188" cy="1200329"/>
          </a:xfrm>
          <a:prstGeom prst="rect">
            <a:avLst/>
          </a:prstGeom>
          <a:noFill/>
        </p:spPr>
        <p:txBody>
          <a:bodyPr wrap="square">
            <a:spAutoFit/>
          </a:bodyPr>
          <a:lstStyle/>
          <a:p>
            <a:r>
              <a:rPr lang="en-GB" sz="7200" b="1" dirty="0">
                <a:solidFill>
                  <a:srgbClr val="000000"/>
                </a:solidFill>
                <a:effectLst/>
                <a:ea typeface="Calibri" panose="020F0502020204030204" pitchFamily="34" charset="0"/>
                <a:cs typeface="Arial" panose="020B0604020202020204" pitchFamily="34" charset="0"/>
              </a:rPr>
              <a:t>𓆓</a:t>
            </a:r>
            <a:endParaRPr lang="en-GB" sz="7200" b="1" dirty="0"/>
          </a:p>
        </p:txBody>
      </p:sp>
      <p:sp>
        <p:nvSpPr>
          <p:cNvPr id="34" name="TextBox 33">
            <a:extLst>
              <a:ext uri="{FF2B5EF4-FFF2-40B4-BE49-F238E27FC236}">
                <a16:creationId xmlns:a16="http://schemas.microsoft.com/office/drawing/2014/main" id="{D1B7DB49-4B8C-29EC-1916-4D39BD084E35}"/>
              </a:ext>
            </a:extLst>
          </p:cNvPr>
          <p:cNvSpPr txBox="1">
            <a:spLocks/>
          </p:cNvSpPr>
          <p:nvPr/>
        </p:nvSpPr>
        <p:spPr>
          <a:xfrm>
            <a:off x="2911661" y="112516"/>
            <a:ext cx="6489285" cy="584775"/>
          </a:xfrm>
          <a:prstGeom prst="rect">
            <a:avLst/>
          </a:prstGeom>
          <a:noFill/>
        </p:spPr>
        <p:txBody>
          <a:bodyPr wrap="square" rtlCol="0">
            <a:spAutoFit/>
          </a:bodyPr>
          <a:lstStyle/>
          <a:p>
            <a:r>
              <a:rPr lang="en-GB" sz="3200" b="1" dirty="0"/>
              <a:t>Hieroglyphic Symbols on the Scarab</a:t>
            </a:r>
          </a:p>
        </p:txBody>
      </p:sp>
      <p:pic>
        <p:nvPicPr>
          <p:cNvPr id="4" name="Picture 3">
            <a:extLst>
              <a:ext uri="{FF2B5EF4-FFF2-40B4-BE49-F238E27FC236}">
                <a16:creationId xmlns:a16="http://schemas.microsoft.com/office/drawing/2014/main" id="{DDF0A39B-7BC8-9A75-FA80-67E74892FC47}"/>
              </a:ext>
            </a:extLst>
          </p:cNvPr>
          <p:cNvPicPr>
            <a:picLocks noChangeAspect="1"/>
          </p:cNvPicPr>
          <p:nvPr/>
        </p:nvPicPr>
        <p:blipFill rotWithShape="1">
          <a:blip r:embed="rId8"/>
          <a:srcRect l="24458" t="8540" r="24229" b="44230"/>
          <a:stretch/>
        </p:blipFill>
        <p:spPr>
          <a:xfrm>
            <a:off x="4998131" y="903974"/>
            <a:ext cx="1895051" cy="2325603"/>
          </a:xfrm>
          <a:prstGeom prst="rect">
            <a:avLst/>
          </a:prstGeom>
        </p:spPr>
      </p:pic>
      <p:sp>
        <p:nvSpPr>
          <p:cNvPr id="30" name="TextBox 29">
            <a:extLst>
              <a:ext uri="{FF2B5EF4-FFF2-40B4-BE49-F238E27FC236}">
                <a16:creationId xmlns:a16="http://schemas.microsoft.com/office/drawing/2014/main" id="{CAC57A88-7E62-CDEE-C92E-6C60D0643BB5}"/>
              </a:ext>
            </a:extLst>
          </p:cNvPr>
          <p:cNvSpPr txBox="1">
            <a:spLocks/>
          </p:cNvSpPr>
          <p:nvPr/>
        </p:nvSpPr>
        <p:spPr>
          <a:xfrm>
            <a:off x="8564773" y="6366585"/>
            <a:ext cx="2272814" cy="369332"/>
          </a:xfrm>
          <a:prstGeom prst="rect">
            <a:avLst/>
          </a:prstGeom>
          <a:noFill/>
        </p:spPr>
        <p:txBody>
          <a:bodyPr wrap="square" rtlCol="0">
            <a:spAutoFit/>
          </a:bodyPr>
          <a:lstStyle/>
          <a:p>
            <a:r>
              <a:rPr lang="en-GB" dirty="0"/>
              <a:t>(</a:t>
            </a:r>
            <a:r>
              <a:rPr lang="en-GB" dirty="0">
                <a:solidFill>
                  <a:sysClr val="windowText" lastClr="000000"/>
                </a:solidFill>
              </a:rPr>
              <a:t>Wikipedia, 2023</a:t>
            </a:r>
            <a:r>
              <a:rPr lang="en-GB" dirty="0"/>
              <a:t>).</a:t>
            </a:r>
          </a:p>
        </p:txBody>
      </p:sp>
      <p:grpSp>
        <p:nvGrpSpPr>
          <p:cNvPr id="12" name="Group 11">
            <a:extLst>
              <a:ext uri="{FF2B5EF4-FFF2-40B4-BE49-F238E27FC236}">
                <a16:creationId xmlns:a16="http://schemas.microsoft.com/office/drawing/2014/main" id="{29855C60-F646-1FB2-9428-2240A2E1C834}"/>
              </a:ext>
            </a:extLst>
          </p:cNvPr>
          <p:cNvGrpSpPr>
            <a:grpSpLocks/>
          </p:cNvGrpSpPr>
          <p:nvPr/>
        </p:nvGrpSpPr>
        <p:grpSpPr>
          <a:xfrm>
            <a:off x="3061716" y="1828867"/>
            <a:ext cx="360" cy="360"/>
            <a:chOff x="3061716" y="1828867"/>
            <a:chExt cx="360" cy="360"/>
          </a:xfrm>
        </p:grpSpPr>
        <mc:AlternateContent xmlns:mc="http://schemas.openxmlformats.org/markup-compatibility/2006">
          <mc:Choice xmlns:p14="http://schemas.microsoft.com/office/powerpoint/2010/main" Requires="p14">
            <p:contentPart p14:bwMode="auto" r:id="rId9">
              <p14:nvContentPartPr>
                <p14:cNvPr id="7" name="Ink 6">
                  <a:extLst>
                    <a:ext uri="{FF2B5EF4-FFF2-40B4-BE49-F238E27FC236}">
                      <a16:creationId xmlns:a16="http://schemas.microsoft.com/office/drawing/2014/main" id="{2D3CD917-EDE1-781A-F4AC-B54C2381E1D4}"/>
                    </a:ext>
                  </a:extLst>
                </p14:cNvPr>
                <p14:cNvContentPartPr>
                  <a14:cpLocks xmlns:a14="http://schemas.microsoft.com/office/drawing/2010/main"/>
                </p14:cNvContentPartPr>
                <p14:nvPr/>
              </p14:nvContentPartPr>
              <p14:xfrm>
                <a:off x="3061716" y="1828867"/>
                <a:ext cx="360" cy="360"/>
              </p14:xfrm>
            </p:contentPart>
          </mc:Choice>
          <mc:Fallback>
            <p:pic>
              <p:nvPicPr>
                <p:cNvPr id="7" name="Ink 6">
                  <a:extLst>
                    <a:ext uri="{FF2B5EF4-FFF2-40B4-BE49-F238E27FC236}">
                      <a16:creationId xmlns:a16="http://schemas.microsoft.com/office/drawing/2014/main" id="{2D3CD917-EDE1-781A-F4AC-B54C2381E1D4}"/>
                    </a:ext>
                  </a:extLst>
                </p:cNvPr>
                <p:cNvPicPr>
                  <a:picLocks/>
                </p:cNvPicPr>
                <p:nvPr/>
              </p:nvPicPr>
              <p:blipFill>
                <a:blip r:embed="rId10"/>
                <a:stretch>
                  <a:fillRect/>
                </a:stretch>
              </p:blipFill>
              <p:spPr>
                <a:xfrm>
                  <a:off x="3052716" y="181986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8" name="Ink 7">
                  <a:extLst>
                    <a:ext uri="{FF2B5EF4-FFF2-40B4-BE49-F238E27FC236}">
                      <a16:creationId xmlns:a16="http://schemas.microsoft.com/office/drawing/2014/main" id="{17B27C1E-8C19-3E2C-9002-18262F579860}"/>
                    </a:ext>
                  </a:extLst>
                </p14:cNvPr>
                <p14:cNvContentPartPr>
                  <a14:cpLocks xmlns:a14="http://schemas.microsoft.com/office/drawing/2010/main"/>
                </p14:cNvContentPartPr>
                <p14:nvPr/>
              </p14:nvContentPartPr>
              <p14:xfrm>
                <a:off x="3061716" y="1828867"/>
                <a:ext cx="360" cy="360"/>
              </p14:xfrm>
            </p:contentPart>
          </mc:Choice>
          <mc:Fallback>
            <p:pic>
              <p:nvPicPr>
                <p:cNvPr id="8" name="Ink 7">
                  <a:extLst>
                    <a:ext uri="{FF2B5EF4-FFF2-40B4-BE49-F238E27FC236}">
                      <a16:creationId xmlns:a16="http://schemas.microsoft.com/office/drawing/2014/main" id="{17B27C1E-8C19-3E2C-9002-18262F579860}"/>
                    </a:ext>
                  </a:extLst>
                </p:cNvPr>
                <p:cNvPicPr>
                  <a:picLocks/>
                </p:cNvPicPr>
                <p:nvPr/>
              </p:nvPicPr>
              <p:blipFill>
                <a:blip r:embed="rId10"/>
                <a:stretch>
                  <a:fillRect/>
                </a:stretch>
              </p:blipFill>
              <p:spPr>
                <a:xfrm>
                  <a:off x="3052716" y="1819867"/>
                  <a:ext cx="18000" cy="18000"/>
                </a:xfrm>
                <a:prstGeom prst="rect">
                  <a:avLst/>
                </a:prstGeom>
              </p:spPr>
            </p:pic>
          </mc:Fallback>
        </mc:AlternateContent>
      </p:grpSp>
      <p:grpSp>
        <p:nvGrpSpPr>
          <p:cNvPr id="19" name="Group 18">
            <a:extLst>
              <a:ext uri="{FF2B5EF4-FFF2-40B4-BE49-F238E27FC236}">
                <a16:creationId xmlns:a16="http://schemas.microsoft.com/office/drawing/2014/main" id="{747CA1A0-310A-C59F-EB3D-C3F6D31D4897}"/>
              </a:ext>
            </a:extLst>
          </p:cNvPr>
          <p:cNvGrpSpPr>
            <a:grpSpLocks/>
          </p:cNvGrpSpPr>
          <p:nvPr/>
        </p:nvGrpSpPr>
        <p:grpSpPr>
          <a:xfrm>
            <a:off x="3030036" y="1743547"/>
            <a:ext cx="360" cy="360"/>
            <a:chOff x="3030036" y="1743547"/>
            <a:chExt cx="360" cy="360"/>
          </a:xfrm>
        </p:grpSpPr>
        <mc:AlternateContent xmlns:mc="http://schemas.openxmlformats.org/markup-compatibility/2006">
          <mc:Choice xmlns:p14="http://schemas.microsoft.com/office/powerpoint/2010/main" Requires="p14">
            <p:contentPart p14:bwMode="auto" r:id="rId12">
              <p14:nvContentPartPr>
                <p14:cNvPr id="14" name="Ink 13">
                  <a:extLst>
                    <a:ext uri="{FF2B5EF4-FFF2-40B4-BE49-F238E27FC236}">
                      <a16:creationId xmlns:a16="http://schemas.microsoft.com/office/drawing/2014/main" id="{D649EA1B-6355-B375-E18B-E8221852CFB5}"/>
                    </a:ext>
                  </a:extLst>
                </p14:cNvPr>
                <p14:cNvContentPartPr>
                  <a14:cpLocks xmlns:a14="http://schemas.microsoft.com/office/drawing/2010/main"/>
                </p14:cNvContentPartPr>
                <p14:nvPr/>
              </p14:nvContentPartPr>
              <p14:xfrm>
                <a:off x="3030036" y="1743547"/>
                <a:ext cx="360" cy="360"/>
              </p14:xfrm>
            </p:contentPart>
          </mc:Choice>
          <mc:Fallback>
            <p:pic>
              <p:nvPicPr>
                <p:cNvPr id="14" name="Ink 13">
                  <a:extLst>
                    <a:ext uri="{FF2B5EF4-FFF2-40B4-BE49-F238E27FC236}">
                      <a16:creationId xmlns:a16="http://schemas.microsoft.com/office/drawing/2014/main" id="{D649EA1B-6355-B375-E18B-E8221852CFB5}"/>
                    </a:ext>
                  </a:extLst>
                </p:cNvPr>
                <p:cNvPicPr>
                  <a:picLocks/>
                </p:cNvPicPr>
                <p:nvPr/>
              </p:nvPicPr>
              <p:blipFill>
                <a:blip r:embed="rId10"/>
                <a:stretch>
                  <a:fillRect/>
                </a:stretch>
              </p:blipFill>
              <p:spPr>
                <a:xfrm>
                  <a:off x="3021036" y="173454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5" name="Ink 14">
                  <a:extLst>
                    <a:ext uri="{FF2B5EF4-FFF2-40B4-BE49-F238E27FC236}">
                      <a16:creationId xmlns:a16="http://schemas.microsoft.com/office/drawing/2014/main" id="{2FDEBAB5-07CF-551D-CDE4-39177B924F14}"/>
                    </a:ext>
                  </a:extLst>
                </p14:cNvPr>
                <p14:cNvContentPartPr>
                  <a14:cpLocks xmlns:a14="http://schemas.microsoft.com/office/drawing/2010/main"/>
                </p14:cNvContentPartPr>
                <p14:nvPr/>
              </p14:nvContentPartPr>
              <p14:xfrm>
                <a:off x="3030036" y="1743547"/>
                <a:ext cx="360" cy="360"/>
              </p14:xfrm>
            </p:contentPart>
          </mc:Choice>
          <mc:Fallback>
            <p:pic>
              <p:nvPicPr>
                <p:cNvPr id="15" name="Ink 14">
                  <a:extLst>
                    <a:ext uri="{FF2B5EF4-FFF2-40B4-BE49-F238E27FC236}">
                      <a16:creationId xmlns:a16="http://schemas.microsoft.com/office/drawing/2014/main" id="{2FDEBAB5-07CF-551D-CDE4-39177B924F14}"/>
                    </a:ext>
                  </a:extLst>
                </p:cNvPr>
                <p:cNvPicPr>
                  <a:picLocks/>
                </p:cNvPicPr>
                <p:nvPr/>
              </p:nvPicPr>
              <p:blipFill>
                <a:blip r:embed="rId10"/>
                <a:stretch>
                  <a:fillRect/>
                </a:stretch>
              </p:blipFill>
              <p:spPr>
                <a:xfrm>
                  <a:off x="3021036" y="173454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4">
              <p14:nvContentPartPr>
                <p14:cNvPr id="16" name="Ink 15">
                  <a:extLst>
                    <a:ext uri="{FF2B5EF4-FFF2-40B4-BE49-F238E27FC236}">
                      <a16:creationId xmlns:a16="http://schemas.microsoft.com/office/drawing/2014/main" id="{44821EDB-87E5-C86F-DCB2-E678F43A1AE6}"/>
                    </a:ext>
                  </a:extLst>
                </p14:cNvPr>
                <p14:cNvContentPartPr>
                  <a14:cpLocks xmlns:a14="http://schemas.microsoft.com/office/drawing/2010/main"/>
                </p14:cNvContentPartPr>
                <p14:nvPr/>
              </p14:nvContentPartPr>
              <p14:xfrm>
                <a:off x="3030036" y="1743547"/>
                <a:ext cx="360" cy="360"/>
              </p14:xfrm>
            </p:contentPart>
          </mc:Choice>
          <mc:Fallback>
            <p:pic>
              <p:nvPicPr>
                <p:cNvPr id="16" name="Ink 15">
                  <a:extLst>
                    <a:ext uri="{FF2B5EF4-FFF2-40B4-BE49-F238E27FC236}">
                      <a16:creationId xmlns:a16="http://schemas.microsoft.com/office/drawing/2014/main" id="{44821EDB-87E5-C86F-DCB2-E678F43A1AE6}"/>
                    </a:ext>
                  </a:extLst>
                </p:cNvPr>
                <p:cNvPicPr>
                  <a:picLocks/>
                </p:cNvPicPr>
                <p:nvPr/>
              </p:nvPicPr>
              <p:blipFill>
                <a:blip r:embed="rId10"/>
                <a:stretch>
                  <a:fillRect/>
                </a:stretch>
              </p:blipFill>
              <p:spPr>
                <a:xfrm>
                  <a:off x="3021036" y="1734547"/>
                  <a:ext cx="18000" cy="18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5">
            <p14:nvContentPartPr>
              <p14:cNvPr id="22" name="Ink 21">
                <a:extLst>
                  <a:ext uri="{FF2B5EF4-FFF2-40B4-BE49-F238E27FC236}">
                    <a16:creationId xmlns:a16="http://schemas.microsoft.com/office/drawing/2014/main" id="{993DCC80-2CB3-D360-D23C-D338DE1F9FB9}"/>
                  </a:ext>
                </a:extLst>
              </p14:cNvPr>
              <p14:cNvContentPartPr>
                <a14:cpLocks xmlns:a14="http://schemas.microsoft.com/office/drawing/2010/main"/>
              </p14:cNvContentPartPr>
              <p14:nvPr/>
            </p14:nvContentPartPr>
            <p14:xfrm>
              <a:off x="3125796" y="2158267"/>
              <a:ext cx="360" cy="360"/>
            </p14:xfrm>
          </p:contentPart>
        </mc:Choice>
        <mc:Fallback>
          <p:pic>
            <p:nvPicPr>
              <p:cNvPr id="22" name="Ink 21">
                <a:extLst>
                  <a:ext uri="{FF2B5EF4-FFF2-40B4-BE49-F238E27FC236}">
                    <a16:creationId xmlns:a16="http://schemas.microsoft.com/office/drawing/2014/main" id="{993DCC80-2CB3-D360-D23C-D338DE1F9FB9}"/>
                  </a:ext>
                </a:extLst>
              </p:cNvPr>
              <p:cNvPicPr>
                <a:picLocks/>
              </p:cNvPicPr>
              <p:nvPr/>
            </p:nvPicPr>
            <p:blipFill>
              <a:blip r:embed="rId10"/>
              <a:stretch>
                <a:fillRect/>
              </a:stretch>
            </p:blipFill>
            <p:spPr>
              <a:xfrm>
                <a:off x="3116796" y="2149267"/>
                <a:ext cx="18000" cy="18000"/>
              </a:xfrm>
              <a:prstGeom prst="rect">
                <a:avLst/>
              </a:prstGeom>
            </p:spPr>
          </p:pic>
        </mc:Fallback>
      </mc:AlternateContent>
      <p:grpSp>
        <p:nvGrpSpPr>
          <p:cNvPr id="35" name="Group 34">
            <a:extLst>
              <a:ext uri="{FF2B5EF4-FFF2-40B4-BE49-F238E27FC236}">
                <a16:creationId xmlns:a16="http://schemas.microsoft.com/office/drawing/2014/main" id="{0AA294C9-319A-D822-7AB7-94B65C5DD1B8}"/>
              </a:ext>
            </a:extLst>
          </p:cNvPr>
          <p:cNvGrpSpPr>
            <a:grpSpLocks/>
          </p:cNvGrpSpPr>
          <p:nvPr/>
        </p:nvGrpSpPr>
        <p:grpSpPr>
          <a:xfrm>
            <a:off x="3094116" y="1796827"/>
            <a:ext cx="360" cy="360"/>
            <a:chOff x="3094116" y="1796827"/>
            <a:chExt cx="360" cy="360"/>
          </a:xfrm>
        </p:grpSpPr>
        <mc:AlternateContent xmlns:mc="http://schemas.openxmlformats.org/markup-compatibility/2006">
          <mc:Choice xmlns:p14="http://schemas.microsoft.com/office/powerpoint/2010/main" Requires="p14">
            <p:contentPart p14:bwMode="auto" r:id="rId16">
              <p14:nvContentPartPr>
                <p14:cNvPr id="26" name="Ink 25">
                  <a:extLst>
                    <a:ext uri="{FF2B5EF4-FFF2-40B4-BE49-F238E27FC236}">
                      <a16:creationId xmlns:a16="http://schemas.microsoft.com/office/drawing/2014/main" id="{981960F7-37F3-445B-C7D7-5E0838A49D9A}"/>
                    </a:ext>
                  </a:extLst>
                </p14:cNvPr>
                <p14:cNvContentPartPr>
                  <a14:cpLocks xmlns:a14="http://schemas.microsoft.com/office/drawing/2010/main"/>
                </p14:cNvContentPartPr>
                <p14:nvPr/>
              </p14:nvContentPartPr>
              <p14:xfrm>
                <a:off x="3094116" y="1796827"/>
                <a:ext cx="360" cy="360"/>
              </p14:xfrm>
            </p:contentPart>
          </mc:Choice>
          <mc:Fallback>
            <p:pic>
              <p:nvPicPr>
                <p:cNvPr id="26" name="Ink 25">
                  <a:extLst>
                    <a:ext uri="{FF2B5EF4-FFF2-40B4-BE49-F238E27FC236}">
                      <a16:creationId xmlns:a16="http://schemas.microsoft.com/office/drawing/2014/main" id="{981960F7-37F3-445B-C7D7-5E0838A49D9A}"/>
                    </a:ext>
                  </a:extLst>
                </p:cNvPr>
                <p:cNvPicPr>
                  <a:picLocks/>
                </p:cNvPicPr>
                <p:nvPr/>
              </p:nvPicPr>
              <p:blipFill>
                <a:blip r:embed="rId10"/>
                <a:stretch>
                  <a:fillRect/>
                </a:stretch>
              </p:blipFill>
              <p:spPr>
                <a:xfrm>
                  <a:off x="3085116" y="1787827"/>
                  <a:ext cx="18000" cy="18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32" name="Ink 31">
                  <a:extLst>
                    <a:ext uri="{FF2B5EF4-FFF2-40B4-BE49-F238E27FC236}">
                      <a16:creationId xmlns:a16="http://schemas.microsoft.com/office/drawing/2014/main" id="{AE4B7E2C-A890-2211-F769-AA1365ACF8A1}"/>
                    </a:ext>
                  </a:extLst>
                </p14:cNvPr>
                <p14:cNvContentPartPr>
                  <a14:cpLocks xmlns:a14="http://schemas.microsoft.com/office/drawing/2010/main"/>
                </p14:cNvContentPartPr>
                <p14:nvPr/>
              </p14:nvContentPartPr>
              <p14:xfrm>
                <a:off x="3094116" y="1796827"/>
                <a:ext cx="360" cy="360"/>
              </p14:xfrm>
            </p:contentPart>
          </mc:Choice>
          <mc:Fallback>
            <p:pic>
              <p:nvPicPr>
                <p:cNvPr id="32" name="Ink 31">
                  <a:extLst>
                    <a:ext uri="{FF2B5EF4-FFF2-40B4-BE49-F238E27FC236}">
                      <a16:creationId xmlns:a16="http://schemas.microsoft.com/office/drawing/2014/main" id="{AE4B7E2C-A890-2211-F769-AA1365ACF8A1}"/>
                    </a:ext>
                  </a:extLst>
                </p:cNvPr>
                <p:cNvPicPr>
                  <a:picLocks/>
                </p:cNvPicPr>
                <p:nvPr/>
              </p:nvPicPr>
              <p:blipFill>
                <a:blip r:embed="rId10"/>
                <a:stretch>
                  <a:fillRect/>
                </a:stretch>
              </p:blipFill>
              <p:spPr>
                <a:xfrm>
                  <a:off x="3085116" y="1787827"/>
                  <a:ext cx="18000" cy="18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8">
            <p14:nvContentPartPr>
              <p14:cNvPr id="36" name="Ink 35">
                <a:extLst>
                  <a:ext uri="{FF2B5EF4-FFF2-40B4-BE49-F238E27FC236}">
                    <a16:creationId xmlns:a16="http://schemas.microsoft.com/office/drawing/2014/main" id="{F4E343B1-C396-F44C-684F-AAC94869E71F}"/>
                  </a:ext>
                </a:extLst>
              </p14:cNvPr>
              <p14:cNvContentPartPr>
                <a14:cpLocks xmlns:a14="http://schemas.microsoft.com/office/drawing/2010/main"/>
              </p14:cNvContentPartPr>
              <p14:nvPr/>
            </p14:nvContentPartPr>
            <p14:xfrm>
              <a:off x="3264396" y="2275267"/>
              <a:ext cx="360" cy="360"/>
            </p14:xfrm>
          </p:contentPart>
        </mc:Choice>
        <mc:Fallback>
          <p:pic>
            <p:nvPicPr>
              <p:cNvPr id="36" name="Ink 35">
                <a:extLst>
                  <a:ext uri="{FF2B5EF4-FFF2-40B4-BE49-F238E27FC236}">
                    <a16:creationId xmlns:a16="http://schemas.microsoft.com/office/drawing/2014/main" id="{F4E343B1-C396-F44C-684F-AAC94869E71F}"/>
                  </a:ext>
                </a:extLst>
              </p:cNvPr>
              <p:cNvPicPr>
                <a:picLocks/>
              </p:cNvPicPr>
              <p:nvPr/>
            </p:nvPicPr>
            <p:blipFill>
              <a:blip r:embed="rId10"/>
              <a:stretch>
                <a:fillRect/>
              </a:stretch>
            </p:blipFill>
            <p:spPr>
              <a:xfrm>
                <a:off x="3255396" y="2266267"/>
                <a:ext cx="18000" cy="18000"/>
              </a:xfrm>
              <a:prstGeom prst="rect">
                <a:avLst/>
              </a:prstGeom>
            </p:spPr>
          </p:pic>
        </mc:Fallback>
      </mc:AlternateContent>
      <p:pic>
        <p:nvPicPr>
          <p:cNvPr id="38" name="Picture 37">
            <a:extLst>
              <a:ext uri="{FF2B5EF4-FFF2-40B4-BE49-F238E27FC236}">
                <a16:creationId xmlns:a16="http://schemas.microsoft.com/office/drawing/2014/main" id="{BE1167F1-43FF-8CEA-25B5-0905CB1DC26D}"/>
              </a:ext>
            </a:extLst>
          </p:cNvPr>
          <p:cNvPicPr>
            <a:picLocks noChangeAspect="1"/>
          </p:cNvPicPr>
          <p:nvPr/>
        </p:nvPicPr>
        <p:blipFill>
          <a:blip r:embed="rId19"/>
          <a:stretch>
            <a:fillRect/>
          </a:stretch>
        </p:blipFill>
        <p:spPr>
          <a:xfrm>
            <a:off x="-14126" y="5551774"/>
            <a:ext cx="1029971" cy="1314515"/>
          </a:xfrm>
          <a:prstGeom prst="rect">
            <a:avLst/>
          </a:prstGeom>
        </p:spPr>
      </p:pic>
      <p:pic>
        <p:nvPicPr>
          <p:cNvPr id="39" name="Picture 38">
            <a:extLst>
              <a:ext uri="{FF2B5EF4-FFF2-40B4-BE49-F238E27FC236}">
                <a16:creationId xmlns:a16="http://schemas.microsoft.com/office/drawing/2014/main" id="{2116C521-0DBD-1094-E342-3718EC17C255}"/>
              </a:ext>
            </a:extLst>
          </p:cNvPr>
          <p:cNvPicPr>
            <a:picLocks noChangeAspect="1"/>
          </p:cNvPicPr>
          <p:nvPr/>
        </p:nvPicPr>
        <p:blipFill>
          <a:blip r:embed="rId20"/>
          <a:stretch>
            <a:fillRect/>
          </a:stretch>
        </p:blipFill>
        <p:spPr>
          <a:xfrm>
            <a:off x="11161687" y="5547246"/>
            <a:ext cx="1030313" cy="1310754"/>
          </a:xfrm>
          <a:prstGeom prst="rect">
            <a:avLst/>
          </a:prstGeom>
        </p:spPr>
      </p:pic>
      <p:sp>
        <p:nvSpPr>
          <p:cNvPr id="42" name="TextBox 41">
            <a:extLst>
              <a:ext uri="{FF2B5EF4-FFF2-40B4-BE49-F238E27FC236}">
                <a16:creationId xmlns:a16="http://schemas.microsoft.com/office/drawing/2014/main" id="{8BC403B3-DBEC-D7F8-3F6E-400170015BE3}"/>
              </a:ext>
            </a:extLst>
          </p:cNvPr>
          <p:cNvSpPr txBox="1"/>
          <p:nvPr/>
        </p:nvSpPr>
        <p:spPr>
          <a:xfrm>
            <a:off x="68732" y="3974665"/>
            <a:ext cx="1717538" cy="646331"/>
          </a:xfrm>
          <a:prstGeom prst="rect">
            <a:avLst/>
          </a:prstGeom>
          <a:noFill/>
        </p:spPr>
        <p:txBody>
          <a:bodyPr wrap="square">
            <a:spAutoFit/>
          </a:bodyPr>
          <a:lstStyle/>
          <a:p>
            <a:pPr algn="ctr"/>
            <a:r>
              <a:rPr lang="en-GB" sz="1800" dirty="0"/>
              <a:t>(Manley, 2012) p. 149</a:t>
            </a:r>
            <a:r>
              <a:rPr lang="en-GB" sz="1800" b="1" dirty="0">
                <a:solidFill>
                  <a:srgbClr val="000000"/>
                </a:solidFill>
                <a:effectLst/>
                <a:ea typeface="Calibri" panose="020F0502020204030204" pitchFamily="34" charset="0"/>
                <a:cs typeface="Arial" panose="020B0604020202020204" pitchFamily="34" charset="0"/>
              </a:rPr>
              <a:t>.</a:t>
            </a:r>
            <a:endParaRPr lang="en-GB" dirty="0"/>
          </a:p>
        </p:txBody>
      </p:sp>
      <p:sp>
        <p:nvSpPr>
          <p:cNvPr id="44" name="TextBox 43">
            <a:extLst>
              <a:ext uri="{FF2B5EF4-FFF2-40B4-BE49-F238E27FC236}">
                <a16:creationId xmlns:a16="http://schemas.microsoft.com/office/drawing/2014/main" id="{62E84EE0-C91E-22D3-F22A-AA55A29D2F9D}"/>
              </a:ext>
            </a:extLst>
          </p:cNvPr>
          <p:cNvSpPr txBox="1"/>
          <p:nvPr/>
        </p:nvSpPr>
        <p:spPr>
          <a:xfrm>
            <a:off x="10219142" y="2943874"/>
            <a:ext cx="1684205" cy="646331"/>
          </a:xfrm>
          <a:prstGeom prst="rect">
            <a:avLst/>
          </a:prstGeom>
          <a:noFill/>
        </p:spPr>
        <p:txBody>
          <a:bodyPr wrap="square">
            <a:spAutoFit/>
          </a:bodyPr>
          <a:lstStyle/>
          <a:p>
            <a:pPr algn="ctr"/>
            <a:r>
              <a:rPr lang="en-GB" sz="1800" dirty="0"/>
              <a:t>(Manley, 2012)             p. 149)</a:t>
            </a:r>
            <a:r>
              <a:rPr lang="en-GB" sz="1800" b="1" dirty="0">
                <a:solidFill>
                  <a:srgbClr val="000000"/>
                </a:solidFill>
                <a:effectLst/>
                <a:ea typeface="Calibri" panose="020F0502020204030204" pitchFamily="34" charset="0"/>
                <a:cs typeface="Arial" panose="020B0604020202020204" pitchFamily="34" charset="0"/>
              </a:rPr>
              <a:t>.</a:t>
            </a:r>
            <a:endParaRPr lang="en-GB" dirty="0"/>
          </a:p>
        </p:txBody>
      </p:sp>
      <p:sp>
        <p:nvSpPr>
          <p:cNvPr id="48" name="TextBox 47">
            <a:extLst>
              <a:ext uri="{FF2B5EF4-FFF2-40B4-BE49-F238E27FC236}">
                <a16:creationId xmlns:a16="http://schemas.microsoft.com/office/drawing/2014/main" id="{312A187E-6553-110F-22C1-D729F2BF450C}"/>
              </a:ext>
            </a:extLst>
          </p:cNvPr>
          <p:cNvSpPr txBox="1"/>
          <p:nvPr/>
        </p:nvSpPr>
        <p:spPr>
          <a:xfrm>
            <a:off x="10614872" y="4620996"/>
            <a:ext cx="1592157" cy="646331"/>
          </a:xfrm>
          <a:prstGeom prst="rect">
            <a:avLst/>
          </a:prstGeom>
          <a:noFill/>
        </p:spPr>
        <p:txBody>
          <a:bodyPr wrap="square">
            <a:spAutoFit/>
          </a:bodyPr>
          <a:lstStyle/>
          <a:p>
            <a:pPr algn="ctr"/>
            <a:r>
              <a:rPr lang="en-GB" sz="1800" dirty="0"/>
              <a:t>(Manley, 2012) p. 153</a:t>
            </a:r>
            <a:r>
              <a:rPr lang="en-GB" sz="1800" b="1" dirty="0">
                <a:solidFill>
                  <a:srgbClr val="000000"/>
                </a:solidFill>
                <a:effectLst/>
                <a:ea typeface="Calibri" panose="020F0502020204030204" pitchFamily="34" charset="0"/>
                <a:cs typeface="Arial" panose="020B0604020202020204" pitchFamily="34" charset="0"/>
              </a:rPr>
              <a:t>.</a:t>
            </a:r>
            <a:endParaRPr lang="en-GB" dirty="0"/>
          </a:p>
        </p:txBody>
      </p:sp>
      <p:sp>
        <p:nvSpPr>
          <p:cNvPr id="49" name="TextBox 48">
            <a:extLst>
              <a:ext uri="{FF2B5EF4-FFF2-40B4-BE49-F238E27FC236}">
                <a16:creationId xmlns:a16="http://schemas.microsoft.com/office/drawing/2014/main" id="{694E4503-F6FC-EC21-A254-ADD2E33F82B1}"/>
              </a:ext>
            </a:extLst>
          </p:cNvPr>
          <p:cNvSpPr txBox="1">
            <a:spLocks/>
          </p:cNvSpPr>
          <p:nvPr/>
        </p:nvSpPr>
        <p:spPr>
          <a:xfrm>
            <a:off x="1143569" y="5103280"/>
            <a:ext cx="2272814" cy="369332"/>
          </a:xfrm>
          <a:prstGeom prst="rect">
            <a:avLst/>
          </a:prstGeom>
          <a:noFill/>
        </p:spPr>
        <p:txBody>
          <a:bodyPr wrap="square" rtlCol="0">
            <a:spAutoFit/>
          </a:bodyPr>
          <a:lstStyle/>
          <a:p>
            <a:r>
              <a:rPr lang="en-GB" dirty="0"/>
              <a:t>(</a:t>
            </a:r>
            <a:r>
              <a:rPr lang="en-GB" dirty="0">
                <a:solidFill>
                  <a:sysClr val="windowText" lastClr="000000"/>
                </a:solidFill>
              </a:rPr>
              <a:t>Wikipedia, 2023</a:t>
            </a:r>
            <a:r>
              <a:rPr lang="en-GB" dirty="0"/>
              <a:t>).</a:t>
            </a:r>
          </a:p>
        </p:txBody>
      </p:sp>
    </p:spTree>
    <p:extLst>
      <p:ext uri="{BB962C8B-B14F-4D97-AF65-F5344CB8AC3E}">
        <p14:creationId xmlns:p14="http://schemas.microsoft.com/office/powerpoint/2010/main" val="1167722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46324">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6">
                <a:lumMod val="20000"/>
                <a:lumOff val="8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DC37E7-A50E-27A9-8B26-20F75B7FCB4D}"/>
              </a:ext>
            </a:extLst>
          </p:cNvPr>
          <p:cNvSpPr txBox="1">
            <a:spLocks noGrp="1" noRot="1" noMove="1" noResize="1" noEditPoints="1" noAdjustHandles="1" noChangeArrowheads="1" noChangeShapeType="1"/>
          </p:cNvSpPr>
          <p:nvPr/>
        </p:nvSpPr>
        <p:spPr>
          <a:xfrm>
            <a:off x="602538" y="1191044"/>
            <a:ext cx="2893062" cy="5878532"/>
          </a:xfrm>
          <a:prstGeom prst="rect">
            <a:avLst/>
          </a:prstGeom>
          <a:noFill/>
        </p:spPr>
        <p:txBody>
          <a:bodyPr wrap="square">
            <a:spAutoFit/>
          </a:bodyPr>
          <a:lstStyle/>
          <a:p>
            <a:pPr algn="ct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New Kingdom 1550–1070</a:t>
            </a:r>
          </a:p>
          <a:p>
            <a:pPr algn="ct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18th Dynasty 1550–1307</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Ahmose 1550–1525</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Amenhotep I 1525–1504</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Thutmose I 1504–1492</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Thutmose II 1492–1479</a:t>
            </a:r>
          </a:p>
          <a:p>
            <a:pPr algn="ct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Thutmose III 1479–1425</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Hatshepsut 1473–1458</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Amenhotep II 1427–1401</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Thutmose IV 1401–1391</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Amenhotep III 1391–1353</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Amenhotep IV/</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Akhenaten 1353–1335</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Smenkhkare 1335–1333</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Tutankhamun 1333–1323</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Ay 1323–1319</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Horemheb 1319–1307</a:t>
            </a:r>
          </a:p>
          <a:p>
            <a:pPr algn="l"/>
            <a:r>
              <a:rPr lang="en-GB"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p>
          <a:p>
            <a:endParaRPr lang="en-GB" b="1" dirty="0"/>
          </a:p>
        </p:txBody>
      </p:sp>
      <p:sp>
        <p:nvSpPr>
          <p:cNvPr id="4" name="TextBox 3">
            <a:extLst>
              <a:ext uri="{FF2B5EF4-FFF2-40B4-BE49-F238E27FC236}">
                <a16:creationId xmlns:a16="http://schemas.microsoft.com/office/drawing/2014/main" id="{CBCF1244-8E8E-06D3-6A19-367893ACBCD3}"/>
              </a:ext>
            </a:extLst>
          </p:cNvPr>
          <p:cNvSpPr txBox="1">
            <a:spLocks noGrp="1" noRot="1" noMove="1" noResize="1" noEditPoints="1" noAdjustHandles="1" noChangeArrowheads="1" noChangeShapeType="1"/>
          </p:cNvSpPr>
          <p:nvPr/>
        </p:nvSpPr>
        <p:spPr>
          <a:xfrm>
            <a:off x="4684857" y="276771"/>
            <a:ext cx="1652737" cy="584775"/>
          </a:xfrm>
          <a:prstGeom prst="rect">
            <a:avLst/>
          </a:prstGeom>
          <a:noFill/>
        </p:spPr>
        <p:txBody>
          <a:bodyPr wrap="square">
            <a:spAutoFit/>
          </a:bodyPr>
          <a:lstStyle/>
          <a:p>
            <a:r>
              <a:rPr lang="en-GB" sz="3200" b="1" dirty="0"/>
              <a:t>Timeline</a:t>
            </a:r>
          </a:p>
        </p:txBody>
      </p:sp>
      <p:sp>
        <p:nvSpPr>
          <p:cNvPr id="2" name="TextBox 1">
            <a:extLst>
              <a:ext uri="{FF2B5EF4-FFF2-40B4-BE49-F238E27FC236}">
                <a16:creationId xmlns:a16="http://schemas.microsoft.com/office/drawing/2014/main" id="{BFC16D9B-5422-83C4-23BD-BDA2D065A2CA}"/>
              </a:ext>
            </a:extLst>
          </p:cNvPr>
          <p:cNvSpPr txBox="1">
            <a:spLocks/>
          </p:cNvSpPr>
          <p:nvPr/>
        </p:nvSpPr>
        <p:spPr>
          <a:xfrm>
            <a:off x="8642605" y="3100711"/>
            <a:ext cx="2636520" cy="3477875"/>
          </a:xfrm>
          <a:prstGeom prst="rect">
            <a:avLst/>
          </a:prstGeom>
          <a:noFill/>
        </p:spPr>
        <p:txBody>
          <a:bodyPr wrap="square" rtlCol="0">
            <a:spAutoFit/>
          </a:bodyPr>
          <a:lstStyle/>
          <a:p>
            <a:endParaRPr lang="en-GB" sz="2000" b="1" dirty="0"/>
          </a:p>
          <a:p>
            <a:pPr algn="ctr"/>
            <a:r>
              <a:rPr lang="en-GB" sz="2000" b="1" dirty="0"/>
              <a:t> Thutmosis III</a:t>
            </a:r>
          </a:p>
          <a:p>
            <a:pPr algn="ctr"/>
            <a:r>
              <a:rPr lang="en-GB" sz="2000" dirty="0"/>
              <a:t>Had Several wives</a:t>
            </a:r>
          </a:p>
          <a:p>
            <a:pPr algn="ctr"/>
            <a:r>
              <a:rPr lang="en-GB" sz="2000" dirty="0"/>
              <a:t>He trained in the army from a child and was an</a:t>
            </a:r>
          </a:p>
          <a:p>
            <a:pPr algn="ctr"/>
            <a:r>
              <a:rPr lang="en-GB" sz="2000" dirty="0"/>
              <a:t>Expert planner, with tactical, strategical skills, and never lost a battle.</a:t>
            </a:r>
          </a:p>
          <a:p>
            <a:pPr algn="ctr"/>
            <a:r>
              <a:rPr lang="en-GB" sz="2000" b="1" dirty="0"/>
              <a:t>Reigned for an impressive 54 Years.</a:t>
            </a:r>
          </a:p>
        </p:txBody>
      </p:sp>
      <p:sp>
        <p:nvSpPr>
          <p:cNvPr id="6" name="TextBox 5">
            <a:extLst>
              <a:ext uri="{FF2B5EF4-FFF2-40B4-BE49-F238E27FC236}">
                <a16:creationId xmlns:a16="http://schemas.microsoft.com/office/drawing/2014/main" id="{2E3E7039-EA2C-174A-334F-7AFB7D1EE8F1}"/>
              </a:ext>
            </a:extLst>
          </p:cNvPr>
          <p:cNvSpPr txBox="1">
            <a:spLocks/>
          </p:cNvSpPr>
          <p:nvPr/>
        </p:nvSpPr>
        <p:spPr>
          <a:xfrm>
            <a:off x="8332270" y="1191044"/>
            <a:ext cx="3257191" cy="2215991"/>
          </a:xfrm>
          <a:prstGeom prst="rect">
            <a:avLst/>
          </a:prstGeom>
          <a:noFill/>
        </p:spPr>
        <p:txBody>
          <a:bodyPr wrap="square">
            <a:spAutoFit/>
          </a:bodyPr>
          <a:lstStyle/>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19th Dynasty 1307–1196</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Ramesses I 1307–1306</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Sety I 1306–1290</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Ramesses II 1290–1224</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Merenptah 1224–1214</a:t>
            </a:r>
          </a:p>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Sety II 1214–1204</a:t>
            </a: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p>
          <a:p>
            <a:pPr algn="ctr"/>
            <a:r>
              <a:rPr lang="en-GB" dirty="0">
                <a:latin typeface="Calibri" panose="020F0502020204030204" pitchFamily="34" charset="0"/>
                <a:ea typeface="Calibri" panose="020F0502020204030204" pitchFamily="34" charset="0"/>
                <a:cs typeface="Arial" panose="020B0604020202020204" pitchFamily="34" charset="0"/>
              </a:rPr>
              <a:t> </a:t>
            </a:r>
            <a:r>
              <a:rPr lang="en-GB" dirty="0">
                <a:effectLst/>
                <a:latin typeface="Calibri" panose="020F0502020204030204" pitchFamily="34" charset="0"/>
                <a:ea typeface="Calibri" panose="020F0502020204030204" pitchFamily="34" charset="0"/>
                <a:cs typeface="Arial" panose="020B0604020202020204" pitchFamily="34" charset="0"/>
              </a:rPr>
              <a:t>(Harrington, 2013).</a:t>
            </a:r>
          </a:p>
        </p:txBody>
      </p:sp>
      <p:grpSp>
        <p:nvGrpSpPr>
          <p:cNvPr id="14" name="Group 13">
            <a:extLst>
              <a:ext uri="{FF2B5EF4-FFF2-40B4-BE49-F238E27FC236}">
                <a16:creationId xmlns:a16="http://schemas.microsoft.com/office/drawing/2014/main" id="{70F7BF87-FDE5-C9DB-5431-6E3DEA8EEAAE}"/>
              </a:ext>
            </a:extLst>
          </p:cNvPr>
          <p:cNvGrpSpPr/>
          <p:nvPr/>
        </p:nvGrpSpPr>
        <p:grpSpPr>
          <a:xfrm>
            <a:off x="5618825" y="1316334"/>
            <a:ext cx="2713444" cy="4627360"/>
            <a:chOff x="5618825" y="1545172"/>
            <a:chExt cx="2511771" cy="4413464"/>
          </a:xfrm>
        </p:grpSpPr>
        <p:pic>
          <p:nvPicPr>
            <p:cNvPr id="10" name="Picture 9">
              <a:extLst>
                <a:ext uri="{FF2B5EF4-FFF2-40B4-BE49-F238E27FC236}">
                  <a16:creationId xmlns:a16="http://schemas.microsoft.com/office/drawing/2014/main" id="{2D8E5E96-86E7-BFCE-2266-43410B039AF3}"/>
                </a:ext>
              </a:extLst>
            </p:cNvPr>
            <p:cNvPicPr>
              <a:picLocks noChangeAspect="1"/>
            </p:cNvPicPr>
            <p:nvPr/>
          </p:nvPicPr>
          <p:blipFill>
            <a:blip r:embed="rId3"/>
            <a:stretch>
              <a:fillRect/>
            </a:stretch>
          </p:blipFill>
          <p:spPr>
            <a:xfrm>
              <a:off x="5618826" y="1545172"/>
              <a:ext cx="2511770" cy="3767655"/>
            </a:xfrm>
            <a:prstGeom prst="rect">
              <a:avLst/>
            </a:prstGeom>
          </p:spPr>
        </p:pic>
        <p:sp>
          <p:nvSpPr>
            <p:cNvPr id="11" name="TextBox 10">
              <a:extLst>
                <a:ext uri="{FF2B5EF4-FFF2-40B4-BE49-F238E27FC236}">
                  <a16:creationId xmlns:a16="http://schemas.microsoft.com/office/drawing/2014/main" id="{8064B82A-FF72-02E1-8B34-F4540A86FC38}"/>
                </a:ext>
              </a:extLst>
            </p:cNvPr>
            <p:cNvSpPr txBox="1"/>
            <p:nvPr/>
          </p:nvSpPr>
          <p:spPr>
            <a:xfrm>
              <a:off x="5618825" y="5312827"/>
              <a:ext cx="2511771" cy="645809"/>
            </a:xfrm>
            <a:prstGeom prst="rect">
              <a:avLst/>
            </a:prstGeom>
            <a:noFill/>
          </p:spPr>
          <p:txBody>
            <a:bodyPr wrap="square" rtlCol="0">
              <a:spAutoFit/>
            </a:bodyPr>
            <a:lstStyle/>
            <a:p>
              <a:pPr algn="ctr"/>
              <a:r>
                <a:rPr lang="en-GB" sz="2000" dirty="0"/>
                <a:t>6) </a:t>
              </a:r>
              <a:r>
                <a:rPr lang="en-GB" sz="2000" b="1" dirty="0"/>
                <a:t>Thutmose III </a:t>
              </a:r>
              <a:r>
                <a:rPr lang="en-GB" dirty="0"/>
                <a:t>(Everipedia Archive, 2022).</a:t>
              </a:r>
            </a:p>
          </p:txBody>
        </p:sp>
      </p:grpSp>
      <p:grpSp>
        <p:nvGrpSpPr>
          <p:cNvPr id="13" name="Group 12">
            <a:extLst>
              <a:ext uri="{FF2B5EF4-FFF2-40B4-BE49-F238E27FC236}">
                <a16:creationId xmlns:a16="http://schemas.microsoft.com/office/drawing/2014/main" id="{499217B2-43D9-FDF9-12C5-1410E58F54CF}"/>
              </a:ext>
            </a:extLst>
          </p:cNvPr>
          <p:cNvGrpSpPr/>
          <p:nvPr/>
        </p:nvGrpSpPr>
        <p:grpSpPr>
          <a:xfrm>
            <a:off x="3396343" y="1417242"/>
            <a:ext cx="2222481" cy="3710919"/>
            <a:chOff x="3438390" y="1950395"/>
            <a:chExt cx="2222481" cy="3710919"/>
          </a:xfrm>
        </p:grpSpPr>
        <p:pic>
          <p:nvPicPr>
            <p:cNvPr id="8" name="Picture 7" descr="A picture containing text&#10;&#10;Description automatically generated">
              <a:extLst>
                <a:ext uri="{FF2B5EF4-FFF2-40B4-BE49-F238E27FC236}">
                  <a16:creationId xmlns:a16="http://schemas.microsoft.com/office/drawing/2014/main" id="{5EA1F425-761D-E003-69FD-651BCD1A61E0}"/>
                </a:ext>
              </a:extLst>
            </p:cNvPr>
            <p:cNvPicPr>
              <a:picLocks noChangeAspect="1"/>
            </p:cNvPicPr>
            <p:nvPr/>
          </p:nvPicPr>
          <p:blipFill rotWithShape="1">
            <a:blip r:embed="rId4" cstate="print">
              <a:duotone>
                <a:schemeClr val="accent5">
                  <a:shade val="45000"/>
                  <a:satMod val="135000"/>
                </a:schemeClr>
                <a:prstClr val="white"/>
              </a:duotone>
              <a:extLst>
                <a:ext uri="{28A0092B-C50C-407E-A947-70E740481C1C}">
                  <a14:useLocalDpi xmlns:a14="http://schemas.microsoft.com/office/drawing/2010/main" val="0"/>
                </a:ext>
              </a:extLst>
            </a:blip>
            <a:srcRect l="86054" t="20893" b="27207"/>
            <a:stretch/>
          </p:blipFill>
          <p:spPr bwMode="auto">
            <a:xfrm>
              <a:off x="3801670" y="1950395"/>
              <a:ext cx="1342913" cy="2695256"/>
            </a:xfrm>
            <a:prstGeom prst="rect">
              <a:avLst/>
            </a:prstGeom>
            <a:noFill/>
          </p:spPr>
        </p:pic>
        <p:sp>
          <p:nvSpPr>
            <p:cNvPr id="12" name="TextBox 11">
              <a:extLst>
                <a:ext uri="{FF2B5EF4-FFF2-40B4-BE49-F238E27FC236}">
                  <a16:creationId xmlns:a16="http://schemas.microsoft.com/office/drawing/2014/main" id="{56D25613-2372-53D3-0B7E-F170192B74B8}"/>
                </a:ext>
              </a:extLst>
            </p:cNvPr>
            <p:cNvSpPr txBox="1"/>
            <p:nvPr/>
          </p:nvSpPr>
          <p:spPr>
            <a:xfrm>
              <a:off x="3438390" y="4645651"/>
              <a:ext cx="2222481" cy="1015663"/>
            </a:xfrm>
            <a:prstGeom prst="rect">
              <a:avLst/>
            </a:prstGeom>
            <a:noFill/>
          </p:spPr>
          <p:txBody>
            <a:bodyPr wrap="square" rtlCol="0">
              <a:spAutoFit/>
            </a:bodyPr>
            <a:lstStyle/>
            <a:p>
              <a:pPr algn="ctr"/>
              <a:r>
                <a:rPr lang="en-GB" sz="2000" dirty="0"/>
                <a:t>5) </a:t>
              </a:r>
              <a:r>
                <a:rPr lang="en-GB" sz="2000" b="1" dirty="0"/>
                <a:t>Thutmosis III Cartouche   </a:t>
              </a:r>
              <a:r>
                <a:rPr lang="en-GB" dirty="0"/>
                <a:t>(Manley, 2012 p.139).</a:t>
              </a:r>
            </a:p>
          </p:txBody>
        </p:sp>
      </p:grpSp>
    </p:spTree>
    <p:extLst>
      <p:ext uri="{BB962C8B-B14F-4D97-AF65-F5344CB8AC3E}">
        <p14:creationId xmlns:p14="http://schemas.microsoft.com/office/powerpoint/2010/main" val="332356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83A5C14-ED91-4CD1-809E-D29FF97C9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Freeform: Shape 8">
            <a:extLst>
              <a:ext uri="{FF2B5EF4-FFF2-40B4-BE49-F238E27FC236}">
                <a16:creationId xmlns:a16="http://schemas.microsoft.com/office/drawing/2014/main" id="{56065185-5C34-4F86-AA96-AA4D065B0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01600" sx="102000" sy="102000" algn="ctr"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B7BFD8F1-15AB-BBE6-5BF5-49643E608582}"/>
              </a:ext>
            </a:extLst>
          </p:cNvPr>
          <p:cNvPicPr>
            <a:picLocks noChangeAspect="1"/>
          </p:cNvPicPr>
          <p:nvPr/>
        </p:nvPicPr>
        <p:blipFill rotWithShape="1">
          <a:blip r:embed="rId3"/>
          <a:srcRect t="23488" r="1" b="20413"/>
          <a:stretch/>
        </p:blipFill>
        <p:spPr>
          <a:xfrm>
            <a:off x="1114426" y="10"/>
            <a:ext cx="9963149" cy="6857990"/>
          </a:xfrm>
          <a:custGeom>
            <a:avLst/>
            <a:gdLst/>
            <a:ahLst/>
            <a:cxnLst/>
            <a:rect l="l" t="t" r="r" b="b"/>
            <a:pathLst>
              <a:path w="9948672" h="6858000">
                <a:moveTo>
                  <a:pt x="1593452" y="0"/>
                </a:moveTo>
                <a:lnTo>
                  <a:pt x="8355220" y="0"/>
                </a:lnTo>
                <a:lnTo>
                  <a:pt x="8491722" y="130333"/>
                </a:lnTo>
                <a:cubicBezTo>
                  <a:pt x="9391900" y="1031820"/>
                  <a:pt x="9948672" y="2277214"/>
                  <a:pt x="9948672" y="3652838"/>
                </a:cubicBezTo>
                <a:cubicBezTo>
                  <a:pt x="9948672" y="4856509"/>
                  <a:pt x="9522393" y="5960473"/>
                  <a:pt x="8812775" y="6821583"/>
                </a:cubicBezTo>
                <a:lnTo>
                  <a:pt x="8781276" y="6858000"/>
                </a:lnTo>
                <a:lnTo>
                  <a:pt x="1167397" y="6858000"/>
                </a:lnTo>
                <a:lnTo>
                  <a:pt x="1135897" y="6821583"/>
                </a:lnTo>
                <a:cubicBezTo>
                  <a:pt x="426279" y="5960473"/>
                  <a:pt x="0" y="4856509"/>
                  <a:pt x="0" y="3652838"/>
                </a:cubicBezTo>
                <a:cubicBezTo>
                  <a:pt x="0" y="2277214"/>
                  <a:pt x="556772" y="1031820"/>
                  <a:pt x="1456950" y="130333"/>
                </a:cubicBezTo>
                <a:close/>
              </a:path>
            </a:pathLst>
          </a:custGeom>
        </p:spPr>
      </p:pic>
      <p:sp>
        <p:nvSpPr>
          <p:cNvPr id="3" name="TextBox 2">
            <a:extLst>
              <a:ext uri="{FF2B5EF4-FFF2-40B4-BE49-F238E27FC236}">
                <a16:creationId xmlns:a16="http://schemas.microsoft.com/office/drawing/2014/main" id="{1D495FB2-0FAF-24A1-05DC-91098763CB7E}"/>
              </a:ext>
            </a:extLst>
          </p:cNvPr>
          <p:cNvSpPr txBox="1">
            <a:spLocks/>
          </p:cNvSpPr>
          <p:nvPr/>
        </p:nvSpPr>
        <p:spPr>
          <a:xfrm>
            <a:off x="10435612" y="4734332"/>
            <a:ext cx="1754983" cy="2123658"/>
          </a:xfrm>
          <a:prstGeom prst="rect">
            <a:avLst/>
          </a:prstGeom>
          <a:noFill/>
        </p:spPr>
        <p:txBody>
          <a:bodyPr wrap="square">
            <a:spAutoFit/>
          </a:bodyPr>
          <a:lstStyle/>
          <a:p>
            <a:pPr algn="ctr"/>
            <a:r>
              <a:rPr lang="en-GB" sz="7200" b="1" dirty="0">
                <a:solidFill>
                  <a:srgbClr val="000000"/>
                </a:solidFill>
                <a:effectLst/>
                <a:ea typeface="Calibri" panose="020F0502020204030204" pitchFamily="34" charset="0"/>
                <a:cs typeface="Arial" panose="020B0604020202020204" pitchFamily="34" charset="0"/>
              </a:rPr>
              <a:t>𓏔</a:t>
            </a:r>
            <a:r>
              <a:rPr lang="en-GB" sz="6000" b="1" dirty="0">
                <a:solidFill>
                  <a:srgbClr val="000000"/>
                </a:solidFill>
                <a:effectLst/>
                <a:ea typeface="Calibri" panose="020F0502020204030204" pitchFamily="34" charset="0"/>
                <a:cs typeface="Arial" panose="020B0604020202020204" pitchFamily="34" charset="0"/>
              </a:rPr>
              <a:t>               </a:t>
            </a:r>
            <a:r>
              <a:rPr lang="en-GB" sz="2000" b="1" dirty="0">
                <a:solidFill>
                  <a:srgbClr val="000000"/>
                </a:solidFill>
                <a:effectLst/>
                <a:ea typeface="Calibri" panose="020F0502020204030204" pitchFamily="34" charset="0"/>
                <a:cs typeface="Arial" panose="020B0604020202020204" pitchFamily="34" charset="0"/>
              </a:rPr>
              <a:t> Loaf of bread</a:t>
            </a:r>
            <a:r>
              <a:rPr lang="en-GB" sz="2000" dirty="0"/>
              <a:t> </a:t>
            </a:r>
            <a:r>
              <a:rPr lang="en-GB" dirty="0"/>
              <a:t>(Manley, 2012) p. 19</a:t>
            </a:r>
            <a:r>
              <a:rPr lang="en-GB" b="1" dirty="0">
                <a:solidFill>
                  <a:srgbClr val="000000"/>
                </a:solidFill>
                <a:effectLst/>
                <a:ea typeface="Calibri" panose="020F0502020204030204" pitchFamily="34" charset="0"/>
                <a:cs typeface="Arial" panose="020B0604020202020204" pitchFamily="34" charset="0"/>
              </a:rPr>
              <a:t>.</a:t>
            </a:r>
          </a:p>
        </p:txBody>
      </p:sp>
      <p:grpSp>
        <p:nvGrpSpPr>
          <p:cNvPr id="11" name="Group 10">
            <a:extLst>
              <a:ext uri="{FF2B5EF4-FFF2-40B4-BE49-F238E27FC236}">
                <a16:creationId xmlns:a16="http://schemas.microsoft.com/office/drawing/2014/main" id="{BDE2E5F6-CD4F-C31A-D1A1-88F1EB2BD4FD}"/>
              </a:ext>
            </a:extLst>
          </p:cNvPr>
          <p:cNvGrpSpPr/>
          <p:nvPr/>
        </p:nvGrpSpPr>
        <p:grpSpPr>
          <a:xfrm>
            <a:off x="-325652" y="4570546"/>
            <a:ext cx="1975275" cy="1920406"/>
            <a:chOff x="10216725" y="0"/>
            <a:chExt cx="1975275" cy="1920406"/>
          </a:xfrm>
        </p:grpSpPr>
        <p:pic>
          <p:nvPicPr>
            <p:cNvPr id="8" name="Picture 7">
              <a:extLst>
                <a:ext uri="{FF2B5EF4-FFF2-40B4-BE49-F238E27FC236}">
                  <a16:creationId xmlns:a16="http://schemas.microsoft.com/office/drawing/2014/main" id="{FBCABF08-0686-129D-F394-812B50A17791}"/>
                </a:ext>
              </a:extLst>
            </p:cNvPr>
            <p:cNvPicPr>
              <a:picLocks noChangeAspect="1"/>
            </p:cNvPicPr>
            <p:nvPr/>
          </p:nvPicPr>
          <p:blipFill>
            <a:blip r:embed="rId4"/>
            <a:stretch>
              <a:fillRect/>
            </a:stretch>
          </p:blipFill>
          <p:spPr>
            <a:xfrm>
              <a:off x="10216725" y="0"/>
              <a:ext cx="1975275" cy="1920406"/>
            </a:xfrm>
            <a:prstGeom prst="rect">
              <a:avLst/>
            </a:prstGeom>
          </p:spPr>
        </p:pic>
        <p:pic>
          <p:nvPicPr>
            <p:cNvPr id="10" name="Picture 9">
              <a:extLst>
                <a:ext uri="{FF2B5EF4-FFF2-40B4-BE49-F238E27FC236}">
                  <a16:creationId xmlns:a16="http://schemas.microsoft.com/office/drawing/2014/main" id="{D69AFECB-5E0C-00DA-36C0-975C1385386F}"/>
                </a:ext>
              </a:extLst>
            </p:cNvPr>
            <p:cNvPicPr>
              <a:picLocks noChangeAspect="1"/>
            </p:cNvPicPr>
            <p:nvPr/>
          </p:nvPicPr>
          <p:blipFill>
            <a:blip r:embed="rId5"/>
            <a:stretch>
              <a:fillRect/>
            </a:stretch>
          </p:blipFill>
          <p:spPr>
            <a:xfrm>
              <a:off x="10656113" y="664979"/>
              <a:ext cx="1207113" cy="536494"/>
            </a:xfrm>
            <a:prstGeom prst="rect">
              <a:avLst/>
            </a:prstGeom>
          </p:spPr>
        </p:pic>
      </p:grpSp>
      <p:grpSp>
        <p:nvGrpSpPr>
          <p:cNvPr id="14" name="Group 13">
            <a:extLst>
              <a:ext uri="{FF2B5EF4-FFF2-40B4-BE49-F238E27FC236}">
                <a16:creationId xmlns:a16="http://schemas.microsoft.com/office/drawing/2014/main" id="{88CF61D1-5D3A-C40C-9D5F-4034AD06BC64}"/>
              </a:ext>
            </a:extLst>
          </p:cNvPr>
          <p:cNvGrpSpPr/>
          <p:nvPr/>
        </p:nvGrpSpPr>
        <p:grpSpPr>
          <a:xfrm>
            <a:off x="-132261" y="-253646"/>
            <a:ext cx="2358009" cy="1640851"/>
            <a:chOff x="0" y="-155447"/>
            <a:chExt cx="2358009" cy="1640851"/>
          </a:xfrm>
        </p:grpSpPr>
        <p:pic>
          <p:nvPicPr>
            <p:cNvPr id="12" name="Picture 11">
              <a:extLst>
                <a:ext uri="{FF2B5EF4-FFF2-40B4-BE49-F238E27FC236}">
                  <a16:creationId xmlns:a16="http://schemas.microsoft.com/office/drawing/2014/main" id="{51183ACD-EB93-76E6-CCE8-00030E2F9061}"/>
                </a:ext>
              </a:extLst>
            </p:cNvPr>
            <p:cNvPicPr>
              <a:picLocks noChangeAspect="1"/>
            </p:cNvPicPr>
            <p:nvPr/>
          </p:nvPicPr>
          <p:blipFill>
            <a:blip r:embed="rId6"/>
            <a:stretch>
              <a:fillRect/>
            </a:stretch>
          </p:blipFill>
          <p:spPr>
            <a:xfrm>
              <a:off x="193741" y="268697"/>
              <a:ext cx="2164268" cy="536494"/>
            </a:xfrm>
            <a:prstGeom prst="rect">
              <a:avLst/>
            </a:prstGeom>
          </p:spPr>
        </p:pic>
        <p:pic>
          <p:nvPicPr>
            <p:cNvPr id="13" name="Picture 12">
              <a:extLst>
                <a:ext uri="{FF2B5EF4-FFF2-40B4-BE49-F238E27FC236}">
                  <a16:creationId xmlns:a16="http://schemas.microsoft.com/office/drawing/2014/main" id="{8A5BB294-FEE3-3ED3-DAF8-D1C0956AFCD4}"/>
                </a:ext>
              </a:extLst>
            </p:cNvPr>
            <p:cNvPicPr>
              <a:picLocks noChangeAspect="1"/>
            </p:cNvPicPr>
            <p:nvPr/>
          </p:nvPicPr>
          <p:blipFill>
            <a:blip r:embed="rId7"/>
            <a:stretch>
              <a:fillRect/>
            </a:stretch>
          </p:blipFill>
          <p:spPr>
            <a:xfrm>
              <a:off x="0" y="-155447"/>
              <a:ext cx="1981372" cy="1640851"/>
            </a:xfrm>
            <a:prstGeom prst="rect">
              <a:avLst/>
            </a:prstGeom>
          </p:spPr>
        </p:pic>
      </p:grpSp>
      <p:pic>
        <p:nvPicPr>
          <p:cNvPr id="15" name="Picture 14">
            <a:extLst>
              <a:ext uri="{FF2B5EF4-FFF2-40B4-BE49-F238E27FC236}">
                <a16:creationId xmlns:a16="http://schemas.microsoft.com/office/drawing/2014/main" id="{4DA67EBF-76FB-D531-ED71-58D00C92F4F9}"/>
              </a:ext>
            </a:extLst>
          </p:cNvPr>
          <p:cNvPicPr>
            <a:picLocks noChangeAspect="1"/>
          </p:cNvPicPr>
          <p:nvPr/>
        </p:nvPicPr>
        <p:blipFill>
          <a:blip r:embed="rId8"/>
          <a:stretch>
            <a:fillRect/>
          </a:stretch>
        </p:blipFill>
        <p:spPr>
          <a:xfrm>
            <a:off x="9827785" y="-253380"/>
            <a:ext cx="2499577" cy="1926503"/>
          </a:xfrm>
          <a:prstGeom prst="rect">
            <a:avLst/>
          </a:prstGeom>
        </p:spPr>
      </p:pic>
      <p:sp>
        <p:nvSpPr>
          <p:cNvPr id="20" name="TextBox 19">
            <a:extLst>
              <a:ext uri="{FF2B5EF4-FFF2-40B4-BE49-F238E27FC236}">
                <a16:creationId xmlns:a16="http://schemas.microsoft.com/office/drawing/2014/main" id="{3BF4574E-23AD-CB34-2A6D-EAD4F60E67B7}"/>
              </a:ext>
            </a:extLst>
          </p:cNvPr>
          <p:cNvSpPr txBox="1"/>
          <p:nvPr/>
        </p:nvSpPr>
        <p:spPr>
          <a:xfrm>
            <a:off x="10584215" y="995059"/>
            <a:ext cx="1675466" cy="646331"/>
          </a:xfrm>
          <a:prstGeom prst="rect">
            <a:avLst/>
          </a:prstGeom>
          <a:noFill/>
        </p:spPr>
        <p:txBody>
          <a:bodyPr wrap="square">
            <a:spAutoFit/>
          </a:bodyPr>
          <a:lstStyle/>
          <a:p>
            <a:pPr algn="ctr"/>
            <a:r>
              <a:rPr lang="en-GB" dirty="0"/>
              <a:t>(Manley, 2012) p. 152</a:t>
            </a:r>
            <a:r>
              <a:rPr lang="en-GB" b="1" dirty="0">
                <a:solidFill>
                  <a:srgbClr val="000000"/>
                </a:solidFill>
                <a:effectLst/>
                <a:ea typeface="Calibri" panose="020F0502020204030204" pitchFamily="34" charset="0"/>
                <a:cs typeface="Arial" panose="020B0604020202020204" pitchFamily="34" charset="0"/>
              </a:rPr>
              <a:t>.</a:t>
            </a:r>
            <a:endParaRPr lang="en-GB" dirty="0"/>
          </a:p>
        </p:txBody>
      </p:sp>
      <p:sp>
        <p:nvSpPr>
          <p:cNvPr id="22" name="TextBox 21">
            <a:extLst>
              <a:ext uri="{FF2B5EF4-FFF2-40B4-BE49-F238E27FC236}">
                <a16:creationId xmlns:a16="http://schemas.microsoft.com/office/drawing/2014/main" id="{4C18B753-D745-E46E-D131-09E9CA54F9D7}"/>
              </a:ext>
            </a:extLst>
          </p:cNvPr>
          <p:cNvSpPr txBox="1"/>
          <p:nvPr/>
        </p:nvSpPr>
        <p:spPr>
          <a:xfrm>
            <a:off x="59106" y="877480"/>
            <a:ext cx="1975275" cy="369332"/>
          </a:xfrm>
          <a:prstGeom prst="rect">
            <a:avLst/>
          </a:prstGeom>
          <a:noFill/>
        </p:spPr>
        <p:txBody>
          <a:bodyPr wrap="square">
            <a:spAutoFit/>
          </a:bodyPr>
          <a:lstStyle/>
          <a:p>
            <a:r>
              <a:rPr lang="en-GB" sz="1800" dirty="0">
                <a:solidFill>
                  <a:sysClr val="windowText" lastClr="000000"/>
                </a:solidFill>
              </a:rPr>
              <a:t>Wikipedia, 2023</a:t>
            </a:r>
            <a:r>
              <a:rPr lang="en-GB" sz="1800" dirty="0"/>
              <a:t>).</a:t>
            </a:r>
            <a:endParaRPr lang="en-GB" dirty="0"/>
          </a:p>
        </p:txBody>
      </p:sp>
      <p:sp>
        <p:nvSpPr>
          <p:cNvPr id="23" name="TextBox 22">
            <a:extLst>
              <a:ext uri="{FF2B5EF4-FFF2-40B4-BE49-F238E27FC236}">
                <a16:creationId xmlns:a16="http://schemas.microsoft.com/office/drawing/2014/main" id="{A9033780-B70E-8ABF-70C4-32BFBAE8E3E6}"/>
              </a:ext>
            </a:extLst>
          </p:cNvPr>
          <p:cNvSpPr txBox="1"/>
          <p:nvPr/>
        </p:nvSpPr>
        <p:spPr>
          <a:xfrm>
            <a:off x="-25843" y="5871209"/>
            <a:ext cx="1675466" cy="646331"/>
          </a:xfrm>
          <a:prstGeom prst="rect">
            <a:avLst/>
          </a:prstGeom>
          <a:noFill/>
        </p:spPr>
        <p:txBody>
          <a:bodyPr wrap="square">
            <a:spAutoFit/>
          </a:bodyPr>
          <a:lstStyle/>
          <a:p>
            <a:pPr algn="ctr"/>
            <a:r>
              <a:rPr lang="en-GB" dirty="0"/>
              <a:t>(Manley, 2012) p. 149</a:t>
            </a:r>
            <a:r>
              <a:rPr lang="en-GB" b="1" dirty="0">
                <a:solidFill>
                  <a:srgbClr val="000000"/>
                </a:solidFill>
                <a:effectLst/>
                <a:ea typeface="Calibri" panose="020F050202020403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3820780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63EE3121-B834-C72B-36DB-679ABF30A727}"/>
              </a:ext>
            </a:extLst>
          </p:cNvPr>
          <p:cNvGrpSpPr/>
          <p:nvPr/>
        </p:nvGrpSpPr>
        <p:grpSpPr>
          <a:xfrm>
            <a:off x="7509715" y="1466669"/>
            <a:ext cx="4464224" cy="3718091"/>
            <a:chOff x="7269382" y="1487934"/>
            <a:chExt cx="4464224" cy="3718091"/>
          </a:xfrm>
        </p:grpSpPr>
        <p:pic>
          <p:nvPicPr>
            <p:cNvPr id="3" name="Picture 2">
              <a:extLst>
                <a:ext uri="{FF2B5EF4-FFF2-40B4-BE49-F238E27FC236}">
                  <a16:creationId xmlns:a16="http://schemas.microsoft.com/office/drawing/2014/main" id="{E8B04636-F0BE-D75E-7FF8-B962CB3FA089}"/>
                </a:ext>
              </a:extLst>
            </p:cNvPr>
            <p:cNvPicPr>
              <a:picLocks noChangeAspect="1"/>
            </p:cNvPicPr>
            <p:nvPr/>
          </p:nvPicPr>
          <p:blipFill rotWithShape="1">
            <a:blip r:embed="rId3">
              <a:extLst>
                <a:ext uri="{28A0092B-C50C-407E-A947-70E740481C1C}">
                  <a14:useLocalDpi xmlns:a14="http://schemas.microsoft.com/office/drawing/2010/main" val="0"/>
                </a:ext>
              </a:extLst>
            </a:blip>
            <a:srcRect r="5250" b="5584"/>
            <a:stretch/>
          </p:blipFill>
          <p:spPr bwMode="auto">
            <a:xfrm>
              <a:off x="7269382" y="1487934"/>
              <a:ext cx="4464224" cy="3317981"/>
            </a:xfrm>
            <a:prstGeom prst="rect">
              <a:avLst/>
            </a:prstGeom>
            <a:noFill/>
            <a:ln>
              <a:noFill/>
            </a:ln>
          </p:spPr>
        </p:pic>
        <p:sp>
          <p:nvSpPr>
            <p:cNvPr id="4" name="Text Box 2">
              <a:extLst>
                <a:ext uri="{FF2B5EF4-FFF2-40B4-BE49-F238E27FC236}">
                  <a16:creationId xmlns:a16="http://schemas.microsoft.com/office/drawing/2014/main" id="{F1609F4C-48E3-7CD9-90F4-EC7BD848D60E}"/>
                </a:ext>
              </a:extLst>
            </p:cNvPr>
            <p:cNvSpPr txBox="1">
              <a:spLocks noChangeArrowheads="1"/>
            </p:cNvSpPr>
            <p:nvPr/>
          </p:nvSpPr>
          <p:spPr bwMode="auto">
            <a:xfrm>
              <a:off x="7269382" y="4805915"/>
              <a:ext cx="4464224" cy="40011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gn="ctr"/>
              <a:r>
                <a:rPr lang="en-GB" sz="2000" dirty="0">
                  <a:solidFill>
                    <a:srgbClr val="000000"/>
                  </a:solidFill>
                  <a:latin typeface="Calibri" panose="020F0502020204030204" pitchFamily="34" charset="0"/>
                  <a:ea typeface="Calibri" panose="020F0502020204030204" pitchFamily="34" charset="0"/>
                  <a:cs typeface="Arial" panose="020B0604020202020204" pitchFamily="34" charset="0"/>
                </a:rPr>
                <a:t>10</a:t>
              </a: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Scarab beetle    </a:t>
              </a:r>
              <a:r>
                <a:rPr lang="en-GB" dirty="0">
                  <a:solidFill>
                    <a:srgbClr val="000000"/>
                  </a:solidFill>
                  <a:effectLst/>
                  <a:latin typeface="Calibri" panose="020F0502020204030204" pitchFamily="34" charset="0"/>
                  <a:ea typeface="Calibri" panose="020F0502020204030204" pitchFamily="34" charset="0"/>
                  <a:cs typeface="Arial" panose="020B0604020202020204" pitchFamily="34" charset="0"/>
                </a:rPr>
                <a:t>(Bentum 2013).</a:t>
              </a:r>
            </a:p>
          </p:txBody>
        </p:sp>
      </p:grpSp>
      <p:grpSp>
        <p:nvGrpSpPr>
          <p:cNvPr id="5" name="Group 4">
            <a:extLst>
              <a:ext uri="{FF2B5EF4-FFF2-40B4-BE49-F238E27FC236}">
                <a16:creationId xmlns:a16="http://schemas.microsoft.com/office/drawing/2014/main" id="{AF5230F6-BD81-0BAD-CAEA-1E24E3555AF8}"/>
              </a:ext>
            </a:extLst>
          </p:cNvPr>
          <p:cNvGrpSpPr/>
          <p:nvPr/>
        </p:nvGrpSpPr>
        <p:grpSpPr>
          <a:xfrm>
            <a:off x="157541" y="2042009"/>
            <a:ext cx="3426778" cy="2270733"/>
            <a:chOff x="0" y="0"/>
            <a:chExt cx="3048000" cy="1936585"/>
          </a:xfrm>
        </p:grpSpPr>
        <p:sp>
          <p:nvSpPr>
            <p:cNvPr id="6" name="Text Box 2">
              <a:extLst>
                <a:ext uri="{FF2B5EF4-FFF2-40B4-BE49-F238E27FC236}">
                  <a16:creationId xmlns:a16="http://schemas.microsoft.com/office/drawing/2014/main" id="{D7673F57-4B92-1AD7-AEC8-3FA7BFF18DE9}"/>
                </a:ext>
              </a:extLst>
            </p:cNvPr>
            <p:cNvSpPr txBox="1">
              <a:spLocks noChangeArrowheads="1"/>
            </p:cNvSpPr>
            <p:nvPr/>
          </p:nvSpPr>
          <p:spPr bwMode="auto">
            <a:xfrm>
              <a:off x="0" y="1332867"/>
              <a:ext cx="3040380" cy="603718"/>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gn="ctr"/>
              <a:r>
                <a:rPr lang="en-GB" sz="2000" dirty="0">
                  <a:solidFill>
                    <a:srgbClr val="000000"/>
                  </a:solidFill>
                  <a:latin typeface="Calibri" panose="020F0502020204030204" pitchFamily="34" charset="0"/>
                  <a:ea typeface="Calibri" panose="020F0502020204030204" pitchFamily="34" charset="0"/>
                  <a:cs typeface="Arial" panose="020B0604020202020204" pitchFamily="34" charset="0"/>
                </a:rPr>
                <a:t>7</a:t>
              </a: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The Sacred Scarab of Ancient Egypt </a:t>
              </a:r>
              <a:r>
                <a:rPr lang="en-GB" dirty="0">
                  <a:solidFill>
                    <a:srgbClr val="000000"/>
                  </a:solidFill>
                  <a:effectLst/>
                  <a:latin typeface="Calibri" panose="020F0502020204030204" pitchFamily="34" charset="0"/>
                  <a:ea typeface="Calibri" panose="020F0502020204030204" pitchFamily="34" charset="0"/>
                  <a:cs typeface="Arial" panose="020B0604020202020204" pitchFamily="34" charset="0"/>
                </a:rPr>
                <a:t>(Bentum, 2013).</a:t>
              </a:r>
            </a:p>
          </p:txBody>
        </p:sp>
        <p:pic>
          <p:nvPicPr>
            <p:cNvPr id="7" name="Picture 6">
              <a:extLst>
                <a:ext uri="{FF2B5EF4-FFF2-40B4-BE49-F238E27FC236}">
                  <a16:creationId xmlns:a16="http://schemas.microsoft.com/office/drawing/2014/main" id="{4F9354CE-B59C-21F9-4181-4ECF9CA47D4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048000" cy="1343025"/>
            </a:xfrm>
            <a:prstGeom prst="rect">
              <a:avLst/>
            </a:prstGeom>
            <a:noFill/>
          </p:spPr>
        </p:pic>
      </p:grpSp>
      <p:grpSp>
        <p:nvGrpSpPr>
          <p:cNvPr id="16" name="Group 15">
            <a:extLst>
              <a:ext uri="{FF2B5EF4-FFF2-40B4-BE49-F238E27FC236}">
                <a16:creationId xmlns:a16="http://schemas.microsoft.com/office/drawing/2014/main" id="{CE099768-3145-6CD1-9D7F-CD918DF42935}"/>
              </a:ext>
            </a:extLst>
          </p:cNvPr>
          <p:cNvGrpSpPr/>
          <p:nvPr/>
        </p:nvGrpSpPr>
        <p:grpSpPr>
          <a:xfrm>
            <a:off x="3732535" y="504461"/>
            <a:ext cx="3628964" cy="5849077"/>
            <a:chOff x="643466" y="543562"/>
            <a:chExt cx="2865120" cy="4891043"/>
          </a:xfrm>
        </p:grpSpPr>
        <p:pic>
          <p:nvPicPr>
            <p:cNvPr id="8" name="Picture 7" descr="Diagram&#10;&#10;Description automatically generated">
              <a:extLst>
                <a:ext uri="{FF2B5EF4-FFF2-40B4-BE49-F238E27FC236}">
                  <a16:creationId xmlns:a16="http://schemas.microsoft.com/office/drawing/2014/main" id="{72D001C0-AF4D-25E3-8068-30F2C14B50C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3466" y="543562"/>
              <a:ext cx="2865120" cy="4188460"/>
            </a:xfrm>
            <a:prstGeom prst="rect">
              <a:avLst/>
            </a:prstGeom>
            <a:noFill/>
          </p:spPr>
        </p:pic>
        <p:sp>
          <p:nvSpPr>
            <p:cNvPr id="13" name="TextBox 12">
              <a:extLst>
                <a:ext uri="{FF2B5EF4-FFF2-40B4-BE49-F238E27FC236}">
                  <a16:creationId xmlns:a16="http://schemas.microsoft.com/office/drawing/2014/main" id="{35125E1F-F498-C08A-0037-F0C434FAD57B}"/>
                </a:ext>
              </a:extLst>
            </p:cNvPr>
            <p:cNvSpPr txBox="1"/>
            <p:nvPr/>
          </p:nvSpPr>
          <p:spPr>
            <a:xfrm>
              <a:off x="643466" y="4611037"/>
              <a:ext cx="2865120" cy="823568"/>
            </a:xfrm>
            <a:prstGeom prst="rect">
              <a:avLst/>
            </a:prstGeom>
            <a:solidFill>
              <a:schemeClr val="bg1"/>
            </a:solidFill>
          </p:spPr>
          <p:txBody>
            <a:bodyPr wrap="square" rtlCol="0">
              <a:spAutoFit/>
            </a:bodyPr>
            <a:lstStyle/>
            <a:p>
              <a:pPr algn="ct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9) </a:t>
              </a:r>
              <a:r>
                <a:rPr lang="en-GB" sz="20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The scarab lays its eggs in a tomb shaped burrow        </a:t>
              </a:r>
              <a:r>
                <a:rPr lang="en-GB" sz="20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en-GB"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(Mahdy, 1989) p.13.</a:t>
              </a:r>
            </a:p>
          </p:txBody>
        </p:sp>
      </p:grpSp>
      <p:grpSp>
        <p:nvGrpSpPr>
          <p:cNvPr id="15" name="Group 14">
            <a:extLst>
              <a:ext uri="{FF2B5EF4-FFF2-40B4-BE49-F238E27FC236}">
                <a16:creationId xmlns:a16="http://schemas.microsoft.com/office/drawing/2014/main" id="{2B38F650-3DAC-6D0D-D6F8-E8D26EF6C019}"/>
              </a:ext>
            </a:extLst>
          </p:cNvPr>
          <p:cNvGrpSpPr/>
          <p:nvPr/>
        </p:nvGrpSpPr>
        <p:grpSpPr>
          <a:xfrm>
            <a:off x="5103860" y="380051"/>
            <a:ext cx="2344268" cy="2449336"/>
            <a:chOff x="5986049" y="3242288"/>
            <a:chExt cx="2344268" cy="2449336"/>
          </a:xfrm>
        </p:grpSpPr>
        <p:grpSp>
          <p:nvGrpSpPr>
            <p:cNvPr id="9" name="Group 8">
              <a:extLst>
                <a:ext uri="{FF2B5EF4-FFF2-40B4-BE49-F238E27FC236}">
                  <a16:creationId xmlns:a16="http://schemas.microsoft.com/office/drawing/2014/main" id="{E0BF594E-C60D-F820-40BC-0EC4DC6E3AF8}"/>
                </a:ext>
              </a:extLst>
            </p:cNvPr>
            <p:cNvGrpSpPr/>
            <p:nvPr/>
          </p:nvGrpSpPr>
          <p:grpSpPr>
            <a:xfrm>
              <a:off x="6087639" y="3242288"/>
              <a:ext cx="2116046" cy="2173235"/>
              <a:chOff x="3247865" y="1637592"/>
              <a:chExt cx="2116046" cy="2173235"/>
            </a:xfrm>
          </p:grpSpPr>
          <p:pic>
            <p:nvPicPr>
              <p:cNvPr id="10" name="Picture 9">
                <a:extLst>
                  <a:ext uri="{FF2B5EF4-FFF2-40B4-BE49-F238E27FC236}">
                    <a16:creationId xmlns:a16="http://schemas.microsoft.com/office/drawing/2014/main" id="{6EDC029D-D8C9-0B92-C7C2-825AF2D8C7F2}"/>
                  </a:ext>
                </a:extLst>
              </p:cNvPr>
              <p:cNvPicPr>
                <a:picLocks noChangeAspect="1"/>
              </p:cNvPicPr>
              <p:nvPr/>
            </p:nvPicPr>
            <p:blipFill>
              <a:blip r:embed="rId6"/>
              <a:stretch>
                <a:fillRect/>
              </a:stretch>
            </p:blipFill>
            <p:spPr>
              <a:xfrm>
                <a:off x="3247865" y="1637592"/>
                <a:ext cx="2116046" cy="2173235"/>
              </a:xfrm>
              <a:prstGeom prst="rect">
                <a:avLst/>
              </a:prstGeom>
            </p:spPr>
          </p:pic>
          <p:sp>
            <p:nvSpPr>
              <p:cNvPr id="11" name="TextBox 10">
                <a:extLst>
                  <a:ext uri="{FF2B5EF4-FFF2-40B4-BE49-F238E27FC236}">
                    <a16:creationId xmlns:a16="http://schemas.microsoft.com/office/drawing/2014/main" id="{0E9D6B01-CB5D-06CB-58B9-DEF144C0D166}"/>
                  </a:ext>
                </a:extLst>
              </p:cNvPr>
              <p:cNvSpPr txBox="1"/>
              <p:nvPr/>
            </p:nvSpPr>
            <p:spPr>
              <a:xfrm>
                <a:off x="3982446" y="2856720"/>
                <a:ext cx="1117340" cy="954107"/>
              </a:xfrm>
              <a:prstGeom prst="rect">
                <a:avLst/>
              </a:prstGeom>
              <a:noFill/>
            </p:spPr>
            <p:txBody>
              <a:bodyPr wrap="square" rtlCol="0">
                <a:spAutoFit/>
              </a:bodyPr>
              <a:lstStyle/>
              <a:p>
                <a:endParaRPr lang="en-GB" dirty="0"/>
              </a:p>
              <a:p>
                <a:r>
                  <a:rPr lang="en-GB" sz="2000" dirty="0"/>
                  <a:t>8) ḫpr</a:t>
                </a:r>
              </a:p>
              <a:p>
                <a:endParaRPr lang="en-GB" dirty="0"/>
              </a:p>
            </p:txBody>
          </p:sp>
        </p:grpSp>
        <p:sp>
          <p:nvSpPr>
            <p:cNvPr id="14" name="TextBox 13">
              <a:extLst>
                <a:ext uri="{FF2B5EF4-FFF2-40B4-BE49-F238E27FC236}">
                  <a16:creationId xmlns:a16="http://schemas.microsoft.com/office/drawing/2014/main" id="{E29EED65-7AB5-199D-E143-EB476BE104A6}"/>
                </a:ext>
              </a:extLst>
            </p:cNvPr>
            <p:cNvSpPr txBox="1"/>
            <p:nvPr/>
          </p:nvSpPr>
          <p:spPr>
            <a:xfrm>
              <a:off x="5986049" y="5045293"/>
              <a:ext cx="2344268" cy="646331"/>
            </a:xfrm>
            <a:prstGeom prst="rect">
              <a:avLst/>
            </a:prstGeom>
            <a:noFill/>
          </p:spPr>
          <p:txBody>
            <a:bodyPr wrap="square" rtlCol="0">
              <a:spAutoFit/>
            </a:bodyPr>
            <a:lstStyle/>
            <a:p>
              <a:pPr algn="ctr"/>
              <a:r>
                <a:rPr lang="en-GB" dirty="0"/>
                <a:t>(Manley, 2012)</a:t>
              </a:r>
            </a:p>
            <a:p>
              <a:pPr algn="ctr"/>
              <a:r>
                <a:rPr lang="en-GB" dirty="0"/>
                <a:t> p.149</a:t>
              </a:r>
            </a:p>
          </p:txBody>
        </p:sp>
      </p:grpSp>
    </p:spTree>
    <p:extLst>
      <p:ext uri="{BB962C8B-B14F-4D97-AF65-F5344CB8AC3E}">
        <p14:creationId xmlns:p14="http://schemas.microsoft.com/office/powerpoint/2010/main" val="2170110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799D2262-7E6D-31BA-427B-80C1CDC632C9}"/>
              </a:ext>
            </a:extLst>
          </p:cNvPr>
          <p:cNvGrpSpPr>
            <a:grpSpLocks noGrp="1" noUngrp="1" noRot="1" noMove="1" noResize="1"/>
          </p:cNvGrpSpPr>
          <p:nvPr/>
        </p:nvGrpSpPr>
        <p:grpSpPr>
          <a:xfrm>
            <a:off x="3959872" y="327975"/>
            <a:ext cx="2902722" cy="5754005"/>
            <a:chOff x="4398999" y="497593"/>
            <a:chExt cx="3328400" cy="6075885"/>
          </a:xfrm>
        </p:grpSpPr>
        <p:pic>
          <p:nvPicPr>
            <p:cNvPr id="8" name="Picture 7">
              <a:extLst>
                <a:ext uri="{FF2B5EF4-FFF2-40B4-BE49-F238E27FC236}">
                  <a16:creationId xmlns:a16="http://schemas.microsoft.com/office/drawing/2014/main" id="{D9291655-0071-F8EE-CD97-5F1131FE9E67}"/>
                </a:ext>
              </a:extLst>
            </p:cNvPr>
            <p:cNvPicPr>
              <a:picLocks noGrp="1" noRot="1" noChangeAspect="1" noMove="1" noResize="1" noEditPoints="1" noAdjustHandles="1" noChangeArrowheads="1" noChangeShapeType="1" noCrop="1"/>
            </p:cNvPicPr>
            <p:nvPr/>
          </p:nvPicPr>
          <p:blipFill>
            <a:blip r:embed="rId3"/>
            <a:stretch>
              <a:fillRect/>
            </a:stretch>
          </p:blipFill>
          <p:spPr>
            <a:xfrm>
              <a:off x="4399000" y="497593"/>
              <a:ext cx="3328399" cy="4678413"/>
            </a:xfrm>
            <a:prstGeom prst="rect">
              <a:avLst/>
            </a:prstGeom>
          </p:spPr>
        </p:pic>
        <p:sp>
          <p:nvSpPr>
            <p:cNvPr id="17" name="TextBox 16">
              <a:extLst>
                <a:ext uri="{FF2B5EF4-FFF2-40B4-BE49-F238E27FC236}">
                  <a16:creationId xmlns:a16="http://schemas.microsoft.com/office/drawing/2014/main" id="{BA889DCC-50CD-AD80-C479-83C0A94DBCB7}"/>
                </a:ext>
              </a:extLst>
            </p:cNvPr>
            <p:cNvSpPr txBox="1">
              <a:spLocks/>
            </p:cNvSpPr>
            <p:nvPr/>
          </p:nvSpPr>
          <p:spPr>
            <a:xfrm>
              <a:off x="4398999" y="5176006"/>
              <a:ext cx="3328399" cy="1397472"/>
            </a:xfrm>
            <a:prstGeom prst="rect">
              <a:avLst/>
            </a:prstGeom>
            <a:noFill/>
          </p:spPr>
          <p:txBody>
            <a:bodyPr wrap="square" rtlCol="0">
              <a:spAutoFit/>
            </a:bodyPr>
            <a:lstStyle/>
            <a:p>
              <a:r>
                <a:rPr lang="en-GB" sz="2000" b="1" dirty="0"/>
                <a:t> 13) Scarabs in a necklace, ca. 2000-3000 BCE </a:t>
              </a:r>
              <a:r>
                <a:rPr lang="en-GB" sz="2000" dirty="0"/>
                <a:t>(Christies, 2010).</a:t>
              </a:r>
            </a:p>
            <a:p>
              <a:r>
                <a:rPr lang="en-GB" sz="2000" b="1" dirty="0"/>
                <a:t> </a:t>
              </a:r>
            </a:p>
          </p:txBody>
        </p:sp>
      </p:grpSp>
      <p:grpSp>
        <p:nvGrpSpPr>
          <p:cNvPr id="12" name="Group 11">
            <a:extLst>
              <a:ext uri="{FF2B5EF4-FFF2-40B4-BE49-F238E27FC236}">
                <a16:creationId xmlns:a16="http://schemas.microsoft.com/office/drawing/2014/main" id="{1B7F361D-EF95-3D88-4D9E-E67F73B6A087}"/>
              </a:ext>
            </a:extLst>
          </p:cNvPr>
          <p:cNvGrpSpPr>
            <a:grpSpLocks noGrp="1" noUngrp="1" noRot="1" noMove="1" noResize="1"/>
          </p:cNvGrpSpPr>
          <p:nvPr/>
        </p:nvGrpSpPr>
        <p:grpSpPr>
          <a:xfrm>
            <a:off x="8860069" y="334786"/>
            <a:ext cx="2573868" cy="3698160"/>
            <a:chOff x="263470" y="236367"/>
            <a:chExt cx="2454615" cy="3751158"/>
          </a:xfrm>
        </p:grpSpPr>
        <p:pic>
          <p:nvPicPr>
            <p:cNvPr id="14" name="Picture 13">
              <a:extLst>
                <a:ext uri="{FF2B5EF4-FFF2-40B4-BE49-F238E27FC236}">
                  <a16:creationId xmlns:a16="http://schemas.microsoft.com/office/drawing/2014/main" id="{734F37D1-DA07-FE47-1EAC-A7DDDC3F3D3C}"/>
                </a:ext>
              </a:extLst>
            </p:cNvPr>
            <p:cNvPicPr>
              <a:picLocks noGrp="1" noRot="1" noChangeAspect="1" noMove="1" noResize="1" noEditPoints="1" noAdjustHandles="1" noChangeArrowheads="1" noChangeShapeType="1" noCrop="1"/>
            </p:cNvPicPr>
            <p:nvPr/>
          </p:nvPicPr>
          <p:blipFill>
            <a:blip r:embed="rId4"/>
            <a:stretch>
              <a:fillRect/>
            </a:stretch>
          </p:blipFill>
          <p:spPr>
            <a:xfrm>
              <a:off x="263471" y="236367"/>
              <a:ext cx="2454614" cy="2049831"/>
            </a:xfrm>
            <a:prstGeom prst="rect">
              <a:avLst/>
            </a:prstGeom>
          </p:spPr>
        </p:pic>
        <p:sp>
          <p:nvSpPr>
            <p:cNvPr id="15" name="TextBox 12">
              <a:extLst>
                <a:ext uri="{FF2B5EF4-FFF2-40B4-BE49-F238E27FC236}">
                  <a16:creationId xmlns:a16="http://schemas.microsoft.com/office/drawing/2014/main" id="{0E6F583F-0D67-60F4-6CBF-4B2A8F89A014}"/>
                </a:ext>
              </a:extLst>
            </p:cNvPr>
            <p:cNvSpPr txBox="1">
              <a:spLocks noGrp="1" noRot="1" noMove="1" noResize="1" noEditPoints="1" noAdjustHandles="1" noChangeArrowheads="1" noChangeShapeType="1"/>
            </p:cNvSpPr>
            <p:nvPr/>
          </p:nvSpPr>
          <p:spPr>
            <a:xfrm>
              <a:off x="263470" y="2332932"/>
              <a:ext cx="2454614" cy="1654593"/>
            </a:xfrm>
            <a:prstGeom prst="rect">
              <a:avLst/>
            </a:prstGeom>
            <a:noFill/>
          </p:spPr>
          <p:txBody>
            <a:bodyPr wrap="square" rtlCol="0">
              <a:spAutoFit/>
            </a:bodyPr>
            <a:lstStyle/>
            <a:p>
              <a:r>
                <a:rPr lang="en-GB" sz="2000" b="1" kern="1200" dirty="0">
                  <a:solidFill>
                    <a:srgbClr val="000000"/>
                  </a:solidFill>
                  <a:effectLst/>
                  <a:ea typeface="Calibri" panose="020F0502020204030204" pitchFamily="34" charset="0"/>
                  <a:cs typeface="Arial" panose="020B0604020202020204" pitchFamily="34" charset="0"/>
                </a:rPr>
                <a:t> 15) Egyptian terracotta amulet moulds. </a:t>
              </a:r>
              <a:r>
                <a:rPr lang="en-GB" sz="2000" kern="1200" dirty="0">
                  <a:solidFill>
                    <a:srgbClr val="000000"/>
                  </a:solidFill>
                  <a:effectLst/>
                  <a:ea typeface="Calibri" panose="020F0502020204030204" pitchFamily="34" charset="0"/>
                  <a:cs typeface="Arial" panose="020B0604020202020204" pitchFamily="34" charset="0"/>
                </a:rPr>
                <a:t>(Ancient Resources Auctions, 2016).</a:t>
              </a:r>
              <a:endParaRPr lang="en-GB" sz="2000" dirty="0">
                <a:solidFill>
                  <a:srgbClr val="000000"/>
                </a:solidFill>
                <a:effectLst/>
                <a:ea typeface="Calibri" panose="020F0502020204030204" pitchFamily="34" charset="0"/>
                <a:cs typeface="Arial" panose="020B0604020202020204" pitchFamily="34" charset="0"/>
              </a:endParaRPr>
            </a:p>
          </p:txBody>
        </p:sp>
      </p:grpSp>
      <p:grpSp>
        <p:nvGrpSpPr>
          <p:cNvPr id="24" name="Group 23">
            <a:extLst>
              <a:ext uri="{FF2B5EF4-FFF2-40B4-BE49-F238E27FC236}">
                <a16:creationId xmlns:a16="http://schemas.microsoft.com/office/drawing/2014/main" id="{8ADDC741-EB7A-660D-9AA8-70A87541766A}"/>
              </a:ext>
            </a:extLst>
          </p:cNvPr>
          <p:cNvGrpSpPr>
            <a:grpSpLocks noGrp="1" noUngrp="1" noRot="1" noMove="1" noResize="1"/>
          </p:cNvGrpSpPr>
          <p:nvPr/>
        </p:nvGrpSpPr>
        <p:grpSpPr>
          <a:xfrm>
            <a:off x="266735" y="327975"/>
            <a:ext cx="1390459" cy="4371183"/>
            <a:chOff x="1137389" y="654685"/>
            <a:chExt cx="1518286" cy="4986056"/>
          </a:xfrm>
        </p:grpSpPr>
        <p:pic>
          <p:nvPicPr>
            <p:cNvPr id="19" name="Picture 18">
              <a:extLst>
                <a:ext uri="{FF2B5EF4-FFF2-40B4-BE49-F238E27FC236}">
                  <a16:creationId xmlns:a16="http://schemas.microsoft.com/office/drawing/2014/main" id="{C8560E6B-0CAD-D42C-9FFD-E48195D9148E}"/>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rcRect/>
            <a:stretch>
              <a:fillRect/>
            </a:stretch>
          </p:blipFill>
          <p:spPr bwMode="auto">
            <a:xfrm>
              <a:off x="1137390" y="654685"/>
              <a:ext cx="1518285" cy="2774315"/>
            </a:xfrm>
            <a:prstGeom prst="rect">
              <a:avLst/>
            </a:prstGeom>
            <a:noFill/>
          </p:spPr>
        </p:pic>
        <p:sp>
          <p:nvSpPr>
            <p:cNvPr id="23" name="TextBox 22">
              <a:extLst>
                <a:ext uri="{FF2B5EF4-FFF2-40B4-BE49-F238E27FC236}">
                  <a16:creationId xmlns:a16="http://schemas.microsoft.com/office/drawing/2014/main" id="{DFCBFB34-327D-04E5-6AEA-FA5E5B5E9EC7}"/>
                </a:ext>
              </a:extLst>
            </p:cNvPr>
            <p:cNvSpPr txBox="1">
              <a:spLocks noGrp="1" noRot="1" noMove="1" noResize="1" noEditPoints="1" noAdjustHandles="1" noChangeArrowheads="1" noChangeShapeType="1"/>
            </p:cNvSpPr>
            <p:nvPr/>
          </p:nvSpPr>
          <p:spPr>
            <a:xfrm>
              <a:off x="1137389" y="3429000"/>
              <a:ext cx="1518285" cy="2211741"/>
            </a:xfrm>
            <a:prstGeom prst="rect">
              <a:avLst/>
            </a:prstGeom>
            <a:noFill/>
          </p:spPr>
          <p:txBody>
            <a:bodyPr wrap="square" rtlCol="0">
              <a:spAutoFit/>
            </a:bodyPr>
            <a:lstStyle/>
            <a:p>
              <a:r>
                <a:rPr lang="en-GB" sz="1800" b="1" kern="1200" dirty="0">
                  <a:solidFill>
                    <a:srgbClr val="000000"/>
                  </a:solidFill>
                  <a:effectLst/>
                  <a:ea typeface="Calibri" panose="020F0502020204030204" pitchFamily="34" charset="0"/>
                  <a:cs typeface="Arial" panose="020B0604020202020204" pitchFamily="34" charset="0"/>
                </a:rPr>
                <a:t> </a:t>
              </a:r>
              <a:r>
                <a:rPr lang="en-GB" sz="2000" b="1" kern="1200" dirty="0">
                  <a:solidFill>
                    <a:srgbClr val="000000"/>
                  </a:solidFill>
                  <a:effectLst/>
                  <a:ea typeface="Calibri" panose="020F0502020204030204" pitchFamily="34" charset="0"/>
                  <a:cs typeface="Arial" panose="020B0604020202020204" pitchFamily="34" charset="0"/>
                </a:rPr>
                <a:t>11) Swivel ring used to seal documents </a:t>
              </a:r>
              <a:r>
                <a:rPr lang="en-GB" sz="2000" kern="1200" dirty="0">
                  <a:solidFill>
                    <a:srgbClr val="000000"/>
                  </a:solidFill>
                  <a:effectLst/>
                  <a:ea typeface="Calibri" panose="020F0502020204030204" pitchFamily="34" charset="0"/>
                  <a:cs typeface="Arial" panose="020B0604020202020204" pitchFamily="34" charset="0"/>
                </a:rPr>
                <a:t>(Bentum 2013).</a:t>
              </a:r>
              <a:endParaRPr lang="en-GB" sz="2000" dirty="0">
                <a:solidFill>
                  <a:srgbClr val="000000"/>
                </a:solidFill>
                <a:effectLst/>
                <a:ea typeface="Calibri" panose="020F0502020204030204" pitchFamily="34" charset="0"/>
                <a:cs typeface="Arial" panose="020B0604020202020204" pitchFamily="34" charset="0"/>
              </a:endParaRPr>
            </a:p>
          </p:txBody>
        </p:sp>
      </p:grpSp>
      <p:grpSp>
        <p:nvGrpSpPr>
          <p:cNvPr id="27" name="Group 26">
            <a:extLst>
              <a:ext uri="{FF2B5EF4-FFF2-40B4-BE49-F238E27FC236}">
                <a16:creationId xmlns:a16="http://schemas.microsoft.com/office/drawing/2014/main" id="{A6559D0D-B7AF-9EB4-5A19-446A70F7B29E}"/>
              </a:ext>
            </a:extLst>
          </p:cNvPr>
          <p:cNvGrpSpPr>
            <a:grpSpLocks noGrp="1" noUngrp="1" noRot="1" noMove="1" noResize="1"/>
          </p:cNvGrpSpPr>
          <p:nvPr/>
        </p:nvGrpSpPr>
        <p:grpSpPr>
          <a:xfrm>
            <a:off x="1806899" y="327975"/>
            <a:ext cx="2033195" cy="4534157"/>
            <a:chOff x="4967339" y="2174122"/>
            <a:chExt cx="1954472" cy="4174567"/>
          </a:xfrm>
        </p:grpSpPr>
        <p:pic>
          <p:nvPicPr>
            <p:cNvPr id="28" name="Picture 27">
              <a:extLst>
                <a:ext uri="{FF2B5EF4-FFF2-40B4-BE49-F238E27FC236}">
                  <a16:creationId xmlns:a16="http://schemas.microsoft.com/office/drawing/2014/main" id="{CCD789D0-9BC2-A509-E58E-4410DB6E93CC}"/>
                </a:ext>
              </a:extLst>
            </p:cNvPr>
            <p:cNvPicPr>
              <a:picLocks noGrp="1" noRot="1" noMove="1" noResize="1" noEditPoints="1" noAdjustHandles="1" noChangeArrowheads="1" noChangeShapeType="1" noCrop="1"/>
            </p:cNvPicPr>
            <p:nvPr/>
          </p:nvPicPr>
          <p:blipFill rotWithShape="1">
            <a:blip r:embed="rId6"/>
            <a:srcRect l="16504" t="12689" r="18813" b="11504"/>
            <a:stretch/>
          </p:blipFill>
          <p:spPr>
            <a:xfrm>
              <a:off x="4971183" y="2174122"/>
              <a:ext cx="1950627" cy="1833412"/>
            </a:xfrm>
            <a:prstGeom prst="rect">
              <a:avLst/>
            </a:prstGeom>
          </p:spPr>
        </p:pic>
        <p:sp>
          <p:nvSpPr>
            <p:cNvPr id="29" name="TextBox 28">
              <a:extLst>
                <a:ext uri="{FF2B5EF4-FFF2-40B4-BE49-F238E27FC236}">
                  <a16:creationId xmlns:a16="http://schemas.microsoft.com/office/drawing/2014/main" id="{EE06E070-D186-CD4F-8E89-BA75A026D4C5}"/>
                </a:ext>
              </a:extLst>
            </p:cNvPr>
            <p:cNvSpPr txBox="1">
              <a:spLocks noGrp="1" noRot="1" noMove="1" noResize="1" noEditPoints="1" noAdjustHandles="1" noChangeArrowheads="1" noChangeShapeType="1"/>
            </p:cNvSpPr>
            <p:nvPr/>
          </p:nvSpPr>
          <p:spPr>
            <a:xfrm>
              <a:off x="4967339" y="3996737"/>
              <a:ext cx="1954472" cy="2351952"/>
            </a:xfrm>
            <a:prstGeom prst="rect">
              <a:avLst/>
            </a:prstGeom>
            <a:noFill/>
          </p:spPr>
          <p:txBody>
            <a:bodyPr wrap="square">
              <a:spAutoFit/>
            </a:bodyPr>
            <a:lstStyle/>
            <a:p>
              <a:r>
                <a:rPr lang="en-GB" sz="2000" b="1" dirty="0"/>
                <a:t>12) Scarab of Thutmose III</a:t>
              </a:r>
            </a:p>
            <a:p>
              <a:r>
                <a:rPr lang="en-GB" sz="2000" b="1" dirty="0"/>
                <a:t>New Kingdom</a:t>
              </a:r>
            </a:p>
            <a:p>
              <a:r>
                <a:rPr lang="en-GB" sz="2000" b="1" dirty="0"/>
                <a:t>ca. 1479–1429 BCE </a:t>
              </a:r>
              <a:r>
                <a:rPr lang="en-GB" sz="2000" dirty="0"/>
                <a:t>(The Metropolitan Museum of Art, 2022).</a:t>
              </a:r>
            </a:p>
          </p:txBody>
        </p:sp>
      </p:grpSp>
      <p:grpSp>
        <p:nvGrpSpPr>
          <p:cNvPr id="30" name="Group 29">
            <a:extLst>
              <a:ext uri="{FF2B5EF4-FFF2-40B4-BE49-F238E27FC236}">
                <a16:creationId xmlns:a16="http://schemas.microsoft.com/office/drawing/2014/main" id="{54CF8752-9F74-132C-B8CE-1176F8661967}"/>
              </a:ext>
            </a:extLst>
          </p:cNvPr>
          <p:cNvGrpSpPr>
            <a:grpSpLocks noGrp="1" noUngrp="1" noRot="1" noMove="1" noResize="1"/>
          </p:cNvGrpSpPr>
          <p:nvPr/>
        </p:nvGrpSpPr>
        <p:grpSpPr>
          <a:xfrm>
            <a:off x="7109365" y="327975"/>
            <a:ext cx="1644610" cy="5190971"/>
            <a:chOff x="3195748" y="-673911"/>
            <a:chExt cx="1663030" cy="4369445"/>
          </a:xfrm>
        </p:grpSpPr>
        <p:pic>
          <p:nvPicPr>
            <p:cNvPr id="31" name="Picture 30">
              <a:extLst>
                <a:ext uri="{FF2B5EF4-FFF2-40B4-BE49-F238E27FC236}">
                  <a16:creationId xmlns:a16="http://schemas.microsoft.com/office/drawing/2014/main" id="{608895F0-5E1A-9BC8-3366-5234881D65DD}"/>
                </a:ext>
              </a:extLst>
            </p:cNvPr>
            <p:cNvPicPr>
              <a:picLocks noGrp="1" noRot="1" noChangeAspect="1" noMove="1" noResize="1" noEditPoints="1" noAdjustHandles="1" noChangeArrowheads="1" noChangeShapeType="1" noCrop="1"/>
            </p:cNvPicPr>
            <p:nvPr/>
          </p:nvPicPr>
          <p:blipFill rotWithShape="1">
            <a:blip r:embed="rId7" cstate="print">
              <a:extLst>
                <a:ext uri="{28A0092B-C50C-407E-A947-70E740481C1C}">
                  <a14:useLocalDpi xmlns:a14="http://schemas.microsoft.com/office/drawing/2010/main" val="0"/>
                </a:ext>
              </a:extLst>
            </a:blip>
            <a:srcRect t="41927" r="76798" b="13898"/>
            <a:stretch/>
          </p:blipFill>
          <p:spPr bwMode="auto">
            <a:xfrm>
              <a:off x="3195748" y="-673911"/>
              <a:ext cx="1520777" cy="1701047"/>
            </a:xfrm>
            <a:prstGeom prst="rect">
              <a:avLst/>
            </a:prstGeom>
            <a:noFill/>
            <a:ln>
              <a:noFill/>
            </a:ln>
          </p:spPr>
        </p:pic>
        <p:sp>
          <p:nvSpPr>
            <p:cNvPr id="32" name="TextBox 31">
              <a:extLst>
                <a:ext uri="{FF2B5EF4-FFF2-40B4-BE49-F238E27FC236}">
                  <a16:creationId xmlns:a16="http://schemas.microsoft.com/office/drawing/2014/main" id="{1D92F804-2FFD-D80E-8925-8E5277454505}"/>
                </a:ext>
              </a:extLst>
            </p:cNvPr>
            <p:cNvSpPr txBox="1">
              <a:spLocks noGrp="1" noRot="1" noMove="1" noResize="1" noEditPoints="1" noAdjustHandles="1" noChangeArrowheads="1" noChangeShapeType="1"/>
            </p:cNvSpPr>
            <p:nvPr/>
          </p:nvSpPr>
          <p:spPr>
            <a:xfrm>
              <a:off x="3247782" y="1027136"/>
              <a:ext cx="1610996" cy="2668398"/>
            </a:xfrm>
            <a:prstGeom prst="rect">
              <a:avLst/>
            </a:prstGeom>
            <a:noFill/>
          </p:spPr>
          <p:txBody>
            <a:bodyPr wrap="square" rtlCol="0">
              <a:spAutoFit/>
            </a:bodyPr>
            <a:lstStyle/>
            <a:p>
              <a:r>
                <a:rPr lang="en-GB" sz="2000" b="1" dirty="0"/>
                <a:t>14) Roman Egyptian Faience Scarab, ca First to Second Century AD </a:t>
              </a:r>
              <a:r>
                <a:rPr lang="en-GB" sz="2000" dirty="0"/>
                <a:t>(Meduca Ancient Art, 2023d).</a:t>
              </a:r>
            </a:p>
          </p:txBody>
        </p:sp>
      </p:grpSp>
      <p:grpSp>
        <p:nvGrpSpPr>
          <p:cNvPr id="33" name="Group 32">
            <a:extLst>
              <a:ext uri="{FF2B5EF4-FFF2-40B4-BE49-F238E27FC236}">
                <a16:creationId xmlns:a16="http://schemas.microsoft.com/office/drawing/2014/main" id="{7E13143E-3CAD-9FF0-B5BA-8AA43D677E26}"/>
              </a:ext>
            </a:extLst>
          </p:cNvPr>
          <p:cNvGrpSpPr>
            <a:grpSpLocks noGrp="1" noUngrp="1" noRot="1" noMove="1" noResize="1"/>
          </p:cNvGrpSpPr>
          <p:nvPr/>
        </p:nvGrpSpPr>
        <p:grpSpPr>
          <a:xfrm>
            <a:off x="7988440" y="3118696"/>
            <a:ext cx="3824813" cy="4127005"/>
            <a:chOff x="2257013" y="2616005"/>
            <a:chExt cx="23940168" cy="4127005"/>
          </a:xfrm>
        </p:grpSpPr>
        <p:sp>
          <p:nvSpPr>
            <p:cNvPr id="34" name="TextBox 33">
              <a:extLst>
                <a:ext uri="{FF2B5EF4-FFF2-40B4-BE49-F238E27FC236}">
                  <a16:creationId xmlns:a16="http://schemas.microsoft.com/office/drawing/2014/main" id="{6170AE6C-BB68-976A-D81C-BDD5C8CB6A8B}"/>
                </a:ext>
              </a:extLst>
            </p:cNvPr>
            <p:cNvSpPr txBox="1">
              <a:spLocks noGrp="1" noRot="1" noMove="1" noResize="1" noEditPoints="1" noAdjustHandles="1" noChangeArrowheads="1" noChangeShapeType="1"/>
            </p:cNvSpPr>
            <p:nvPr/>
          </p:nvSpPr>
          <p:spPr>
            <a:xfrm>
              <a:off x="2257013" y="2616005"/>
              <a:ext cx="7143410" cy="400110"/>
            </a:xfrm>
            <a:prstGeom prst="rect">
              <a:avLst/>
            </a:prstGeom>
            <a:noFill/>
          </p:spPr>
          <p:txBody>
            <a:bodyPr wrap="square">
              <a:spAutoFit/>
            </a:bodyPr>
            <a:lstStyle/>
            <a:p>
              <a:endParaRPr lang="en-GB" sz="2000" dirty="0"/>
            </a:p>
          </p:txBody>
        </p:sp>
        <p:grpSp>
          <p:nvGrpSpPr>
            <p:cNvPr id="35" name="Group 34">
              <a:extLst>
                <a:ext uri="{FF2B5EF4-FFF2-40B4-BE49-F238E27FC236}">
                  <a16:creationId xmlns:a16="http://schemas.microsoft.com/office/drawing/2014/main" id="{CF221A84-64DF-E259-F505-7A132F20194E}"/>
                </a:ext>
              </a:extLst>
            </p:cNvPr>
            <p:cNvGrpSpPr>
              <a:grpSpLocks noGrp="1" noUngrp="1" noRot="1" noMove="1" noResize="1"/>
            </p:cNvGrpSpPr>
            <p:nvPr/>
          </p:nvGrpSpPr>
          <p:grpSpPr>
            <a:xfrm>
              <a:off x="6040757" y="3530255"/>
              <a:ext cx="20156424" cy="3212755"/>
              <a:chOff x="6040757" y="3530255"/>
              <a:chExt cx="20156424" cy="3212755"/>
            </a:xfrm>
          </p:grpSpPr>
          <p:pic>
            <p:nvPicPr>
              <p:cNvPr id="36" name="Picture 35">
                <a:extLst>
                  <a:ext uri="{FF2B5EF4-FFF2-40B4-BE49-F238E27FC236}">
                    <a16:creationId xmlns:a16="http://schemas.microsoft.com/office/drawing/2014/main" id="{2C16CE93-E332-2F6D-21D3-C047A874EB11}"/>
                  </a:ext>
                </a:extLst>
              </p:cNvPr>
              <p:cNvPicPr>
                <a:picLocks noGrp="1" noRot="1" noChangeAspect="1" noMove="1" noResize="1" noEditPoints="1" noAdjustHandles="1" noChangeArrowheads="1" noChangeShapeType="1" noCrop="1"/>
              </p:cNvPicPr>
              <p:nvPr/>
            </p:nvPicPr>
            <p:blipFill>
              <a:blip r:embed="rId8"/>
              <a:stretch>
                <a:fillRect/>
              </a:stretch>
            </p:blipFill>
            <p:spPr>
              <a:xfrm>
                <a:off x="14815474" y="3530255"/>
                <a:ext cx="7400728" cy="1581539"/>
              </a:xfrm>
              <a:prstGeom prst="rect">
                <a:avLst/>
              </a:prstGeom>
            </p:spPr>
          </p:pic>
          <p:sp>
            <p:nvSpPr>
              <p:cNvPr id="37" name="TextBox 36">
                <a:extLst>
                  <a:ext uri="{FF2B5EF4-FFF2-40B4-BE49-F238E27FC236}">
                    <a16:creationId xmlns:a16="http://schemas.microsoft.com/office/drawing/2014/main" id="{888FF741-CA21-B7A4-AEE2-7DAD7715E182}"/>
                  </a:ext>
                </a:extLst>
              </p:cNvPr>
              <p:cNvSpPr txBox="1">
                <a:spLocks noGrp="1" noRot="1" noMove="1" noResize="1" noEditPoints="1" noAdjustHandles="1" noChangeArrowheads="1" noChangeShapeType="1"/>
              </p:cNvSpPr>
              <p:nvPr/>
            </p:nvSpPr>
            <p:spPr>
              <a:xfrm>
                <a:off x="6040757" y="5111794"/>
                <a:ext cx="20156424" cy="1631216"/>
              </a:xfrm>
              <a:prstGeom prst="rect">
                <a:avLst/>
              </a:prstGeom>
              <a:noFill/>
            </p:spPr>
            <p:txBody>
              <a:bodyPr wrap="square">
                <a:spAutoFit/>
              </a:bodyPr>
              <a:lstStyle/>
              <a:p>
                <a:r>
                  <a:rPr lang="en-GB" sz="2000" dirty="0"/>
                  <a:t> </a:t>
                </a:r>
                <a:r>
                  <a:rPr lang="en-GB" sz="2000" b="1" dirty="0"/>
                  <a:t>16) Faience Scarab Amulet Middle Kingdom approx. ca. 2500 BCE </a:t>
                </a:r>
                <a:r>
                  <a:rPr lang="en-GB" sz="2000" dirty="0"/>
                  <a:t>(Muzeion, 2023). </a:t>
                </a:r>
              </a:p>
              <a:p>
                <a:endParaRPr lang="en-GB" sz="2000" b="1" dirty="0"/>
              </a:p>
              <a:p>
                <a:endParaRPr lang="en-GB" sz="2000" dirty="0"/>
              </a:p>
            </p:txBody>
          </p:sp>
        </p:grpSp>
      </p:grpSp>
      <p:pic>
        <p:nvPicPr>
          <p:cNvPr id="38" name="Picture 37">
            <a:extLst>
              <a:ext uri="{FF2B5EF4-FFF2-40B4-BE49-F238E27FC236}">
                <a16:creationId xmlns:a16="http://schemas.microsoft.com/office/drawing/2014/main" id="{788BD277-06A9-A4E5-BD5C-5C65D4C3CC39}"/>
              </a:ext>
            </a:extLst>
          </p:cNvPr>
          <p:cNvPicPr>
            <a:picLocks noGrp="1" noRot="1" noChangeAspect="1" noMove="1" noResize="1" noEditPoints="1" noAdjustHandles="1" noChangeArrowheads="1" noChangeShapeType="1" noCrop="1"/>
          </p:cNvPicPr>
          <p:nvPr/>
        </p:nvPicPr>
        <p:blipFill rotWithShape="1">
          <a:blip r:embed="rId9"/>
          <a:srcRect l="10426" t="20401" r="4403" b="13940"/>
          <a:stretch/>
        </p:blipFill>
        <p:spPr>
          <a:xfrm>
            <a:off x="198519" y="4868488"/>
            <a:ext cx="1640397" cy="1950285"/>
          </a:xfrm>
          <a:prstGeom prst="rect">
            <a:avLst/>
          </a:prstGeom>
        </p:spPr>
      </p:pic>
      <p:pic>
        <p:nvPicPr>
          <p:cNvPr id="39" name="Picture 38">
            <a:extLst>
              <a:ext uri="{FF2B5EF4-FFF2-40B4-BE49-F238E27FC236}">
                <a16:creationId xmlns:a16="http://schemas.microsoft.com/office/drawing/2014/main" id="{9CAEFDC6-4E2D-3650-FD88-D3B896068DFF}"/>
              </a:ext>
            </a:extLst>
          </p:cNvPr>
          <p:cNvPicPr>
            <a:picLocks noGrp="1" noRot="1" noChangeAspect="1" noMove="1" noResize="1" noEditPoints="1" noAdjustHandles="1" noChangeArrowheads="1" noChangeShapeType="1" noCrop="1"/>
          </p:cNvPicPr>
          <p:nvPr/>
        </p:nvPicPr>
        <p:blipFill>
          <a:blip r:embed="rId10"/>
          <a:stretch>
            <a:fillRect/>
          </a:stretch>
        </p:blipFill>
        <p:spPr>
          <a:xfrm>
            <a:off x="1958695" y="4868488"/>
            <a:ext cx="1572674" cy="1931914"/>
          </a:xfrm>
          <a:prstGeom prst="rect">
            <a:avLst/>
          </a:prstGeom>
        </p:spPr>
      </p:pic>
    </p:spTree>
    <p:extLst>
      <p:ext uri="{BB962C8B-B14F-4D97-AF65-F5344CB8AC3E}">
        <p14:creationId xmlns:p14="http://schemas.microsoft.com/office/powerpoint/2010/main" val="4075692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100000">
              <a:schemeClr val="accent6">
                <a:lumMod val="40000"/>
                <a:lumOff val="6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0C4F6219-9A03-2A5B-60D4-7E99687306A7}"/>
              </a:ext>
            </a:extLst>
          </p:cNvPr>
          <p:cNvPicPr/>
          <p:nvPr/>
        </p:nvPicPr>
        <p:blipFill rotWithShape="1">
          <a:blip r:embed="rId3">
            <a:extLst>
              <a:ext uri="{BEBA8EAE-BF5A-486C-A8C5-ECC9F3942E4B}">
                <a14:imgProps xmlns:a14="http://schemas.microsoft.com/office/drawing/2010/main">
                  <a14:imgLayer r:embed="rId4">
                    <a14:imgEffect>
                      <a14:artisticGlowEdges/>
                    </a14:imgEffect>
                  </a14:imgLayer>
                </a14:imgProps>
              </a:ext>
            </a:extLst>
          </a:blip>
          <a:srcRect t="5394" r="-1" b="3506"/>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TextBox 1">
            <a:extLst>
              <a:ext uri="{FF2B5EF4-FFF2-40B4-BE49-F238E27FC236}">
                <a16:creationId xmlns:a16="http://schemas.microsoft.com/office/drawing/2014/main" id="{4C6399F2-2224-DBD5-9806-3F62BBFEB524}"/>
              </a:ext>
            </a:extLst>
          </p:cNvPr>
          <p:cNvSpPr txBox="1"/>
          <p:nvPr/>
        </p:nvSpPr>
        <p:spPr>
          <a:xfrm>
            <a:off x="5908431" y="966689"/>
            <a:ext cx="5958671" cy="4466696"/>
          </a:xfrm>
          <a:prstGeom prst="rect">
            <a:avLst/>
          </a:prstGeom>
        </p:spPr>
        <p:txBody>
          <a:bodyPr vert="horz" lIns="91440" tIns="45720" rIns="91440" bIns="45720" rtlCol="0">
            <a:noAutofit/>
          </a:bodyPr>
          <a:lstStyle/>
          <a:p>
            <a:pPr indent="-228600" algn="ctr">
              <a:lnSpc>
                <a:spcPct val="90000"/>
              </a:lnSpc>
              <a:spcAft>
                <a:spcPts val="600"/>
              </a:spcAft>
              <a:buFont typeface="Arial" panose="020B0604020202020204" pitchFamily="34" charset="0"/>
              <a:buChar char="•"/>
            </a:pPr>
            <a:r>
              <a:rPr lang="en-US" sz="2000" b="1" dirty="0">
                <a:effectLst/>
              </a:rPr>
              <a:t>Blue Faience Scarab amulet.</a:t>
            </a:r>
          </a:p>
          <a:p>
            <a:pPr indent="-228600" algn="ctr">
              <a:lnSpc>
                <a:spcPct val="90000"/>
              </a:lnSpc>
              <a:spcAft>
                <a:spcPts val="600"/>
              </a:spcAft>
              <a:buFont typeface="Arial" panose="020B0604020202020204" pitchFamily="34" charset="0"/>
              <a:buChar char="•"/>
            </a:pPr>
            <a:r>
              <a:rPr lang="en-US" sz="2000" b="1" dirty="0"/>
              <a:t>Period: </a:t>
            </a:r>
            <a:r>
              <a:rPr lang="en-US" sz="2000" b="1" dirty="0">
                <a:effectLst/>
              </a:rPr>
              <a:t>ca. 1479 B.C.E or later. </a:t>
            </a:r>
          </a:p>
          <a:p>
            <a:pPr indent="-228600" algn="ctr">
              <a:lnSpc>
                <a:spcPct val="90000"/>
              </a:lnSpc>
              <a:spcAft>
                <a:spcPts val="600"/>
              </a:spcAft>
              <a:buFont typeface="Arial" panose="020B0604020202020204" pitchFamily="34" charset="0"/>
              <a:buChar char="•"/>
            </a:pPr>
            <a:r>
              <a:rPr lang="en-US" sz="2000" b="1" dirty="0"/>
              <a:t>Origin: Possibly Cairo in Egypt?</a:t>
            </a:r>
          </a:p>
          <a:p>
            <a:pPr indent="-228600" algn="ctr">
              <a:lnSpc>
                <a:spcPct val="90000"/>
              </a:lnSpc>
              <a:spcAft>
                <a:spcPts val="600"/>
              </a:spcAft>
              <a:buFont typeface="Arial" panose="020B0604020202020204" pitchFamily="34" charset="0"/>
              <a:buChar char="•"/>
            </a:pPr>
            <a:r>
              <a:rPr lang="en-US" sz="2000" b="1" dirty="0"/>
              <a:t>Purpose: Amulet or seal.</a:t>
            </a:r>
          </a:p>
          <a:p>
            <a:pPr algn="ctr">
              <a:lnSpc>
                <a:spcPct val="90000"/>
              </a:lnSpc>
              <a:spcAft>
                <a:spcPts val="600"/>
              </a:spcAft>
            </a:pPr>
            <a:r>
              <a:rPr lang="en-US" sz="2000" b="1" dirty="0">
                <a:effectLst/>
              </a:rPr>
              <a:t>Cartouche </a:t>
            </a:r>
            <a:r>
              <a:rPr lang="en-US" sz="2000" b="1" dirty="0"/>
              <a:t>In relation to: </a:t>
            </a:r>
            <a:r>
              <a:rPr lang="en-US" sz="2000" b="1" dirty="0">
                <a:effectLst/>
              </a:rPr>
              <a:t>Menkheperra/Thutmosis III.</a:t>
            </a:r>
          </a:p>
          <a:p>
            <a:pPr indent="-228600" algn="ctr">
              <a:lnSpc>
                <a:spcPct val="90000"/>
              </a:lnSpc>
              <a:spcAft>
                <a:spcPts val="600"/>
              </a:spcAft>
              <a:buFont typeface="Arial" panose="020B0604020202020204" pitchFamily="34" charset="0"/>
              <a:buChar char="•"/>
            </a:pPr>
            <a:r>
              <a:rPr lang="en-US" sz="2000" b="1" dirty="0">
                <a:effectLst/>
              </a:rPr>
              <a:t>Reed leaves: Cryptogram for Amun Re – reads as:       (Imn-Ra). </a:t>
            </a:r>
          </a:p>
          <a:p>
            <a:pPr indent="-228600" algn="ctr">
              <a:lnSpc>
                <a:spcPct val="90000"/>
              </a:lnSpc>
              <a:spcAft>
                <a:spcPts val="600"/>
              </a:spcAft>
              <a:buFont typeface="Arial" panose="020B0604020202020204" pitchFamily="34" charset="0"/>
              <a:buChar char="•"/>
            </a:pPr>
            <a:r>
              <a:rPr lang="en-GB" sz="2000" b="1" dirty="0"/>
              <a:t>2 cobras  ḏḏ: What had been commanded.</a:t>
            </a:r>
            <a:endParaRPr lang="en-US" sz="2000" b="1" dirty="0"/>
          </a:p>
          <a:p>
            <a:pPr indent="-228600" algn="ctr">
              <a:lnSpc>
                <a:spcPct val="90000"/>
              </a:lnSpc>
              <a:spcAft>
                <a:spcPts val="600"/>
              </a:spcAft>
              <a:buFont typeface="Arial" panose="020B0604020202020204" pitchFamily="34" charset="0"/>
              <a:buChar char="•"/>
            </a:pPr>
            <a:r>
              <a:rPr lang="en-US" sz="2000" b="1" dirty="0">
                <a:effectLst/>
              </a:rPr>
              <a:t>scarab beetle symbol: </a:t>
            </a:r>
            <a:r>
              <a:rPr lang="en-US" sz="2000" b="1" dirty="0"/>
              <a:t>T</a:t>
            </a:r>
            <a:r>
              <a:rPr lang="en-US" sz="2000" b="1" dirty="0">
                <a:effectLst/>
              </a:rPr>
              <a:t>o become or (emerge).</a:t>
            </a:r>
            <a:endParaRPr lang="en-US" sz="2000" b="1" dirty="0"/>
          </a:p>
          <a:p>
            <a:pPr indent="-228600" algn="ctr">
              <a:lnSpc>
                <a:spcPct val="90000"/>
              </a:lnSpc>
              <a:spcAft>
                <a:spcPts val="600"/>
              </a:spcAft>
              <a:buFont typeface="Arial" panose="020B0604020202020204" pitchFamily="34" charset="0"/>
              <a:buChar char="•"/>
            </a:pPr>
            <a:r>
              <a:rPr lang="en-US" sz="2000" b="1" dirty="0">
                <a:effectLst/>
              </a:rPr>
              <a:t>Djed pillar: </a:t>
            </a:r>
            <a:r>
              <a:rPr lang="en-US" sz="2000" b="1" dirty="0"/>
              <a:t>S</a:t>
            </a:r>
            <a:r>
              <a:rPr lang="en-US" sz="2000" b="1" dirty="0">
                <a:effectLst/>
              </a:rPr>
              <a:t>tability and</a:t>
            </a:r>
            <a:r>
              <a:rPr lang="en-US" sz="2000" b="1" dirty="0"/>
              <a:t> </a:t>
            </a:r>
            <a:r>
              <a:rPr lang="en-US" sz="2000" b="1" dirty="0">
                <a:effectLst/>
              </a:rPr>
              <a:t>eternity or (stand for all eternity). </a:t>
            </a:r>
            <a:endParaRPr lang="en-US" sz="2000" b="1" dirty="0"/>
          </a:p>
          <a:p>
            <a:pPr indent="-228600" algn="ctr">
              <a:lnSpc>
                <a:spcPct val="90000"/>
              </a:lnSpc>
              <a:spcAft>
                <a:spcPts val="600"/>
              </a:spcAft>
              <a:buFont typeface="Arial" panose="020B0604020202020204" pitchFamily="34" charset="0"/>
              <a:buChar char="•"/>
            </a:pPr>
            <a:r>
              <a:rPr lang="en-US" sz="2000" b="1" dirty="0"/>
              <a:t>To emerge in the name/shape of Amun Re and stand for all eternity under the protection and strength/power of (the snakes) and Menkheperra?    Speaking his name to bring it into effect.  </a:t>
            </a:r>
          </a:p>
          <a:p>
            <a:pPr indent="-228600" algn="ctr">
              <a:lnSpc>
                <a:spcPct val="90000"/>
              </a:lnSpc>
              <a:spcAft>
                <a:spcPts val="600"/>
              </a:spcAft>
              <a:buFont typeface="Arial" panose="020B0604020202020204" pitchFamily="34" charset="0"/>
              <a:buChar char="•"/>
            </a:pPr>
            <a:endParaRPr lang="en-US" b="1" dirty="0"/>
          </a:p>
          <a:p>
            <a:pPr indent="-228600" algn="ctr">
              <a:lnSpc>
                <a:spcPct val="90000"/>
              </a:lnSpc>
              <a:spcAft>
                <a:spcPts val="600"/>
              </a:spcAft>
              <a:buFont typeface="Arial" panose="020B0604020202020204" pitchFamily="34" charset="0"/>
              <a:buChar char="•"/>
            </a:pPr>
            <a:r>
              <a:rPr lang="en-US" sz="2400" b="1" dirty="0"/>
              <a:t>THANK YOU FOR LISTENING: THE END</a:t>
            </a:r>
          </a:p>
        </p:txBody>
      </p:sp>
      <p:sp>
        <p:nvSpPr>
          <p:cNvPr id="4" name="TextBox 3">
            <a:extLst>
              <a:ext uri="{FF2B5EF4-FFF2-40B4-BE49-F238E27FC236}">
                <a16:creationId xmlns:a16="http://schemas.microsoft.com/office/drawing/2014/main" id="{4A94D71C-47E7-978D-66D2-8391E4A860FF}"/>
              </a:ext>
            </a:extLst>
          </p:cNvPr>
          <p:cNvSpPr txBox="1"/>
          <p:nvPr/>
        </p:nvSpPr>
        <p:spPr>
          <a:xfrm>
            <a:off x="7553167" y="160179"/>
            <a:ext cx="3047493" cy="646331"/>
          </a:xfrm>
          <a:prstGeom prst="rect">
            <a:avLst/>
          </a:prstGeom>
          <a:noFill/>
        </p:spPr>
        <p:txBody>
          <a:bodyPr wrap="square" rtlCol="0">
            <a:spAutoFit/>
          </a:bodyPr>
          <a:lstStyle/>
          <a:p>
            <a:r>
              <a:rPr lang="en-GB" sz="3600" b="1" dirty="0"/>
              <a:t>Interpretation</a:t>
            </a:r>
          </a:p>
        </p:txBody>
      </p:sp>
    </p:spTree>
    <p:extLst>
      <p:ext uri="{BB962C8B-B14F-4D97-AF65-F5344CB8AC3E}">
        <p14:creationId xmlns:p14="http://schemas.microsoft.com/office/powerpoint/2010/main" val="871546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72B81-8C5D-4048-9CB6-628B10D3A446}"/>
              </a:ext>
            </a:extLst>
          </p:cNvPr>
          <p:cNvSpPr>
            <a:spLocks noGrp="1"/>
          </p:cNvSpPr>
          <p:nvPr>
            <p:ph type="title"/>
          </p:nvPr>
        </p:nvSpPr>
        <p:spPr/>
        <p:txBody>
          <a:bodyPr>
            <a:noAutofit/>
          </a:bodyPr>
          <a:lstStyle/>
          <a:p>
            <a:pPr>
              <a:lnSpc>
                <a:spcPct val="150000"/>
              </a:lnSpc>
              <a:spcAft>
                <a:spcPts val="1200"/>
              </a:spcAft>
            </a:pP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Bibliography</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Ancient Resources Auctions, 2016. Lot 38: A lot of 8 Egyptian terracotta amulet moulds [online] Available At: https://www.invaluable.com/auction-lot/a-lot-of-8-egyptian-terracotta-amulet-molds-38-c-83f4ff1b8f#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28-01-2023).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Arnold, D., Haeny, G., Bell, L., and Finnestad, R.B., 1997. </a:t>
            </a:r>
            <a:r>
              <a:rPr lang="en-GB" sz="1200" b="1"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Temples of ancient Egypt</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Cornell University Press.</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Australian Museum, 2018. Tombs in ancient Egypt [online] Available at: https://australian.museum/learn/cultures/international-collection/ancient-egyptian/tombs-in-ancient-egypt/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28-01-2023).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Ben-Arieh, S. and Alon, D., 2004.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Bronze and Iron Age Tombs at Tell Beit Mirsim</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Jerusalem: Israel Antiquities Authority.</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Bentum, 2013. The Sacred Scarab of Ancient Egypt [online] Available At: https://henrivanbentum.blogspot.com/2013/06/the-sacred-scarab-of-ancient-egypt.html (Accessed 28-01-2023.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British Museum, 2023. Scarab Beetle amulet [online] Available at: https://www.britishmuseum.org/collection/object/Y_EA65413 Accessed 18-01-2023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27-01-2023).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Brooklyn Museum, 2023. Scarab of Thutmose III Mounted in Ring: Egyptian, Classical, ancient Near Eastern Art [online] Available at:  https://www.brooklynmuseum.org/opencollection/objects/4090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27-01-2023).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Bowden, D., 2023. Teel vs Turquoise the Key Differences explained [online] Available at: https://www.irreverentgent.com/teal-vs-turquoise (Accessed 02-02-2023).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Bryan, B.M., 2010. Pharaonic painting through the New Kingdom.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 companion to ancient Egypt</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pp.990-1007.</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Byl, S.A., 2012.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The essence and use of perfume in ancient Egypt</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(Doctoral dissertation, University of South Africa).</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Christies, 2010. 22 Egyptian Scarabs – middle kingdom 2000-3000BCE [online] Available at: </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https://www.christies.com/lot/lot-twenty-two-egyptian-scarabs-middle-kingdom-to-ptolemaic-5385551/?pos=4&amp;intObjectID=5385551&amp;sid=&amp;page=4</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(Accessed 28-01-2023).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Cooney, K.M., 2005. Teeter, E. 2003. Scarabs, scaraboids, seals, and seal impressions from Medinet Habu, with post–Pharaonic seals and seal Impressions by TG Wilfong. –Chicago, University of Chicago Press (Oriental Institute 118).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PalArch's Journal of Archaeology of Egypt/Egyptology</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3</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(1) </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p.19, pp. 38-45.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Collector, 2022. Major Harry Hartley Southey (Accessed 03-02-2023).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David, A., Mullins, R.A. and Panitz-Cohen, N., 2016. An Mnḫprrꜥ Scarab from Tel Abel Beth Maacah.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Journal of Ancient Egyptian Interconnections</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9</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pp.1-13.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Dorman, p, 2006. The early reign of Thutmosis III: an unorthodox mantle of Co-regency. Thutmosis III pp39-68.</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Down Under Pharaoh, 2023. Egyptian Jewellery scarab and Nile clay bead necklace [online] Available at:</a:t>
            </a:r>
            <a:r>
              <a:rPr lang="en-GB" sz="12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https://downunderpharaoh.patternbyetsy.com/listing/462578788/egyptian-jewelry-scarab-nile-clay-bead Accessed 28-01-2023.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Enterprise, 2017. The hypocrisy of antique collection [online] Available At: https://enterprise.press/stories/2017/03/01/the-hypocrisy-of-antique-collection/ Accessed 03-02-2023).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Everipedia, 2022.Thutmose III [online] Available At: https://everipedia.org/Thutmose_III (Accessed 29-01-2023).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Faulkner, R.O., 1964. A concise dictionary of Middle Egyptian.</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Gardiner, A.H., 1927. Egyptian Grammar Dictionary p.32.</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Harrington, N., 2012. Living with the dead: ancestor worship and mortuary ritual in ancient Egypt.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Living with the Dead</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pp.1-208.</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b="1" dirty="0">
                <a:solidFill>
                  <a:srgbClr val="4472C4"/>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Hart, G., 2005.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The Routledge dictionary of Egyptian gods and goddesses</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Routledge.</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Ikram, S., 2015.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Death and burial in ancient Egypt</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American University in Cairo Press.</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Iwaszczuk, J., 2014. The legacy of Senwosret I during the reign of Hatshepsut and Thutmose III. </a:t>
            </a:r>
            <a:r>
              <a:rPr lang="en-GB" sz="1200" b="1"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Études et Travaux (Institut des Cultures Méditerranéennes et Orientales de l’Académie Polonaise des Sciences)</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(27), pp.161-178.</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Josephson, J.A., 1992. A Variant Type of the Uraeus in the Late Period.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Journal of the American Research Centre in Egypt</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29</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pp.123-130.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Kemp, B.J., 2018.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Ancient Egypt: anatomy of a civilization</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Routledge.</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Lesko, B.S., 1967. The Senmut problem. Journal of the American Research Centre in Egypt, 6, pp.113-118.</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El Mahdy, C., 1989. </a:t>
            </a:r>
            <a:r>
              <a:rPr lang="en-GB" sz="1200" b="1" i="1" dirty="0">
                <a:solidFill>
                  <a:srgbClr val="000000"/>
                </a:solidFill>
                <a:effectLst/>
                <a:latin typeface="Calibri" panose="020F0502020204030204" pitchFamily="34" charset="0"/>
                <a:ea typeface="Calibri" panose="020F0502020204030204" pitchFamily="34" charset="0"/>
                <a:cs typeface="Arial" panose="020B0604020202020204" pitchFamily="34" charset="0"/>
              </a:rPr>
              <a:t>Mummies, myth, and magic in ancient Egypt</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p.13 Manley, B., 2012. </a:t>
            </a:r>
            <a:r>
              <a:rPr lang="en-GB" sz="1200" b="1"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Egyptian Hieroglyphs for Complete Beginners: New Step-by-Step Method</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National Geographic Books.</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Meduca ancient art, 2023d. Roman Egyptian Faience Scarab, ca  First to Second Century A.D [online] Available at: </a:t>
            </a:r>
            <a:r>
              <a:rPr lang="en-GB" sz="1200" b="1" u="none" strike="noStrike"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https://medusa-art.com/antiquities-gallery/roman/an-Egyptian-inscribed-scarab-4.html</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27-01-2023).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Merthyr Tydfil County Borough Council, 2022. [online] Available at:  </a:t>
            </a:r>
            <a:r>
              <a:rPr lang="en-GB" sz="1200" b="1" u="none" strike="noStrike"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https://www.visitmerthyr.co.uk/things-to-do/attractions/cyfarthfa-museum-art-gallery</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01-02-2023).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Mireri J., 2021. ancient Egyptian symbols with their meanings [online] Available at: </a:t>
            </a:r>
            <a:r>
              <a:rPr lang="en-GB" sz="1200" b="1" u="none" strike="noStrike"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https://yen.com.gh/180868-30-ancient-egyptian-symbols-meanings.</a:t>
            </a:r>
            <a:r>
              <a:rPr lang="en-GB" sz="1200" b="1" strike="noStrike"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html</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(Accessed 27-01-2023).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The Metropolitan Museum of Art History, 2023. Amulets [online] Available at: </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https://www.metmuseum.org/toah/hd/egam/hd_egam.htm</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(Accessed 30-01-2023).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Metropolitan Museum of Art, 2022. Scarab of Thutmose III New Kingdom, ca. 1479–1429 B.C.E. [online] Available at: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https://www.metmuseum.org/art/collection/search/557076 </a:t>
            </a: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(Accessed 28-01-2023).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Muzeion, 2023.</a:t>
            </a: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Egyptian Blue Scarab Faience Amulet [online] Available at:</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b="1"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https://www.touchofmodern.com/sales/muzeion-4bbf176b-6847-43ef-a23a-64a6d94fe487/egyptian-blue-scarab-faience-amulet?open=1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27-01-2023).</a:t>
            </a:r>
            <a:b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Novus, S., 2014 Egyptian Blue – The Oldest Known Artificial Pigment.  Ancient Origins 2013-2022 [online] Available at: https://www.ancient-origins.net/ancient-technology/egyptian-blue-oldest-artificial-pigment-ever-produced-001745 (Accessed 02-02-2023). </a:t>
            </a:r>
            <a:b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O’Neil, S.L., 2020. Symbolism in the ancient Egyptian Culture [online] Available at: https://classroom.synonym.com/symbolism-ancient-egyptian-culture-5633.html (27-01-2023).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O’Neil, S.L., 2017. Faience in Ancient Egypt [online] Available at: https://sciencing.com/faience-ancient-egypt-7582.html (Accessed 27-01-2023).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Piccione, P.A., 2003. The Women of Thutmose III in the Stelae of the Egyptian Museum.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JSSEA</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30</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pp.91-102.</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Pinch, G., 2004. Egyptian mythology: A guide to the gods, goddesses, and traditions of ancient Egypt. Oxford University Press, USA.</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Pinterest, 2023. Scarab Swivel Ring early 18</a:t>
            </a:r>
            <a:r>
              <a:rPr lang="en-GB" sz="1200" b="1" baseline="30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th</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Dynasty 1540-1400 BCE [online] Available At: https://www.pinterest.co.uk/pin/197173289929408675/ </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(Accessed 27-01-2023).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Pinterest, 2023. Egyptian scarab. 18</a:t>
            </a:r>
            <a:r>
              <a:rPr lang="en-GB" sz="1200" b="1" baseline="3000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th</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Dynasty. 1570 – 1342 BCE [online] Available At:</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https://www.pinterest.co.uk/pin/</a:t>
            </a:r>
            <a:r>
              <a:rPr lang="en-GB" sz="1200" b="1" dirty="0">
                <a:effectLst/>
                <a:latin typeface="Calibri" panose="020F0502020204030204" pitchFamily="34" charset="0"/>
                <a:ea typeface="Calibri" panose="020F0502020204030204" pitchFamily="34" charset="0"/>
                <a:cs typeface="Calibri" panose="020F0502020204030204" pitchFamily="34" charset="0"/>
              </a:rPr>
              <a:t>443886106992310236/</a:t>
            </a:r>
            <a:r>
              <a:rPr lang="en-GB" sz="1200" b="1" u="none" strike="noStrike" dirty="0">
                <a:effectLst/>
                <a:latin typeface="Calibri" panose="020F0502020204030204" pitchFamily="34" charset="0"/>
                <a:ea typeface="Calibri" panose="020F0502020204030204" pitchFamily="34" charset="0"/>
                <a:cs typeface="Calibri" panose="020F0502020204030204" pitchFamily="34" charset="0"/>
              </a:rPr>
              <a:t> (Accessed 29-01-2023).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Renggli, F., 2002. The sunrise as the birth of a baby: The Prenatal Key to Egyptian Mythology.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Journal of Prenatal and Perinatal Psychology and Health</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16</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pp.215-236.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Sarr, J., 2001. Gayer-Anderson Scarab Collection.</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Snape, S., 2011.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Ancient Egyptian Tombs: The Culture of Life and Death</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John Wiley &amp; Sons</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Spieser, C., 2010. Cartouche.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UCLA Encyclopaedia of Egyptology</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1</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(1).</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Stadler, M.A., 2017. On the nature of ancient Egyptian funerary rituals.</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Target Careers, 2023. https://targetcareers.co.uk/university-hubs/university-of-wales-trinity-saint-david for UWTSD logo 04-02-2023 (Accessed 03-02-2022).</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Taylor, J.H., 2001.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Death and the afterlife in ancient Egypt</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University of Chicago Press.</a:t>
            </a:r>
            <a:r>
              <a:rPr lang="en-GB" sz="12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Taylor, J.H. ed., 2010.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Journey through the afterlife: Ancient Egyptian Book of the Dead</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Harvard University Press.</a:t>
            </a:r>
            <a:r>
              <a:rPr lang="en-GB" sz="12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Teeter, E., 2003. Scarabs, Scaraboids, Seals, and Seal Impressions from Medinet Habu p.19, p.p. 38-45.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Uphill, E.P., 1961. A joint Sed-festival of Thutmosis III and Queen Hatshepsut. Journal of Near Eastern Studies, 20(4), pp248-251.</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Ward, W.A., 1994. Beetles in stone: The Egyptian scarab.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The Biblical Archaeologist</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57</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(4), pp.186-202.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Wikipedia, 2023.Hyroglyphs [online] Available at: https://en.wikipedia.org/wiki/List_of_Egyptian_hieroglyphs (Accessed 27-01-2023).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222222"/>
                </a:solidFill>
                <a:effectLst/>
                <a:latin typeface="Calibri" panose="020F0502020204030204" pitchFamily="34" charset="0"/>
                <a:ea typeface="Times New Roman" panose="02020603050405020304" pitchFamily="18" charset="0"/>
                <a:cs typeface="Calibri" panose="020F0502020204030204" pitchFamily="34" charset="0"/>
              </a:rPr>
              <a:t>Wiki Media, 2023. Cartouches of Thutmosis III [online] Available At: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https://commons.wikimedia.org/wiki/Category:Cartouches_of_Thutmosis_III#/media/File:Cartouche_with_scarab.jpg (2006) (Accessed 27-01-2023).</a:t>
            </a:r>
            <a:b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Wilkinson, R.H., 2008.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Egyptian scarabs</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Shire.</a:t>
            </a:r>
            <a:b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Willockx, S., 2015. The cartouche names of the New Kingdom. </a:t>
            </a: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 Willcokx, Ancient Egypt. Disponible en http://www. egyptology. NL/KinglistNK. pdf. Consultado en abril de</a:t>
            </a:r>
            <a:r>
              <a:rPr lang="en-GB" sz="1200" b="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World Atlas, 2023. Egypt World Atlas.com</a:t>
            </a: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[online] Available at: </a:t>
            </a: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https://www.worldatlas.com/maps/egypt (Accessed 01-02-2023).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Yordan Zhelyazkov, 2022. Eye of Ra vs The Eye of Horus – are they the same? Symbol Sage: Understanding the World Through Symbols and Mythology [online] Available At: https://symbolsage.com/eye-of-ra-vs-eye-of-horus/ (Accessed 01-02-2023).</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i="1"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r>
              <a:rPr lang="en-GB" sz="1200" b="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en-GB" sz="12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br>
            <a:endParaRPr lang="en-GB" sz="1200" b="1" dirty="0"/>
          </a:p>
        </p:txBody>
      </p:sp>
    </p:spTree>
    <p:extLst>
      <p:ext uri="{BB962C8B-B14F-4D97-AF65-F5344CB8AC3E}">
        <p14:creationId xmlns:p14="http://schemas.microsoft.com/office/powerpoint/2010/main" val="2328958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6" ma:contentTypeDescription="Create a new document." ma:contentTypeScope="" ma:versionID="3e27d7944e1c848b91c24ef571e66262">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fa2c70cc21d6b8da4432f602e38fade3"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8E27F6-125B-4C7A-A3EB-36A5693D4725}">
  <ds:schemaRefs>
    <ds:schemaRef ds:uri="http://schemas.microsoft.com/sharepoint/v3/contenttype/forms"/>
  </ds:schemaRefs>
</ds:datastoreItem>
</file>

<file path=customXml/itemProps2.xml><?xml version="1.0" encoding="utf-8"?>
<ds:datastoreItem xmlns:ds="http://schemas.openxmlformats.org/officeDocument/2006/customXml" ds:itemID="{ADD3F283-4611-4BE7-8242-A4CC89FC934E}">
  <ds:schemaRefs>
    <ds:schemaRef ds:uri="f54e4810-f1f5-4bce-aa8e-e4722dc561be"/>
    <ds:schemaRef ds:uri="http://purl.org/dc/terms/"/>
    <ds:schemaRef ds:uri="http://www.w3.org/XML/1998/namespace"/>
    <ds:schemaRef ds:uri="http://schemas.microsoft.com/office/2006/documentManagement/types"/>
    <ds:schemaRef ds:uri="http://purl.org/dc/elements/1.1/"/>
    <ds:schemaRef ds:uri="http://schemas.microsoft.com/office/2006/metadata/properties"/>
    <ds:schemaRef ds:uri="7b23fa32-4003-4364-bee1-595462966394"/>
    <ds:schemaRef ds:uri="http://schemas.microsoft.com/office/infopath/2007/PartnerControl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BD54D44E-508C-47FD-9513-8A64BF6C91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5933</TotalTime>
  <Words>4599</Words>
  <Application>Microsoft Office PowerPoint</Application>
  <PresentationFormat>Widescreen</PresentationFormat>
  <Paragraphs>139</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Light</vt:lpstr>
      <vt:lpstr>Segoe UI Historic</vt:lpstr>
      <vt:lpstr>Times New Roman</vt:lpstr>
      <vt:lpstr>Tw Cen MT</vt:lpstr>
      <vt:lpstr>Office Theme</vt:lpstr>
      <vt:lpstr>HPAH505076 Funerary Beliefs in Ancient Egypt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 Ancient Resources Auctions, 2016. Lot 38: A lot of 8 Egyptian terracotta amulet moulds [online] Available At: https://www.invaluable.com/auction-lot/a-lot-of-8-egyptian-terracotta-amulet-molds-38-c-83f4ff1b8f# (Accessed 28-01-2023). Arnold, D., Haeny, G., Bell, L., and Finnestad, R.B., 1997. Temples of ancient Egypt. Cornell University Press. Australian Museum, 2018. Tombs in ancient Egypt [online] Available at: https://australian.museum/learn/cultures/international-collection/ancient-egyptian/tombs-in-ancient-egypt/ (Accessed 28-01-2023). Ben-Arieh, S. and Alon, D., 2004. Bronze and Iron Age Tombs at Tell Beit Mirsim. Jerusalem: Israel Antiquities Authority. Bentum, 2013. The Sacred Scarab of Ancient Egypt [online] Available At: https://henrivanbentum.blogspot.com/2013/06/the-sacred-scarab-of-ancient-egypt.html (Accessed 28-01-2023. British Museum, 2023. Scarab Beetle amulet [online] Available at: https://www.britishmuseum.org/collection/object/Y_EA65413 Accessed 18-01-2023 (Accessed 27-01-2023). Brooklyn Museum, 2023. Scarab of Thutmose III Mounted in Ring: Egyptian, Classical, ancient Near Eastern Art [online] Available at:  https://www.brooklynmuseum.org/opencollection/objects/4090 (Accessed 27-01-2023).  Bowden, D., 2023. Teel vs Turquoise the Key Differences explained [online] Available at: https://www.irreverentgent.com/teal-vs-turquoise (Accessed 02-02-2023). Bryan, B.M., 2010. Pharaonic painting through the New Kingdom. A companion to ancient Egypt, pp.990-1007. Byl, S.A., 2012. The essence and use of perfume in ancient Egypt (Doctoral dissertation, University of South Africa). Christies, 2010. 22 Egyptian Scarabs – middle kingdom 2000-3000BCE [online] Available at: https://www.christies.com/lot/lot-twenty-two-egyptian-scarabs-middle-kingdom-to-ptolemaic-5385551/?pos=4&amp;intObjectID=5385551&amp;sid=&amp;page=4 (Accessed 28-01-2023). Cooney, K.M., 2005. Teeter, E. 2003. Scarabs, scaraboids, seals, and seal impressions from Medinet Habu, with post–Pharaonic seals and seal Impressions by TG Wilfong. –Chicago, University of Chicago Press (Oriental Institute 118). PalArch's Journal of Archaeology of Egypt/Egyptology, 3(1) p.19, pp. 38-45.    The Collector, 2022. Major Harry Hartley Southey (Accessed 03-02-2023). David, A., Mullins, R.A. and Panitz-Cohen, N., 2016. An Mnḫprrꜥ Scarab from Tel Abel Beth Maacah. Journal of Ancient Egyptian Interconnections, 9, pp.1-13. Dorman, p, 2006. The early reign of Thutmosis III: an unorthodox mantle of Co-regency. Thutmosis III pp39-68. Down Under Pharaoh, 2023. Egyptian Jewellery scarab and Nile clay bead necklace [online] Available at: https://downunderpharaoh.patternbyetsy.com/listing/462578788/egyptian-jewelry-scarab-nile-clay-bead Accessed 28-01-2023.  Enterprise, 2017. The hypocrisy of antique collection [online] Available At: https://enterprise.press/stories/2017/03/01/the-hypocrisy-of-antique-collection/ Accessed 03-02-2023).  Everipedia, 2022.Thutmose III [online] Available At: https://everipedia.org/Thutmose_III (Accessed 29-01-2023). Faulkner, R.O., 1964. A concise dictionary of Middle Egyptian. Gardiner, A.H., 1927. Egyptian Grammar Dictionary p.32. Harrington, N., 2012. Living with the dead: ancestor worship and mortuary ritual in ancient Egypt. Living with the Dead, pp.1-208.   Hart, G., 2005. The Routledge dictionary of Egyptian gods and goddesses. Routledge. Ikram, S., 2015. Death and burial in ancient Egypt. American University in Cairo Press. Iwaszczuk, J., 2014. The legacy of Senwosret I during the reign of Hatshepsut and Thutmose III. Études et Travaux (Institut des Cultures Méditerranéennes et Orientales de l’Académie Polonaise des Sciences), (27), pp.161-178. Josephson, J.A., 1992. A Variant Type of the Uraeus in the Late Period. Journal of the American Research Centre in Egypt, 29, pp.123-130.  Kemp, B.J., 2018. Ancient Egypt: anatomy of a civilization. Routledge. Lesko, B.S., 1967. The Senmut problem. Journal of the American Research Centre in Egypt, 6, pp.113-118. El Mahdy, C., 1989. Mummies, myth, and magic in ancient Egypt p.13 Manley, B., 2012. Egyptian Hieroglyphs for Complete Beginners: New Step-by-Step Method. National Geographic Books. Meduca ancient art, 2023d. Roman Egyptian Faience Scarab, ca  First to Second Century A.D [online] Available at: https://medusa-art.com/antiquities-gallery/roman/an-Egyptian-inscribed-scarab-4.html (Accessed 27-01-2023).  Merthyr Tydfil County Borough Council, 2022. [online] Available at:  https://www.visitmerthyr.co.uk/things-to-do/attractions/cyfarthfa-museum-art-gallery (Accessed 01-02-2023).  Mireri J., 2021. ancient Egyptian symbols with their meanings [online] Available at: https://yen.com.gh/180868-30-ancient-egyptian-symbols-meanings.html (Accessed 27-01-2023).  The Metropolitan Museum of Art History, 2023. Amulets [online] Available at: https://www.metmuseum.org/toah/hd/egam/hd_egam.htm (Accessed 30-01-2023).  The Metropolitan Museum of Art, 2022. Scarab of Thutmose III New Kingdom, ca. 1479–1429 B.C.E. [online] Available at: https://www.metmuseum.org/art/collection/search/557076 (Accessed 28-01-2023).  Muzeion, 2023. Egyptian Blue Scarab Faience Amulet [online] Available at: https://www.touchofmodern.com/sales/muzeion-4bbf176b-6847-43ef-a23a-64a6d94fe487/egyptian-blue-scarab-faience-amulet?open=1 (Accessed 27-01-2023). Novus, S., 2014 Egyptian Blue – The Oldest Known Artificial Pigment.  Ancient Origins 2013-2022 [online] Available at: https://www.ancient-origins.net/ancient-technology/egyptian-blue-oldest-artificial-pigment-ever-produced-001745 (Accessed 02-02-2023).  O’Neil, S.L., 2020. Symbolism in the ancient Egyptian Culture [online] Available at: https://classroom.synonym.com/symbolism-ancient-egyptian-culture-5633.html (27-01-2023).  O’Neil, S.L., 2017. Faience in Ancient Egypt [online] Available at: https://sciencing.com/faience-ancient-egypt-7582.html (Accessed 27-01-2023). Piccione, P.A., 2003. The Women of Thutmose III in the Stelae of the Egyptian Museum. JSSEA, 30, pp.91-102. Pinch, G., 2004. Egyptian mythology: A guide to the gods, goddesses, and traditions of ancient Egypt. Oxford University Press, USA. Pinterest, 2023. Scarab Swivel Ring early 18th Dynasty 1540-1400 BCE [online] Available At: https://www.pinterest.co.uk/pin/197173289929408675/ (Accessed 27-01-2023). Pinterest, 2023. Egyptian scarab. 18th Dynasty. 1570 – 1342 BCE [online] Available At: https://www.pinterest.co.uk/pin/443886106992310236/ (Accessed 29-01-2023). Renggli, F., 2002. The sunrise as the birth of a baby: The Prenatal Key to Egyptian Mythology. Journal of Prenatal and Perinatal Psychology and Health, 16, pp.215-236.  Sarr, J., 2001. Gayer-Anderson Scarab Collection. Snape, S., 2011. Ancient Egyptian Tombs: The Culture of Life and Death. John Wiley &amp; Sons Spieser, C., 2010. Cartouche. UCLA Encyclopaedia of Egyptology, 1(1). Stadler, M.A., 2017. On the nature of ancient Egyptian funerary rituals. Target Careers, 2023. https://targetcareers.co.uk/university-hubs/university-of-wales-trinity-saint-david for UWTSD logo 04-02-2023 (Accessed 03-02-2022). Taylor, J.H., 2001. Death and the afterlife in ancient Egypt. University of Chicago Press.  Taylor, J.H. ed., 2010. Journey through the afterlife: Ancient Egyptian Book of the Dead. Harvard University Press.  Teeter, E., 2003. Scarabs, Scaraboids, Seals, and Seal Impressions from Medinet Habu p.19, p.p. 38-45.   Uphill, E.P., 1961. A joint Sed-festival of Thutmosis III and Queen Hatshepsut. Journal of Near Eastern Studies, 20(4), pp248-251. Ward, W.A., 1994. Beetles in stone: The Egyptian scarab. The Biblical Archaeologist, 57(4), pp.186-202.  Wikipedia, 2023.Hyroglyphs [online] Available at: https://en.wikipedia.org/wiki/List_of_Egyptian_hieroglyphs (Accessed 27-01-2023).  Wiki Media, 2023. Cartouches of Thutmosis III [online] Available At: https://commons.wikimedia.org/wiki/Category:Cartouches_of_Thutmosis_III#/media/File:Cartouche_with_scarab.jpg (2006) (Accessed 27-01-2023). Wilkinson, R.H., 2008. Egyptian scarabs. Shire. Willockx, S., 2015. The cartouche names of the New Kingdom. S. Willcokx, Ancient Egypt. Disponible en http://www. egyptology. NL/KinglistNK. pdf. Consultado en abril de.  World Atlas, 2023. Egypt World Atlas.com [online] Available at: https://www.worldatlas.com/maps/egypt (Accessed 01-02-2023). Yordan Zhelyazkov, 2022. Eye of Ra vs The Eye of Horus – are they the same? Symbol Sage: Understanding the World Through Symbols and Mythology [online] Available At: https://symbolsage.com/eye-of-ra-vs-eye-of-horus/ (Accessed 01-02-2023).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Funerary Beliefs in Ancient Egypt </dc:title>
  <dc:creator>Julia Jones</dc:creator>
  <cp:lastModifiedBy>Julia Jones</cp:lastModifiedBy>
  <cp:revision>2</cp:revision>
  <cp:lastPrinted>2023-02-04T18:55:13Z</cp:lastPrinted>
  <dcterms:created xsi:type="dcterms:W3CDTF">2023-01-28T19:37:20Z</dcterms:created>
  <dcterms:modified xsi:type="dcterms:W3CDTF">2023-02-10T22:56:40Z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