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
  </p:notesMasterIdLst>
  <p:sldIdLst>
    <p:sldId id="256" r:id="rId2"/>
  </p:sldIdLst>
  <p:sldSz cx="9601200" cy="128016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3063"/>
    <a:srgbClr val="FFEAFF"/>
    <a:srgbClr val="FFC216"/>
    <a:srgbClr val="FFBBBB"/>
    <a:srgbClr val="99D2FF"/>
    <a:srgbClr val="A6FFFF"/>
    <a:srgbClr val="D9E6FF"/>
    <a:srgbClr val="A3DBFF"/>
    <a:srgbClr val="FFC6C6"/>
    <a:srgbClr val="F6C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20" d="100"/>
          <a:sy n="120" d="100"/>
        </p:scale>
        <p:origin x="110" y="-451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E15810-B117-42BF-BC60-98B9C6027F5B}" type="datetimeFigureOut">
              <a:rPr lang="en-GB" smtClean="0"/>
              <a:t>03/11/2025</a:t>
            </a:fld>
            <a:endParaRPr lang="en-GB"/>
          </a:p>
        </p:txBody>
      </p:sp>
      <p:sp>
        <p:nvSpPr>
          <p:cNvPr id="4" name="Slide Image Placeholder 3"/>
          <p:cNvSpPr>
            <a:spLocks noGrp="1" noRot="1" noChangeAspect="1"/>
          </p:cNvSpPr>
          <p:nvPr>
            <p:ph type="sldImg" idx="2"/>
          </p:nvPr>
        </p:nvSpPr>
        <p:spPr>
          <a:xfrm>
            <a:off x="2271713" y="1143000"/>
            <a:ext cx="231457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FFFD9D-A183-4A42-AFAF-CC31B4F2044A}" type="slidenum">
              <a:rPr lang="en-GB" smtClean="0"/>
              <a:t>‹#›</a:t>
            </a:fld>
            <a:endParaRPr lang="en-GB"/>
          </a:p>
        </p:txBody>
      </p:sp>
    </p:spTree>
    <p:extLst>
      <p:ext uri="{BB962C8B-B14F-4D97-AF65-F5344CB8AC3E}">
        <p14:creationId xmlns:p14="http://schemas.microsoft.com/office/powerpoint/2010/main" val="3203763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FFFD9D-A183-4A42-AFAF-CC31B4F2044A}" type="slidenum">
              <a:rPr lang="en-GB" smtClean="0"/>
              <a:t>1</a:t>
            </a:fld>
            <a:endParaRPr lang="en-GB"/>
          </a:p>
        </p:txBody>
      </p:sp>
    </p:spTree>
    <p:extLst>
      <p:ext uri="{BB962C8B-B14F-4D97-AF65-F5344CB8AC3E}">
        <p14:creationId xmlns:p14="http://schemas.microsoft.com/office/powerpoint/2010/main" val="8611316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720090" y="2095078"/>
            <a:ext cx="8161020" cy="4456853"/>
          </a:xfrm>
        </p:spPr>
        <p:txBody>
          <a:bodyPr anchor="b"/>
          <a:lstStyle>
            <a:lvl1pPr algn="ctr">
              <a:defRPr sz="6300"/>
            </a:lvl1pPr>
          </a:lstStyle>
          <a:p>
            <a:r>
              <a:rPr lang="en-GB"/>
              <a:t>Click to edit Master title style</a:t>
            </a:r>
            <a:endParaRPr lang="en-US" dirty="0"/>
          </a:p>
        </p:txBody>
      </p:sp>
      <p:sp>
        <p:nvSpPr>
          <p:cNvPr id="3" name="Subtitle 2"/>
          <p:cNvSpPr>
            <a:spLocks noGrp="1"/>
          </p:cNvSpPr>
          <p:nvPr>
            <p:ph type="subTitle" idx="1"/>
          </p:nvPr>
        </p:nvSpPr>
        <p:spPr>
          <a:xfrm>
            <a:off x="1200150" y="6723804"/>
            <a:ext cx="7200900" cy="3090756"/>
          </a:xfrm>
        </p:spPr>
        <p:txBody>
          <a:bodyPr/>
          <a:lstStyle>
            <a:lvl1pPr marL="0" indent="0" algn="ctr">
              <a:buNone/>
              <a:defRPr sz="2520"/>
            </a:lvl1pPr>
            <a:lvl2pPr marL="480060" indent="0" algn="ctr">
              <a:buNone/>
              <a:defRPr sz="2100"/>
            </a:lvl2pPr>
            <a:lvl3pPr marL="960120" indent="0" algn="ctr">
              <a:buNone/>
              <a:defRPr sz="1890"/>
            </a:lvl3pPr>
            <a:lvl4pPr marL="1440180" indent="0" algn="ctr">
              <a:buNone/>
              <a:defRPr sz="1680"/>
            </a:lvl4pPr>
            <a:lvl5pPr marL="1920240" indent="0" algn="ctr">
              <a:buNone/>
              <a:defRPr sz="1680"/>
            </a:lvl5pPr>
            <a:lvl6pPr marL="2400300" indent="0" algn="ctr">
              <a:buNone/>
              <a:defRPr sz="1680"/>
            </a:lvl6pPr>
            <a:lvl7pPr marL="2880360" indent="0" algn="ctr">
              <a:buNone/>
              <a:defRPr sz="1680"/>
            </a:lvl7pPr>
            <a:lvl8pPr marL="3360420" indent="0" algn="ctr">
              <a:buNone/>
              <a:defRPr sz="1680"/>
            </a:lvl8pPr>
            <a:lvl9pPr marL="3840480" indent="0" algn="ctr">
              <a:buNone/>
              <a:defRPr sz="168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17756297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351162757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55082" y="3191514"/>
            <a:ext cx="8281035" cy="5325109"/>
          </a:xfrm>
        </p:spPr>
        <p:txBody>
          <a:bodyPr anchor="b"/>
          <a:lstStyle>
            <a:lvl1pPr>
              <a:defRPr sz="6300"/>
            </a:lvl1pPr>
          </a:lstStyle>
          <a:p>
            <a:r>
              <a:rPr lang="en-GB"/>
              <a:t>Click to edit Master title style</a:t>
            </a:r>
            <a:endParaRPr lang="en-US" dirty="0"/>
          </a:p>
        </p:txBody>
      </p:sp>
      <p:sp>
        <p:nvSpPr>
          <p:cNvPr id="3" name="Text Placeholder 2"/>
          <p:cNvSpPr>
            <a:spLocks noGrp="1"/>
          </p:cNvSpPr>
          <p:nvPr>
            <p:ph type="body" idx="1"/>
          </p:nvPr>
        </p:nvSpPr>
        <p:spPr>
          <a:xfrm>
            <a:off x="655082" y="8567000"/>
            <a:ext cx="8281035" cy="2800349"/>
          </a:xfrm>
        </p:spPr>
        <p:txBody>
          <a:bodyPr/>
          <a:lstStyle>
            <a:lvl1pPr marL="0" indent="0">
              <a:buNone/>
              <a:defRPr sz="2520">
                <a:solidFill>
                  <a:schemeClr val="tx1"/>
                </a:solidFill>
              </a:defRPr>
            </a:lvl1pPr>
            <a:lvl2pPr marL="480060" indent="0">
              <a:buNone/>
              <a:defRPr sz="2100">
                <a:solidFill>
                  <a:schemeClr val="tx1">
                    <a:tint val="75000"/>
                  </a:schemeClr>
                </a:solidFill>
              </a:defRPr>
            </a:lvl2pPr>
            <a:lvl3pPr marL="960120" indent="0">
              <a:buNone/>
              <a:defRPr sz="1890">
                <a:solidFill>
                  <a:schemeClr val="tx1">
                    <a:tint val="75000"/>
                  </a:schemeClr>
                </a:solidFill>
              </a:defRPr>
            </a:lvl3pPr>
            <a:lvl4pPr marL="1440180" indent="0">
              <a:buNone/>
              <a:defRPr sz="1680">
                <a:solidFill>
                  <a:schemeClr val="tx1">
                    <a:tint val="75000"/>
                  </a:schemeClr>
                </a:solidFill>
              </a:defRPr>
            </a:lvl4pPr>
            <a:lvl5pPr marL="1920240" indent="0">
              <a:buNone/>
              <a:defRPr sz="1680">
                <a:solidFill>
                  <a:schemeClr val="tx1">
                    <a:tint val="75000"/>
                  </a:schemeClr>
                </a:solidFill>
              </a:defRPr>
            </a:lvl5pPr>
            <a:lvl6pPr marL="2400300" indent="0">
              <a:buNone/>
              <a:defRPr sz="1680">
                <a:solidFill>
                  <a:schemeClr val="tx1">
                    <a:tint val="75000"/>
                  </a:schemeClr>
                </a:solidFill>
              </a:defRPr>
            </a:lvl6pPr>
            <a:lvl7pPr marL="2880360" indent="0">
              <a:buNone/>
              <a:defRPr sz="1680">
                <a:solidFill>
                  <a:schemeClr val="tx1">
                    <a:tint val="75000"/>
                  </a:schemeClr>
                </a:solidFill>
              </a:defRPr>
            </a:lvl7pPr>
            <a:lvl8pPr marL="3360420" indent="0">
              <a:buNone/>
              <a:defRPr sz="1680">
                <a:solidFill>
                  <a:schemeClr val="tx1">
                    <a:tint val="75000"/>
                  </a:schemeClr>
                </a:solidFill>
              </a:defRPr>
            </a:lvl8pPr>
            <a:lvl9pPr marL="3840480" indent="0">
              <a:buNone/>
              <a:defRPr sz="16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923C7A9-D1C4-4FF1-990B-F5BDBBEA7F9F}"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14647930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60083" y="3407833"/>
            <a:ext cx="4080510" cy="81224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860608" y="3407833"/>
            <a:ext cx="4080510" cy="81224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923C7A9-D1C4-4FF1-990B-F5BDBBEA7F9F}"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35951721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61333" y="681570"/>
            <a:ext cx="8281035" cy="2474384"/>
          </a:xfrm>
        </p:spPr>
        <p:txBody>
          <a:bodyPr/>
          <a:lstStyle/>
          <a:p>
            <a:r>
              <a:rPr lang="en-GB"/>
              <a:t>Click to edit Master title style</a:t>
            </a:r>
            <a:endParaRPr lang="en-US" dirty="0"/>
          </a:p>
        </p:txBody>
      </p:sp>
      <p:sp>
        <p:nvSpPr>
          <p:cNvPr id="3" name="Text Placeholder 2"/>
          <p:cNvSpPr>
            <a:spLocks noGrp="1"/>
          </p:cNvSpPr>
          <p:nvPr>
            <p:ph type="body" idx="1"/>
          </p:nvPr>
        </p:nvSpPr>
        <p:spPr>
          <a:xfrm>
            <a:off x="661334" y="3138171"/>
            <a:ext cx="4061757"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GB"/>
              <a:t>Click to edit Master text styles</a:t>
            </a:r>
          </a:p>
        </p:txBody>
      </p:sp>
      <p:sp>
        <p:nvSpPr>
          <p:cNvPr id="4" name="Content Placeholder 3"/>
          <p:cNvSpPr>
            <a:spLocks noGrp="1"/>
          </p:cNvSpPr>
          <p:nvPr>
            <p:ph sz="half" idx="2"/>
          </p:nvPr>
        </p:nvSpPr>
        <p:spPr>
          <a:xfrm>
            <a:off x="661334" y="4676140"/>
            <a:ext cx="4061757" cy="68778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860608" y="3138171"/>
            <a:ext cx="4081761" cy="1537969"/>
          </a:xfrm>
        </p:spPr>
        <p:txBody>
          <a:bodyPr anchor="b"/>
          <a:lstStyle>
            <a:lvl1pPr marL="0" indent="0">
              <a:buNone/>
              <a:defRPr sz="2520" b="1"/>
            </a:lvl1pPr>
            <a:lvl2pPr marL="480060" indent="0">
              <a:buNone/>
              <a:defRPr sz="2100" b="1"/>
            </a:lvl2pPr>
            <a:lvl3pPr marL="960120" indent="0">
              <a:buNone/>
              <a:defRPr sz="1890" b="1"/>
            </a:lvl3pPr>
            <a:lvl4pPr marL="1440180" indent="0">
              <a:buNone/>
              <a:defRPr sz="1680" b="1"/>
            </a:lvl4pPr>
            <a:lvl5pPr marL="1920240" indent="0">
              <a:buNone/>
              <a:defRPr sz="1680" b="1"/>
            </a:lvl5pPr>
            <a:lvl6pPr marL="2400300" indent="0">
              <a:buNone/>
              <a:defRPr sz="1680" b="1"/>
            </a:lvl6pPr>
            <a:lvl7pPr marL="2880360" indent="0">
              <a:buNone/>
              <a:defRPr sz="1680" b="1"/>
            </a:lvl7pPr>
            <a:lvl8pPr marL="3360420" indent="0">
              <a:buNone/>
              <a:defRPr sz="1680" b="1"/>
            </a:lvl8pPr>
            <a:lvl9pPr marL="3840480" indent="0">
              <a:buNone/>
              <a:defRPr sz="1680" b="1"/>
            </a:lvl9pPr>
          </a:lstStyle>
          <a:p>
            <a:pPr lvl="0"/>
            <a:r>
              <a:rPr lang="en-GB"/>
              <a:t>Click to edit Master text styles</a:t>
            </a:r>
          </a:p>
        </p:txBody>
      </p:sp>
      <p:sp>
        <p:nvSpPr>
          <p:cNvPr id="6" name="Content Placeholder 5"/>
          <p:cNvSpPr>
            <a:spLocks noGrp="1"/>
          </p:cNvSpPr>
          <p:nvPr>
            <p:ph sz="quarter" idx="4"/>
          </p:nvPr>
        </p:nvSpPr>
        <p:spPr>
          <a:xfrm>
            <a:off x="4860608" y="4676140"/>
            <a:ext cx="4081761" cy="687789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923C7A9-D1C4-4FF1-990B-F5BDBBEA7F9F}" type="datetimeFigureOut">
              <a:rPr lang="en-GB" smtClean="0"/>
              <a:t>03/11/2025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14457420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923C7A9-D1C4-4FF1-990B-F5BDBBEA7F9F}" type="datetimeFigureOut">
              <a:rPr lang="en-GB" smtClean="0"/>
              <a:t>03/11/2025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18697501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923C7A9-D1C4-4FF1-990B-F5BDBBEA7F9F}" type="datetimeFigureOut">
              <a:rPr lang="en-GB" smtClean="0"/>
              <a:t>03/11/2025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1933404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GB"/>
              <a:t>Click to edit Master title style</a:t>
            </a:r>
            <a:endParaRPr lang="en-US" dirty="0"/>
          </a:p>
        </p:txBody>
      </p:sp>
      <p:sp>
        <p:nvSpPr>
          <p:cNvPr id="3" name="Content Placeholder 2"/>
          <p:cNvSpPr>
            <a:spLocks noGrp="1"/>
          </p:cNvSpPr>
          <p:nvPr>
            <p:ph idx="1"/>
          </p:nvPr>
        </p:nvSpPr>
        <p:spPr>
          <a:xfrm>
            <a:off x="4081760" y="1843196"/>
            <a:ext cx="4860608" cy="9097433"/>
          </a:xfrm>
        </p:spPr>
        <p:txBody>
          <a:bodyPr/>
          <a:lstStyle>
            <a:lvl1pPr>
              <a:defRPr sz="3360"/>
            </a:lvl1pPr>
            <a:lvl2pPr>
              <a:defRPr sz="2940"/>
            </a:lvl2pPr>
            <a:lvl3pPr>
              <a:defRPr sz="2520"/>
            </a:lvl3pPr>
            <a:lvl4pPr>
              <a:defRPr sz="2100"/>
            </a:lvl4pPr>
            <a:lvl5pPr>
              <a:defRPr sz="2100"/>
            </a:lvl5pPr>
            <a:lvl6pPr>
              <a:defRPr sz="2100"/>
            </a:lvl6pPr>
            <a:lvl7pPr>
              <a:defRPr sz="2100"/>
            </a:lvl7pPr>
            <a:lvl8pPr>
              <a:defRPr sz="2100"/>
            </a:lvl8pPr>
            <a:lvl9pPr>
              <a:defRPr sz="21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GB"/>
              <a:t>Click to edit Master text styles</a:t>
            </a:r>
          </a:p>
        </p:txBody>
      </p:sp>
      <p:sp>
        <p:nvSpPr>
          <p:cNvPr id="5" name="Date Placeholder 4"/>
          <p:cNvSpPr>
            <a:spLocks noGrp="1"/>
          </p:cNvSpPr>
          <p:nvPr>
            <p:ph type="dt" sz="half" idx="10"/>
          </p:nvPr>
        </p:nvSpPr>
        <p:spPr/>
        <p:txBody>
          <a:bodyPr/>
          <a:lstStyle/>
          <a:p>
            <a:fld id="{0923C7A9-D1C4-4FF1-990B-F5BDBBEA7F9F}"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19368294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1333" y="853440"/>
            <a:ext cx="3096637" cy="2987040"/>
          </a:xfrm>
        </p:spPr>
        <p:txBody>
          <a:bodyPr anchor="b"/>
          <a:lstStyle>
            <a:lvl1pPr>
              <a:defRPr sz="3360"/>
            </a:lvl1pPr>
          </a:lstStyle>
          <a:p>
            <a:r>
              <a:rPr lang="en-GB"/>
              <a:t>Click to edit Master title style</a:t>
            </a:r>
            <a:endParaRPr lang="en-US" dirty="0"/>
          </a:p>
        </p:txBody>
      </p:sp>
      <p:sp>
        <p:nvSpPr>
          <p:cNvPr id="3" name="Picture Placeholder 2"/>
          <p:cNvSpPr>
            <a:spLocks noGrp="1" noChangeAspect="1"/>
          </p:cNvSpPr>
          <p:nvPr>
            <p:ph type="pic" idx="1"/>
          </p:nvPr>
        </p:nvSpPr>
        <p:spPr>
          <a:xfrm>
            <a:off x="4081760" y="1843196"/>
            <a:ext cx="4860608" cy="9097433"/>
          </a:xfrm>
        </p:spPr>
        <p:txBody>
          <a:bodyPr anchor="t"/>
          <a:lstStyle>
            <a:lvl1pPr marL="0" indent="0">
              <a:buNone/>
              <a:defRPr sz="3360"/>
            </a:lvl1pPr>
            <a:lvl2pPr marL="480060" indent="0">
              <a:buNone/>
              <a:defRPr sz="2940"/>
            </a:lvl2pPr>
            <a:lvl3pPr marL="960120" indent="0">
              <a:buNone/>
              <a:defRPr sz="2520"/>
            </a:lvl3pPr>
            <a:lvl4pPr marL="1440180" indent="0">
              <a:buNone/>
              <a:defRPr sz="2100"/>
            </a:lvl4pPr>
            <a:lvl5pPr marL="1920240" indent="0">
              <a:buNone/>
              <a:defRPr sz="2100"/>
            </a:lvl5pPr>
            <a:lvl6pPr marL="2400300" indent="0">
              <a:buNone/>
              <a:defRPr sz="2100"/>
            </a:lvl6pPr>
            <a:lvl7pPr marL="2880360" indent="0">
              <a:buNone/>
              <a:defRPr sz="2100"/>
            </a:lvl7pPr>
            <a:lvl8pPr marL="3360420" indent="0">
              <a:buNone/>
              <a:defRPr sz="2100"/>
            </a:lvl8pPr>
            <a:lvl9pPr marL="3840480" indent="0">
              <a:buNone/>
              <a:defRPr sz="2100"/>
            </a:lvl9pPr>
          </a:lstStyle>
          <a:p>
            <a:r>
              <a:rPr lang="en-GB"/>
              <a:t>Click icon to add picture</a:t>
            </a:r>
            <a:endParaRPr lang="en-US" dirty="0"/>
          </a:p>
        </p:txBody>
      </p:sp>
      <p:sp>
        <p:nvSpPr>
          <p:cNvPr id="4" name="Text Placeholder 3"/>
          <p:cNvSpPr>
            <a:spLocks noGrp="1"/>
          </p:cNvSpPr>
          <p:nvPr>
            <p:ph type="body" sz="half" idx="2"/>
          </p:nvPr>
        </p:nvSpPr>
        <p:spPr>
          <a:xfrm>
            <a:off x="661333" y="3840480"/>
            <a:ext cx="3096637" cy="7114964"/>
          </a:xfrm>
        </p:spPr>
        <p:txBody>
          <a:bodyPr/>
          <a:lstStyle>
            <a:lvl1pPr marL="0" indent="0">
              <a:buNone/>
              <a:defRPr sz="1680"/>
            </a:lvl1pPr>
            <a:lvl2pPr marL="480060" indent="0">
              <a:buNone/>
              <a:defRPr sz="1470"/>
            </a:lvl2pPr>
            <a:lvl3pPr marL="960120" indent="0">
              <a:buNone/>
              <a:defRPr sz="1260"/>
            </a:lvl3pPr>
            <a:lvl4pPr marL="1440180" indent="0">
              <a:buNone/>
              <a:defRPr sz="1050"/>
            </a:lvl4pPr>
            <a:lvl5pPr marL="1920240" indent="0">
              <a:buNone/>
              <a:defRPr sz="1050"/>
            </a:lvl5pPr>
            <a:lvl6pPr marL="2400300" indent="0">
              <a:buNone/>
              <a:defRPr sz="1050"/>
            </a:lvl6pPr>
            <a:lvl7pPr marL="2880360" indent="0">
              <a:buNone/>
              <a:defRPr sz="1050"/>
            </a:lvl7pPr>
            <a:lvl8pPr marL="3360420" indent="0">
              <a:buNone/>
              <a:defRPr sz="1050"/>
            </a:lvl8pPr>
            <a:lvl9pPr marL="3840480" indent="0">
              <a:buNone/>
              <a:defRPr sz="1050"/>
            </a:lvl9pPr>
          </a:lstStyle>
          <a:p>
            <a:pPr lvl="0"/>
            <a:r>
              <a:rPr lang="en-GB"/>
              <a:t>Click to edit Master text styles</a:t>
            </a:r>
          </a:p>
        </p:txBody>
      </p:sp>
      <p:sp>
        <p:nvSpPr>
          <p:cNvPr id="5" name="Date Placeholder 4"/>
          <p:cNvSpPr>
            <a:spLocks noGrp="1"/>
          </p:cNvSpPr>
          <p:nvPr>
            <p:ph type="dt" sz="half" idx="10"/>
          </p:nvPr>
        </p:nvSpPr>
        <p:spPr/>
        <p:txBody>
          <a:bodyPr/>
          <a:lstStyle/>
          <a:p>
            <a:fld id="{0923C7A9-D1C4-4FF1-990B-F5BDBBEA7F9F}" type="datetimeFigureOut">
              <a:rPr lang="en-GB" smtClean="0"/>
              <a:t>03/11/2025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4169320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25374052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70859" y="681567"/>
            <a:ext cx="2070259" cy="1084876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60083" y="681567"/>
            <a:ext cx="6090761" cy="1084876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923C7A9-D1C4-4FF1-990B-F5BDBBEA7F9F}" type="datetimeFigureOut">
              <a:rPr lang="en-GB" smtClean="0"/>
              <a:t>03/11/2025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5DEA85-5843-40EE-8BF0-EDA472B04BE4}" type="slidenum">
              <a:rPr lang="en-GB" smtClean="0"/>
              <a:t>‹#›</a:t>
            </a:fld>
            <a:endParaRPr lang="en-GB"/>
          </a:p>
        </p:txBody>
      </p:sp>
    </p:spTree>
    <p:extLst>
      <p:ext uri="{BB962C8B-B14F-4D97-AF65-F5344CB8AC3E}">
        <p14:creationId xmlns:p14="http://schemas.microsoft.com/office/powerpoint/2010/main" val="34653433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60083" y="681570"/>
            <a:ext cx="8281035" cy="247438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60083" y="3407833"/>
            <a:ext cx="8281035" cy="812249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60083" y="11865189"/>
            <a:ext cx="2160270" cy="681567"/>
          </a:xfrm>
          <a:prstGeom prst="rect">
            <a:avLst/>
          </a:prstGeom>
        </p:spPr>
        <p:txBody>
          <a:bodyPr vert="horz" lIns="91440" tIns="45720" rIns="91440" bIns="45720" rtlCol="0" anchor="ctr"/>
          <a:lstStyle>
            <a:lvl1pPr algn="l">
              <a:defRPr sz="1260">
                <a:solidFill>
                  <a:schemeClr val="tx1">
                    <a:tint val="75000"/>
                  </a:schemeClr>
                </a:solidFill>
              </a:defRPr>
            </a:lvl1pPr>
          </a:lstStyle>
          <a:p>
            <a:fld id="{0923C7A9-D1C4-4FF1-990B-F5BDBBEA7F9F}" type="datetimeFigureOut">
              <a:rPr lang="en-GB" smtClean="0"/>
              <a:t>03/11/2025</a:t>
            </a:fld>
            <a:endParaRPr lang="en-GB"/>
          </a:p>
        </p:txBody>
      </p:sp>
      <p:sp>
        <p:nvSpPr>
          <p:cNvPr id="5" name="Footer Placeholder 4"/>
          <p:cNvSpPr>
            <a:spLocks noGrp="1"/>
          </p:cNvSpPr>
          <p:nvPr>
            <p:ph type="ftr" sz="quarter" idx="3"/>
          </p:nvPr>
        </p:nvSpPr>
        <p:spPr>
          <a:xfrm>
            <a:off x="3180398" y="11865189"/>
            <a:ext cx="3240405" cy="681567"/>
          </a:xfrm>
          <a:prstGeom prst="rect">
            <a:avLst/>
          </a:prstGeom>
        </p:spPr>
        <p:txBody>
          <a:bodyPr vert="horz" lIns="91440" tIns="45720" rIns="91440" bIns="45720" rtlCol="0" anchor="ctr"/>
          <a:lstStyle>
            <a:lvl1pPr algn="ctr">
              <a:defRPr sz="126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780848" y="11865189"/>
            <a:ext cx="2160270" cy="681567"/>
          </a:xfrm>
          <a:prstGeom prst="rect">
            <a:avLst/>
          </a:prstGeom>
        </p:spPr>
        <p:txBody>
          <a:bodyPr vert="horz" lIns="91440" tIns="45720" rIns="91440" bIns="45720" rtlCol="0" anchor="ctr"/>
          <a:lstStyle>
            <a:lvl1pPr algn="r">
              <a:defRPr sz="1260">
                <a:solidFill>
                  <a:schemeClr val="tx1">
                    <a:tint val="75000"/>
                  </a:schemeClr>
                </a:solidFill>
              </a:defRPr>
            </a:lvl1pPr>
          </a:lstStyle>
          <a:p>
            <a:fld id="{E35DEA85-5843-40EE-8BF0-EDA472B04BE4}" type="slidenum">
              <a:rPr lang="en-GB" smtClean="0"/>
              <a:t>‹#›</a:t>
            </a:fld>
            <a:endParaRPr lang="en-GB"/>
          </a:p>
        </p:txBody>
      </p:sp>
    </p:spTree>
    <p:extLst>
      <p:ext uri="{BB962C8B-B14F-4D97-AF65-F5344CB8AC3E}">
        <p14:creationId xmlns:p14="http://schemas.microsoft.com/office/powerpoint/2010/main" val="410675037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60120" rtl="0" eaLnBrk="1" latinLnBrk="0" hangingPunct="1">
        <a:lnSpc>
          <a:spcPct val="90000"/>
        </a:lnSpc>
        <a:spcBef>
          <a:spcPct val="0"/>
        </a:spcBef>
        <a:buNone/>
        <a:defRPr sz="4620" kern="1200">
          <a:solidFill>
            <a:schemeClr val="tx1"/>
          </a:solidFill>
          <a:latin typeface="+mj-lt"/>
          <a:ea typeface="+mj-ea"/>
          <a:cs typeface="+mj-cs"/>
        </a:defRPr>
      </a:lvl1pPr>
    </p:titleStyle>
    <p:bodyStyle>
      <a:lvl1pPr marL="240030" indent="-240030" algn="l" defTabSz="960120" rtl="0" eaLnBrk="1" latinLnBrk="0" hangingPunct="1">
        <a:lnSpc>
          <a:spcPct val="90000"/>
        </a:lnSpc>
        <a:spcBef>
          <a:spcPts val="1050"/>
        </a:spcBef>
        <a:buFont typeface="Arial" panose="020B0604020202020204" pitchFamily="34" charset="0"/>
        <a:buChar char="•"/>
        <a:defRPr sz="2940" kern="1200">
          <a:solidFill>
            <a:schemeClr val="tx1"/>
          </a:solidFill>
          <a:latin typeface="+mn-lt"/>
          <a:ea typeface="+mn-ea"/>
          <a:cs typeface="+mn-cs"/>
        </a:defRPr>
      </a:lvl1pPr>
      <a:lvl2pPr marL="720090" indent="-240030" algn="l" defTabSz="960120" rtl="0" eaLnBrk="1" latinLnBrk="0" hangingPunct="1">
        <a:lnSpc>
          <a:spcPct val="90000"/>
        </a:lnSpc>
        <a:spcBef>
          <a:spcPts val="525"/>
        </a:spcBef>
        <a:buFont typeface="Arial" panose="020B0604020202020204" pitchFamily="34" charset="0"/>
        <a:buChar char="•"/>
        <a:defRPr sz="2520" kern="1200">
          <a:solidFill>
            <a:schemeClr val="tx1"/>
          </a:solidFill>
          <a:latin typeface="+mn-lt"/>
          <a:ea typeface="+mn-ea"/>
          <a:cs typeface="+mn-cs"/>
        </a:defRPr>
      </a:lvl2pPr>
      <a:lvl3pPr marL="1200150" indent="-240030" algn="l" defTabSz="960120" rtl="0" eaLnBrk="1" latinLnBrk="0" hangingPunct="1">
        <a:lnSpc>
          <a:spcPct val="90000"/>
        </a:lnSpc>
        <a:spcBef>
          <a:spcPts val="525"/>
        </a:spcBef>
        <a:buFont typeface="Arial" panose="020B0604020202020204" pitchFamily="34" charset="0"/>
        <a:buChar char="•"/>
        <a:defRPr sz="2100" kern="1200">
          <a:solidFill>
            <a:schemeClr val="tx1"/>
          </a:solidFill>
          <a:latin typeface="+mn-lt"/>
          <a:ea typeface="+mn-ea"/>
          <a:cs typeface="+mn-cs"/>
        </a:defRPr>
      </a:lvl3pPr>
      <a:lvl4pPr marL="16802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4pPr>
      <a:lvl5pPr marL="216027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5pPr>
      <a:lvl6pPr marL="264033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6pPr>
      <a:lvl7pPr marL="312039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7pPr>
      <a:lvl8pPr marL="360045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8pPr>
      <a:lvl9pPr marL="4080510" indent="-240030" algn="l" defTabSz="960120" rtl="0" eaLnBrk="1" latinLnBrk="0" hangingPunct="1">
        <a:lnSpc>
          <a:spcPct val="90000"/>
        </a:lnSpc>
        <a:spcBef>
          <a:spcPts val="525"/>
        </a:spcBef>
        <a:buFont typeface="Arial" panose="020B0604020202020204" pitchFamily="34" charset="0"/>
        <a:buChar char="•"/>
        <a:defRPr sz="1890" kern="1200">
          <a:solidFill>
            <a:schemeClr val="tx1"/>
          </a:solidFill>
          <a:latin typeface="+mn-lt"/>
          <a:ea typeface="+mn-ea"/>
          <a:cs typeface="+mn-cs"/>
        </a:defRPr>
      </a:lvl9pPr>
    </p:bodyStyle>
    <p:otherStyle>
      <a:defPPr>
        <a:defRPr lang="en-US"/>
      </a:defPPr>
      <a:lvl1pPr marL="0" algn="l" defTabSz="960120" rtl="0" eaLnBrk="1" latinLnBrk="0" hangingPunct="1">
        <a:defRPr sz="1890" kern="1200">
          <a:solidFill>
            <a:schemeClr val="tx1"/>
          </a:solidFill>
          <a:latin typeface="+mn-lt"/>
          <a:ea typeface="+mn-ea"/>
          <a:cs typeface="+mn-cs"/>
        </a:defRPr>
      </a:lvl1pPr>
      <a:lvl2pPr marL="480060" algn="l" defTabSz="960120" rtl="0" eaLnBrk="1" latinLnBrk="0" hangingPunct="1">
        <a:defRPr sz="1890" kern="1200">
          <a:solidFill>
            <a:schemeClr val="tx1"/>
          </a:solidFill>
          <a:latin typeface="+mn-lt"/>
          <a:ea typeface="+mn-ea"/>
          <a:cs typeface="+mn-cs"/>
        </a:defRPr>
      </a:lvl2pPr>
      <a:lvl3pPr marL="960120" algn="l" defTabSz="960120" rtl="0" eaLnBrk="1" latinLnBrk="0" hangingPunct="1">
        <a:defRPr sz="1890" kern="1200">
          <a:solidFill>
            <a:schemeClr val="tx1"/>
          </a:solidFill>
          <a:latin typeface="+mn-lt"/>
          <a:ea typeface="+mn-ea"/>
          <a:cs typeface="+mn-cs"/>
        </a:defRPr>
      </a:lvl3pPr>
      <a:lvl4pPr marL="1440180" algn="l" defTabSz="960120" rtl="0" eaLnBrk="1" latinLnBrk="0" hangingPunct="1">
        <a:defRPr sz="1890" kern="1200">
          <a:solidFill>
            <a:schemeClr val="tx1"/>
          </a:solidFill>
          <a:latin typeface="+mn-lt"/>
          <a:ea typeface="+mn-ea"/>
          <a:cs typeface="+mn-cs"/>
        </a:defRPr>
      </a:lvl4pPr>
      <a:lvl5pPr marL="1920240" algn="l" defTabSz="960120" rtl="0" eaLnBrk="1" latinLnBrk="0" hangingPunct="1">
        <a:defRPr sz="1890" kern="1200">
          <a:solidFill>
            <a:schemeClr val="tx1"/>
          </a:solidFill>
          <a:latin typeface="+mn-lt"/>
          <a:ea typeface="+mn-ea"/>
          <a:cs typeface="+mn-cs"/>
        </a:defRPr>
      </a:lvl5pPr>
      <a:lvl6pPr marL="2400300" algn="l" defTabSz="960120" rtl="0" eaLnBrk="1" latinLnBrk="0" hangingPunct="1">
        <a:defRPr sz="1890" kern="1200">
          <a:solidFill>
            <a:schemeClr val="tx1"/>
          </a:solidFill>
          <a:latin typeface="+mn-lt"/>
          <a:ea typeface="+mn-ea"/>
          <a:cs typeface="+mn-cs"/>
        </a:defRPr>
      </a:lvl6pPr>
      <a:lvl7pPr marL="2880360" algn="l" defTabSz="960120" rtl="0" eaLnBrk="1" latinLnBrk="0" hangingPunct="1">
        <a:defRPr sz="1890" kern="1200">
          <a:solidFill>
            <a:schemeClr val="tx1"/>
          </a:solidFill>
          <a:latin typeface="+mn-lt"/>
          <a:ea typeface="+mn-ea"/>
          <a:cs typeface="+mn-cs"/>
        </a:defRPr>
      </a:lvl7pPr>
      <a:lvl8pPr marL="3360420" algn="l" defTabSz="960120" rtl="0" eaLnBrk="1" latinLnBrk="0" hangingPunct="1">
        <a:defRPr sz="1890" kern="1200">
          <a:solidFill>
            <a:schemeClr val="tx1"/>
          </a:solidFill>
          <a:latin typeface="+mn-lt"/>
          <a:ea typeface="+mn-ea"/>
          <a:cs typeface="+mn-cs"/>
        </a:defRPr>
      </a:lvl8pPr>
      <a:lvl9pPr marL="3840480" algn="l" defTabSz="960120" rtl="0" eaLnBrk="1" latinLnBrk="0" hangingPunct="1">
        <a:defRPr sz="189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hyperlink" Target="https://www.ons.gov.uk/peoplepopulationandcommunity/wellbeing/articles/worriesaboutclimatechangegreatbritain/septembertooctober2022" TargetMode="External"/><Relationship Id="rId7"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image" Target="../media/image1.jpeg"/><Relationship Id="rId5" Type="http://schemas.openxmlformats.org/officeDocument/2006/relationships/hyperlink" Target="https://www.studentminds.org.uk/news-and-updates/90-of-students-report-climate-change-affects-their-mental-wellbeing/" TargetMode="External"/><Relationship Id="rId4" Type="http://schemas.openxmlformats.org/officeDocument/2006/relationships/hyperlink" Target="http://www.rcpch.ac.uk/news-events/news/children-young-people-fear-government-no-longer-cares-about-climate-change-say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C072A67-EE3A-DFE1-B461-CC0CD8C9412A}"/>
              </a:ext>
            </a:extLst>
          </p:cNvPr>
          <p:cNvSpPr>
            <a:spLocks noGrp="1"/>
          </p:cNvSpPr>
          <p:nvPr>
            <p:ph type="title"/>
          </p:nvPr>
        </p:nvSpPr>
        <p:spPr>
          <a:xfrm>
            <a:off x="7631" y="0"/>
            <a:ext cx="9585940" cy="922629"/>
          </a:xfrm>
          <a:solidFill>
            <a:schemeClr val="accent1">
              <a:lumMod val="75000"/>
            </a:schemeClr>
          </a:solidFill>
          <a:ln>
            <a:noFill/>
          </a:ln>
          <a:effectLst>
            <a:outerShdw blurRad="44450" dist="27940" dir="5400000" algn="ctr">
              <a:srgbClr val="000000">
                <a:alpha val="32000"/>
              </a:srgbClr>
            </a:outerShdw>
          </a:effectLst>
          <a:scene3d>
            <a:camera prst="orthographicFront">
              <a:rot lat="0" lon="0" rev="0"/>
            </a:camera>
            <a:lightRig rig="balanced" dir="t">
              <a:rot lat="0" lon="0" rev="8700000"/>
            </a:lightRig>
          </a:scene3d>
          <a:sp3d>
            <a:bevelT w="190500" h="38100"/>
          </a:sp3d>
        </p:spPr>
        <p:style>
          <a:lnRef idx="0">
            <a:schemeClr val="accent6"/>
          </a:lnRef>
          <a:fillRef idx="3">
            <a:schemeClr val="accent6"/>
          </a:fillRef>
          <a:effectRef idx="3">
            <a:schemeClr val="accent6"/>
          </a:effectRef>
          <a:fontRef idx="minor">
            <a:schemeClr val="lt1"/>
          </a:fontRef>
        </p:style>
        <p:txBody>
          <a:bodyPr>
            <a:normAutofit fontScale="90000"/>
          </a:bodyPr>
          <a:lstStyle/>
          <a:p>
            <a:pPr algn="ctr">
              <a:lnSpc>
                <a:spcPct val="150000"/>
              </a:lnSpc>
            </a:pPr>
            <a:r>
              <a:rPr lang="en-GB" sz="1800" b="1" dirty="0">
                <a:effectLst>
                  <a:outerShdw blurRad="38100" dist="38100" dir="2700000" algn="tl">
                    <a:srgbClr val="000000">
                      <a:alpha val="43137"/>
                    </a:srgbClr>
                  </a:outerShdw>
                </a:effectLst>
              </a:rPr>
              <a:t>Understanding How Climate Change Anxiety Affects the Mental Health of UK Teenagers: Systematic Review</a:t>
            </a:r>
            <a:br>
              <a:rPr lang="en-GB" sz="1000" dirty="0"/>
            </a:br>
            <a:br>
              <a:rPr lang="en-GB" sz="1000" b="1" dirty="0">
                <a:latin typeface="ADLaM Display" panose="02010000000000000000" pitchFamily="2" charset="0"/>
                <a:ea typeface="ADLaM Display" panose="02010000000000000000" pitchFamily="2" charset="0"/>
                <a:cs typeface="ADLaM Display" panose="02010000000000000000" pitchFamily="2" charset="0"/>
              </a:rPr>
            </a:br>
            <a:r>
              <a:rPr lang="en-GB" sz="1000" b="1" kern="100" dirty="0">
                <a:effectLst/>
                <a:latin typeface="Arial" panose="020B0604020202020204" pitchFamily="34" charset="0"/>
                <a:ea typeface="Calibri" panose="020F0502020204030204" pitchFamily="34" charset="0"/>
                <a:cs typeface="Arial" panose="020B0604020202020204" pitchFamily="34" charset="0"/>
              </a:rPr>
              <a:t>Student Name: </a:t>
            </a:r>
            <a:r>
              <a:rPr lang="en-GB" sz="1000" b="1" kern="100" dirty="0">
                <a:latin typeface="Arial" panose="020B0604020202020204" pitchFamily="34" charset="0"/>
                <a:ea typeface="Calibri" panose="020F0502020204030204" pitchFamily="34" charset="0"/>
                <a:cs typeface="Arial" panose="020B0604020202020204" pitchFamily="34" charset="0"/>
              </a:rPr>
              <a:t>   </a:t>
            </a:r>
            <a:r>
              <a:rPr lang="en-GB" sz="1000" b="1" kern="100" dirty="0">
                <a:effectLst/>
                <a:latin typeface="Arial" panose="020B0604020202020204" pitchFamily="34" charset="0"/>
                <a:ea typeface="Calibri" panose="020F0502020204030204" pitchFamily="34" charset="0"/>
                <a:cs typeface="Arial" panose="020B0604020202020204" pitchFamily="34" charset="0"/>
              </a:rPr>
              <a:t>  Student ID:      University email ID: @student.uwtsd.ac.uk    </a:t>
            </a:r>
            <a:r>
              <a:rPr lang="en-GB" sz="1000" b="1" kern="100" dirty="0">
                <a:latin typeface="Arial" panose="020B0604020202020204" pitchFamily="34" charset="0"/>
                <a:ea typeface="Calibri" panose="020F0502020204030204" pitchFamily="34" charset="0"/>
                <a:cs typeface="Arial" panose="020B0604020202020204" pitchFamily="34" charset="0"/>
              </a:rPr>
              <a:t>Program </a:t>
            </a:r>
            <a:r>
              <a:rPr lang="en-GB" sz="1000" b="1" kern="100" dirty="0">
                <a:effectLst/>
                <a:latin typeface="Arial" panose="020B0604020202020204" pitchFamily="34" charset="0"/>
                <a:ea typeface="Calibri" panose="020F0502020204030204" pitchFamily="34" charset="0"/>
                <a:cs typeface="Arial" panose="020B0604020202020204" pitchFamily="34" charset="0"/>
              </a:rPr>
              <a:t>Name: MSc in Public Health and Social Care in Practice</a:t>
            </a:r>
            <a:endParaRPr lang="en-GB" sz="1000" b="1" dirty="0">
              <a:latin typeface="Arial" panose="020B0604020202020204" pitchFamily="34" charset="0"/>
              <a:cs typeface="Arial" panose="020B0604020202020204" pitchFamily="34" charset="0"/>
            </a:endParaRPr>
          </a:p>
        </p:txBody>
      </p:sp>
      <p:graphicFrame>
        <p:nvGraphicFramePr>
          <p:cNvPr id="13" name="Table 12">
            <a:extLst>
              <a:ext uri="{FF2B5EF4-FFF2-40B4-BE49-F238E27FC236}">
                <a16:creationId xmlns:a16="http://schemas.microsoft.com/office/drawing/2014/main" id="{930F0C5A-01D2-65ED-7A02-7D6A44C6C34A}"/>
              </a:ext>
            </a:extLst>
          </p:cNvPr>
          <p:cNvGraphicFramePr>
            <a:graphicFrameLocks noGrp="1"/>
          </p:cNvGraphicFramePr>
          <p:nvPr>
            <p:extLst>
              <p:ext uri="{D42A27DB-BD31-4B8C-83A1-F6EECF244321}">
                <p14:modId xmlns:p14="http://schemas.microsoft.com/office/powerpoint/2010/main" val="3804115373"/>
              </p:ext>
            </p:extLst>
          </p:nvPr>
        </p:nvGraphicFramePr>
        <p:xfrm>
          <a:off x="0" y="962361"/>
          <a:ext cx="4515381" cy="2051411"/>
        </p:xfrm>
        <a:graphic>
          <a:graphicData uri="http://schemas.openxmlformats.org/drawingml/2006/table">
            <a:tbl>
              <a:tblPr firstRow="1" bandRow="1">
                <a:tableStyleId>{72833802-FEF1-4C79-8D5D-14CF1EAF98D9}</a:tableStyleId>
              </a:tblPr>
              <a:tblGrid>
                <a:gridCol w="4515381">
                  <a:extLst>
                    <a:ext uri="{9D8B030D-6E8A-4147-A177-3AD203B41FA5}">
                      <a16:colId xmlns:a16="http://schemas.microsoft.com/office/drawing/2014/main" val="1089935945"/>
                    </a:ext>
                  </a:extLst>
                </a:gridCol>
              </a:tblGrid>
              <a:tr h="283571">
                <a:tc>
                  <a:txBody>
                    <a:bodyPr/>
                    <a:lstStyle/>
                    <a:p>
                      <a:pPr marL="0" indent="0" algn="ctr">
                        <a:buFont typeface="Arial" panose="020B0604020202020204" pitchFamily="34" charset="0"/>
                        <a:buNone/>
                      </a:pPr>
                      <a:r>
                        <a:rPr lang="en-GB" sz="1000" b="1" kern="1200" dirty="0">
                          <a:solidFill>
                            <a:schemeClr val="bg1"/>
                          </a:solidFill>
                          <a:effectLst/>
                          <a:latin typeface="Arial" panose="020B0604020202020204" pitchFamily="34" charset="0"/>
                          <a:ea typeface="+mn-ea"/>
                          <a:cs typeface="Arial" panose="020B0604020202020204" pitchFamily="34" charset="0"/>
                        </a:rPr>
                        <a:t>Introduction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7030A0"/>
                    </a:solidFill>
                  </a:tcPr>
                </a:tc>
                <a:extLst>
                  <a:ext uri="{0D108BD9-81ED-4DB2-BD59-A6C34878D82A}">
                    <a16:rowId xmlns:a16="http://schemas.microsoft.com/office/drawing/2014/main" val="2699882377"/>
                  </a:ext>
                </a:extLst>
              </a:tr>
              <a:tr h="1289842">
                <a:tc>
                  <a:txBody>
                    <a:bodyPr/>
                    <a:lstStyle/>
                    <a:p>
                      <a:pPr algn="just"/>
                      <a:r>
                        <a:rPr lang="en-GB" sz="1000" dirty="0">
                          <a:latin typeface="Arial" panose="020B0604020202020204" pitchFamily="34" charset="0"/>
                          <a:cs typeface="Arial" panose="020B0604020202020204" pitchFamily="34" charset="0"/>
                        </a:rPr>
                        <a:t>Climate change is becoming more widely acknowledged as a mental health issue, especially for young people, in addition to an environmental and physical health emergency </a:t>
                      </a:r>
                      <a:r>
                        <a:rPr lang="en-GB" sz="1000" kern="1200" dirty="0">
                          <a:solidFill>
                            <a:schemeClr val="tx1"/>
                          </a:solidFill>
                          <a:effectLst/>
                          <a:latin typeface="Arial" panose="020B0604020202020204" pitchFamily="34" charset="0"/>
                          <a:ea typeface="+mn-ea"/>
                          <a:cs typeface="Arial" panose="020B0604020202020204" pitchFamily="34" charset="0"/>
                        </a:rPr>
                        <a:t>(Dooley et al., 2021). In the UK, teenagers are becoming increasingly aware of the potential long-term consequences of a warming planet, ranging from severe weather events</a:t>
                      </a:r>
                      <a:r>
                        <a:rPr lang="en-GB" sz="1000" dirty="0">
                          <a:latin typeface="Arial" panose="020B0604020202020204" pitchFamily="34" charset="0"/>
                          <a:cs typeface="Arial" panose="020B0604020202020204" pitchFamily="34" charset="0"/>
                        </a:rPr>
                        <a:t> </a:t>
                      </a:r>
                      <a:r>
                        <a:rPr lang="en-GB" sz="1000" kern="1200" dirty="0">
                          <a:solidFill>
                            <a:schemeClr val="tx1"/>
                          </a:solidFill>
                          <a:effectLst/>
                          <a:latin typeface="Arial" panose="020B0604020202020204" pitchFamily="34" charset="0"/>
                          <a:ea typeface="+mn-ea"/>
                          <a:cs typeface="Arial" panose="020B0604020202020204" pitchFamily="34" charset="0"/>
                        </a:rPr>
                        <a:t>to ecological collapse, and this awareness can translate into what is often termed “climate anxiety” or “eco-distress” (Wray, 2023). This study aims to systematically review evidence on how climate change anxiety influences the mental well-being of UK teenagers, exploring stress, depression and self-esteem outcomes, coping strategies, and interventions designed to support positive well-being during this pivotal developmental stage.</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20000"/>
                        <a:lumOff val="80000"/>
                      </a:schemeClr>
                    </a:solidFill>
                  </a:tcPr>
                </a:tc>
                <a:extLst>
                  <a:ext uri="{0D108BD9-81ED-4DB2-BD59-A6C34878D82A}">
                    <a16:rowId xmlns:a16="http://schemas.microsoft.com/office/drawing/2014/main" val="2745030031"/>
                  </a:ext>
                </a:extLst>
              </a:tr>
            </a:tbl>
          </a:graphicData>
        </a:graphic>
      </p:graphicFrame>
      <p:graphicFrame>
        <p:nvGraphicFramePr>
          <p:cNvPr id="14" name="Table 13">
            <a:extLst>
              <a:ext uri="{FF2B5EF4-FFF2-40B4-BE49-F238E27FC236}">
                <a16:creationId xmlns:a16="http://schemas.microsoft.com/office/drawing/2014/main" id="{0AC72BF4-3894-60E1-CBB9-648EE68EFA68}"/>
              </a:ext>
            </a:extLst>
          </p:cNvPr>
          <p:cNvGraphicFramePr>
            <a:graphicFrameLocks noGrp="1"/>
          </p:cNvGraphicFramePr>
          <p:nvPr>
            <p:extLst>
              <p:ext uri="{D42A27DB-BD31-4B8C-83A1-F6EECF244321}">
                <p14:modId xmlns:p14="http://schemas.microsoft.com/office/powerpoint/2010/main" val="3963423575"/>
              </p:ext>
            </p:extLst>
          </p:nvPr>
        </p:nvGraphicFramePr>
        <p:xfrm>
          <a:off x="4523011" y="962361"/>
          <a:ext cx="5070559" cy="2621280"/>
        </p:xfrm>
        <a:graphic>
          <a:graphicData uri="http://schemas.openxmlformats.org/drawingml/2006/table">
            <a:tbl>
              <a:tblPr firstRow="1" bandRow="1">
                <a:effectLst>
                  <a:outerShdw blurRad="50800" dist="50800" dir="5400000" algn="ctr" rotWithShape="0">
                    <a:schemeClr val="accent5">
                      <a:lumMod val="20000"/>
                      <a:lumOff val="80000"/>
                    </a:schemeClr>
                  </a:outerShdw>
                </a:effectLst>
                <a:tableStyleId>{F5AB1C69-6EDB-4FF4-983F-18BD219EF322}</a:tableStyleId>
              </a:tblPr>
              <a:tblGrid>
                <a:gridCol w="5070559">
                  <a:extLst>
                    <a:ext uri="{9D8B030D-6E8A-4147-A177-3AD203B41FA5}">
                      <a16:colId xmlns:a16="http://schemas.microsoft.com/office/drawing/2014/main" val="1016373061"/>
                    </a:ext>
                  </a:extLst>
                </a:gridCol>
              </a:tblGrid>
              <a:tr h="229213">
                <a:tc>
                  <a:txBody>
                    <a:bodyPr/>
                    <a:lstStyle/>
                    <a:p>
                      <a:pPr algn="ctr"/>
                      <a:r>
                        <a:rPr lang="en-GB" sz="1000" u="none" baseline="0" dirty="0">
                          <a:solidFill>
                            <a:srgbClr val="0070C0"/>
                          </a:solidFill>
                          <a:effectLst/>
                          <a:latin typeface="Arial" panose="020B0604020202020204" pitchFamily="34" charset="0"/>
                          <a:cs typeface="Arial" panose="020B0604020202020204" pitchFamily="34" charset="0"/>
                        </a:rPr>
                        <a:t>Research Aim, Objectives and Question</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00"/>
                    </a:solidFill>
                  </a:tcPr>
                </a:tc>
                <a:extLst>
                  <a:ext uri="{0D108BD9-81ED-4DB2-BD59-A6C34878D82A}">
                    <a16:rowId xmlns:a16="http://schemas.microsoft.com/office/drawing/2014/main" val="2491083399"/>
                  </a:ext>
                </a:extLst>
              </a:tr>
              <a:tr h="1752948">
                <a:tc>
                  <a:txBody>
                    <a:bodyPr/>
                    <a:lstStyle/>
                    <a:p>
                      <a:pPr algn="just"/>
                      <a:r>
                        <a:rPr lang="en-GB" sz="1000" b="1" kern="1200" dirty="0">
                          <a:solidFill>
                            <a:schemeClr val="dk1"/>
                          </a:solidFill>
                          <a:effectLst/>
                          <a:latin typeface="Arial" panose="020B0604020202020204" pitchFamily="34" charset="0"/>
                          <a:ea typeface="+mn-ea"/>
                          <a:cs typeface="Arial" panose="020B0604020202020204" pitchFamily="34" charset="0"/>
                        </a:rPr>
                        <a:t>Research Questions:</a:t>
                      </a:r>
                      <a:endParaRPr lang="en-GB" sz="1000" kern="1200" dirty="0">
                        <a:solidFill>
                          <a:schemeClr val="dk1"/>
                        </a:solidFill>
                        <a:effectLst/>
                        <a:latin typeface="Arial" panose="020B0604020202020204" pitchFamily="34" charset="0"/>
                        <a:ea typeface="+mn-ea"/>
                        <a:cs typeface="Arial" panose="020B0604020202020204" pitchFamily="34" charset="0"/>
                      </a:endParaRPr>
                    </a:p>
                    <a:p>
                      <a:pPr algn="just"/>
                      <a:r>
                        <a:rPr lang="en-GB" sz="1000" kern="1200" dirty="0">
                          <a:solidFill>
                            <a:schemeClr val="dk1"/>
                          </a:solidFill>
                          <a:effectLst/>
                          <a:latin typeface="Arial" panose="020B0604020202020204" pitchFamily="34" charset="0"/>
                          <a:ea typeface="+mn-ea"/>
                          <a:cs typeface="Arial" panose="020B0604020202020204" pitchFamily="34" charset="0"/>
                        </a:rPr>
                        <a:t>How does climate change anxiety influence the mental health of UK teenagers, including stress, depression, and self-esteem?</a:t>
                      </a:r>
                    </a:p>
                    <a:p>
                      <a:pPr algn="just"/>
                      <a:r>
                        <a:rPr lang="en-GB" sz="1000" b="1" kern="1200" dirty="0">
                          <a:solidFill>
                            <a:schemeClr val="dk1"/>
                          </a:solidFill>
                          <a:effectLst/>
                          <a:latin typeface="Arial" panose="020B0604020202020204" pitchFamily="34" charset="0"/>
                          <a:ea typeface="+mn-ea"/>
                          <a:cs typeface="Arial" panose="020B0604020202020204" pitchFamily="34" charset="0"/>
                        </a:rPr>
                        <a:t>Research Aim:</a:t>
                      </a:r>
                      <a:endParaRPr lang="en-GB" sz="1000" kern="1200" dirty="0">
                        <a:solidFill>
                          <a:schemeClr val="dk1"/>
                        </a:solidFill>
                        <a:effectLst/>
                        <a:latin typeface="Arial" panose="020B0604020202020204" pitchFamily="34" charset="0"/>
                        <a:ea typeface="+mn-ea"/>
                        <a:cs typeface="Arial" panose="020B0604020202020204" pitchFamily="34" charset="0"/>
                      </a:endParaRPr>
                    </a:p>
                    <a:p>
                      <a:pPr algn="just"/>
                      <a:r>
                        <a:rPr lang="en-GB" sz="1000" kern="1200" dirty="0">
                          <a:solidFill>
                            <a:schemeClr val="dk1"/>
                          </a:solidFill>
                          <a:effectLst/>
                          <a:latin typeface="Arial" panose="020B0604020202020204" pitchFamily="34" charset="0"/>
                          <a:ea typeface="+mn-ea"/>
                          <a:cs typeface="Arial" panose="020B0604020202020204" pitchFamily="34" charset="0"/>
                        </a:rPr>
                        <a:t> This study aims to examine the impact of climate change anxiety on the mental health of teenagers in the UK, exploring the psychological outcomes, coping mechanisms, and potential interventions to support positive mental well-being.</a:t>
                      </a:r>
                    </a:p>
                    <a:p>
                      <a:pPr algn="just"/>
                      <a:r>
                        <a:rPr lang="en-GB" sz="1000" b="1" kern="1200" dirty="0">
                          <a:solidFill>
                            <a:schemeClr val="dk1"/>
                          </a:solidFill>
                          <a:effectLst/>
                          <a:latin typeface="Arial" panose="020B0604020202020204" pitchFamily="34" charset="0"/>
                          <a:ea typeface="+mn-ea"/>
                          <a:cs typeface="Arial" panose="020B0604020202020204" pitchFamily="34" charset="0"/>
                        </a:rPr>
                        <a:t>Research Objectives:</a:t>
                      </a:r>
                      <a:endParaRPr lang="en-GB" sz="1000" kern="1200" dirty="0">
                        <a:solidFill>
                          <a:schemeClr val="dk1"/>
                        </a:solidFill>
                        <a:effectLst/>
                        <a:latin typeface="Arial" panose="020B0604020202020204" pitchFamily="34" charset="0"/>
                        <a:ea typeface="+mn-ea"/>
                        <a:cs typeface="Arial" panose="020B0604020202020204" pitchFamily="34" charset="0"/>
                      </a:endParaRPr>
                    </a:p>
                    <a:p>
                      <a:pPr marL="228600" lvl="0" indent="-228600" algn="just">
                        <a:buFont typeface="+mj-lt"/>
                        <a:buAutoNum type="arabicPeriod"/>
                      </a:pPr>
                      <a:r>
                        <a:rPr lang="en-GB" sz="1000" kern="1200" dirty="0">
                          <a:solidFill>
                            <a:schemeClr val="dk1"/>
                          </a:solidFill>
                          <a:effectLst/>
                          <a:latin typeface="Arial" panose="020B0604020202020204" pitchFamily="34" charset="0"/>
                          <a:ea typeface="+mn-ea"/>
                          <a:cs typeface="Arial" panose="020B0604020202020204" pitchFamily="34" charset="0"/>
                        </a:rPr>
                        <a:t>To investigate the prevalence and severity of climate change anxiety among UK teenagers.</a:t>
                      </a:r>
                    </a:p>
                    <a:p>
                      <a:pPr marL="228600" lvl="0" indent="-228600" algn="just">
                        <a:buFont typeface="+mj-lt"/>
                        <a:buAutoNum type="arabicPeriod"/>
                      </a:pPr>
                      <a:r>
                        <a:rPr lang="en-GB" sz="1000" kern="1200" dirty="0">
                          <a:solidFill>
                            <a:schemeClr val="dk1"/>
                          </a:solidFill>
                          <a:effectLst/>
                          <a:latin typeface="Arial" panose="020B0604020202020204" pitchFamily="34" charset="0"/>
                          <a:ea typeface="+mn-ea"/>
                          <a:cs typeface="Arial" panose="020B0604020202020204" pitchFamily="34" charset="0"/>
                        </a:rPr>
                        <a:t>To explore the psychological effects of climate change anxiety, including its impact on stress, depression, and self-esteem among UK teenagers.</a:t>
                      </a:r>
                    </a:p>
                    <a:p>
                      <a:pPr marL="228600" lvl="0" indent="-228600" algn="just">
                        <a:buFont typeface="+mj-lt"/>
                        <a:buAutoNum type="arabicPeriod"/>
                      </a:pPr>
                      <a:r>
                        <a:rPr lang="en-GB" sz="1000" kern="1200" dirty="0">
                          <a:solidFill>
                            <a:schemeClr val="dk1"/>
                          </a:solidFill>
                          <a:effectLst/>
                          <a:latin typeface="Arial" panose="020B0604020202020204" pitchFamily="34" charset="0"/>
                          <a:ea typeface="+mn-ea"/>
                          <a:cs typeface="Arial" panose="020B0604020202020204" pitchFamily="34" charset="0"/>
                        </a:rPr>
                        <a:t>To identify coping strategies, support systems, and interventions that can help teenagers manage climate change-related anxiety and maintain mental well-being among UK teenagers.                   </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0">
                          <a:schemeClr val="accent1">
                            <a:lumMod val="5000"/>
                            <a:lumOff val="95000"/>
                          </a:schemeClr>
                        </a:gs>
                        <a:gs pos="35000">
                          <a:schemeClr val="accent6">
                            <a:lumMod val="20000"/>
                            <a:lumOff val="80000"/>
                          </a:schemeClr>
                        </a:gs>
                        <a:gs pos="83000">
                          <a:schemeClr val="accent1">
                            <a:lumMod val="45000"/>
                            <a:lumOff val="55000"/>
                          </a:schemeClr>
                        </a:gs>
                        <a:gs pos="100000">
                          <a:schemeClr val="accent1">
                            <a:lumMod val="30000"/>
                            <a:lumOff val="70000"/>
                          </a:schemeClr>
                        </a:gs>
                      </a:gsLst>
                      <a:lin ang="8100000" scaled="1"/>
                    </a:gradFill>
                  </a:tcPr>
                </a:tc>
                <a:extLst>
                  <a:ext uri="{0D108BD9-81ED-4DB2-BD59-A6C34878D82A}">
                    <a16:rowId xmlns:a16="http://schemas.microsoft.com/office/drawing/2014/main" val="3420617626"/>
                  </a:ext>
                </a:extLst>
              </a:tr>
            </a:tbl>
          </a:graphicData>
        </a:graphic>
      </p:graphicFrame>
      <p:graphicFrame>
        <p:nvGraphicFramePr>
          <p:cNvPr id="15" name="Table 14">
            <a:extLst>
              <a:ext uri="{FF2B5EF4-FFF2-40B4-BE49-F238E27FC236}">
                <a16:creationId xmlns:a16="http://schemas.microsoft.com/office/drawing/2014/main" id="{10EDEC3B-AE31-D02D-43D1-DBA40296A326}"/>
              </a:ext>
            </a:extLst>
          </p:cNvPr>
          <p:cNvGraphicFramePr>
            <a:graphicFrameLocks noGrp="1"/>
          </p:cNvGraphicFramePr>
          <p:nvPr>
            <p:extLst>
              <p:ext uri="{D42A27DB-BD31-4B8C-83A1-F6EECF244321}">
                <p14:modId xmlns:p14="http://schemas.microsoft.com/office/powerpoint/2010/main" val="2948278496"/>
              </p:ext>
            </p:extLst>
          </p:nvPr>
        </p:nvGraphicFramePr>
        <p:xfrm>
          <a:off x="-11992" y="3013772"/>
          <a:ext cx="4515381" cy="2468880"/>
        </p:xfrm>
        <a:graphic>
          <a:graphicData uri="http://schemas.openxmlformats.org/drawingml/2006/table">
            <a:tbl>
              <a:tblPr firstRow="1" bandRow="1">
                <a:tableStyleId>{F5AB1C69-6EDB-4FF4-983F-18BD219EF322}</a:tableStyleId>
              </a:tblPr>
              <a:tblGrid>
                <a:gridCol w="4515381">
                  <a:extLst>
                    <a:ext uri="{9D8B030D-6E8A-4147-A177-3AD203B41FA5}">
                      <a16:colId xmlns:a16="http://schemas.microsoft.com/office/drawing/2014/main" val="1089935945"/>
                    </a:ext>
                  </a:extLst>
                </a:gridCol>
              </a:tblGrid>
              <a:tr h="183482">
                <a:tc>
                  <a:txBody>
                    <a:bodyPr/>
                    <a:lstStyle/>
                    <a:p>
                      <a:pPr algn="ctr"/>
                      <a:r>
                        <a:rPr lang="en-GB" sz="1000" b="1" kern="1200" dirty="0">
                          <a:solidFill>
                            <a:schemeClr val="lt1"/>
                          </a:solidFill>
                          <a:effectLst/>
                          <a:latin typeface="Arial" panose="020B0604020202020204" pitchFamily="34" charset="0"/>
                          <a:ea typeface="+mn-ea"/>
                          <a:cs typeface="Arial" panose="020B0604020202020204" pitchFamily="34" charset="0"/>
                        </a:rPr>
                        <a:t>Prevalence of Climate Change Anxiety</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2699882377"/>
                  </a:ext>
                </a:extLst>
              </a:tr>
              <a:tr h="1498951">
                <a:tc>
                  <a:txBody>
                    <a:bodyPr/>
                    <a:lstStyle/>
                    <a:p>
                      <a:pPr marL="171450" lvl="0" indent="-171450" algn="just">
                        <a:buFont typeface="Arial" panose="020B0604020202020204" pitchFamily="34" charset="0"/>
                        <a:buChar char="•"/>
                      </a:pPr>
                      <a:r>
                        <a:rPr lang="en-GB" sz="1000" kern="1200" dirty="0">
                          <a:solidFill>
                            <a:schemeClr val="dk1"/>
                          </a:solidFill>
                          <a:effectLst/>
                          <a:latin typeface="Arial" panose="020B0604020202020204" pitchFamily="34" charset="0"/>
                          <a:ea typeface="+mn-ea"/>
                          <a:cs typeface="Arial" panose="020B0604020202020204" pitchFamily="34" charset="0"/>
                        </a:rPr>
                        <a:t>A global survey of 10,000 young people (aged 16–25) across ten countries, including the UK, found that 59% reported being “very or extremely worried” about climate change (Hickman et al, 2021).</a:t>
                      </a:r>
                    </a:p>
                    <a:p>
                      <a:pPr marL="171450" lvl="0" indent="-171450" algn="just">
                        <a:buFont typeface="Arial" panose="020B0604020202020204" pitchFamily="34" charset="0"/>
                        <a:buChar char="•"/>
                      </a:pPr>
                      <a:r>
                        <a:rPr lang="en-GB" sz="1000" kern="1200" dirty="0">
                          <a:solidFill>
                            <a:schemeClr val="dk1"/>
                          </a:solidFill>
                          <a:effectLst/>
                          <a:latin typeface="Arial" panose="020B0604020202020204" pitchFamily="34" charset="0"/>
                          <a:ea typeface="+mn-ea"/>
                          <a:cs typeface="Arial" panose="020B0604020202020204" pitchFamily="34" charset="0"/>
                        </a:rPr>
                        <a:t>Among UK participants aged 16–25, approximately 49% reported being either “very worried” or “extremely worried” about climate change (RCPCH, 2023)</a:t>
                      </a:r>
                    </a:p>
                    <a:p>
                      <a:pPr marL="171450" lvl="0" indent="-171450" algn="just">
                        <a:buFont typeface="Arial" panose="020B0604020202020204" pitchFamily="34" charset="0"/>
                        <a:buChar char="•"/>
                      </a:pPr>
                      <a:r>
                        <a:rPr lang="en-GB" sz="1000" kern="1200" dirty="0">
                          <a:solidFill>
                            <a:schemeClr val="dk1"/>
                          </a:solidFill>
                          <a:effectLst/>
                          <a:latin typeface="Arial" panose="020B0604020202020204" pitchFamily="34" charset="0"/>
                          <a:ea typeface="+mn-ea"/>
                          <a:cs typeface="Arial" panose="020B0604020202020204" pitchFamily="34" charset="0"/>
                        </a:rPr>
                        <a:t>As per the Office for National Statistics (2022) in Great Britain, 33% of adults aged 16–29 reported feeling “very worried” about climate change, the highest proportion among all age groups.</a:t>
                      </a:r>
                    </a:p>
                    <a:p>
                      <a:pPr marL="171450" lvl="0" indent="-171450" algn="just">
                        <a:buFont typeface="Arial" panose="020B0604020202020204" pitchFamily="34" charset="0"/>
                        <a:buChar char="•"/>
                      </a:pPr>
                      <a:r>
                        <a:rPr lang="en-GB" sz="1000" kern="1200" dirty="0">
                          <a:solidFill>
                            <a:schemeClr val="dk1"/>
                          </a:solidFill>
                          <a:effectLst/>
                          <a:latin typeface="Arial" panose="020B0604020202020204" pitchFamily="34" charset="0"/>
                          <a:ea typeface="+mn-ea"/>
                          <a:cs typeface="Arial" panose="020B0604020202020204" pitchFamily="34" charset="0"/>
                        </a:rPr>
                        <a:t>A higher-education survey found that 90% of students said climate change had impacted their mental health or well-being (Student Minds, 2023).</a:t>
                      </a:r>
                    </a:p>
                    <a:p>
                      <a:pPr marL="171450" lvl="0" indent="-171450" algn="just">
                        <a:buFont typeface="Arial" panose="020B0604020202020204" pitchFamily="34" charset="0"/>
                        <a:buChar char="•"/>
                      </a:pPr>
                      <a:r>
                        <a:rPr lang="en-GB" sz="1000" dirty="0">
                          <a:latin typeface="Arial" panose="020B0604020202020204" pitchFamily="34" charset="0"/>
                          <a:cs typeface="Arial" panose="020B0604020202020204" pitchFamily="34" charset="0"/>
                        </a:rPr>
                        <a:t>According to a global youth study, 45% of participants, including UK youth, said that their attitudes about climate change had a detrimental impact on their day-to-day functioning </a:t>
                      </a:r>
                      <a:r>
                        <a:rPr lang="en-GB" sz="1000" kern="1200" dirty="0">
                          <a:solidFill>
                            <a:schemeClr val="dk1"/>
                          </a:solidFill>
                          <a:effectLst/>
                          <a:latin typeface="Arial" panose="020B0604020202020204" pitchFamily="34" charset="0"/>
                          <a:ea typeface="+mn-ea"/>
                          <a:cs typeface="Arial" panose="020B0604020202020204" pitchFamily="34" charset="0"/>
                        </a:rPr>
                        <a:t>(Hickman et al., 2021).</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C6C6"/>
                    </a:solidFill>
                  </a:tcPr>
                </a:tc>
                <a:extLst>
                  <a:ext uri="{0D108BD9-81ED-4DB2-BD59-A6C34878D82A}">
                    <a16:rowId xmlns:a16="http://schemas.microsoft.com/office/drawing/2014/main" val="2745030031"/>
                  </a:ext>
                </a:extLst>
              </a:tr>
            </a:tbl>
          </a:graphicData>
        </a:graphic>
      </p:graphicFrame>
      <p:graphicFrame>
        <p:nvGraphicFramePr>
          <p:cNvPr id="16" name="Table 15">
            <a:extLst>
              <a:ext uri="{FF2B5EF4-FFF2-40B4-BE49-F238E27FC236}">
                <a16:creationId xmlns:a16="http://schemas.microsoft.com/office/drawing/2014/main" id="{76B91CE4-E0F5-0B62-87B6-B4CF2D02D90D}"/>
              </a:ext>
            </a:extLst>
          </p:cNvPr>
          <p:cNvGraphicFramePr>
            <a:graphicFrameLocks noGrp="1"/>
          </p:cNvGraphicFramePr>
          <p:nvPr>
            <p:extLst>
              <p:ext uri="{D42A27DB-BD31-4B8C-83A1-F6EECF244321}">
                <p14:modId xmlns:p14="http://schemas.microsoft.com/office/powerpoint/2010/main" val="2729332004"/>
              </p:ext>
            </p:extLst>
          </p:nvPr>
        </p:nvGraphicFramePr>
        <p:xfrm>
          <a:off x="1940925" y="5635052"/>
          <a:ext cx="7637363" cy="2011680"/>
        </p:xfrm>
        <a:graphic>
          <a:graphicData uri="http://schemas.openxmlformats.org/drawingml/2006/table">
            <a:tbl>
              <a:tblPr firstRow="1" bandRow="1">
                <a:tableStyleId>{F5AB1C69-6EDB-4FF4-983F-18BD219EF322}</a:tableStyleId>
              </a:tblPr>
              <a:tblGrid>
                <a:gridCol w="7637363">
                  <a:extLst>
                    <a:ext uri="{9D8B030D-6E8A-4147-A177-3AD203B41FA5}">
                      <a16:colId xmlns:a16="http://schemas.microsoft.com/office/drawing/2014/main" val="1089935945"/>
                    </a:ext>
                  </a:extLst>
                </a:gridCol>
              </a:tblGrid>
              <a:tr h="214845">
                <a:tc>
                  <a:txBody>
                    <a:bodyPr/>
                    <a:lstStyle/>
                    <a:p>
                      <a:pPr marL="0" indent="0" algn="ctr">
                        <a:buFont typeface="Arial" panose="020B0604020202020204" pitchFamily="34" charset="0"/>
                        <a:buNone/>
                      </a:pPr>
                      <a:r>
                        <a:rPr lang="en-GB" sz="1000" b="1" kern="1200" dirty="0">
                          <a:solidFill>
                            <a:schemeClr val="lt1"/>
                          </a:solidFill>
                          <a:effectLst/>
                          <a:latin typeface="Arial" panose="020B0604020202020204" pitchFamily="34" charset="0"/>
                          <a:ea typeface="+mn-ea"/>
                          <a:cs typeface="Arial" panose="020B0604020202020204" pitchFamily="34" charset="0"/>
                        </a:rPr>
                        <a:t>Rationale for the Research</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6">
                        <a:lumMod val="50000"/>
                      </a:schemeClr>
                    </a:solidFill>
                  </a:tcPr>
                </a:tc>
                <a:extLst>
                  <a:ext uri="{0D108BD9-81ED-4DB2-BD59-A6C34878D82A}">
                    <a16:rowId xmlns:a16="http://schemas.microsoft.com/office/drawing/2014/main" val="2699882377"/>
                  </a:ext>
                </a:extLst>
              </a:tr>
              <a:tr h="1649449">
                <a:tc>
                  <a:txBody>
                    <a:bodyPr/>
                    <a:lstStyle/>
                    <a:p>
                      <a:pPr marL="171450" lvl="0" indent="-171450" algn="just">
                        <a:buFont typeface="Arial" panose="020B0604020202020204" pitchFamily="34" charset="0"/>
                        <a:buChar char="•"/>
                      </a:pPr>
                      <a:r>
                        <a:rPr lang="en-GB" sz="1000" kern="1200" dirty="0">
                          <a:solidFill>
                            <a:schemeClr val="dk1"/>
                          </a:solidFill>
                          <a:effectLst/>
                          <a:latin typeface="Arial" panose="020B0604020202020204" pitchFamily="34" charset="0"/>
                          <a:ea typeface="+mn-ea"/>
                          <a:cs typeface="Arial" panose="020B0604020202020204" pitchFamily="34" charset="0"/>
                        </a:rPr>
                        <a:t>Teenagers in the UK are at a developmental stage where mental health vulnerabilities (e.g., stress, depression, self-esteem) may be susceptible to external existential threats such as climate change, yet this area remains under-researched (Rehling, 2021; Lee, 2023).</a:t>
                      </a:r>
                    </a:p>
                    <a:p>
                      <a:pPr marL="171450" lvl="0" indent="-171450" algn="just">
                        <a:buFont typeface="Arial" panose="020B0604020202020204" pitchFamily="34" charset="0"/>
                        <a:buChar char="•"/>
                      </a:pPr>
                      <a:r>
                        <a:rPr lang="en-GB" sz="1000" kern="1200" dirty="0">
                          <a:solidFill>
                            <a:schemeClr val="dk1"/>
                          </a:solidFill>
                          <a:effectLst/>
                          <a:latin typeface="Arial" panose="020B0604020202020204" pitchFamily="34" charset="0"/>
                          <a:ea typeface="+mn-ea"/>
                          <a:cs typeface="Arial" panose="020B0604020202020204" pitchFamily="34" charset="0"/>
                        </a:rPr>
                        <a:t>While climate anxiety has been explored globally, there is a clear gap in synthesising UK-specific evidence, particularly among teenagers rather than university-aged young adults (Ojala et al, 2021).</a:t>
                      </a:r>
                    </a:p>
                    <a:p>
                      <a:pPr marL="171450" lvl="0" indent="-171450" algn="just">
                        <a:buFont typeface="Arial" panose="020B0604020202020204" pitchFamily="34" charset="0"/>
                        <a:buChar char="•"/>
                      </a:pPr>
                      <a:r>
                        <a:rPr lang="en-GB" sz="1000" kern="1200" dirty="0">
                          <a:solidFill>
                            <a:schemeClr val="dk1"/>
                          </a:solidFill>
                          <a:effectLst/>
                          <a:latin typeface="Arial" panose="020B0604020202020204" pitchFamily="34" charset="0"/>
                          <a:ea typeface="+mn-ea"/>
                          <a:cs typeface="Arial" panose="020B0604020202020204" pitchFamily="34" charset="0"/>
                        </a:rPr>
                        <a:t>Exploring how climate anxiety interacts with psychological outcomes such as stress, depression, and self-esteem will clarify whether it functions as a risk factor for poor mental health or a motivator for adaptive coping and engagement (</a:t>
                      </a:r>
                      <a:r>
                        <a:rPr lang="en-GB" sz="1000" kern="1200" dirty="0" err="1">
                          <a:solidFill>
                            <a:schemeClr val="dk1"/>
                          </a:solidFill>
                          <a:effectLst/>
                          <a:latin typeface="Arial" panose="020B0604020202020204" pitchFamily="34" charset="0"/>
                          <a:ea typeface="+mn-ea"/>
                          <a:cs typeface="Arial" panose="020B0604020202020204" pitchFamily="34" charset="0"/>
                        </a:rPr>
                        <a:t>Thoma</a:t>
                      </a:r>
                      <a:r>
                        <a:rPr lang="en-GB" sz="1000" kern="1200" dirty="0">
                          <a:solidFill>
                            <a:schemeClr val="dk1"/>
                          </a:solidFill>
                          <a:effectLst/>
                          <a:latin typeface="Arial" panose="020B0604020202020204" pitchFamily="34" charset="0"/>
                          <a:ea typeface="+mn-ea"/>
                          <a:cs typeface="Arial" panose="020B0604020202020204" pitchFamily="34" charset="0"/>
                        </a:rPr>
                        <a:t> et al, 2021).</a:t>
                      </a:r>
                    </a:p>
                    <a:p>
                      <a:pPr marL="171450" lvl="0" indent="-171450" algn="just">
                        <a:buFont typeface="Arial" panose="020B0604020202020204" pitchFamily="34" charset="0"/>
                        <a:buChar char="•"/>
                      </a:pPr>
                      <a:r>
                        <a:rPr lang="en-GB" sz="1000" kern="1200" dirty="0">
                          <a:solidFill>
                            <a:schemeClr val="dk1"/>
                          </a:solidFill>
                          <a:effectLst/>
                          <a:latin typeface="Arial" panose="020B0604020202020204" pitchFamily="34" charset="0"/>
                          <a:ea typeface="+mn-ea"/>
                          <a:cs typeface="Arial" panose="020B0604020202020204" pitchFamily="34" charset="0"/>
                        </a:rPr>
                        <a:t>Identifying coping mechanisms and interventions suited to UK teenagers will help mental health services, schools, and youth programmes better integrate climate-related distress management into everyday practice (</a:t>
                      </a:r>
                      <a:r>
                        <a:rPr lang="en-GB" sz="1000" kern="1200" dirty="0" err="1">
                          <a:solidFill>
                            <a:schemeClr val="dk1"/>
                          </a:solidFill>
                          <a:effectLst/>
                          <a:latin typeface="Arial" panose="020B0604020202020204" pitchFamily="34" charset="0"/>
                          <a:ea typeface="+mn-ea"/>
                          <a:cs typeface="Arial" panose="020B0604020202020204" pitchFamily="34" charset="0"/>
                        </a:rPr>
                        <a:t>Daeninck</a:t>
                      </a:r>
                      <a:r>
                        <a:rPr lang="en-GB" sz="1000" kern="1200" dirty="0">
                          <a:solidFill>
                            <a:schemeClr val="dk1"/>
                          </a:solidFill>
                          <a:effectLst/>
                          <a:latin typeface="Arial" panose="020B0604020202020204" pitchFamily="34" charset="0"/>
                          <a:ea typeface="+mn-ea"/>
                          <a:cs typeface="Arial" panose="020B0604020202020204" pitchFamily="34" charset="0"/>
                        </a:rPr>
                        <a:t> et al, 2023).</a:t>
                      </a:r>
                    </a:p>
                    <a:p>
                      <a:pPr marL="171450" lvl="0" indent="-171450" algn="just">
                        <a:buFont typeface="Arial" panose="020B0604020202020204" pitchFamily="34" charset="0"/>
                        <a:buChar char="•"/>
                      </a:pPr>
                      <a:r>
                        <a:rPr lang="en-GB" sz="1000" kern="1200" dirty="0">
                          <a:solidFill>
                            <a:schemeClr val="dk1"/>
                          </a:solidFill>
                          <a:effectLst/>
                          <a:latin typeface="Arial" panose="020B0604020202020204" pitchFamily="34" charset="0"/>
                          <a:ea typeface="+mn-ea"/>
                          <a:cs typeface="Arial" panose="020B0604020202020204" pitchFamily="34" charset="0"/>
                        </a:rPr>
                        <a:t>As public health and social-care systems increasingly encounter climate-linked mental health challenges, synthesised evidence from this review will provide policy-relevant insights for early intervention and youth resilience building (Meo et al, 2025).</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A3DBFF"/>
                    </a:solidFill>
                  </a:tcPr>
                </a:tc>
                <a:extLst>
                  <a:ext uri="{0D108BD9-81ED-4DB2-BD59-A6C34878D82A}">
                    <a16:rowId xmlns:a16="http://schemas.microsoft.com/office/drawing/2014/main" val="2745030031"/>
                  </a:ext>
                </a:extLst>
              </a:tr>
            </a:tbl>
          </a:graphicData>
        </a:graphic>
      </p:graphicFrame>
      <p:graphicFrame>
        <p:nvGraphicFramePr>
          <p:cNvPr id="17" name="Table 16">
            <a:extLst>
              <a:ext uri="{FF2B5EF4-FFF2-40B4-BE49-F238E27FC236}">
                <a16:creationId xmlns:a16="http://schemas.microsoft.com/office/drawing/2014/main" id="{7ED98650-7764-C955-574F-1BAD4E6268E2}"/>
              </a:ext>
            </a:extLst>
          </p:cNvPr>
          <p:cNvGraphicFramePr>
            <a:graphicFrameLocks noGrp="1"/>
          </p:cNvGraphicFramePr>
          <p:nvPr>
            <p:extLst>
              <p:ext uri="{D42A27DB-BD31-4B8C-83A1-F6EECF244321}">
                <p14:modId xmlns:p14="http://schemas.microsoft.com/office/powerpoint/2010/main" val="4252596613"/>
              </p:ext>
            </p:extLst>
          </p:nvPr>
        </p:nvGraphicFramePr>
        <p:xfrm>
          <a:off x="31612" y="7686463"/>
          <a:ext cx="9561958" cy="1859280"/>
        </p:xfrm>
        <a:graphic>
          <a:graphicData uri="http://schemas.openxmlformats.org/drawingml/2006/table">
            <a:tbl>
              <a:tblPr firstRow="1" bandRow="1">
                <a:tableStyleId>{F5AB1C69-6EDB-4FF4-983F-18BD219EF322}</a:tableStyleId>
              </a:tblPr>
              <a:tblGrid>
                <a:gridCol w="9561958">
                  <a:extLst>
                    <a:ext uri="{9D8B030D-6E8A-4147-A177-3AD203B41FA5}">
                      <a16:colId xmlns:a16="http://schemas.microsoft.com/office/drawing/2014/main" val="1089935945"/>
                    </a:ext>
                  </a:extLst>
                </a:gridCol>
              </a:tblGrid>
              <a:tr h="221810">
                <a:tc>
                  <a:txBody>
                    <a:bodyPr/>
                    <a:lstStyle/>
                    <a:p>
                      <a:pPr marL="0" indent="0" algn="ctr">
                        <a:buFont typeface="Wingdings" panose="05000000000000000000" pitchFamily="2" charset="2"/>
                        <a:buNone/>
                      </a:pPr>
                      <a:r>
                        <a:rPr lang="en-GB" sz="1000" u="none" baseline="0" dirty="0">
                          <a:solidFill>
                            <a:srgbClr val="0070C0"/>
                          </a:solidFill>
                          <a:effectLst/>
                          <a:latin typeface="Arial" panose="020B0604020202020204" pitchFamily="34" charset="0"/>
                          <a:cs typeface="Arial" panose="020B0604020202020204" pitchFamily="34" charset="0"/>
                        </a:rPr>
                        <a:t>Research Impact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20000"/>
                        <a:lumOff val="80000"/>
                      </a:schemeClr>
                    </a:solidFill>
                  </a:tcPr>
                </a:tc>
                <a:extLst>
                  <a:ext uri="{0D108BD9-81ED-4DB2-BD59-A6C34878D82A}">
                    <a16:rowId xmlns:a16="http://schemas.microsoft.com/office/drawing/2014/main" val="2699882377"/>
                  </a:ext>
                </a:extLst>
              </a:tr>
              <a:tr h="1381017">
                <a:tc>
                  <a:txBody>
                    <a:bodyPr/>
                    <a:lstStyle/>
                    <a:p>
                      <a:pPr marL="171450" marR="0" lvl="0" indent="-171450" algn="just" defTabSz="96012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000" kern="1200" dirty="0">
                          <a:solidFill>
                            <a:schemeClr val="dk1"/>
                          </a:solidFill>
                          <a:effectLst/>
                          <a:latin typeface="Arial" panose="020B0604020202020204" pitchFamily="34" charset="0"/>
                          <a:ea typeface="+mn-ea"/>
                          <a:cs typeface="Arial" panose="020B0604020202020204" pitchFamily="34" charset="0"/>
                        </a:rPr>
                        <a:t>The findings will empower teenagers and their support networks (parents, teachers, youth workers) to recognise and normalise symptoms of climate anxiety</a:t>
                      </a:r>
                      <a:r>
                        <a:rPr lang="en-GB" sz="1000" kern="1200">
                          <a:solidFill>
                            <a:schemeClr val="dk1"/>
                          </a:solidFill>
                          <a:effectLst/>
                          <a:latin typeface="Arial" panose="020B0604020202020204" pitchFamily="34" charset="0"/>
                          <a:ea typeface="+mn-ea"/>
                          <a:cs typeface="Arial" panose="020B0604020202020204" pitchFamily="34" charset="0"/>
                        </a:rPr>
                        <a:t>, decreasing </a:t>
                      </a:r>
                      <a:r>
                        <a:rPr lang="en-GB" sz="1000" kern="1200" dirty="0">
                          <a:solidFill>
                            <a:schemeClr val="dk1"/>
                          </a:solidFill>
                          <a:effectLst/>
                          <a:latin typeface="Arial" panose="020B0604020202020204" pitchFamily="34" charset="0"/>
                          <a:ea typeface="+mn-ea"/>
                          <a:cs typeface="Arial" panose="020B0604020202020204" pitchFamily="34" charset="0"/>
                        </a:rPr>
                        <a:t>stigma and promoting earlier access to support (Crandon et al, 2022).</a:t>
                      </a:r>
                    </a:p>
                    <a:p>
                      <a:pPr marL="171450" marR="0" lvl="0" indent="-171450" algn="just" defTabSz="96012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000" kern="1200" dirty="0">
                          <a:solidFill>
                            <a:schemeClr val="dk1"/>
                          </a:solidFill>
                          <a:effectLst/>
                          <a:latin typeface="Arial" panose="020B0604020202020204" pitchFamily="34" charset="0"/>
                          <a:ea typeface="+mn-ea"/>
                          <a:cs typeface="Arial" panose="020B0604020202020204" pitchFamily="34" charset="0"/>
                        </a:rPr>
                        <a:t>Evidence-based insights will inform the design of targeted curricula and well-being programmes that build resilience and awareness around climate-related mental health (Birrell et al, 2018).</a:t>
                      </a:r>
                    </a:p>
                    <a:p>
                      <a:pPr marL="171450" marR="0" lvl="0" indent="-171450" algn="just" defTabSz="96012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000" kern="1200" dirty="0">
                          <a:solidFill>
                            <a:schemeClr val="dk1"/>
                          </a:solidFill>
                          <a:effectLst/>
                          <a:latin typeface="Arial" panose="020B0604020202020204" pitchFamily="34" charset="0"/>
                          <a:ea typeface="+mn-ea"/>
                          <a:cs typeface="Arial" panose="020B0604020202020204" pitchFamily="34" charset="0"/>
                        </a:rPr>
                        <a:t>The review will support practitioners (e.g., CAMHS, school counsellors) by highlighting how climate anxiety can intersect with stress, depression, and self-esteem issues, informing tailored intervention strategies (Singh et al, 2022).</a:t>
                      </a:r>
                    </a:p>
                    <a:p>
                      <a:pPr marL="171450" marR="0" lvl="0" indent="-171450" algn="just" defTabSz="96012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000" kern="1200" dirty="0">
                          <a:solidFill>
                            <a:schemeClr val="dk1"/>
                          </a:solidFill>
                          <a:effectLst/>
                          <a:latin typeface="Arial" panose="020B0604020202020204" pitchFamily="34" charset="0"/>
                          <a:ea typeface="+mn-ea"/>
                          <a:cs typeface="Arial" panose="020B0604020202020204" pitchFamily="34" charset="0"/>
                        </a:rPr>
                        <a:t>Synthesised data will provide an evidence base for resource allocation and service design, ensuring that youth mental health initiatives adequately address climate-related anxiety (Meo et al, 2025).</a:t>
                      </a:r>
                    </a:p>
                    <a:p>
                      <a:pPr marL="171450" marR="0" lvl="0" indent="-171450" algn="just" defTabSz="960120" rtl="0" eaLnBrk="1" fontAlgn="auto" latinLnBrk="0" hangingPunct="1">
                        <a:lnSpc>
                          <a:spcPct val="100000"/>
                        </a:lnSpc>
                        <a:spcBef>
                          <a:spcPts val="0"/>
                        </a:spcBef>
                        <a:spcAft>
                          <a:spcPts val="0"/>
                        </a:spcAft>
                        <a:buClrTx/>
                        <a:buSzTx/>
                        <a:buFont typeface="Wingdings" panose="05000000000000000000" pitchFamily="2" charset="2"/>
                        <a:buChar char="§"/>
                        <a:tabLst/>
                        <a:defRPr/>
                      </a:pPr>
                      <a:r>
                        <a:rPr lang="en-GB" sz="1000" kern="1200" dirty="0">
                          <a:solidFill>
                            <a:schemeClr val="dk1"/>
                          </a:solidFill>
                          <a:effectLst/>
                          <a:latin typeface="Arial" panose="020B0604020202020204" pitchFamily="34" charset="0"/>
                          <a:ea typeface="+mn-ea"/>
                          <a:cs typeface="Arial" panose="020B0604020202020204" pitchFamily="34" charset="0"/>
                        </a:rPr>
                        <a:t>The research will contribute to national youth mental health and climate adaptation strategies, advocating for an integrated climate-health-education approach (Clemens et al, 2022).</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2">
                        <a:lumMod val="40000"/>
                        <a:lumOff val="60000"/>
                      </a:schemeClr>
                    </a:solidFill>
                  </a:tcPr>
                </a:tc>
                <a:extLst>
                  <a:ext uri="{0D108BD9-81ED-4DB2-BD59-A6C34878D82A}">
                    <a16:rowId xmlns:a16="http://schemas.microsoft.com/office/drawing/2014/main" val="2745030031"/>
                  </a:ext>
                </a:extLst>
              </a:tr>
            </a:tbl>
          </a:graphicData>
        </a:graphic>
      </p:graphicFrame>
      <p:graphicFrame>
        <p:nvGraphicFramePr>
          <p:cNvPr id="18" name="Table 17">
            <a:extLst>
              <a:ext uri="{FF2B5EF4-FFF2-40B4-BE49-F238E27FC236}">
                <a16:creationId xmlns:a16="http://schemas.microsoft.com/office/drawing/2014/main" id="{E8E034C5-AC9B-FB65-51F7-42A2605C6466}"/>
              </a:ext>
            </a:extLst>
          </p:cNvPr>
          <p:cNvGraphicFramePr>
            <a:graphicFrameLocks noGrp="1"/>
          </p:cNvGraphicFramePr>
          <p:nvPr>
            <p:extLst>
              <p:ext uri="{D42A27DB-BD31-4B8C-83A1-F6EECF244321}">
                <p14:modId xmlns:p14="http://schemas.microsoft.com/office/powerpoint/2010/main" val="3812891579"/>
              </p:ext>
            </p:extLst>
          </p:nvPr>
        </p:nvGraphicFramePr>
        <p:xfrm>
          <a:off x="-11992" y="9570720"/>
          <a:ext cx="9585940" cy="3230880"/>
        </p:xfrm>
        <a:graphic>
          <a:graphicData uri="http://schemas.openxmlformats.org/drawingml/2006/table">
            <a:tbl>
              <a:tblPr firstRow="1" bandRow="1">
                <a:tableStyleId>{F5AB1C69-6EDB-4FF4-983F-18BD219EF322}</a:tableStyleId>
              </a:tblPr>
              <a:tblGrid>
                <a:gridCol w="9585940">
                  <a:extLst>
                    <a:ext uri="{9D8B030D-6E8A-4147-A177-3AD203B41FA5}">
                      <a16:colId xmlns:a16="http://schemas.microsoft.com/office/drawing/2014/main" val="1089935945"/>
                    </a:ext>
                  </a:extLst>
                </a:gridCol>
              </a:tblGrid>
              <a:tr h="200842">
                <a:tc>
                  <a:txBody>
                    <a:bodyPr/>
                    <a:lstStyle/>
                    <a:p>
                      <a:pPr marL="0" indent="0" algn="ctr">
                        <a:buFont typeface="Arial" panose="020B0604020202020204" pitchFamily="34" charset="0"/>
                        <a:buNone/>
                      </a:pPr>
                      <a:r>
                        <a:rPr lang="en-GB" sz="800" b="1" u="none" baseline="0" dirty="0">
                          <a:solidFill>
                            <a:schemeClr val="tx1"/>
                          </a:solidFill>
                          <a:effectLst/>
                          <a:latin typeface="Arial" panose="020B0604020202020204" pitchFamily="34" charset="0"/>
                          <a:cs typeface="Arial" panose="020B0604020202020204" pitchFamily="34" charset="0"/>
                        </a:rPr>
                        <a:t>Reference list</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4">
                        <a:lumMod val="20000"/>
                        <a:lumOff val="80000"/>
                      </a:schemeClr>
                    </a:solidFill>
                  </a:tcPr>
                </a:tc>
                <a:extLst>
                  <a:ext uri="{0D108BD9-81ED-4DB2-BD59-A6C34878D82A}">
                    <a16:rowId xmlns:a16="http://schemas.microsoft.com/office/drawing/2014/main" val="2699882377"/>
                  </a:ext>
                </a:extLst>
              </a:tr>
              <a:tr h="2039319">
                <a:tc>
                  <a:txBody>
                    <a:bodyPr/>
                    <a:lstStyle/>
                    <a:p>
                      <a:pPr marL="171450" indent="-171450" algn="just">
                        <a:buFont typeface="Arial" panose="020B0604020202020204" pitchFamily="34" charset="0"/>
                        <a:buChar char="•"/>
                      </a:pPr>
                      <a:r>
                        <a:rPr lang="en-GB" sz="800" kern="1200" dirty="0">
                          <a:solidFill>
                            <a:schemeClr val="dk1"/>
                          </a:solidFill>
                          <a:effectLst/>
                          <a:latin typeface="Arial" panose="020B0604020202020204" pitchFamily="34" charset="0"/>
                          <a:ea typeface="+mn-ea"/>
                          <a:cs typeface="Arial" panose="020B0604020202020204" pitchFamily="34" charset="0"/>
                        </a:rPr>
                        <a:t>Birrell, L., Newton, N.C., Slade, T., Chapman, C., </a:t>
                      </a:r>
                      <a:r>
                        <a:rPr lang="en-GB" sz="800" kern="1200" dirty="0" err="1">
                          <a:solidFill>
                            <a:schemeClr val="dk1"/>
                          </a:solidFill>
                          <a:effectLst/>
                          <a:latin typeface="Arial" panose="020B0604020202020204" pitchFamily="34" charset="0"/>
                          <a:ea typeface="+mn-ea"/>
                          <a:cs typeface="Arial" panose="020B0604020202020204" pitchFamily="34" charset="0"/>
                        </a:rPr>
                        <a:t>Mewton</a:t>
                      </a:r>
                      <a:r>
                        <a:rPr lang="en-GB" sz="800" kern="1200" dirty="0">
                          <a:solidFill>
                            <a:schemeClr val="dk1"/>
                          </a:solidFill>
                          <a:effectLst/>
                          <a:latin typeface="Arial" panose="020B0604020202020204" pitchFamily="34" charset="0"/>
                          <a:ea typeface="+mn-ea"/>
                          <a:cs typeface="Arial" panose="020B0604020202020204" pitchFamily="34" charset="0"/>
                        </a:rPr>
                        <a:t>, L., McBride, N., Hides, L., Chatterton, M.L., Allsop, S., Healy, A. and Mather, M., (2018). Evaluating the long-term effectiveness of school-based depression, anxiety, and substance use prevention into young adulthood: protocol for the climate school combined study. </a:t>
                      </a:r>
                      <a:r>
                        <a:rPr lang="en-GB" sz="800" i="1" kern="1200" dirty="0">
                          <a:solidFill>
                            <a:schemeClr val="dk1"/>
                          </a:solidFill>
                          <a:effectLst/>
                          <a:latin typeface="Arial" panose="020B0604020202020204" pitchFamily="34" charset="0"/>
                          <a:ea typeface="+mn-ea"/>
                          <a:cs typeface="Arial" panose="020B0604020202020204" pitchFamily="34" charset="0"/>
                        </a:rPr>
                        <a:t>JMIR research protocols</a:t>
                      </a:r>
                      <a:r>
                        <a:rPr lang="en-GB" sz="800" kern="1200" dirty="0">
                          <a:solidFill>
                            <a:schemeClr val="dk1"/>
                          </a:solidFill>
                          <a:effectLst/>
                          <a:latin typeface="Arial" panose="020B0604020202020204" pitchFamily="34" charset="0"/>
                          <a:ea typeface="+mn-ea"/>
                          <a:cs typeface="Arial" panose="020B0604020202020204" pitchFamily="34" charset="0"/>
                        </a:rPr>
                        <a:t>, </a:t>
                      </a:r>
                      <a:r>
                        <a:rPr lang="en-GB" sz="800" i="1" kern="1200" dirty="0">
                          <a:solidFill>
                            <a:schemeClr val="dk1"/>
                          </a:solidFill>
                          <a:effectLst/>
                          <a:latin typeface="Arial" panose="020B0604020202020204" pitchFamily="34" charset="0"/>
                          <a:ea typeface="+mn-ea"/>
                          <a:cs typeface="Arial" panose="020B0604020202020204" pitchFamily="34" charset="0"/>
                        </a:rPr>
                        <a:t>7</a:t>
                      </a:r>
                      <a:r>
                        <a:rPr lang="en-GB" sz="800" kern="1200" dirty="0">
                          <a:solidFill>
                            <a:schemeClr val="dk1"/>
                          </a:solidFill>
                          <a:effectLst/>
                          <a:latin typeface="Arial" panose="020B0604020202020204" pitchFamily="34" charset="0"/>
                          <a:ea typeface="+mn-ea"/>
                          <a:cs typeface="Arial" panose="020B0604020202020204" pitchFamily="34" charset="0"/>
                        </a:rPr>
                        <a:t>(11), p.e11372.</a:t>
                      </a:r>
                    </a:p>
                    <a:p>
                      <a:pPr marL="171450" indent="-171450" algn="just">
                        <a:buFont typeface="Arial" panose="020B0604020202020204" pitchFamily="34" charset="0"/>
                        <a:buChar char="•"/>
                      </a:pPr>
                      <a:r>
                        <a:rPr lang="en-GB" sz="800" kern="1200" dirty="0">
                          <a:solidFill>
                            <a:schemeClr val="dk1"/>
                          </a:solidFill>
                          <a:effectLst/>
                          <a:latin typeface="Arial" panose="020B0604020202020204" pitchFamily="34" charset="0"/>
                          <a:ea typeface="+mn-ea"/>
                          <a:cs typeface="Arial" panose="020B0604020202020204" pitchFamily="34" charset="0"/>
                        </a:rPr>
                        <a:t>Clemens, V., Von </a:t>
                      </a:r>
                      <a:r>
                        <a:rPr lang="en-GB" sz="800" kern="1200" dirty="0" err="1">
                          <a:solidFill>
                            <a:schemeClr val="dk1"/>
                          </a:solidFill>
                          <a:effectLst/>
                          <a:latin typeface="Arial" panose="020B0604020202020204" pitchFamily="34" charset="0"/>
                          <a:ea typeface="+mn-ea"/>
                          <a:cs typeface="Arial" panose="020B0604020202020204" pitchFamily="34" charset="0"/>
                        </a:rPr>
                        <a:t>Hirschhausen</a:t>
                      </a:r>
                      <a:r>
                        <a:rPr lang="en-GB" sz="800" kern="1200" dirty="0">
                          <a:solidFill>
                            <a:schemeClr val="dk1"/>
                          </a:solidFill>
                          <a:effectLst/>
                          <a:latin typeface="Arial" panose="020B0604020202020204" pitchFamily="34" charset="0"/>
                          <a:ea typeface="+mn-ea"/>
                          <a:cs typeface="Arial" panose="020B0604020202020204" pitchFamily="34" charset="0"/>
                        </a:rPr>
                        <a:t>, E. and Fegert, J.M., (2022). Report of the intergovernmental panel on climate change: implications for the mental health policy of children and adolescents in Europe—a scoping review. </a:t>
                      </a:r>
                      <a:r>
                        <a:rPr lang="en-GB" sz="800" i="1" kern="1200" dirty="0">
                          <a:solidFill>
                            <a:schemeClr val="dk1"/>
                          </a:solidFill>
                          <a:effectLst/>
                          <a:latin typeface="Arial" panose="020B0604020202020204" pitchFamily="34" charset="0"/>
                          <a:ea typeface="+mn-ea"/>
                          <a:cs typeface="Arial" panose="020B0604020202020204" pitchFamily="34" charset="0"/>
                        </a:rPr>
                        <a:t>European Child &amp; Adolescent Psychiatry</a:t>
                      </a:r>
                      <a:r>
                        <a:rPr lang="en-GB" sz="800" kern="1200" dirty="0">
                          <a:solidFill>
                            <a:schemeClr val="dk1"/>
                          </a:solidFill>
                          <a:effectLst/>
                          <a:latin typeface="Arial" panose="020B0604020202020204" pitchFamily="34" charset="0"/>
                          <a:ea typeface="+mn-ea"/>
                          <a:cs typeface="Arial" panose="020B0604020202020204" pitchFamily="34" charset="0"/>
                        </a:rPr>
                        <a:t>, </a:t>
                      </a:r>
                      <a:r>
                        <a:rPr lang="en-GB" sz="800" i="1" kern="1200" dirty="0">
                          <a:solidFill>
                            <a:schemeClr val="dk1"/>
                          </a:solidFill>
                          <a:effectLst/>
                          <a:latin typeface="Arial" panose="020B0604020202020204" pitchFamily="34" charset="0"/>
                          <a:ea typeface="+mn-ea"/>
                          <a:cs typeface="Arial" panose="020B0604020202020204" pitchFamily="34" charset="0"/>
                        </a:rPr>
                        <a:t>31</a:t>
                      </a:r>
                      <a:r>
                        <a:rPr lang="en-GB" sz="800" kern="1200" dirty="0">
                          <a:solidFill>
                            <a:schemeClr val="dk1"/>
                          </a:solidFill>
                          <a:effectLst/>
                          <a:latin typeface="Arial" panose="020B0604020202020204" pitchFamily="34" charset="0"/>
                          <a:ea typeface="+mn-ea"/>
                          <a:cs typeface="Arial" panose="020B0604020202020204" pitchFamily="34" charset="0"/>
                        </a:rPr>
                        <a:t>(5), pp.701-713.</a:t>
                      </a:r>
                    </a:p>
                    <a:p>
                      <a:pPr marL="171450" indent="-171450" algn="just">
                        <a:buFont typeface="Arial" panose="020B0604020202020204" pitchFamily="34" charset="0"/>
                        <a:buChar char="•"/>
                      </a:pPr>
                      <a:r>
                        <a:rPr lang="en-GB" sz="800" kern="1200" dirty="0">
                          <a:solidFill>
                            <a:schemeClr val="dk1"/>
                          </a:solidFill>
                          <a:effectLst/>
                          <a:latin typeface="Arial" panose="020B0604020202020204" pitchFamily="34" charset="0"/>
                          <a:ea typeface="+mn-ea"/>
                          <a:cs typeface="Arial" panose="020B0604020202020204" pitchFamily="34" charset="0"/>
                        </a:rPr>
                        <a:t>Crandon, T.J., Scott, J.G., Charlson, F.J. and Thomas, H.J., (2022). A social–ecological perspective on climate anxiety in children and adolescents. </a:t>
                      </a:r>
                      <a:r>
                        <a:rPr lang="en-GB" sz="800" i="1" kern="1200" dirty="0">
                          <a:solidFill>
                            <a:schemeClr val="dk1"/>
                          </a:solidFill>
                          <a:effectLst/>
                          <a:latin typeface="Arial" panose="020B0604020202020204" pitchFamily="34" charset="0"/>
                          <a:ea typeface="+mn-ea"/>
                          <a:cs typeface="Arial" panose="020B0604020202020204" pitchFamily="34" charset="0"/>
                        </a:rPr>
                        <a:t>Nature Climate Change</a:t>
                      </a:r>
                      <a:r>
                        <a:rPr lang="en-GB" sz="800" kern="1200" dirty="0">
                          <a:solidFill>
                            <a:schemeClr val="dk1"/>
                          </a:solidFill>
                          <a:effectLst/>
                          <a:latin typeface="Arial" panose="020B0604020202020204" pitchFamily="34" charset="0"/>
                          <a:ea typeface="+mn-ea"/>
                          <a:cs typeface="Arial" panose="020B0604020202020204" pitchFamily="34" charset="0"/>
                        </a:rPr>
                        <a:t>, </a:t>
                      </a:r>
                      <a:r>
                        <a:rPr lang="en-GB" sz="800" i="1" kern="1200" dirty="0">
                          <a:solidFill>
                            <a:schemeClr val="dk1"/>
                          </a:solidFill>
                          <a:effectLst/>
                          <a:latin typeface="Arial" panose="020B0604020202020204" pitchFamily="34" charset="0"/>
                          <a:ea typeface="+mn-ea"/>
                          <a:cs typeface="Arial" panose="020B0604020202020204" pitchFamily="34" charset="0"/>
                        </a:rPr>
                        <a:t>12</a:t>
                      </a:r>
                      <a:r>
                        <a:rPr lang="en-GB" sz="800" kern="1200" dirty="0">
                          <a:solidFill>
                            <a:schemeClr val="dk1"/>
                          </a:solidFill>
                          <a:effectLst/>
                          <a:latin typeface="Arial" panose="020B0604020202020204" pitchFamily="34" charset="0"/>
                          <a:ea typeface="+mn-ea"/>
                          <a:cs typeface="Arial" panose="020B0604020202020204" pitchFamily="34" charset="0"/>
                        </a:rPr>
                        <a:t>(2), pp.123-131.</a:t>
                      </a:r>
                    </a:p>
                    <a:p>
                      <a:pPr marL="171450" indent="-171450" algn="just">
                        <a:buFont typeface="Arial" panose="020B0604020202020204" pitchFamily="34" charset="0"/>
                        <a:buChar char="•"/>
                      </a:pPr>
                      <a:r>
                        <a:rPr lang="en-GB" sz="800" kern="1200" dirty="0" err="1">
                          <a:solidFill>
                            <a:schemeClr val="dk1"/>
                          </a:solidFill>
                          <a:effectLst/>
                          <a:latin typeface="Arial" panose="020B0604020202020204" pitchFamily="34" charset="0"/>
                          <a:ea typeface="+mn-ea"/>
                          <a:cs typeface="Arial" panose="020B0604020202020204" pitchFamily="34" charset="0"/>
                        </a:rPr>
                        <a:t>Daeninck</a:t>
                      </a:r>
                      <a:r>
                        <a:rPr lang="en-GB" sz="800" kern="1200" dirty="0">
                          <a:solidFill>
                            <a:schemeClr val="dk1"/>
                          </a:solidFill>
                          <a:effectLst/>
                          <a:latin typeface="Arial" panose="020B0604020202020204" pitchFamily="34" charset="0"/>
                          <a:ea typeface="+mn-ea"/>
                          <a:cs typeface="Arial" panose="020B0604020202020204" pitchFamily="34" charset="0"/>
                        </a:rPr>
                        <a:t>, C., </a:t>
                      </a:r>
                      <a:r>
                        <a:rPr lang="en-GB" sz="800" kern="1200" dirty="0" err="1">
                          <a:solidFill>
                            <a:schemeClr val="dk1"/>
                          </a:solidFill>
                          <a:effectLst/>
                          <a:latin typeface="Arial" panose="020B0604020202020204" pitchFamily="34" charset="0"/>
                          <a:ea typeface="+mn-ea"/>
                          <a:cs typeface="Arial" panose="020B0604020202020204" pitchFamily="34" charset="0"/>
                        </a:rPr>
                        <a:t>Kioupi</a:t>
                      </a:r>
                      <a:r>
                        <a:rPr lang="en-GB" sz="800" kern="1200" dirty="0">
                          <a:solidFill>
                            <a:schemeClr val="dk1"/>
                          </a:solidFill>
                          <a:effectLst/>
                          <a:latin typeface="Arial" panose="020B0604020202020204" pitchFamily="34" charset="0"/>
                          <a:ea typeface="+mn-ea"/>
                          <a:cs typeface="Arial" panose="020B0604020202020204" pitchFamily="34" charset="0"/>
                        </a:rPr>
                        <a:t>, V. and Vercammen, A., (2023). Climate anxiety, coping strategies and planning for the future in environmental degree students in the UK. </a:t>
                      </a:r>
                      <a:r>
                        <a:rPr lang="en-GB" sz="800" i="1" kern="1200" dirty="0">
                          <a:solidFill>
                            <a:schemeClr val="dk1"/>
                          </a:solidFill>
                          <a:effectLst/>
                          <a:latin typeface="Arial" panose="020B0604020202020204" pitchFamily="34" charset="0"/>
                          <a:ea typeface="+mn-ea"/>
                          <a:cs typeface="Arial" panose="020B0604020202020204" pitchFamily="34" charset="0"/>
                        </a:rPr>
                        <a:t>Frontiers in psychology</a:t>
                      </a:r>
                      <a:r>
                        <a:rPr lang="en-GB" sz="800" kern="1200" dirty="0">
                          <a:solidFill>
                            <a:schemeClr val="dk1"/>
                          </a:solidFill>
                          <a:effectLst/>
                          <a:latin typeface="Arial" panose="020B0604020202020204" pitchFamily="34" charset="0"/>
                          <a:ea typeface="+mn-ea"/>
                          <a:cs typeface="Arial" panose="020B0604020202020204" pitchFamily="34" charset="0"/>
                        </a:rPr>
                        <a:t>, </a:t>
                      </a:r>
                      <a:r>
                        <a:rPr lang="en-GB" sz="800" i="1" kern="1200" dirty="0">
                          <a:solidFill>
                            <a:schemeClr val="dk1"/>
                          </a:solidFill>
                          <a:effectLst/>
                          <a:latin typeface="Arial" panose="020B0604020202020204" pitchFamily="34" charset="0"/>
                          <a:ea typeface="+mn-ea"/>
                          <a:cs typeface="Arial" panose="020B0604020202020204" pitchFamily="34" charset="0"/>
                        </a:rPr>
                        <a:t>14</a:t>
                      </a:r>
                      <a:r>
                        <a:rPr lang="en-GB" sz="800" kern="1200" dirty="0">
                          <a:solidFill>
                            <a:schemeClr val="dk1"/>
                          </a:solidFill>
                          <a:effectLst/>
                          <a:latin typeface="Arial" panose="020B0604020202020204" pitchFamily="34" charset="0"/>
                          <a:ea typeface="+mn-ea"/>
                          <a:cs typeface="Arial" panose="020B0604020202020204" pitchFamily="34" charset="0"/>
                        </a:rPr>
                        <a:t>, p.1126031.</a:t>
                      </a:r>
                    </a:p>
                    <a:p>
                      <a:pPr marL="171450" indent="-171450" algn="just">
                        <a:buFont typeface="Arial" panose="020B0604020202020204" pitchFamily="34" charset="0"/>
                        <a:buChar char="•"/>
                      </a:pPr>
                      <a:r>
                        <a:rPr lang="en-GB" sz="800" kern="1200" dirty="0">
                          <a:solidFill>
                            <a:schemeClr val="dk1"/>
                          </a:solidFill>
                          <a:effectLst/>
                          <a:latin typeface="Arial" panose="020B0604020202020204" pitchFamily="34" charset="0"/>
                          <a:ea typeface="+mn-ea"/>
                          <a:cs typeface="Arial" panose="020B0604020202020204" pitchFamily="34" charset="0"/>
                        </a:rPr>
                        <a:t>Dooley, L., Sheats, J., Hamilton, O., Chapman, D. and Karlin, B., (2021). Climate change and youth mental health: Psychological impacts, resilience resources, and future directions. </a:t>
                      </a:r>
                      <a:r>
                        <a:rPr lang="en-GB" sz="800" i="1" kern="1200" dirty="0">
                          <a:solidFill>
                            <a:schemeClr val="dk1"/>
                          </a:solidFill>
                          <a:effectLst/>
                          <a:latin typeface="Arial" panose="020B0604020202020204" pitchFamily="34" charset="0"/>
                          <a:ea typeface="+mn-ea"/>
                          <a:cs typeface="Arial" panose="020B0604020202020204" pitchFamily="34" charset="0"/>
                        </a:rPr>
                        <a:t>Los Angeles, CA: See Change Institute</a:t>
                      </a:r>
                      <a:r>
                        <a:rPr lang="en-GB" sz="800" kern="1200" dirty="0">
                          <a:solidFill>
                            <a:schemeClr val="dk1"/>
                          </a:solidFill>
                          <a:effectLst/>
                          <a:latin typeface="Arial" panose="020B0604020202020204" pitchFamily="34" charset="0"/>
                          <a:ea typeface="+mn-ea"/>
                          <a:cs typeface="Arial" panose="020B0604020202020204" pitchFamily="34" charset="0"/>
                        </a:rPr>
                        <a:t>.</a:t>
                      </a:r>
                    </a:p>
                    <a:p>
                      <a:pPr marL="171450" indent="-171450" algn="just">
                        <a:buFont typeface="Arial" panose="020B0604020202020204" pitchFamily="34" charset="0"/>
                        <a:buChar char="•"/>
                      </a:pPr>
                      <a:r>
                        <a:rPr lang="en-GB" sz="800" kern="1200" dirty="0">
                          <a:solidFill>
                            <a:schemeClr val="dk1"/>
                          </a:solidFill>
                          <a:effectLst/>
                          <a:latin typeface="Arial" panose="020B0604020202020204" pitchFamily="34" charset="0"/>
                          <a:ea typeface="+mn-ea"/>
                          <a:cs typeface="Arial" panose="020B0604020202020204" pitchFamily="34" charset="0"/>
                        </a:rPr>
                        <a:t>Hickman, C., Marks, E., </a:t>
                      </a:r>
                      <a:r>
                        <a:rPr lang="en-GB" sz="800" kern="1200" dirty="0" err="1">
                          <a:solidFill>
                            <a:schemeClr val="dk1"/>
                          </a:solidFill>
                          <a:effectLst/>
                          <a:latin typeface="Arial" panose="020B0604020202020204" pitchFamily="34" charset="0"/>
                          <a:ea typeface="+mn-ea"/>
                          <a:cs typeface="Arial" panose="020B0604020202020204" pitchFamily="34" charset="0"/>
                        </a:rPr>
                        <a:t>Pihkala</a:t>
                      </a:r>
                      <a:r>
                        <a:rPr lang="en-GB" sz="800" kern="1200" dirty="0">
                          <a:solidFill>
                            <a:schemeClr val="dk1"/>
                          </a:solidFill>
                          <a:effectLst/>
                          <a:latin typeface="Arial" panose="020B0604020202020204" pitchFamily="34" charset="0"/>
                          <a:ea typeface="+mn-ea"/>
                          <a:cs typeface="Arial" panose="020B0604020202020204" pitchFamily="34" charset="0"/>
                        </a:rPr>
                        <a:t>, P., Clayton, S., Lewandowski, R.E., Mayall, E.E., Wray, B., Mellor, C. and Van Susteren, L., (2021). Climate anxiety in children and young people and their beliefs about government responses to climate change: a global survey. </a:t>
                      </a:r>
                      <a:r>
                        <a:rPr lang="en-GB" sz="800" i="1" kern="1200" dirty="0">
                          <a:solidFill>
                            <a:schemeClr val="dk1"/>
                          </a:solidFill>
                          <a:effectLst/>
                          <a:latin typeface="Arial" panose="020B0604020202020204" pitchFamily="34" charset="0"/>
                          <a:ea typeface="+mn-ea"/>
                          <a:cs typeface="Arial" panose="020B0604020202020204" pitchFamily="34" charset="0"/>
                        </a:rPr>
                        <a:t>The Lancet Planetary Health</a:t>
                      </a:r>
                      <a:r>
                        <a:rPr lang="en-GB" sz="800" kern="1200" dirty="0">
                          <a:solidFill>
                            <a:schemeClr val="dk1"/>
                          </a:solidFill>
                          <a:effectLst/>
                          <a:latin typeface="Arial" panose="020B0604020202020204" pitchFamily="34" charset="0"/>
                          <a:ea typeface="+mn-ea"/>
                          <a:cs typeface="Arial" panose="020B0604020202020204" pitchFamily="34" charset="0"/>
                        </a:rPr>
                        <a:t>, </a:t>
                      </a:r>
                      <a:r>
                        <a:rPr lang="en-GB" sz="800" i="1" kern="1200" dirty="0">
                          <a:solidFill>
                            <a:schemeClr val="dk1"/>
                          </a:solidFill>
                          <a:effectLst/>
                          <a:latin typeface="Arial" panose="020B0604020202020204" pitchFamily="34" charset="0"/>
                          <a:ea typeface="+mn-ea"/>
                          <a:cs typeface="Arial" panose="020B0604020202020204" pitchFamily="34" charset="0"/>
                        </a:rPr>
                        <a:t>5</a:t>
                      </a:r>
                      <a:r>
                        <a:rPr lang="en-GB" sz="800" kern="1200" dirty="0">
                          <a:solidFill>
                            <a:schemeClr val="dk1"/>
                          </a:solidFill>
                          <a:effectLst/>
                          <a:latin typeface="Arial" panose="020B0604020202020204" pitchFamily="34" charset="0"/>
                          <a:ea typeface="+mn-ea"/>
                          <a:cs typeface="Arial" panose="020B0604020202020204" pitchFamily="34" charset="0"/>
                        </a:rPr>
                        <a:t>(12), pp.e863-e873.</a:t>
                      </a:r>
                    </a:p>
                    <a:p>
                      <a:pPr marL="171450" indent="-171450" algn="just">
                        <a:buFont typeface="Arial" panose="020B0604020202020204" pitchFamily="34" charset="0"/>
                        <a:buChar char="•"/>
                      </a:pPr>
                      <a:r>
                        <a:rPr lang="en-GB" sz="800" kern="1200" dirty="0">
                          <a:solidFill>
                            <a:schemeClr val="dk1"/>
                          </a:solidFill>
                          <a:effectLst/>
                          <a:latin typeface="Arial" panose="020B0604020202020204" pitchFamily="34" charset="0"/>
                          <a:ea typeface="+mn-ea"/>
                          <a:cs typeface="Arial" panose="020B0604020202020204" pitchFamily="34" charset="0"/>
                        </a:rPr>
                        <a:t>Lee, R. (2023). </a:t>
                      </a:r>
                      <a:r>
                        <a:rPr lang="en-GB" sz="800" i="1" kern="1200" dirty="0">
                          <a:solidFill>
                            <a:schemeClr val="dk1"/>
                          </a:solidFill>
                          <a:effectLst/>
                          <a:latin typeface="Arial" panose="020B0604020202020204" pitchFamily="34" charset="0"/>
                          <a:ea typeface="+mn-ea"/>
                          <a:cs typeface="Arial" panose="020B0604020202020204" pitchFamily="34" charset="0"/>
                        </a:rPr>
                        <a:t>How are young people in the UK experiencing and engaging with concerns around climate change?</a:t>
                      </a:r>
                      <a:r>
                        <a:rPr lang="en-GB" sz="800" kern="1200" dirty="0">
                          <a:solidFill>
                            <a:schemeClr val="dk1"/>
                          </a:solidFill>
                          <a:effectLst/>
                          <a:latin typeface="Arial" panose="020B0604020202020204" pitchFamily="34" charset="0"/>
                          <a:ea typeface="+mn-ea"/>
                          <a:cs typeface="Arial" panose="020B0604020202020204" pitchFamily="34" charset="0"/>
                        </a:rPr>
                        <a:t> (Doctoral dissertation, University of Sheffield).</a:t>
                      </a:r>
                    </a:p>
                    <a:p>
                      <a:pPr marL="171450" indent="-171450" algn="just">
                        <a:buFont typeface="Arial" panose="020B0604020202020204" pitchFamily="34" charset="0"/>
                        <a:buChar char="•"/>
                      </a:pPr>
                      <a:r>
                        <a:rPr lang="en-GB" sz="800" kern="1200" dirty="0">
                          <a:solidFill>
                            <a:schemeClr val="dk1"/>
                          </a:solidFill>
                          <a:effectLst/>
                          <a:latin typeface="Arial" panose="020B0604020202020204" pitchFamily="34" charset="0"/>
                          <a:ea typeface="+mn-ea"/>
                          <a:cs typeface="Arial" panose="020B0604020202020204" pitchFamily="34" charset="0"/>
                        </a:rPr>
                        <a:t>Meo, S.A., Shafi, K.M. and Hussain, A., 2025. The psychological cost of climate change: anxiety among adolescents and young adults-a cross-sectional study. </a:t>
                      </a:r>
                      <a:r>
                        <a:rPr lang="en-GB" sz="800" i="1" kern="1200" dirty="0">
                          <a:solidFill>
                            <a:schemeClr val="dk1"/>
                          </a:solidFill>
                          <a:effectLst/>
                          <a:latin typeface="Arial" panose="020B0604020202020204" pitchFamily="34" charset="0"/>
                          <a:ea typeface="+mn-ea"/>
                          <a:cs typeface="Arial" panose="020B0604020202020204" pitchFamily="34" charset="0"/>
                        </a:rPr>
                        <a:t>Frontiers in Psychiatry</a:t>
                      </a:r>
                      <a:r>
                        <a:rPr lang="en-GB" sz="800" kern="1200" dirty="0">
                          <a:solidFill>
                            <a:schemeClr val="dk1"/>
                          </a:solidFill>
                          <a:effectLst/>
                          <a:latin typeface="Arial" panose="020B0604020202020204" pitchFamily="34" charset="0"/>
                          <a:ea typeface="+mn-ea"/>
                          <a:cs typeface="Arial" panose="020B0604020202020204" pitchFamily="34" charset="0"/>
                        </a:rPr>
                        <a:t>, </a:t>
                      </a:r>
                      <a:r>
                        <a:rPr lang="en-GB" sz="800" i="1" kern="1200" dirty="0">
                          <a:solidFill>
                            <a:schemeClr val="dk1"/>
                          </a:solidFill>
                          <a:effectLst/>
                          <a:latin typeface="Arial" panose="020B0604020202020204" pitchFamily="34" charset="0"/>
                          <a:ea typeface="+mn-ea"/>
                          <a:cs typeface="Arial" panose="020B0604020202020204" pitchFamily="34" charset="0"/>
                        </a:rPr>
                        <a:t>16</a:t>
                      </a:r>
                      <a:r>
                        <a:rPr lang="en-GB" sz="800" kern="1200" dirty="0">
                          <a:solidFill>
                            <a:schemeClr val="dk1"/>
                          </a:solidFill>
                          <a:effectLst/>
                          <a:latin typeface="Arial" panose="020B0604020202020204" pitchFamily="34" charset="0"/>
                          <a:ea typeface="+mn-ea"/>
                          <a:cs typeface="Arial" panose="020B0604020202020204" pitchFamily="34" charset="0"/>
                        </a:rPr>
                        <a:t>, p.1422338.</a:t>
                      </a:r>
                    </a:p>
                    <a:p>
                      <a:pPr marL="171450" indent="-171450" algn="just">
                        <a:buFont typeface="Arial" panose="020B0604020202020204" pitchFamily="34" charset="0"/>
                        <a:buChar char="•"/>
                      </a:pPr>
                      <a:r>
                        <a:rPr lang="en-GB" sz="800" kern="1200" dirty="0">
                          <a:solidFill>
                            <a:schemeClr val="dk1"/>
                          </a:solidFill>
                          <a:effectLst/>
                          <a:latin typeface="Arial" panose="020B0604020202020204" pitchFamily="34" charset="0"/>
                          <a:ea typeface="+mn-ea"/>
                          <a:cs typeface="Arial" panose="020B0604020202020204" pitchFamily="34" charset="0"/>
                        </a:rPr>
                        <a:t>Office for National Statistics (2022), </a:t>
                      </a:r>
                      <a:r>
                        <a:rPr lang="en-GB" sz="800" u="sng" kern="1200" dirty="0">
                          <a:solidFill>
                            <a:schemeClr val="dk1"/>
                          </a:solidFill>
                          <a:effectLst/>
                          <a:latin typeface="Arial" panose="020B0604020202020204" pitchFamily="34" charset="0"/>
                          <a:ea typeface="+mn-ea"/>
                          <a:cs typeface="Arial" panose="020B0604020202020204" pitchFamily="34" charset="0"/>
                          <a:hlinkClick r:id="rId3"/>
                        </a:rPr>
                        <a:t>https://www.ons.gov.uk/peoplepopulationandcommunity/wellbeing/articles/worriesaboutclimatechangegreatbritain/septembertooctober2022</a:t>
                      </a:r>
                      <a:endParaRPr lang="en-GB" sz="8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800" kern="1200" dirty="0">
                          <a:solidFill>
                            <a:schemeClr val="dk1"/>
                          </a:solidFill>
                          <a:effectLst/>
                          <a:latin typeface="Arial" panose="020B0604020202020204" pitchFamily="34" charset="0"/>
                          <a:ea typeface="+mn-ea"/>
                          <a:cs typeface="Arial" panose="020B0604020202020204" pitchFamily="34" charset="0"/>
                        </a:rPr>
                        <a:t>Ojala, M., Cunsolo, A., </a:t>
                      </a:r>
                      <a:r>
                        <a:rPr lang="en-GB" sz="800" kern="1200" dirty="0" err="1">
                          <a:solidFill>
                            <a:schemeClr val="dk1"/>
                          </a:solidFill>
                          <a:effectLst/>
                          <a:latin typeface="Arial" panose="020B0604020202020204" pitchFamily="34" charset="0"/>
                          <a:ea typeface="+mn-ea"/>
                          <a:cs typeface="Arial" panose="020B0604020202020204" pitchFamily="34" charset="0"/>
                        </a:rPr>
                        <a:t>Ogunbode</a:t>
                      </a:r>
                      <a:r>
                        <a:rPr lang="en-GB" sz="800" kern="1200" dirty="0">
                          <a:solidFill>
                            <a:schemeClr val="dk1"/>
                          </a:solidFill>
                          <a:effectLst/>
                          <a:latin typeface="Arial" panose="020B0604020202020204" pitchFamily="34" charset="0"/>
                          <a:ea typeface="+mn-ea"/>
                          <a:cs typeface="Arial" panose="020B0604020202020204" pitchFamily="34" charset="0"/>
                        </a:rPr>
                        <a:t>, C.A. and Middleton, J., (2021). Anxiety, worry, and grief in a time of environmental and climate crisis: A narrative review. </a:t>
                      </a:r>
                      <a:r>
                        <a:rPr lang="en-GB" sz="800" i="1" kern="1200" dirty="0">
                          <a:solidFill>
                            <a:schemeClr val="dk1"/>
                          </a:solidFill>
                          <a:effectLst/>
                          <a:latin typeface="Arial" panose="020B0604020202020204" pitchFamily="34" charset="0"/>
                          <a:ea typeface="+mn-ea"/>
                          <a:cs typeface="Arial" panose="020B0604020202020204" pitchFamily="34" charset="0"/>
                        </a:rPr>
                        <a:t>Annual review of environment and resources</a:t>
                      </a:r>
                      <a:r>
                        <a:rPr lang="en-GB" sz="800" kern="1200" dirty="0">
                          <a:solidFill>
                            <a:schemeClr val="dk1"/>
                          </a:solidFill>
                          <a:effectLst/>
                          <a:latin typeface="Arial" panose="020B0604020202020204" pitchFamily="34" charset="0"/>
                          <a:ea typeface="+mn-ea"/>
                          <a:cs typeface="Arial" panose="020B0604020202020204" pitchFamily="34" charset="0"/>
                        </a:rPr>
                        <a:t>, </a:t>
                      </a:r>
                      <a:r>
                        <a:rPr lang="en-GB" sz="800" i="1" kern="1200" dirty="0">
                          <a:solidFill>
                            <a:schemeClr val="dk1"/>
                          </a:solidFill>
                          <a:effectLst/>
                          <a:latin typeface="Arial" panose="020B0604020202020204" pitchFamily="34" charset="0"/>
                          <a:ea typeface="+mn-ea"/>
                          <a:cs typeface="Arial" panose="020B0604020202020204" pitchFamily="34" charset="0"/>
                        </a:rPr>
                        <a:t>46</a:t>
                      </a:r>
                      <a:r>
                        <a:rPr lang="en-GB" sz="800" kern="1200" dirty="0">
                          <a:solidFill>
                            <a:schemeClr val="dk1"/>
                          </a:solidFill>
                          <a:effectLst/>
                          <a:latin typeface="Arial" panose="020B0604020202020204" pitchFamily="34" charset="0"/>
                          <a:ea typeface="+mn-ea"/>
                          <a:cs typeface="Arial" panose="020B0604020202020204" pitchFamily="34" charset="0"/>
                        </a:rPr>
                        <a:t>(1), pp.35-58.</a:t>
                      </a:r>
                    </a:p>
                    <a:p>
                      <a:pPr marL="171450" indent="-171450" algn="just">
                        <a:buFont typeface="Arial" panose="020B0604020202020204" pitchFamily="34" charset="0"/>
                        <a:buChar char="•"/>
                      </a:pPr>
                      <a:r>
                        <a:rPr lang="en-GB" sz="800" kern="1200" dirty="0">
                          <a:solidFill>
                            <a:schemeClr val="dk1"/>
                          </a:solidFill>
                          <a:effectLst/>
                          <a:latin typeface="Arial" panose="020B0604020202020204" pitchFamily="34" charset="0"/>
                          <a:ea typeface="+mn-ea"/>
                          <a:cs typeface="Arial" panose="020B0604020202020204" pitchFamily="34" charset="0"/>
                        </a:rPr>
                        <a:t>Rehling, J., (2021). </a:t>
                      </a:r>
                      <a:r>
                        <a:rPr lang="en-GB" sz="800" i="1" kern="1200" dirty="0">
                          <a:solidFill>
                            <a:schemeClr val="dk1"/>
                          </a:solidFill>
                          <a:effectLst/>
                          <a:latin typeface="Arial" panose="020B0604020202020204" pitchFamily="34" charset="0"/>
                          <a:ea typeface="+mn-ea"/>
                          <a:cs typeface="Arial" panose="020B0604020202020204" pitchFamily="34" charset="0"/>
                        </a:rPr>
                        <a:t>Exploring psychological responses to climate change using an existential framework: What hurts, what helps, and implications for mental health services</a:t>
                      </a:r>
                      <a:r>
                        <a:rPr lang="en-GB" sz="800" kern="1200" dirty="0">
                          <a:solidFill>
                            <a:schemeClr val="dk1"/>
                          </a:solidFill>
                          <a:effectLst/>
                          <a:latin typeface="Arial" panose="020B0604020202020204" pitchFamily="34" charset="0"/>
                          <a:ea typeface="+mn-ea"/>
                          <a:cs typeface="Arial" panose="020B0604020202020204" pitchFamily="34" charset="0"/>
                        </a:rPr>
                        <a:t> (Doctoral dissertation, University of Essex).</a:t>
                      </a:r>
                    </a:p>
                    <a:p>
                      <a:pPr marL="171450" indent="-171450" algn="just">
                        <a:buFont typeface="Arial" panose="020B0604020202020204" pitchFamily="34" charset="0"/>
                        <a:buChar char="•"/>
                      </a:pPr>
                      <a:r>
                        <a:rPr lang="en-GB" sz="800" kern="1200" dirty="0">
                          <a:solidFill>
                            <a:schemeClr val="dk1"/>
                          </a:solidFill>
                          <a:effectLst/>
                          <a:latin typeface="Arial" panose="020B0604020202020204" pitchFamily="34" charset="0"/>
                          <a:ea typeface="+mn-ea"/>
                          <a:cs typeface="Arial" panose="020B0604020202020204" pitchFamily="34" charset="0"/>
                        </a:rPr>
                        <a:t>Royal College of Paediatrics and Child Health (RCPCH, 2023), </a:t>
                      </a:r>
                      <a:r>
                        <a:rPr lang="en-GB" sz="800" u="sng" kern="1200" dirty="0">
                          <a:solidFill>
                            <a:schemeClr val="dk1"/>
                          </a:solidFill>
                          <a:effectLst/>
                          <a:latin typeface="Arial" panose="020B0604020202020204" pitchFamily="34" charset="0"/>
                          <a:ea typeface="+mn-ea"/>
                          <a:cs typeface="Arial" panose="020B0604020202020204" pitchFamily="34" charset="0"/>
                          <a:hlinkClick r:id="rId4"/>
                        </a:rPr>
                        <a:t>http://www.rcpch.ac.uk/news-events/news/children-young-people-fear-government-no-longer-cares-about-climate-change-says</a:t>
                      </a:r>
                      <a:endParaRPr lang="en-GB" sz="8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800" kern="1200" dirty="0">
                          <a:solidFill>
                            <a:schemeClr val="dk1"/>
                          </a:solidFill>
                          <a:effectLst/>
                          <a:latin typeface="Arial" panose="020B0604020202020204" pitchFamily="34" charset="0"/>
                          <a:ea typeface="+mn-ea"/>
                          <a:cs typeface="Arial" panose="020B0604020202020204" pitchFamily="34" charset="0"/>
                        </a:rPr>
                        <a:t>Singh, G., Xue, S. and </a:t>
                      </a:r>
                      <a:r>
                        <a:rPr lang="en-GB" sz="800" kern="1200" dirty="0" err="1">
                          <a:solidFill>
                            <a:schemeClr val="dk1"/>
                          </a:solidFill>
                          <a:effectLst/>
                          <a:latin typeface="Arial" panose="020B0604020202020204" pitchFamily="34" charset="0"/>
                          <a:ea typeface="+mn-ea"/>
                          <a:cs typeface="Arial" panose="020B0604020202020204" pitchFamily="34" charset="0"/>
                        </a:rPr>
                        <a:t>Poukhovski</a:t>
                      </a:r>
                      <a:r>
                        <a:rPr lang="en-GB" sz="800" kern="1200" dirty="0">
                          <a:solidFill>
                            <a:schemeClr val="dk1"/>
                          </a:solidFill>
                          <a:effectLst/>
                          <a:latin typeface="Arial" panose="020B0604020202020204" pitchFamily="34" charset="0"/>
                          <a:ea typeface="+mn-ea"/>
                          <a:cs typeface="Arial" panose="020B0604020202020204" pitchFamily="34" charset="0"/>
                        </a:rPr>
                        <a:t>-Sheremetyev, F., (2022). Climate emergency, young people and mental health: time for justice and health professional action. </a:t>
                      </a:r>
                      <a:r>
                        <a:rPr lang="en-GB" sz="800" i="1" kern="1200" dirty="0">
                          <a:solidFill>
                            <a:schemeClr val="dk1"/>
                          </a:solidFill>
                          <a:effectLst/>
                          <a:latin typeface="Arial" panose="020B0604020202020204" pitchFamily="34" charset="0"/>
                          <a:ea typeface="+mn-ea"/>
                          <a:cs typeface="Arial" panose="020B0604020202020204" pitchFamily="34" charset="0"/>
                        </a:rPr>
                        <a:t>BMJ paediatrics open</a:t>
                      </a:r>
                      <a:r>
                        <a:rPr lang="en-GB" sz="800" kern="1200" dirty="0">
                          <a:solidFill>
                            <a:schemeClr val="dk1"/>
                          </a:solidFill>
                          <a:effectLst/>
                          <a:latin typeface="Arial" panose="020B0604020202020204" pitchFamily="34" charset="0"/>
                          <a:ea typeface="+mn-ea"/>
                          <a:cs typeface="Arial" panose="020B0604020202020204" pitchFamily="34" charset="0"/>
                        </a:rPr>
                        <a:t>, </a:t>
                      </a:r>
                      <a:r>
                        <a:rPr lang="en-GB" sz="800" i="1" kern="1200" dirty="0">
                          <a:solidFill>
                            <a:schemeClr val="dk1"/>
                          </a:solidFill>
                          <a:effectLst/>
                          <a:latin typeface="Arial" panose="020B0604020202020204" pitchFamily="34" charset="0"/>
                          <a:ea typeface="+mn-ea"/>
                          <a:cs typeface="Arial" panose="020B0604020202020204" pitchFamily="34" charset="0"/>
                        </a:rPr>
                        <a:t>6</a:t>
                      </a:r>
                      <a:r>
                        <a:rPr lang="en-GB" sz="800" kern="1200" dirty="0">
                          <a:solidFill>
                            <a:schemeClr val="dk1"/>
                          </a:solidFill>
                          <a:effectLst/>
                          <a:latin typeface="Arial" panose="020B0604020202020204" pitchFamily="34" charset="0"/>
                          <a:ea typeface="+mn-ea"/>
                          <a:cs typeface="Arial" panose="020B0604020202020204" pitchFamily="34" charset="0"/>
                        </a:rPr>
                        <a:t>(1), p.e001375.</a:t>
                      </a:r>
                    </a:p>
                    <a:p>
                      <a:pPr marL="171450" indent="-171450" algn="just">
                        <a:buFont typeface="Arial" panose="020B0604020202020204" pitchFamily="34" charset="0"/>
                        <a:buChar char="•"/>
                      </a:pPr>
                      <a:r>
                        <a:rPr lang="en-GB" sz="800" kern="1200" dirty="0">
                          <a:solidFill>
                            <a:schemeClr val="dk1"/>
                          </a:solidFill>
                          <a:effectLst/>
                          <a:latin typeface="Arial" panose="020B0604020202020204" pitchFamily="34" charset="0"/>
                          <a:ea typeface="+mn-ea"/>
                          <a:cs typeface="Arial" panose="020B0604020202020204" pitchFamily="34" charset="0"/>
                        </a:rPr>
                        <a:t>Student Minds (2023), 90% of students Report Climate Change Affects their Mental Well-being. </a:t>
                      </a:r>
                      <a:r>
                        <a:rPr lang="en-GB" sz="800" u="sng" kern="1200" dirty="0">
                          <a:solidFill>
                            <a:schemeClr val="dk1"/>
                          </a:solidFill>
                          <a:effectLst/>
                          <a:latin typeface="Arial" panose="020B0604020202020204" pitchFamily="34" charset="0"/>
                          <a:ea typeface="+mn-ea"/>
                          <a:cs typeface="Arial" panose="020B0604020202020204" pitchFamily="34" charset="0"/>
                          <a:hlinkClick r:id="rId5"/>
                        </a:rPr>
                        <a:t>https://www.studentminds.org.uk/news-and-updates/90-of-students-report-climate-change-affects-their-mental-wellbeing/</a:t>
                      </a:r>
                      <a:endParaRPr lang="en-GB" sz="800" kern="1200" dirty="0">
                        <a:solidFill>
                          <a:schemeClr val="dk1"/>
                        </a:solidFill>
                        <a:effectLst/>
                        <a:latin typeface="Arial" panose="020B0604020202020204" pitchFamily="34" charset="0"/>
                        <a:ea typeface="+mn-ea"/>
                        <a:cs typeface="Arial" panose="020B0604020202020204" pitchFamily="34" charset="0"/>
                      </a:endParaRPr>
                    </a:p>
                    <a:p>
                      <a:pPr marL="171450" indent="-171450" algn="just">
                        <a:buFont typeface="Arial" panose="020B0604020202020204" pitchFamily="34" charset="0"/>
                        <a:buChar char="•"/>
                      </a:pPr>
                      <a:r>
                        <a:rPr lang="en-GB" sz="800" kern="1200" dirty="0" err="1">
                          <a:solidFill>
                            <a:schemeClr val="dk1"/>
                          </a:solidFill>
                          <a:effectLst/>
                          <a:latin typeface="Arial" panose="020B0604020202020204" pitchFamily="34" charset="0"/>
                          <a:ea typeface="+mn-ea"/>
                          <a:cs typeface="Arial" panose="020B0604020202020204" pitchFamily="34" charset="0"/>
                        </a:rPr>
                        <a:t>Thoma</a:t>
                      </a:r>
                      <a:r>
                        <a:rPr lang="en-GB" sz="800" kern="1200" dirty="0">
                          <a:solidFill>
                            <a:schemeClr val="dk1"/>
                          </a:solidFill>
                          <a:effectLst/>
                          <a:latin typeface="Arial" panose="020B0604020202020204" pitchFamily="34" charset="0"/>
                          <a:ea typeface="+mn-ea"/>
                          <a:cs typeface="Arial" panose="020B0604020202020204" pitchFamily="34" charset="0"/>
                        </a:rPr>
                        <a:t>, M.V., Rohleder, N. and Rohner, S.L., (2021). Clinical ecopsychology: The mental health impacts and underlying pathways of the climate and environmental crisis. </a:t>
                      </a:r>
                      <a:r>
                        <a:rPr lang="en-GB" sz="800" i="1" kern="1200" dirty="0">
                          <a:solidFill>
                            <a:schemeClr val="dk1"/>
                          </a:solidFill>
                          <a:effectLst/>
                          <a:latin typeface="Arial" panose="020B0604020202020204" pitchFamily="34" charset="0"/>
                          <a:ea typeface="+mn-ea"/>
                          <a:cs typeface="Arial" panose="020B0604020202020204" pitchFamily="34" charset="0"/>
                        </a:rPr>
                        <a:t>Frontiers in psychiatry</a:t>
                      </a:r>
                      <a:r>
                        <a:rPr lang="en-GB" sz="800" kern="1200" dirty="0">
                          <a:solidFill>
                            <a:schemeClr val="dk1"/>
                          </a:solidFill>
                          <a:effectLst/>
                          <a:latin typeface="Arial" panose="020B0604020202020204" pitchFamily="34" charset="0"/>
                          <a:ea typeface="+mn-ea"/>
                          <a:cs typeface="Arial" panose="020B0604020202020204" pitchFamily="34" charset="0"/>
                        </a:rPr>
                        <a:t>, </a:t>
                      </a:r>
                      <a:r>
                        <a:rPr lang="en-GB" sz="800" i="1" kern="1200" dirty="0">
                          <a:solidFill>
                            <a:schemeClr val="dk1"/>
                          </a:solidFill>
                          <a:effectLst/>
                          <a:latin typeface="Arial" panose="020B0604020202020204" pitchFamily="34" charset="0"/>
                          <a:ea typeface="+mn-ea"/>
                          <a:cs typeface="Arial" panose="020B0604020202020204" pitchFamily="34" charset="0"/>
                        </a:rPr>
                        <a:t>12</a:t>
                      </a:r>
                      <a:r>
                        <a:rPr lang="en-GB" sz="800" kern="1200" dirty="0">
                          <a:solidFill>
                            <a:schemeClr val="dk1"/>
                          </a:solidFill>
                          <a:effectLst/>
                          <a:latin typeface="Arial" panose="020B0604020202020204" pitchFamily="34" charset="0"/>
                          <a:ea typeface="+mn-ea"/>
                          <a:cs typeface="Arial" panose="020B0604020202020204" pitchFamily="34" charset="0"/>
                        </a:rPr>
                        <a:t>, p.675936.</a:t>
                      </a:r>
                    </a:p>
                    <a:p>
                      <a:pPr marL="171450" indent="-171450" algn="just">
                        <a:buFont typeface="Arial" panose="020B0604020202020204" pitchFamily="34" charset="0"/>
                        <a:buChar char="•"/>
                      </a:pPr>
                      <a:r>
                        <a:rPr lang="en-GB" sz="800" kern="1200" dirty="0">
                          <a:solidFill>
                            <a:schemeClr val="dk1"/>
                          </a:solidFill>
                          <a:effectLst/>
                          <a:latin typeface="Arial" panose="020B0604020202020204" pitchFamily="34" charset="0"/>
                          <a:ea typeface="+mn-ea"/>
                          <a:cs typeface="Arial" panose="020B0604020202020204" pitchFamily="34" charset="0"/>
                        </a:rPr>
                        <a:t>Wray, B., (2023). </a:t>
                      </a:r>
                      <a:r>
                        <a:rPr lang="en-GB" sz="800" i="1" kern="1200" dirty="0">
                          <a:solidFill>
                            <a:schemeClr val="dk1"/>
                          </a:solidFill>
                          <a:effectLst/>
                          <a:latin typeface="Arial" panose="020B0604020202020204" pitchFamily="34" charset="0"/>
                          <a:ea typeface="+mn-ea"/>
                          <a:cs typeface="Arial" panose="020B0604020202020204" pitchFamily="34" charset="0"/>
                        </a:rPr>
                        <a:t>Generation dread: Finding purpose in an age of climate anxiety</a:t>
                      </a:r>
                      <a:r>
                        <a:rPr lang="en-GB" sz="800" kern="1200" dirty="0">
                          <a:solidFill>
                            <a:schemeClr val="dk1"/>
                          </a:solidFill>
                          <a:effectLst/>
                          <a:latin typeface="Arial" panose="020B0604020202020204" pitchFamily="34" charset="0"/>
                          <a:ea typeface="+mn-ea"/>
                          <a:cs typeface="Arial" panose="020B0604020202020204" pitchFamily="34" charset="0"/>
                        </a:rPr>
                        <a:t>. The Experiment, LLC.</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gradFill>
                      <a:gsLst>
                        <a:gs pos="0">
                          <a:schemeClr val="accent1">
                            <a:lumMod val="5000"/>
                            <a:lumOff val="95000"/>
                          </a:schemeClr>
                        </a:gs>
                        <a:gs pos="35000">
                          <a:schemeClr val="accent6">
                            <a:lumMod val="20000"/>
                            <a:lumOff val="80000"/>
                          </a:schemeClr>
                        </a:gs>
                        <a:gs pos="83000">
                          <a:schemeClr val="accent1">
                            <a:lumMod val="45000"/>
                            <a:lumOff val="55000"/>
                          </a:schemeClr>
                        </a:gs>
                        <a:gs pos="100000">
                          <a:schemeClr val="accent1">
                            <a:lumMod val="30000"/>
                            <a:lumOff val="70000"/>
                          </a:schemeClr>
                        </a:gs>
                      </a:gsLst>
                      <a:lin ang="8100000" scaled="1"/>
                    </a:gradFill>
                  </a:tcPr>
                </a:tc>
                <a:extLst>
                  <a:ext uri="{0D108BD9-81ED-4DB2-BD59-A6C34878D82A}">
                    <a16:rowId xmlns:a16="http://schemas.microsoft.com/office/drawing/2014/main" val="2745030031"/>
                  </a:ext>
                </a:extLst>
              </a:tr>
            </a:tbl>
          </a:graphicData>
        </a:graphic>
      </p:graphicFrame>
      <p:sp>
        <p:nvSpPr>
          <p:cNvPr id="7" name="TextBox 6">
            <a:extLst>
              <a:ext uri="{FF2B5EF4-FFF2-40B4-BE49-F238E27FC236}">
                <a16:creationId xmlns:a16="http://schemas.microsoft.com/office/drawing/2014/main" id="{A5C1E167-E363-AB12-3196-FE3A433554FA}"/>
              </a:ext>
            </a:extLst>
          </p:cNvPr>
          <p:cNvSpPr txBox="1"/>
          <p:nvPr/>
        </p:nvSpPr>
        <p:spPr>
          <a:xfrm>
            <a:off x="4623275" y="5364489"/>
            <a:ext cx="2606721" cy="230832"/>
          </a:xfrm>
          <a:prstGeom prst="rect">
            <a:avLst/>
          </a:prstGeom>
          <a:noFill/>
        </p:spPr>
        <p:txBody>
          <a:bodyPr wrap="square" rtlCol="0">
            <a:spAutoFit/>
          </a:bodyPr>
          <a:lstStyle/>
          <a:p>
            <a:pPr algn="ctr"/>
            <a:r>
              <a:rPr lang="en-GB" sz="900" b="1" dirty="0">
                <a:latin typeface="Arial" panose="020B0604020202020204" pitchFamily="34" charset="0"/>
                <a:cs typeface="Arial" panose="020B0604020202020204" pitchFamily="34" charset="0"/>
              </a:rPr>
              <a:t>(Natural Habitat Adventures</a:t>
            </a:r>
            <a:r>
              <a:rPr lang="en-GB" sz="900" b="1" i="0" dirty="0">
                <a:effectLst/>
                <a:latin typeface="Arial" panose="020B0604020202020204" pitchFamily="34" charset="0"/>
                <a:cs typeface="Arial" panose="020B0604020202020204" pitchFamily="34" charset="0"/>
              </a:rPr>
              <a:t>, 2025)</a:t>
            </a:r>
            <a:endParaRPr lang="en-GB" sz="900" b="1"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9B85A494-A5D5-630E-8741-402D6A4667BE}"/>
              </a:ext>
            </a:extLst>
          </p:cNvPr>
          <p:cNvSpPr txBox="1"/>
          <p:nvPr/>
        </p:nvSpPr>
        <p:spPr>
          <a:xfrm>
            <a:off x="7055067" y="5399974"/>
            <a:ext cx="2546133" cy="235078"/>
          </a:xfrm>
          <a:prstGeom prst="rect">
            <a:avLst/>
          </a:prstGeom>
          <a:noFill/>
        </p:spPr>
        <p:txBody>
          <a:bodyPr wrap="square" rtlCol="0">
            <a:spAutoFit/>
          </a:bodyPr>
          <a:lstStyle/>
          <a:p>
            <a:pPr algn="ctr"/>
            <a:r>
              <a:rPr lang="en-GB" sz="900" b="1" dirty="0">
                <a:latin typeface="Arial" panose="020B0604020202020204" pitchFamily="34" charset="0"/>
                <a:cs typeface="Arial" panose="020B0604020202020204" pitchFamily="34" charset="0"/>
              </a:rPr>
              <a:t>(Mental Health Foundation, 2017</a:t>
            </a:r>
            <a:r>
              <a:rPr lang="en-GB" sz="900" b="1" i="0" dirty="0">
                <a:effectLst/>
                <a:latin typeface="Arial" panose="020B0604020202020204" pitchFamily="34" charset="0"/>
                <a:cs typeface="Arial" panose="020B0604020202020204" pitchFamily="34" charset="0"/>
              </a:rPr>
              <a:t>)</a:t>
            </a:r>
            <a:endParaRPr lang="en-GB" sz="900" b="1" dirty="0">
              <a:latin typeface="Arial" panose="020B0604020202020204" pitchFamily="34" charset="0"/>
              <a:cs typeface="Arial" panose="020B0604020202020204" pitchFamily="34" charset="0"/>
            </a:endParaRPr>
          </a:p>
        </p:txBody>
      </p:sp>
      <p:sp>
        <p:nvSpPr>
          <p:cNvPr id="23" name="TextBox 22">
            <a:extLst>
              <a:ext uri="{FF2B5EF4-FFF2-40B4-BE49-F238E27FC236}">
                <a16:creationId xmlns:a16="http://schemas.microsoft.com/office/drawing/2014/main" id="{18D5E861-2BEA-F7B1-D971-E063A3C9CCE9}"/>
              </a:ext>
            </a:extLst>
          </p:cNvPr>
          <p:cNvSpPr txBox="1"/>
          <p:nvPr/>
        </p:nvSpPr>
        <p:spPr>
          <a:xfrm>
            <a:off x="-23984" y="7415900"/>
            <a:ext cx="1893008" cy="215444"/>
          </a:xfrm>
          <a:prstGeom prst="rect">
            <a:avLst/>
          </a:prstGeom>
          <a:noFill/>
        </p:spPr>
        <p:txBody>
          <a:bodyPr wrap="square" rtlCol="0">
            <a:spAutoFit/>
          </a:bodyPr>
          <a:lstStyle/>
          <a:p>
            <a:pPr algn="ctr"/>
            <a:r>
              <a:rPr lang="en-GB" sz="800" b="1" dirty="0">
                <a:latin typeface="Arial" panose="020B0604020202020204" pitchFamily="34" charset="0"/>
                <a:cs typeface="Arial" panose="020B0604020202020204" pitchFamily="34" charset="0"/>
              </a:rPr>
              <a:t>(Climate adaptation platform</a:t>
            </a:r>
            <a:r>
              <a:rPr lang="en-GB" sz="800" b="1" i="0" dirty="0">
                <a:effectLst/>
                <a:latin typeface="Arial" panose="020B0604020202020204" pitchFamily="34" charset="0"/>
                <a:cs typeface="Arial" panose="020B0604020202020204" pitchFamily="34" charset="0"/>
              </a:rPr>
              <a:t>, 2025)</a:t>
            </a:r>
            <a:endParaRPr lang="en-GB" sz="800" b="1" dirty="0">
              <a:latin typeface="Arial" panose="020B0604020202020204" pitchFamily="34" charset="0"/>
              <a:cs typeface="Arial" panose="020B0604020202020204" pitchFamily="34" charset="0"/>
            </a:endParaRPr>
          </a:p>
        </p:txBody>
      </p:sp>
      <p:pic>
        <p:nvPicPr>
          <p:cNvPr id="2" name="Picture 2" descr="Climate Anxiety in Motivating Pro-Climate Collective Behaviours - Climate  Adaptation Platform">
            <a:extLst>
              <a:ext uri="{FF2B5EF4-FFF2-40B4-BE49-F238E27FC236}">
                <a16:creationId xmlns:a16="http://schemas.microsoft.com/office/drawing/2014/main" id="{B9F7949D-61BD-4BCB-8754-EB444F4C930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1612" y="5660029"/>
            <a:ext cx="1849404" cy="171614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Climate Anxiety” Is Affecting Teens Worldwide">
            <a:extLst>
              <a:ext uri="{FF2B5EF4-FFF2-40B4-BE49-F238E27FC236}">
                <a16:creationId xmlns:a16="http://schemas.microsoft.com/office/drawing/2014/main" id="{22867357-67EB-8146-CA01-3E85C256EED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23012" y="3623372"/>
            <a:ext cx="2412170" cy="1701386"/>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Graphic with text: “What are the mental health effects of climate change? &#10;&#10;For the UK, at least in the short-term, we are most affected by increased levels of flooding and heatwaves. &#10;&#10;Of those affected by floods*: &#10;&#10;20% had probable depression. 28% had probable anxiety. 36% had probable PTSD. *After one year. UK-wide study.”">
            <a:extLst>
              <a:ext uri="{FF2B5EF4-FFF2-40B4-BE49-F238E27FC236}">
                <a16:creationId xmlns:a16="http://schemas.microsoft.com/office/drawing/2014/main" id="{BB21C72B-5EE3-92C0-0932-4BBA62918BF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954804" y="3581684"/>
            <a:ext cx="2606721" cy="17578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48744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2013 - 2022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2013 - 2022 Theme</Template>
  <TotalTime>328</TotalTime>
  <Words>1622</Words>
  <Application>Microsoft Office PowerPoint</Application>
  <PresentationFormat>A3 Paper (297x420 mm)</PresentationFormat>
  <Paragraphs>51</Paragraphs>
  <Slides>1</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ADLaM Display</vt:lpstr>
      <vt:lpstr>Arial</vt:lpstr>
      <vt:lpstr>Calibri</vt:lpstr>
      <vt:lpstr>Calibri Light</vt:lpstr>
      <vt:lpstr>Wingdings</vt:lpstr>
      <vt:lpstr>Office Theme</vt:lpstr>
      <vt:lpstr>Understanding How Climate Change Anxiety Affects the Mental Health of UK Teenagers: Systematic Review  Student Name:      Student ID:      University email ID: @student.uwtsd.ac.uk    Program Name: MSc in Public Health and Social Care in Practice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cp:lastModifiedBy>GAZALA SHAHJADA</cp:lastModifiedBy>
  <cp:revision>9</cp:revision>
  <dcterms:created xsi:type="dcterms:W3CDTF">2024-07-04T21:09:47Z</dcterms:created>
  <dcterms:modified xsi:type="dcterms:W3CDTF">2025-11-03T15:59:25Z</dcterms:modified>
</cp:coreProperties>
</file>