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9" r:id="rId2"/>
    <p:sldId id="276" r:id="rId3"/>
    <p:sldId id="279" r:id="rId4"/>
    <p:sldId id="262" r:id="rId5"/>
    <p:sldId id="278" r:id="rId6"/>
    <p:sldId id="264" r:id="rId7"/>
    <p:sldId id="277" r:id="rId8"/>
    <p:sldId id="265" r:id="rId9"/>
    <p:sldId id="270" r:id="rId10"/>
    <p:sldId id="267" r:id="rId11"/>
    <p:sldId id="271" r:id="rId1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1152">
          <p15:clr>
            <a:srgbClr val="A4A3A4"/>
          </p15:clr>
        </p15:guide>
        <p15:guide id="5" orient="horz" pos="3360">
          <p15:clr>
            <a:srgbClr val="A4A3A4"/>
          </p15:clr>
        </p15:guide>
        <p15:guide id="6" orient="horz" pos="3072">
          <p15:clr>
            <a:srgbClr val="A4A3A4"/>
          </p15:clr>
        </p15:guide>
        <p15:guide id="7" orient="horz" pos="864">
          <p15:clr>
            <a:srgbClr val="A4A3A4"/>
          </p15:clr>
        </p15:guide>
        <p15:guide id="8" orient="horz" pos="528">
          <p15:clr>
            <a:srgbClr val="A4A3A4"/>
          </p15:clr>
        </p15:guide>
        <p15:guide id="9" orient="horz" pos="2784">
          <p15:clr>
            <a:srgbClr val="A4A3A4"/>
          </p15:clr>
        </p15:guide>
        <p15:guide id="10" pos="3839">
          <p15:clr>
            <a:srgbClr val="A4A3A4"/>
          </p15:clr>
        </p15:guide>
        <p15:guide id="11" pos="959">
          <p15:clr>
            <a:srgbClr val="A4A3A4"/>
          </p15:clr>
        </p15:guide>
        <p15:guide id="12" pos="7007">
          <p15:clr>
            <a:srgbClr val="A4A3A4"/>
          </p15:clr>
        </p15:guide>
        <p15:guide id="13" pos="6719">
          <p15:clr>
            <a:srgbClr val="A4A3A4"/>
          </p15:clr>
        </p15:guide>
        <p15:guide id="14" pos="6143">
          <p15:clr>
            <a:srgbClr val="A4A3A4"/>
          </p15:clr>
        </p15:guide>
        <p15:guide id="15" pos="3983">
          <p15:clr>
            <a:srgbClr val="A4A3A4"/>
          </p15:clr>
        </p15:guide>
        <p15:guide id="16" pos="527">
          <p15:clr>
            <a:srgbClr val="A4A3A4"/>
          </p15:clr>
        </p15:guide>
        <p15:guide id="17" pos="715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nwindflower@yahoo.co.uk" initials="s" lastIdx="1" clrIdx="0">
    <p:extLst>
      <p:ext uri="{19B8F6BF-5375-455C-9EA6-DF929625EA0E}">
        <p15:presenceInfo xmlns:p15="http://schemas.microsoft.com/office/powerpoint/2012/main" userId="4aafdd23b740723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>
      <p:cViewPr varScale="1">
        <p:scale>
          <a:sx n="42" d="100"/>
          <a:sy n="42" d="100"/>
        </p:scale>
        <p:origin x="66" y="684"/>
      </p:cViewPr>
      <p:guideLst>
        <p:guide orient="horz" pos="2160"/>
        <p:guide orient="horz" pos="1008"/>
        <p:guide orient="horz" pos="3792"/>
        <p:guide orient="horz" pos="1152"/>
        <p:guide orient="horz" pos="3360"/>
        <p:guide orient="horz" pos="3072"/>
        <p:guide orient="horz" pos="864"/>
        <p:guide orient="horz" pos="528"/>
        <p:guide orient="horz" pos="2784"/>
        <p:guide pos="3839"/>
        <p:guide pos="959"/>
        <p:guide pos="7007"/>
        <p:guide pos="6719"/>
        <p:guide pos="6143"/>
        <p:guide pos="3983"/>
        <p:guide pos="527"/>
        <p:guide pos="71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1680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8D02-4E65-4CCD-8312-4AB164C6C77D}" type="datetimeFigureOut">
              <a:rPr lang="en-US"/>
              <a:t>12/11/2020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19DBA-4540-49B3-8FA9-6259387ECF9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76198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755D9-D361-47B8-9652-3B4EA9776CE5}" type="datetimeFigureOut">
              <a:rPr lang="en-US"/>
              <a:t>12/11/2020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36274-F2B9-4C45-BBB4-0EDF4CD651A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768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41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371600"/>
            <a:ext cx="9144000" cy="350520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4953000"/>
            <a:ext cx="8229600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0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buClr>
                <a:schemeClr val="accent2"/>
              </a:buClr>
              <a:defRPr/>
            </a:lvl2pPr>
            <a:lvl5pPr>
              <a:defRPr/>
            </a:lvl5pPr>
            <a:lvl6pPr>
              <a:buClr>
                <a:schemeClr val="accent2"/>
              </a:buClr>
              <a:defRPr baseline="0"/>
            </a:lvl6pPr>
            <a:lvl7pPr>
              <a:buClr>
                <a:schemeClr val="accent2"/>
              </a:buClr>
              <a:defRPr baseline="0"/>
            </a:lvl7pPr>
            <a:lvl8pPr>
              <a:buClr>
                <a:schemeClr val="accent2"/>
              </a:buClr>
              <a:defRPr baseline="0"/>
            </a:lvl8pPr>
            <a:lvl9pPr>
              <a:buClr>
                <a:schemeClr val="accent2"/>
              </a:buCl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33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514601"/>
            <a:ext cx="9144000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990600"/>
            <a:ext cx="8229600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65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464515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5412" y="1828800"/>
            <a:ext cx="4648201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5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4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78462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78462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92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56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0012" y="838200"/>
            <a:ext cx="6172201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pPr/>
              <a:t>12/11/2020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64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103812" y="457200"/>
            <a:ext cx="6629400" cy="594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484812" y="836610"/>
            <a:ext cx="5867401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385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31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2" y="533400"/>
            <a:ext cx="1371600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1" y="533400"/>
            <a:ext cx="8077201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54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/>
          <p:cNvGrpSpPr/>
          <p:nvPr/>
        </p:nvGrpSpPr>
        <p:grpSpPr>
          <a:xfrm>
            <a:off x="-1" y="0"/>
            <a:ext cx="12188825" cy="6858000"/>
            <a:chOff x="-1" y="0"/>
            <a:chExt cx="12188825" cy="6858000"/>
          </a:xfrm>
        </p:grpSpPr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4164514" y="6705600"/>
              <a:ext cx="8024310" cy="152400"/>
            </a:xfrm>
            <a:prstGeom prst="rect">
              <a:avLst/>
            </a:prstGeom>
            <a:gradFill rotWithShape="0"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1680956" y="1981200"/>
              <a:ext cx="507868" cy="4267200"/>
            </a:xfrm>
            <a:prstGeom prst="rect">
              <a:avLst/>
            </a:prstGeom>
            <a:gradFill rotWithShape="0">
              <a:gsLst>
                <a:gs pos="0">
                  <a:schemeClr val="tx2">
                    <a:lumMod val="20000"/>
                    <a:lumOff val="80000"/>
                  </a:schemeClr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-1" y="5257800"/>
              <a:ext cx="609441" cy="152400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-1" y="5410200"/>
              <a:ext cx="609441" cy="1447800"/>
            </a:xfrm>
            <a:prstGeom prst="rect">
              <a:avLst/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680956" y="0"/>
              <a:ext cx="507868" cy="19812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7618015" y="0"/>
              <a:ext cx="4062942" cy="3048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609440" y="304800"/>
              <a:ext cx="711015" cy="762000"/>
            </a:xfrm>
            <a:prstGeom prst="rect">
              <a:avLst/>
            </a:prstGeom>
            <a:solidFill>
              <a:schemeClr val="bg2">
                <a:lumMod val="50000"/>
                <a:alpha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-1" y="1066800"/>
              <a:ext cx="609441" cy="4191000"/>
            </a:xfrm>
            <a:prstGeom prst="rect">
              <a:avLst/>
            </a:prstGeom>
            <a:gradFill rotWithShape="0">
              <a:gsLst>
                <a:gs pos="0">
                  <a:schemeClr val="bg2">
                    <a:lumMod val="50000"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-1" y="304800"/>
              <a:ext cx="609441" cy="7620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-1" y="0"/>
              <a:ext cx="1320456" cy="304800"/>
            </a:xfrm>
            <a:prstGeom prst="rect">
              <a:avLst/>
            </a:prstGeom>
            <a:solidFill>
              <a:schemeClr val="accent1"/>
            </a:solidFill>
            <a:ln w="19050">
              <a:solidFill>
                <a:schemeClr val="accent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1320455" y="0"/>
              <a:ext cx="6297560" cy="3048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80808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9" name="Line 19"/>
            <p:cNvSpPr>
              <a:spLocks noChangeShapeType="1"/>
            </p:cNvSpPr>
            <p:nvPr/>
          </p:nvSpPr>
          <p:spPr bwMode="auto">
            <a:xfrm flipV="1">
              <a:off x="609440" y="304800"/>
              <a:ext cx="0" cy="6553200"/>
            </a:xfrm>
            <a:prstGeom prst="line">
              <a:avLst/>
            </a:prstGeom>
            <a:noFill/>
            <a:ln w="762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" name="Line 20"/>
            <p:cNvSpPr>
              <a:spLocks noChangeShapeType="1"/>
            </p:cNvSpPr>
            <p:nvPr/>
          </p:nvSpPr>
          <p:spPr bwMode="auto">
            <a:xfrm>
              <a:off x="609440" y="6705600"/>
              <a:ext cx="11579384" cy="0"/>
            </a:xfrm>
            <a:prstGeom prst="line">
              <a:avLst/>
            </a:prstGeom>
            <a:noFill/>
            <a:ln w="571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" name="Line 21"/>
            <p:cNvSpPr>
              <a:spLocks noChangeShapeType="1"/>
            </p:cNvSpPr>
            <p:nvPr/>
          </p:nvSpPr>
          <p:spPr bwMode="auto">
            <a:xfrm flipV="1">
              <a:off x="11680956" y="0"/>
              <a:ext cx="0" cy="6705600"/>
            </a:xfrm>
            <a:prstGeom prst="line">
              <a:avLst/>
            </a:prstGeom>
            <a:noFill/>
            <a:ln w="571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" name="Line 22"/>
            <p:cNvSpPr>
              <a:spLocks noChangeShapeType="1"/>
            </p:cNvSpPr>
            <p:nvPr/>
          </p:nvSpPr>
          <p:spPr bwMode="auto">
            <a:xfrm>
              <a:off x="-1" y="304800"/>
              <a:ext cx="12188825" cy="0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" name="Line 23"/>
            <p:cNvSpPr>
              <a:spLocks noChangeShapeType="1"/>
            </p:cNvSpPr>
            <p:nvPr/>
          </p:nvSpPr>
          <p:spPr bwMode="auto">
            <a:xfrm flipH="1">
              <a:off x="7618015" y="457200"/>
              <a:ext cx="4570809" cy="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" name="Line 24"/>
            <p:cNvSpPr>
              <a:spLocks noChangeShapeType="1"/>
            </p:cNvSpPr>
            <p:nvPr/>
          </p:nvSpPr>
          <p:spPr bwMode="auto">
            <a:xfrm flipV="1">
              <a:off x="7618015" y="0"/>
              <a:ext cx="0" cy="45720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5" name="Line 25"/>
            <p:cNvSpPr>
              <a:spLocks noChangeShapeType="1"/>
            </p:cNvSpPr>
            <p:nvPr/>
          </p:nvSpPr>
          <p:spPr bwMode="auto">
            <a:xfrm>
              <a:off x="11680956" y="1981200"/>
              <a:ext cx="50786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6" name="Line 26"/>
            <p:cNvSpPr>
              <a:spLocks noChangeShapeType="1"/>
            </p:cNvSpPr>
            <p:nvPr/>
          </p:nvSpPr>
          <p:spPr bwMode="auto">
            <a:xfrm>
              <a:off x="1320455" y="0"/>
              <a:ext cx="0" cy="106680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" name="Line 27"/>
            <p:cNvSpPr>
              <a:spLocks noChangeShapeType="1"/>
            </p:cNvSpPr>
            <p:nvPr/>
          </p:nvSpPr>
          <p:spPr bwMode="auto">
            <a:xfrm flipH="1">
              <a:off x="-1" y="1066800"/>
              <a:ext cx="1320456" cy="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" name="Line 30"/>
            <p:cNvSpPr>
              <a:spLocks noChangeShapeType="1"/>
            </p:cNvSpPr>
            <p:nvPr/>
          </p:nvSpPr>
          <p:spPr bwMode="auto">
            <a:xfrm flipH="1">
              <a:off x="-1" y="5257800"/>
              <a:ext cx="609441" cy="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" name="Line 31"/>
            <p:cNvSpPr>
              <a:spLocks noChangeShapeType="1"/>
            </p:cNvSpPr>
            <p:nvPr/>
          </p:nvSpPr>
          <p:spPr bwMode="auto">
            <a:xfrm flipH="1">
              <a:off x="-1" y="5410200"/>
              <a:ext cx="609441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9601200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7950" y="6172200"/>
            <a:ext cx="6862462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09012" y="6172200"/>
            <a:ext cx="13200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3829175-527E-46A3-863C-1BB1F163B849}" type="datetimeFigureOut">
              <a:rPr lang="en-US" smtClean="0"/>
              <a:pPr/>
              <a:t>12/11/2020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3012" y="6172200"/>
            <a:ext cx="9906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522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Clr>
          <a:schemeClr val="accent2"/>
        </a:buClr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9876" y="836712"/>
            <a:ext cx="8352928" cy="5256584"/>
          </a:xfrm>
        </p:spPr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Viva Presentation</a:t>
            </a:r>
            <a:b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Introduction to Research</a:t>
            </a:r>
            <a:b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b="0" i="0" u="sng" dirty="0">
                <a:solidFill>
                  <a:srgbClr val="00090E"/>
                </a:solidFill>
                <a:effectLst/>
                <a:latin typeface="-apple-system"/>
              </a:rPr>
            </a:br>
            <a:br>
              <a:rPr lang="en-US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Maya Hadzhieva</a:t>
            </a:r>
            <a:b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1818829</a:t>
            </a:r>
            <a:b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BMHP5005</a:t>
            </a:r>
            <a:b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Barbara 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Chinyani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6726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260648"/>
            <a:ext cx="9601200" cy="1584176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8907E-D670-4C50-8823-B254D8E75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1924" y="1556792"/>
            <a:ext cx="9793088" cy="6624736"/>
          </a:xfrm>
        </p:spPr>
        <p:txBody>
          <a:bodyPr>
            <a:normAutofit/>
          </a:bodyPr>
          <a:lstStyle/>
          <a:p>
            <a:pPr algn="just" fontAlgn="base"/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of the important global problems of humanity in the 21st century is the aging of the population.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Andorno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</a:p>
          <a:p>
            <a:pPr algn="just" fontAlgn="base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Promoting the active life of elderly people changes the understanding towards them in order to treat the age fairly and appropriately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Andorno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</a:p>
          <a:p>
            <a:pPr algn="just" fontAlgn="base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Elderly people will take an active part in building a society in which there is solidarity between the generations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Andorno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  <a:endParaRPr lang="bg-BG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fontAlgn="base"/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Lacking research in a targeted study on specific activities for person-centred care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(Martin, 2012).</a:t>
            </a:r>
            <a:r>
              <a:rPr lang="bg-BG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rtl="0" fontAlgn="base"/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ignity concept has a philosophical basis</a:t>
            </a:r>
            <a:r>
              <a:rPr lang="bg-BG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attitude and behaviour of people towards helpless adults is what violates human dignity</a:t>
            </a:r>
            <a:r>
              <a:rPr lang="bg-BG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Ridell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  <a:endParaRPr lang="bg-BG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Care Quality Commission is a new regulator in England for healthcare, providing assurance about quality services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savety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care for service users and patients (Brown, 2015). </a:t>
            </a:r>
          </a:p>
          <a:p>
            <a:pPr algn="just" fontAlgn="base"/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Well-being is described as and provides 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elderly people with opportunities to participate in social, educational quality of life and recreational activities (Martin, 2012). </a:t>
            </a:r>
          </a:p>
          <a:p>
            <a:pPr algn="just" fontAlgn="base"/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059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807368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2E942F-7F57-4769-81CA-5F099E7A36BA}"/>
              </a:ext>
            </a:extLst>
          </p:cNvPr>
          <p:cNvSpPr txBox="1"/>
          <p:nvPr/>
        </p:nvSpPr>
        <p:spPr>
          <a:xfrm>
            <a:off x="1052689" y="1916832"/>
            <a:ext cx="10399477" cy="369331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Equality Act 2010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makes unlawful because of the protective characteristics like age, disability, race, religion, etc. </a:t>
            </a:r>
          </a:p>
          <a:p>
            <a:endParaRPr lang="en-GB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Well-being is part of this principles and component from 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Care Act 2014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for cleaner and fairer support and care. </a:t>
            </a:r>
          </a:p>
          <a:p>
            <a:endParaRPr lang="en-GB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Health and Social Care Act 2012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It is focused on delivering a good quality care in all clinical settings(Brown, 2015). 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Mental Capacity (Amendment) Act 2019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for authorisation of arrangements enabling care and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(Safety and Quality) Act 2015 –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to protect that facilities delivered in the carrying on of regulated actions without harm</a:t>
            </a:r>
          </a:p>
        </p:txBody>
      </p:sp>
    </p:spTree>
    <p:extLst>
      <p:ext uri="{BB962C8B-B14F-4D97-AF65-F5344CB8AC3E}">
        <p14:creationId xmlns:p14="http://schemas.microsoft.com/office/powerpoint/2010/main" val="1548319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892" y="653645"/>
            <a:ext cx="9601200" cy="83113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question, aim and sub-questions. </a:t>
            </a:r>
            <a:b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8907E-D670-4C50-8823-B254D8E75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836" y="1484784"/>
            <a:ext cx="10369152" cy="5040560"/>
          </a:xfrm>
        </p:spPr>
        <p:txBody>
          <a:bodyPr>
            <a:normAutofit fontScale="92500"/>
          </a:bodyPr>
          <a:lstStyle/>
          <a:p>
            <a:pPr marL="0" indent="0" algn="just" fontAlgn="base">
              <a:buNone/>
            </a:pPr>
            <a:r>
              <a:rPr lang="en-GB" sz="2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21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 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</a:t>
            </a:r>
            <a:r>
              <a:rPr lang="en-GB" sz="21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elderly people within care settings supported to maintain an active life and have dignity in care?   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fontAlgn="base">
              <a:buNone/>
            </a:pPr>
            <a:r>
              <a:rPr lang="en-GB" sz="21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aim</a:t>
            </a:r>
            <a:r>
              <a:rPr lang="en-GB" sz="21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of the study is to assess  the approaches for well-being, dignity and active life for elderly people.  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1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sub questions: 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07000"/>
              </a:lnSpc>
              <a:buNone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1. What are the health and psychological benefits of supporting active life and dignity of elderly people?</a:t>
            </a:r>
          </a:p>
          <a:p>
            <a:pPr marL="0" lvl="0" indent="0" algn="just">
              <a:lnSpc>
                <a:spcPct val="107000"/>
              </a:lnSpc>
              <a:buNone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2. What is the appropriate treatment for elderly people to reach the desired level of their active life and dignity?</a:t>
            </a:r>
          </a:p>
          <a:p>
            <a:pPr marL="0" lvl="0" indent="0" algn="just">
              <a:lnSpc>
                <a:spcPct val="107000"/>
              </a:lnSpc>
              <a:buNone/>
            </a:pPr>
            <a:r>
              <a:rPr lang="en-GB" sz="2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3. </a:t>
            </a: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Which recommendations can be given to support the active life and dignity of elderly people?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4.  What dignity measures can support the elderly people in their active life and dignity?</a:t>
            </a:r>
          </a:p>
        </p:txBody>
      </p:sp>
    </p:spTree>
    <p:extLst>
      <p:ext uri="{BB962C8B-B14F-4D97-AF65-F5344CB8AC3E}">
        <p14:creationId xmlns:p14="http://schemas.microsoft.com/office/powerpoint/2010/main" val="473574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519336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Objectives, Methods, Keywords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0D169-FFC5-4AB2-9D89-D3E2FCFC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12" y="1052736"/>
            <a:ext cx="10801200" cy="6048672"/>
          </a:xfrm>
        </p:spPr>
        <p:txBody>
          <a:bodyPr>
            <a:normAutofit/>
          </a:bodyPr>
          <a:lstStyle/>
          <a:p>
            <a:pPr marL="0" indent="0" algn="just" rtl="0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Objectives: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To explore dignity in care homes for elderly people with dementia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To explore the healthcare assistants’ behaviour and practices for dignified care for elderly people in care settings.</a:t>
            </a:r>
            <a:endParaRPr lang="bg-BG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To provide recommendations for improvement in dignified care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endParaRPr lang="bg-BG" sz="1800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just" rtl="0" fontAlgn="base">
              <a:buNone/>
            </a:pPr>
            <a:r>
              <a:rPr lang="en-GB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Methods: 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Secondary Research -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is to capture data that is relevant to dignity and the vital interviews for dignified care improvement with healthcare staff members, residents with dementia and their families. </a:t>
            </a:r>
            <a:endParaRPr lang="en-US" sz="2000" dirty="0"/>
          </a:p>
          <a:p>
            <a:pPr marL="0" indent="0" algn="just" rtl="0" fontAlgn="base">
              <a:buNone/>
            </a:pPr>
            <a:r>
              <a:rPr lang="en-GB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Data sources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: </a:t>
            </a:r>
            <a:r>
              <a:rPr lang="en-GB" sz="1800" b="0" i="0" dirty="0">
                <a:effectLst/>
                <a:latin typeface="Times New Roman" panose="02020603050405020304" pitchFamily="18" charset="0"/>
              </a:rPr>
              <a:t>This is secondary data sources from 10 Academic journals after 2008. </a:t>
            </a:r>
          </a:p>
          <a:p>
            <a:pPr marL="0" indent="0" algn="just" rtl="0" fontAlgn="base">
              <a:buNone/>
            </a:pPr>
            <a:r>
              <a:rPr lang="en-GB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Keywords: 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Elderly people, the UK care homes, well-being, dignity, and quality of life, 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acute care,  healthcare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staff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older people,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resident’s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involvement, and person-centred care. </a:t>
            </a:r>
          </a:p>
          <a:p>
            <a:pPr marL="0" indent="0" algn="just" rtl="0" fontAlgn="base">
              <a:buNone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Healthcare professionals have positive interactions with the residents for receiving dignified care. </a:t>
            </a:r>
          </a:p>
          <a:p>
            <a:pPr marL="0" indent="0" algn="l" rtl="0" fontAlgn="base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284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324526" cy="59134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&amp; Exclusion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0D169-FFC5-4AB2-9D89-D3E2FCFC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069" y="2276872"/>
            <a:ext cx="10945216" cy="5589240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Inclusion Criteria: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Academic articles from 2008 to 2020, UK care homes only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English language literature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elderly people, quality of life, well-being, dignity. 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1800" b="1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 algn="l" rtl="0" fontAlgn="base">
              <a:buNone/>
            </a:pPr>
            <a:r>
              <a:rPr lang="en-GB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 Exclusion Criteria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</a:t>
            </a:r>
          </a:p>
          <a:p>
            <a:pPr fontAlgn="base"/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All articles before 2008 </a:t>
            </a:r>
          </a:p>
          <a:p>
            <a:pPr fontAlgn="base"/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A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ll articles which are not in English language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fontAlgn="base"/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A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ll articles that are not for UK care homes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84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12C12EB-25F4-421B-9D4F-8D959ADCAF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338837"/>
              </p:ext>
            </p:extLst>
          </p:nvPr>
        </p:nvGraphicFramePr>
        <p:xfrm>
          <a:off x="1367207" y="1057920"/>
          <a:ext cx="8280921" cy="5760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>
                  <a:extLst>
                    <a:ext uri="{9D8B030D-6E8A-4147-A177-3AD203B41FA5}">
                      <a16:colId xmlns:a16="http://schemas.microsoft.com/office/drawing/2014/main" val="38671879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3720947130"/>
                    </a:ext>
                  </a:extLst>
                </a:gridCol>
                <a:gridCol w="1152129">
                  <a:extLst>
                    <a:ext uri="{9D8B030D-6E8A-4147-A177-3AD203B41FA5}">
                      <a16:colId xmlns:a16="http://schemas.microsoft.com/office/drawing/2014/main" val="3924395859"/>
                    </a:ext>
                  </a:extLst>
                </a:gridCol>
              </a:tblGrid>
              <a:tr h="294352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Author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Method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0441274"/>
                  </a:ext>
                </a:extLst>
              </a:tr>
              <a:tr h="55926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Martin, P., et. al</a:t>
                      </a: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(2012)</a:t>
                      </a: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Aim is to discover the views and experiences of care home residents on dignity treatment 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548575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Lipman, V., et. al,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(2020), 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Study is to discover the perceived purpose and company procedures involved in the handover of data between shifts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184019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Merrell, J., et. al,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Influence of nutrition care as part dignity care and the food quality reflection on the individual preferences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325538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Powell, C., et., al,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(2017) 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Explore the family perspectives for visible signs of health change, support for time changes in health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9244742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Lesley, B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et. al, (2018)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Understanding  of dignity for staff and patients with mutual respect and dignified care.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771727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Johnston, B., et. al, (2015), </a:t>
                      </a:r>
                      <a:endParaRPr lang="en-GB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project assesses </a:t>
                      </a:r>
                      <a:r>
                        <a:rPr lang="en-GB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achievability, suitability, and possible efficiency </a:t>
                      </a: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 dignity.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4840163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Maxwell, D., et. al., (2017)</a:t>
                      </a:r>
                      <a:endParaRPr lang="en-GB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This investigation reveals perspectives and experiences of people with advanced dementia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159377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Cooper, C., et. al, (2018), </a:t>
                      </a:r>
                      <a:endParaRPr lang="en-GB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Investigation of the personal experiences in dementia care inside person-centred care.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022159"/>
                  </a:ext>
                </a:extLst>
              </a:tr>
              <a:tr h="500398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Harwood, R., et. al, (2012)</a:t>
                      </a:r>
                      <a:endParaRPr lang="en-GB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Crucial moments for people with dementia and experiences with hospital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742727"/>
                  </a:ext>
                </a:extLst>
              </a:tr>
              <a:tr h="721995"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Norton, C., et., al, (2018), </a:t>
                      </a:r>
                      <a:endParaRPr lang="en-GB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Improvement of  the dignity  care for elderly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Qualitative  and quantitative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8090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AF38889-1D33-4F8E-8BCE-50E6EA4C7092}"/>
              </a:ext>
            </a:extLst>
          </p:cNvPr>
          <p:cNvSpPr txBox="1"/>
          <p:nvPr/>
        </p:nvSpPr>
        <p:spPr>
          <a:xfrm>
            <a:off x="1367207" y="324769"/>
            <a:ext cx="8759654" cy="73866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ARTICLES REVIEWED - the aim of the ten articles reviewed  is to make elderly people's contribution to society more recognised and to create more favourable conditions for their dignified care, well-being, and care setting to support the  active life and well-being.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2226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860" y="260648"/>
            <a:ext cx="9601200" cy="66335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0D169-FFC5-4AB2-9D89-D3E2FCFC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08" y="1052736"/>
            <a:ext cx="10873208" cy="5805264"/>
          </a:xfrm>
        </p:spPr>
        <p:txBody>
          <a:bodyPr>
            <a:normAutofit fontScale="55000" lnSpcReduction="20000"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wider range of benefits for the care home elderly people like opportunities to reminisce and support to re-evaluate their lives (Rainer, 2014).</a:t>
            </a:r>
            <a:endParaRPr lang="en-GB" sz="2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Dignified care builds a bridge for communication between the care home residents and the healthcare staff and  helps them in their bereavement (Martin, 2012). </a:t>
            </a:r>
            <a:endParaRPr lang="en-GB" sz="2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Training and skills set for healthcare staff  is required to help them to enhance the end-of-life experience for elderly people (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Jecker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  <a:endParaRPr lang="en-GB" sz="2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Dignity therapy develops foster dignity and reduces the distress at the end-of-life (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Killmister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  <a:endParaRPr lang="en-GB" sz="2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erson-centred care improves quality of life and increases the sense of dignity (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Ridell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Improvements are required for the level of dignified care for long period of time with systematic dignity related training with regular refreshers (Brown, 2015). </a:t>
            </a:r>
          </a:p>
          <a:p>
            <a:pPr marL="0" indent="0" fontAlgn="base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                                                                                            </a:t>
            </a:r>
            <a:r>
              <a:rPr lang="en-GB" sz="3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Key Themes</a:t>
            </a:r>
          </a:p>
          <a:p>
            <a:pPr fontAlgn="base"/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care (Cooper, 2018)                             Pain Management (Maxwell, 2017)           Handovers (</a:t>
            </a:r>
            <a:r>
              <a:rPr lang="en-GB" sz="2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Ridell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</a:p>
          <a:p>
            <a:pPr fontAlgn="base"/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Pain Assessment (</a:t>
            </a:r>
            <a:r>
              <a:rPr lang="en-GB" sz="2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Ridell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                                   Chronic illness (Powell, 2020)                   Acute Care (Norton, 2018) </a:t>
            </a:r>
          </a:p>
        </p:txBody>
      </p:sp>
    </p:spTree>
    <p:extLst>
      <p:ext uri="{BB962C8B-B14F-4D97-AF65-F5344CB8AC3E}">
        <p14:creationId xmlns:p14="http://schemas.microsoft.com/office/powerpoint/2010/main" val="218186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A7BD0-C4A6-4E04-B9D5-20835C792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60E25-B3AB-4BE8-9950-4FC46E0BC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844" y="1556792"/>
            <a:ext cx="9601200" cy="4767808"/>
          </a:xfrm>
        </p:spPr>
        <p:txBody>
          <a:bodyPr>
            <a:normAutofit/>
          </a:bodyPr>
          <a:lstStyle/>
          <a:p>
            <a:pPr algn="just"/>
            <a:r>
              <a:rPr lang="en-GB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important recommendations to improve the person-centred care are: recognition and acceptance reality of the individual, identification and support for ongoing opportunities for meaningful engagement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(Martin, 2020). </a:t>
            </a:r>
          </a:p>
          <a:p>
            <a:pPr algn="just"/>
            <a:r>
              <a:rPr lang="en-GB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recommended for dementia care are to encourage of quality care with more training and education programmes for healthcare staff for end-of-life care for elderly people with dementia. This requires an individual approach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(Deitch, 2020). </a:t>
            </a:r>
          </a:p>
          <a:p>
            <a:pPr algn="just"/>
            <a:r>
              <a:rPr lang="en-GB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 to improve well-being, and active life for elderly people are to boost their self-esteem, to improve sleep, and to give them more energy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(Greer, 2015). </a:t>
            </a:r>
          </a:p>
          <a:p>
            <a:r>
              <a:rPr lang="en-GB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Future research projects are required to fill the literature gaps and to evaluate interventions to improve the dignified care for elderly people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Andorno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</a:p>
        </p:txBody>
      </p:sp>
    </p:spTree>
    <p:extLst>
      <p:ext uri="{BB962C8B-B14F-4D97-AF65-F5344CB8AC3E}">
        <p14:creationId xmlns:p14="http://schemas.microsoft.com/office/powerpoint/2010/main" val="798228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860" y="260648"/>
            <a:ext cx="9601200" cy="66335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0D169-FFC5-4AB2-9D89-D3E2FCFC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12" y="924000"/>
            <a:ext cx="10657183" cy="56733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59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 rtl="0" fontAlgn="base">
              <a:buNone/>
            </a:pPr>
            <a:endParaRPr lang="en-GB" sz="2800" b="1" i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3A6020-3CDA-402F-89D6-5A86E739CBFF}"/>
              </a:ext>
            </a:extLst>
          </p:cNvPr>
          <p:cNvSpPr txBox="1"/>
          <p:nvPr/>
        </p:nvSpPr>
        <p:spPr>
          <a:xfrm>
            <a:off x="549794" y="1124744"/>
            <a:ext cx="10801201" cy="5829673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Allen, P., </a:t>
            </a:r>
            <a:r>
              <a:rPr lang="en-GB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Osipovic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Dorota, and Sanderson, M., (2017), “The regulation of competition in the National Health Service (NHS); what difference has the Health and Social Care Act 2012 made?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Andorno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(2020). Dignity. In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Contemporary European Perspectives on the Ethics of End of Life Care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147-155). Springer, Cham.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Barr, N., (2020).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Economics of the welfare state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University Press,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Black, S., Marcelle, A., and Zahran, Z., (2018), “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views of older people and health professionals about dignity in acute hospital care”, 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clinical nursing, 27(2), p. 223-234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Brown, R., and Martin, D., (2015), The Mental Capacity Act 2005. New Delhi: SAGE Publications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Daly, E., (2020).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Dignity rights: Courts, constitutions, and the worth of the human person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Democracy, Citizenship, and Company. Philadelphia: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Debes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(2017), 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Dignity: A History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New York: Oxford University Press</a:t>
            </a:r>
            <a:endParaRPr lang="en-GB" sz="1800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Deitch, B., (2020). Life Without Parole as Death Without Dignity. </a:t>
            </a:r>
            <a:r>
              <a:rPr lang="en-GB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Alabama Law Review, Forthcoming</a:t>
            </a: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Villa Nova: University Press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Draper, P., (2020). Dignity, well-being and identity: a qualitative study of older people’s interpretations of how healthcare workers speak to them. </a:t>
            </a:r>
            <a:r>
              <a:rPr lang="en-GB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Older People</a:t>
            </a: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32</a:t>
            </a: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159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4690-26A9-40F9-BF10-BFC7902E6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860" y="260648"/>
            <a:ext cx="9601200" cy="66335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0D169-FFC5-4AB2-9D89-D3E2FCFC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17" y="869206"/>
            <a:ext cx="10369153" cy="56733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5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 rtl="0" fontAlgn="base">
              <a:buNone/>
            </a:pPr>
            <a:endParaRPr lang="en-GB" sz="2800" b="1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3A6020-3CDA-402F-89D6-5A86E739CBFF}"/>
              </a:ext>
            </a:extLst>
          </p:cNvPr>
          <p:cNvSpPr txBox="1"/>
          <p:nvPr/>
        </p:nvSpPr>
        <p:spPr>
          <a:xfrm>
            <a:off x="765817" y="1148702"/>
            <a:ext cx="10801201" cy="4449488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Greer, I., and </a:t>
            </a: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Krachler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(2015), “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When does marketisation lead to privatisation? Profit-making in English health services after 2012 Health and Social Care Act.” 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 and Medicine, 1(1), p. 215-23</a:t>
            </a:r>
            <a:endParaRPr lang="en-GB" i="1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Jecker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N.S., (2020).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Ending midlife bias: New values for old age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University Press.</a:t>
            </a:r>
            <a:endParaRPr lang="en-GB" dirty="0">
              <a:solidFill>
                <a:srgbClr val="222222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Killmister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(2020). 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Contours of dignity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Oxford University Press. </a:t>
            </a:r>
            <a:endParaRPr lang="en-GB" sz="1800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Lloyd, M., (2010), A practical guide to care planning in health and social care. Maidenhead: Open University Press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Martin, P., Speck, P., and Hall, S., (2012). “Dignity Therapy for older people in care homes: a qualitative study of the view of residents and recipients of ‘generativity’ documents. Journal of Advanced Nursing, 69(1), pp.1-12.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Rainer, S., (2014). Social participation and social engagement of elderly people.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Procedia-Social and Behavioural Sciences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116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pp.780-785.</a:t>
            </a:r>
            <a:endParaRPr lang="en-GB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Ridell</a:t>
            </a: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(2020). Maturing with Dignity. Stockholm: Umea University Press</a:t>
            </a:r>
            <a:endParaRPr lang="en-GB" sz="1800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Soskice, J., (2013). Human dignity and the image of God. In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Human Dignity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British Academy.</a:t>
            </a:r>
            <a:endParaRPr lang="en-GB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Yuen, P.P., (2020). Ageing with Health and Dignity. </a:t>
            </a:r>
            <a:r>
              <a:rPr lang="en-GB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 Pacific Journal of Health Management</a:t>
            </a: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GB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pp.3-4.</a:t>
            </a:r>
          </a:p>
        </p:txBody>
      </p:sp>
    </p:spTree>
    <p:extLst>
      <p:ext uri="{BB962C8B-B14F-4D97-AF65-F5344CB8AC3E}">
        <p14:creationId xmlns:p14="http://schemas.microsoft.com/office/powerpoint/2010/main" val="193097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ertical and Horizontal design templat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rtical and horizontal design slides.potx" id="{7E307492-4344-40EC-954C-E30551E95991}" vid="{493C3130-E1FA-416B-8465-D41FAD56C1B7}"/>
    </a:ext>
  </a:extLst>
</a:theme>
</file>

<file path=ppt/theme/theme2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Vertical and horizontal design slides</Template>
  <TotalTime>2221</TotalTime>
  <Words>1820</Words>
  <Application>Microsoft Office PowerPoint</Application>
  <PresentationFormat>Custom</PresentationFormat>
  <Paragraphs>117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굴림</vt:lpstr>
      <vt:lpstr>-apple-system</vt:lpstr>
      <vt:lpstr>Arial</vt:lpstr>
      <vt:lpstr>Calibri</vt:lpstr>
      <vt:lpstr>Century Gothic</vt:lpstr>
      <vt:lpstr>Times New Roman</vt:lpstr>
      <vt:lpstr>Vertical and Horizontal design template</vt:lpstr>
      <vt:lpstr>                              Viva Presentation                        Introduction to Research     Student Name: Maya Hadzhieva Student ID: 1818829 Module Code: BMHP5005 Lecturer Name: Barbara Chinyani </vt:lpstr>
      <vt:lpstr>     Literature Review    </vt:lpstr>
      <vt:lpstr>Legislation</vt:lpstr>
      <vt:lpstr>Research question, aim and sub-questions.   </vt:lpstr>
      <vt:lpstr>Objectives, Methods, Keywords</vt:lpstr>
      <vt:lpstr>Inclusion &amp; Exclusion Criteria</vt:lpstr>
      <vt:lpstr>PowerPoint Presentation</vt:lpstr>
      <vt:lpstr>Findings</vt:lpstr>
      <vt:lpstr>RECOMMENDATIONS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Maya HADZHIEVA</dc:creator>
  <cp:lastModifiedBy>Maya Hadzhieva</cp:lastModifiedBy>
  <cp:revision>155</cp:revision>
  <dcterms:created xsi:type="dcterms:W3CDTF">2020-11-22T21:02:21Z</dcterms:created>
  <dcterms:modified xsi:type="dcterms:W3CDTF">2020-12-11T23:06:54Z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74067800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