
<file path=[Content_Types].xml><?xml version="1.0" encoding="utf-8"?>
<Types xmlns="http://schemas.openxmlformats.org/package/2006/content-types">
  <Override PartName="/ppt/slides/slide5.xml" ContentType="application/vnd.openxmlformats-officedocument.presentationml.slide+xml"/>
  <Override PartName="/ppt/slides/slide6.xml" ContentType="application/vnd.openxmlformats-officedocument.presentationml.slide+xml"/>
  <Override PartName="/ppt/slideLayouts/slideLayout7.xml" ContentType="application/vnd.openxmlformats-officedocument.presentationml.slideLayout+xml"/>
  <Override PartName="/ppt/slideLayouts/slideLayout8.xml" ContentType="application/vnd.openxmlformats-officedocument.presentationml.slideLayout+xml"/>
  <Default Extension="png" ContentType="image/png"/>
  <Override PartName="/ppt/slideMasters/slideMaster1.xml" ContentType="application/vnd.openxmlformats-officedocument.presentationml.slideMaster+xml"/>
  <Override PartName="/ppt/slides/slide3.xml" ContentType="application/vnd.openxmlformats-officedocument.presentationml.slide+xml"/>
  <Override PartName="/ppt/slides/slide4.xml" ContentType="application/vnd.openxmlformats-officedocument.presentationml.slide+xml"/>
  <Override PartName="/ppt/presProps.xml" ContentType="application/vnd.openxmlformats-officedocument.presentationml.presProps+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theme/theme2.xml" ContentType="application/vnd.openxmlformats-officedocument.theme+xml"/>
  <Override PartName="/ppt/slides/slide1.xml" ContentType="application/vnd.openxmlformats-officedocument.presentationml.slide+xml"/>
  <Override PartName="/ppt/slides/slide2.xml" ContentType="application/vnd.openxmlformats-officedocument.presentationml.slide+xml"/>
  <Override PartName="/ppt/theme/theme1.xml" ContentType="application/vnd.openxmlformats-officedocument.theme+xml"/>
  <Override PartName="/ppt/slideLayouts/slideLayout2.xml" ContentType="application/vnd.openxmlformats-officedocument.presentationml.slideLayout+xml"/>
  <Override PartName="/ppt/slideLayouts/slideLayout3.xml" ContentType="application/vnd.openxmlformats-officedocument.presentationml.slideLayout+xml"/>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notesMasters/notesMaster1.xml" ContentType="application/vnd.openxmlformats-officedocument.presentationml.notesMaster+xml"/>
  <Override PartName="/ppt/slideLayouts/slideLayout1.xml" ContentType="application/vnd.openxmlformats-officedocument.presentationml.slideLayout+xml"/>
  <Override PartName="/docProps/app.xml" ContentType="application/vnd.openxmlformats-officedocument.extended-properties+xml"/>
  <Override PartName="/ppt/tableStyles.xml" ContentType="application/vnd.openxmlformats-officedocument.presentationml.tableStyles+xml"/>
  <Override PartName="/ppt/slideLayouts/slideLayout11.xml" ContentType="application/vnd.openxmlformats-officedocument.presentationml.slideLayout+xml"/>
  <Override PartName="/ppt/slideLayouts/slideLayout10.xml" ContentType="application/vnd.openxmlformats-officedocument.presentationml.slideLayout+xml"/>
  <Override PartName="/ppt/slides/slide7.xml" ContentType="application/vnd.openxmlformats-officedocument.presentationml.slide+xml"/>
  <Override PartName="/ppt/viewProps.xml" ContentType="application/vnd.openxmlformats-officedocument.presentationml.viewProps+xml"/>
  <Override PartName="/ppt/slideLayouts/slideLayout9.xml" ContentType="application/vnd.openxmlformats-officedocument.presentationml.slideLayout+xml"/>
  <Override PartName="/docProps/core.xml" ContentType="application/vnd.openxmlformats-package.core-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9"/>
  </p:notesMasterIdLst>
  <p:sldIdLst>
    <p:sldId id="256" r:id="rId2"/>
    <p:sldId id="270" r:id="rId3"/>
    <p:sldId id="263" r:id="rId4"/>
    <p:sldId id="264" r:id="rId5"/>
    <p:sldId id="267" r:id="rId6"/>
    <p:sldId id="268" r:id="rId7"/>
    <p:sldId id="266" r:id="rId8"/>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 xmlns:p14="http://schemas.microsoft.com/office/powerpoint/2010/main" val="0"/>
    </p:ext>
    <p:ext uri="{D31A062A-798A-4329-ABDD-BBA856620510}">
      <p14:defaultImageDpi xmlns="" xmlns:p14="http://schemas.microsoft.com/office/powerpoint/2010/main" val="220"/>
    </p:ext>
    <p:ext uri="{FD5EFAAD-0ECE-453E-9831-46B23BE46B34}">
      <p15:chartTrackingRefBased xmlns=""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7992" autoAdjust="0"/>
    <p:restoredTop sz="94660"/>
  </p:normalViewPr>
  <p:slideViewPr>
    <p:cSldViewPr snapToGrid="0">
      <p:cViewPr varScale="1">
        <p:scale>
          <a:sx n="88" d="100"/>
          <a:sy n="88" d="100"/>
        </p:scale>
        <p:origin x="-120" y="-180"/>
      </p:cViewPr>
      <p:guideLst>
        <p:guide orient="horz" pos="2160"/>
        <p:guide pos="3840"/>
      </p:guideLst>
    </p:cSldViewPr>
  </p:slideViewPr>
  <p:notesTextViewPr>
    <p:cViewPr>
      <p:scale>
        <a:sx n="1" d="1"/>
        <a:sy n="1" d="1"/>
      </p:scale>
      <p:origin x="0" y="0"/>
    </p:cViewPr>
  </p:notesTextViewPr>
  <p:notesViewPr>
    <p:cSldViewPr snapToGrid="0">
      <p:cViewPr varScale="1">
        <p:scale>
          <a:sx n="74" d="100"/>
          <a:sy n="74" d="100"/>
        </p:scale>
        <p:origin x="2670" y="66"/>
      </p:cViewPr>
      <p:guideLst/>
    </p:cSldViewPr>
  </p:notesViewPr>
  <p:gridSpacing cx="73736200" cy="7373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theme" Target="theme/theme1.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viewProps" Target="viewProps.xml"/><Relationship Id="rId5" Type="http://schemas.openxmlformats.org/officeDocument/2006/relationships/slide" Target="slides/slide4.xml"/><Relationship Id="rId10"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notesMaster" Target="notesMasters/notesMaster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698D3E80-C089-4F0E-B63D-9C77A6704162}" type="datetimeFigureOut">
              <a:rPr lang="en-GB" smtClean="0"/>
              <a:pPr/>
              <a:t>05/10/2020</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6DFE4DAB-4FD6-4565-BAA0-9B14C3729071}" type="slidenum">
              <a:rPr lang="en-GB" smtClean="0"/>
              <a:pPr/>
              <a:t>‹#›</a:t>
            </a:fld>
            <a:endParaRPr lang="en-GB"/>
          </a:p>
        </p:txBody>
      </p:sp>
    </p:spTree>
    <p:extLst>
      <p:ext uri="{BB962C8B-B14F-4D97-AF65-F5344CB8AC3E}">
        <p14:creationId xmlns="" xmlns:p14="http://schemas.microsoft.com/office/powerpoint/2010/main" val="374361828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smtClean="0"/>
              <a:t>Click to edit Master title style</a:t>
            </a:r>
            <a:endParaRPr lang="en-US" dirty="0"/>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smtClean="0"/>
              <a:t>Click to edit Master subtitle style</a:t>
            </a:r>
            <a:endParaRPr lang="en-US" dirty="0"/>
          </a:p>
        </p:txBody>
      </p:sp>
      <p:sp>
        <p:nvSpPr>
          <p:cNvPr id="4" name="Date Placeholder 3"/>
          <p:cNvSpPr>
            <a:spLocks noGrp="1"/>
          </p:cNvSpPr>
          <p:nvPr>
            <p:ph type="dt" sz="half" idx="10"/>
          </p:nvPr>
        </p:nvSpPr>
        <p:spPr/>
        <p:txBody>
          <a:bodyPr/>
          <a:lstStyle/>
          <a:p>
            <a:fld id="{02FD3358-776D-4212-8F88-EDAE57B58DBA}" type="datetimeFigureOut">
              <a:rPr lang="en-GB" smtClean="0"/>
              <a:pPr/>
              <a:t>05/10/2020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E9985AE-6CC7-4F5A-AD64-46E92A55C707}" type="slidenum">
              <a:rPr lang="en-GB" smtClean="0"/>
              <a:pPr/>
              <a:t>‹#›</a:t>
            </a:fld>
            <a:endParaRPr lang="en-GB"/>
          </a:p>
        </p:txBody>
      </p:sp>
    </p:spTree>
    <p:extLst>
      <p:ext uri="{BB962C8B-B14F-4D97-AF65-F5344CB8AC3E}">
        <p14:creationId xmlns="" xmlns:p14="http://schemas.microsoft.com/office/powerpoint/2010/main" val="178454276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02FD3358-776D-4212-8F88-EDAE57B58DBA}" type="datetimeFigureOut">
              <a:rPr lang="en-GB" smtClean="0"/>
              <a:pPr/>
              <a:t>05/10/2020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E9985AE-6CC7-4F5A-AD64-46E92A55C707}" type="slidenum">
              <a:rPr lang="en-GB" smtClean="0"/>
              <a:pPr/>
              <a:t>‹#›</a:t>
            </a:fld>
            <a:endParaRPr lang="en-GB"/>
          </a:p>
        </p:txBody>
      </p:sp>
    </p:spTree>
    <p:extLst>
      <p:ext uri="{BB962C8B-B14F-4D97-AF65-F5344CB8AC3E}">
        <p14:creationId xmlns="" xmlns:p14="http://schemas.microsoft.com/office/powerpoint/2010/main" val="98464599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smtClean="0"/>
              <a:t>Click to edit Master title style</a:t>
            </a:r>
            <a:endParaRPr lang="en-US" dirty="0"/>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02FD3358-776D-4212-8F88-EDAE57B58DBA}" type="datetimeFigureOut">
              <a:rPr lang="en-GB" smtClean="0"/>
              <a:pPr/>
              <a:t>05/10/2020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E9985AE-6CC7-4F5A-AD64-46E92A55C707}" type="slidenum">
              <a:rPr lang="en-GB" smtClean="0"/>
              <a:pPr/>
              <a:t>‹#›</a:t>
            </a:fld>
            <a:endParaRPr lang="en-GB"/>
          </a:p>
        </p:txBody>
      </p:sp>
    </p:spTree>
    <p:extLst>
      <p:ext uri="{BB962C8B-B14F-4D97-AF65-F5344CB8AC3E}">
        <p14:creationId xmlns="" xmlns:p14="http://schemas.microsoft.com/office/powerpoint/2010/main" val="72442933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sz="half" idx="1"/>
          </p:nvPr>
        </p:nvSpPr>
        <p:spPr>
          <a:xfrm>
            <a:off x="838200" y="1825625"/>
            <a:ext cx="5181600" cy="435133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Content Placeholder 3"/>
          <p:cNvSpPr>
            <a:spLocks noGrp="1"/>
          </p:cNvSpPr>
          <p:nvPr>
            <p:ph sz="half" idx="2"/>
          </p:nvPr>
        </p:nvSpPr>
        <p:spPr>
          <a:xfrm>
            <a:off x="6172200" y="1825625"/>
            <a:ext cx="5181600" cy="435133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Date Placeholder 4"/>
          <p:cNvSpPr>
            <a:spLocks noGrp="1"/>
          </p:cNvSpPr>
          <p:nvPr>
            <p:ph type="dt" sz="half" idx="10"/>
          </p:nvPr>
        </p:nvSpPr>
        <p:spPr/>
        <p:txBody>
          <a:bodyPr/>
          <a:lstStyle/>
          <a:p>
            <a:fld id="{02FD3358-776D-4212-8F88-EDAE57B58DBA}" type="datetimeFigureOut">
              <a:rPr lang="en-GB" smtClean="0"/>
              <a:pPr/>
              <a:t>05/10/2020</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7E9985AE-6CC7-4F5A-AD64-46E92A55C707}" type="slidenum">
              <a:rPr lang="en-GB" smtClean="0"/>
              <a:pPr/>
              <a:t>‹#›</a:t>
            </a:fld>
            <a:endParaRPr lang="en-GB"/>
          </a:p>
        </p:txBody>
      </p:sp>
    </p:spTree>
    <p:extLst>
      <p:ext uri="{BB962C8B-B14F-4D97-AF65-F5344CB8AC3E}">
        <p14:creationId xmlns="" xmlns:p14="http://schemas.microsoft.com/office/powerpoint/2010/main" val="364701728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smtClean="0"/>
              <a:t>Click to edit Master title style</a:t>
            </a:r>
            <a:endParaRPr lang="en-US" dirty="0"/>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7" name="Date Placeholder 6"/>
          <p:cNvSpPr>
            <a:spLocks noGrp="1"/>
          </p:cNvSpPr>
          <p:nvPr>
            <p:ph type="dt" sz="half" idx="10"/>
          </p:nvPr>
        </p:nvSpPr>
        <p:spPr/>
        <p:txBody>
          <a:bodyPr/>
          <a:lstStyle/>
          <a:p>
            <a:fld id="{02FD3358-776D-4212-8F88-EDAE57B58DBA}" type="datetimeFigureOut">
              <a:rPr lang="en-GB" smtClean="0"/>
              <a:pPr/>
              <a:t>05/10/2020</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7E9985AE-6CC7-4F5A-AD64-46E92A55C707}" type="slidenum">
              <a:rPr lang="en-GB" smtClean="0"/>
              <a:pPr/>
              <a:t>‹#›</a:t>
            </a:fld>
            <a:endParaRPr lang="en-GB"/>
          </a:p>
        </p:txBody>
      </p:sp>
    </p:spTree>
    <p:extLst>
      <p:ext uri="{BB962C8B-B14F-4D97-AF65-F5344CB8AC3E}">
        <p14:creationId xmlns="" xmlns:p14="http://schemas.microsoft.com/office/powerpoint/2010/main" val="429395484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Date Placeholder 2"/>
          <p:cNvSpPr>
            <a:spLocks noGrp="1"/>
          </p:cNvSpPr>
          <p:nvPr>
            <p:ph type="dt" sz="half" idx="10"/>
          </p:nvPr>
        </p:nvSpPr>
        <p:spPr/>
        <p:txBody>
          <a:bodyPr/>
          <a:lstStyle/>
          <a:p>
            <a:fld id="{02FD3358-776D-4212-8F88-EDAE57B58DBA}" type="datetimeFigureOut">
              <a:rPr lang="en-GB" smtClean="0"/>
              <a:pPr/>
              <a:t>05/10/2020</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7E9985AE-6CC7-4F5A-AD64-46E92A55C707}" type="slidenum">
              <a:rPr lang="en-GB" smtClean="0"/>
              <a:pPr/>
              <a:t>‹#›</a:t>
            </a:fld>
            <a:endParaRPr lang="en-GB"/>
          </a:p>
        </p:txBody>
      </p:sp>
    </p:spTree>
    <p:extLst>
      <p:ext uri="{BB962C8B-B14F-4D97-AF65-F5344CB8AC3E}">
        <p14:creationId xmlns="" xmlns:p14="http://schemas.microsoft.com/office/powerpoint/2010/main" val="110368276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02FD3358-776D-4212-8F88-EDAE57B58DBA}" type="datetimeFigureOut">
              <a:rPr lang="en-GB" smtClean="0"/>
              <a:pPr/>
              <a:t>05/10/2020</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7E9985AE-6CC7-4F5A-AD64-46E92A55C707}" type="slidenum">
              <a:rPr lang="en-GB" smtClean="0"/>
              <a:pPr/>
              <a:t>‹#›</a:t>
            </a:fld>
            <a:endParaRPr lang="en-GB"/>
          </a:p>
        </p:txBody>
      </p:sp>
    </p:spTree>
    <p:extLst>
      <p:ext uri="{BB962C8B-B14F-4D97-AF65-F5344CB8AC3E}">
        <p14:creationId xmlns="" xmlns:p14="http://schemas.microsoft.com/office/powerpoint/2010/main" val="324960729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smtClean="0"/>
              <a:t>Click to edit Master title style</a:t>
            </a:r>
            <a:endParaRPr lang="en-US" dirty="0"/>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02FD3358-776D-4212-8F88-EDAE57B58DBA}" type="datetimeFigureOut">
              <a:rPr lang="en-GB" smtClean="0"/>
              <a:pPr/>
              <a:t>05/10/2020</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7E9985AE-6CC7-4F5A-AD64-46E92A55C707}" type="slidenum">
              <a:rPr lang="en-GB" smtClean="0"/>
              <a:pPr/>
              <a:t>‹#›</a:t>
            </a:fld>
            <a:endParaRPr lang="en-GB"/>
          </a:p>
        </p:txBody>
      </p:sp>
    </p:spTree>
    <p:extLst>
      <p:ext uri="{BB962C8B-B14F-4D97-AF65-F5344CB8AC3E}">
        <p14:creationId xmlns="" xmlns:p14="http://schemas.microsoft.com/office/powerpoint/2010/main" val="113504178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smtClean="0"/>
              <a:t>Click to edit Master title style</a:t>
            </a:r>
            <a:endParaRPr lang="en-US" dirty="0"/>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smtClean="0"/>
              <a:t>Click icon to add picture</a:t>
            </a:r>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02FD3358-776D-4212-8F88-EDAE57B58DBA}" type="datetimeFigureOut">
              <a:rPr lang="en-GB" smtClean="0"/>
              <a:pPr/>
              <a:t>05/10/2020</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7E9985AE-6CC7-4F5A-AD64-46E92A55C707}" type="slidenum">
              <a:rPr lang="en-GB" smtClean="0"/>
              <a:pPr/>
              <a:t>‹#›</a:t>
            </a:fld>
            <a:endParaRPr lang="en-GB"/>
          </a:p>
        </p:txBody>
      </p:sp>
    </p:spTree>
    <p:extLst>
      <p:ext uri="{BB962C8B-B14F-4D97-AF65-F5344CB8AC3E}">
        <p14:creationId xmlns="" xmlns:p14="http://schemas.microsoft.com/office/powerpoint/2010/main" val="160291630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02FD3358-776D-4212-8F88-EDAE57B58DBA}" type="datetimeFigureOut">
              <a:rPr lang="en-GB" smtClean="0"/>
              <a:pPr/>
              <a:t>05/10/2020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E9985AE-6CC7-4F5A-AD64-46E92A55C707}" type="slidenum">
              <a:rPr lang="en-GB" smtClean="0"/>
              <a:pPr/>
              <a:t>‹#›</a:t>
            </a:fld>
            <a:endParaRPr lang="en-GB"/>
          </a:p>
        </p:txBody>
      </p:sp>
    </p:spTree>
    <p:extLst>
      <p:ext uri="{BB962C8B-B14F-4D97-AF65-F5344CB8AC3E}">
        <p14:creationId xmlns="" xmlns:p14="http://schemas.microsoft.com/office/powerpoint/2010/main" val="354527725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smtClean="0"/>
              <a:t>Click to edit Master title style</a:t>
            </a:r>
            <a:endParaRPr lang="en-US" dirty="0"/>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02FD3358-776D-4212-8F88-EDAE57B58DBA}" type="datetimeFigureOut">
              <a:rPr lang="en-GB" smtClean="0"/>
              <a:pPr/>
              <a:t>05/10/2020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E9985AE-6CC7-4F5A-AD64-46E92A55C707}" type="slidenum">
              <a:rPr lang="en-GB" smtClean="0"/>
              <a:pPr/>
              <a:t>‹#›</a:t>
            </a:fld>
            <a:endParaRPr lang="en-GB"/>
          </a:p>
        </p:txBody>
      </p:sp>
    </p:spTree>
    <p:extLst>
      <p:ext uri="{BB962C8B-B14F-4D97-AF65-F5344CB8AC3E}">
        <p14:creationId xmlns="" xmlns:p14="http://schemas.microsoft.com/office/powerpoint/2010/main" val="380388970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smtClean="0"/>
              <a:t>Click to edit Master title style</a:t>
            </a:r>
            <a:endParaRPr lang="en-US" dirty="0"/>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02FD3358-776D-4212-8F88-EDAE57B58DBA}" type="datetimeFigureOut">
              <a:rPr lang="en-GB" smtClean="0"/>
              <a:pPr/>
              <a:t>05/10/2020</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7E9985AE-6CC7-4F5A-AD64-46E92A55C707}" type="slidenum">
              <a:rPr lang="en-GB" smtClean="0"/>
              <a:pPr/>
              <a:t>‹#›</a:t>
            </a:fld>
            <a:endParaRPr lang="en-GB"/>
          </a:p>
        </p:txBody>
      </p:sp>
    </p:spTree>
    <p:extLst>
      <p:ext uri="{BB962C8B-B14F-4D97-AF65-F5344CB8AC3E}">
        <p14:creationId xmlns="" xmlns:p14="http://schemas.microsoft.com/office/powerpoint/2010/main" val="2630023170"/>
      </p:ext>
    </p:extLst>
  </p:cSld>
  <p:clrMap bg1="dk1" tx1="lt1" bg2="dk2" tx2="lt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5.jpeg"/><Relationship Id="rId7" Type="http://schemas.openxmlformats.org/officeDocument/2006/relationships/image" Target="../media/image9.jpeg"/><Relationship Id="rId2" Type="http://schemas.openxmlformats.org/officeDocument/2006/relationships/image" Target="../media/image4.png"/><Relationship Id="rId1" Type="http://schemas.openxmlformats.org/officeDocument/2006/relationships/slideLayout" Target="../slideLayouts/slideLayout2.xml"/><Relationship Id="rId6" Type="http://schemas.openxmlformats.org/officeDocument/2006/relationships/image" Target="../media/image8.jpeg"/><Relationship Id="rId5" Type="http://schemas.openxmlformats.org/officeDocument/2006/relationships/image" Target="../media/image7.jpeg"/><Relationship Id="rId4" Type="http://schemas.openxmlformats.org/officeDocument/2006/relationships/image" Target="../media/image6.pn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GB" dirty="0" smtClean="0"/>
              <a:t>the Humanities </a:t>
            </a:r>
            <a:r>
              <a:rPr lang="en-GB" i="1" dirty="0" smtClean="0"/>
              <a:t/>
            </a:r>
            <a:br>
              <a:rPr lang="en-GB" i="1" dirty="0" smtClean="0"/>
            </a:br>
            <a:r>
              <a:rPr lang="en-GB" b="1" dirty="0" smtClean="0">
                <a:solidFill>
                  <a:schemeClr val="accent4"/>
                </a:solidFill>
              </a:rPr>
              <a:t>Mind Map</a:t>
            </a:r>
            <a:endParaRPr lang="en-GB" b="1" dirty="0">
              <a:solidFill>
                <a:schemeClr val="accent4"/>
              </a:solidFill>
            </a:endParaRPr>
          </a:p>
        </p:txBody>
      </p:sp>
      <p:sp>
        <p:nvSpPr>
          <p:cNvPr id="3" name="Subtitle 2"/>
          <p:cNvSpPr>
            <a:spLocks noGrp="1"/>
          </p:cNvSpPr>
          <p:nvPr>
            <p:ph type="subTitle" idx="1"/>
          </p:nvPr>
        </p:nvSpPr>
        <p:spPr/>
        <p:txBody>
          <a:bodyPr/>
          <a:lstStyle/>
          <a:p>
            <a:r>
              <a:rPr lang="en-GB" dirty="0" smtClean="0"/>
              <a:t>HPFY3011</a:t>
            </a:r>
            <a:endParaRPr lang="en-GB" dirty="0"/>
          </a:p>
        </p:txBody>
      </p:sp>
    </p:spTree>
    <p:extLst>
      <p:ext uri="{BB962C8B-B14F-4D97-AF65-F5344CB8AC3E}">
        <p14:creationId xmlns="" xmlns:p14="http://schemas.microsoft.com/office/powerpoint/2010/main" val="552448799"/>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8200" y="365125"/>
            <a:ext cx="11353800" cy="1325563"/>
          </a:xfrm>
        </p:spPr>
        <p:txBody>
          <a:bodyPr>
            <a:normAutofit/>
          </a:bodyPr>
          <a:lstStyle/>
          <a:p>
            <a:r>
              <a:rPr lang="en-GB" b="1" dirty="0" smtClean="0">
                <a:solidFill>
                  <a:srgbClr val="FFC000"/>
                </a:solidFill>
              </a:rPr>
              <a:t>Towards a successful mind map</a:t>
            </a:r>
            <a:endParaRPr lang="en-GB" dirty="0">
              <a:solidFill>
                <a:srgbClr val="FFC000"/>
              </a:solidFill>
            </a:endParaRPr>
          </a:p>
        </p:txBody>
      </p:sp>
      <p:sp>
        <p:nvSpPr>
          <p:cNvPr id="3" name="Content Placeholder 2"/>
          <p:cNvSpPr>
            <a:spLocks noGrp="1"/>
          </p:cNvSpPr>
          <p:nvPr>
            <p:ph idx="1"/>
          </p:nvPr>
        </p:nvSpPr>
        <p:spPr/>
        <p:txBody>
          <a:bodyPr>
            <a:normAutofit fontScale="92500" lnSpcReduction="20000"/>
          </a:bodyPr>
          <a:lstStyle/>
          <a:p>
            <a:r>
              <a:rPr lang="en-GB" dirty="0" smtClean="0"/>
              <a:t>S</a:t>
            </a:r>
            <a:r>
              <a:rPr lang="en-GB" dirty="0" smtClean="0"/>
              <a:t>tart in the middle of your paper (you don’t yet know where this might go)</a:t>
            </a:r>
            <a:endParaRPr lang="en-GB" dirty="0" smtClean="0"/>
          </a:p>
          <a:p>
            <a:r>
              <a:rPr lang="en-GB" dirty="0" smtClean="0"/>
              <a:t>Use colour to differentiate the different branch themes</a:t>
            </a:r>
            <a:endParaRPr lang="en-GB" dirty="0" smtClean="0"/>
          </a:p>
          <a:p>
            <a:r>
              <a:rPr lang="en-GB" dirty="0" smtClean="0"/>
              <a:t>Use images where these may be useful</a:t>
            </a:r>
            <a:endParaRPr lang="en-GB" dirty="0" smtClean="0"/>
          </a:p>
          <a:p>
            <a:r>
              <a:rPr lang="en-GB" dirty="0" smtClean="0"/>
              <a:t>Use source details / references where appropriate</a:t>
            </a:r>
            <a:endParaRPr lang="en-GB" dirty="0" smtClean="0"/>
          </a:p>
          <a:p>
            <a:r>
              <a:rPr lang="en-GB" dirty="0" smtClean="0"/>
              <a:t>Do not worry if your mind map is not symmetrical</a:t>
            </a:r>
          </a:p>
          <a:p>
            <a:r>
              <a:rPr lang="en-GB" dirty="0" smtClean="0"/>
              <a:t>Look to link different branches where possible</a:t>
            </a:r>
          </a:p>
          <a:p>
            <a:r>
              <a:rPr lang="en-GB" dirty="0" smtClean="0"/>
              <a:t>Don’t worry if your mind map ends up crowded</a:t>
            </a:r>
          </a:p>
          <a:p>
            <a:endParaRPr lang="en-GB" dirty="0" smtClean="0"/>
          </a:p>
          <a:p>
            <a:r>
              <a:rPr lang="en-GB" dirty="0" smtClean="0"/>
              <a:t>Examples of some mind map styles can be seen in this </a:t>
            </a:r>
            <a:r>
              <a:rPr lang="en-GB" dirty="0" err="1" smtClean="0"/>
              <a:t>Powerpoint</a:t>
            </a:r>
            <a:r>
              <a:rPr lang="en-GB" dirty="0" smtClean="0"/>
              <a:t> document. A quick image search on the internet will give you a much broader range.</a:t>
            </a:r>
            <a:endParaRPr lang="en-GB" dirty="0" smtClean="0"/>
          </a:p>
          <a:p>
            <a:endParaRPr lang="en-GB" dirty="0"/>
          </a:p>
        </p:txBody>
      </p:sp>
    </p:spTree>
    <p:extLst>
      <p:ext uri="{BB962C8B-B14F-4D97-AF65-F5344CB8AC3E}">
        <p14:creationId xmlns="" xmlns:p14="http://schemas.microsoft.com/office/powerpoint/2010/main" val="316991189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816429" y="867682"/>
            <a:ext cx="10515600" cy="4351338"/>
          </a:xfrm>
        </p:spPr>
        <p:txBody>
          <a:bodyPr>
            <a:normAutofit fontScale="92500" lnSpcReduction="10000"/>
          </a:bodyPr>
          <a:lstStyle/>
          <a:p>
            <a:r>
              <a:rPr lang="en-GB" dirty="0" smtClean="0"/>
              <a:t>You may need to do several drafts in order to arrange the structure</a:t>
            </a:r>
            <a:endParaRPr lang="en-GB" dirty="0" smtClean="0"/>
          </a:p>
          <a:p>
            <a:r>
              <a:rPr lang="en-GB" dirty="0" smtClean="0"/>
              <a:t>If you run out of space then stick down another sheet of paper, or, if creating it digitally then lower the overall type font size.</a:t>
            </a:r>
            <a:endParaRPr lang="en-GB" dirty="0" smtClean="0"/>
          </a:p>
          <a:p>
            <a:r>
              <a:rPr lang="en-GB" dirty="0" smtClean="0"/>
              <a:t>If using Microsoft Word or </a:t>
            </a:r>
            <a:r>
              <a:rPr lang="en-GB" dirty="0" err="1" smtClean="0"/>
              <a:t>Powerpoint</a:t>
            </a:r>
            <a:r>
              <a:rPr lang="en-GB" dirty="0" smtClean="0"/>
              <a:t> there are editing tools that let you create lines / arrows / boxes etc. You could also use other programs such as Adobe Illustrator / Photoshop / Coral Draw / Paint etc.</a:t>
            </a:r>
            <a:endParaRPr lang="en-GB" dirty="0" smtClean="0"/>
          </a:p>
          <a:p>
            <a:r>
              <a:rPr lang="en-GB" dirty="0" smtClean="0"/>
              <a:t>If creating by hand then take a photograph of the completed mind map = save it as a JPEG file and import it into a Word document. (this will make submission to </a:t>
            </a:r>
            <a:r>
              <a:rPr lang="en-GB" dirty="0" err="1" smtClean="0"/>
              <a:t>Turnitin</a:t>
            </a:r>
            <a:r>
              <a:rPr lang="en-GB" dirty="0" smtClean="0"/>
              <a:t> easier)</a:t>
            </a:r>
          </a:p>
          <a:p>
            <a:endParaRPr lang="en-GB" dirty="0" smtClean="0"/>
          </a:p>
          <a:p>
            <a:r>
              <a:rPr lang="en-GB" dirty="0" smtClean="0">
                <a:solidFill>
                  <a:schemeClr val="accent4"/>
                </a:solidFill>
              </a:rPr>
              <a:t>BE CREATIVE – and there is no such thing as a branch ‘dead end’</a:t>
            </a:r>
            <a:endParaRPr lang="en-GB" dirty="0" smtClean="0">
              <a:solidFill>
                <a:schemeClr val="accent4"/>
              </a:solidFill>
            </a:endParaRPr>
          </a:p>
          <a:p>
            <a:endParaRPr lang="en-GB" dirty="0"/>
          </a:p>
        </p:txBody>
      </p:sp>
    </p:spTree>
    <p:extLst>
      <p:ext uri="{BB962C8B-B14F-4D97-AF65-F5344CB8AC3E}">
        <p14:creationId xmlns="" xmlns:p14="http://schemas.microsoft.com/office/powerpoint/2010/main" val="316991189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Rectangle 5"/>
          <p:cNvSpPr/>
          <p:nvPr/>
        </p:nvSpPr>
        <p:spPr>
          <a:xfrm>
            <a:off x="3429000" y="6211669"/>
            <a:ext cx="6096000" cy="646331"/>
          </a:xfrm>
          <a:prstGeom prst="rect">
            <a:avLst/>
          </a:prstGeom>
        </p:spPr>
        <p:txBody>
          <a:bodyPr>
            <a:spAutoFit/>
          </a:bodyPr>
          <a:lstStyle/>
          <a:p>
            <a:r>
              <a:rPr lang="en-GB" dirty="0" smtClean="0"/>
              <a:t>https://sustainableagriculture2012.wordpress.com/2012/03/31/holistic-management-additions-to-mind-map-2/</a:t>
            </a:r>
            <a:endParaRPr lang="en-GB" dirty="0"/>
          </a:p>
        </p:txBody>
      </p:sp>
      <p:pic>
        <p:nvPicPr>
          <p:cNvPr id="7" name="Picture 6" descr="mind.jpg"/>
          <p:cNvPicPr>
            <a:picLocks noChangeAspect="1"/>
          </p:cNvPicPr>
          <p:nvPr/>
        </p:nvPicPr>
        <p:blipFill>
          <a:blip r:embed="rId2" cstate="print"/>
          <a:stretch>
            <a:fillRect/>
          </a:stretch>
        </p:blipFill>
        <p:spPr>
          <a:xfrm>
            <a:off x="2057400" y="0"/>
            <a:ext cx="8316686" cy="6237515"/>
          </a:xfrm>
          <a:prstGeom prst="rect">
            <a:avLst/>
          </a:prstGeom>
        </p:spPr>
      </p:pic>
    </p:spTree>
    <p:extLst>
      <p:ext uri="{BB962C8B-B14F-4D97-AF65-F5344CB8AC3E}">
        <p14:creationId xmlns="" xmlns:p14="http://schemas.microsoft.com/office/powerpoint/2010/main" val="316991189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p:cNvSpPr txBox="1"/>
          <p:nvPr/>
        </p:nvSpPr>
        <p:spPr>
          <a:xfrm>
            <a:off x="0" y="1"/>
            <a:ext cx="5192486" cy="6463308"/>
          </a:xfrm>
          <a:prstGeom prst="rect">
            <a:avLst/>
          </a:prstGeom>
          <a:noFill/>
        </p:spPr>
        <p:txBody>
          <a:bodyPr wrap="square" rtlCol="0">
            <a:spAutoFit/>
          </a:bodyPr>
          <a:lstStyle/>
          <a:p>
            <a:r>
              <a:rPr lang="en-GB" dirty="0" smtClean="0"/>
              <a:t>David Kelley, founder of IDEO one of the planet's most innovative design firms, uses mind maps to foster creativity. IDEO designed the Apple mouse, the first laptop computer, and the Palm V.</a:t>
            </a:r>
          </a:p>
          <a:p>
            <a:r>
              <a:rPr lang="en-GB" dirty="0" smtClean="0"/>
              <a:t>Mind maps are a popular thinking tool in Silicon Valley. Kelley says</a:t>
            </a:r>
            <a:r>
              <a:rPr lang="en-GB" dirty="0" smtClean="0"/>
              <a:t>:</a:t>
            </a:r>
          </a:p>
          <a:p>
            <a:endParaRPr lang="en-GB" dirty="0" smtClean="0"/>
          </a:p>
          <a:p>
            <a:r>
              <a:rPr lang="en-GB" b="1" cap="all" dirty="0" smtClean="0"/>
              <a:t>WHEN I WANT TO DO SOMETHING ANALYTICAL, I MAKE A LIST. WHEN I'M TRYING TO COME UP WITH IDEAS OR STRATEGIZE, I MAKE A MIND MAP. MIND MAPS ARE ORGANIC AND ALLOW ME TO FREE ASSOCIATE. THEY ARE GREAT FOR ASKING QUESTIONS AND REVEALING CONNECTIONS BETWEEN SEEMINGLY UNRELATED IDEAS. I START IN THE CENTER WITH THE ISSUE OR PROBLEM I AM WORKING ON AND THEN AS I MOVE FARTHER AWAY I GET BETTER AND BETTER IDEAS AS I FORCE MYSELF TO FOLLOW THE BRANCHES ON THE MAP AND IN MY MIND. THE COOL THING IS THAT YOU ALLOW YOURSELF TO FOLLOW YOUR INNER THOUGHTS, WHICH IS DIFFERENT THAN MAKING A LIST WHERE YOU ARE TRYING TO BE COMPLETE AND DEAL WITH DATA</a:t>
            </a:r>
            <a:r>
              <a:rPr lang="en-GB" b="1" cap="all" dirty="0" smtClean="0"/>
              <a:t>.</a:t>
            </a:r>
            <a:endParaRPr lang="en-GB" dirty="0"/>
          </a:p>
        </p:txBody>
      </p:sp>
      <p:sp>
        <p:nvSpPr>
          <p:cNvPr id="5" name="TextBox 4"/>
          <p:cNvSpPr txBox="1"/>
          <p:nvPr/>
        </p:nvSpPr>
        <p:spPr>
          <a:xfrm>
            <a:off x="0" y="6488668"/>
            <a:ext cx="10304359" cy="369332"/>
          </a:xfrm>
          <a:prstGeom prst="rect">
            <a:avLst/>
          </a:prstGeom>
          <a:noFill/>
        </p:spPr>
        <p:txBody>
          <a:bodyPr wrap="none" rtlCol="0">
            <a:spAutoFit/>
          </a:bodyPr>
          <a:lstStyle/>
          <a:p>
            <a:r>
              <a:rPr lang="en-GB" dirty="0" smtClean="0"/>
              <a:t>https://www.thegraphicdesignschool.com/blog/mind-maps-for-graphic-design-ideas-generation-techniques</a:t>
            </a:r>
            <a:endParaRPr lang="en-GB" dirty="0"/>
          </a:p>
        </p:txBody>
      </p:sp>
      <p:pic>
        <p:nvPicPr>
          <p:cNvPr id="6" name="Picture 5" descr="mind-1.jpg"/>
          <p:cNvPicPr>
            <a:picLocks noChangeAspect="1"/>
          </p:cNvPicPr>
          <p:nvPr/>
        </p:nvPicPr>
        <p:blipFill>
          <a:blip r:embed="rId2" cstate="print"/>
          <a:stretch>
            <a:fillRect/>
          </a:stretch>
        </p:blipFill>
        <p:spPr>
          <a:xfrm>
            <a:off x="5775922" y="1513116"/>
            <a:ext cx="6416078" cy="4575400"/>
          </a:xfrm>
          <a:prstGeom prst="rect">
            <a:avLst/>
          </a:prstGeom>
        </p:spPr>
      </p:pic>
    </p:spTree>
    <p:extLst>
      <p:ext uri="{BB962C8B-B14F-4D97-AF65-F5344CB8AC3E}">
        <p14:creationId xmlns="" xmlns:p14="http://schemas.microsoft.com/office/powerpoint/2010/main" val="316991189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2"/>
          <p:cNvSpPr/>
          <p:nvPr/>
        </p:nvSpPr>
        <p:spPr>
          <a:xfrm>
            <a:off x="-1" y="0"/>
            <a:ext cx="6411687" cy="6186309"/>
          </a:xfrm>
          <a:prstGeom prst="rect">
            <a:avLst/>
          </a:prstGeom>
        </p:spPr>
        <p:txBody>
          <a:bodyPr wrap="square">
            <a:spAutoFit/>
          </a:bodyPr>
          <a:lstStyle/>
          <a:p>
            <a:r>
              <a:rPr lang="en-GB" dirty="0" smtClean="0"/>
              <a:t>Oprah magazine featured an article The Mind Map: "Six Steps to Get Your Creativity Flowing" on the role of mind mapping and idea generation techniques. In this article Oprah states</a:t>
            </a:r>
            <a:r>
              <a:rPr lang="en-GB" dirty="0" smtClean="0"/>
              <a:t>:</a:t>
            </a:r>
          </a:p>
          <a:p>
            <a:endParaRPr lang="en-GB" dirty="0" smtClean="0"/>
          </a:p>
          <a:p>
            <a:r>
              <a:rPr lang="en-GB" b="1" cap="all" dirty="0" smtClean="0"/>
              <a:t>FORGET MAKING A LIST! LISTS OFTEN COME FROM THE ORGANIZED, ANALYTICAL LEFT SIDE OF YOUR BRAIN, AND TO SOLVE AN INTRACTABLE PROBLEM, YOU WANT TO ENGAGE THE RIGHT, THE CREATIVE SIDE. MAKE A MIND MAP INSTEAD. GET A BIG PIECE OF PAPER AND START IN THE CENTER WITH A CIRCLE THAT CONTAINS THE ORIGINAL PROBLEM. WRITE DIFFERENT SOLUTIONS, AND FOLLOW PATHS OUTWARD ON THE PAGE, LIMB BY LIMB, PUSHING BEYOND THE OBVIOUS. TO PLAN A PARTY, FOR EXAMPLE, I PUT "A GREAT DINNER PARTY FOR FRIENDS" IN THE MIDDLE, AND AMONG THE MANY BRANCHES, ONE WENT: "MAKE YOUR OWN SUNDAES → MASHED POTATOES → HAVE DESSERT FIRST → SIT ON FLOOR → INDOOR PICNIC." ANOTHER BRANCH WENT: "PROGRESSIVE DINNER → GO TO A DIFFERENT RESTAURANT FOR DESSERT(S) → SHOW UP AT FRIENDS' HOUSES UNINVITED → SCAVENGER HUNT TO FIND FOOD." A THIRD: "TEACH SOMETHING → LEARN SOMETHING → JUGGLING → MAGIC TRICK → EXPERT INVITEE ON FOOD/WINE." YOUR TO-DO LIST WILL JUST GET YOU FROM POINT A TO B.</a:t>
            </a:r>
            <a:endParaRPr lang="en-GB" b="1" cap="all" dirty="0" smtClean="0"/>
          </a:p>
        </p:txBody>
      </p:sp>
      <p:sp>
        <p:nvSpPr>
          <p:cNvPr id="5" name="Rectangle 4"/>
          <p:cNvSpPr/>
          <p:nvPr/>
        </p:nvSpPr>
        <p:spPr>
          <a:xfrm>
            <a:off x="0" y="6488668"/>
            <a:ext cx="12192000" cy="369332"/>
          </a:xfrm>
          <a:prstGeom prst="rect">
            <a:avLst/>
          </a:prstGeom>
        </p:spPr>
        <p:txBody>
          <a:bodyPr wrap="square">
            <a:spAutoFit/>
          </a:bodyPr>
          <a:lstStyle/>
          <a:p>
            <a:r>
              <a:rPr lang="en-GB" dirty="0" smtClean="0"/>
              <a:t>https://www.thegraphicdesignschool.com/blog/mind-maps-for-graphic-design-ideas-generation-techniques</a:t>
            </a:r>
            <a:endParaRPr lang="en-GB" dirty="0"/>
          </a:p>
        </p:txBody>
      </p:sp>
      <p:pic>
        <p:nvPicPr>
          <p:cNvPr id="6" name="Picture 5" descr="mind-2.jpg"/>
          <p:cNvPicPr>
            <a:picLocks noChangeAspect="1"/>
          </p:cNvPicPr>
          <p:nvPr/>
        </p:nvPicPr>
        <p:blipFill>
          <a:blip r:embed="rId2" cstate="print"/>
          <a:stretch>
            <a:fillRect/>
          </a:stretch>
        </p:blipFill>
        <p:spPr>
          <a:xfrm>
            <a:off x="6498263" y="1104220"/>
            <a:ext cx="5693737" cy="4839380"/>
          </a:xfrm>
          <a:prstGeom prst="rect">
            <a:avLst/>
          </a:prstGeom>
        </p:spPr>
      </p:pic>
    </p:spTree>
    <p:extLst>
      <p:ext uri="{BB962C8B-B14F-4D97-AF65-F5344CB8AC3E}">
        <p14:creationId xmlns="" xmlns:p14="http://schemas.microsoft.com/office/powerpoint/2010/main" val="316991189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descr="8b85e155009d94b5c4f527225f6aa7b0.png"/>
          <p:cNvPicPr>
            <a:picLocks noChangeAspect="1"/>
          </p:cNvPicPr>
          <p:nvPr/>
        </p:nvPicPr>
        <p:blipFill>
          <a:blip r:embed="rId2" cstate="print"/>
          <a:stretch>
            <a:fillRect/>
          </a:stretch>
        </p:blipFill>
        <p:spPr>
          <a:xfrm>
            <a:off x="0" y="0"/>
            <a:ext cx="3730219" cy="2754087"/>
          </a:xfrm>
          <a:prstGeom prst="rect">
            <a:avLst/>
          </a:prstGeom>
        </p:spPr>
      </p:pic>
      <p:pic>
        <p:nvPicPr>
          <p:cNvPr id="4" name="Picture 3" descr="Collaboration-Classroom-Mind-Map-page-001.jpg"/>
          <p:cNvPicPr>
            <a:picLocks noChangeAspect="1"/>
          </p:cNvPicPr>
          <p:nvPr/>
        </p:nvPicPr>
        <p:blipFill>
          <a:blip r:embed="rId3" cstate="print"/>
          <a:stretch>
            <a:fillRect/>
          </a:stretch>
        </p:blipFill>
        <p:spPr>
          <a:xfrm>
            <a:off x="0" y="3026228"/>
            <a:ext cx="3773715" cy="2830286"/>
          </a:xfrm>
          <a:prstGeom prst="rect">
            <a:avLst/>
          </a:prstGeom>
        </p:spPr>
      </p:pic>
      <p:pic>
        <p:nvPicPr>
          <p:cNvPr id="5" name="Picture 4" descr="extended-selling-focus-group-discussions-5907.png"/>
          <p:cNvPicPr>
            <a:picLocks noChangeAspect="1"/>
          </p:cNvPicPr>
          <p:nvPr/>
        </p:nvPicPr>
        <p:blipFill>
          <a:blip r:embed="rId4" cstate="print"/>
          <a:stretch>
            <a:fillRect/>
          </a:stretch>
        </p:blipFill>
        <p:spPr>
          <a:xfrm>
            <a:off x="3523707" y="139295"/>
            <a:ext cx="4279844" cy="3518306"/>
          </a:xfrm>
          <a:prstGeom prst="rect">
            <a:avLst/>
          </a:prstGeom>
        </p:spPr>
      </p:pic>
      <p:pic>
        <p:nvPicPr>
          <p:cNvPr id="7" name="Picture 6" descr="images.jpg"/>
          <p:cNvPicPr>
            <a:picLocks noChangeAspect="1"/>
          </p:cNvPicPr>
          <p:nvPr/>
        </p:nvPicPr>
        <p:blipFill>
          <a:blip r:embed="rId5" cstate="print"/>
          <a:stretch>
            <a:fillRect/>
          </a:stretch>
        </p:blipFill>
        <p:spPr>
          <a:xfrm>
            <a:off x="4178073" y="4016829"/>
            <a:ext cx="3583667" cy="2649991"/>
          </a:xfrm>
          <a:prstGeom prst="rect">
            <a:avLst/>
          </a:prstGeom>
        </p:spPr>
      </p:pic>
      <p:pic>
        <p:nvPicPr>
          <p:cNvPr id="9" name="Picture 8" descr="70352cdeb2f22623995c32905edc7116.jpg"/>
          <p:cNvPicPr>
            <a:picLocks noChangeAspect="1"/>
          </p:cNvPicPr>
          <p:nvPr/>
        </p:nvPicPr>
        <p:blipFill>
          <a:blip r:embed="rId6" cstate="print"/>
          <a:stretch>
            <a:fillRect/>
          </a:stretch>
        </p:blipFill>
        <p:spPr>
          <a:xfrm>
            <a:off x="7408651" y="0"/>
            <a:ext cx="4783349" cy="3287486"/>
          </a:xfrm>
          <a:prstGeom prst="rect">
            <a:avLst/>
          </a:prstGeom>
        </p:spPr>
      </p:pic>
      <p:pic>
        <p:nvPicPr>
          <p:cNvPr id="10" name="Picture 9" descr="holisticsustainabilitymindmap_recipeforagreenlife_wildclover.org_.jpeg"/>
          <p:cNvPicPr>
            <a:picLocks noChangeAspect="1"/>
          </p:cNvPicPr>
          <p:nvPr/>
        </p:nvPicPr>
        <p:blipFill>
          <a:blip r:embed="rId7" cstate="print"/>
          <a:stretch>
            <a:fillRect/>
          </a:stretch>
        </p:blipFill>
        <p:spPr>
          <a:xfrm>
            <a:off x="8024848" y="3733800"/>
            <a:ext cx="4167152" cy="3124200"/>
          </a:xfrm>
          <a:prstGeom prst="rect">
            <a:avLst/>
          </a:prstGeom>
        </p:spPr>
      </p:pic>
      <p:sp>
        <p:nvSpPr>
          <p:cNvPr id="11" name="TextBox 10"/>
          <p:cNvSpPr txBox="1"/>
          <p:nvPr/>
        </p:nvSpPr>
        <p:spPr>
          <a:xfrm>
            <a:off x="783772" y="6088559"/>
            <a:ext cx="1792670" cy="769441"/>
          </a:xfrm>
          <a:prstGeom prst="rect">
            <a:avLst/>
          </a:prstGeom>
          <a:noFill/>
        </p:spPr>
        <p:txBody>
          <a:bodyPr wrap="none" rtlCol="0">
            <a:spAutoFit/>
          </a:bodyPr>
          <a:lstStyle/>
          <a:p>
            <a:r>
              <a:rPr lang="en-GB" sz="4400" b="1" dirty="0" smtClean="0">
                <a:solidFill>
                  <a:schemeClr val="accent4"/>
                </a:solidFill>
              </a:rPr>
              <a:t>STYLES</a:t>
            </a:r>
            <a:endParaRPr lang="en-GB" sz="4400" b="1" dirty="0">
              <a:solidFill>
                <a:schemeClr val="accent4"/>
              </a:solidFill>
            </a:endParaRPr>
          </a:p>
        </p:txBody>
      </p:sp>
    </p:spTree>
    <p:extLst>
      <p:ext uri="{BB962C8B-B14F-4D97-AF65-F5344CB8AC3E}">
        <p14:creationId xmlns="" xmlns:p14="http://schemas.microsoft.com/office/powerpoint/2010/main" val="3169911899"/>
      </p:ext>
    </p:extLst>
  </p:cSld>
  <p:clrMapOvr>
    <a:masterClrMapping/>
  </p:clrMapOvr>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Theme">
      <a:majorFont>
        <a:latin typeface="Calibri Light"/>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 xmlns:thm15="http://schemas.microsoft.com/office/thememl/2012/main" name="Office Theme" id="{62F939B6-93AF-4DB8-9C6B-D6C7DFDC589F}" vid="{4F46216B-77A9-411A-B9D3-5023FCB70208}"/>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Theme</Template>
  <TotalTime>131</TotalTime>
  <Words>664</Words>
  <Application>Microsoft Office PowerPoint</Application>
  <PresentationFormat>Custom</PresentationFormat>
  <Paragraphs>29</Paragraphs>
  <Slides>7</Slides>
  <Notes>0</Notes>
  <HiddenSlides>0</HiddenSlides>
  <MMClips>0</MMClips>
  <ScaleCrop>false</ScaleCrop>
  <HeadingPairs>
    <vt:vector size="4" baseType="variant">
      <vt:variant>
        <vt:lpstr>Theme</vt:lpstr>
      </vt:variant>
      <vt:variant>
        <vt:i4>1</vt:i4>
      </vt:variant>
      <vt:variant>
        <vt:lpstr>Slide Titles</vt:lpstr>
      </vt:variant>
      <vt:variant>
        <vt:i4>7</vt:i4>
      </vt:variant>
    </vt:vector>
  </HeadingPairs>
  <TitlesOfParts>
    <vt:vector size="8" baseType="lpstr">
      <vt:lpstr>Office Theme</vt:lpstr>
      <vt:lpstr>the Humanities  Mind Map</vt:lpstr>
      <vt:lpstr>Towards a successful mind map</vt:lpstr>
      <vt:lpstr>Slide 3</vt:lpstr>
      <vt:lpstr>Slide 4</vt:lpstr>
      <vt:lpstr>Slide 5</vt:lpstr>
      <vt:lpstr>Slide 6</vt:lpstr>
      <vt:lpstr>Slide 7</vt:lpstr>
    </vt:vector>
  </TitlesOfParts>
  <Company>University of Wales Trinity Saint David</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Introduction to the Humanities</dc:title>
  <dc:creator>Ros Coard</dc:creator>
  <cp:lastModifiedBy>Quentin</cp:lastModifiedBy>
  <cp:revision>17</cp:revision>
  <dcterms:created xsi:type="dcterms:W3CDTF">2019-10-21T12:01:32Z</dcterms:created>
  <dcterms:modified xsi:type="dcterms:W3CDTF">2020-10-05T16:43:02Z</dcterms:modified>
</cp:coreProperties>
</file>