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83" r:id="rId1"/>
  </p:sldMasterIdLst>
  <p:sldIdLst>
    <p:sldId id="256" r:id="rId2"/>
    <p:sldId id="257" r:id="rId3"/>
    <p:sldId id="258" r:id="rId4"/>
    <p:sldId id="259" r:id="rId5"/>
    <p:sldId id="260" r:id="rId6"/>
    <p:sldId id="261" r:id="rId7"/>
    <p:sldId id="262" r:id="rId8"/>
    <p:sldId id="263" r:id="rId9"/>
    <p:sldId id="264" r:id="rId10"/>
    <p:sldId id="266" r:id="rId11"/>
    <p:sldId id="265"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12192000" cy="6858000"/>
  <p:notesSz cx="6858000" cy="9144000"/>
  <p:embeddedFontLst>
    <p:embeddedFont>
      <p:font typeface="Avenir Next LT Pro" panose="020B0504020202020204" pitchFamily="34" charset="0"/>
      <p:regular r:id="rId40"/>
      <p:bold r:id="rId41"/>
    </p:embeddedFont>
    <p:embeddedFont>
      <p:font typeface="Avenir Next LT Pro Light" panose="020B0304020202020204" pitchFamily="34" charset="0"/>
      <p:regular r:id="rId42"/>
      <p:italic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27A625-99CF-44B4-AF21-2B73E6BDC6CE}" v="7" dt="2022-03-24T15:25:34.3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1" autoAdjust="0"/>
    <p:restoredTop sz="94660"/>
  </p:normalViewPr>
  <p:slideViewPr>
    <p:cSldViewPr snapToGrid="0">
      <p:cViewPr varScale="1">
        <p:scale>
          <a:sx n="54" d="100"/>
          <a:sy n="54" d="100"/>
        </p:scale>
        <p:origin x="66" y="6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2.fntdata"/></Relationships>
</file>

<file path=ppt/diagrams/_rels/data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11BAFF-E1E6-4299-8887-1006530F34C6}"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F697A889-1FD3-42BA-88C3-67ACC1C85362}">
      <dgm:prSet/>
      <dgm:spPr/>
      <dgm:t>
        <a:bodyPr/>
        <a:lstStyle/>
        <a:p>
          <a:r>
            <a:rPr lang="en-GB"/>
            <a:t>Overview of Contemporary Challenges</a:t>
          </a:r>
          <a:endParaRPr lang="en-US"/>
        </a:p>
      </dgm:t>
    </dgm:pt>
    <dgm:pt modelId="{77208BEC-9ED2-40D3-A0DE-BFAB6E919897}" type="parTrans" cxnId="{251D3A07-D6C9-4629-BB9C-9B5FDC91C2C9}">
      <dgm:prSet/>
      <dgm:spPr/>
      <dgm:t>
        <a:bodyPr/>
        <a:lstStyle/>
        <a:p>
          <a:endParaRPr lang="en-US"/>
        </a:p>
      </dgm:t>
    </dgm:pt>
    <dgm:pt modelId="{32DB367B-D8AF-42DE-A39F-6E1258AD3421}" type="sibTrans" cxnId="{251D3A07-D6C9-4629-BB9C-9B5FDC91C2C9}">
      <dgm:prSet/>
      <dgm:spPr/>
      <dgm:t>
        <a:bodyPr/>
        <a:lstStyle/>
        <a:p>
          <a:endParaRPr lang="en-US"/>
        </a:p>
      </dgm:t>
    </dgm:pt>
    <dgm:pt modelId="{4B86DA29-9B74-45F5-8297-BCB8CB26E64E}">
      <dgm:prSet/>
      <dgm:spPr/>
      <dgm:t>
        <a:bodyPr/>
        <a:lstStyle/>
        <a:p>
          <a:r>
            <a:rPr lang="en-GB"/>
            <a:t>Neyroud Review</a:t>
          </a:r>
          <a:endParaRPr lang="en-US"/>
        </a:p>
      </dgm:t>
    </dgm:pt>
    <dgm:pt modelId="{8F314E49-DB23-4FB8-9AC8-809892482B3A}" type="parTrans" cxnId="{935FFC80-E08C-4E22-8838-F1481BA84832}">
      <dgm:prSet/>
      <dgm:spPr/>
      <dgm:t>
        <a:bodyPr/>
        <a:lstStyle/>
        <a:p>
          <a:endParaRPr lang="en-US"/>
        </a:p>
      </dgm:t>
    </dgm:pt>
    <dgm:pt modelId="{BA1151A8-A531-4AC4-9BBD-E2A37B4A2D2B}" type="sibTrans" cxnId="{935FFC80-E08C-4E22-8838-F1481BA84832}">
      <dgm:prSet/>
      <dgm:spPr/>
      <dgm:t>
        <a:bodyPr/>
        <a:lstStyle/>
        <a:p>
          <a:endParaRPr lang="en-US"/>
        </a:p>
      </dgm:t>
    </dgm:pt>
    <dgm:pt modelId="{3AF45EBE-4E8C-4863-B2E5-18C6E3C1B343}">
      <dgm:prSet/>
      <dgm:spPr/>
      <dgm:t>
        <a:bodyPr/>
        <a:lstStyle/>
        <a:p>
          <a:r>
            <a:rPr lang="en-GB"/>
            <a:t>Marketing the Police</a:t>
          </a:r>
          <a:endParaRPr lang="en-US"/>
        </a:p>
      </dgm:t>
    </dgm:pt>
    <dgm:pt modelId="{66CEF1B4-06E2-4C92-B61C-33A329FEAD0C}" type="parTrans" cxnId="{E2C3445F-24CA-4FFC-BAC5-2A899563A2CF}">
      <dgm:prSet/>
      <dgm:spPr/>
      <dgm:t>
        <a:bodyPr/>
        <a:lstStyle/>
        <a:p>
          <a:endParaRPr lang="en-US"/>
        </a:p>
      </dgm:t>
    </dgm:pt>
    <dgm:pt modelId="{A564025C-27D9-4CC9-BAE3-F768E79DFCBF}" type="sibTrans" cxnId="{E2C3445F-24CA-4FFC-BAC5-2A899563A2CF}">
      <dgm:prSet/>
      <dgm:spPr/>
      <dgm:t>
        <a:bodyPr/>
        <a:lstStyle/>
        <a:p>
          <a:endParaRPr lang="en-US"/>
        </a:p>
      </dgm:t>
    </dgm:pt>
    <dgm:pt modelId="{DE4D4D54-AD08-4D99-ABA5-B667B3ED9643}">
      <dgm:prSet/>
      <dgm:spPr/>
      <dgm:t>
        <a:bodyPr/>
        <a:lstStyle/>
        <a:p>
          <a:r>
            <a:rPr lang="en-GB"/>
            <a:t>Partnership</a:t>
          </a:r>
          <a:endParaRPr lang="en-US"/>
        </a:p>
      </dgm:t>
    </dgm:pt>
    <dgm:pt modelId="{0D30BF7F-5056-4863-92F6-0AF0E7E6B0D6}" type="parTrans" cxnId="{B21E91C8-26AC-4933-9AD1-5BDEC2F1417C}">
      <dgm:prSet/>
      <dgm:spPr/>
      <dgm:t>
        <a:bodyPr/>
        <a:lstStyle/>
        <a:p>
          <a:endParaRPr lang="en-US"/>
        </a:p>
      </dgm:t>
    </dgm:pt>
    <dgm:pt modelId="{F7E4D938-7F0D-4BBD-8408-E830173232BD}" type="sibTrans" cxnId="{B21E91C8-26AC-4933-9AD1-5BDEC2F1417C}">
      <dgm:prSet/>
      <dgm:spPr/>
      <dgm:t>
        <a:bodyPr/>
        <a:lstStyle/>
        <a:p>
          <a:endParaRPr lang="en-US"/>
        </a:p>
      </dgm:t>
    </dgm:pt>
    <dgm:pt modelId="{FD21A90B-4986-42D2-9CBE-9B1C21A4B952}">
      <dgm:prSet/>
      <dgm:spPr/>
      <dgm:t>
        <a:bodyPr/>
        <a:lstStyle/>
        <a:p>
          <a:r>
            <a:rPr lang="en-GB"/>
            <a:t>The War on Drugs</a:t>
          </a:r>
          <a:endParaRPr lang="en-US"/>
        </a:p>
      </dgm:t>
    </dgm:pt>
    <dgm:pt modelId="{1286C63F-65C2-42DB-9F76-8F0793139721}" type="parTrans" cxnId="{6440C910-E288-4E18-9159-CB9E26BE6A4D}">
      <dgm:prSet/>
      <dgm:spPr/>
      <dgm:t>
        <a:bodyPr/>
        <a:lstStyle/>
        <a:p>
          <a:endParaRPr lang="en-US"/>
        </a:p>
      </dgm:t>
    </dgm:pt>
    <dgm:pt modelId="{B13CBFFF-FBBA-469E-9264-B657999ABB14}" type="sibTrans" cxnId="{6440C910-E288-4E18-9159-CB9E26BE6A4D}">
      <dgm:prSet/>
      <dgm:spPr/>
      <dgm:t>
        <a:bodyPr/>
        <a:lstStyle/>
        <a:p>
          <a:endParaRPr lang="en-US"/>
        </a:p>
      </dgm:t>
    </dgm:pt>
    <dgm:pt modelId="{3B9E1050-6AD7-4F89-B17A-3346E1C1828E}" type="pres">
      <dgm:prSet presAssocID="{AE11BAFF-E1E6-4299-8887-1006530F34C6}" presName="vert0" presStyleCnt="0">
        <dgm:presLayoutVars>
          <dgm:dir/>
          <dgm:animOne val="branch"/>
          <dgm:animLvl val="lvl"/>
        </dgm:presLayoutVars>
      </dgm:prSet>
      <dgm:spPr/>
    </dgm:pt>
    <dgm:pt modelId="{D98F63CF-6FA7-4D2C-8677-F5473C12158F}" type="pres">
      <dgm:prSet presAssocID="{F697A889-1FD3-42BA-88C3-67ACC1C85362}" presName="thickLine" presStyleLbl="alignNode1" presStyleIdx="0" presStyleCnt="5"/>
      <dgm:spPr/>
    </dgm:pt>
    <dgm:pt modelId="{8DFC8FB1-ABC2-4FC7-83B3-4718726D6A3F}" type="pres">
      <dgm:prSet presAssocID="{F697A889-1FD3-42BA-88C3-67ACC1C85362}" presName="horz1" presStyleCnt="0"/>
      <dgm:spPr/>
    </dgm:pt>
    <dgm:pt modelId="{4FBA4AD5-4B07-45A5-874A-F9D868EE7EEE}" type="pres">
      <dgm:prSet presAssocID="{F697A889-1FD3-42BA-88C3-67ACC1C85362}" presName="tx1" presStyleLbl="revTx" presStyleIdx="0" presStyleCnt="5"/>
      <dgm:spPr/>
    </dgm:pt>
    <dgm:pt modelId="{A252CB00-EA8E-4E1E-BB5B-D82F788E1BF7}" type="pres">
      <dgm:prSet presAssocID="{F697A889-1FD3-42BA-88C3-67ACC1C85362}" presName="vert1" presStyleCnt="0"/>
      <dgm:spPr/>
    </dgm:pt>
    <dgm:pt modelId="{C32ECB7F-EF31-4476-B597-C75E4BB2F952}" type="pres">
      <dgm:prSet presAssocID="{4B86DA29-9B74-45F5-8297-BCB8CB26E64E}" presName="thickLine" presStyleLbl="alignNode1" presStyleIdx="1" presStyleCnt="5"/>
      <dgm:spPr/>
    </dgm:pt>
    <dgm:pt modelId="{7FEE2530-FF0A-4E8F-AE7D-AB5065EC71DE}" type="pres">
      <dgm:prSet presAssocID="{4B86DA29-9B74-45F5-8297-BCB8CB26E64E}" presName="horz1" presStyleCnt="0"/>
      <dgm:spPr/>
    </dgm:pt>
    <dgm:pt modelId="{D431EA9C-FC2E-44FB-8604-AC18EF47185A}" type="pres">
      <dgm:prSet presAssocID="{4B86DA29-9B74-45F5-8297-BCB8CB26E64E}" presName="tx1" presStyleLbl="revTx" presStyleIdx="1" presStyleCnt="5"/>
      <dgm:spPr/>
    </dgm:pt>
    <dgm:pt modelId="{C72E49E1-2B68-4631-8DCB-23B65F3FFDF7}" type="pres">
      <dgm:prSet presAssocID="{4B86DA29-9B74-45F5-8297-BCB8CB26E64E}" presName="vert1" presStyleCnt="0"/>
      <dgm:spPr/>
    </dgm:pt>
    <dgm:pt modelId="{88A83063-13C9-46EB-A5C1-04D47927CD79}" type="pres">
      <dgm:prSet presAssocID="{3AF45EBE-4E8C-4863-B2E5-18C6E3C1B343}" presName="thickLine" presStyleLbl="alignNode1" presStyleIdx="2" presStyleCnt="5"/>
      <dgm:spPr/>
    </dgm:pt>
    <dgm:pt modelId="{490042A0-801F-49DB-BCB8-3D016F99E62C}" type="pres">
      <dgm:prSet presAssocID="{3AF45EBE-4E8C-4863-B2E5-18C6E3C1B343}" presName="horz1" presStyleCnt="0"/>
      <dgm:spPr/>
    </dgm:pt>
    <dgm:pt modelId="{55B410B4-667F-457B-9916-A8EEE4F19085}" type="pres">
      <dgm:prSet presAssocID="{3AF45EBE-4E8C-4863-B2E5-18C6E3C1B343}" presName="tx1" presStyleLbl="revTx" presStyleIdx="2" presStyleCnt="5"/>
      <dgm:spPr/>
    </dgm:pt>
    <dgm:pt modelId="{3A7FE8C1-5BE1-42D8-91F4-33D97699AB5B}" type="pres">
      <dgm:prSet presAssocID="{3AF45EBE-4E8C-4863-B2E5-18C6E3C1B343}" presName="vert1" presStyleCnt="0"/>
      <dgm:spPr/>
    </dgm:pt>
    <dgm:pt modelId="{5B992181-0FA6-4775-9DFE-01377DC99845}" type="pres">
      <dgm:prSet presAssocID="{DE4D4D54-AD08-4D99-ABA5-B667B3ED9643}" presName="thickLine" presStyleLbl="alignNode1" presStyleIdx="3" presStyleCnt="5"/>
      <dgm:spPr/>
    </dgm:pt>
    <dgm:pt modelId="{96235DE3-3D1E-4242-A0DF-734E5320AFC1}" type="pres">
      <dgm:prSet presAssocID="{DE4D4D54-AD08-4D99-ABA5-B667B3ED9643}" presName="horz1" presStyleCnt="0"/>
      <dgm:spPr/>
    </dgm:pt>
    <dgm:pt modelId="{6C29FA72-2FB5-40C5-B0ED-DC507192F7EE}" type="pres">
      <dgm:prSet presAssocID="{DE4D4D54-AD08-4D99-ABA5-B667B3ED9643}" presName="tx1" presStyleLbl="revTx" presStyleIdx="3" presStyleCnt="5"/>
      <dgm:spPr/>
    </dgm:pt>
    <dgm:pt modelId="{E55DD865-A1B1-437C-9AFB-3AC86EE24366}" type="pres">
      <dgm:prSet presAssocID="{DE4D4D54-AD08-4D99-ABA5-B667B3ED9643}" presName="vert1" presStyleCnt="0"/>
      <dgm:spPr/>
    </dgm:pt>
    <dgm:pt modelId="{139CEFBA-8ABD-476E-AE1D-E29E87E5CB55}" type="pres">
      <dgm:prSet presAssocID="{FD21A90B-4986-42D2-9CBE-9B1C21A4B952}" presName="thickLine" presStyleLbl="alignNode1" presStyleIdx="4" presStyleCnt="5"/>
      <dgm:spPr/>
    </dgm:pt>
    <dgm:pt modelId="{51D95DBD-1CE6-46A4-B31E-A9151102C280}" type="pres">
      <dgm:prSet presAssocID="{FD21A90B-4986-42D2-9CBE-9B1C21A4B952}" presName="horz1" presStyleCnt="0"/>
      <dgm:spPr/>
    </dgm:pt>
    <dgm:pt modelId="{8F1F9907-57CF-497E-8187-2CAFC8AB0E6F}" type="pres">
      <dgm:prSet presAssocID="{FD21A90B-4986-42D2-9CBE-9B1C21A4B952}" presName="tx1" presStyleLbl="revTx" presStyleIdx="4" presStyleCnt="5"/>
      <dgm:spPr/>
    </dgm:pt>
    <dgm:pt modelId="{34904787-91E2-4F42-85B5-280AD35E8F82}" type="pres">
      <dgm:prSet presAssocID="{FD21A90B-4986-42D2-9CBE-9B1C21A4B952}" presName="vert1" presStyleCnt="0"/>
      <dgm:spPr/>
    </dgm:pt>
  </dgm:ptLst>
  <dgm:cxnLst>
    <dgm:cxn modelId="{251D3A07-D6C9-4629-BB9C-9B5FDC91C2C9}" srcId="{AE11BAFF-E1E6-4299-8887-1006530F34C6}" destId="{F697A889-1FD3-42BA-88C3-67ACC1C85362}" srcOrd="0" destOrd="0" parTransId="{77208BEC-9ED2-40D3-A0DE-BFAB6E919897}" sibTransId="{32DB367B-D8AF-42DE-A39F-6E1258AD3421}"/>
    <dgm:cxn modelId="{6440C910-E288-4E18-9159-CB9E26BE6A4D}" srcId="{AE11BAFF-E1E6-4299-8887-1006530F34C6}" destId="{FD21A90B-4986-42D2-9CBE-9B1C21A4B952}" srcOrd="4" destOrd="0" parTransId="{1286C63F-65C2-42DB-9F76-8F0793139721}" sibTransId="{B13CBFFF-FBBA-469E-9264-B657999ABB14}"/>
    <dgm:cxn modelId="{8F043812-8FBE-477E-B773-D39F7B0022B6}" type="presOf" srcId="{4B86DA29-9B74-45F5-8297-BCB8CB26E64E}" destId="{D431EA9C-FC2E-44FB-8604-AC18EF47185A}" srcOrd="0" destOrd="0" presId="urn:microsoft.com/office/officeart/2008/layout/LinedList"/>
    <dgm:cxn modelId="{78124F24-A687-458A-BFE7-41B864D93005}" type="presOf" srcId="{DE4D4D54-AD08-4D99-ABA5-B667B3ED9643}" destId="{6C29FA72-2FB5-40C5-B0ED-DC507192F7EE}" srcOrd="0" destOrd="0" presId="urn:microsoft.com/office/officeart/2008/layout/LinedList"/>
    <dgm:cxn modelId="{E2C3445F-24CA-4FFC-BAC5-2A899563A2CF}" srcId="{AE11BAFF-E1E6-4299-8887-1006530F34C6}" destId="{3AF45EBE-4E8C-4863-B2E5-18C6E3C1B343}" srcOrd="2" destOrd="0" parTransId="{66CEF1B4-06E2-4C92-B61C-33A329FEAD0C}" sibTransId="{A564025C-27D9-4CC9-BAE3-F768E79DFCBF}"/>
    <dgm:cxn modelId="{CA25BA5F-D4C3-4819-8166-6BFFD71CA768}" type="presOf" srcId="{FD21A90B-4986-42D2-9CBE-9B1C21A4B952}" destId="{8F1F9907-57CF-497E-8187-2CAFC8AB0E6F}" srcOrd="0" destOrd="0" presId="urn:microsoft.com/office/officeart/2008/layout/LinedList"/>
    <dgm:cxn modelId="{D8D1FB54-2A09-4C27-A8B6-1930B3A8CC13}" type="presOf" srcId="{3AF45EBE-4E8C-4863-B2E5-18C6E3C1B343}" destId="{55B410B4-667F-457B-9916-A8EEE4F19085}" srcOrd="0" destOrd="0" presId="urn:microsoft.com/office/officeart/2008/layout/LinedList"/>
    <dgm:cxn modelId="{1FD4C976-8E2E-41A2-9D18-FB4CF65441BA}" type="presOf" srcId="{AE11BAFF-E1E6-4299-8887-1006530F34C6}" destId="{3B9E1050-6AD7-4F89-B17A-3346E1C1828E}" srcOrd="0" destOrd="0" presId="urn:microsoft.com/office/officeart/2008/layout/LinedList"/>
    <dgm:cxn modelId="{935FFC80-E08C-4E22-8838-F1481BA84832}" srcId="{AE11BAFF-E1E6-4299-8887-1006530F34C6}" destId="{4B86DA29-9B74-45F5-8297-BCB8CB26E64E}" srcOrd="1" destOrd="0" parTransId="{8F314E49-DB23-4FB8-9AC8-809892482B3A}" sibTransId="{BA1151A8-A531-4AC4-9BBD-E2A37B4A2D2B}"/>
    <dgm:cxn modelId="{19F15E98-6CA2-4C5C-90AB-B23871DD0D83}" type="presOf" srcId="{F697A889-1FD3-42BA-88C3-67ACC1C85362}" destId="{4FBA4AD5-4B07-45A5-874A-F9D868EE7EEE}" srcOrd="0" destOrd="0" presId="urn:microsoft.com/office/officeart/2008/layout/LinedList"/>
    <dgm:cxn modelId="{B21E91C8-26AC-4933-9AD1-5BDEC2F1417C}" srcId="{AE11BAFF-E1E6-4299-8887-1006530F34C6}" destId="{DE4D4D54-AD08-4D99-ABA5-B667B3ED9643}" srcOrd="3" destOrd="0" parTransId="{0D30BF7F-5056-4863-92F6-0AF0E7E6B0D6}" sibTransId="{F7E4D938-7F0D-4BBD-8408-E830173232BD}"/>
    <dgm:cxn modelId="{EDA573AD-40D7-4A9A-899B-324D451221BA}" type="presParOf" srcId="{3B9E1050-6AD7-4F89-B17A-3346E1C1828E}" destId="{D98F63CF-6FA7-4D2C-8677-F5473C12158F}" srcOrd="0" destOrd="0" presId="urn:microsoft.com/office/officeart/2008/layout/LinedList"/>
    <dgm:cxn modelId="{317AE710-AFB1-495D-A448-A3D5859E2E94}" type="presParOf" srcId="{3B9E1050-6AD7-4F89-B17A-3346E1C1828E}" destId="{8DFC8FB1-ABC2-4FC7-83B3-4718726D6A3F}" srcOrd="1" destOrd="0" presId="urn:microsoft.com/office/officeart/2008/layout/LinedList"/>
    <dgm:cxn modelId="{888D973C-01B4-47D5-AB2B-D63644A7A349}" type="presParOf" srcId="{8DFC8FB1-ABC2-4FC7-83B3-4718726D6A3F}" destId="{4FBA4AD5-4B07-45A5-874A-F9D868EE7EEE}" srcOrd="0" destOrd="0" presId="urn:microsoft.com/office/officeart/2008/layout/LinedList"/>
    <dgm:cxn modelId="{5DE0BD77-A032-46D4-B2E6-8CD89005A2E3}" type="presParOf" srcId="{8DFC8FB1-ABC2-4FC7-83B3-4718726D6A3F}" destId="{A252CB00-EA8E-4E1E-BB5B-D82F788E1BF7}" srcOrd="1" destOrd="0" presId="urn:microsoft.com/office/officeart/2008/layout/LinedList"/>
    <dgm:cxn modelId="{FC77BF5A-BF11-443E-AD6B-002B4D9009F3}" type="presParOf" srcId="{3B9E1050-6AD7-4F89-B17A-3346E1C1828E}" destId="{C32ECB7F-EF31-4476-B597-C75E4BB2F952}" srcOrd="2" destOrd="0" presId="urn:microsoft.com/office/officeart/2008/layout/LinedList"/>
    <dgm:cxn modelId="{A619C8C5-B1AC-4B19-B3A7-DB347AF79677}" type="presParOf" srcId="{3B9E1050-6AD7-4F89-B17A-3346E1C1828E}" destId="{7FEE2530-FF0A-4E8F-AE7D-AB5065EC71DE}" srcOrd="3" destOrd="0" presId="urn:microsoft.com/office/officeart/2008/layout/LinedList"/>
    <dgm:cxn modelId="{2011A7B2-CE33-4C13-B4FB-E062738B4752}" type="presParOf" srcId="{7FEE2530-FF0A-4E8F-AE7D-AB5065EC71DE}" destId="{D431EA9C-FC2E-44FB-8604-AC18EF47185A}" srcOrd="0" destOrd="0" presId="urn:microsoft.com/office/officeart/2008/layout/LinedList"/>
    <dgm:cxn modelId="{D39842E2-0755-49A7-962F-5223C0BA6684}" type="presParOf" srcId="{7FEE2530-FF0A-4E8F-AE7D-AB5065EC71DE}" destId="{C72E49E1-2B68-4631-8DCB-23B65F3FFDF7}" srcOrd="1" destOrd="0" presId="urn:microsoft.com/office/officeart/2008/layout/LinedList"/>
    <dgm:cxn modelId="{60BA64C4-35E9-4C89-BC9D-F241EE5D2206}" type="presParOf" srcId="{3B9E1050-6AD7-4F89-B17A-3346E1C1828E}" destId="{88A83063-13C9-46EB-A5C1-04D47927CD79}" srcOrd="4" destOrd="0" presId="urn:microsoft.com/office/officeart/2008/layout/LinedList"/>
    <dgm:cxn modelId="{BC0563A7-0341-4E5E-894B-EF179818C7CA}" type="presParOf" srcId="{3B9E1050-6AD7-4F89-B17A-3346E1C1828E}" destId="{490042A0-801F-49DB-BCB8-3D016F99E62C}" srcOrd="5" destOrd="0" presId="urn:microsoft.com/office/officeart/2008/layout/LinedList"/>
    <dgm:cxn modelId="{FB07EF21-169F-4C1E-B6F5-00FA91D3D4A9}" type="presParOf" srcId="{490042A0-801F-49DB-BCB8-3D016F99E62C}" destId="{55B410B4-667F-457B-9916-A8EEE4F19085}" srcOrd="0" destOrd="0" presId="urn:microsoft.com/office/officeart/2008/layout/LinedList"/>
    <dgm:cxn modelId="{D315DDB2-36A9-45E8-8EF3-8121A42273E9}" type="presParOf" srcId="{490042A0-801F-49DB-BCB8-3D016F99E62C}" destId="{3A7FE8C1-5BE1-42D8-91F4-33D97699AB5B}" srcOrd="1" destOrd="0" presId="urn:microsoft.com/office/officeart/2008/layout/LinedList"/>
    <dgm:cxn modelId="{25144FEA-4540-430C-9BA8-418DC8666226}" type="presParOf" srcId="{3B9E1050-6AD7-4F89-B17A-3346E1C1828E}" destId="{5B992181-0FA6-4775-9DFE-01377DC99845}" srcOrd="6" destOrd="0" presId="urn:microsoft.com/office/officeart/2008/layout/LinedList"/>
    <dgm:cxn modelId="{26E44A27-5B22-40A8-B8B4-426A065099FC}" type="presParOf" srcId="{3B9E1050-6AD7-4F89-B17A-3346E1C1828E}" destId="{96235DE3-3D1E-4242-A0DF-734E5320AFC1}" srcOrd="7" destOrd="0" presId="urn:microsoft.com/office/officeart/2008/layout/LinedList"/>
    <dgm:cxn modelId="{3E81DB8E-06AF-4FF0-BD50-CC8E81BF56E9}" type="presParOf" srcId="{96235DE3-3D1E-4242-A0DF-734E5320AFC1}" destId="{6C29FA72-2FB5-40C5-B0ED-DC507192F7EE}" srcOrd="0" destOrd="0" presId="urn:microsoft.com/office/officeart/2008/layout/LinedList"/>
    <dgm:cxn modelId="{BC9EAFD6-5BD6-4572-9DF4-932DB74E2895}" type="presParOf" srcId="{96235DE3-3D1E-4242-A0DF-734E5320AFC1}" destId="{E55DD865-A1B1-437C-9AFB-3AC86EE24366}" srcOrd="1" destOrd="0" presId="urn:microsoft.com/office/officeart/2008/layout/LinedList"/>
    <dgm:cxn modelId="{904CE5EE-17ED-4C44-B527-B7B7B64BCC4A}" type="presParOf" srcId="{3B9E1050-6AD7-4F89-B17A-3346E1C1828E}" destId="{139CEFBA-8ABD-476E-AE1D-E29E87E5CB55}" srcOrd="8" destOrd="0" presId="urn:microsoft.com/office/officeart/2008/layout/LinedList"/>
    <dgm:cxn modelId="{851896B6-76E9-48C3-94CA-8194DC58C076}" type="presParOf" srcId="{3B9E1050-6AD7-4F89-B17A-3346E1C1828E}" destId="{51D95DBD-1CE6-46A4-B31E-A9151102C280}" srcOrd="9" destOrd="0" presId="urn:microsoft.com/office/officeart/2008/layout/LinedList"/>
    <dgm:cxn modelId="{BDA33F64-7F6F-4AB7-AC00-FFAFF2348BF0}" type="presParOf" srcId="{51D95DBD-1CE6-46A4-B31E-A9151102C280}" destId="{8F1F9907-57CF-497E-8187-2CAFC8AB0E6F}" srcOrd="0" destOrd="0" presId="urn:microsoft.com/office/officeart/2008/layout/LinedList"/>
    <dgm:cxn modelId="{3FFAAD10-1573-441E-B079-FFBE480AF8C1}" type="presParOf" srcId="{51D95DBD-1CE6-46A4-B31E-A9151102C280}" destId="{34904787-91E2-4F42-85B5-280AD35E8F8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D157E4-A37D-4936-9E49-52A87B1799C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81EA2676-935F-4588-A8F6-1C57EEFF40B2}">
      <dgm:prSet/>
      <dgm:spPr/>
      <dgm:t>
        <a:bodyPr/>
        <a:lstStyle/>
        <a:p>
          <a:r>
            <a:rPr lang="en-GB" b="1"/>
            <a:t>Democratically accountable</a:t>
          </a:r>
          <a:endParaRPr lang="en-US"/>
        </a:p>
      </dgm:t>
    </dgm:pt>
    <dgm:pt modelId="{A9EA9920-ABFA-4DA2-9321-28F93BA2EFB3}" type="parTrans" cxnId="{B5F6D13A-5996-4C00-8F93-310949247497}">
      <dgm:prSet/>
      <dgm:spPr/>
      <dgm:t>
        <a:bodyPr/>
        <a:lstStyle/>
        <a:p>
          <a:endParaRPr lang="en-US"/>
        </a:p>
      </dgm:t>
    </dgm:pt>
    <dgm:pt modelId="{D5901266-BADC-42D3-9B5C-E115BEB554D9}" type="sibTrans" cxnId="{B5F6D13A-5996-4C00-8F93-310949247497}">
      <dgm:prSet/>
      <dgm:spPr/>
      <dgm:t>
        <a:bodyPr/>
        <a:lstStyle/>
        <a:p>
          <a:endParaRPr lang="en-US"/>
        </a:p>
      </dgm:t>
    </dgm:pt>
    <dgm:pt modelId="{C43140DF-0213-468C-93DD-9BB8619F4185}">
      <dgm:prSet/>
      <dgm:spPr/>
      <dgm:t>
        <a:bodyPr/>
        <a:lstStyle/>
        <a:p>
          <a:r>
            <a:rPr lang="en-GB" b="1"/>
            <a:t>Legitimate</a:t>
          </a:r>
          <a:endParaRPr lang="en-US"/>
        </a:p>
      </dgm:t>
    </dgm:pt>
    <dgm:pt modelId="{842841AA-FA86-4D1B-A476-EA25818FCBE9}" type="parTrans" cxnId="{744F826B-7256-4D9A-8285-578F821992CA}">
      <dgm:prSet/>
      <dgm:spPr/>
      <dgm:t>
        <a:bodyPr/>
        <a:lstStyle/>
        <a:p>
          <a:endParaRPr lang="en-US"/>
        </a:p>
      </dgm:t>
    </dgm:pt>
    <dgm:pt modelId="{890A7940-6EE1-4394-B787-B17B0D59DD52}" type="sibTrans" cxnId="{744F826B-7256-4D9A-8285-578F821992CA}">
      <dgm:prSet/>
      <dgm:spPr/>
      <dgm:t>
        <a:bodyPr/>
        <a:lstStyle/>
        <a:p>
          <a:endParaRPr lang="en-US"/>
        </a:p>
      </dgm:t>
    </dgm:pt>
    <dgm:pt modelId="{B9E93355-8F33-470D-92C3-32772CFC2B90}">
      <dgm:prSet/>
      <dgm:spPr/>
      <dgm:t>
        <a:bodyPr/>
        <a:lstStyle/>
        <a:p>
          <a:r>
            <a:rPr lang="en-GB" b="1"/>
            <a:t>Evidence-based</a:t>
          </a:r>
          <a:endParaRPr lang="en-US"/>
        </a:p>
      </dgm:t>
    </dgm:pt>
    <dgm:pt modelId="{BC8752D8-61B1-4E5C-B849-AAE28C4DB81E}" type="parTrans" cxnId="{7DE8B907-77B4-4A04-A8BF-F028C72D10E3}">
      <dgm:prSet/>
      <dgm:spPr/>
      <dgm:t>
        <a:bodyPr/>
        <a:lstStyle/>
        <a:p>
          <a:endParaRPr lang="en-US"/>
        </a:p>
      </dgm:t>
    </dgm:pt>
    <dgm:pt modelId="{DA2DDAEC-4ADF-4717-9C5D-196B41E8C4B3}" type="sibTrans" cxnId="{7DE8B907-77B4-4A04-A8BF-F028C72D10E3}">
      <dgm:prSet/>
      <dgm:spPr/>
      <dgm:t>
        <a:bodyPr/>
        <a:lstStyle/>
        <a:p>
          <a:endParaRPr lang="en-US"/>
        </a:p>
      </dgm:t>
    </dgm:pt>
    <dgm:pt modelId="{8A409139-93F6-474D-8458-F83303FAC1A4}">
      <dgm:prSet/>
      <dgm:spPr/>
      <dgm:t>
        <a:bodyPr/>
        <a:lstStyle/>
        <a:p>
          <a:r>
            <a:rPr lang="en-GB" b="1"/>
            <a:t>Nationally (and internationally) coherent</a:t>
          </a:r>
          <a:endParaRPr lang="en-US"/>
        </a:p>
      </dgm:t>
    </dgm:pt>
    <dgm:pt modelId="{5E044D3D-C0B4-4256-8483-C9ACE8604B5E}" type="parTrans" cxnId="{6975D8D1-A3EB-41CB-BC5D-4CD4B20CA00E}">
      <dgm:prSet/>
      <dgm:spPr/>
      <dgm:t>
        <a:bodyPr/>
        <a:lstStyle/>
        <a:p>
          <a:endParaRPr lang="en-US"/>
        </a:p>
      </dgm:t>
    </dgm:pt>
    <dgm:pt modelId="{8456AAF8-CDF7-41B9-B359-C6C1E950CF7A}" type="sibTrans" cxnId="{6975D8D1-A3EB-41CB-BC5D-4CD4B20CA00E}">
      <dgm:prSet/>
      <dgm:spPr/>
      <dgm:t>
        <a:bodyPr/>
        <a:lstStyle/>
        <a:p>
          <a:endParaRPr lang="en-US"/>
        </a:p>
      </dgm:t>
    </dgm:pt>
    <dgm:pt modelId="{2E78A39B-2CEC-4AFD-BA1B-389B169F41AF}">
      <dgm:prSet/>
      <dgm:spPr/>
      <dgm:t>
        <a:bodyPr/>
        <a:lstStyle/>
        <a:p>
          <a:r>
            <a:rPr lang="en-GB" b="1"/>
            <a:t>Capable, Competent and cost-effective</a:t>
          </a:r>
          <a:endParaRPr lang="en-US"/>
        </a:p>
      </dgm:t>
    </dgm:pt>
    <dgm:pt modelId="{3FA39D94-38A8-41D4-8143-EC377BB4DBB5}" type="parTrans" cxnId="{BC89EF70-1BD6-44B6-A063-5745807B655C}">
      <dgm:prSet/>
      <dgm:spPr/>
      <dgm:t>
        <a:bodyPr/>
        <a:lstStyle/>
        <a:p>
          <a:endParaRPr lang="en-US"/>
        </a:p>
      </dgm:t>
    </dgm:pt>
    <dgm:pt modelId="{4D815C6B-626C-4086-B7D3-7690389F8978}" type="sibTrans" cxnId="{BC89EF70-1BD6-44B6-A063-5745807B655C}">
      <dgm:prSet/>
      <dgm:spPr/>
      <dgm:t>
        <a:bodyPr/>
        <a:lstStyle/>
        <a:p>
          <a:endParaRPr lang="en-US"/>
        </a:p>
      </dgm:t>
    </dgm:pt>
    <dgm:pt modelId="{E14DDDB7-E376-461B-976F-3399E9F50C7E}" type="pres">
      <dgm:prSet presAssocID="{0DD157E4-A37D-4936-9E49-52A87B1799CD}" presName="linear" presStyleCnt="0">
        <dgm:presLayoutVars>
          <dgm:animLvl val="lvl"/>
          <dgm:resizeHandles val="exact"/>
        </dgm:presLayoutVars>
      </dgm:prSet>
      <dgm:spPr/>
    </dgm:pt>
    <dgm:pt modelId="{55EEE23D-63E6-417E-B5D2-8341CDE5D380}" type="pres">
      <dgm:prSet presAssocID="{81EA2676-935F-4588-A8F6-1C57EEFF40B2}" presName="parentText" presStyleLbl="node1" presStyleIdx="0" presStyleCnt="5">
        <dgm:presLayoutVars>
          <dgm:chMax val="0"/>
          <dgm:bulletEnabled val="1"/>
        </dgm:presLayoutVars>
      </dgm:prSet>
      <dgm:spPr/>
    </dgm:pt>
    <dgm:pt modelId="{615B0901-24C2-489F-B6D9-0237BECB6B29}" type="pres">
      <dgm:prSet presAssocID="{D5901266-BADC-42D3-9B5C-E115BEB554D9}" presName="spacer" presStyleCnt="0"/>
      <dgm:spPr/>
    </dgm:pt>
    <dgm:pt modelId="{274FFCD7-755D-44BF-B50E-A9134270C298}" type="pres">
      <dgm:prSet presAssocID="{C43140DF-0213-468C-93DD-9BB8619F4185}" presName="parentText" presStyleLbl="node1" presStyleIdx="1" presStyleCnt="5">
        <dgm:presLayoutVars>
          <dgm:chMax val="0"/>
          <dgm:bulletEnabled val="1"/>
        </dgm:presLayoutVars>
      </dgm:prSet>
      <dgm:spPr/>
    </dgm:pt>
    <dgm:pt modelId="{398D202A-62D7-4303-A58B-6B57C0F59F84}" type="pres">
      <dgm:prSet presAssocID="{890A7940-6EE1-4394-B787-B17B0D59DD52}" presName="spacer" presStyleCnt="0"/>
      <dgm:spPr/>
    </dgm:pt>
    <dgm:pt modelId="{87CE192D-B187-4475-B850-66F84FE8FA39}" type="pres">
      <dgm:prSet presAssocID="{B9E93355-8F33-470D-92C3-32772CFC2B90}" presName="parentText" presStyleLbl="node1" presStyleIdx="2" presStyleCnt="5">
        <dgm:presLayoutVars>
          <dgm:chMax val="0"/>
          <dgm:bulletEnabled val="1"/>
        </dgm:presLayoutVars>
      </dgm:prSet>
      <dgm:spPr/>
    </dgm:pt>
    <dgm:pt modelId="{2F5DE115-E77D-4F70-80B8-BA63204368E4}" type="pres">
      <dgm:prSet presAssocID="{DA2DDAEC-4ADF-4717-9C5D-196B41E8C4B3}" presName="spacer" presStyleCnt="0"/>
      <dgm:spPr/>
    </dgm:pt>
    <dgm:pt modelId="{B80D348A-940A-4E3E-9DD9-D9A94977D7CD}" type="pres">
      <dgm:prSet presAssocID="{8A409139-93F6-474D-8458-F83303FAC1A4}" presName="parentText" presStyleLbl="node1" presStyleIdx="3" presStyleCnt="5">
        <dgm:presLayoutVars>
          <dgm:chMax val="0"/>
          <dgm:bulletEnabled val="1"/>
        </dgm:presLayoutVars>
      </dgm:prSet>
      <dgm:spPr/>
    </dgm:pt>
    <dgm:pt modelId="{60EDE063-CC3F-4B3D-82A2-326586532F9F}" type="pres">
      <dgm:prSet presAssocID="{8456AAF8-CDF7-41B9-B359-C6C1E950CF7A}" presName="spacer" presStyleCnt="0"/>
      <dgm:spPr/>
    </dgm:pt>
    <dgm:pt modelId="{36C72C03-9AFF-4A56-99A8-5950ABA622CF}" type="pres">
      <dgm:prSet presAssocID="{2E78A39B-2CEC-4AFD-BA1B-389B169F41AF}" presName="parentText" presStyleLbl="node1" presStyleIdx="4" presStyleCnt="5">
        <dgm:presLayoutVars>
          <dgm:chMax val="0"/>
          <dgm:bulletEnabled val="1"/>
        </dgm:presLayoutVars>
      </dgm:prSet>
      <dgm:spPr/>
    </dgm:pt>
  </dgm:ptLst>
  <dgm:cxnLst>
    <dgm:cxn modelId="{7DE8B907-77B4-4A04-A8BF-F028C72D10E3}" srcId="{0DD157E4-A37D-4936-9E49-52A87B1799CD}" destId="{B9E93355-8F33-470D-92C3-32772CFC2B90}" srcOrd="2" destOrd="0" parTransId="{BC8752D8-61B1-4E5C-B849-AAE28C4DB81E}" sibTransId="{DA2DDAEC-4ADF-4717-9C5D-196B41E8C4B3}"/>
    <dgm:cxn modelId="{B5F6D13A-5996-4C00-8F93-310949247497}" srcId="{0DD157E4-A37D-4936-9E49-52A87B1799CD}" destId="{81EA2676-935F-4588-A8F6-1C57EEFF40B2}" srcOrd="0" destOrd="0" parTransId="{A9EA9920-ABFA-4DA2-9321-28F93BA2EFB3}" sibTransId="{D5901266-BADC-42D3-9B5C-E115BEB554D9}"/>
    <dgm:cxn modelId="{744F826B-7256-4D9A-8285-578F821992CA}" srcId="{0DD157E4-A37D-4936-9E49-52A87B1799CD}" destId="{C43140DF-0213-468C-93DD-9BB8619F4185}" srcOrd="1" destOrd="0" parTransId="{842841AA-FA86-4D1B-A476-EA25818FCBE9}" sibTransId="{890A7940-6EE1-4394-B787-B17B0D59DD52}"/>
    <dgm:cxn modelId="{267E166D-C66A-4801-A642-88A825609884}" type="presOf" srcId="{B9E93355-8F33-470D-92C3-32772CFC2B90}" destId="{87CE192D-B187-4475-B850-66F84FE8FA39}" srcOrd="0" destOrd="0" presId="urn:microsoft.com/office/officeart/2005/8/layout/vList2"/>
    <dgm:cxn modelId="{CA86C050-5819-453D-8229-A2F4B78EC357}" type="presOf" srcId="{C43140DF-0213-468C-93DD-9BB8619F4185}" destId="{274FFCD7-755D-44BF-B50E-A9134270C298}" srcOrd="0" destOrd="0" presId="urn:microsoft.com/office/officeart/2005/8/layout/vList2"/>
    <dgm:cxn modelId="{BC89EF70-1BD6-44B6-A063-5745807B655C}" srcId="{0DD157E4-A37D-4936-9E49-52A87B1799CD}" destId="{2E78A39B-2CEC-4AFD-BA1B-389B169F41AF}" srcOrd="4" destOrd="0" parTransId="{3FA39D94-38A8-41D4-8143-EC377BB4DBB5}" sibTransId="{4D815C6B-626C-4086-B7D3-7690389F8978}"/>
    <dgm:cxn modelId="{02493851-323F-43F1-A135-81A48DDCA5A7}" type="presOf" srcId="{81EA2676-935F-4588-A8F6-1C57EEFF40B2}" destId="{55EEE23D-63E6-417E-B5D2-8341CDE5D380}" srcOrd="0" destOrd="0" presId="urn:microsoft.com/office/officeart/2005/8/layout/vList2"/>
    <dgm:cxn modelId="{49BF9587-977C-441F-BB40-56EFE661C7F9}" type="presOf" srcId="{2E78A39B-2CEC-4AFD-BA1B-389B169F41AF}" destId="{36C72C03-9AFF-4A56-99A8-5950ABA622CF}" srcOrd="0" destOrd="0" presId="urn:microsoft.com/office/officeart/2005/8/layout/vList2"/>
    <dgm:cxn modelId="{1883DE8F-870A-4E52-9141-3C7B0175CAE4}" type="presOf" srcId="{8A409139-93F6-474D-8458-F83303FAC1A4}" destId="{B80D348A-940A-4E3E-9DD9-D9A94977D7CD}" srcOrd="0" destOrd="0" presId="urn:microsoft.com/office/officeart/2005/8/layout/vList2"/>
    <dgm:cxn modelId="{6975D8D1-A3EB-41CB-BC5D-4CD4B20CA00E}" srcId="{0DD157E4-A37D-4936-9E49-52A87B1799CD}" destId="{8A409139-93F6-474D-8458-F83303FAC1A4}" srcOrd="3" destOrd="0" parTransId="{5E044D3D-C0B4-4256-8483-C9ACE8604B5E}" sibTransId="{8456AAF8-CDF7-41B9-B359-C6C1E950CF7A}"/>
    <dgm:cxn modelId="{A13925E0-45E7-447E-8670-4E3A48C5FDFA}" type="presOf" srcId="{0DD157E4-A37D-4936-9E49-52A87B1799CD}" destId="{E14DDDB7-E376-461B-976F-3399E9F50C7E}" srcOrd="0" destOrd="0" presId="urn:microsoft.com/office/officeart/2005/8/layout/vList2"/>
    <dgm:cxn modelId="{D75939B9-D511-40B3-B5B2-6422BA8DC5F4}" type="presParOf" srcId="{E14DDDB7-E376-461B-976F-3399E9F50C7E}" destId="{55EEE23D-63E6-417E-B5D2-8341CDE5D380}" srcOrd="0" destOrd="0" presId="urn:microsoft.com/office/officeart/2005/8/layout/vList2"/>
    <dgm:cxn modelId="{3443C18E-C7B3-418A-BF02-EA80213DE2FD}" type="presParOf" srcId="{E14DDDB7-E376-461B-976F-3399E9F50C7E}" destId="{615B0901-24C2-489F-B6D9-0237BECB6B29}" srcOrd="1" destOrd="0" presId="urn:microsoft.com/office/officeart/2005/8/layout/vList2"/>
    <dgm:cxn modelId="{268E7E82-4BBA-4AC7-88D4-E967098413A0}" type="presParOf" srcId="{E14DDDB7-E376-461B-976F-3399E9F50C7E}" destId="{274FFCD7-755D-44BF-B50E-A9134270C298}" srcOrd="2" destOrd="0" presId="urn:microsoft.com/office/officeart/2005/8/layout/vList2"/>
    <dgm:cxn modelId="{4225438C-33D3-4E29-B0FB-DBFAD2EFAE57}" type="presParOf" srcId="{E14DDDB7-E376-461B-976F-3399E9F50C7E}" destId="{398D202A-62D7-4303-A58B-6B57C0F59F84}" srcOrd="3" destOrd="0" presId="urn:microsoft.com/office/officeart/2005/8/layout/vList2"/>
    <dgm:cxn modelId="{B9FCEA98-2554-48E7-B1FE-C4679BBFD9C2}" type="presParOf" srcId="{E14DDDB7-E376-461B-976F-3399E9F50C7E}" destId="{87CE192D-B187-4475-B850-66F84FE8FA39}" srcOrd="4" destOrd="0" presId="urn:microsoft.com/office/officeart/2005/8/layout/vList2"/>
    <dgm:cxn modelId="{88E06C4D-09B4-4E1C-85FF-6755F3825BED}" type="presParOf" srcId="{E14DDDB7-E376-461B-976F-3399E9F50C7E}" destId="{2F5DE115-E77D-4F70-80B8-BA63204368E4}" srcOrd="5" destOrd="0" presId="urn:microsoft.com/office/officeart/2005/8/layout/vList2"/>
    <dgm:cxn modelId="{778844FA-F582-45E6-9873-32A20020A91E}" type="presParOf" srcId="{E14DDDB7-E376-461B-976F-3399E9F50C7E}" destId="{B80D348A-940A-4E3E-9DD9-D9A94977D7CD}" srcOrd="6" destOrd="0" presId="urn:microsoft.com/office/officeart/2005/8/layout/vList2"/>
    <dgm:cxn modelId="{A323CD92-B532-47A9-9F41-E4D6845A0B9C}" type="presParOf" srcId="{E14DDDB7-E376-461B-976F-3399E9F50C7E}" destId="{60EDE063-CC3F-4B3D-82A2-326586532F9F}" srcOrd="7" destOrd="0" presId="urn:microsoft.com/office/officeart/2005/8/layout/vList2"/>
    <dgm:cxn modelId="{F487D82D-1E79-4D51-A5F3-509DF4147C67}" type="presParOf" srcId="{E14DDDB7-E376-461B-976F-3399E9F50C7E}" destId="{36C72C03-9AFF-4A56-99A8-5950ABA622C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EEED68-CCFA-43C0-8494-9694C8A36C15}"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ABD8680-2CB3-426D-B424-25B12377D9DC}">
      <dgm:prSet/>
      <dgm:spPr/>
      <dgm:t>
        <a:bodyPr/>
        <a:lstStyle/>
        <a:p>
          <a:r>
            <a:rPr lang="en-GB"/>
            <a:t>Any Questions?</a:t>
          </a:r>
          <a:endParaRPr lang="en-US"/>
        </a:p>
      </dgm:t>
    </dgm:pt>
    <dgm:pt modelId="{78A682C7-D799-4AB4-9FF6-3F949E28F671}" type="parTrans" cxnId="{B9D536BF-83DF-47AA-987E-B5C333EBAA1C}">
      <dgm:prSet/>
      <dgm:spPr/>
      <dgm:t>
        <a:bodyPr/>
        <a:lstStyle/>
        <a:p>
          <a:endParaRPr lang="en-US"/>
        </a:p>
      </dgm:t>
    </dgm:pt>
    <dgm:pt modelId="{392797E3-8E78-48F3-9259-C503156E54BD}" type="sibTrans" cxnId="{B9D536BF-83DF-47AA-987E-B5C333EBAA1C}">
      <dgm:prSet/>
      <dgm:spPr/>
      <dgm:t>
        <a:bodyPr/>
        <a:lstStyle/>
        <a:p>
          <a:endParaRPr lang="en-US"/>
        </a:p>
      </dgm:t>
    </dgm:pt>
    <dgm:pt modelId="{D4D9599B-E1DC-402D-83C6-4C8982834180}">
      <dgm:prSet/>
      <dgm:spPr/>
      <dgm:t>
        <a:bodyPr/>
        <a:lstStyle/>
        <a:p>
          <a:r>
            <a:rPr lang="en-GB"/>
            <a:t>Thank you for listening!</a:t>
          </a:r>
          <a:endParaRPr lang="en-US"/>
        </a:p>
      </dgm:t>
    </dgm:pt>
    <dgm:pt modelId="{DB738187-898F-47B0-B6BD-7987DFA86925}" type="parTrans" cxnId="{0393B953-6D34-4511-92E3-94CD661213D6}">
      <dgm:prSet/>
      <dgm:spPr/>
      <dgm:t>
        <a:bodyPr/>
        <a:lstStyle/>
        <a:p>
          <a:endParaRPr lang="en-US"/>
        </a:p>
      </dgm:t>
    </dgm:pt>
    <dgm:pt modelId="{CA53110C-2E21-47AE-B1CA-64804F6659C9}" type="sibTrans" cxnId="{0393B953-6D34-4511-92E3-94CD661213D6}">
      <dgm:prSet/>
      <dgm:spPr/>
      <dgm:t>
        <a:bodyPr/>
        <a:lstStyle/>
        <a:p>
          <a:endParaRPr lang="en-US"/>
        </a:p>
      </dgm:t>
    </dgm:pt>
    <dgm:pt modelId="{53CEA2E4-DC9D-40B0-AB32-63D282FC0ACB}">
      <dgm:prSet/>
      <dgm:spPr/>
      <dgm:t>
        <a:bodyPr/>
        <a:lstStyle/>
        <a:p>
          <a:r>
            <a:rPr lang="en-GB"/>
            <a:t>Good luck with your assignment!</a:t>
          </a:r>
          <a:endParaRPr lang="en-US"/>
        </a:p>
      </dgm:t>
    </dgm:pt>
    <dgm:pt modelId="{F9E182C7-BEA7-4EB9-8681-1648ED3C502A}" type="parTrans" cxnId="{6E6593B3-D8D1-4E5F-8DAE-3B3D72EBC548}">
      <dgm:prSet/>
      <dgm:spPr/>
      <dgm:t>
        <a:bodyPr/>
        <a:lstStyle/>
        <a:p>
          <a:endParaRPr lang="en-US"/>
        </a:p>
      </dgm:t>
    </dgm:pt>
    <dgm:pt modelId="{0F71A67A-F3B4-4DC7-AF8A-9E086D9C820F}" type="sibTrans" cxnId="{6E6593B3-D8D1-4E5F-8DAE-3B3D72EBC548}">
      <dgm:prSet/>
      <dgm:spPr/>
      <dgm:t>
        <a:bodyPr/>
        <a:lstStyle/>
        <a:p>
          <a:endParaRPr lang="en-US"/>
        </a:p>
      </dgm:t>
    </dgm:pt>
    <dgm:pt modelId="{9254AB81-610E-41C2-97B1-0578F04226C8}" type="pres">
      <dgm:prSet presAssocID="{1EEEED68-CCFA-43C0-8494-9694C8A36C15}" presName="root" presStyleCnt="0">
        <dgm:presLayoutVars>
          <dgm:dir/>
          <dgm:resizeHandles val="exact"/>
        </dgm:presLayoutVars>
      </dgm:prSet>
      <dgm:spPr/>
    </dgm:pt>
    <dgm:pt modelId="{DF7676F2-912A-4513-B7B9-DBF8DF97A740}" type="pres">
      <dgm:prSet presAssocID="{1ABD8680-2CB3-426D-B424-25B12377D9DC}" presName="compNode" presStyleCnt="0"/>
      <dgm:spPr/>
    </dgm:pt>
    <dgm:pt modelId="{45C3D2CB-3BFC-4A1E-8E6E-2B39804FCE36}" type="pres">
      <dgm:prSet presAssocID="{1ABD8680-2CB3-426D-B424-25B12377D9D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 mark"/>
        </a:ext>
      </dgm:extLst>
    </dgm:pt>
    <dgm:pt modelId="{747F6245-185D-4386-8402-BA5FEB76548B}" type="pres">
      <dgm:prSet presAssocID="{1ABD8680-2CB3-426D-B424-25B12377D9DC}" presName="spaceRect" presStyleCnt="0"/>
      <dgm:spPr/>
    </dgm:pt>
    <dgm:pt modelId="{76C6CFE6-E8B5-40F3-8962-E83B3DB6BE35}" type="pres">
      <dgm:prSet presAssocID="{1ABD8680-2CB3-426D-B424-25B12377D9DC}" presName="textRect" presStyleLbl="revTx" presStyleIdx="0" presStyleCnt="3">
        <dgm:presLayoutVars>
          <dgm:chMax val="1"/>
          <dgm:chPref val="1"/>
        </dgm:presLayoutVars>
      </dgm:prSet>
      <dgm:spPr/>
    </dgm:pt>
    <dgm:pt modelId="{A911A717-3EF3-4C76-B5C8-E8873A948CE3}" type="pres">
      <dgm:prSet presAssocID="{392797E3-8E78-48F3-9259-C503156E54BD}" presName="sibTrans" presStyleCnt="0"/>
      <dgm:spPr/>
    </dgm:pt>
    <dgm:pt modelId="{6491B4A2-CB44-489D-BA5C-DB2A3E0CB183}" type="pres">
      <dgm:prSet presAssocID="{D4D9599B-E1DC-402D-83C6-4C8982834180}" presName="compNode" presStyleCnt="0"/>
      <dgm:spPr/>
    </dgm:pt>
    <dgm:pt modelId="{FD61A329-692B-4107-97CC-0BCFAB992CC2}" type="pres">
      <dgm:prSet presAssocID="{D4D9599B-E1DC-402D-83C6-4C898283418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miling Face with No Fill"/>
        </a:ext>
      </dgm:extLst>
    </dgm:pt>
    <dgm:pt modelId="{410769B1-FD43-4CAE-9500-516B0725DB61}" type="pres">
      <dgm:prSet presAssocID="{D4D9599B-E1DC-402D-83C6-4C8982834180}" presName="spaceRect" presStyleCnt="0"/>
      <dgm:spPr/>
    </dgm:pt>
    <dgm:pt modelId="{A9D94E8C-BD1B-449C-B74E-73E6C82B43EC}" type="pres">
      <dgm:prSet presAssocID="{D4D9599B-E1DC-402D-83C6-4C8982834180}" presName="textRect" presStyleLbl="revTx" presStyleIdx="1" presStyleCnt="3">
        <dgm:presLayoutVars>
          <dgm:chMax val="1"/>
          <dgm:chPref val="1"/>
        </dgm:presLayoutVars>
      </dgm:prSet>
      <dgm:spPr/>
    </dgm:pt>
    <dgm:pt modelId="{7C413340-0816-441F-8AA8-75089D183733}" type="pres">
      <dgm:prSet presAssocID="{CA53110C-2E21-47AE-B1CA-64804F6659C9}" presName="sibTrans" presStyleCnt="0"/>
      <dgm:spPr/>
    </dgm:pt>
    <dgm:pt modelId="{5311A729-576E-426D-B3CC-D7A238BFEC70}" type="pres">
      <dgm:prSet presAssocID="{53CEA2E4-DC9D-40B0-AB32-63D282FC0ACB}" presName="compNode" presStyleCnt="0"/>
      <dgm:spPr/>
    </dgm:pt>
    <dgm:pt modelId="{72E49F00-313F-465F-931E-D87D7C9343B1}" type="pres">
      <dgm:prSet presAssocID="{53CEA2E4-DC9D-40B0-AB32-63D282FC0AC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hamrock"/>
        </a:ext>
      </dgm:extLst>
    </dgm:pt>
    <dgm:pt modelId="{E33A88DA-4992-499C-89F0-1D742F31A607}" type="pres">
      <dgm:prSet presAssocID="{53CEA2E4-DC9D-40B0-AB32-63D282FC0ACB}" presName="spaceRect" presStyleCnt="0"/>
      <dgm:spPr/>
    </dgm:pt>
    <dgm:pt modelId="{0204A077-9BC8-4190-9747-A457D9422428}" type="pres">
      <dgm:prSet presAssocID="{53CEA2E4-DC9D-40B0-AB32-63D282FC0ACB}" presName="textRect" presStyleLbl="revTx" presStyleIdx="2" presStyleCnt="3">
        <dgm:presLayoutVars>
          <dgm:chMax val="1"/>
          <dgm:chPref val="1"/>
        </dgm:presLayoutVars>
      </dgm:prSet>
      <dgm:spPr/>
    </dgm:pt>
  </dgm:ptLst>
  <dgm:cxnLst>
    <dgm:cxn modelId="{13A8A34E-E81B-44CC-98FC-7FC91749A32A}" type="presOf" srcId="{1ABD8680-2CB3-426D-B424-25B12377D9DC}" destId="{76C6CFE6-E8B5-40F3-8962-E83B3DB6BE35}" srcOrd="0" destOrd="0" presId="urn:microsoft.com/office/officeart/2018/2/layout/IconLabelList"/>
    <dgm:cxn modelId="{2010546F-E900-4597-9F70-95B47B980129}" type="presOf" srcId="{D4D9599B-E1DC-402D-83C6-4C8982834180}" destId="{A9D94E8C-BD1B-449C-B74E-73E6C82B43EC}" srcOrd="0" destOrd="0" presId="urn:microsoft.com/office/officeart/2018/2/layout/IconLabelList"/>
    <dgm:cxn modelId="{0393B953-6D34-4511-92E3-94CD661213D6}" srcId="{1EEEED68-CCFA-43C0-8494-9694C8A36C15}" destId="{D4D9599B-E1DC-402D-83C6-4C8982834180}" srcOrd="1" destOrd="0" parTransId="{DB738187-898F-47B0-B6BD-7987DFA86925}" sibTransId="{CA53110C-2E21-47AE-B1CA-64804F6659C9}"/>
    <dgm:cxn modelId="{6E6593B3-D8D1-4E5F-8DAE-3B3D72EBC548}" srcId="{1EEEED68-CCFA-43C0-8494-9694C8A36C15}" destId="{53CEA2E4-DC9D-40B0-AB32-63D282FC0ACB}" srcOrd="2" destOrd="0" parTransId="{F9E182C7-BEA7-4EB9-8681-1648ED3C502A}" sibTransId="{0F71A67A-F3B4-4DC7-AF8A-9E086D9C820F}"/>
    <dgm:cxn modelId="{B9D536BF-83DF-47AA-987E-B5C333EBAA1C}" srcId="{1EEEED68-CCFA-43C0-8494-9694C8A36C15}" destId="{1ABD8680-2CB3-426D-B424-25B12377D9DC}" srcOrd="0" destOrd="0" parTransId="{78A682C7-D799-4AB4-9FF6-3F949E28F671}" sibTransId="{392797E3-8E78-48F3-9259-C503156E54BD}"/>
    <dgm:cxn modelId="{06516EE3-AF36-4F39-8B08-46C10F927BAB}" type="presOf" srcId="{53CEA2E4-DC9D-40B0-AB32-63D282FC0ACB}" destId="{0204A077-9BC8-4190-9747-A457D9422428}" srcOrd="0" destOrd="0" presId="urn:microsoft.com/office/officeart/2018/2/layout/IconLabelList"/>
    <dgm:cxn modelId="{E8F7F1F1-9B93-4EC2-8E68-8EF84B9F5465}" type="presOf" srcId="{1EEEED68-CCFA-43C0-8494-9694C8A36C15}" destId="{9254AB81-610E-41C2-97B1-0578F04226C8}" srcOrd="0" destOrd="0" presId="urn:microsoft.com/office/officeart/2018/2/layout/IconLabelList"/>
    <dgm:cxn modelId="{006CB049-BF72-4BDB-A5DF-87F1B0190D5B}" type="presParOf" srcId="{9254AB81-610E-41C2-97B1-0578F04226C8}" destId="{DF7676F2-912A-4513-B7B9-DBF8DF97A740}" srcOrd="0" destOrd="0" presId="urn:microsoft.com/office/officeart/2018/2/layout/IconLabelList"/>
    <dgm:cxn modelId="{8C5FBCE3-69F0-4432-8C8B-145FDF77FBD9}" type="presParOf" srcId="{DF7676F2-912A-4513-B7B9-DBF8DF97A740}" destId="{45C3D2CB-3BFC-4A1E-8E6E-2B39804FCE36}" srcOrd="0" destOrd="0" presId="urn:microsoft.com/office/officeart/2018/2/layout/IconLabelList"/>
    <dgm:cxn modelId="{F71DC68B-BE6E-483A-8928-FD18EBEC8779}" type="presParOf" srcId="{DF7676F2-912A-4513-B7B9-DBF8DF97A740}" destId="{747F6245-185D-4386-8402-BA5FEB76548B}" srcOrd="1" destOrd="0" presId="urn:microsoft.com/office/officeart/2018/2/layout/IconLabelList"/>
    <dgm:cxn modelId="{91692F78-91F1-458D-B5C4-750D836404DD}" type="presParOf" srcId="{DF7676F2-912A-4513-B7B9-DBF8DF97A740}" destId="{76C6CFE6-E8B5-40F3-8962-E83B3DB6BE35}" srcOrd="2" destOrd="0" presId="urn:microsoft.com/office/officeart/2018/2/layout/IconLabelList"/>
    <dgm:cxn modelId="{4D7FC8CA-A0DC-4A3B-8DC2-5DFF6DBC55B3}" type="presParOf" srcId="{9254AB81-610E-41C2-97B1-0578F04226C8}" destId="{A911A717-3EF3-4C76-B5C8-E8873A948CE3}" srcOrd="1" destOrd="0" presId="urn:microsoft.com/office/officeart/2018/2/layout/IconLabelList"/>
    <dgm:cxn modelId="{B955868D-39DD-471F-AD3C-DA9E015B880D}" type="presParOf" srcId="{9254AB81-610E-41C2-97B1-0578F04226C8}" destId="{6491B4A2-CB44-489D-BA5C-DB2A3E0CB183}" srcOrd="2" destOrd="0" presId="urn:microsoft.com/office/officeart/2018/2/layout/IconLabelList"/>
    <dgm:cxn modelId="{D442174D-F346-4A89-AE4B-13F26D7AFB98}" type="presParOf" srcId="{6491B4A2-CB44-489D-BA5C-DB2A3E0CB183}" destId="{FD61A329-692B-4107-97CC-0BCFAB992CC2}" srcOrd="0" destOrd="0" presId="urn:microsoft.com/office/officeart/2018/2/layout/IconLabelList"/>
    <dgm:cxn modelId="{77D852DD-792E-4E71-8F34-9783B85F9319}" type="presParOf" srcId="{6491B4A2-CB44-489D-BA5C-DB2A3E0CB183}" destId="{410769B1-FD43-4CAE-9500-516B0725DB61}" srcOrd="1" destOrd="0" presId="urn:microsoft.com/office/officeart/2018/2/layout/IconLabelList"/>
    <dgm:cxn modelId="{7A2D0E67-3A92-46D1-9CE5-FEA58AE95A8D}" type="presParOf" srcId="{6491B4A2-CB44-489D-BA5C-DB2A3E0CB183}" destId="{A9D94E8C-BD1B-449C-B74E-73E6C82B43EC}" srcOrd="2" destOrd="0" presId="urn:microsoft.com/office/officeart/2018/2/layout/IconLabelList"/>
    <dgm:cxn modelId="{8BA7AACE-7CCF-405C-B756-81F5F2BC8327}" type="presParOf" srcId="{9254AB81-610E-41C2-97B1-0578F04226C8}" destId="{7C413340-0816-441F-8AA8-75089D183733}" srcOrd="3" destOrd="0" presId="urn:microsoft.com/office/officeart/2018/2/layout/IconLabelList"/>
    <dgm:cxn modelId="{90508483-FD9A-48AF-A0F6-73F7EF73143E}" type="presParOf" srcId="{9254AB81-610E-41C2-97B1-0578F04226C8}" destId="{5311A729-576E-426D-B3CC-D7A238BFEC70}" srcOrd="4" destOrd="0" presId="urn:microsoft.com/office/officeart/2018/2/layout/IconLabelList"/>
    <dgm:cxn modelId="{6AC40D54-A9C9-4920-8AD8-60204FA35B23}" type="presParOf" srcId="{5311A729-576E-426D-B3CC-D7A238BFEC70}" destId="{72E49F00-313F-465F-931E-D87D7C9343B1}" srcOrd="0" destOrd="0" presId="urn:microsoft.com/office/officeart/2018/2/layout/IconLabelList"/>
    <dgm:cxn modelId="{E9FF1BDF-74CC-48D8-AB93-EA1007E38DF7}" type="presParOf" srcId="{5311A729-576E-426D-B3CC-D7A238BFEC70}" destId="{E33A88DA-4992-499C-89F0-1D742F31A607}" srcOrd="1" destOrd="0" presId="urn:microsoft.com/office/officeart/2018/2/layout/IconLabelList"/>
    <dgm:cxn modelId="{185044E7-F30C-44AE-AFCB-FAEE0BEF8540}" type="presParOf" srcId="{5311A729-576E-426D-B3CC-D7A238BFEC70}" destId="{0204A077-9BC8-4190-9747-A457D9422428}"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8F63CF-6FA7-4D2C-8677-F5473C12158F}">
      <dsp:nvSpPr>
        <dsp:cNvPr id="0" name=""/>
        <dsp:cNvSpPr/>
      </dsp:nvSpPr>
      <dsp:spPr>
        <a:xfrm>
          <a:off x="0" y="428"/>
          <a:ext cx="995010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BA4AD5-4B07-45A5-874A-F9D868EE7EEE}">
      <dsp:nvSpPr>
        <dsp:cNvPr id="0" name=""/>
        <dsp:cNvSpPr/>
      </dsp:nvSpPr>
      <dsp:spPr>
        <a:xfrm>
          <a:off x="0" y="428"/>
          <a:ext cx="9950103" cy="702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Overview of Contemporary Challenges</a:t>
          </a:r>
          <a:endParaRPr lang="en-US" sz="3200" kern="1200"/>
        </a:p>
      </dsp:txBody>
      <dsp:txXfrm>
        <a:off x="0" y="428"/>
        <a:ext cx="9950103" cy="702531"/>
      </dsp:txXfrm>
    </dsp:sp>
    <dsp:sp modelId="{C32ECB7F-EF31-4476-B597-C75E4BB2F952}">
      <dsp:nvSpPr>
        <dsp:cNvPr id="0" name=""/>
        <dsp:cNvSpPr/>
      </dsp:nvSpPr>
      <dsp:spPr>
        <a:xfrm>
          <a:off x="0" y="702960"/>
          <a:ext cx="995010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31EA9C-FC2E-44FB-8604-AC18EF47185A}">
      <dsp:nvSpPr>
        <dsp:cNvPr id="0" name=""/>
        <dsp:cNvSpPr/>
      </dsp:nvSpPr>
      <dsp:spPr>
        <a:xfrm>
          <a:off x="0" y="702960"/>
          <a:ext cx="9950103" cy="702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Neyroud Review</a:t>
          </a:r>
          <a:endParaRPr lang="en-US" sz="3200" kern="1200"/>
        </a:p>
      </dsp:txBody>
      <dsp:txXfrm>
        <a:off x="0" y="702960"/>
        <a:ext cx="9950103" cy="702531"/>
      </dsp:txXfrm>
    </dsp:sp>
    <dsp:sp modelId="{88A83063-13C9-46EB-A5C1-04D47927CD79}">
      <dsp:nvSpPr>
        <dsp:cNvPr id="0" name=""/>
        <dsp:cNvSpPr/>
      </dsp:nvSpPr>
      <dsp:spPr>
        <a:xfrm>
          <a:off x="0" y="1405491"/>
          <a:ext cx="995010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410B4-667F-457B-9916-A8EEE4F19085}">
      <dsp:nvSpPr>
        <dsp:cNvPr id="0" name=""/>
        <dsp:cNvSpPr/>
      </dsp:nvSpPr>
      <dsp:spPr>
        <a:xfrm>
          <a:off x="0" y="1405491"/>
          <a:ext cx="9950103" cy="702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Marketing the Police</a:t>
          </a:r>
          <a:endParaRPr lang="en-US" sz="3200" kern="1200"/>
        </a:p>
      </dsp:txBody>
      <dsp:txXfrm>
        <a:off x="0" y="1405491"/>
        <a:ext cx="9950103" cy="702531"/>
      </dsp:txXfrm>
    </dsp:sp>
    <dsp:sp modelId="{5B992181-0FA6-4775-9DFE-01377DC99845}">
      <dsp:nvSpPr>
        <dsp:cNvPr id="0" name=""/>
        <dsp:cNvSpPr/>
      </dsp:nvSpPr>
      <dsp:spPr>
        <a:xfrm>
          <a:off x="0" y="2108022"/>
          <a:ext cx="995010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29FA72-2FB5-40C5-B0ED-DC507192F7EE}">
      <dsp:nvSpPr>
        <dsp:cNvPr id="0" name=""/>
        <dsp:cNvSpPr/>
      </dsp:nvSpPr>
      <dsp:spPr>
        <a:xfrm>
          <a:off x="0" y="2108022"/>
          <a:ext cx="9950103" cy="702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Partnership</a:t>
          </a:r>
          <a:endParaRPr lang="en-US" sz="3200" kern="1200"/>
        </a:p>
      </dsp:txBody>
      <dsp:txXfrm>
        <a:off x="0" y="2108022"/>
        <a:ext cx="9950103" cy="702531"/>
      </dsp:txXfrm>
    </dsp:sp>
    <dsp:sp modelId="{139CEFBA-8ABD-476E-AE1D-E29E87E5CB55}">
      <dsp:nvSpPr>
        <dsp:cNvPr id="0" name=""/>
        <dsp:cNvSpPr/>
      </dsp:nvSpPr>
      <dsp:spPr>
        <a:xfrm>
          <a:off x="0" y="2810553"/>
          <a:ext cx="995010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1F9907-57CF-497E-8187-2CAFC8AB0E6F}">
      <dsp:nvSpPr>
        <dsp:cNvPr id="0" name=""/>
        <dsp:cNvSpPr/>
      </dsp:nvSpPr>
      <dsp:spPr>
        <a:xfrm>
          <a:off x="0" y="2810553"/>
          <a:ext cx="9950103" cy="702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The War on Drugs</a:t>
          </a:r>
          <a:endParaRPr lang="en-US" sz="3200" kern="1200"/>
        </a:p>
      </dsp:txBody>
      <dsp:txXfrm>
        <a:off x="0" y="2810553"/>
        <a:ext cx="9950103" cy="7025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EEE23D-63E6-417E-B5D2-8341CDE5D380}">
      <dsp:nvSpPr>
        <dsp:cNvPr id="0" name=""/>
        <dsp:cNvSpPr/>
      </dsp:nvSpPr>
      <dsp:spPr>
        <a:xfrm>
          <a:off x="0" y="864814"/>
          <a:ext cx="6205912" cy="59962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kern="1200"/>
            <a:t>Democratically accountable</a:t>
          </a:r>
          <a:endParaRPr lang="en-US" sz="2500" kern="1200"/>
        </a:p>
      </dsp:txBody>
      <dsp:txXfrm>
        <a:off x="29271" y="894085"/>
        <a:ext cx="6147370" cy="541083"/>
      </dsp:txXfrm>
    </dsp:sp>
    <dsp:sp modelId="{274FFCD7-755D-44BF-B50E-A9134270C298}">
      <dsp:nvSpPr>
        <dsp:cNvPr id="0" name=""/>
        <dsp:cNvSpPr/>
      </dsp:nvSpPr>
      <dsp:spPr>
        <a:xfrm>
          <a:off x="0" y="1536439"/>
          <a:ext cx="6205912" cy="599625"/>
        </a:xfrm>
        <a:prstGeom prst="roundRect">
          <a:avLst/>
        </a:prstGeom>
        <a:solidFill>
          <a:schemeClr val="accent2">
            <a:hueOff val="724805"/>
            <a:satOff val="2746"/>
            <a:lumOff val="20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kern="1200"/>
            <a:t>Legitimate</a:t>
          </a:r>
          <a:endParaRPr lang="en-US" sz="2500" kern="1200"/>
        </a:p>
      </dsp:txBody>
      <dsp:txXfrm>
        <a:off x="29271" y="1565710"/>
        <a:ext cx="6147370" cy="541083"/>
      </dsp:txXfrm>
    </dsp:sp>
    <dsp:sp modelId="{87CE192D-B187-4475-B850-66F84FE8FA39}">
      <dsp:nvSpPr>
        <dsp:cNvPr id="0" name=""/>
        <dsp:cNvSpPr/>
      </dsp:nvSpPr>
      <dsp:spPr>
        <a:xfrm>
          <a:off x="0" y="2208064"/>
          <a:ext cx="6205912" cy="599625"/>
        </a:xfrm>
        <a:prstGeom prst="roundRect">
          <a:avLst/>
        </a:prstGeom>
        <a:solidFill>
          <a:schemeClr val="accent2">
            <a:hueOff val="1449609"/>
            <a:satOff val="5492"/>
            <a:lumOff val="40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kern="1200"/>
            <a:t>Evidence-based</a:t>
          </a:r>
          <a:endParaRPr lang="en-US" sz="2500" kern="1200"/>
        </a:p>
      </dsp:txBody>
      <dsp:txXfrm>
        <a:off x="29271" y="2237335"/>
        <a:ext cx="6147370" cy="541083"/>
      </dsp:txXfrm>
    </dsp:sp>
    <dsp:sp modelId="{B80D348A-940A-4E3E-9DD9-D9A94977D7CD}">
      <dsp:nvSpPr>
        <dsp:cNvPr id="0" name=""/>
        <dsp:cNvSpPr/>
      </dsp:nvSpPr>
      <dsp:spPr>
        <a:xfrm>
          <a:off x="0" y="2879689"/>
          <a:ext cx="6205912" cy="599625"/>
        </a:xfrm>
        <a:prstGeom prst="roundRect">
          <a:avLst/>
        </a:prstGeom>
        <a:solidFill>
          <a:schemeClr val="accent2">
            <a:hueOff val="2174414"/>
            <a:satOff val="8237"/>
            <a:lumOff val="60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kern="1200"/>
            <a:t>Nationally (and internationally) coherent</a:t>
          </a:r>
          <a:endParaRPr lang="en-US" sz="2500" kern="1200"/>
        </a:p>
      </dsp:txBody>
      <dsp:txXfrm>
        <a:off x="29271" y="2908960"/>
        <a:ext cx="6147370" cy="541083"/>
      </dsp:txXfrm>
    </dsp:sp>
    <dsp:sp modelId="{36C72C03-9AFF-4A56-99A8-5950ABA622CF}">
      <dsp:nvSpPr>
        <dsp:cNvPr id="0" name=""/>
        <dsp:cNvSpPr/>
      </dsp:nvSpPr>
      <dsp:spPr>
        <a:xfrm>
          <a:off x="0" y="3551314"/>
          <a:ext cx="6205912" cy="599625"/>
        </a:xfrm>
        <a:prstGeom prst="roundRect">
          <a:avLst/>
        </a:prstGeom>
        <a:solidFill>
          <a:schemeClr val="accent2">
            <a:hueOff val="2899219"/>
            <a:satOff val="10983"/>
            <a:lumOff val="80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kern="1200"/>
            <a:t>Capable, Competent and cost-effective</a:t>
          </a:r>
          <a:endParaRPr lang="en-US" sz="2500" kern="1200"/>
        </a:p>
      </dsp:txBody>
      <dsp:txXfrm>
        <a:off x="29271" y="3580585"/>
        <a:ext cx="6147370" cy="5410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C3D2CB-3BFC-4A1E-8E6E-2B39804FCE36}">
      <dsp:nvSpPr>
        <dsp:cNvPr id="0" name=""/>
        <dsp:cNvSpPr/>
      </dsp:nvSpPr>
      <dsp:spPr>
        <a:xfrm>
          <a:off x="1056756" y="392722"/>
          <a:ext cx="1273284" cy="127328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C6CFE6-E8B5-40F3-8962-E83B3DB6BE35}">
      <dsp:nvSpPr>
        <dsp:cNvPr id="0" name=""/>
        <dsp:cNvSpPr/>
      </dsp:nvSpPr>
      <dsp:spPr>
        <a:xfrm>
          <a:off x="278638" y="2017827"/>
          <a:ext cx="282952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GB" sz="2500" kern="1200"/>
            <a:t>Any Questions?</a:t>
          </a:r>
          <a:endParaRPr lang="en-US" sz="2500" kern="1200"/>
        </a:p>
      </dsp:txBody>
      <dsp:txXfrm>
        <a:off x="278638" y="2017827"/>
        <a:ext cx="2829521" cy="720000"/>
      </dsp:txXfrm>
    </dsp:sp>
    <dsp:sp modelId="{FD61A329-692B-4107-97CC-0BCFAB992CC2}">
      <dsp:nvSpPr>
        <dsp:cNvPr id="0" name=""/>
        <dsp:cNvSpPr/>
      </dsp:nvSpPr>
      <dsp:spPr>
        <a:xfrm>
          <a:off x="4381445" y="392722"/>
          <a:ext cx="1273284" cy="127328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D94E8C-BD1B-449C-B74E-73E6C82B43EC}">
      <dsp:nvSpPr>
        <dsp:cNvPr id="0" name=""/>
        <dsp:cNvSpPr/>
      </dsp:nvSpPr>
      <dsp:spPr>
        <a:xfrm>
          <a:off x="3603326" y="2017827"/>
          <a:ext cx="282952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GB" sz="2500" kern="1200"/>
            <a:t>Thank you for listening!</a:t>
          </a:r>
          <a:endParaRPr lang="en-US" sz="2500" kern="1200"/>
        </a:p>
      </dsp:txBody>
      <dsp:txXfrm>
        <a:off x="3603326" y="2017827"/>
        <a:ext cx="2829521" cy="720000"/>
      </dsp:txXfrm>
    </dsp:sp>
    <dsp:sp modelId="{72E49F00-313F-465F-931E-D87D7C9343B1}">
      <dsp:nvSpPr>
        <dsp:cNvPr id="0" name=""/>
        <dsp:cNvSpPr/>
      </dsp:nvSpPr>
      <dsp:spPr>
        <a:xfrm>
          <a:off x="7706133" y="392722"/>
          <a:ext cx="1273284" cy="127328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04A077-9BC8-4190-9747-A457D9422428}">
      <dsp:nvSpPr>
        <dsp:cNvPr id="0" name=""/>
        <dsp:cNvSpPr/>
      </dsp:nvSpPr>
      <dsp:spPr>
        <a:xfrm>
          <a:off x="6928014" y="2017827"/>
          <a:ext cx="282952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GB" sz="2500" kern="1200"/>
            <a:t>Good luck with your assignment!</a:t>
          </a:r>
          <a:endParaRPr lang="en-US" sz="2500" kern="1200"/>
        </a:p>
      </dsp:txBody>
      <dsp:txXfrm>
        <a:off x="6928014" y="2017827"/>
        <a:ext cx="2829521" cy="7200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756FB-E05E-443F-88A1-CFC90638997C}"/>
              </a:ext>
            </a:extLst>
          </p:cNvPr>
          <p:cNvSpPr>
            <a:spLocks noGrp="1"/>
          </p:cNvSpPr>
          <p:nvPr>
            <p:ph type="ctrTitle"/>
          </p:nvPr>
        </p:nvSpPr>
        <p:spPr>
          <a:xfrm>
            <a:off x="1084727" y="1597961"/>
            <a:ext cx="9144000" cy="3162300"/>
          </a:xfrm>
        </p:spPr>
        <p:txBody>
          <a:bodyPr anchor="b">
            <a:normAutofit/>
          </a:bodyPr>
          <a:lstStyle>
            <a:lvl1pPr algn="l">
              <a:defRPr sz="3200"/>
            </a:lvl1pPr>
          </a:lstStyle>
          <a:p>
            <a:r>
              <a:rPr lang="en-US" dirty="0"/>
              <a:t>Click to edit Master title style</a:t>
            </a:r>
          </a:p>
        </p:txBody>
      </p:sp>
      <p:sp>
        <p:nvSpPr>
          <p:cNvPr id="3" name="Subtitle 2">
            <a:extLst>
              <a:ext uri="{FF2B5EF4-FFF2-40B4-BE49-F238E27FC236}">
                <a16:creationId xmlns:a16="http://schemas.microsoft.com/office/drawing/2014/main" id="{3C5DA97A-281B-4A77-9D2C-C5E6A860E645}"/>
              </a:ext>
            </a:extLst>
          </p:cNvPr>
          <p:cNvSpPr>
            <a:spLocks noGrp="1"/>
          </p:cNvSpPr>
          <p:nvPr>
            <p:ph type="subTitle" idx="1"/>
          </p:nvPr>
        </p:nvSpPr>
        <p:spPr>
          <a:xfrm>
            <a:off x="1084727" y="4902488"/>
            <a:ext cx="9144000" cy="985075"/>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FD7BAE-E194-4223-BB4E-5E487863F5BE}"/>
              </a:ext>
            </a:extLst>
          </p:cNvPr>
          <p:cNvSpPr>
            <a:spLocks noGrp="1"/>
          </p:cNvSpPr>
          <p:nvPr>
            <p:ph type="dt" sz="half" idx="10"/>
          </p:nvPr>
        </p:nvSpPr>
        <p:spPr/>
        <p:txBody>
          <a:bodyPr/>
          <a:lstStyle/>
          <a:p>
            <a:fld id="{8C28A28C-4C6A-46EA-90C0-4EE0B89CC5C7}" type="datetimeFigureOut">
              <a:rPr lang="en-US" smtClean="0"/>
              <a:t>3/24/2022</a:t>
            </a:fld>
            <a:endParaRPr lang="en-US" dirty="0"/>
          </a:p>
        </p:txBody>
      </p:sp>
      <p:sp>
        <p:nvSpPr>
          <p:cNvPr id="5" name="Footer Placeholder 4">
            <a:extLst>
              <a:ext uri="{FF2B5EF4-FFF2-40B4-BE49-F238E27FC236}">
                <a16:creationId xmlns:a16="http://schemas.microsoft.com/office/drawing/2014/main" id="{9721F6C9-7279-4DF8-9462-3EFEFA03FB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457072-0A38-49AD-8D0D-0E42DD488E4F}"/>
              </a:ext>
            </a:extLst>
          </p:cNvPr>
          <p:cNvSpPr>
            <a:spLocks noGrp="1"/>
          </p:cNvSpPr>
          <p:nvPr>
            <p:ph type="sldNum" sz="quarter" idx="12"/>
          </p:nvPr>
        </p:nvSpPr>
        <p:spPr/>
        <p:txBody>
          <a:bodyPr/>
          <a:lstStyle/>
          <a:p>
            <a:fld id="{5DEF7F31-0B8A-474A-B86C-91F381754329}" type="slidenum">
              <a:rPr lang="en-US" smtClean="0"/>
              <a:t>‹#›</a:t>
            </a:fld>
            <a:endParaRPr lang="en-US" dirty="0"/>
          </a:p>
        </p:txBody>
      </p:sp>
    </p:spTree>
    <p:extLst>
      <p:ext uri="{BB962C8B-B14F-4D97-AF65-F5344CB8AC3E}">
        <p14:creationId xmlns:p14="http://schemas.microsoft.com/office/powerpoint/2010/main" val="40602199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98199-C6CF-4DFF-A750-435F06CC748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2F2D5EB-F993-411F-9DBA-971321FC00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A5D216-27F9-4078-8349-ABC9F614A5E7}"/>
              </a:ext>
            </a:extLst>
          </p:cNvPr>
          <p:cNvSpPr>
            <a:spLocks noGrp="1"/>
          </p:cNvSpPr>
          <p:nvPr>
            <p:ph type="dt" sz="half" idx="10"/>
          </p:nvPr>
        </p:nvSpPr>
        <p:spPr/>
        <p:txBody>
          <a:bodyPr/>
          <a:lstStyle/>
          <a:p>
            <a:fld id="{8C28A28C-4C6A-46EA-90C0-4EE0B89CC5C7}" type="datetimeFigureOut">
              <a:rPr lang="en-US" smtClean="0"/>
              <a:t>3/24/2022</a:t>
            </a:fld>
            <a:endParaRPr lang="en-US"/>
          </a:p>
        </p:txBody>
      </p:sp>
      <p:sp>
        <p:nvSpPr>
          <p:cNvPr id="5" name="Footer Placeholder 4">
            <a:extLst>
              <a:ext uri="{FF2B5EF4-FFF2-40B4-BE49-F238E27FC236}">
                <a16:creationId xmlns:a16="http://schemas.microsoft.com/office/drawing/2014/main" id="{4384F8A8-FBA7-4F25-ADEA-AF346495DE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4609F8-5897-4724-8FA6-3EFDE8F2DD79}"/>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763633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C0F0C-7BA8-490D-B4C9-CCE145DCD19A}"/>
              </a:ext>
            </a:extLst>
          </p:cNvPr>
          <p:cNvSpPr>
            <a:spLocks noGrp="1"/>
          </p:cNvSpPr>
          <p:nvPr>
            <p:ph type="title"/>
          </p:nvPr>
        </p:nvSpPr>
        <p:spPr>
          <a:xfrm>
            <a:off x="1084726" y="1709738"/>
            <a:ext cx="9143999" cy="3050523"/>
          </a:xfrm>
        </p:spPr>
        <p:txBody>
          <a:bodyPr anchor="b">
            <a:normAutofit/>
          </a:bodyPr>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84290E61-B837-4BE4-9BC7-6AF706BCCA42}"/>
              </a:ext>
            </a:extLst>
          </p:cNvPr>
          <p:cNvSpPr>
            <a:spLocks noGrp="1"/>
          </p:cNvSpPr>
          <p:nvPr>
            <p:ph type="body" idx="1"/>
          </p:nvPr>
        </p:nvSpPr>
        <p:spPr>
          <a:xfrm>
            <a:off x="1084726" y="4902488"/>
            <a:ext cx="9143999" cy="98507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E52E15F-E46D-44C6-9FB9-07B0BC545AEF}"/>
              </a:ext>
            </a:extLst>
          </p:cNvPr>
          <p:cNvSpPr>
            <a:spLocks noGrp="1"/>
          </p:cNvSpPr>
          <p:nvPr>
            <p:ph type="dt" sz="half" idx="10"/>
          </p:nvPr>
        </p:nvSpPr>
        <p:spPr/>
        <p:txBody>
          <a:bodyPr/>
          <a:lstStyle/>
          <a:p>
            <a:fld id="{8C28A28C-4C6A-46EA-90C0-4EE0B89CC5C7}" type="datetimeFigureOut">
              <a:rPr lang="en-US" smtClean="0"/>
              <a:t>3/24/2022</a:t>
            </a:fld>
            <a:endParaRPr lang="en-US"/>
          </a:p>
        </p:txBody>
      </p:sp>
      <p:sp>
        <p:nvSpPr>
          <p:cNvPr id="5" name="Footer Placeholder 4">
            <a:extLst>
              <a:ext uri="{FF2B5EF4-FFF2-40B4-BE49-F238E27FC236}">
                <a16:creationId xmlns:a16="http://schemas.microsoft.com/office/drawing/2014/main" id="{2EBF6955-3667-4857-B35A-9E12F79886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14B309-D15E-4FA1-9B8D-8C1F3B56C375}"/>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010734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219AB-91F9-4F80-9B5D-2E6FE925F0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19F334-D0CF-4DFD-BAA9-3ECD639B1F1E}"/>
              </a:ext>
            </a:extLst>
          </p:cNvPr>
          <p:cNvSpPr>
            <a:spLocks noGrp="1"/>
          </p:cNvSpPr>
          <p:nvPr>
            <p:ph sz="half" idx="1"/>
          </p:nvPr>
        </p:nvSpPr>
        <p:spPr>
          <a:xfrm>
            <a:off x="1077362" y="2227809"/>
            <a:ext cx="4942438" cy="39491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15E0B5D-4613-4DA7-BA20-58B19BE8A496}"/>
              </a:ext>
            </a:extLst>
          </p:cNvPr>
          <p:cNvSpPr>
            <a:spLocks noGrp="1"/>
          </p:cNvSpPr>
          <p:nvPr>
            <p:ph sz="half" idx="2"/>
          </p:nvPr>
        </p:nvSpPr>
        <p:spPr>
          <a:xfrm>
            <a:off x="6172200" y="2227809"/>
            <a:ext cx="4855265" cy="39491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4F311AB-0603-424D-BC42-0CEAB3562BA4}"/>
              </a:ext>
            </a:extLst>
          </p:cNvPr>
          <p:cNvSpPr>
            <a:spLocks noGrp="1"/>
          </p:cNvSpPr>
          <p:nvPr>
            <p:ph type="dt" sz="half" idx="10"/>
          </p:nvPr>
        </p:nvSpPr>
        <p:spPr/>
        <p:txBody>
          <a:bodyPr/>
          <a:lstStyle/>
          <a:p>
            <a:fld id="{8C28A28C-4C6A-46EA-90C0-4EE0B89CC5C7}" type="datetimeFigureOut">
              <a:rPr lang="en-US" smtClean="0"/>
              <a:t>3/24/2022</a:t>
            </a:fld>
            <a:endParaRPr lang="en-US"/>
          </a:p>
        </p:txBody>
      </p:sp>
      <p:sp>
        <p:nvSpPr>
          <p:cNvPr id="6" name="Footer Placeholder 5">
            <a:extLst>
              <a:ext uri="{FF2B5EF4-FFF2-40B4-BE49-F238E27FC236}">
                <a16:creationId xmlns:a16="http://schemas.microsoft.com/office/drawing/2014/main" id="{7A3AA2AC-0C5F-4835-BE47-D780C29890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6C54C0-DFDA-4778-9EE8-5E5C30E05412}"/>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943568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F3603-5B09-4916-8324-A6BDAB4E060E}"/>
              </a:ext>
            </a:extLst>
          </p:cNvPr>
          <p:cNvSpPr>
            <a:spLocks noGrp="1"/>
          </p:cNvSpPr>
          <p:nvPr>
            <p:ph type="title"/>
          </p:nvPr>
        </p:nvSpPr>
        <p:spPr>
          <a:xfrm>
            <a:off x="1084726" y="365125"/>
            <a:ext cx="9942739"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74073C-C15B-4218-9B84-6758955176E7}"/>
              </a:ext>
            </a:extLst>
          </p:cNvPr>
          <p:cNvSpPr>
            <a:spLocks noGrp="1"/>
          </p:cNvSpPr>
          <p:nvPr>
            <p:ph type="body" idx="1"/>
          </p:nvPr>
        </p:nvSpPr>
        <p:spPr>
          <a:xfrm>
            <a:off x="1084725" y="1681163"/>
            <a:ext cx="491285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116D27-36F6-440B-A9BE-8B9499047CEF}"/>
              </a:ext>
            </a:extLst>
          </p:cNvPr>
          <p:cNvSpPr>
            <a:spLocks noGrp="1"/>
          </p:cNvSpPr>
          <p:nvPr>
            <p:ph sz="half" idx="2"/>
          </p:nvPr>
        </p:nvSpPr>
        <p:spPr>
          <a:xfrm>
            <a:off x="1084726" y="2505075"/>
            <a:ext cx="4912849"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C12010D-7AC4-4A70-A211-6A29274119DB}"/>
              </a:ext>
            </a:extLst>
          </p:cNvPr>
          <p:cNvSpPr>
            <a:spLocks noGrp="1"/>
          </p:cNvSpPr>
          <p:nvPr>
            <p:ph type="body" sz="quarter" idx="3"/>
          </p:nvPr>
        </p:nvSpPr>
        <p:spPr>
          <a:xfrm>
            <a:off x="6172200" y="1681163"/>
            <a:ext cx="485526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6AE85B5-3350-49A4-86A1-E5DAED491624}"/>
              </a:ext>
            </a:extLst>
          </p:cNvPr>
          <p:cNvSpPr>
            <a:spLocks noGrp="1"/>
          </p:cNvSpPr>
          <p:nvPr>
            <p:ph sz="quarter" idx="4"/>
          </p:nvPr>
        </p:nvSpPr>
        <p:spPr>
          <a:xfrm>
            <a:off x="6172200" y="2505075"/>
            <a:ext cx="4855265"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A73E874-D08B-4D81-B82D-5DF242E4A1AA}"/>
              </a:ext>
            </a:extLst>
          </p:cNvPr>
          <p:cNvSpPr>
            <a:spLocks noGrp="1"/>
          </p:cNvSpPr>
          <p:nvPr>
            <p:ph type="dt" sz="half" idx="10"/>
          </p:nvPr>
        </p:nvSpPr>
        <p:spPr/>
        <p:txBody>
          <a:bodyPr/>
          <a:lstStyle/>
          <a:p>
            <a:fld id="{8C28A28C-4C6A-46EA-90C0-4EE0B89CC5C7}" type="datetimeFigureOut">
              <a:rPr lang="en-US" smtClean="0"/>
              <a:t>3/24/2022</a:t>
            </a:fld>
            <a:endParaRPr lang="en-US"/>
          </a:p>
        </p:txBody>
      </p:sp>
      <p:sp>
        <p:nvSpPr>
          <p:cNvPr id="8" name="Footer Placeholder 7">
            <a:extLst>
              <a:ext uri="{FF2B5EF4-FFF2-40B4-BE49-F238E27FC236}">
                <a16:creationId xmlns:a16="http://schemas.microsoft.com/office/drawing/2014/main" id="{AE174067-0FFA-41C3-A3A6-E8907CC32D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7947985-FBC0-4118-8877-2E327F637DF5}"/>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4270665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E0282-3DE7-4AB9-83AC-AFEDD22AF3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A7436C-706A-443F-86CD-4444C82818B2}"/>
              </a:ext>
            </a:extLst>
          </p:cNvPr>
          <p:cNvSpPr>
            <a:spLocks noGrp="1"/>
          </p:cNvSpPr>
          <p:nvPr>
            <p:ph type="dt" sz="half" idx="10"/>
          </p:nvPr>
        </p:nvSpPr>
        <p:spPr/>
        <p:txBody>
          <a:bodyPr/>
          <a:lstStyle/>
          <a:p>
            <a:fld id="{8C28A28C-4C6A-46EA-90C0-4EE0B89CC5C7}" type="datetimeFigureOut">
              <a:rPr lang="en-US" smtClean="0"/>
              <a:t>3/24/2022</a:t>
            </a:fld>
            <a:endParaRPr lang="en-US"/>
          </a:p>
        </p:txBody>
      </p:sp>
      <p:sp>
        <p:nvSpPr>
          <p:cNvPr id="4" name="Footer Placeholder 3">
            <a:extLst>
              <a:ext uri="{FF2B5EF4-FFF2-40B4-BE49-F238E27FC236}">
                <a16:creationId xmlns:a16="http://schemas.microsoft.com/office/drawing/2014/main" id="{09B53292-7EA5-45D0-957F-636A44FC06D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476F59D-34BB-462C-B506-040B9E982FCB}"/>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798633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E55245-AB52-41B4-9B28-55E6527DA2F8}"/>
              </a:ext>
            </a:extLst>
          </p:cNvPr>
          <p:cNvSpPr>
            <a:spLocks noGrp="1"/>
          </p:cNvSpPr>
          <p:nvPr>
            <p:ph type="dt" sz="half" idx="10"/>
          </p:nvPr>
        </p:nvSpPr>
        <p:spPr/>
        <p:txBody>
          <a:bodyPr/>
          <a:lstStyle/>
          <a:p>
            <a:fld id="{8C28A28C-4C6A-46EA-90C0-4EE0B89CC5C7}" type="datetimeFigureOut">
              <a:rPr lang="en-US" smtClean="0"/>
              <a:t>3/24/2022</a:t>
            </a:fld>
            <a:endParaRPr lang="en-US"/>
          </a:p>
        </p:txBody>
      </p:sp>
      <p:sp>
        <p:nvSpPr>
          <p:cNvPr id="3" name="Footer Placeholder 2">
            <a:extLst>
              <a:ext uri="{FF2B5EF4-FFF2-40B4-BE49-F238E27FC236}">
                <a16:creationId xmlns:a16="http://schemas.microsoft.com/office/drawing/2014/main" id="{CA73B8AE-58B0-4FDF-8430-9D8D3DD537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9E4D91-8619-43C1-841B-B5F47DE01739}"/>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1683179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DA660-DF93-4947-B93F-BF118D3B5F80}"/>
              </a:ext>
            </a:extLst>
          </p:cNvPr>
          <p:cNvSpPr>
            <a:spLocks noGrp="1"/>
          </p:cNvSpPr>
          <p:nvPr>
            <p:ph type="title"/>
          </p:nvPr>
        </p:nvSpPr>
        <p:spPr>
          <a:xfrm>
            <a:off x="1084727" y="457200"/>
            <a:ext cx="3687298"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02F0292E-B3E1-4FD6-A7FA-C165BAC21C28}"/>
              </a:ext>
            </a:extLst>
          </p:cNvPr>
          <p:cNvSpPr>
            <a:spLocks noGrp="1"/>
          </p:cNvSpPr>
          <p:nvPr>
            <p:ph idx="1"/>
          </p:nvPr>
        </p:nvSpPr>
        <p:spPr>
          <a:xfrm>
            <a:off x="5183188" y="987425"/>
            <a:ext cx="5844277"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EEFB0ECC-817B-4A71-AFB5-FC60A2BC3ABC}"/>
              </a:ext>
            </a:extLst>
          </p:cNvPr>
          <p:cNvSpPr>
            <a:spLocks noGrp="1"/>
          </p:cNvSpPr>
          <p:nvPr>
            <p:ph type="body" sz="half" idx="2"/>
          </p:nvPr>
        </p:nvSpPr>
        <p:spPr>
          <a:xfrm>
            <a:off x="1084727" y="2253343"/>
            <a:ext cx="3687298" cy="361564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788E0B-6135-4F59-A35A-2CA1A8BA4ED2}"/>
              </a:ext>
            </a:extLst>
          </p:cNvPr>
          <p:cNvSpPr>
            <a:spLocks noGrp="1"/>
          </p:cNvSpPr>
          <p:nvPr>
            <p:ph type="dt" sz="half" idx="10"/>
          </p:nvPr>
        </p:nvSpPr>
        <p:spPr/>
        <p:txBody>
          <a:bodyPr/>
          <a:lstStyle/>
          <a:p>
            <a:fld id="{8C28A28C-4C6A-46EA-90C0-4EE0B89CC5C7}" type="datetimeFigureOut">
              <a:rPr lang="en-US" smtClean="0"/>
              <a:t>3/24/2022</a:t>
            </a:fld>
            <a:endParaRPr lang="en-US"/>
          </a:p>
        </p:txBody>
      </p:sp>
      <p:sp>
        <p:nvSpPr>
          <p:cNvPr id="6" name="Footer Placeholder 5">
            <a:extLst>
              <a:ext uri="{FF2B5EF4-FFF2-40B4-BE49-F238E27FC236}">
                <a16:creationId xmlns:a16="http://schemas.microsoft.com/office/drawing/2014/main" id="{FD0DEF36-4037-4E6D-988F-CC8E3F11C63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5C0D2D-D878-4723-A002-5A601EFB48A0}"/>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87906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C59D5-B8A1-4C9C-A61F-E082A44330BB}"/>
              </a:ext>
            </a:extLst>
          </p:cNvPr>
          <p:cNvSpPr>
            <a:spLocks noGrp="1"/>
          </p:cNvSpPr>
          <p:nvPr>
            <p:ph type="title"/>
          </p:nvPr>
        </p:nvSpPr>
        <p:spPr>
          <a:xfrm>
            <a:off x="1084727" y="720433"/>
            <a:ext cx="3687298" cy="1587337"/>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4CB4F5F-E6E7-45C3-B35C-80F81FB1A5E8}"/>
              </a:ext>
            </a:extLst>
          </p:cNvPr>
          <p:cNvSpPr>
            <a:spLocks noGrp="1"/>
          </p:cNvSpPr>
          <p:nvPr>
            <p:ph type="pic" idx="1"/>
          </p:nvPr>
        </p:nvSpPr>
        <p:spPr>
          <a:xfrm>
            <a:off x="5183188" y="987425"/>
            <a:ext cx="582771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6633AB7-4F8E-4A9F-AC15-89E6A6E00347}"/>
              </a:ext>
            </a:extLst>
          </p:cNvPr>
          <p:cNvSpPr>
            <a:spLocks noGrp="1"/>
          </p:cNvSpPr>
          <p:nvPr>
            <p:ph type="body" sz="half" idx="2"/>
          </p:nvPr>
        </p:nvSpPr>
        <p:spPr>
          <a:xfrm>
            <a:off x="1084727" y="2449286"/>
            <a:ext cx="3687298" cy="3419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074B526-866D-4E11-A7F9-081BD4EDF484}"/>
              </a:ext>
            </a:extLst>
          </p:cNvPr>
          <p:cNvSpPr>
            <a:spLocks noGrp="1"/>
          </p:cNvSpPr>
          <p:nvPr>
            <p:ph type="dt" sz="half" idx="10"/>
          </p:nvPr>
        </p:nvSpPr>
        <p:spPr/>
        <p:txBody>
          <a:bodyPr/>
          <a:lstStyle/>
          <a:p>
            <a:fld id="{8C28A28C-4C6A-46EA-90C0-4EE0B89CC5C7}" type="datetimeFigureOut">
              <a:rPr lang="en-US" smtClean="0"/>
              <a:t>3/24/2022</a:t>
            </a:fld>
            <a:endParaRPr lang="en-US"/>
          </a:p>
        </p:txBody>
      </p:sp>
      <p:sp>
        <p:nvSpPr>
          <p:cNvPr id="6" name="Footer Placeholder 5">
            <a:extLst>
              <a:ext uri="{FF2B5EF4-FFF2-40B4-BE49-F238E27FC236}">
                <a16:creationId xmlns:a16="http://schemas.microsoft.com/office/drawing/2014/main" id="{CD758BF8-E962-4367-8495-62438FDD483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FC20AE1-C97D-4E6C-9DB2-B2904C2CF247}"/>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1046890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89E81-5CFF-4A28-B9C8-5D54E51DF202}"/>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158A4CC8-DCB0-4E94-98A7-236E3D18667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D1F802-21C2-44B2-A419-55469D826571}"/>
              </a:ext>
            </a:extLst>
          </p:cNvPr>
          <p:cNvSpPr>
            <a:spLocks noGrp="1"/>
          </p:cNvSpPr>
          <p:nvPr>
            <p:ph type="dt" sz="half" idx="10"/>
          </p:nvPr>
        </p:nvSpPr>
        <p:spPr/>
        <p:txBody>
          <a:bodyPr/>
          <a:lstStyle/>
          <a:p>
            <a:fld id="{8C28A28C-4C6A-46EA-90C0-4EE0B89CC5C7}" type="datetimeFigureOut">
              <a:rPr lang="en-US" smtClean="0"/>
              <a:t>3/24/2022</a:t>
            </a:fld>
            <a:endParaRPr lang="en-US"/>
          </a:p>
        </p:txBody>
      </p:sp>
      <p:sp>
        <p:nvSpPr>
          <p:cNvPr id="5" name="Footer Placeholder 4">
            <a:extLst>
              <a:ext uri="{FF2B5EF4-FFF2-40B4-BE49-F238E27FC236}">
                <a16:creationId xmlns:a16="http://schemas.microsoft.com/office/drawing/2014/main" id="{84BDB709-08FF-4C4A-8670-4CCA9146F9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395375-1CC8-4950-8439-877451C4266D}"/>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421660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E8BDF0-A155-454D-B3E2-AD15D0905A62}"/>
              </a:ext>
            </a:extLst>
          </p:cNvPr>
          <p:cNvSpPr>
            <a:spLocks noGrp="1"/>
          </p:cNvSpPr>
          <p:nvPr>
            <p:ph type="title" orient="vert"/>
          </p:nvPr>
        </p:nvSpPr>
        <p:spPr>
          <a:xfrm>
            <a:off x="9073242" y="827313"/>
            <a:ext cx="2280557" cy="5061857"/>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07244E0D-96EC-4B35-BA5C-5DAFCC7281AE}"/>
              </a:ext>
            </a:extLst>
          </p:cNvPr>
          <p:cNvSpPr>
            <a:spLocks noGrp="1"/>
          </p:cNvSpPr>
          <p:nvPr>
            <p:ph type="body" orient="vert" idx="1"/>
          </p:nvPr>
        </p:nvSpPr>
        <p:spPr>
          <a:xfrm>
            <a:off x="838200" y="827313"/>
            <a:ext cx="8115300" cy="5061857"/>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3ADC4E-9FB1-439F-B0FB-47F47B3421A7}"/>
              </a:ext>
            </a:extLst>
          </p:cNvPr>
          <p:cNvSpPr>
            <a:spLocks noGrp="1"/>
          </p:cNvSpPr>
          <p:nvPr>
            <p:ph type="dt" sz="half" idx="10"/>
          </p:nvPr>
        </p:nvSpPr>
        <p:spPr/>
        <p:txBody>
          <a:bodyPr/>
          <a:lstStyle/>
          <a:p>
            <a:fld id="{8C28A28C-4C6A-46EA-90C0-4EE0B89CC5C7}" type="datetimeFigureOut">
              <a:rPr lang="en-US" smtClean="0"/>
              <a:t>3/24/2022</a:t>
            </a:fld>
            <a:endParaRPr lang="en-US"/>
          </a:p>
        </p:txBody>
      </p:sp>
      <p:sp>
        <p:nvSpPr>
          <p:cNvPr id="5" name="Footer Placeholder 4">
            <a:extLst>
              <a:ext uri="{FF2B5EF4-FFF2-40B4-BE49-F238E27FC236}">
                <a16:creationId xmlns:a16="http://schemas.microsoft.com/office/drawing/2014/main" id="{637EE406-061A-4440-BA75-3B684FC848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6D93CF-F5F3-4897-A51E-47D577FDD344}"/>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959300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AE192E3E-68A9-4F36-936C-1C8D0B9EF132}"/>
              </a:ext>
            </a:extLst>
          </p:cNvPr>
          <p:cNvSpPr/>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3F214EB0-7E6D-4536-9350-5CB688B56F26}"/>
              </a:ext>
            </a:extLst>
          </p:cNvPr>
          <p:cNvSpPr>
            <a:spLocks noGrp="1"/>
          </p:cNvSpPr>
          <p:nvPr>
            <p:ph type="title"/>
          </p:nvPr>
        </p:nvSpPr>
        <p:spPr>
          <a:xfrm>
            <a:off x="1077362" y="720434"/>
            <a:ext cx="9950103" cy="150737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ABF5455E-4725-4924-BF7D-2E1FC9E391F8}"/>
              </a:ext>
            </a:extLst>
          </p:cNvPr>
          <p:cNvSpPr>
            <a:spLocks noGrp="1"/>
          </p:cNvSpPr>
          <p:nvPr>
            <p:ph type="body" idx="1"/>
          </p:nvPr>
        </p:nvSpPr>
        <p:spPr>
          <a:xfrm>
            <a:off x="1077362" y="2427316"/>
            <a:ext cx="9950103" cy="35135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2CAD9D9-1A1D-4438-9F3D-E5E58FD72F1F}"/>
              </a:ext>
            </a:extLst>
          </p:cNvPr>
          <p:cNvSpPr>
            <a:spLocks noGrp="1"/>
          </p:cNvSpPr>
          <p:nvPr>
            <p:ph type="dt" sz="half" idx="2"/>
          </p:nvPr>
        </p:nvSpPr>
        <p:spPr>
          <a:xfrm>
            <a:off x="9243751" y="6356350"/>
            <a:ext cx="2296603" cy="365125"/>
          </a:xfrm>
          <a:prstGeom prst="rect">
            <a:avLst/>
          </a:prstGeom>
        </p:spPr>
        <p:txBody>
          <a:bodyPr vert="horz" lIns="91440" tIns="45720" rIns="91440" bIns="45720" rtlCol="0" anchor="ctr"/>
          <a:lstStyle>
            <a:lvl1pPr algn="r">
              <a:defRPr sz="900">
                <a:solidFill>
                  <a:schemeClr val="bg1"/>
                </a:solidFill>
              </a:defRPr>
            </a:lvl1pPr>
          </a:lstStyle>
          <a:p>
            <a:fld id="{8C28A28C-4C6A-46EA-90C0-4EE0B89CC5C7}" type="datetimeFigureOut">
              <a:rPr lang="en-US" smtClean="0"/>
              <a:pPr/>
              <a:t>3/24/2022</a:t>
            </a:fld>
            <a:endParaRPr lang="en-US" dirty="0"/>
          </a:p>
        </p:txBody>
      </p:sp>
      <p:sp>
        <p:nvSpPr>
          <p:cNvPr id="5" name="Footer Placeholder 4">
            <a:extLst>
              <a:ext uri="{FF2B5EF4-FFF2-40B4-BE49-F238E27FC236}">
                <a16:creationId xmlns:a16="http://schemas.microsoft.com/office/drawing/2014/main" id="{AE80A827-D7BF-4CA4-8C29-5AE54ADA4787}"/>
              </a:ext>
            </a:extLst>
          </p:cNvPr>
          <p:cNvSpPr>
            <a:spLocks noGrp="1"/>
          </p:cNvSpPr>
          <p:nvPr>
            <p:ph type="ftr" sz="quarter" idx="3"/>
          </p:nvPr>
        </p:nvSpPr>
        <p:spPr>
          <a:xfrm rot="5400000">
            <a:off x="-1610380" y="1926575"/>
            <a:ext cx="3830351"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06717188-1DE1-4DA5-8161-21179E4ADEAE}"/>
              </a:ext>
            </a:extLst>
          </p:cNvPr>
          <p:cNvSpPr>
            <a:spLocks noGrp="1"/>
          </p:cNvSpPr>
          <p:nvPr>
            <p:ph type="sldNum" sz="quarter" idx="4"/>
          </p:nvPr>
        </p:nvSpPr>
        <p:spPr>
          <a:xfrm>
            <a:off x="11540355" y="6356350"/>
            <a:ext cx="410973" cy="365125"/>
          </a:xfrm>
          <a:prstGeom prst="rect">
            <a:avLst/>
          </a:prstGeom>
        </p:spPr>
        <p:txBody>
          <a:bodyPr vert="horz" lIns="91440" tIns="45720" rIns="91440" bIns="45720" rtlCol="0" anchor="ctr"/>
          <a:lstStyle>
            <a:lvl1pPr algn="r">
              <a:defRPr sz="900">
                <a:solidFill>
                  <a:schemeClr val="bg1"/>
                </a:solidFill>
              </a:defRPr>
            </a:lvl1p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35990108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76" r:id="rId6"/>
    <p:sldLayoutId id="2147483672" r:id="rId7"/>
    <p:sldLayoutId id="2147483673" r:id="rId8"/>
    <p:sldLayoutId id="2147483674" r:id="rId9"/>
    <p:sldLayoutId id="2147483675" r:id="rId10"/>
    <p:sldLayoutId id="2147483677" r:id="rId11"/>
  </p:sldLayoutIdLst>
  <p:txStyles>
    <p:titleStyle>
      <a:lvl1pPr algn="l" defTabSz="914400" rtl="0" eaLnBrk="1" latinLnBrk="0" hangingPunct="1">
        <a:lnSpc>
          <a:spcPct val="110000"/>
        </a:lnSpc>
        <a:spcBef>
          <a:spcPct val="0"/>
        </a:spcBef>
        <a:buNone/>
        <a:defRPr sz="3200" b="1" kern="120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20000"/>
        </a:lnSpc>
        <a:spcBef>
          <a:spcPts val="500"/>
        </a:spcBef>
        <a:buFontTx/>
        <a:buNone/>
        <a:defRPr sz="1600" b="1" kern="1200">
          <a:solidFill>
            <a:schemeClr val="tx1"/>
          </a:solidFill>
          <a:latin typeface="+mn-lt"/>
          <a:ea typeface="+mn-ea"/>
          <a:cs typeface="+mn-cs"/>
        </a:defRPr>
      </a:lvl2pPr>
      <a:lvl3pPr marL="5486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594360" indent="0" algn="l" defTabSz="914400" rtl="0" eaLnBrk="1" latinLnBrk="0" hangingPunct="1">
        <a:lnSpc>
          <a:spcPct val="120000"/>
        </a:lnSpc>
        <a:spcBef>
          <a:spcPts val="500"/>
        </a:spcBef>
        <a:buFontTx/>
        <a:buNone/>
        <a:defRPr sz="1200" b="1" kern="1200">
          <a:solidFill>
            <a:schemeClr val="tx1"/>
          </a:solidFill>
          <a:latin typeface="+mn-lt"/>
          <a:ea typeface="+mn-ea"/>
          <a:cs typeface="+mn-cs"/>
        </a:defRPr>
      </a:lvl4pPr>
      <a:lvl5pPr marL="82296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youtube.com/watch?v=JPXlx9C0Rxs"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AE192E3E-68A9-4F36-936C-1C8D0B9EF1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Rectangle 10">
            <a:extLst>
              <a:ext uri="{FF2B5EF4-FFF2-40B4-BE49-F238E27FC236}">
                <a16:creationId xmlns:a16="http://schemas.microsoft.com/office/drawing/2014/main" id="{7612F838-9E15-400D-ADAA-BC5595009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B350B4-B240-4889-A17A-425902ECED16}"/>
              </a:ext>
            </a:extLst>
          </p:cNvPr>
          <p:cNvSpPr>
            <a:spLocks noGrp="1"/>
          </p:cNvSpPr>
          <p:nvPr>
            <p:ph type="ctrTitle"/>
          </p:nvPr>
        </p:nvSpPr>
        <p:spPr>
          <a:xfrm>
            <a:off x="1077362" y="720435"/>
            <a:ext cx="3348588" cy="1507375"/>
          </a:xfrm>
        </p:spPr>
        <p:txBody>
          <a:bodyPr vert="horz" lIns="91440" tIns="45720" rIns="91440" bIns="45720" rtlCol="0" anchor="b">
            <a:normAutofit/>
          </a:bodyPr>
          <a:lstStyle/>
          <a:p>
            <a:r>
              <a:rPr lang="en-US" b="1" kern="1200">
                <a:solidFill>
                  <a:schemeClr val="tx1"/>
                </a:solidFill>
                <a:effectLst/>
                <a:latin typeface="+mj-lt"/>
                <a:ea typeface="+mj-ea"/>
                <a:cs typeface="+mj-cs"/>
              </a:rPr>
              <a:t>Evidence Based Policing</a:t>
            </a:r>
          </a:p>
        </p:txBody>
      </p:sp>
      <p:sp>
        <p:nvSpPr>
          <p:cNvPr id="3" name="Subtitle 2">
            <a:extLst>
              <a:ext uri="{FF2B5EF4-FFF2-40B4-BE49-F238E27FC236}">
                <a16:creationId xmlns:a16="http://schemas.microsoft.com/office/drawing/2014/main" id="{6988CEB1-2629-40ED-B088-097AB6CD93C0}"/>
              </a:ext>
            </a:extLst>
          </p:cNvPr>
          <p:cNvSpPr>
            <a:spLocks noGrp="1"/>
          </p:cNvSpPr>
          <p:nvPr>
            <p:ph type="subTitle" idx="1"/>
          </p:nvPr>
        </p:nvSpPr>
        <p:spPr>
          <a:xfrm>
            <a:off x="1077362" y="2427316"/>
            <a:ext cx="3208391" cy="3513514"/>
          </a:xfrm>
        </p:spPr>
        <p:txBody>
          <a:bodyPr vert="horz" lIns="91440" tIns="45720" rIns="91440" bIns="45720" rtlCol="0">
            <a:normAutofit/>
          </a:bodyPr>
          <a:lstStyle/>
          <a:p>
            <a:r>
              <a:rPr lang="en-US" sz="2200" dirty="0"/>
              <a:t>Week 9</a:t>
            </a:r>
          </a:p>
          <a:p>
            <a:r>
              <a:rPr lang="en-US" sz="2200" dirty="0"/>
              <a:t>21</a:t>
            </a:r>
            <a:r>
              <a:rPr lang="en-US" sz="2200" baseline="30000" dirty="0"/>
              <a:t>st</a:t>
            </a:r>
            <a:r>
              <a:rPr lang="en-US" sz="2200" dirty="0"/>
              <a:t> Century Challenges for the Police Service</a:t>
            </a:r>
          </a:p>
          <a:p>
            <a:r>
              <a:rPr lang="en-US" sz="2200" dirty="0"/>
              <a:t>Dr. Luke Roach</a:t>
            </a:r>
          </a:p>
          <a:p>
            <a:r>
              <a:rPr lang="en-US" sz="2200" dirty="0"/>
              <a:t>L.Roach@UWTSD.ac.uk</a:t>
            </a:r>
          </a:p>
        </p:txBody>
      </p:sp>
      <p:sp>
        <p:nvSpPr>
          <p:cNvPr id="13" name="Rectangle 12">
            <a:extLst>
              <a:ext uri="{FF2B5EF4-FFF2-40B4-BE49-F238E27FC236}">
                <a16:creationId xmlns:a16="http://schemas.microsoft.com/office/drawing/2014/main" id="{424227C0-1C28-4574-96C0-36D90661A5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5965" y="0"/>
            <a:ext cx="3484819" cy="3435239"/>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34">
            <a:extLst>
              <a:ext uri="{FF2B5EF4-FFF2-40B4-BE49-F238E27FC236}">
                <a16:creationId xmlns:a16="http://schemas.microsoft.com/office/drawing/2014/main" id="{7B2CA80B-A8CD-4C81-90DC-D43EFD3B3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5965" y="-9993"/>
            <a:ext cx="3479957" cy="3445231"/>
          </a:xfrm>
          <a:custGeom>
            <a:avLst/>
            <a:gdLst>
              <a:gd name="connsiteX0" fmla="*/ 0 w 3484819"/>
              <a:gd name="connsiteY0" fmla="*/ 0 h 3430264"/>
              <a:gd name="connsiteX1" fmla="*/ 3484819 w 3484819"/>
              <a:gd name="connsiteY1" fmla="*/ 0 h 3430264"/>
              <a:gd name="connsiteX2" fmla="*/ 3484819 w 3484819"/>
              <a:gd name="connsiteY2" fmla="*/ 3430264 h 3430264"/>
              <a:gd name="connsiteX3" fmla="*/ 0 w 3484819"/>
              <a:gd name="connsiteY3" fmla="*/ 3430264 h 3430264"/>
              <a:gd name="connsiteX4" fmla="*/ 0 w 3484819"/>
              <a:gd name="connsiteY4" fmla="*/ 0 h 3430264"/>
              <a:gd name="connsiteX0" fmla="*/ 0 w 3484819"/>
              <a:gd name="connsiteY0" fmla="*/ 0 h 3430264"/>
              <a:gd name="connsiteX1" fmla="*/ 3484819 w 3484819"/>
              <a:gd name="connsiteY1" fmla="*/ 0 h 3430264"/>
              <a:gd name="connsiteX2" fmla="*/ 0 w 3484819"/>
              <a:gd name="connsiteY2" fmla="*/ 3430264 h 3430264"/>
              <a:gd name="connsiteX3" fmla="*/ 0 w 3484819"/>
              <a:gd name="connsiteY3" fmla="*/ 0 h 3430264"/>
            </a:gdLst>
            <a:ahLst/>
            <a:cxnLst>
              <a:cxn ang="0">
                <a:pos x="connsiteX0" y="connsiteY0"/>
              </a:cxn>
              <a:cxn ang="0">
                <a:pos x="connsiteX1" y="connsiteY1"/>
              </a:cxn>
              <a:cxn ang="0">
                <a:pos x="connsiteX2" y="connsiteY2"/>
              </a:cxn>
              <a:cxn ang="0">
                <a:pos x="connsiteX3" y="connsiteY3"/>
              </a:cxn>
            </a:cxnLst>
            <a:rect l="l" t="t" r="r" b="b"/>
            <a:pathLst>
              <a:path w="3484819" h="3430264">
                <a:moveTo>
                  <a:pt x="0" y="0"/>
                </a:moveTo>
                <a:lnTo>
                  <a:pt x="3484819" y="0"/>
                </a:lnTo>
                <a:lnTo>
                  <a:pt x="0" y="3430264"/>
                </a:lnTo>
                <a:lnTo>
                  <a:pt x="0" y="0"/>
                </a:ln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89C4351-E530-4C90-9416-A9B8BD88DC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4697" y="3427736"/>
            <a:ext cx="3484819" cy="3430264"/>
          </a:xfrm>
          <a:custGeom>
            <a:avLst/>
            <a:gdLst>
              <a:gd name="connsiteX0" fmla="*/ 3477175 w 3484819"/>
              <a:gd name="connsiteY0" fmla="*/ 0 h 3430264"/>
              <a:gd name="connsiteX1" fmla="*/ 3484819 w 3484819"/>
              <a:gd name="connsiteY1" fmla="*/ 0 h 3430264"/>
              <a:gd name="connsiteX2" fmla="*/ 3484819 w 3484819"/>
              <a:gd name="connsiteY2" fmla="*/ 3430264 h 3430264"/>
              <a:gd name="connsiteX3" fmla="*/ 0 w 3484819"/>
              <a:gd name="connsiteY3" fmla="*/ 3430264 h 3430264"/>
              <a:gd name="connsiteX4" fmla="*/ 0 w 3484819"/>
              <a:gd name="connsiteY4" fmla="*/ 3429980 h 3430264"/>
              <a:gd name="connsiteX5" fmla="*/ 168101 w 3484819"/>
              <a:gd name="connsiteY5" fmla="*/ 3425798 h 3430264"/>
              <a:gd name="connsiteX6" fmla="*/ 3459291 w 3484819"/>
              <a:gd name="connsiteY6" fmla="*/ 348491 h 3430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84819" h="3430264">
                <a:moveTo>
                  <a:pt x="3477175" y="0"/>
                </a:moveTo>
                <a:lnTo>
                  <a:pt x="3484819" y="0"/>
                </a:lnTo>
                <a:lnTo>
                  <a:pt x="3484819" y="3430264"/>
                </a:lnTo>
                <a:lnTo>
                  <a:pt x="0" y="3430264"/>
                </a:lnTo>
                <a:lnTo>
                  <a:pt x="0" y="3429980"/>
                </a:lnTo>
                <a:lnTo>
                  <a:pt x="168101" y="3425798"/>
                </a:lnTo>
                <a:cubicBezTo>
                  <a:pt x="1892515" y="3339789"/>
                  <a:pt x="3286588" y="2021777"/>
                  <a:pt x="3459291" y="348491"/>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22F70C1E-70A9-4389-843B-5784E2A9E7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0784" y="-9991"/>
            <a:ext cx="3483870" cy="344523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ervice dog tag">
            <a:extLst>
              <a:ext uri="{FF2B5EF4-FFF2-40B4-BE49-F238E27FC236}">
                <a16:creationId xmlns:a16="http://schemas.microsoft.com/office/drawing/2014/main" id="{77040FA8-2006-A8FA-9613-389E907B708A}"/>
              </a:ext>
            </a:extLst>
          </p:cNvPr>
          <p:cNvPicPr>
            <a:picLocks noChangeAspect="1"/>
          </p:cNvPicPr>
          <p:nvPr/>
        </p:nvPicPr>
        <p:blipFill rotWithShape="1">
          <a:blip r:embed="rId2"/>
          <a:srcRect t="18719" r="-1" b="7506"/>
          <a:stretch/>
        </p:blipFill>
        <p:spPr>
          <a:xfrm>
            <a:off x="5225965" y="3435239"/>
            <a:ext cx="6970895" cy="3432752"/>
          </a:xfrm>
          <a:custGeom>
            <a:avLst/>
            <a:gdLst/>
            <a:ahLst/>
            <a:cxnLst/>
            <a:rect l="l" t="t" r="r" b="b"/>
            <a:pathLst>
              <a:path w="6970895" h="3432752">
                <a:moveTo>
                  <a:pt x="0" y="0"/>
                </a:moveTo>
                <a:lnTo>
                  <a:pt x="3482163" y="0"/>
                </a:lnTo>
                <a:lnTo>
                  <a:pt x="6970895" y="0"/>
                </a:lnTo>
                <a:cubicBezTo>
                  <a:pt x="6970895" y="1895856"/>
                  <a:pt x="5408935" y="3432752"/>
                  <a:pt x="3482163" y="3432752"/>
                </a:cubicBezTo>
                <a:lnTo>
                  <a:pt x="3482163" y="3430264"/>
                </a:lnTo>
                <a:lnTo>
                  <a:pt x="0" y="3430264"/>
                </a:lnTo>
                <a:close/>
              </a:path>
            </a:pathLst>
          </a:custGeom>
        </p:spPr>
      </p:pic>
    </p:spTree>
    <p:extLst>
      <p:ext uri="{BB962C8B-B14F-4D97-AF65-F5344CB8AC3E}">
        <p14:creationId xmlns:p14="http://schemas.microsoft.com/office/powerpoint/2010/main" val="15303725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14A5E-95A7-48B7-8AC2-B57C825DAEC9}"/>
              </a:ext>
            </a:extLst>
          </p:cNvPr>
          <p:cNvSpPr>
            <a:spLocks noGrp="1"/>
          </p:cNvSpPr>
          <p:nvPr>
            <p:ph type="title"/>
          </p:nvPr>
        </p:nvSpPr>
        <p:spPr/>
        <p:txBody>
          <a:bodyPr/>
          <a:lstStyle/>
          <a:p>
            <a:r>
              <a:rPr lang="en-GB" dirty="0"/>
              <a:t>Lesson Plan</a:t>
            </a:r>
          </a:p>
        </p:txBody>
      </p:sp>
      <p:graphicFrame>
        <p:nvGraphicFramePr>
          <p:cNvPr id="5" name="Content Placeholder 2">
            <a:extLst>
              <a:ext uri="{FF2B5EF4-FFF2-40B4-BE49-F238E27FC236}">
                <a16:creationId xmlns:a16="http://schemas.microsoft.com/office/drawing/2014/main" id="{BCBFCC3B-26B4-C1E6-0E79-EFDFFA6539A5}"/>
              </a:ext>
            </a:extLst>
          </p:cNvPr>
          <p:cNvGraphicFramePr>
            <a:graphicFrameLocks noGrp="1"/>
          </p:cNvGraphicFramePr>
          <p:nvPr>
            <p:ph idx="1"/>
          </p:nvPr>
        </p:nvGraphicFramePr>
        <p:xfrm>
          <a:off x="1077362" y="2427316"/>
          <a:ext cx="9950103" cy="35135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90467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73002-F3FD-48E6-A9FB-6B90C3793AA9}"/>
              </a:ext>
            </a:extLst>
          </p:cNvPr>
          <p:cNvSpPr>
            <a:spLocks noGrp="1"/>
          </p:cNvSpPr>
          <p:nvPr>
            <p:ph type="title"/>
          </p:nvPr>
        </p:nvSpPr>
        <p:spPr/>
        <p:txBody>
          <a:bodyPr/>
          <a:lstStyle/>
          <a:p>
            <a:r>
              <a:rPr lang="en-GB" dirty="0"/>
              <a:t>21</a:t>
            </a:r>
            <a:r>
              <a:rPr lang="en-GB" baseline="30000" dirty="0"/>
              <a:t>st</a:t>
            </a:r>
            <a:r>
              <a:rPr lang="en-GB" dirty="0"/>
              <a:t> Century Challenges to Policing</a:t>
            </a:r>
          </a:p>
        </p:txBody>
      </p:sp>
      <p:sp>
        <p:nvSpPr>
          <p:cNvPr id="3" name="Content Placeholder 2">
            <a:extLst>
              <a:ext uri="{FF2B5EF4-FFF2-40B4-BE49-F238E27FC236}">
                <a16:creationId xmlns:a16="http://schemas.microsoft.com/office/drawing/2014/main" id="{F735236C-7CEC-49C1-B42D-519441C07755}"/>
              </a:ext>
            </a:extLst>
          </p:cNvPr>
          <p:cNvSpPr>
            <a:spLocks noGrp="1"/>
          </p:cNvSpPr>
          <p:nvPr>
            <p:ph idx="1"/>
          </p:nvPr>
        </p:nvSpPr>
        <p:spPr/>
        <p:txBody>
          <a:bodyPr numCol="2">
            <a:normAutofit fontScale="77500" lnSpcReduction="20000"/>
          </a:bodyPr>
          <a:lstStyle/>
          <a:p>
            <a:pPr>
              <a:buFont typeface="Arial" panose="020B0604020202020204" pitchFamily="34" charset="0"/>
              <a:buChar char="•"/>
              <a:defRPr/>
            </a:pPr>
            <a:r>
              <a:rPr lang="en-GB" sz="1800" b="1" dirty="0">
                <a:solidFill>
                  <a:schemeClr val="tx1"/>
                </a:solidFill>
              </a:rPr>
              <a:t>Globalisation</a:t>
            </a:r>
          </a:p>
          <a:p>
            <a:pPr>
              <a:buFont typeface="Arial" panose="020B0604020202020204" pitchFamily="34" charset="0"/>
              <a:buChar char="•"/>
              <a:defRPr/>
            </a:pPr>
            <a:r>
              <a:rPr lang="en-GB" sz="1800" b="1" dirty="0">
                <a:solidFill>
                  <a:schemeClr val="tx1"/>
                </a:solidFill>
              </a:rPr>
              <a:t>Cyber crime</a:t>
            </a:r>
          </a:p>
          <a:p>
            <a:pPr>
              <a:buFont typeface="Arial" panose="020B0604020202020204" pitchFamily="34" charset="0"/>
              <a:buChar char="•"/>
              <a:defRPr/>
            </a:pPr>
            <a:r>
              <a:rPr lang="en-GB" sz="1800" b="1" dirty="0">
                <a:solidFill>
                  <a:schemeClr val="tx1"/>
                </a:solidFill>
              </a:rPr>
              <a:t>Elder abuse</a:t>
            </a:r>
          </a:p>
          <a:p>
            <a:pPr>
              <a:buFont typeface="Arial" panose="020B0604020202020204" pitchFamily="34" charset="0"/>
              <a:buChar char="•"/>
              <a:defRPr/>
            </a:pPr>
            <a:r>
              <a:rPr lang="en-GB" sz="1800" b="1" dirty="0">
                <a:solidFill>
                  <a:schemeClr val="tx1"/>
                </a:solidFill>
              </a:rPr>
              <a:t>Human trafficking </a:t>
            </a:r>
          </a:p>
          <a:p>
            <a:pPr>
              <a:buFont typeface="Arial" panose="020B0604020202020204" pitchFamily="34" charset="0"/>
              <a:buChar char="•"/>
              <a:defRPr/>
            </a:pPr>
            <a:r>
              <a:rPr lang="en-GB" sz="1800" b="1" dirty="0">
                <a:solidFill>
                  <a:schemeClr val="tx1"/>
                </a:solidFill>
              </a:rPr>
              <a:t>Online child exploitation </a:t>
            </a:r>
          </a:p>
          <a:p>
            <a:pPr>
              <a:buFont typeface="Arial" panose="020B0604020202020204" pitchFamily="34" charset="0"/>
              <a:buChar char="•"/>
              <a:defRPr/>
            </a:pPr>
            <a:r>
              <a:rPr lang="en-GB" sz="1800" b="1" dirty="0">
                <a:solidFill>
                  <a:schemeClr val="tx1"/>
                </a:solidFill>
              </a:rPr>
              <a:t>HBV/Hate crime</a:t>
            </a:r>
          </a:p>
          <a:p>
            <a:pPr>
              <a:buFont typeface="Arial" panose="020B0604020202020204" pitchFamily="34" charset="0"/>
              <a:buChar char="•"/>
              <a:defRPr/>
            </a:pPr>
            <a:r>
              <a:rPr lang="en-GB" sz="1800" b="1" dirty="0">
                <a:solidFill>
                  <a:schemeClr val="tx1"/>
                </a:solidFill>
              </a:rPr>
              <a:t>Gun crime/gang culture </a:t>
            </a:r>
          </a:p>
          <a:p>
            <a:pPr>
              <a:buFont typeface="Arial" panose="020B0604020202020204" pitchFamily="34" charset="0"/>
              <a:buChar char="•"/>
              <a:defRPr/>
            </a:pPr>
            <a:r>
              <a:rPr lang="en-GB" sz="1800" b="1" dirty="0">
                <a:solidFill>
                  <a:schemeClr val="tx1"/>
                </a:solidFill>
              </a:rPr>
              <a:t>Drug Crime </a:t>
            </a:r>
          </a:p>
          <a:p>
            <a:pPr>
              <a:buFont typeface="Arial" panose="020B0604020202020204" pitchFamily="34" charset="0"/>
              <a:buChar char="•"/>
              <a:defRPr/>
            </a:pPr>
            <a:r>
              <a:rPr lang="en-GB" sz="1800" b="1" dirty="0">
                <a:solidFill>
                  <a:schemeClr val="tx1"/>
                </a:solidFill>
              </a:rPr>
              <a:t>Terrorism </a:t>
            </a:r>
          </a:p>
          <a:p>
            <a:pPr>
              <a:buFont typeface="Arial" panose="020B0604020202020204" pitchFamily="34" charset="0"/>
              <a:buChar char="•"/>
              <a:defRPr/>
            </a:pPr>
            <a:r>
              <a:rPr lang="en-GB" sz="1800" b="1" dirty="0">
                <a:solidFill>
                  <a:schemeClr val="tx1"/>
                </a:solidFill>
              </a:rPr>
              <a:t>White collar crime </a:t>
            </a:r>
          </a:p>
          <a:p>
            <a:pPr>
              <a:buFont typeface="Arial" panose="020B0604020202020204" pitchFamily="34" charset="0"/>
              <a:buChar char="•"/>
              <a:defRPr/>
            </a:pPr>
            <a:r>
              <a:rPr lang="en-GB" sz="1800" b="1" dirty="0">
                <a:solidFill>
                  <a:schemeClr val="tx1"/>
                </a:solidFill>
              </a:rPr>
              <a:t>Police culture</a:t>
            </a:r>
          </a:p>
          <a:p>
            <a:pPr>
              <a:buFont typeface="Arial" panose="020B0604020202020204" pitchFamily="34" charset="0"/>
              <a:buChar char="•"/>
              <a:defRPr/>
            </a:pPr>
            <a:r>
              <a:rPr lang="en-GB" sz="1800" b="1" dirty="0">
                <a:solidFill>
                  <a:schemeClr val="tx1"/>
                </a:solidFill>
              </a:rPr>
              <a:t>Miscarriages of Justice</a:t>
            </a:r>
          </a:p>
          <a:p>
            <a:pPr>
              <a:buFont typeface="Arial" panose="020B0604020202020204" pitchFamily="34" charset="0"/>
              <a:buChar char="•"/>
              <a:defRPr/>
            </a:pPr>
            <a:r>
              <a:rPr lang="en-GB" sz="1800" b="1" dirty="0">
                <a:solidFill>
                  <a:schemeClr val="tx1"/>
                </a:solidFill>
              </a:rPr>
              <a:t>Ethical Policing</a:t>
            </a:r>
          </a:p>
          <a:p>
            <a:pPr>
              <a:buFont typeface="Arial" panose="020B0604020202020204" pitchFamily="34" charset="0"/>
              <a:buChar char="•"/>
              <a:defRPr/>
            </a:pPr>
            <a:r>
              <a:rPr lang="en-GB" sz="1800" b="1" dirty="0">
                <a:solidFill>
                  <a:schemeClr val="tx1"/>
                </a:solidFill>
              </a:rPr>
              <a:t>Diversity  </a:t>
            </a:r>
          </a:p>
          <a:p>
            <a:pPr>
              <a:buFont typeface="Arial" panose="020B0604020202020204" pitchFamily="34" charset="0"/>
              <a:buChar char="•"/>
              <a:defRPr/>
            </a:pPr>
            <a:r>
              <a:rPr lang="en-GB" sz="1800" b="1" dirty="0">
                <a:solidFill>
                  <a:schemeClr val="tx1"/>
                </a:solidFill>
              </a:rPr>
              <a:t>Austerity </a:t>
            </a:r>
          </a:p>
          <a:p>
            <a:pPr>
              <a:buFont typeface="Arial" panose="020B0604020202020204" pitchFamily="34" charset="0"/>
              <a:buChar char="•"/>
              <a:defRPr/>
            </a:pPr>
            <a:r>
              <a:rPr lang="en-GB" altLang="en-US" sz="1800" b="1" dirty="0">
                <a:solidFill>
                  <a:schemeClr val="tx1"/>
                </a:solidFill>
              </a:rPr>
              <a:t>Police Powers vs Individual Freedom </a:t>
            </a:r>
          </a:p>
          <a:p>
            <a:pPr>
              <a:buFont typeface="Arial" panose="020B0604020202020204" pitchFamily="34" charset="0"/>
              <a:buChar char="•"/>
              <a:defRPr/>
            </a:pPr>
            <a:r>
              <a:rPr lang="en-GB" altLang="en-US" sz="1800" b="1" dirty="0">
                <a:solidFill>
                  <a:schemeClr val="tx1"/>
                </a:solidFill>
              </a:rPr>
              <a:t>Legitimacy and confidence in Policing</a:t>
            </a:r>
          </a:p>
          <a:p>
            <a:pPr>
              <a:buFont typeface="Arial" panose="020B0604020202020204" pitchFamily="34" charset="0"/>
              <a:buChar char="•"/>
              <a:defRPr/>
            </a:pPr>
            <a:r>
              <a:rPr lang="en-GB" altLang="en-US" sz="1800" b="1" dirty="0">
                <a:solidFill>
                  <a:schemeClr val="tx1"/>
                </a:solidFill>
              </a:rPr>
              <a:t>Free Market Economics </a:t>
            </a:r>
          </a:p>
          <a:p>
            <a:pPr>
              <a:buFont typeface="Arial" panose="020B0604020202020204" pitchFamily="34" charset="0"/>
              <a:buChar char="•"/>
              <a:defRPr/>
            </a:pPr>
            <a:r>
              <a:rPr lang="en-GB" altLang="en-US" sz="1800" b="1" dirty="0">
                <a:solidFill>
                  <a:schemeClr val="tx1"/>
                </a:solidFill>
              </a:rPr>
              <a:t>Models of Policing</a:t>
            </a:r>
          </a:p>
          <a:p>
            <a:pPr>
              <a:buFont typeface="Arial" panose="020B0604020202020204" pitchFamily="34" charset="0"/>
              <a:buChar char="•"/>
              <a:defRPr/>
            </a:pPr>
            <a:r>
              <a:rPr lang="en-GB" altLang="en-US" sz="1800" b="1" dirty="0">
                <a:solidFill>
                  <a:schemeClr val="tx1"/>
                </a:solidFill>
              </a:rPr>
              <a:t>Media </a:t>
            </a:r>
          </a:p>
        </p:txBody>
      </p:sp>
      <p:sp>
        <p:nvSpPr>
          <p:cNvPr id="4" name="TextBox 3">
            <a:extLst>
              <a:ext uri="{FF2B5EF4-FFF2-40B4-BE49-F238E27FC236}">
                <a16:creationId xmlns:a16="http://schemas.microsoft.com/office/drawing/2014/main" id="{0389350D-B8C6-4B96-9F1F-A631AF79A0B3}"/>
              </a:ext>
            </a:extLst>
          </p:cNvPr>
          <p:cNvSpPr txBox="1"/>
          <p:nvPr/>
        </p:nvSpPr>
        <p:spPr>
          <a:xfrm>
            <a:off x="2803357" y="6137566"/>
            <a:ext cx="6930189" cy="369332"/>
          </a:xfrm>
          <a:prstGeom prst="rect">
            <a:avLst/>
          </a:prstGeom>
          <a:noFill/>
        </p:spPr>
        <p:txBody>
          <a:bodyPr wrap="square" rtlCol="0">
            <a:spAutoFit/>
          </a:bodyPr>
          <a:lstStyle/>
          <a:p>
            <a:r>
              <a:rPr lang="en-GB" sz="1800" b="1" dirty="0"/>
              <a:t>Same challenges but different culture?</a:t>
            </a:r>
          </a:p>
        </p:txBody>
      </p:sp>
    </p:spTree>
    <p:extLst>
      <p:ext uri="{BB962C8B-B14F-4D97-AF65-F5344CB8AC3E}">
        <p14:creationId xmlns:p14="http://schemas.microsoft.com/office/powerpoint/2010/main" val="1094282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5E1DB-E209-43C3-9315-1D64B7B6B1A9}"/>
              </a:ext>
            </a:extLst>
          </p:cNvPr>
          <p:cNvSpPr>
            <a:spLocks noGrp="1"/>
          </p:cNvSpPr>
          <p:nvPr>
            <p:ph type="title"/>
          </p:nvPr>
        </p:nvSpPr>
        <p:spPr>
          <a:xfrm>
            <a:off x="1077362" y="720434"/>
            <a:ext cx="9950103" cy="838202"/>
          </a:xfrm>
        </p:spPr>
        <p:txBody>
          <a:bodyPr/>
          <a:lstStyle/>
          <a:p>
            <a:r>
              <a:rPr lang="en-GB" b="1" dirty="0">
                <a:solidFill>
                  <a:schemeClr val="tx1"/>
                </a:solidFill>
              </a:rPr>
              <a:t>The </a:t>
            </a:r>
            <a:r>
              <a:rPr lang="en-GB" b="1" dirty="0" err="1">
                <a:solidFill>
                  <a:schemeClr val="tx1"/>
                </a:solidFill>
              </a:rPr>
              <a:t>Neyroud</a:t>
            </a:r>
            <a:r>
              <a:rPr lang="en-GB" b="1" dirty="0">
                <a:solidFill>
                  <a:schemeClr val="tx1"/>
                </a:solidFill>
              </a:rPr>
              <a:t> Review</a:t>
            </a:r>
            <a:endParaRPr lang="en-GB" dirty="0"/>
          </a:p>
        </p:txBody>
      </p:sp>
      <p:sp>
        <p:nvSpPr>
          <p:cNvPr id="3" name="Content Placeholder 2">
            <a:extLst>
              <a:ext uri="{FF2B5EF4-FFF2-40B4-BE49-F238E27FC236}">
                <a16:creationId xmlns:a16="http://schemas.microsoft.com/office/drawing/2014/main" id="{B6CA8BF9-EA39-4A9C-8585-66E4F34FCB14}"/>
              </a:ext>
            </a:extLst>
          </p:cNvPr>
          <p:cNvSpPr>
            <a:spLocks noGrp="1"/>
          </p:cNvSpPr>
          <p:nvPr>
            <p:ph idx="1"/>
          </p:nvPr>
        </p:nvSpPr>
        <p:spPr>
          <a:xfrm>
            <a:off x="1077362" y="1911927"/>
            <a:ext cx="9950103" cy="4468091"/>
          </a:xfrm>
        </p:spPr>
        <p:txBody>
          <a:bodyPr>
            <a:normAutofit fontScale="92500"/>
          </a:bodyPr>
          <a:lstStyle/>
          <a:p>
            <a:pPr marL="0" indent="0">
              <a:buNone/>
            </a:pPr>
            <a:r>
              <a:rPr lang="en-GB" sz="2400" b="1" dirty="0"/>
              <a:t>‘Policing in the 21st Century: Reconnecting police and the people’, coalition government paper published in July 2010</a:t>
            </a:r>
          </a:p>
          <a:p>
            <a:pPr marL="0" indent="0">
              <a:buNone/>
            </a:pPr>
            <a:r>
              <a:rPr lang="en-GB" sz="2400" b="1" dirty="0"/>
              <a:t>3 key elements;</a:t>
            </a:r>
          </a:p>
          <a:p>
            <a:pPr>
              <a:buAutoNum type="arabicPeriod"/>
            </a:pPr>
            <a:r>
              <a:rPr lang="en-GB" sz="2400" dirty="0"/>
              <a:t>Transferring power back to the people and away from government with local PCC plans. (Police Reform &amp; Social Responsibility Bill)</a:t>
            </a:r>
          </a:p>
          <a:p>
            <a:pPr>
              <a:buAutoNum type="arabicPeriod"/>
            </a:pPr>
            <a:r>
              <a:rPr lang="en-GB" sz="2400" dirty="0"/>
              <a:t>Creation of the National Crime Agency (NCA) &amp; phasing out of the National Police Improvement Agency (NPIA)</a:t>
            </a:r>
          </a:p>
          <a:p>
            <a:pPr>
              <a:buAutoNum type="arabicPeriod"/>
            </a:pPr>
            <a:r>
              <a:rPr lang="en-GB" sz="2400" dirty="0"/>
              <a:t>Severe fiscal constraints and the ‘trimming of fat’ associated with the cuts</a:t>
            </a:r>
          </a:p>
          <a:p>
            <a:pPr marL="0" indent="0" algn="r">
              <a:buNone/>
            </a:pPr>
            <a:r>
              <a:rPr lang="en-GB" sz="1400" dirty="0"/>
              <a:t>https://www.metfed.org.uk/support/uploads/1304678523Neyroud%20Review%20-%20Executive%20summary,%20recommendations%20and%20supporting%20proposals.pdf</a:t>
            </a:r>
          </a:p>
        </p:txBody>
      </p:sp>
    </p:spTree>
    <p:extLst>
      <p:ext uri="{BB962C8B-B14F-4D97-AF65-F5344CB8AC3E}">
        <p14:creationId xmlns:p14="http://schemas.microsoft.com/office/powerpoint/2010/main" val="5918063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1C08158-5BFB-475E-AFFD-3119675BE1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F5923A5-3EA5-4A1F-8FB1-6E9E4AC90B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529852"/>
            <a:ext cx="6736976" cy="3328145"/>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1850567E-9970-49B5-8036-68DF198AB1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3414824" cy="6864873"/>
          </a:xfrm>
          <a:custGeom>
            <a:avLst/>
            <a:gdLst>
              <a:gd name="connsiteX0" fmla="*/ 0 w 3414824"/>
              <a:gd name="connsiteY0" fmla="*/ 3376141 h 6864873"/>
              <a:gd name="connsiteX1" fmla="*/ 3414824 w 3414824"/>
              <a:gd name="connsiteY1" fmla="*/ 3376141 h 6864873"/>
              <a:gd name="connsiteX2" fmla="*/ 0 w 3414824"/>
              <a:gd name="connsiteY2" fmla="*/ 6864873 h 6864873"/>
              <a:gd name="connsiteX3" fmla="*/ 2 w 3414824"/>
              <a:gd name="connsiteY3" fmla="*/ 0 h 6864873"/>
              <a:gd name="connsiteX4" fmla="*/ 3414824 w 3414824"/>
              <a:gd name="connsiteY4" fmla="*/ 0 h 6864873"/>
              <a:gd name="connsiteX5" fmla="*/ 3414824 w 3414824"/>
              <a:gd name="connsiteY5" fmla="*/ 3376140 h 6864873"/>
              <a:gd name="connsiteX6" fmla="*/ 2 w 3414824"/>
              <a:gd name="connsiteY6" fmla="*/ 3376140 h 6864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14824" h="6864873">
                <a:moveTo>
                  <a:pt x="0" y="3376141"/>
                </a:moveTo>
                <a:lnTo>
                  <a:pt x="3414824" y="3376141"/>
                </a:lnTo>
                <a:cubicBezTo>
                  <a:pt x="3414824" y="5302914"/>
                  <a:pt x="1885955" y="6864873"/>
                  <a:pt x="0" y="6864873"/>
                </a:cubicBezTo>
                <a:close/>
                <a:moveTo>
                  <a:pt x="2" y="0"/>
                </a:moveTo>
                <a:lnTo>
                  <a:pt x="3414824" y="0"/>
                </a:lnTo>
                <a:lnTo>
                  <a:pt x="3414824" y="3376140"/>
                </a:lnTo>
                <a:lnTo>
                  <a:pt x="2" y="337614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931E818-585C-4811-9929-2E17969406DD}"/>
              </a:ext>
            </a:extLst>
          </p:cNvPr>
          <p:cNvSpPr>
            <a:spLocks noGrp="1"/>
          </p:cNvSpPr>
          <p:nvPr>
            <p:ph type="title"/>
          </p:nvPr>
        </p:nvSpPr>
        <p:spPr>
          <a:xfrm>
            <a:off x="752476" y="1597958"/>
            <a:ext cx="2401165" cy="2491904"/>
          </a:xfrm>
        </p:spPr>
        <p:txBody>
          <a:bodyPr anchor="t">
            <a:normAutofit/>
          </a:bodyPr>
          <a:lstStyle/>
          <a:p>
            <a:r>
              <a:rPr lang="en-GB" sz="2400" b="1"/>
              <a:t>The Neyroud Review - Police Leadership and Training</a:t>
            </a:r>
            <a:endParaRPr lang="en-GB" sz="2400"/>
          </a:p>
        </p:txBody>
      </p:sp>
      <p:sp>
        <p:nvSpPr>
          <p:cNvPr id="15" name="Freeform: Shape 14">
            <a:extLst>
              <a:ext uri="{FF2B5EF4-FFF2-40B4-BE49-F238E27FC236}">
                <a16:creationId xmlns:a16="http://schemas.microsoft.com/office/drawing/2014/main" id="{252F6D40-1969-431D-97A1-D6439AD90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14823" y="-6876"/>
            <a:ext cx="8777176" cy="6871754"/>
          </a:xfrm>
          <a:custGeom>
            <a:avLst/>
            <a:gdLst>
              <a:gd name="connsiteX0" fmla="*/ 0 w 8777176"/>
              <a:gd name="connsiteY0" fmla="*/ 0 h 6871754"/>
              <a:gd name="connsiteX1" fmla="*/ 3414822 w 8777176"/>
              <a:gd name="connsiteY1" fmla="*/ 0 h 6871754"/>
              <a:gd name="connsiteX2" fmla="*/ 3414822 w 8777176"/>
              <a:gd name="connsiteY2" fmla="*/ 6875 h 6871754"/>
              <a:gd name="connsiteX3" fmla="*/ 8777176 w 8777176"/>
              <a:gd name="connsiteY3" fmla="*/ 6875 h 6871754"/>
              <a:gd name="connsiteX4" fmla="*/ 8777176 w 8777176"/>
              <a:gd name="connsiteY4" fmla="*/ 6871754 h 6871754"/>
              <a:gd name="connsiteX5" fmla="*/ 3251085 w 8777176"/>
              <a:gd name="connsiteY5" fmla="*/ 6871754 h 6871754"/>
              <a:gd name="connsiteX6" fmla="*/ 3251085 w 8777176"/>
              <a:gd name="connsiteY6" fmla="*/ 6860643 h 6871754"/>
              <a:gd name="connsiteX7" fmla="*/ 3239098 w 8777176"/>
              <a:gd name="connsiteY7" fmla="*/ 6860334 h 6871754"/>
              <a:gd name="connsiteX8" fmla="*/ 0 w 8777176"/>
              <a:gd name="connsiteY8" fmla="*/ 3376141 h 6871754"/>
              <a:gd name="connsiteX9" fmla="*/ 3251085 w 8777176"/>
              <a:gd name="connsiteY9" fmla="*/ 3376141 h 6871754"/>
              <a:gd name="connsiteX10" fmla="*/ 3251085 w 8777176"/>
              <a:gd name="connsiteY10" fmla="*/ 3376140 h 6871754"/>
              <a:gd name="connsiteX11" fmla="*/ 0 w 8777176"/>
              <a:gd name="connsiteY11" fmla="*/ 3376140 h 6871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777176" h="6871754">
                <a:moveTo>
                  <a:pt x="0" y="0"/>
                </a:moveTo>
                <a:lnTo>
                  <a:pt x="3414822" y="0"/>
                </a:lnTo>
                <a:lnTo>
                  <a:pt x="3414822" y="6875"/>
                </a:lnTo>
                <a:lnTo>
                  <a:pt x="8777176" y="6875"/>
                </a:lnTo>
                <a:lnTo>
                  <a:pt x="8777176" y="6871754"/>
                </a:lnTo>
                <a:lnTo>
                  <a:pt x="3251085" y="6871754"/>
                </a:lnTo>
                <a:lnTo>
                  <a:pt x="3251085" y="6860643"/>
                </a:lnTo>
                <a:lnTo>
                  <a:pt x="3239098" y="6860334"/>
                </a:lnTo>
                <a:cubicBezTo>
                  <a:pt x="1434808" y="6766895"/>
                  <a:pt x="0" y="5242703"/>
                  <a:pt x="0" y="3376141"/>
                </a:cubicBezTo>
                <a:lnTo>
                  <a:pt x="3251085" y="3376141"/>
                </a:lnTo>
                <a:lnTo>
                  <a:pt x="3251085" y="3376140"/>
                </a:lnTo>
                <a:lnTo>
                  <a:pt x="0" y="337614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aphicFrame>
        <p:nvGraphicFramePr>
          <p:cNvPr id="5" name="Content Placeholder 2">
            <a:extLst>
              <a:ext uri="{FF2B5EF4-FFF2-40B4-BE49-F238E27FC236}">
                <a16:creationId xmlns:a16="http://schemas.microsoft.com/office/drawing/2014/main" id="{BEEB77CD-B3CA-8CAA-F550-F28CEAB699EE}"/>
              </a:ext>
            </a:extLst>
          </p:cNvPr>
          <p:cNvGraphicFramePr>
            <a:graphicFrameLocks noGrp="1"/>
          </p:cNvGraphicFramePr>
          <p:nvPr>
            <p:ph idx="1"/>
            <p:extLst>
              <p:ext uri="{D42A27DB-BD31-4B8C-83A1-F6EECF244321}">
                <p14:modId xmlns:p14="http://schemas.microsoft.com/office/powerpoint/2010/main" val="3579036253"/>
              </p:ext>
            </p:extLst>
          </p:nvPr>
        </p:nvGraphicFramePr>
        <p:xfrm>
          <a:off x="4908175" y="773206"/>
          <a:ext cx="6205913" cy="50157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3251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7">
            <a:extLst>
              <a:ext uri="{FF2B5EF4-FFF2-40B4-BE49-F238E27FC236}">
                <a16:creationId xmlns:a16="http://schemas.microsoft.com/office/drawing/2014/main" id="{D93C0950-3C3C-4FE9-BE59-DAF5AEF99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4D0B11-DB73-4229-AC32-E0C91C749EFC}"/>
              </a:ext>
            </a:extLst>
          </p:cNvPr>
          <p:cNvSpPr>
            <a:spLocks noGrp="1"/>
          </p:cNvSpPr>
          <p:nvPr>
            <p:ph type="title"/>
          </p:nvPr>
        </p:nvSpPr>
        <p:spPr>
          <a:xfrm>
            <a:off x="1077362" y="720435"/>
            <a:ext cx="6383311" cy="651165"/>
          </a:xfrm>
        </p:spPr>
        <p:txBody>
          <a:bodyPr>
            <a:normAutofit/>
          </a:bodyPr>
          <a:lstStyle/>
          <a:p>
            <a:r>
              <a:rPr lang="en-GB" b="1" dirty="0"/>
              <a:t>The </a:t>
            </a:r>
            <a:r>
              <a:rPr lang="en-GB" b="1" dirty="0" err="1"/>
              <a:t>Neyroud</a:t>
            </a:r>
            <a:r>
              <a:rPr lang="en-GB" b="1" dirty="0"/>
              <a:t> Review</a:t>
            </a:r>
            <a:endParaRPr lang="en-GB" dirty="0"/>
          </a:p>
        </p:txBody>
      </p:sp>
      <p:sp>
        <p:nvSpPr>
          <p:cNvPr id="3" name="Content Placeholder 2">
            <a:extLst>
              <a:ext uri="{FF2B5EF4-FFF2-40B4-BE49-F238E27FC236}">
                <a16:creationId xmlns:a16="http://schemas.microsoft.com/office/drawing/2014/main" id="{A3264263-FCCD-4EFC-822F-FFA3DEB029B7}"/>
              </a:ext>
            </a:extLst>
          </p:cNvPr>
          <p:cNvSpPr>
            <a:spLocks noGrp="1"/>
          </p:cNvSpPr>
          <p:nvPr>
            <p:ph idx="1"/>
          </p:nvPr>
        </p:nvSpPr>
        <p:spPr>
          <a:xfrm>
            <a:off x="540327" y="1600200"/>
            <a:ext cx="7730837" cy="4696691"/>
          </a:xfrm>
        </p:spPr>
        <p:txBody>
          <a:bodyPr>
            <a:normAutofit fontScale="85000" lnSpcReduction="10000"/>
          </a:bodyPr>
          <a:lstStyle/>
          <a:p>
            <a:pPr marL="0" indent="0">
              <a:lnSpc>
                <a:spcPct val="110000"/>
              </a:lnSpc>
              <a:buNone/>
            </a:pPr>
            <a:r>
              <a:rPr lang="en-GB" sz="2800" dirty="0"/>
              <a:t>1. </a:t>
            </a:r>
            <a:r>
              <a:rPr lang="en-GB" sz="2800" b="1" dirty="0"/>
              <a:t>Professionalising the Police Service: creating a Professional Body</a:t>
            </a:r>
          </a:p>
          <a:p>
            <a:pPr marL="0" indent="0">
              <a:lnSpc>
                <a:spcPct val="110000"/>
              </a:lnSpc>
              <a:buNone/>
            </a:pPr>
            <a:r>
              <a:rPr lang="en-GB" sz="2800" b="1" dirty="0"/>
              <a:t>2. Building Professional Development</a:t>
            </a:r>
          </a:p>
          <a:p>
            <a:pPr marL="0" indent="0">
              <a:lnSpc>
                <a:spcPct val="110000"/>
              </a:lnSpc>
              <a:buNone/>
            </a:pPr>
            <a:r>
              <a:rPr lang="en-GB" sz="2800" b="1" dirty="0"/>
              <a:t>3. Developing Senior and Strategic Leadership</a:t>
            </a:r>
          </a:p>
          <a:p>
            <a:pPr marL="0" indent="0">
              <a:lnSpc>
                <a:spcPct val="110000"/>
              </a:lnSpc>
              <a:buNone/>
            </a:pPr>
            <a:r>
              <a:rPr lang="en-GB" sz="2800" b="1" dirty="0"/>
              <a:t>4. Delivery of leadership and training</a:t>
            </a:r>
          </a:p>
          <a:p>
            <a:pPr marL="0" indent="0">
              <a:lnSpc>
                <a:spcPct val="110000"/>
              </a:lnSpc>
              <a:buNone/>
            </a:pPr>
            <a:r>
              <a:rPr lang="en-GB" sz="2800" b="1" dirty="0"/>
              <a:t>Overall, the Review report argues that the police service needs to move from being a service that acts professionally to one which is a professional service</a:t>
            </a:r>
          </a:p>
          <a:p>
            <a:pPr marL="0" indent="0">
              <a:lnSpc>
                <a:spcPct val="110000"/>
              </a:lnSpc>
              <a:buNone/>
            </a:pPr>
            <a:endParaRPr lang="en-GB" sz="2800" dirty="0"/>
          </a:p>
          <a:p>
            <a:pPr marL="0" indent="0">
              <a:lnSpc>
                <a:spcPct val="110000"/>
              </a:lnSpc>
              <a:buNone/>
            </a:pPr>
            <a:r>
              <a:rPr lang="en-GB" sz="2800" b="1" dirty="0"/>
              <a:t>A root &amp; branch approach!</a:t>
            </a:r>
          </a:p>
        </p:txBody>
      </p:sp>
      <p:sp>
        <p:nvSpPr>
          <p:cNvPr id="21" name="Rectangle 9">
            <a:extLst>
              <a:ext uri="{FF2B5EF4-FFF2-40B4-BE49-F238E27FC236}">
                <a16:creationId xmlns:a16="http://schemas.microsoft.com/office/drawing/2014/main" id="{4C415DDA-2676-413C-8636-3E46EB18FA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7925" y="3401303"/>
            <a:ext cx="3485994" cy="345669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1">
            <a:extLst>
              <a:ext uri="{FF2B5EF4-FFF2-40B4-BE49-F238E27FC236}">
                <a16:creationId xmlns:a16="http://schemas.microsoft.com/office/drawing/2014/main" id="{9CD5FADB-FB52-448C-9702-2000373C29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8707923" y="-131"/>
            <a:ext cx="3488653" cy="3406192"/>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13">
            <a:extLst>
              <a:ext uri="{FF2B5EF4-FFF2-40B4-BE49-F238E27FC236}">
                <a16:creationId xmlns:a16="http://schemas.microsoft.com/office/drawing/2014/main" id="{30F2F495-5DE2-4DF5-8741-3841A9DE41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8707925" y="3406925"/>
            <a:ext cx="3485990" cy="3451076"/>
          </a:xfrm>
          <a:custGeom>
            <a:avLst/>
            <a:gdLst>
              <a:gd name="connsiteX0" fmla="*/ 0 w 2559050"/>
              <a:gd name="connsiteY0" fmla="*/ 0 h 2559050"/>
              <a:gd name="connsiteX1" fmla="*/ 2559050 w 2559050"/>
              <a:gd name="connsiteY1" fmla="*/ 0 h 2559050"/>
              <a:gd name="connsiteX2" fmla="*/ 0 w 2559050"/>
              <a:gd name="connsiteY2" fmla="*/ 2559050 h 2559050"/>
            </a:gdLst>
            <a:ahLst/>
            <a:cxnLst>
              <a:cxn ang="0">
                <a:pos x="connsiteX0" y="connsiteY0"/>
              </a:cxn>
              <a:cxn ang="0">
                <a:pos x="connsiteX1" y="connsiteY1"/>
              </a:cxn>
              <a:cxn ang="0">
                <a:pos x="connsiteX2" y="connsiteY2"/>
              </a:cxn>
            </a:cxnLst>
            <a:rect l="l" t="t" r="r" b="b"/>
            <a:pathLst>
              <a:path w="2559050" h="2559050">
                <a:moveTo>
                  <a:pt x="0" y="0"/>
                </a:moveTo>
                <a:lnTo>
                  <a:pt x="2559050" y="0"/>
                </a:lnTo>
                <a:cubicBezTo>
                  <a:pt x="2559050" y="1413324"/>
                  <a:pt x="1413324" y="2559050"/>
                  <a:pt x="0" y="255905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4" name="Rectangle 34">
            <a:extLst>
              <a:ext uri="{FF2B5EF4-FFF2-40B4-BE49-F238E27FC236}">
                <a16:creationId xmlns:a16="http://schemas.microsoft.com/office/drawing/2014/main" id="{6A740D2F-CBAA-486B-B578-F35085ECE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49175" y="-41251"/>
            <a:ext cx="3417103" cy="3499599"/>
          </a:xfrm>
          <a:custGeom>
            <a:avLst/>
            <a:gdLst>
              <a:gd name="connsiteX0" fmla="*/ 0 w 3484819"/>
              <a:gd name="connsiteY0" fmla="*/ 0 h 3430264"/>
              <a:gd name="connsiteX1" fmla="*/ 3484819 w 3484819"/>
              <a:gd name="connsiteY1" fmla="*/ 0 h 3430264"/>
              <a:gd name="connsiteX2" fmla="*/ 3484819 w 3484819"/>
              <a:gd name="connsiteY2" fmla="*/ 3430264 h 3430264"/>
              <a:gd name="connsiteX3" fmla="*/ 0 w 3484819"/>
              <a:gd name="connsiteY3" fmla="*/ 3430264 h 3430264"/>
              <a:gd name="connsiteX4" fmla="*/ 0 w 3484819"/>
              <a:gd name="connsiteY4" fmla="*/ 0 h 3430264"/>
              <a:gd name="connsiteX0" fmla="*/ 0 w 3484819"/>
              <a:gd name="connsiteY0" fmla="*/ 0 h 3430264"/>
              <a:gd name="connsiteX1" fmla="*/ 3484819 w 3484819"/>
              <a:gd name="connsiteY1" fmla="*/ 0 h 3430264"/>
              <a:gd name="connsiteX2" fmla="*/ 0 w 3484819"/>
              <a:gd name="connsiteY2" fmla="*/ 3430264 h 3430264"/>
              <a:gd name="connsiteX3" fmla="*/ 0 w 3484819"/>
              <a:gd name="connsiteY3" fmla="*/ 0 h 3430264"/>
            </a:gdLst>
            <a:ahLst/>
            <a:cxnLst>
              <a:cxn ang="0">
                <a:pos x="connsiteX0" y="connsiteY0"/>
              </a:cxn>
              <a:cxn ang="0">
                <a:pos x="connsiteX1" y="connsiteY1"/>
              </a:cxn>
              <a:cxn ang="0">
                <a:pos x="connsiteX2" y="connsiteY2"/>
              </a:cxn>
              <a:cxn ang="0">
                <a:pos x="connsiteX3" y="connsiteY3"/>
              </a:cxn>
            </a:cxnLst>
            <a:rect l="l" t="t" r="r" b="b"/>
            <a:pathLst>
              <a:path w="3484819" h="3430264">
                <a:moveTo>
                  <a:pt x="0" y="0"/>
                </a:moveTo>
                <a:lnTo>
                  <a:pt x="3484819" y="0"/>
                </a:lnTo>
                <a:lnTo>
                  <a:pt x="0" y="3430264"/>
                </a:lnTo>
                <a:lnTo>
                  <a:pt x="0"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31977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8CDA8-7F0E-47E7-89F4-B22BF85B6767}"/>
              </a:ext>
            </a:extLst>
          </p:cNvPr>
          <p:cNvSpPr>
            <a:spLocks noGrp="1"/>
          </p:cNvSpPr>
          <p:nvPr>
            <p:ph type="title"/>
          </p:nvPr>
        </p:nvSpPr>
        <p:spPr>
          <a:xfrm>
            <a:off x="1065330" y="720434"/>
            <a:ext cx="9950103" cy="675229"/>
          </a:xfrm>
        </p:spPr>
        <p:txBody>
          <a:bodyPr/>
          <a:lstStyle/>
          <a:p>
            <a:r>
              <a:rPr lang="en-GB" b="1" dirty="0">
                <a:solidFill>
                  <a:schemeClr val="tx1"/>
                </a:solidFill>
              </a:rPr>
              <a:t>The Marketing of the Police</a:t>
            </a:r>
            <a:endParaRPr lang="en-GB" dirty="0"/>
          </a:p>
        </p:txBody>
      </p:sp>
      <p:pic>
        <p:nvPicPr>
          <p:cNvPr id="13" name="Picture 12">
            <a:extLst>
              <a:ext uri="{FF2B5EF4-FFF2-40B4-BE49-F238E27FC236}">
                <a16:creationId xmlns:a16="http://schemas.microsoft.com/office/drawing/2014/main" id="{8FA2F675-3D75-40A7-8606-5B211447514B}"/>
              </a:ext>
            </a:extLst>
          </p:cNvPr>
          <p:cNvPicPr>
            <a:picLocks noChangeAspect="1"/>
          </p:cNvPicPr>
          <p:nvPr/>
        </p:nvPicPr>
        <p:blipFill>
          <a:blip r:embed="rId2"/>
          <a:stretch>
            <a:fillRect/>
          </a:stretch>
        </p:blipFill>
        <p:spPr>
          <a:xfrm>
            <a:off x="8195209" y="1395663"/>
            <a:ext cx="1999661" cy="2871465"/>
          </a:xfrm>
          <a:prstGeom prst="rect">
            <a:avLst/>
          </a:prstGeom>
        </p:spPr>
      </p:pic>
      <p:pic>
        <p:nvPicPr>
          <p:cNvPr id="19" name="Picture 18">
            <a:extLst>
              <a:ext uri="{FF2B5EF4-FFF2-40B4-BE49-F238E27FC236}">
                <a16:creationId xmlns:a16="http://schemas.microsoft.com/office/drawing/2014/main" id="{B5F85DF8-AC40-4997-8126-0655DF9E4A84}"/>
              </a:ext>
            </a:extLst>
          </p:cNvPr>
          <p:cNvPicPr>
            <a:picLocks noChangeAspect="1"/>
          </p:cNvPicPr>
          <p:nvPr/>
        </p:nvPicPr>
        <p:blipFill>
          <a:blip r:embed="rId3"/>
          <a:stretch>
            <a:fillRect/>
          </a:stretch>
        </p:blipFill>
        <p:spPr>
          <a:xfrm>
            <a:off x="4727637" y="4533939"/>
            <a:ext cx="4194412" cy="2133785"/>
          </a:xfrm>
          <a:prstGeom prst="rect">
            <a:avLst/>
          </a:prstGeom>
        </p:spPr>
      </p:pic>
      <p:pic>
        <p:nvPicPr>
          <p:cNvPr id="21" name="Picture 20">
            <a:extLst>
              <a:ext uri="{FF2B5EF4-FFF2-40B4-BE49-F238E27FC236}">
                <a16:creationId xmlns:a16="http://schemas.microsoft.com/office/drawing/2014/main" id="{6CE6F336-A396-48BC-A758-5FBE5FECEC1D}"/>
              </a:ext>
            </a:extLst>
          </p:cNvPr>
          <p:cNvPicPr>
            <a:picLocks noChangeAspect="1"/>
          </p:cNvPicPr>
          <p:nvPr/>
        </p:nvPicPr>
        <p:blipFill>
          <a:blip r:embed="rId4"/>
          <a:stretch>
            <a:fillRect/>
          </a:stretch>
        </p:blipFill>
        <p:spPr>
          <a:xfrm>
            <a:off x="5247832" y="1471826"/>
            <a:ext cx="1585097" cy="2908044"/>
          </a:xfrm>
          <a:prstGeom prst="rect">
            <a:avLst/>
          </a:prstGeom>
        </p:spPr>
      </p:pic>
      <p:pic>
        <p:nvPicPr>
          <p:cNvPr id="23" name="Picture 22">
            <a:extLst>
              <a:ext uri="{FF2B5EF4-FFF2-40B4-BE49-F238E27FC236}">
                <a16:creationId xmlns:a16="http://schemas.microsoft.com/office/drawing/2014/main" id="{08AA94FF-546D-4468-9737-1757E100832C}"/>
              </a:ext>
            </a:extLst>
          </p:cNvPr>
          <p:cNvPicPr>
            <a:picLocks noChangeAspect="1"/>
          </p:cNvPicPr>
          <p:nvPr/>
        </p:nvPicPr>
        <p:blipFill>
          <a:blip r:embed="rId5"/>
          <a:stretch>
            <a:fillRect/>
          </a:stretch>
        </p:blipFill>
        <p:spPr>
          <a:xfrm>
            <a:off x="1308645" y="2008364"/>
            <a:ext cx="3060457" cy="4517528"/>
          </a:xfrm>
          <a:prstGeom prst="rect">
            <a:avLst/>
          </a:prstGeom>
        </p:spPr>
      </p:pic>
    </p:spTree>
    <p:extLst>
      <p:ext uri="{BB962C8B-B14F-4D97-AF65-F5344CB8AC3E}">
        <p14:creationId xmlns:p14="http://schemas.microsoft.com/office/powerpoint/2010/main" val="4269270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2BB72-0B18-46C4-95D6-C14D02A10E4B}"/>
              </a:ext>
            </a:extLst>
          </p:cNvPr>
          <p:cNvSpPr>
            <a:spLocks noGrp="1"/>
          </p:cNvSpPr>
          <p:nvPr>
            <p:ph type="title"/>
          </p:nvPr>
        </p:nvSpPr>
        <p:spPr>
          <a:xfrm>
            <a:off x="1077362" y="720434"/>
            <a:ext cx="9950103" cy="627103"/>
          </a:xfrm>
        </p:spPr>
        <p:txBody>
          <a:bodyPr/>
          <a:lstStyle/>
          <a:p>
            <a:r>
              <a:rPr lang="en-GB" b="1" dirty="0">
                <a:solidFill>
                  <a:schemeClr val="tx1"/>
                </a:solidFill>
              </a:rPr>
              <a:t>But how will this be achieved?</a:t>
            </a:r>
            <a:endParaRPr lang="en-GB" dirty="0"/>
          </a:p>
        </p:txBody>
      </p:sp>
      <p:sp>
        <p:nvSpPr>
          <p:cNvPr id="3" name="Content Placeholder 2">
            <a:extLst>
              <a:ext uri="{FF2B5EF4-FFF2-40B4-BE49-F238E27FC236}">
                <a16:creationId xmlns:a16="http://schemas.microsoft.com/office/drawing/2014/main" id="{5A4646C4-60F0-4D49-9887-DFD293BFBFF7}"/>
              </a:ext>
            </a:extLst>
          </p:cNvPr>
          <p:cNvSpPr>
            <a:spLocks noGrp="1"/>
          </p:cNvSpPr>
          <p:nvPr>
            <p:ph idx="1"/>
          </p:nvPr>
        </p:nvSpPr>
        <p:spPr>
          <a:xfrm>
            <a:off x="505326" y="1768641"/>
            <a:ext cx="11466095" cy="4704347"/>
          </a:xfrm>
        </p:spPr>
        <p:txBody>
          <a:bodyPr>
            <a:normAutofit/>
          </a:bodyPr>
          <a:lstStyle/>
          <a:p>
            <a:pPr marL="0" indent="0">
              <a:buNone/>
            </a:pPr>
            <a:r>
              <a:rPr lang="en-GB" b="1" dirty="0"/>
              <a:t>Priorities – South Wales Police &amp; Crime Reduction Plan 2017-2021</a:t>
            </a:r>
          </a:p>
          <a:p>
            <a:pPr>
              <a:buFont typeface="+mj-lt"/>
              <a:buAutoNum type="arabicPeriod"/>
            </a:pPr>
            <a:r>
              <a:rPr lang="en-GB" b="1" dirty="0"/>
              <a:t>To reduce and prevent crime and anti-social behaviour  to keep people safe and confident in their homes and communities</a:t>
            </a:r>
          </a:p>
          <a:p>
            <a:pPr>
              <a:buFont typeface="+mj-lt"/>
              <a:buAutoNum type="arabicPeriod"/>
            </a:pPr>
            <a:r>
              <a:rPr lang="en-GB" b="1" dirty="0"/>
              <a:t>To improve the way in which they connect with, involve and inform communities </a:t>
            </a:r>
          </a:p>
          <a:p>
            <a:pPr>
              <a:buFont typeface="+mj-lt"/>
              <a:buAutoNum type="arabicPeriod"/>
            </a:pPr>
            <a:r>
              <a:rPr lang="en-GB" b="1" dirty="0"/>
              <a:t>To work to protect the most vulnerable within communities</a:t>
            </a:r>
          </a:p>
          <a:p>
            <a:pPr>
              <a:buFont typeface="+mj-lt"/>
              <a:buAutoNum type="arabicPeriod"/>
            </a:pPr>
            <a:r>
              <a:rPr lang="en-GB" b="1" dirty="0"/>
              <a:t>To make sure that the local criminal justice system works effectively and efficiently, meeting the needs of victims and challenging offenders</a:t>
            </a:r>
          </a:p>
          <a:p>
            <a:pPr>
              <a:buFont typeface="+mj-lt"/>
              <a:buAutoNum type="arabicPeriod"/>
            </a:pPr>
            <a:r>
              <a:rPr lang="en-GB" b="1" dirty="0"/>
              <a:t>To make a contribution to the strategic policing requirement and successfully police major events</a:t>
            </a:r>
          </a:p>
          <a:p>
            <a:pPr>
              <a:buFont typeface="+mj-lt"/>
              <a:buAutoNum type="arabicPeriod"/>
            </a:pPr>
            <a:r>
              <a:rPr lang="en-GB" b="1" dirty="0"/>
              <a:t>To spend public money wisely to protect policing  in your community </a:t>
            </a:r>
          </a:p>
          <a:p>
            <a:pPr>
              <a:buFont typeface="+mj-lt"/>
              <a:buAutoNum type="arabicPeriod"/>
            </a:pPr>
            <a:endParaRPr lang="en-GB" b="1" dirty="0"/>
          </a:p>
          <a:p>
            <a:pPr marL="0" indent="0" algn="ctr">
              <a:buNone/>
            </a:pPr>
            <a:r>
              <a:rPr lang="en-GB" sz="1600" b="1" dirty="0"/>
              <a:t>But if a police service makes promises the public expects those promises to be kept?</a:t>
            </a:r>
          </a:p>
        </p:txBody>
      </p:sp>
    </p:spTree>
    <p:extLst>
      <p:ext uri="{BB962C8B-B14F-4D97-AF65-F5344CB8AC3E}">
        <p14:creationId xmlns:p14="http://schemas.microsoft.com/office/powerpoint/2010/main" val="1641675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E923E-3D7D-4184-B71F-1C7743536522}"/>
              </a:ext>
            </a:extLst>
          </p:cNvPr>
          <p:cNvSpPr>
            <a:spLocks noGrp="1"/>
          </p:cNvSpPr>
          <p:nvPr>
            <p:ph type="title"/>
          </p:nvPr>
        </p:nvSpPr>
        <p:spPr>
          <a:xfrm>
            <a:off x="1077362" y="720434"/>
            <a:ext cx="9950103" cy="771482"/>
          </a:xfrm>
        </p:spPr>
        <p:txBody>
          <a:bodyPr/>
          <a:lstStyle/>
          <a:p>
            <a:r>
              <a:rPr lang="en-GB" dirty="0"/>
              <a:t>Policing Partnerships</a:t>
            </a:r>
          </a:p>
        </p:txBody>
      </p:sp>
      <p:sp>
        <p:nvSpPr>
          <p:cNvPr id="3" name="Content Placeholder 2">
            <a:extLst>
              <a:ext uri="{FF2B5EF4-FFF2-40B4-BE49-F238E27FC236}">
                <a16:creationId xmlns:a16="http://schemas.microsoft.com/office/drawing/2014/main" id="{3398944E-F1B8-4B1A-86EA-D1656D18C861}"/>
              </a:ext>
            </a:extLst>
          </p:cNvPr>
          <p:cNvSpPr>
            <a:spLocks noGrp="1"/>
          </p:cNvSpPr>
          <p:nvPr>
            <p:ph idx="1"/>
          </p:nvPr>
        </p:nvSpPr>
        <p:spPr>
          <a:xfrm>
            <a:off x="421105" y="1624263"/>
            <a:ext cx="11369841" cy="4932948"/>
          </a:xfrm>
        </p:spPr>
        <p:txBody>
          <a:bodyPr>
            <a:normAutofit lnSpcReduction="10000"/>
          </a:bodyPr>
          <a:lstStyle/>
          <a:p>
            <a:pPr>
              <a:buFont typeface="Arial" panose="020B0604020202020204" pitchFamily="34" charset="0"/>
              <a:buChar char="•"/>
            </a:pPr>
            <a:r>
              <a:rPr lang="en-GB" b="1" dirty="0"/>
              <a:t>The days of public bodies such as the police service acting unilaterally are clearly extinct</a:t>
            </a:r>
          </a:p>
          <a:p>
            <a:pPr>
              <a:buFont typeface="Arial" panose="020B0604020202020204" pitchFamily="34" charset="0"/>
              <a:buChar char="•"/>
            </a:pPr>
            <a:r>
              <a:rPr lang="en-GB" b="1" dirty="0"/>
              <a:t>The combined impacts of grant cuts and inflation have resulted in a savings target of £58m between 2010/11 and 2019/20</a:t>
            </a:r>
          </a:p>
          <a:p>
            <a:pPr>
              <a:buFont typeface="Arial" panose="020B0604020202020204" pitchFamily="34" charset="0"/>
              <a:buChar char="•"/>
            </a:pPr>
            <a:r>
              <a:rPr lang="en-GB" b="1" dirty="0"/>
              <a:t>Economy of scale has probably never been more important (shared services)</a:t>
            </a:r>
          </a:p>
          <a:p>
            <a:pPr>
              <a:buFont typeface="Arial" panose="020B0604020202020204" pitchFamily="34" charset="0"/>
              <a:buChar char="•"/>
            </a:pPr>
            <a:r>
              <a:rPr lang="en-GB" b="1" dirty="0"/>
              <a:t>Police working directly with public health bodies on initiatives to prevent offending in the first place</a:t>
            </a:r>
          </a:p>
          <a:p>
            <a:pPr>
              <a:buFont typeface="Arial" panose="020B0604020202020204" pitchFamily="34" charset="0"/>
              <a:buChar char="•"/>
            </a:pPr>
            <a:r>
              <a:rPr lang="en-GB" b="1" dirty="0"/>
              <a:t>Holistic and multi partnership model of problem solving e.g. Adverse Childhood Experiences research (ACE)</a:t>
            </a:r>
          </a:p>
          <a:p>
            <a:pPr lvl="1">
              <a:buFontTx/>
              <a:buChar char="-"/>
            </a:pPr>
            <a:r>
              <a:rPr lang="en-GB" b="1" dirty="0"/>
              <a:t>A study conducted in California on almost 17,500 people published in 1998</a:t>
            </a:r>
          </a:p>
          <a:p>
            <a:pPr lvl="1">
              <a:buFontTx/>
              <a:buChar char="-"/>
            </a:pPr>
            <a:r>
              <a:rPr lang="en-GB" b="1" dirty="0"/>
              <a:t>Focussed on a questionnaire of adverse childhood experiences such as abuse, neglect, witnessing violence, substance misuse or having a relative in prison.</a:t>
            </a:r>
          </a:p>
          <a:p>
            <a:pPr lvl="1">
              <a:buFont typeface="Arial" panose="020B0604020202020204" pitchFamily="34" charset="0"/>
              <a:buChar char="•"/>
            </a:pPr>
            <a:endParaRPr lang="en-GB" dirty="0"/>
          </a:p>
          <a:p>
            <a:pPr marL="0" indent="0" algn="ctr">
              <a:buNone/>
            </a:pPr>
            <a:r>
              <a:rPr lang="en-GB" sz="2000" b="1" dirty="0"/>
              <a:t>Unsurprisingly these adverse experiences were found to have a negative impact on the individuals life chances</a:t>
            </a:r>
          </a:p>
        </p:txBody>
      </p:sp>
    </p:spTree>
    <p:extLst>
      <p:ext uri="{BB962C8B-B14F-4D97-AF65-F5344CB8AC3E}">
        <p14:creationId xmlns:p14="http://schemas.microsoft.com/office/powerpoint/2010/main" val="4237951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0D0B8-3402-4C90-A2F3-392A6B6B32E4}"/>
              </a:ext>
            </a:extLst>
          </p:cNvPr>
          <p:cNvSpPr>
            <a:spLocks noGrp="1"/>
          </p:cNvSpPr>
          <p:nvPr>
            <p:ph type="title"/>
          </p:nvPr>
        </p:nvSpPr>
        <p:spPr/>
        <p:txBody>
          <a:bodyPr/>
          <a:lstStyle/>
          <a:p>
            <a:r>
              <a:rPr lang="en-GB" dirty="0"/>
              <a:t>Public Perception of Policing</a:t>
            </a:r>
          </a:p>
        </p:txBody>
      </p:sp>
      <p:sp>
        <p:nvSpPr>
          <p:cNvPr id="3" name="Content Placeholder 2">
            <a:extLst>
              <a:ext uri="{FF2B5EF4-FFF2-40B4-BE49-F238E27FC236}">
                <a16:creationId xmlns:a16="http://schemas.microsoft.com/office/drawing/2014/main" id="{33FEDF95-8AB1-4E91-A396-CF71F4307CB8}"/>
              </a:ext>
            </a:extLst>
          </p:cNvPr>
          <p:cNvSpPr>
            <a:spLocks noGrp="1"/>
          </p:cNvSpPr>
          <p:nvPr>
            <p:ph idx="1"/>
          </p:nvPr>
        </p:nvSpPr>
        <p:spPr/>
        <p:txBody>
          <a:bodyPr>
            <a:normAutofit lnSpcReduction="10000"/>
          </a:bodyPr>
          <a:lstStyle/>
          <a:p>
            <a:pPr eaLnBrk="1" hangingPunct="1">
              <a:buFont typeface="Arial" panose="020B0604020202020204" pitchFamily="34" charset="0"/>
              <a:buChar char="•"/>
            </a:pPr>
            <a:r>
              <a:rPr lang="en-GB" altLang="en-US" sz="2400" b="1" dirty="0"/>
              <a:t>1982 92% of public expressed confidence in policing- 2004 decline to 47% (Bassett </a:t>
            </a:r>
            <a:r>
              <a:rPr lang="en-GB" altLang="en-US" sz="2400" b="1" i="1" dirty="0"/>
              <a:t>et al</a:t>
            </a:r>
            <a:r>
              <a:rPr lang="en-GB" altLang="en-US" sz="2400" b="1" dirty="0"/>
              <a:t>, 2004,cited in Rogers </a:t>
            </a:r>
            <a:r>
              <a:rPr lang="en-GB" altLang="en-US" sz="2400" b="1" i="1" dirty="0"/>
              <a:t>et al, </a:t>
            </a:r>
            <a:r>
              <a:rPr lang="en-GB" altLang="en-US" sz="2400" b="1" dirty="0"/>
              <a:t>201:3) </a:t>
            </a:r>
          </a:p>
          <a:p>
            <a:pPr eaLnBrk="1" hangingPunct="1">
              <a:buFont typeface="Arial" panose="020B0604020202020204" pitchFamily="34" charset="0"/>
              <a:buChar char="•"/>
            </a:pPr>
            <a:r>
              <a:rPr lang="en-GB" altLang="en-US" sz="2400" b="1" dirty="0"/>
              <a:t>Satisfaction rose to a national average (W&amp;E) of 52% in 2016</a:t>
            </a:r>
          </a:p>
          <a:p>
            <a:endParaRPr lang="en-GB" sz="2400" dirty="0"/>
          </a:p>
          <a:p>
            <a:endParaRPr lang="en-GB" sz="2400" dirty="0"/>
          </a:p>
          <a:p>
            <a:pPr algn="r"/>
            <a:r>
              <a:rPr lang="en-GB" sz="2400" dirty="0"/>
              <a:t>https://www.ipsos.com/en-uk/public-perceptions-policing-england-and-wales-2017</a:t>
            </a:r>
          </a:p>
        </p:txBody>
      </p:sp>
    </p:spTree>
    <p:extLst>
      <p:ext uri="{BB962C8B-B14F-4D97-AF65-F5344CB8AC3E}">
        <p14:creationId xmlns:p14="http://schemas.microsoft.com/office/powerpoint/2010/main" val="1457801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4D2E6-4237-4F4E-B642-BD5623F4FF1A}"/>
              </a:ext>
            </a:extLst>
          </p:cNvPr>
          <p:cNvSpPr>
            <a:spLocks noGrp="1"/>
          </p:cNvSpPr>
          <p:nvPr>
            <p:ph type="title"/>
          </p:nvPr>
        </p:nvSpPr>
        <p:spPr>
          <a:xfrm>
            <a:off x="1077362" y="720434"/>
            <a:ext cx="9950103" cy="663198"/>
          </a:xfrm>
        </p:spPr>
        <p:txBody>
          <a:bodyPr/>
          <a:lstStyle/>
          <a:p>
            <a:r>
              <a:rPr lang="en-GB" sz="3200" b="1" dirty="0">
                <a:solidFill>
                  <a:schemeClr val="tx1"/>
                </a:solidFill>
              </a:rPr>
              <a:t>The Future of Policing</a:t>
            </a:r>
            <a:endParaRPr lang="en-GB" dirty="0"/>
          </a:p>
        </p:txBody>
      </p:sp>
      <p:sp>
        <p:nvSpPr>
          <p:cNvPr id="3" name="Content Placeholder 2">
            <a:extLst>
              <a:ext uri="{FF2B5EF4-FFF2-40B4-BE49-F238E27FC236}">
                <a16:creationId xmlns:a16="http://schemas.microsoft.com/office/drawing/2014/main" id="{C1C59850-27DF-46A7-9D85-D703AE0E9060}"/>
              </a:ext>
            </a:extLst>
          </p:cNvPr>
          <p:cNvSpPr>
            <a:spLocks noGrp="1"/>
          </p:cNvSpPr>
          <p:nvPr>
            <p:ph idx="1"/>
          </p:nvPr>
        </p:nvSpPr>
        <p:spPr>
          <a:xfrm>
            <a:off x="421105" y="1949116"/>
            <a:ext cx="11442031" cy="4475746"/>
          </a:xfrm>
        </p:spPr>
        <p:txBody>
          <a:bodyPr>
            <a:normAutofit fontScale="92500" lnSpcReduction="20000"/>
          </a:bodyPr>
          <a:lstStyle/>
          <a:p>
            <a:pPr eaLnBrk="1" hangingPunct="1">
              <a:buFont typeface="Arial" panose="020B0604020202020204" pitchFamily="34" charset="0"/>
              <a:buChar char="•"/>
            </a:pPr>
            <a:r>
              <a:rPr lang="en-GB" altLang="en-US" sz="2800" b="1" dirty="0"/>
              <a:t>Evidence approaches are currently vogue, prevention is better than cure and instead of separating elements of community life such as policing, health, and education. The emphasis is now on integrating them.</a:t>
            </a:r>
          </a:p>
          <a:p>
            <a:pPr eaLnBrk="1" hangingPunct="1">
              <a:buFont typeface="Arial" panose="020B0604020202020204" pitchFamily="34" charset="0"/>
              <a:buChar char="•"/>
            </a:pPr>
            <a:r>
              <a:rPr lang="en-GB" altLang="en-US" sz="2800" b="1" dirty="0"/>
              <a:t>Increasing use of private sector, interagency work, involving communities to make the cohesive community - ‘</a:t>
            </a:r>
            <a:r>
              <a:rPr lang="en-GB" altLang="en-US" sz="2800" b="1" dirty="0" err="1"/>
              <a:t>responsibilisastion</a:t>
            </a:r>
            <a:r>
              <a:rPr lang="en-GB" altLang="en-US" sz="2800" b="1" dirty="0"/>
              <a:t> strategy’ (Garland, 2001)</a:t>
            </a:r>
          </a:p>
          <a:p>
            <a:pPr marL="0" indent="0" eaLnBrk="1" hangingPunct="1">
              <a:buNone/>
            </a:pPr>
            <a:endParaRPr lang="en-GB" altLang="en-US" sz="2800" dirty="0"/>
          </a:p>
          <a:p>
            <a:pPr marL="0" indent="0" algn="ctr" eaLnBrk="1" hangingPunct="1">
              <a:buNone/>
            </a:pPr>
            <a:r>
              <a:rPr lang="en-GB" altLang="en-US" sz="3200" b="1" dirty="0"/>
              <a:t>Lots of strategy but it seems that Peel’s Principles remain intact – “The police are the people and the people are the police”</a:t>
            </a:r>
          </a:p>
        </p:txBody>
      </p:sp>
    </p:spTree>
    <p:extLst>
      <p:ext uri="{BB962C8B-B14F-4D97-AF65-F5344CB8AC3E}">
        <p14:creationId xmlns:p14="http://schemas.microsoft.com/office/powerpoint/2010/main" val="1151155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Freeform: Shape 70">
            <a:extLst>
              <a:ext uri="{FF2B5EF4-FFF2-40B4-BE49-F238E27FC236}">
                <a16:creationId xmlns:a16="http://schemas.microsoft.com/office/drawing/2014/main" id="{AE192E3E-68A9-4F36-936C-1C8D0B9EF1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73" name="Rectangle 72">
            <a:extLst>
              <a:ext uri="{FF2B5EF4-FFF2-40B4-BE49-F238E27FC236}">
                <a16:creationId xmlns:a16="http://schemas.microsoft.com/office/drawing/2014/main" id="{FDE3B669-D0C6-43C4-9D0E-ED152B12DA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Why 'War on Drugs' is Failing">
            <a:extLst>
              <a:ext uri="{FF2B5EF4-FFF2-40B4-BE49-F238E27FC236}">
                <a16:creationId xmlns:a16="http://schemas.microsoft.com/office/drawing/2014/main" id="{7D3C78FA-B4E4-42A1-AE00-9E5DE814461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44"/>
          <a:stretch/>
        </p:blipFill>
        <p:spPr bwMode="auto">
          <a:xfrm>
            <a:off x="-2" y="10"/>
            <a:ext cx="12192002" cy="6857990"/>
          </a:xfrm>
          <a:prstGeom prst="rect">
            <a:avLst/>
          </a:prstGeom>
          <a:noFill/>
          <a:extLst>
            <a:ext uri="{909E8E84-426E-40DD-AFC4-6F175D3DCCD1}">
              <a14:hiddenFill xmlns:a14="http://schemas.microsoft.com/office/drawing/2010/main">
                <a:solidFill>
                  <a:srgbClr val="FFFFFF"/>
                </a:solidFill>
              </a14:hiddenFill>
            </a:ext>
          </a:extLst>
        </p:spPr>
      </p:pic>
      <p:sp useBgFill="1">
        <p:nvSpPr>
          <p:cNvPr id="75" name="Rectangle 74">
            <a:extLst>
              <a:ext uri="{FF2B5EF4-FFF2-40B4-BE49-F238E27FC236}">
                <a16:creationId xmlns:a16="http://schemas.microsoft.com/office/drawing/2014/main" id="{C6D1572E-35F2-4C21-AA69-B57A248249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149662"/>
            <a:ext cx="12192000" cy="17083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2FB8DF-5BC8-4452-AD41-24A3E203161A}"/>
              </a:ext>
            </a:extLst>
          </p:cNvPr>
          <p:cNvSpPr>
            <a:spLocks noGrp="1"/>
          </p:cNvSpPr>
          <p:nvPr>
            <p:ph type="title"/>
          </p:nvPr>
        </p:nvSpPr>
        <p:spPr>
          <a:xfrm>
            <a:off x="1087348" y="5422789"/>
            <a:ext cx="8948048" cy="706641"/>
          </a:xfrm>
        </p:spPr>
        <p:txBody>
          <a:bodyPr vert="horz" lIns="91440" tIns="45720" rIns="91440" bIns="45720" rtlCol="0" anchor="b">
            <a:normAutofit/>
          </a:bodyPr>
          <a:lstStyle/>
          <a:p>
            <a:r>
              <a:rPr lang="en-US" sz="2800" b="1" kern="1200">
                <a:solidFill>
                  <a:schemeClr val="tx1"/>
                </a:solidFill>
                <a:effectLst/>
                <a:latin typeface="+mj-lt"/>
                <a:ea typeface="+mj-ea"/>
                <a:cs typeface="+mj-cs"/>
              </a:rPr>
              <a:t>A Contemporary Issue for Policing</a:t>
            </a:r>
          </a:p>
        </p:txBody>
      </p:sp>
      <p:sp>
        <p:nvSpPr>
          <p:cNvPr id="3" name="Content Placeholder 2">
            <a:extLst>
              <a:ext uri="{FF2B5EF4-FFF2-40B4-BE49-F238E27FC236}">
                <a16:creationId xmlns:a16="http://schemas.microsoft.com/office/drawing/2014/main" id="{31549908-B009-4ED5-AF5A-6E257B2AD613}"/>
              </a:ext>
            </a:extLst>
          </p:cNvPr>
          <p:cNvSpPr>
            <a:spLocks noGrp="1"/>
          </p:cNvSpPr>
          <p:nvPr>
            <p:ph idx="1"/>
          </p:nvPr>
        </p:nvSpPr>
        <p:spPr>
          <a:xfrm>
            <a:off x="1087348" y="6165748"/>
            <a:ext cx="8353856" cy="475684"/>
          </a:xfrm>
        </p:spPr>
        <p:txBody>
          <a:bodyPr vert="horz" lIns="91440" tIns="45720" rIns="91440" bIns="45720" rtlCol="0" anchor="t">
            <a:normAutofit/>
          </a:bodyPr>
          <a:lstStyle/>
          <a:p>
            <a:pPr marL="0" indent="0">
              <a:buNone/>
            </a:pPr>
            <a:r>
              <a:rPr lang="en-US" kern="1200" dirty="0">
                <a:solidFill>
                  <a:schemeClr val="tx1"/>
                </a:solidFill>
                <a:latin typeface="+mn-lt"/>
                <a:ea typeface="+mn-ea"/>
                <a:cs typeface="+mn-cs"/>
              </a:rPr>
              <a:t>The War on Drugs</a:t>
            </a:r>
          </a:p>
        </p:txBody>
      </p:sp>
    </p:spTree>
    <p:extLst>
      <p:ext uri="{BB962C8B-B14F-4D97-AF65-F5344CB8AC3E}">
        <p14:creationId xmlns:p14="http://schemas.microsoft.com/office/powerpoint/2010/main" val="33719618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1F660-6525-48B8-A641-EF62C0249AC5}"/>
              </a:ext>
            </a:extLst>
          </p:cNvPr>
          <p:cNvSpPr>
            <a:spLocks noGrp="1"/>
          </p:cNvSpPr>
          <p:nvPr>
            <p:ph type="title"/>
          </p:nvPr>
        </p:nvSpPr>
        <p:spPr/>
        <p:txBody>
          <a:bodyPr/>
          <a:lstStyle/>
          <a:p>
            <a:r>
              <a:rPr lang="en-GB" b="1" dirty="0"/>
              <a:t>Debate about policing of drug use</a:t>
            </a:r>
            <a:endParaRPr lang="en-GB" dirty="0"/>
          </a:p>
        </p:txBody>
      </p:sp>
      <p:sp>
        <p:nvSpPr>
          <p:cNvPr id="3" name="Content Placeholder 2">
            <a:extLst>
              <a:ext uri="{FF2B5EF4-FFF2-40B4-BE49-F238E27FC236}">
                <a16:creationId xmlns:a16="http://schemas.microsoft.com/office/drawing/2014/main" id="{F9A21FA1-8BE8-4848-854C-F41C3959A637}"/>
              </a:ext>
            </a:extLst>
          </p:cNvPr>
          <p:cNvSpPr>
            <a:spLocks noGrp="1"/>
          </p:cNvSpPr>
          <p:nvPr>
            <p:ph idx="1"/>
          </p:nvPr>
        </p:nvSpPr>
        <p:spPr/>
        <p:txBody>
          <a:bodyPr/>
          <a:lstStyle/>
          <a:p>
            <a:r>
              <a:rPr lang="en-GB" dirty="0"/>
              <a:t>Prohibitionist OR Reformist</a:t>
            </a:r>
          </a:p>
          <a:p>
            <a:endParaRPr lang="en-GB" dirty="0"/>
          </a:p>
          <a:p>
            <a:pPr algn="ctr"/>
            <a:endParaRPr lang="en-GB" dirty="0"/>
          </a:p>
          <a:p>
            <a:pPr marL="0" indent="0" algn="ctr">
              <a:buNone/>
            </a:pPr>
            <a:r>
              <a:rPr lang="en-GB" dirty="0"/>
              <a:t>“The best the police can hope to do is to disrupt the drugs trade” (Grieve, 1994)</a:t>
            </a:r>
          </a:p>
        </p:txBody>
      </p:sp>
    </p:spTree>
    <p:extLst>
      <p:ext uri="{BB962C8B-B14F-4D97-AF65-F5344CB8AC3E}">
        <p14:creationId xmlns:p14="http://schemas.microsoft.com/office/powerpoint/2010/main" val="343996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F9B56A-9FAA-4A1E-A8F0-810EE8FE119F}"/>
              </a:ext>
            </a:extLst>
          </p:cNvPr>
          <p:cNvSpPr>
            <a:spLocks noGrp="1"/>
          </p:cNvSpPr>
          <p:nvPr>
            <p:ph type="title"/>
          </p:nvPr>
        </p:nvSpPr>
        <p:spPr>
          <a:xfrm>
            <a:off x="1077364" y="720435"/>
            <a:ext cx="4140096" cy="1507375"/>
          </a:xfrm>
        </p:spPr>
        <p:txBody>
          <a:bodyPr>
            <a:normAutofit/>
          </a:bodyPr>
          <a:lstStyle/>
          <a:p>
            <a:r>
              <a:rPr lang="en-US" b="1" dirty="0"/>
              <a:t>1.  Transnational Policing</a:t>
            </a:r>
            <a:endParaRPr lang="en-GB" dirty="0"/>
          </a:p>
        </p:txBody>
      </p:sp>
      <p:sp>
        <p:nvSpPr>
          <p:cNvPr id="3" name="Content Placeholder 2">
            <a:extLst>
              <a:ext uri="{FF2B5EF4-FFF2-40B4-BE49-F238E27FC236}">
                <a16:creationId xmlns:a16="http://schemas.microsoft.com/office/drawing/2014/main" id="{C58B47C0-07A9-4125-9387-BFC1D5FD77F5}"/>
              </a:ext>
            </a:extLst>
          </p:cNvPr>
          <p:cNvSpPr>
            <a:spLocks noGrp="1"/>
          </p:cNvSpPr>
          <p:nvPr>
            <p:ph idx="1"/>
          </p:nvPr>
        </p:nvSpPr>
        <p:spPr>
          <a:xfrm>
            <a:off x="1077364" y="2427316"/>
            <a:ext cx="4140096" cy="3513514"/>
          </a:xfrm>
        </p:spPr>
        <p:txBody>
          <a:bodyPr>
            <a:normAutofit/>
          </a:bodyPr>
          <a:lstStyle/>
          <a:p>
            <a:r>
              <a:rPr lang="en-US" sz="2000" dirty="0"/>
              <a:t>Drugs entering the UK from a range of countries </a:t>
            </a:r>
          </a:p>
          <a:p>
            <a:r>
              <a:rPr lang="en-US" sz="2000" dirty="0"/>
              <a:t>Complex importation routes</a:t>
            </a:r>
          </a:p>
          <a:p>
            <a:r>
              <a:rPr lang="en-US" sz="2000" dirty="0"/>
              <a:t>International co-operation between criminal justice agencies</a:t>
            </a:r>
          </a:p>
          <a:p>
            <a:endParaRPr lang="en-GB" sz="2000" dirty="0"/>
          </a:p>
        </p:txBody>
      </p:sp>
      <p:sp>
        <p:nvSpPr>
          <p:cNvPr id="11" name="Freeform: Shape 10">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2">
            <a:extLst>
              <a:ext uri="{FF2B5EF4-FFF2-40B4-BE49-F238E27FC236}">
                <a16:creationId xmlns:a16="http://schemas.microsoft.com/office/drawing/2014/main" id="{5C700323-A264-4BC7-BA40-E704438F05C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46464" y="1932480"/>
            <a:ext cx="4788861" cy="299303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4632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7EF61-99E1-49C9-A46E-A300EE3084F2}"/>
              </a:ext>
            </a:extLst>
          </p:cNvPr>
          <p:cNvSpPr>
            <a:spLocks noGrp="1"/>
          </p:cNvSpPr>
          <p:nvPr>
            <p:ph type="title"/>
          </p:nvPr>
        </p:nvSpPr>
        <p:spPr>
          <a:xfrm>
            <a:off x="1077362" y="720434"/>
            <a:ext cx="9950103" cy="879766"/>
          </a:xfrm>
        </p:spPr>
        <p:txBody>
          <a:bodyPr/>
          <a:lstStyle/>
          <a:p>
            <a:r>
              <a:rPr lang="en-GB" dirty="0"/>
              <a:t>A Global Approach</a:t>
            </a:r>
          </a:p>
        </p:txBody>
      </p:sp>
      <p:sp>
        <p:nvSpPr>
          <p:cNvPr id="3" name="Content Placeholder 2">
            <a:extLst>
              <a:ext uri="{FF2B5EF4-FFF2-40B4-BE49-F238E27FC236}">
                <a16:creationId xmlns:a16="http://schemas.microsoft.com/office/drawing/2014/main" id="{28520448-D197-4041-9C95-06B96D750F3B}"/>
              </a:ext>
            </a:extLst>
          </p:cNvPr>
          <p:cNvSpPr>
            <a:spLocks noGrp="1"/>
          </p:cNvSpPr>
          <p:nvPr>
            <p:ph idx="1"/>
          </p:nvPr>
        </p:nvSpPr>
        <p:spPr>
          <a:xfrm>
            <a:off x="1077362" y="1684421"/>
            <a:ext cx="10208259" cy="4656221"/>
          </a:xfrm>
        </p:spPr>
        <p:txBody>
          <a:bodyPr>
            <a:normAutofit lnSpcReduction="10000"/>
          </a:bodyPr>
          <a:lstStyle/>
          <a:p>
            <a:r>
              <a:rPr lang="en-GB" sz="1400" dirty="0"/>
              <a:t>Policing the global market in narcotics is the ‘model example’ of transnational policing.</a:t>
            </a:r>
          </a:p>
          <a:p>
            <a:endParaRPr lang="en-GB" sz="1400" dirty="0"/>
          </a:p>
          <a:p>
            <a:r>
              <a:rPr lang="en-GB" sz="1400" dirty="0"/>
              <a:t>Prohibition rests upon the presumption that or hope that to stem the supply can change the game in relation to drug trafficking.</a:t>
            </a:r>
          </a:p>
          <a:p>
            <a:endParaRPr lang="en-GB" sz="1400" dirty="0"/>
          </a:p>
          <a:p>
            <a:r>
              <a:rPr lang="en-GB" sz="1400" dirty="0"/>
              <a:t>However, Police activity tends to result in the punishment of the weaker ‘small’ players leaving large scale organised crime largely untouched.</a:t>
            </a:r>
          </a:p>
          <a:p>
            <a:endParaRPr lang="en-GB" sz="1400" dirty="0"/>
          </a:p>
          <a:p>
            <a:r>
              <a:rPr lang="en-GB" sz="1400" dirty="0"/>
              <a:t>In general terms, drug seizures account for only about 10% of the estimated drugs in transit.</a:t>
            </a:r>
          </a:p>
          <a:p>
            <a:endParaRPr lang="en-GB" sz="1400" dirty="0"/>
          </a:p>
          <a:p>
            <a:r>
              <a:rPr lang="en-GB" sz="1400" dirty="0"/>
              <a:t>The UN estimate of drug users in the world in 2010 was over 250 million people with the trade being worth well over £160 billion</a:t>
            </a:r>
          </a:p>
          <a:p>
            <a:pPr marL="0" indent="0">
              <a:buNone/>
            </a:pPr>
            <a:endParaRPr lang="en-GB" sz="1400" dirty="0"/>
          </a:p>
          <a:p>
            <a:pPr marL="0" indent="0" algn="r">
              <a:buNone/>
            </a:pPr>
            <a:r>
              <a:rPr lang="en-GB" sz="1400" dirty="0"/>
              <a:t>Bowling &amp; </a:t>
            </a:r>
            <a:r>
              <a:rPr lang="en-GB" sz="1400" dirty="0" err="1"/>
              <a:t>Sheptycki</a:t>
            </a:r>
            <a:r>
              <a:rPr lang="en-GB" sz="1400" dirty="0"/>
              <a:t> (2012)</a:t>
            </a:r>
          </a:p>
        </p:txBody>
      </p:sp>
    </p:spTree>
    <p:extLst>
      <p:ext uri="{BB962C8B-B14F-4D97-AF65-F5344CB8AC3E}">
        <p14:creationId xmlns:p14="http://schemas.microsoft.com/office/powerpoint/2010/main" val="35974617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F1948C2-E4DD-4B0F-BD79-CB28ED230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3D2AAC-A7AA-4199-919C-EF2F3903314C}"/>
              </a:ext>
            </a:extLst>
          </p:cNvPr>
          <p:cNvSpPr>
            <a:spLocks noGrp="1"/>
          </p:cNvSpPr>
          <p:nvPr>
            <p:ph type="title"/>
          </p:nvPr>
        </p:nvSpPr>
        <p:spPr>
          <a:xfrm>
            <a:off x="1077362" y="720435"/>
            <a:ext cx="6484670" cy="1507375"/>
          </a:xfrm>
        </p:spPr>
        <p:txBody>
          <a:bodyPr>
            <a:normAutofit/>
          </a:bodyPr>
          <a:lstStyle/>
          <a:p>
            <a:r>
              <a:rPr lang="en-GB" dirty="0"/>
              <a:t>Discussion Question</a:t>
            </a:r>
          </a:p>
        </p:txBody>
      </p:sp>
      <p:sp>
        <p:nvSpPr>
          <p:cNvPr id="3" name="Content Placeholder 2">
            <a:extLst>
              <a:ext uri="{FF2B5EF4-FFF2-40B4-BE49-F238E27FC236}">
                <a16:creationId xmlns:a16="http://schemas.microsoft.com/office/drawing/2014/main" id="{DAFF2F17-33DF-4630-9F01-8E136C3E181A}"/>
              </a:ext>
            </a:extLst>
          </p:cNvPr>
          <p:cNvSpPr>
            <a:spLocks noGrp="1"/>
          </p:cNvSpPr>
          <p:nvPr>
            <p:ph idx="1"/>
          </p:nvPr>
        </p:nvSpPr>
        <p:spPr>
          <a:xfrm>
            <a:off x="1077362" y="2434974"/>
            <a:ext cx="6484670" cy="3505855"/>
          </a:xfrm>
        </p:spPr>
        <p:txBody>
          <a:bodyPr>
            <a:normAutofit/>
          </a:bodyPr>
          <a:lstStyle/>
          <a:p>
            <a:r>
              <a:rPr lang="en-GB" sz="2400" b="1" dirty="0"/>
              <a:t>What issues/obstacles do you think there might be in relation to the transnational policing of the supply of drugs?</a:t>
            </a:r>
            <a:endParaRPr lang="en-GB" sz="2400" dirty="0"/>
          </a:p>
        </p:txBody>
      </p:sp>
      <p:sp>
        <p:nvSpPr>
          <p:cNvPr id="10" name="Rectangle 9">
            <a:extLst>
              <a:ext uri="{FF2B5EF4-FFF2-40B4-BE49-F238E27FC236}">
                <a16:creationId xmlns:a16="http://schemas.microsoft.com/office/drawing/2014/main" id="{53F28E32-1DC4-476E-A298-6C2066882C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24696" y="0"/>
            <a:ext cx="3456507" cy="3436188"/>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34">
            <a:extLst>
              <a:ext uri="{FF2B5EF4-FFF2-40B4-BE49-F238E27FC236}">
                <a16:creationId xmlns:a16="http://schemas.microsoft.com/office/drawing/2014/main" id="{59AD7FA5-98A4-4D87-9F03-9F3E6B19B1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743880" y="-11926"/>
            <a:ext cx="3428987" cy="3467355"/>
          </a:xfrm>
          <a:custGeom>
            <a:avLst/>
            <a:gdLst>
              <a:gd name="connsiteX0" fmla="*/ 0 w 3484819"/>
              <a:gd name="connsiteY0" fmla="*/ 0 h 3430264"/>
              <a:gd name="connsiteX1" fmla="*/ 3484819 w 3484819"/>
              <a:gd name="connsiteY1" fmla="*/ 0 h 3430264"/>
              <a:gd name="connsiteX2" fmla="*/ 3484819 w 3484819"/>
              <a:gd name="connsiteY2" fmla="*/ 3430264 h 3430264"/>
              <a:gd name="connsiteX3" fmla="*/ 0 w 3484819"/>
              <a:gd name="connsiteY3" fmla="*/ 3430264 h 3430264"/>
              <a:gd name="connsiteX4" fmla="*/ 0 w 3484819"/>
              <a:gd name="connsiteY4" fmla="*/ 0 h 3430264"/>
              <a:gd name="connsiteX0" fmla="*/ 0 w 3484819"/>
              <a:gd name="connsiteY0" fmla="*/ 0 h 3430264"/>
              <a:gd name="connsiteX1" fmla="*/ 3484819 w 3484819"/>
              <a:gd name="connsiteY1" fmla="*/ 0 h 3430264"/>
              <a:gd name="connsiteX2" fmla="*/ 0 w 3484819"/>
              <a:gd name="connsiteY2" fmla="*/ 3430264 h 3430264"/>
              <a:gd name="connsiteX3" fmla="*/ 0 w 3484819"/>
              <a:gd name="connsiteY3" fmla="*/ 0 h 3430264"/>
            </a:gdLst>
            <a:ahLst/>
            <a:cxnLst>
              <a:cxn ang="0">
                <a:pos x="connsiteX0" y="connsiteY0"/>
              </a:cxn>
              <a:cxn ang="0">
                <a:pos x="connsiteX1" y="connsiteY1"/>
              </a:cxn>
              <a:cxn ang="0">
                <a:pos x="connsiteX2" y="connsiteY2"/>
              </a:cxn>
              <a:cxn ang="0">
                <a:pos x="connsiteX3" y="connsiteY3"/>
              </a:cxn>
            </a:cxnLst>
            <a:rect l="l" t="t" r="r" b="b"/>
            <a:pathLst>
              <a:path w="3484819" h="3430264">
                <a:moveTo>
                  <a:pt x="0" y="0"/>
                </a:moveTo>
                <a:lnTo>
                  <a:pt x="3484819" y="0"/>
                </a:lnTo>
                <a:lnTo>
                  <a:pt x="0" y="3430264"/>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67B624B2-894D-4F7A-B2F3-393D6564D7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24696" y="3434976"/>
            <a:ext cx="3467300" cy="342898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22735368-17CD-48E3-B886-DF9A79AF5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8724696" y="3434976"/>
            <a:ext cx="3467303" cy="1725519"/>
          </a:xfrm>
          <a:custGeom>
            <a:avLst/>
            <a:gdLst>
              <a:gd name="connsiteX0" fmla="*/ 3423466 w 3423466"/>
              <a:gd name="connsiteY0" fmla="*/ 0 h 1718483"/>
              <a:gd name="connsiteX1" fmla="*/ 1710280 w 3423466"/>
              <a:gd name="connsiteY1" fmla="*/ 0 h 1718483"/>
              <a:gd name="connsiteX2" fmla="*/ 1710280 w 3423466"/>
              <a:gd name="connsiteY2" fmla="*/ 1 h 1718483"/>
              <a:gd name="connsiteX3" fmla="*/ 0 w 3423466"/>
              <a:gd name="connsiteY3" fmla="*/ 1 h 1718483"/>
              <a:gd name="connsiteX4" fmla="*/ 1538022 w 3423466"/>
              <a:gd name="connsiteY4" fmla="*/ 1709611 h 1718483"/>
              <a:gd name="connsiteX5" fmla="*/ 1710280 w 3423466"/>
              <a:gd name="connsiteY5" fmla="*/ 1718336 h 1718483"/>
              <a:gd name="connsiteX6" fmla="*/ 1710280 w 3423466"/>
              <a:gd name="connsiteY6" fmla="*/ 1718482 h 1718483"/>
              <a:gd name="connsiteX7" fmla="*/ 1711723 w 3423466"/>
              <a:gd name="connsiteY7" fmla="*/ 1718409 h 1718483"/>
              <a:gd name="connsiteX8" fmla="*/ 1713186 w 3423466"/>
              <a:gd name="connsiteY8" fmla="*/ 1718483 h 1718483"/>
              <a:gd name="connsiteX9" fmla="*/ 1713186 w 3423466"/>
              <a:gd name="connsiteY9" fmla="*/ 1718335 h 1718483"/>
              <a:gd name="connsiteX10" fmla="*/ 1885444 w 3423466"/>
              <a:gd name="connsiteY10" fmla="*/ 1709610 h 1718483"/>
              <a:gd name="connsiteX11" fmla="*/ 3423466 w 3423466"/>
              <a:gd name="connsiteY11" fmla="*/ 0 h 1718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23466" h="1718483">
                <a:moveTo>
                  <a:pt x="3423466" y="0"/>
                </a:moveTo>
                <a:lnTo>
                  <a:pt x="1710280" y="0"/>
                </a:lnTo>
                <a:lnTo>
                  <a:pt x="1710280" y="1"/>
                </a:lnTo>
                <a:lnTo>
                  <a:pt x="0" y="1"/>
                </a:lnTo>
                <a:cubicBezTo>
                  <a:pt x="0" y="889774"/>
                  <a:pt x="674138" y="1621607"/>
                  <a:pt x="1538022" y="1709611"/>
                </a:cubicBezTo>
                <a:lnTo>
                  <a:pt x="1710280" y="1718336"/>
                </a:lnTo>
                <a:lnTo>
                  <a:pt x="1710280" y="1718482"/>
                </a:lnTo>
                <a:lnTo>
                  <a:pt x="1711723" y="1718409"/>
                </a:lnTo>
                <a:lnTo>
                  <a:pt x="1713186" y="1718483"/>
                </a:lnTo>
                <a:lnTo>
                  <a:pt x="1713186" y="1718335"/>
                </a:lnTo>
                <a:lnTo>
                  <a:pt x="1885444" y="1709610"/>
                </a:lnTo>
                <a:cubicBezTo>
                  <a:pt x="2749328" y="1621606"/>
                  <a:pt x="3423466" y="889773"/>
                  <a:pt x="3423466"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18" name="Freeform: Shape 17">
            <a:extLst>
              <a:ext uri="{FF2B5EF4-FFF2-40B4-BE49-F238E27FC236}">
                <a16:creationId xmlns:a16="http://schemas.microsoft.com/office/drawing/2014/main" id="{B131CD95-4390-46E7-8713-223CE3CAD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8724696" y="5160552"/>
            <a:ext cx="3467303" cy="1690189"/>
          </a:xfrm>
          <a:custGeom>
            <a:avLst/>
            <a:gdLst>
              <a:gd name="connsiteX0" fmla="*/ 3423466 w 3423466"/>
              <a:gd name="connsiteY0" fmla="*/ 0 h 1718483"/>
              <a:gd name="connsiteX1" fmla="*/ 1710280 w 3423466"/>
              <a:gd name="connsiteY1" fmla="*/ 0 h 1718483"/>
              <a:gd name="connsiteX2" fmla="*/ 1710280 w 3423466"/>
              <a:gd name="connsiteY2" fmla="*/ 1 h 1718483"/>
              <a:gd name="connsiteX3" fmla="*/ 0 w 3423466"/>
              <a:gd name="connsiteY3" fmla="*/ 1 h 1718483"/>
              <a:gd name="connsiteX4" fmla="*/ 1538022 w 3423466"/>
              <a:gd name="connsiteY4" fmla="*/ 1709611 h 1718483"/>
              <a:gd name="connsiteX5" fmla="*/ 1710280 w 3423466"/>
              <a:gd name="connsiteY5" fmla="*/ 1718336 h 1718483"/>
              <a:gd name="connsiteX6" fmla="*/ 1710280 w 3423466"/>
              <a:gd name="connsiteY6" fmla="*/ 1718482 h 1718483"/>
              <a:gd name="connsiteX7" fmla="*/ 1711723 w 3423466"/>
              <a:gd name="connsiteY7" fmla="*/ 1718409 h 1718483"/>
              <a:gd name="connsiteX8" fmla="*/ 1713186 w 3423466"/>
              <a:gd name="connsiteY8" fmla="*/ 1718483 h 1718483"/>
              <a:gd name="connsiteX9" fmla="*/ 1713186 w 3423466"/>
              <a:gd name="connsiteY9" fmla="*/ 1718335 h 1718483"/>
              <a:gd name="connsiteX10" fmla="*/ 1885444 w 3423466"/>
              <a:gd name="connsiteY10" fmla="*/ 1709610 h 1718483"/>
              <a:gd name="connsiteX11" fmla="*/ 3423466 w 3423466"/>
              <a:gd name="connsiteY11" fmla="*/ 0 h 1718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23466" h="1718483">
                <a:moveTo>
                  <a:pt x="3423466" y="0"/>
                </a:moveTo>
                <a:lnTo>
                  <a:pt x="1710280" y="0"/>
                </a:lnTo>
                <a:lnTo>
                  <a:pt x="1710280" y="1"/>
                </a:lnTo>
                <a:lnTo>
                  <a:pt x="0" y="1"/>
                </a:lnTo>
                <a:cubicBezTo>
                  <a:pt x="0" y="889774"/>
                  <a:pt x="674138" y="1621607"/>
                  <a:pt x="1538022" y="1709611"/>
                </a:cubicBezTo>
                <a:lnTo>
                  <a:pt x="1710280" y="1718336"/>
                </a:lnTo>
                <a:lnTo>
                  <a:pt x="1710280" y="1718482"/>
                </a:lnTo>
                <a:lnTo>
                  <a:pt x="1711723" y="1718409"/>
                </a:lnTo>
                <a:lnTo>
                  <a:pt x="1713186" y="1718483"/>
                </a:lnTo>
                <a:lnTo>
                  <a:pt x="1713186" y="1718335"/>
                </a:lnTo>
                <a:lnTo>
                  <a:pt x="1885444" y="1709610"/>
                </a:lnTo>
                <a:cubicBezTo>
                  <a:pt x="2749328" y="1621606"/>
                  <a:pt x="3423466" y="889773"/>
                  <a:pt x="3423466"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Tree>
    <p:extLst>
      <p:ext uri="{BB962C8B-B14F-4D97-AF65-F5344CB8AC3E}">
        <p14:creationId xmlns:p14="http://schemas.microsoft.com/office/powerpoint/2010/main" val="1378440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B20B36-D4BE-4CA6-B726-1C106A881D1A}"/>
              </a:ext>
            </a:extLst>
          </p:cNvPr>
          <p:cNvSpPr>
            <a:spLocks noGrp="1"/>
          </p:cNvSpPr>
          <p:nvPr>
            <p:ph type="title"/>
          </p:nvPr>
        </p:nvSpPr>
        <p:spPr>
          <a:xfrm>
            <a:off x="1077362" y="720435"/>
            <a:ext cx="4855352" cy="1507375"/>
          </a:xfrm>
        </p:spPr>
        <p:txBody>
          <a:bodyPr>
            <a:normAutofit/>
          </a:bodyPr>
          <a:lstStyle/>
          <a:p>
            <a:pPr>
              <a:lnSpc>
                <a:spcPct val="100000"/>
              </a:lnSpc>
            </a:pPr>
            <a:r>
              <a:rPr lang="en-GB" sz="3000"/>
              <a:t>Issues with Transnational Policing of the Supply of Drugs</a:t>
            </a:r>
          </a:p>
        </p:txBody>
      </p:sp>
      <p:sp>
        <p:nvSpPr>
          <p:cNvPr id="3" name="Content Placeholder 2">
            <a:extLst>
              <a:ext uri="{FF2B5EF4-FFF2-40B4-BE49-F238E27FC236}">
                <a16:creationId xmlns:a16="http://schemas.microsoft.com/office/drawing/2014/main" id="{F0954A22-5E43-4C90-AE7A-7BBC85A1110D}"/>
              </a:ext>
            </a:extLst>
          </p:cNvPr>
          <p:cNvSpPr>
            <a:spLocks noGrp="1"/>
          </p:cNvSpPr>
          <p:nvPr>
            <p:ph idx="1"/>
          </p:nvPr>
        </p:nvSpPr>
        <p:spPr>
          <a:xfrm>
            <a:off x="1077362" y="2427316"/>
            <a:ext cx="4855352" cy="3513514"/>
          </a:xfrm>
        </p:spPr>
        <p:txBody>
          <a:bodyPr>
            <a:normAutofit fontScale="92500" lnSpcReduction="20000"/>
          </a:bodyPr>
          <a:lstStyle/>
          <a:p>
            <a:pPr>
              <a:lnSpc>
                <a:spcPct val="110000"/>
              </a:lnSpc>
            </a:pPr>
            <a:r>
              <a:rPr lang="en-GB" sz="2400" dirty="0"/>
              <a:t>Very limited impact</a:t>
            </a:r>
          </a:p>
          <a:p>
            <a:pPr>
              <a:lnSpc>
                <a:spcPct val="110000"/>
              </a:lnSpc>
            </a:pPr>
            <a:r>
              <a:rPr lang="en-GB" sz="2400" dirty="0" err="1"/>
              <a:t>Werb</a:t>
            </a:r>
            <a:r>
              <a:rPr lang="en-GB" sz="2400" dirty="0"/>
              <a:t> et al (2013):</a:t>
            </a:r>
          </a:p>
          <a:p>
            <a:pPr marL="0" indent="0">
              <a:lnSpc>
                <a:spcPct val="110000"/>
              </a:lnSpc>
              <a:buNone/>
            </a:pPr>
            <a:endParaRPr lang="en-GB" sz="2400" dirty="0"/>
          </a:p>
          <a:p>
            <a:pPr marL="0" indent="0">
              <a:lnSpc>
                <a:spcPct val="110000"/>
              </a:lnSpc>
              <a:buNone/>
            </a:pPr>
            <a:r>
              <a:rPr lang="en-GB" sz="2400" i="1" dirty="0"/>
              <a:t>“…expanding efforts at controlling the global illegal drug market  through law enforcement are failing.”</a:t>
            </a:r>
          </a:p>
          <a:p>
            <a:pPr marL="0" indent="0">
              <a:lnSpc>
                <a:spcPct val="110000"/>
              </a:lnSpc>
              <a:buNone/>
            </a:pPr>
            <a:endParaRPr lang="en-GB" sz="2400" dirty="0"/>
          </a:p>
          <a:p>
            <a:pPr>
              <a:lnSpc>
                <a:spcPct val="110000"/>
              </a:lnSpc>
            </a:pPr>
            <a:r>
              <a:rPr lang="en-GB" sz="2400" dirty="0"/>
              <a:t>Prices have fallen and purity has increased</a:t>
            </a:r>
          </a:p>
          <a:p>
            <a:pPr>
              <a:lnSpc>
                <a:spcPct val="110000"/>
              </a:lnSpc>
            </a:pPr>
            <a:endParaRPr lang="en-GB" sz="2400" dirty="0"/>
          </a:p>
        </p:txBody>
      </p:sp>
      <p:sp>
        <p:nvSpPr>
          <p:cNvPr id="11" name="Freeform: Shape 10">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2">
            <a:extLst>
              <a:ext uri="{FF2B5EF4-FFF2-40B4-BE49-F238E27FC236}">
                <a16:creationId xmlns:a16="http://schemas.microsoft.com/office/drawing/2014/main" id="{A7FFB3A7-880F-4E99-831F-FDAD5E3D95E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263" r="-1" b="-1"/>
          <a:stretch/>
        </p:blipFill>
        <p:spPr bwMode="auto">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97781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9062B6-D407-413F-81EB-180DC8C33DE0}"/>
              </a:ext>
            </a:extLst>
          </p:cNvPr>
          <p:cNvSpPr>
            <a:spLocks noGrp="1"/>
          </p:cNvSpPr>
          <p:nvPr>
            <p:ph type="title"/>
          </p:nvPr>
        </p:nvSpPr>
        <p:spPr>
          <a:xfrm>
            <a:off x="1077364" y="720435"/>
            <a:ext cx="4140096" cy="1507375"/>
          </a:xfrm>
        </p:spPr>
        <p:txBody>
          <a:bodyPr>
            <a:normAutofit/>
          </a:bodyPr>
          <a:lstStyle/>
          <a:p>
            <a:r>
              <a:rPr lang="en-GB" dirty="0"/>
              <a:t>2.  National Policing</a:t>
            </a:r>
          </a:p>
        </p:txBody>
      </p:sp>
      <p:sp>
        <p:nvSpPr>
          <p:cNvPr id="3" name="Content Placeholder 2">
            <a:extLst>
              <a:ext uri="{FF2B5EF4-FFF2-40B4-BE49-F238E27FC236}">
                <a16:creationId xmlns:a16="http://schemas.microsoft.com/office/drawing/2014/main" id="{3D81BF5B-D7D2-4A9A-8A01-7162F486CFC2}"/>
              </a:ext>
            </a:extLst>
          </p:cNvPr>
          <p:cNvSpPr>
            <a:spLocks noGrp="1"/>
          </p:cNvSpPr>
          <p:nvPr>
            <p:ph idx="1"/>
          </p:nvPr>
        </p:nvSpPr>
        <p:spPr>
          <a:xfrm>
            <a:off x="1077364" y="2427316"/>
            <a:ext cx="4140096" cy="3513514"/>
          </a:xfrm>
        </p:spPr>
        <p:txBody>
          <a:bodyPr>
            <a:normAutofit fontScale="92500" lnSpcReduction="20000"/>
          </a:bodyPr>
          <a:lstStyle/>
          <a:p>
            <a:r>
              <a:rPr lang="en-US" sz="2400" dirty="0"/>
              <a:t>Major changes in </a:t>
            </a:r>
            <a:r>
              <a:rPr lang="en-GB" sz="2400" dirty="0"/>
              <a:t>organisational</a:t>
            </a:r>
            <a:r>
              <a:rPr lang="en-US" sz="2400" dirty="0"/>
              <a:t> structures in 2006, and again in 2013</a:t>
            </a:r>
          </a:p>
          <a:p>
            <a:r>
              <a:rPr lang="en-US" sz="2400" dirty="0"/>
              <a:t>Prior to 2006 – National Crime Squad (NCS) &amp; National Criminal Intelligence Service (NCIS)</a:t>
            </a:r>
          </a:p>
          <a:p>
            <a:r>
              <a:rPr lang="en-US" sz="2400" dirty="0"/>
              <a:t>2006 – 2013: </a:t>
            </a:r>
            <a:r>
              <a:rPr lang="en-US" sz="2400" b="1" dirty="0"/>
              <a:t>Serious </a:t>
            </a:r>
            <a:r>
              <a:rPr lang="en-GB" sz="2400" b="1" dirty="0"/>
              <a:t>Organised</a:t>
            </a:r>
            <a:r>
              <a:rPr lang="en-US" sz="2400" b="1" dirty="0"/>
              <a:t> Crime Agency</a:t>
            </a:r>
          </a:p>
        </p:txBody>
      </p:sp>
      <p:sp>
        <p:nvSpPr>
          <p:cNvPr id="11" name="Freeform: Shape 10">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2">
            <a:extLst>
              <a:ext uri="{FF2B5EF4-FFF2-40B4-BE49-F238E27FC236}">
                <a16:creationId xmlns:a16="http://schemas.microsoft.com/office/drawing/2014/main" id="{ED193480-29D7-4D1D-AEF6-C4E71596D9C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46464" y="1821310"/>
            <a:ext cx="4788861" cy="321537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9659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CFD9BB-44ED-43C0-8A96-A33C9E9476C4}"/>
              </a:ext>
            </a:extLst>
          </p:cNvPr>
          <p:cNvSpPr>
            <a:spLocks noGrp="1"/>
          </p:cNvSpPr>
          <p:nvPr>
            <p:ph type="title"/>
          </p:nvPr>
        </p:nvSpPr>
        <p:spPr>
          <a:xfrm>
            <a:off x="1077364" y="720435"/>
            <a:ext cx="4140096" cy="1507375"/>
          </a:xfrm>
        </p:spPr>
        <p:txBody>
          <a:bodyPr>
            <a:normAutofit/>
          </a:bodyPr>
          <a:lstStyle/>
          <a:p>
            <a:r>
              <a:rPr lang="en-GB" dirty="0"/>
              <a:t>National Crime Agency </a:t>
            </a:r>
          </a:p>
        </p:txBody>
      </p:sp>
      <p:sp>
        <p:nvSpPr>
          <p:cNvPr id="3" name="Content Placeholder 2">
            <a:extLst>
              <a:ext uri="{FF2B5EF4-FFF2-40B4-BE49-F238E27FC236}">
                <a16:creationId xmlns:a16="http://schemas.microsoft.com/office/drawing/2014/main" id="{7245D885-9247-4028-A712-2CE4E437CA7C}"/>
              </a:ext>
            </a:extLst>
          </p:cNvPr>
          <p:cNvSpPr>
            <a:spLocks noGrp="1"/>
          </p:cNvSpPr>
          <p:nvPr>
            <p:ph idx="1"/>
          </p:nvPr>
        </p:nvSpPr>
        <p:spPr>
          <a:xfrm>
            <a:off x="1077364" y="2427316"/>
            <a:ext cx="4140096" cy="3513514"/>
          </a:xfrm>
        </p:spPr>
        <p:txBody>
          <a:bodyPr>
            <a:normAutofit/>
          </a:bodyPr>
          <a:lstStyle/>
          <a:p>
            <a:r>
              <a:rPr lang="en-GB" dirty="0"/>
              <a:t>Formed in 2013</a:t>
            </a:r>
          </a:p>
          <a:p>
            <a:endParaRPr lang="en-GB" dirty="0"/>
          </a:p>
          <a:p>
            <a:r>
              <a:rPr lang="en-GB" dirty="0"/>
              <a:t>In effect a UK version of the FBI</a:t>
            </a:r>
          </a:p>
        </p:txBody>
      </p:sp>
      <p:sp>
        <p:nvSpPr>
          <p:cNvPr id="11" name="Freeform: Shape 10">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6AAE3814-A2DE-4F94-9D3D-138AE493AA1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46464" y="1836703"/>
            <a:ext cx="4788861" cy="3184592"/>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751348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649D0-9C2D-484D-9B24-85DAA55A3B3F}"/>
              </a:ext>
            </a:extLst>
          </p:cNvPr>
          <p:cNvSpPr>
            <a:spLocks noGrp="1"/>
          </p:cNvSpPr>
          <p:nvPr>
            <p:ph type="title"/>
          </p:nvPr>
        </p:nvSpPr>
        <p:spPr>
          <a:xfrm>
            <a:off x="1077362" y="720434"/>
            <a:ext cx="9950103" cy="1024145"/>
          </a:xfrm>
        </p:spPr>
        <p:txBody>
          <a:bodyPr/>
          <a:lstStyle/>
          <a:p>
            <a:r>
              <a:rPr lang="en-GB" dirty="0"/>
              <a:t>National Policing</a:t>
            </a:r>
          </a:p>
        </p:txBody>
      </p:sp>
      <p:sp>
        <p:nvSpPr>
          <p:cNvPr id="3" name="Content Placeholder 2">
            <a:extLst>
              <a:ext uri="{FF2B5EF4-FFF2-40B4-BE49-F238E27FC236}">
                <a16:creationId xmlns:a16="http://schemas.microsoft.com/office/drawing/2014/main" id="{E53B50CA-EDB9-4583-9097-6F019A7A955D}"/>
              </a:ext>
            </a:extLst>
          </p:cNvPr>
          <p:cNvSpPr>
            <a:spLocks noGrp="1"/>
          </p:cNvSpPr>
          <p:nvPr>
            <p:ph idx="1"/>
          </p:nvPr>
        </p:nvSpPr>
        <p:spPr>
          <a:xfrm>
            <a:off x="842212" y="1997241"/>
            <a:ext cx="10672010" cy="4379495"/>
          </a:xfrm>
        </p:spPr>
        <p:txBody>
          <a:bodyPr>
            <a:normAutofit lnSpcReduction="10000"/>
          </a:bodyPr>
          <a:lstStyle/>
          <a:p>
            <a:pPr marL="0" indent="0">
              <a:buNone/>
            </a:pPr>
            <a:r>
              <a:rPr lang="en-US" sz="2400" b="1" u="sng" dirty="0"/>
              <a:t>2013 – National Crime Agency</a:t>
            </a:r>
          </a:p>
          <a:p>
            <a:r>
              <a:rPr lang="en-GB" sz="2400" dirty="0"/>
              <a:t>The NCA delivers this national response through the four pillars of: </a:t>
            </a:r>
          </a:p>
          <a:p>
            <a:r>
              <a:rPr lang="en-GB" sz="2400" dirty="0"/>
              <a:t> Pursue - prosecute and disrupt people engaged in serious and organised crime </a:t>
            </a:r>
          </a:p>
          <a:p>
            <a:r>
              <a:rPr lang="en-GB" sz="2400" dirty="0"/>
              <a:t> Prevent - prevent people from becoming involved in serious and organised crime</a:t>
            </a:r>
          </a:p>
          <a:p>
            <a:r>
              <a:rPr lang="en-GB" sz="2400" dirty="0"/>
              <a:t> Protect - increase protection against serious and organised crime</a:t>
            </a:r>
          </a:p>
          <a:p>
            <a:r>
              <a:rPr lang="en-GB" sz="2400" dirty="0"/>
              <a:t> Prepare - reduce the impact of serious and organised crime where it takes place</a:t>
            </a:r>
          </a:p>
        </p:txBody>
      </p:sp>
    </p:spTree>
    <p:extLst>
      <p:ext uri="{BB962C8B-B14F-4D97-AF65-F5344CB8AC3E}">
        <p14:creationId xmlns:p14="http://schemas.microsoft.com/office/powerpoint/2010/main" val="2858078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36B98-8C98-4D61-AB06-2BCC23DE7E1D}"/>
              </a:ext>
            </a:extLst>
          </p:cNvPr>
          <p:cNvSpPr>
            <a:spLocks noGrp="1"/>
          </p:cNvSpPr>
          <p:nvPr>
            <p:ph type="title"/>
          </p:nvPr>
        </p:nvSpPr>
        <p:spPr/>
        <p:txBody>
          <a:bodyPr/>
          <a:lstStyle/>
          <a:p>
            <a:r>
              <a:rPr lang="en-GB" dirty="0"/>
              <a:t>Short Film on National Crime Agency</a:t>
            </a:r>
          </a:p>
        </p:txBody>
      </p:sp>
      <p:sp>
        <p:nvSpPr>
          <p:cNvPr id="3" name="Content Placeholder 2">
            <a:extLst>
              <a:ext uri="{FF2B5EF4-FFF2-40B4-BE49-F238E27FC236}">
                <a16:creationId xmlns:a16="http://schemas.microsoft.com/office/drawing/2014/main" id="{D5472594-5B04-4A1F-9291-F2F2419B3239}"/>
              </a:ext>
            </a:extLst>
          </p:cNvPr>
          <p:cNvSpPr>
            <a:spLocks noGrp="1"/>
          </p:cNvSpPr>
          <p:nvPr>
            <p:ph idx="1"/>
          </p:nvPr>
        </p:nvSpPr>
        <p:spPr/>
        <p:txBody>
          <a:bodyPr/>
          <a:lstStyle/>
          <a:p>
            <a:r>
              <a:rPr lang="en-GB" dirty="0"/>
              <a:t>https://www.youtube.com/watch?v=Zd7AaOuUwzQ</a:t>
            </a:r>
          </a:p>
        </p:txBody>
      </p:sp>
    </p:spTree>
    <p:extLst>
      <p:ext uri="{BB962C8B-B14F-4D97-AF65-F5344CB8AC3E}">
        <p14:creationId xmlns:p14="http://schemas.microsoft.com/office/powerpoint/2010/main" val="38039500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25D0F-9FEF-49F9-8E4A-47A008015FDF}"/>
              </a:ext>
            </a:extLst>
          </p:cNvPr>
          <p:cNvSpPr>
            <a:spLocks noGrp="1"/>
          </p:cNvSpPr>
          <p:nvPr>
            <p:ph type="title"/>
          </p:nvPr>
        </p:nvSpPr>
        <p:spPr/>
        <p:txBody>
          <a:bodyPr/>
          <a:lstStyle/>
          <a:p>
            <a:r>
              <a:rPr lang="en-GB" dirty="0"/>
              <a:t>Discussion Question</a:t>
            </a:r>
          </a:p>
        </p:txBody>
      </p:sp>
      <p:sp>
        <p:nvSpPr>
          <p:cNvPr id="3" name="Content Placeholder 2">
            <a:extLst>
              <a:ext uri="{FF2B5EF4-FFF2-40B4-BE49-F238E27FC236}">
                <a16:creationId xmlns:a16="http://schemas.microsoft.com/office/drawing/2014/main" id="{28C5D1FA-0AE3-4E4E-85B2-D24F572C511B}"/>
              </a:ext>
            </a:extLst>
          </p:cNvPr>
          <p:cNvSpPr>
            <a:spLocks noGrp="1"/>
          </p:cNvSpPr>
          <p:nvPr>
            <p:ph idx="1"/>
          </p:nvPr>
        </p:nvSpPr>
        <p:spPr/>
        <p:txBody>
          <a:bodyPr>
            <a:normAutofit/>
          </a:bodyPr>
          <a:lstStyle/>
          <a:p>
            <a:r>
              <a:rPr lang="en-GB" sz="3200" b="1" dirty="0"/>
              <a:t>What issues/obstacles do you think there might be in relation to the national policing?</a:t>
            </a:r>
            <a:endParaRPr lang="en-GB" sz="3200" dirty="0"/>
          </a:p>
        </p:txBody>
      </p:sp>
    </p:spTree>
    <p:extLst>
      <p:ext uri="{BB962C8B-B14F-4D97-AF65-F5344CB8AC3E}">
        <p14:creationId xmlns:p14="http://schemas.microsoft.com/office/powerpoint/2010/main" val="26615752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062759-9708-4622-99D6-9CC5DBC36B98}"/>
              </a:ext>
            </a:extLst>
          </p:cNvPr>
          <p:cNvSpPr>
            <a:spLocks noGrp="1"/>
          </p:cNvSpPr>
          <p:nvPr>
            <p:ph type="title"/>
          </p:nvPr>
        </p:nvSpPr>
        <p:spPr>
          <a:xfrm>
            <a:off x="1077364" y="720435"/>
            <a:ext cx="4140096" cy="1507375"/>
          </a:xfrm>
        </p:spPr>
        <p:txBody>
          <a:bodyPr>
            <a:normAutofit/>
          </a:bodyPr>
          <a:lstStyle/>
          <a:p>
            <a:pPr>
              <a:lnSpc>
                <a:spcPct val="100000"/>
              </a:lnSpc>
            </a:pPr>
            <a:r>
              <a:rPr lang="en-GB" sz="3000"/>
              <a:t>Issues with National Policing of the Supply of Drugs</a:t>
            </a:r>
          </a:p>
        </p:txBody>
      </p:sp>
      <p:sp>
        <p:nvSpPr>
          <p:cNvPr id="3" name="Content Placeholder 2">
            <a:extLst>
              <a:ext uri="{FF2B5EF4-FFF2-40B4-BE49-F238E27FC236}">
                <a16:creationId xmlns:a16="http://schemas.microsoft.com/office/drawing/2014/main" id="{570B0FC6-3E63-4F01-9B7C-68ECD8247A72}"/>
              </a:ext>
            </a:extLst>
          </p:cNvPr>
          <p:cNvSpPr>
            <a:spLocks noGrp="1"/>
          </p:cNvSpPr>
          <p:nvPr>
            <p:ph idx="1"/>
          </p:nvPr>
        </p:nvSpPr>
        <p:spPr>
          <a:xfrm>
            <a:off x="1077364" y="2427316"/>
            <a:ext cx="4140096" cy="3513514"/>
          </a:xfrm>
        </p:spPr>
        <p:txBody>
          <a:bodyPr>
            <a:normAutofit/>
          </a:bodyPr>
          <a:lstStyle/>
          <a:p>
            <a:r>
              <a:rPr lang="en-GB" dirty="0"/>
              <a:t>SOCA (Serious Organised Crime Agency) criticised for its limited impact, excessive bureaucracy, poor performance in terms of actual arrests &amp; asset recovery.</a:t>
            </a:r>
          </a:p>
          <a:p>
            <a:endParaRPr lang="en-GB" dirty="0"/>
          </a:p>
        </p:txBody>
      </p:sp>
      <p:sp>
        <p:nvSpPr>
          <p:cNvPr id="11" name="Freeform: Shape 10">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922FBA31-6564-4EEB-9B33-94F9EE91DBD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46464" y="1836703"/>
            <a:ext cx="4788861" cy="3184592"/>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43226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ADD15-9D0B-4963-B11B-1EA29290DA1E}"/>
              </a:ext>
            </a:extLst>
          </p:cNvPr>
          <p:cNvSpPr>
            <a:spLocks noGrp="1"/>
          </p:cNvSpPr>
          <p:nvPr>
            <p:ph type="title"/>
          </p:nvPr>
        </p:nvSpPr>
        <p:spPr/>
        <p:txBody>
          <a:bodyPr/>
          <a:lstStyle/>
          <a:p>
            <a:r>
              <a:rPr lang="en-GB" dirty="0"/>
              <a:t>County Lines</a:t>
            </a:r>
          </a:p>
        </p:txBody>
      </p:sp>
      <p:sp>
        <p:nvSpPr>
          <p:cNvPr id="3" name="Content Placeholder 2">
            <a:extLst>
              <a:ext uri="{FF2B5EF4-FFF2-40B4-BE49-F238E27FC236}">
                <a16:creationId xmlns:a16="http://schemas.microsoft.com/office/drawing/2014/main" id="{92161D3D-7FDA-4203-8732-409401EA0C1E}"/>
              </a:ext>
            </a:extLst>
          </p:cNvPr>
          <p:cNvSpPr>
            <a:spLocks noGrp="1"/>
          </p:cNvSpPr>
          <p:nvPr>
            <p:ph idx="1"/>
          </p:nvPr>
        </p:nvSpPr>
        <p:spPr/>
        <p:txBody>
          <a:bodyPr>
            <a:normAutofit/>
          </a:bodyPr>
          <a:lstStyle/>
          <a:p>
            <a:r>
              <a:rPr lang="en-GB" sz="2400" dirty="0"/>
              <a:t>An organised crime group (or urban gang) from an area such as London, Birmingham and Liverpool who extends their drug dealing enterprise across county boundaries is known as a running a ‘county line’.</a:t>
            </a:r>
          </a:p>
          <a:p>
            <a:r>
              <a:rPr lang="en-GB" sz="2400" dirty="0"/>
              <a:t>Organised crime groups often use young people or vulnerable adults to deliver their drugs, coercing them with payment or gifts or by forcing them through intimidation and violence.</a:t>
            </a:r>
          </a:p>
        </p:txBody>
      </p:sp>
    </p:spTree>
    <p:extLst>
      <p:ext uri="{BB962C8B-B14F-4D97-AF65-F5344CB8AC3E}">
        <p14:creationId xmlns:p14="http://schemas.microsoft.com/office/powerpoint/2010/main" val="6821799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ADD15-9D0B-4963-B11B-1EA29290DA1E}"/>
              </a:ext>
            </a:extLst>
          </p:cNvPr>
          <p:cNvSpPr>
            <a:spLocks noGrp="1"/>
          </p:cNvSpPr>
          <p:nvPr>
            <p:ph type="title"/>
          </p:nvPr>
        </p:nvSpPr>
        <p:spPr/>
        <p:txBody>
          <a:bodyPr/>
          <a:lstStyle/>
          <a:p>
            <a:r>
              <a:rPr lang="en-GB" dirty="0"/>
              <a:t>County Lines</a:t>
            </a:r>
          </a:p>
        </p:txBody>
      </p:sp>
      <p:sp>
        <p:nvSpPr>
          <p:cNvPr id="3" name="Content Placeholder 2">
            <a:extLst>
              <a:ext uri="{FF2B5EF4-FFF2-40B4-BE49-F238E27FC236}">
                <a16:creationId xmlns:a16="http://schemas.microsoft.com/office/drawing/2014/main" id="{92161D3D-7FDA-4203-8732-409401EA0C1E}"/>
              </a:ext>
            </a:extLst>
          </p:cNvPr>
          <p:cNvSpPr>
            <a:spLocks noGrp="1"/>
          </p:cNvSpPr>
          <p:nvPr>
            <p:ph idx="1"/>
          </p:nvPr>
        </p:nvSpPr>
        <p:spPr/>
        <p:txBody>
          <a:bodyPr>
            <a:normAutofit lnSpcReduction="10000"/>
          </a:bodyPr>
          <a:lstStyle/>
          <a:p>
            <a:r>
              <a:rPr lang="en-GB" sz="2400" dirty="0"/>
              <a:t>Children as young as 12 years old can be targeted and recruited to travel between the urban home county and more rural locations to deliver drugs and collect cash on behalf of the dealers. This helps the urban gang members evade detection.</a:t>
            </a:r>
          </a:p>
          <a:p>
            <a:r>
              <a:rPr lang="en-GB" sz="2400" dirty="0"/>
              <a:t>Human trafficking forms part of this type of crime. Dealers will often force young and vulnerable people into storing and supplying drugs, with ‘runners’ sometimes going to extreme lengths to avoid the police finding the drugs on them.</a:t>
            </a:r>
          </a:p>
        </p:txBody>
      </p:sp>
    </p:spTree>
    <p:extLst>
      <p:ext uri="{BB962C8B-B14F-4D97-AF65-F5344CB8AC3E}">
        <p14:creationId xmlns:p14="http://schemas.microsoft.com/office/powerpoint/2010/main" val="5476514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CB7AB-20B3-42DB-B634-303838493E1D}"/>
              </a:ext>
            </a:extLst>
          </p:cNvPr>
          <p:cNvSpPr>
            <a:spLocks noGrp="1"/>
          </p:cNvSpPr>
          <p:nvPr>
            <p:ph type="title"/>
          </p:nvPr>
        </p:nvSpPr>
        <p:spPr>
          <a:xfrm>
            <a:off x="1077362" y="720434"/>
            <a:ext cx="9950103" cy="747419"/>
          </a:xfrm>
        </p:spPr>
        <p:txBody>
          <a:bodyPr/>
          <a:lstStyle/>
          <a:p>
            <a:r>
              <a:rPr lang="en-GB" dirty="0"/>
              <a:t>County Lines – Who Do They Target</a:t>
            </a:r>
          </a:p>
        </p:txBody>
      </p:sp>
      <p:sp>
        <p:nvSpPr>
          <p:cNvPr id="3" name="Content Placeholder 2">
            <a:extLst>
              <a:ext uri="{FF2B5EF4-FFF2-40B4-BE49-F238E27FC236}">
                <a16:creationId xmlns:a16="http://schemas.microsoft.com/office/drawing/2014/main" id="{47E4D55A-29D5-47F5-B761-7B33345312C2}"/>
              </a:ext>
            </a:extLst>
          </p:cNvPr>
          <p:cNvSpPr>
            <a:spLocks noGrp="1"/>
          </p:cNvSpPr>
          <p:nvPr>
            <p:ph idx="1"/>
          </p:nvPr>
        </p:nvSpPr>
        <p:spPr>
          <a:xfrm>
            <a:off x="577516" y="1732547"/>
            <a:ext cx="10960768" cy="4824664"/>
          </a:xfrm>
        </p:spPr>
        <p:txBody>
          <a:bodyPr numCol="2">
            <a:normAutofit/>
          </a:bodyPr>
          <a:lstStyle/>
          <a:p>
            <a:r>
              <a:rPr lang="en-GB" dirty="0"/>
              <a:t>Having prior experience of neglect, physical or sexual abuse;</a:t>
            </a:r>
            <a:br>
              <a:rPr lang="en-GB" dirty="0"/>
            </a:br>
            <a:endParaRPr lang="en-GB" dirty="0"/>
          </a:p>
          <a:p>
            <a:r>
              <a:rPr lang="en-GB" dirty="0"/>
              <a:t>Lack of a safe/stable home environment;</a:t>
            </a:r>
            <a:br>
              <a:rPr lang="en-GB" dirty="0"/>
            </a:br>
            <a:endParaRPr lang="en-GB" dirty="0"/>
          </a:p>
          <a:p>
            <a:r>
              <a:rPr lang="en-GB" dirty="0"/>
              <a:t>Social isolation or social difficulties;</a:t>
            </a:r>
            <a:br>
              <a:rPr lang="en-GB" dirty="0"/>
            </a:br>
            <a:endParaRPr lang="en-GB" dirty="0"/>
          </a:p>
          <a:p>
            <a:r>
              <a:rPr lang="en-GB" dirty="0"/>
              <a:t>Economic vulnerability;</a:t>
            </a:r>
            <a:br>
              <a:rPr lang="en-GB" dirty="0"/>
            </a:br>
            <a:endParaRPr lang="en-GB" dirty="0"/>
          </a:p>
          <a:p>
            <a:r>
              <a:rPr lang="en-GB" dirty="0"/>
              <a:t>Homelessness or insecure accommodation status;</a:t>
            </a:r>
            <a:br>
              <a:rPr lang="en-GB" dirty="0"/>
            </a:br>
            <a:endParaRPr lang="en-GB" dirty="0"/>
          </a:p>
          <a:p>
            <a:r>
              <a:rPr lang="en-GB" dirty="0"/>
              <a:t>Connections with other people involved in gangs;</a:t>
            </a:r>
            <a:br>
              <a:rPr lang="en-GB" dirty="0"/>
            </a:br>
            <a:endParaRPr lang="en-GB" dirty="0"/>
          </a:p>
          <a:p>
            <a:r>
              <a:rPr lang="en-GB" dirty="0"/>
              <a:t>Having a physical or learning disability;</a:t>
            </a:r>
            <a:br>
              <a:rPr lang="en-GB" dirty="0"/>
            </a:br>
            <a:endParaRPr lang="en-GB" dirty="0"/>
          </a:p>
          <a:p>
            <a:r>
              <a:rPr lang="en-GB" dirty="0"/>
              <a:t>Having substance misuse or mental health issues;</a:t>
            </a:r>
            <a:br>
              <a:rPr lang="en-GB" dirty="0"/>
            </a:br>
            <a:endParaRPr lang="en-GB" dirty="0"/>
          </a:p>
          <a:p>
            <a:r>
              <a:rPr lang="en-GB" dirty="0"/>
              <a:t>Being a ‘looked after’ child, particularly in residential care;</a:t>
            </a:r>
            <a:br>
              <a:rPr lang="en-GB" dirty="0"/>
            </a:br>
            <a:endParaRPr lang="en-GB" dirty="0"/>
          </a:p>
          <a:p>
            <a:r>
              <a:rPr lang="en-GB" dirty="0"/>
              <a:t>Resident of social housing in drug hotspot, particularly young females with children.</a:t>
            </a:r>
          </a:p>
        </p:txBody>
      </p:sp>
    </p:spTree>
    <p:extLst>
      <p:ext uri="{BB962C8B-B14F-4D97-AF65-F5344CB8AC3E}">
        <p14:creationId xmlns:p14="http://schemas.microsoft.com/office/powerpoint/2010/main" val="17047348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04AED-BBC4-4251-898A-2C54E1CD6B53}"/>
              </a:ext>
            </a:extLst>
          </p:cNvPr>
          <p:cNvSpPr>
            <a:spLocks noGrp="1"/>
          </p:cNvSpPr>
          <p:nvPr>
            <p:ph type="title"/>
          </p:nvPr>
        </p:nvSpPr>
        <p:spPr/>
        <p:txBody>
          <a:bodyPr/>
          <a:lstStyle/>
          <a:p>
            <a:r>
              <a:rPr lang="en-GB" dirty="0"/>
              <a:t>Short Film on County Lines</a:t>
            </a:r>
          </a:p>
        </p:txBody>
      </p:sp>
      <p:sp>
        <p:nvSpPr>
          <p:cNvPr id="3" name="Content Placeholder 2">
            <a:extLst>
              <a:ext uri="{FF2B5EF4-FFF2-40B4-BE49-F238E27FC236}">
                <a16:creationId xmlns:a16="http://schemas.microsoft.com/office/drawing/2014/main" id="{A42EC99D-D317-4BB4-B350-46D7FC134EB3}"/>
              </a:ext>
            </a:extLst>
          </p:cNvPr>
          <p:cNvSpPr>
            <a:spLocks noGrp="1"/>
          </p:cNvSpPr>
          <p:nvPr>
            <p:ph idx="1"/>
          </p:nvPr>
        </p:nvSpPr>
        <p:spPr/>
        <p:txBody>
          <a:bodyPr/>
          <a:lstStyle/>
          <a:p>
            <a:r>
              <a:rPr lang="en-GB" dirty="0">
                <a:ea typeface="+mn-lt"/>
                <a:cs typeface="+mn-lt"/>
                <a:hlinkClick r:id="rId2"/>
              </a:rPr>
              <a:t>https://www.youtube.com/watch?v=JPXlx9C0Rxs</a:t>
            </a:r>
            <a:endParaRPr lang="en-GB" dirty="0">
              <a:cs typeface="Calibri" panose="020F0502020204030204"/>
            </a:endParaRPr>
          </a:p>
          <a:p>
            <a:endParaRPr lang="en-GB" dirty="0"/>
          </a:p>
        </p:txBody>
      </p:sp>
    </p:spTree>
    <p:extLst>
      <p:ext uri="{BB962C8B-B14F-4D97-AF65-F5344CB8AC3E}">
        <p14:creationId xmlns:p14="http://schemas.microsoft.com/office/powerpoint/2010/main" val="28928564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C498A3-00BC-4F23-A0D9-7176E1AEDB22}"/>
              </a:ext>
            </a:extLst>
          </p:cNvPr>
          <p:cNvSpPr>
            <a:spLocks noGrp="1"/>
          </p:cNvSpPr>
          <p:nvPr>
            <p:ph type="title"/>
          </p:nvPr>
        </p:nvSpPr>
        <p:spPr>
          <a:xfrm>
            <a:off x="1077364" y="720435"/>
            <a:ext cx="4140096" cy="1507375"/>
          </a:xfrm>
        </p:spPr>
        <p:txBody>
          <a:bodyPr>
            <a:normAutofit/>
          </a:bodyPr>
          <a:lstStyle/>
          <a:p>
            <a:r>
              <a:rPr lang="en-GB" dirty="0"/>
              <a:t>3.  Local Policing</a:t>
            </a:r>
          </a:p>
        </p:txBody>
      </p:sp>
      <p:sp>
        <p:nvSpPr>
          <p:cNvPr id="3" name="Content Placeholder 2">
            <a:extLst>
              <a:ext uri="{FF2B5EF4-FFF2-40B4-BE49-F238E27FC236}">
                <a16:creationId xmlns:a16="http://schemas.microsoft.com/office/drawing/2014/main" id="{589D8BDF-B5AE-475C-A12F-423B228686AF}"/>
              </a:ext>
            </a:extLst>
          </p:cNvPr>
          <p:cNvSpPr>
            <a:spLocks noGrp="1"/>
          </p:cNvSpPr>
          <p:nvPr>
            <p:ph idx="1"/>
          </p:nvPr>
        </p:nvSpPr>
        <p:spPr>
          <a:xfrm>
            <a:off x="1077363" y="2427315"/>
            <a:ext cx="4445131" cy="3817073"/>
          </a:xfrm>
        </p:spPr>
        <p:txBody>
          <a:bodyPr>
            <a:normAutofit fontScale="92500" lnSpcReduction="20000"/>
          </a:bodyPr>
          <a:lstStyle/>
          <a:p>
            <a:r>
              <a:rPr lang="en-GB" sz="2400" dirty="0"/>
              <a:t>Stop &amp; Search</a:t>
            </a:r>
          </a:p>
          <a:p>
            <a:r>
              <a:rPr lang="en-GB" sz="2400" dirty="0"/>
              <a:t>Raids </a:t>
            </a:r>
          </a:p>
          <a:p>
            <a:r>
              <a:rPr lang="en-GB" sz="2400" dirty="0"/>
              <a:t>Intelligence based on key informants</a:t>
            </a:r>
          </a:p>
          <a:p>
            <a:r>
              <a:rPr lang="en-GB" sz="2400" dirty="0"/>
              <a:t>Use of Disruptive Street Policing</a:t>
            </a:r>
          </a:p>
          <a:p>
            <a:r>
              <a:rPr lang="en-GB" sz="2400" dirty="0"/>
              <a:t>Police Visibility</a:t>
            </a:r>
          </a:p>
          <a:p>
            <a:r>
              <a:rPr lang="en-GB" sz="2400" dirty="0"/>
              <a:t>Focus tends to be users or minor dealers.</a:t>
            </a:r>
          </a:p>
        </p:txBody>
      </p:sp>
      <p:sp>
        <p:nvSpPr>
          <p:cNvPr id="11" name="Freeform: Shape 10">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2">
            <a:extLst>
              <a:ext uri="{FF2B5EF4-FFF2-40B4-BE49-F238E27FC236}">
                <a16:creationId xmlns:a16="http://schemas.microsoft.com/office/drawing/2014/main" id="{CAA7E66A-01F8-4975-9514-25C05430865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46464" y="1836703"/>
            <a:ext cx="4788861" cy="3184592"/>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702755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0">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2">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2" descr="Map&#10;&#10;Description automatically generated">
            <a:extLst>
              <a:ext uri="{FF2B5EF4-FFF2-40B4-BE49-F238E27FC236}">
                <a16:creationId xmlns:a16="http://schemas.microsoft.com/office/drawing/2014/main" id="{671FF879-3948-4D9E-B55A-77156FA1430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29590" y="205441"/>
            <a:ext cx="6351293" cy="6530889"/>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59029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A603F-5ADC-4E60-8CCA-60D0CA1C82F2}"/>
              </a:ext>
            </a:extLst>
          </p:cNvPr>
          <p:cNvSpPr>
            <a:spLocks noGrp="1"/>
          </p:cNvSpPr>
          <p:nvPr>
            <p:ph type="title"/>
          </p:nvPr>
        </p:nvSpPr>
        <p:spPr/>
        <p:txBody>
          <a:bodyPr/>
          <a:lstStyle/>
          <a:p>
            <a:r>
              <a:rPr lang="en-GB" dirty="0"/>
              <a:t>Discussion Question</a:t>
            </a:r>
          </a:p>
        </p:txBody>
      </p:sp>
      <p:sp>
        <p:nvSpPr>
          <p:cNvPr id="3" name="Content Placeholder 2">
            <a:extLst>
              <a:ext uri="{FF2B5EF4-FFF2-40B4-BE49-F238E27FC236}">
                <a16:creationId xmlns:a16="http://schemas.microsoft.com/office/drawing/2014/main" id="{3E5BB1D7-C406-4BDF-BD65-59B054CD4D94}"/>
              </a:ext>
            </a:extLst>
          </p:cNvPr>
          <p:cNvSpPr>
            <a:spLocks noGrp="1"/>
          </p:cNvSpPr>
          <p:nvPr>
            <p:ph idx="1"/>
          </p:nvPr>
        </p:nvSpPr>
        <p:spPr/>
        <p:txBody>
          <a:bodyPr>
            <a:normAutofit/>
          </a:bodyPr>
          <a:lstStyle/>
          <a:p>
            <a:r>
              <a:rPr lang="en-GB" sz="2800" dirty="0"/>
              <a:t>What impact do you think local policing generally has? And, what issues might there be with local level policing in this way?</a:t>
            </a:r>
          </a:p>
        </p:txBody>
      </p:sp>
    </p:spTree>
    <p:extLst>
      <p:ext uri="{BB962C8B-B14F-4D97-AF65-F5344CB8AC3E}">
        <p14:creationId xmlns:p14="http://schemas.microsoft.com/office/powerpoint/2010/main" val="34053694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D675C-68F8-4373-869D-FD3767813501}"/>
              </a:ext>
            </a:extLst>
          </p:cNvPr>
          <p:cNvSpPr>
            <a:spLocks noGrp="1"/>
          </p:cNvSpPr>
          <p:nvPr>
            <p:ph type="title"/>
          </p:nvPr>
        </p:nvSpPr>
        <p:spPr/>
        <p:txBody>
          <a:bodyPr/>
          <a:lstStyle/>
          <a:p>
            <a:r>
              <a:rPr lang="en-GB" dirty="0"/>
              <a:t>Local Policing</a:t>
            </a:r>
          </a:p>
        </p:txBody>
      </p:sp>
      <p:sp>
        <p:nvSpPr>
          <p:cNvPr id="3" name="Content Placeholder 2">
            <a:extLst>
              <a:ext uri="{FF2B5EF4-FFF2-40B4-BE49-F238E27FC236}">
                <a16:creationId xmlns:a16="http://schemas.microsoft.com/office/drawing/2014/main" id="{F7CF2089-1165-44A0-838E-90E662520C87}"/>
              </a:ext>
            </a:extLst>
          </p:cNvPr>
          <p:cNvSpPr>
            <a:spLocks noGrp="1"/>
          </p:cNvSpPr>
          <p:nvPr>
            <p:ph idx="1"/>
          </p:nvPr>
        </p:nvSpPr>
        <p:spPr/>
        <p:txBody>
          <a:bodyPr>
            <a:normAutofit lnSpcReduction="10000"/>
          </a:bodyPr>
          <a:lstStyle/>
          <a:p>
            <a:r>
              <a:rPr lang="en-US" sz="2400" dirty="0"/>
              <a:t>Considerable degree of discretion for frontline officers in terms of action.</a:t>
            </a:r>
          </a:p>
          <a:p>
            <a:r>
              <a:rPr lang="en-US" sz="2400" dirty="0"/>
              <a:t>There is scope here for an officer’s own opinion to effect how they implement policy.</a:t>
            </a:r>
          </a:p>
          <a:p>
            <a:r>
              <a:rPr lang="en-US" sz="2400" dirty="0"/>
              <a:t>Policy is/could effectively be deprived by officers on the ground exercising their decision.</a:t>
            </a:r>
          </a:p>
          <a:p>
            <a:r>
              <a:rPr lang="en-US" sz="2400" dirty="0"/>
              <a:t>Questions what the role of central legislation actually is.</a:t>
            </a:r>
          </a:p>
          <a:p>
            <a:endParaRPr lang="en-GB" sz="2400" dirty="0"/>
          </a:p>
        </p:txBody>
      </p:sp>
    </p:spTree>
    <p:extLst>
      <p:ext uri="{BB962C8B-B14F-4D97-AF65-F5344CB8AC3E}">
        <p14:creationId xmlns:p14="http://schemas.microsoft.com/office/powerpoint/2010/main" val="320919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720EB-55A2-4437-BAF0-65EC20D860B5}"/>
              </a:ext>
            </a:extLst>
          </p:cNvPr>
          <p:cNvSpPr>
            <a:spLocks noGrp="1"/>
          </p:cNvSpPr>
          <p:nvPr>
            <p:ph type="title"/>
          </p:nvPr>
        </p:nvSpPr>
        <p:spPr/>
        <p:txBody>
          <a:bodyPr/>
          <a:lstStyle/>
          <a:p>
            <a:r>
              <a:rPr lang="en-GB" dirty="0"/>
              <a:t>Impact of Local Policing</a:t>
            </a:r>
          </a:p>
        </p:txBody>
      </p:sp>
      <p:sp>
        <p:nvSpPr>
          <p:cNvPr id="3" name="Content Placeholder 2">
            <a:extLst>
              <a:ext uri="{FF2B5EF4-FFF2-40B4-BE49-F238E27FC236}">
                <a16:creationId xmlns:a16="http://schemas.microsoft.com/office/drawing/2014/main" id="{1B92B0E9-C562-43D1-8352-10C568F22C97}"/>
              </a:ext>
            </a:extLst>
          </p:cNvPr>
          <p:cNvSpPr>
            <a:spLocks noGrp="1"/>
          </p:cNvSpPr>
          <p:nvPr>
            <p:ph idx="1"/>
          </p:nvPr>
        </p:nvSpPr>
        <p:spPr/>
        <p:txBody>
          <a:bodyPr>
            <a:normAutofit/>
          </a:bodyPr>
          <a:lstStyle/>
          <a:p>
            <a:r>
              <a:rPr lang="en-GB" sz="2400" dirty="0"/>
              <a:t>Driving some markets underground</a:t>
            </a:r>
          </a:p>
          <a:p>
            <a:r>
              <a:rPr lang="en-GB" sz="2400" dirty="0"/>
              <a:t>Impact on price?</a:t>
            </a:r>
          </a:p>
          <a:p>
            <a:r>
              <a:rPr lang="en-GB" sz="2400" dirty="0"/>
              <a:t>Dependence on work partnerships e.g. probation services – social services – police etc…</a:t>
            </a:r>
          </a:p>
          <a:p>
            <a:r>
              <a:rPr lang="en-GB" sz="2400" dirty="0"/>
              <a:t>Raids ineffective in isolation – must have services available</a:t>
            </a:r>
          </a:p>
          <a:p>
            <a:endParaRPr lang="en-GB" sz="2400" dirty="0"/>
          </a:p>
        </p:txBody>
      </p:sp>
    </p:spTree>
    <p:extLst>
      <p:ext uri="{BB962C8B-B14F-4D97-AF65-F5344CB8AC3E}">
        <p14:creationId xmlns:p14="http://schemas.microsoft.com/office/powerpoint/2010/main" val="14534450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AE192E3E-68A9-4F36-936C-1C8D0B9EF1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Rectangle 10">
            <a:extLst>
              <a:ext uri="{FF2B5EF4-FFF2-40B4-BE49-F238E27FC236}">
                <a16:creationId xmlns:a16="http://schemas.microsoft.com/office/drawing/2014/main" id="{2EC24213-FC04-4A18-A697-955F20C896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lue stripe pattern on a white background">
            <a:extLst>
              <a:ext uri="{FF2B5EF4-FFF2-40B4-BE49-F238E27FC236}">
                <a16:creationId xmlns:a16="http://schemas.microsoft.com/office/drawing/2014/main" id="{5C94DFB3-F420-7746-D5E3-9DDBE91D86C5}"/>
              </a:ext>
            </a:extLst>
          </p:cNvPr>
          <p:cNvPicPr>
            <a:picLocks noChangeAspect="1"/>
          </p:cNvPicPr>
          <p:nvPr/>
        </p:nvPicPr>
        <p:blipFill rotWithShape="1">
          <a:blip r:embed="rId2"/>
          <a:srcRect t="5271" b="16875"/>
          <a:stretch/>
        </p:blipFill>
        <p:spPr>
          <a:xfrm>
            <a:off x="1" y="10"/>
            <a:ext cx="12192000" cy="6857990"/>
          </a:xfrm>
          <a:prstGeom prst="rect">
            <a:avLst/>
          </a:prstGeom>
        </p:spPr>
      </p:pic>
      <p:sp>
        <p:nvSpPr>
          <p:cNvPr id="13" name="Rectangle 12">
            <a:extLst>
              <a:ext uri="{FF2B5EF4-FFF2-40B4-BE49-F238E27FC236}">
                <a16:creationId xmlns:a16="http://schemas.microsoft.com/office/drawing/2014/main" id="{C7846A0D-19A4-4F64-B17F-AB38D3F471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818322" y="-818321"/>
            <a:ext cx="6857999" cy="8494643"/>
          </a:xfrm>
          <a:prstGeom prst="rect">
            <a:avLst/>
          </a:prstGeom>
          <a:gradFill flip="none" rotWithShape="1">
            <a:gsLst>
              <a:gs pos="0">
                <a:srgbClr val="000000">
                  <a:alpha val="34902"/>
                </a:srgbClr>
              </a:gs>
              <a:gs pos="100000">
                <a:srgbClr val="000000">
                  <a:alpha val="0"/>
                </a:srgbClr>
              </a:gs>
              <a:gs pos="60000">
                <a:srgbClr val="000000">
                  <a:alpha val="20000"/>
                </a:srgb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44D2B0EB-1668-4409-892B-3062866E491C}"/>
              </a:ext>
            </a:extLst>
          </p:cNvPr>
          <p:cNvSpPr>
            <a:spLocks noGrp="1"/>
          </p:cNvSpPr>
          <p:nvPr>
            <p:ph type="title"/>
          </p:nvPr>
        </p:nvSpPr>
        <p:spPr>
          <a:xfrm>
            <a:off x="1090763" y="813545"/>
            <a:ext cx="5454416" cy="3505791"/>
          </a:xfrm>
        </p:spPr>
        <p:txBody>
          <a:bodyPr vert="horz" lIns="91440" tIns="45720" rIns="91440" bIns="45720" rtlCol="0" anchor="b">
            <a:normAutofit/>
          </a:bodyPr>
          <a:lstStyle/>
          <a:p>
            <a:pPr>
              <a:lnSpc>
                <a:spcPct val="100000"/>
              </a:lnSpc>
            </a:pPr>
            <a:r>
              <a:rPr lang="en-US" sz="3600" b="1" kern="1200" dirty="0">
                <a:solidFill>
                  <a:srgbClr val="FFFFFF"/>
                </a:solidFill>
                <a:effectLst/>
                <a:latin typeface="+mj-lt"/>
                <a:ea typeface="+mj-ea"/>
                <a:cs typeface="+mj-cs"/>
              </a:rPr>
              <a:t>In Relation to County Lines how important is the EBP approach to resolving this problem?</a:t>
            </a:r>
          </a:p>
        </p:txBody>
      </p:sp>
      <p:sp>
        <p:nvSpPr>
          <p:cNvPr id="15" name="Freeform: Shape 14">
            <a:extLst>
              <a:ext uri="{FF2B5EF4-FFF2-40B4-BE49-F238E27FC236}">
                <a16:creationId xmlns:a16="http://schemas.microsoft.com/office/drawing/2014/main" id="{935F47D6-FD2F-4F0A-929E-3C0EEEF7D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0297500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F3EF5-AB67-4A32-B720-480A8042799B}"/>
              </a:ext>
            </a:extLst>
          </p:cNvPr>
          <p:cNvSpPr>
            <a:spLocks noGrp="1"/>
          </p:cNvSpPr>
          <p:nvPr>
            <p:ph type="title"/>
          </p:nvPr>
        </p:nvSpPr>
        <p:spPr/>
        <p:txBody>
          <a:bodyPr/>
          <a:lstStyle/>
          <a:p>
            <a:r>
              <a:rPr lang="en-GB" dirty="0"/>
              <a:t>General Concerns relating to the Policing of Drugs</a:t>
            </a:r>
          </a:p>
        </p:txBody>
      </p:sp>
      <p:sp>
        <p:nvSpPr>
          <p:cNvPr id="3" name="Content Placeholder 2">
            <a:extLst>
              <a:ext uri="{FF2B5EF4-FFF2-40B4-BE49-F238E27FC236}">
                <a16:creationId xmlns:a16="http://schemas.microsoft.com/office/drawing/2014/main" id="{D50D3158-C63E-44D6-B289-9CF277A93A7D}"/>
              </a:ext>
            </a:extLst>
          </p:cNvPr>
          <p:cNvSpPr>
            <a:spLocks noGrp="1"/>
          </p:cNvSpPr>
          <p:nvPr>
            <p:ph idx="1"/>
          </p:nvPr>
        </p:nvSpPr>
        <p:spPr/>
        <p:txBody>
          <a:bodyPr>
            <a:normAutofit/>
          </a:bodyPr>
          <a:lstStyle/>
          <a:p>
            <a:pPr lvl="0"/>
            <a:r>
              <a:rPr lang="en-GB" sz="2800" dirty="0"/>
              <a:t>Corruption</a:t>
            </a:r>
          </a:p>
          <a:p>
            <a:pPr lvl="0"/>
            <a:r>
              <a:rPr lang="en-GB" sz="2800" dirty="0"/>
              <a:t>Methods &amp; practices employed</a:t>
            </a:r>
          </a:p>
          <a:p>
            <a:pPr lvl="0"/>
            <a:r>
              <a:rPr lang="en-GB" sz="2800" dirty="0"/>
              <a:t>Disrespect for the law &amp; its enforcers</a:t>
            </a:r>
          </a:p>
          <a:p>
            <a:pPr lvl="0"/>
            <a:r>
              <a:rPr lang="en-GB" sz="2800" dirty="0"/>
              <a:t>Forcing users &amp; dealers underground</a:t>
            </a:r>
          </a:p>
          <a:p>
            <a:pPr lvl="0"/>
            <a:r>
              <a:rPr lang="en-GB" sz="2800" dirty="0"/>
              <a:t>Displacement</a:t>
            </a:r>
          </a:p>
        </p:txBody>
      </p:sp>
    </p:spTree>
    <p:extLst>
      <p:ext uri="{BB962C8B-B14F-4D97-AF65-F5344CB8AC3E}">
        <p14:creationId xmlns:p14="http://schemas.microsoft.com/office/powerpoint/2010/main" val="1056609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BEFAB1-65A7-497A-A155-390D12D31AE4}"/>
              </a:ext>
            </a:extLst>
          </p:cNvPr>
          <p:cNvSpPr>
            <a:spLocks noGrp="1"/>
          </p:cNvSpPr>
          <p:nvPr>
            <p:ph type="title"/>
          </p:nvPr>
        </p:nvSpPr>
        <p:spPr>
          <a:xfrm>
            <a:off x="1077364" y="720435"/>
            <a:ext cx="4140096" cy="1507375"/>
          </a:xfrm>
        </p:spPr>
        <p:txBody>
          <a:bodyPr>
            <a:normAutofit/>
          </a:bodyPr>
          <a:lstStyle/>
          <a:p>
            <a:pPr>
              <a:lnSpc>
                <a:spcPct val="100000"/>
              </a:lnSpc>
            </a:pPr>
            <a:r>
              <a:rPr lang="en-GB" sz="3000"/>
              <a:t>General Concerns relating to the Policing of Drugs</a:t>
            </a:r>
          </a:p>
        </p:txBody>
      </p:sp>
      <p:sp>
        <p:nvSpPr>
          <p:cNvPr id="3" name="Content Placeholder 2">
            <a:extLst>
              <a:ext uri="{FF2B5EF4-FFF2-40B4-BE49-F238E27FC236}">
                <a16:creationId xmlns:a16="http://schemas.microsoft.com/office/drawing/2014/main" id="{FFDBC498-6CC9-481D-B90B-262A883FF5EA}"/>
              </a:ext>
            </a:extLst>
          </p:cNvPr>
          <p:cNvSpPr>
            <a:spLocks noGrp="1"/>
          </p:cNvSpPr>
          <p:nvPr>
            <p:ph idx="1"/>
          </p:nvPr>
        </p:nvSpPr>
        <p:spPr>
          <a:xfrm>
            <a:off x="1077364" y="2427316"/>
            <a:ext cx="4140096" cy="3513514"/>
          </a:xfrm>
        </p:spPr>
        <p:txBody>
          <a:bodyPr>
            <a:normAutofit fontScale="92500"/>
          </a:bodyPr>
          <a:lstStyle/>
          <a:p>
            <a:pPr lvl="0"/>
            <a:r>
              <a:rPr lang="en-GB" sz="2400" dirty="0"/>
              <a:t>Mapping</a:t>
            </a:r>
          </a:p>
          <a:p>
            <a:pPr lvl="0"/>
            <a:r>
              <a:rPr lang="en-GB" sz="2400" dirty="0"/>
              <a:t>Stereotyping &amp; oversimplification of markets</a:t>
            </a:r>
          </a:p>
          <a:p>
            <a:pPr lvl="0"/>
            <a:r>
              <a:rPr lang="en-GB" sz="2400" dirty="0"/>
              <a:t>Finite resources &amp; police priorities</a:t>
            </a:r>
          </a:p>
          <a:p>
            <a:pPr lvl="0"/>
            <a:r>
              <a:rPr lang="en-GB" sz="2400" dirty="0"/>
              <a:t>Mixed messages from senior police officers?</a:t>
            </a:r>
          </a:p>
        </p:txBody>
      </p:sp>
      <p:sp>
        <p:nvSpPr>
          <p:cNvPr id="11" name="Freeform: Shape 10">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2" descr="A person in a white shirt&#10;&#10;Description automatically generated with low confidence">
            <a:extLst>
              <a:ext uri="{FF2B5EF4-FFF2-40B4-BE49-F238E27FC236}">
                <a16:creationId xmlns:a16="http://schemas.microsoft.com/office/drawing/2014/main" id="{50B20201-F60F-4D00-821E-4B75EEA0221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46464" y="1633177"/>
            <a:ext cx="4788861" cy="359164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36603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F70B6-27C3-4AED-B618-CCF5286DE70A}"/>
              </a:ext>
            </a:extLst>
          </p:cNvPr>
          <p:cNvSpPr>
            <a:spLocks noGrp="1"/>
          </p:cNvSpPr>
          <p:nvPr>
            <p:ph type="title"/>
          </p:nvPr>
        </p:nvSpPr>
        <p:spPr/>
        <p:txBody>
          <a:bodyPr/>
          <a:lstStyle/>
          <a:p>
            <a:r>
              <a:rPr lang="en-GB" b="1" dirty="0"/>
              <a:t>Drugs in UK Prisons</a:t>
            </a:r>
            <a:endParaRPr lang="en-GB" dirty="0"/>
          </a:p>
        </p:txBody>
      </p:sp>
      <p:sp>
        <p:nvSpPr>
          <p:cNvPr id="3" name="Content Placeholder 2">
            <a:extLst>
              <a:ext uri="{FF2B5EF4-FFF2-40B4-BE49-F238E27FC236}">
                <a16:creationId xmlns:a16="http://schemas.microsoft.com/office/drawing/2014/main" id="{C17E7F0C-9A47-41A9-AD22-0814FAF895DD}"/>
              </a:ext>
            </a:extLst>
          </p:cNvPr>
          <p:cNvSpPr>
            <a:spLocks noGrp="1"/>
          </p:cNvSpPr>
          <p:nvPr>
            <p:ph idx="1"/>
          </p:nvPr>
        </p:nvSpPr>
        <p:spPr/>
        <p:txBody>
          <a:bodyPr>
            <a:normAutofit/>
          </a:bodyPr>
          <a:lstStyle/>
          <a:p>
            <a:endParaRPr lang="en-GB" sz="2400" dirty="0"/>
          </a:p>
          <a:p>
            <a:endParaRPr lang="en-GB" sz="2400" dirty="0"/>
          </a:p>
          <a:p>
            <a:r>
              <a:rPr lang="en-GB" sz="2400" dirty="0"/>
              <a:t>If the drug problem is hard to control in Prisons how difficult is it to resources and control on the outside?</a:t>
            </a:r>
          </a:p>
        </p:txBody>
      </p:sp>
    </p:spTree>
    <p:extLst>
      <p:ext uri="{BB962C8B-B14F-4D97-AF65-F5344CB8AC3E}">
        <p14:creationId xmlns:p14="http://schemas.microsoft.com/office/powerpoint/2010/main" val="4088509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CDA3E-C1FA-4DB4-952E-3A9CDA15A123}"/>
              </a:ext>
            </a:extLst>
          </p:cNvPr>
          <p:cNvSpPr>
            <a:spLocks noGrp="1"/>
          </p:cNvSpPr>
          <p:nvPr>
            <p:ph type="title"/>
          </p:nvPr>
        </p:nvSpPr>
        <p:spPr>
          <a:xfrm>
            <a:off x="1077362" y="720434"/>
            <a:ext cx="9950103" cy="771482"/>
          </a:xfrm>
        </p:spPr>
        <p:txBody>
          <a:bodyPr/>
          <a:lstStyle/>
          <a:p>
            <a:r>
              <a:rPr lang="en-GB" dirty="0"/>
              <a:t>Conclusion</a:t>
            </a:r>
          </a:p>
        </p:txBody>
      </p:sp>
      <p:sp>
        <p:nvSpPr>
          <p:cNvPr id="3" name="Content Placeholder 2">
            <a:extLst>
              <a:ext uri="{FF2B5EF4-FFF2-40B4-BE49-F238E27FC236}">
                <a16:creationId xmlns:a16="http://schemas.microsoft.com/office/drawing/2014/main" id="{EF81DA9D-C69A-461C-B677-574C80DE1344}"/>
              </a:ext>
            </a:extLst>
          </p:cNvPr>
          <p:cNvSpPr>
            <a:spLocks noGrp="1"/>
          </p:cNvSpPr>
          <p:nvPr>
            <p:ph idx="1"/>
          </p:nvPr>
        </p:nvSpPr>
        <p:spPr>
          <a:xfrm>
            <a:off x="818147" y="1900989"/>
            <a:ext cx="10696073" cy="4451685"/>
          </a:xfrm>
        </p:spPr>
        <p:txBody>
          <a:bodyPr>
            <a:normAutofit fontScale="92500" lnSpcReduction="20000"/>
          </a:bodyPr>
          <a:lstStyle/>
          <a:p>
            <a:r>
              <a:rPr lang="en-GB" sz="2800" dirty="0"/>
              <a:t>Policing Drug Supply has had relatively little impact to date.</a:t>
            </a:r>
          </a:p>
          <a:p>
            <a:r>
              <a:rPr lang="en-GB" sz="2800" dirty="0"/>
              <a:t>Adverse/Perverse Consequences </a:t>
            </a:r>
          </a:p>
          <a:p>
            <a:r>
              <a:rPr lang="en-GB" sz="2800" dirty="0"/>
              <a:t>Prevention of purchase and sale not an achievable goal.</a:t>
            </a:r>
          </a:p>
          <a:p>
            <a:pPr marL="0" indent="0">
              <a:buNone/>
            </a:pPr>
            <a:r>
              <a:rPr lang="en-GB" sz="2800" b="1" u="sng" dirty="0"/>
              <a:t>Solutions?</a:t>
            </a:r>
          </a:p>
          <a:p>
            <a:r>
              <a:rPr lang="en-GB" sz="2800" dirty="0"/>
              <a:t>Make Drugs legal?</a:t>
            </a:r>
          </a:p>
          <a:p>
            <a:r>
              <a:rPr lang="en-GB" sz="2800" dirty="0"/>
              <a:t>Arrest Dealers?</a:t>
            </a:r>
          </a:p>
          <a:p>
            <a:r>
              <a:rPr lang="en-GB" sz="2800" dirty="0"/>
              <a:t>Shut down Websites?</a:t>
            </a:r>
          </a:p>
          <a:p>
            <a:r>
              <a:rPr lang="en-GB" sz="2800" dirty="0"/>
              <a:t>Policy-implications – ‘war on drugs’? </a:t>
            </a:r>
          </a:p>
          <a:p>
            <a:endParaRPr lang="en-GB" sz="2800" dirty="0"/>
          </a:p>
        </p:txBody>
      </p:sp>
    </p:spTree>
    <p:extLst>
      <p:ext uri="{BB962C8B-B14F-4D97-AF65-F5344CB8AC3E}">
        <p14:creationId xmlns:p14="http://schemas.microsoft.com/office/powerpoint/2010/main" val="27001329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A1951E2-8F97-4C6F-9735-8234E367F4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46A204-B0DD-4038-94CF-919C71319AA5}"/>
              </a:ext>
            </a:extLst>
          </p:cNvPr>
          <p:cNvSpPr>
            <a:spLocks noGrp="1"/>
          </p:cNvSpPr>
          <p:nvPr>
            <p:ph type="title"/>
          </p:nvPr>
        </p:nvSpPr>
        <p:spPr>
          <a:xfrm>
            <a:off x="1077362" y="447676"/>
            <a:ext cx="10037276" cy="885824"/>
          </a:xfrm>
        </p:spPr>
        <p:txBody>
          <a:bodyPr anchor="ctr">
            <a:normAutofit/>
          </a:bodyPr>
          <a:lstStyle/>
          <a:p>
            <a:pPr algn="ctr"/>
            <a:r>
              <a:rPr lang="en-GB" sz="2800"/>
              <a:t>Week 9 Complete</a:t>
            </a:r>
          </a:p>
        </p:txBody>
      </p:sp>
      <p:sp>
        <p:nvSpPr>
          <p:cNvPr id="11" name="Rectangle 10">
            <a:extLst>
              <a:ext uri="{FF2B5EF4-FFF2-40B4-BE49-F238E27FC236}">
                <a16:creationId xmlns:a16="http://schemas.microsoft.com/office/drawing/2014/main" id="{02FF53E3-0DDC-4270-9698-6F5D68343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08339"/>
            <a:ext cx="12192000" cy="514966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978843B3-E95E-A6AC-F57A-E8D717E2182D}"/>
              </a:ext>
            </a:extLst>
          </p:cNvPr>
          <p:cNvGraphicFramePr>
            <a:graphicFrameLocks noGrp="1"/>
          </p:cNvGraphicFramePr>
          <p:nvPr>
            <p:ph idx="1"/>
            <p:extLst>
              <p:ext uri="{D42A27DB-BD31-4B8C-83A1-F6EECF244321}">
                <p14:modId xmlns:p14="http://schemas.microsoft.com/office/powerpoint/2010/main" val="556622291"/>
              </p:ext>
            </p:extLst>
          </p:nvPr>
        </p:nvGraphicFramePr>
        <p:xfrm>
          <a:off x="1077913" y="2809875"/>
          <a:ext cx="10036175" cy="31305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47505"/>
      </p:ext>
    </p:extLst>
  </p:cSld>
  <p:clrMapOvr>
    <a:masterClrMapping/>
  </p:clrMapOvr>
</p:sld>
</file>

<file path=ppt/theme/theme1.xml><?xml version="1.0" encoding="utf-8"?>
<a:theme xmlns:a="http://schemas.openxmlformats.org/drawingml/2006/main" name="BlocksVTI">
  <a:themeElements>
    <a:clrScheme name="AnalogousFromLightSeed_2SEEDS">
      <a:dk1>
        <a:srgbClr val="000000"/>
      </a:dk1>
      <a:lt1>
        <a:srgbClr val="FFFFFF"/>
      </a:lt1>
      <a:dk2>
        <a:srgbClr val="243741"/>
      </a:dk2>
      <a:lt2>
        <a:srgbClr val="E8E3E2"/>
      </a:lt2>
      <a:accent1>
        <a:srgbClr val="7AA9B7"/>
      </a:accent1>
      <a:accent2>
        <a:srgbClr val="80A9A2"/>
      </a:accent2>
      <a:accent3>
        <a:srgbClr val="8FA2C3"/>
      </a:accent3>
      <a:accent4>
        <a:srgbClr val="BA7F88"/>
      </a:accent4>
      <a:accent5>
        <a:srgbClr val="C0998B"/>
      </a:accent5>
      <a:accent6>
        <a:srgbClr val="B19F79"/>
      </a:accent6>
      <a:hlink>
        <a:srgbClr val="AC7464"/>
      </a:hlink>
      <a:folHlink>
        <a:srgbClr val="7F7F7F"/>
      </a:folHlink>
    </a:clrScheme>
    <a:fontScheme name="Avenir">
      <a:majorFont>
        <a:latin typeface="Avenir Next LT Pro"/>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cksVTI" id="{31656FE6-20D8-4105-85EA-706EC9332BE9}" vid="{039DFFC9-9B25-4063-9235-B287A446F509}"/>
    </a:ext>
  </a:extLst>
</a:theme>
</file>

<file path=docProps/app.xml><?xml version="1.0" encoding="utf-8"?>
<Properties xmlns="http://schemas.openxmlformats.org/officeDocument/2006/extended-properties" xmlns:vt="http://schemas.openxmlformats.org/officeDocument/2006/docPropsVTypes">
  <TotalTime>0</TotalTime>
  <Words>1757</Words>
  <Application>Microsoft Office PowerPoint</Application>
  <PresentationFormat>Widescreen</PresentationFormat>
  <Paragraphs>206</Paragraphs>
  <Slides>38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Avenir Next LT Pro</vt:lpstr>
      <vt:lpstr>Avenir Next LT Pro Light</vt:lpstr>
      <vt:lpstr>Arial</vt:lpstr>
      <vt:lpstr>BlocksVTI</vt:lpstr>
      <vt:lpstr>Evidence Based Policing</vt:lpstr>
      <vt:lpstr>Lesson Plan</vt:lpstr>
      <vt:lpstr>21st Century Challenges to Policing</vt:lpstr>
      <vt:lpstr>The Neyroud Review</vt:lpstr>
      <vt:lpstr>The Neyroud Review - Police Leadership and Training</vt:lpstr>
      <vt:lpstr>The Neyroud Review</vt:lpstr>
      <vt:lpstr>The Marketing of the Police</vt:lpstr>
      <vt:lpstr>But how will this be achieved?</vt:lpstr>
      <vt:lpstr>Policing Partnerships</vt:lpstr>
      <vt:lpstr>Public Perception of Policing</vt:lpstr>
      <vt:lpstr>The Future of Policing</vt:lpstr>
      <vt:lpstr>A Contemporary Issue for Policing</vt:lpstr>
      <vt:lpstr>Debate about policing of drug use</vt:lpstr>
      <vt:lpstr>1.  Transnational Policing</vt:lpstr>
      <vt:lpstr>A Global Approach</vt:lpstr>
      <vt:lpstr>Discussion Question</vt:lpstr>
      <vt:lpstr>Issues with Transnational Policing of the Supply of Drugs</vt:lpstr>
      <vt:lpstr>2.  National Policing</vt:lpstr>
      <vt:lpstr>National Crime Agency </vt:lpstr>
      <vt:lpstr>National Policing</vt:lpstr>
      <vt:lpstr>Short Film on National Crime Agency</vt:lpstr>
      <vt:lpstr>Discussion Question</vt:lpstr>
      <vt:lpstr>Issues with National Policing of the Supply of Drugs</vt:lpstr>
      <vt:lpstr>County Lines</vt:lpstr>
      <vt:lpstr>County Lines</vt:lpstr>
      <vt:lpstr>County Lines – Who Do They Target</vt:lpstr>
      <vt:lpstr>Short Film on County Lines</vt:lpstr>
      <vt:lpstr>3.  Local Policing</vt:lpstr>
      <vt:lpstr>PowerPoint Presentation</vt:lpstr>
      <vt:lpstr>Discussion Question</vt:lpstr>
      <vt:lpstr>Local Policing</vt:lpstr>
      <vt:lpstr>Impact of Local Policing</vt:lpstr>
      <vt:lpstr>In Relation to County Lines how important is the EBP approach to resolving this problem?</vt:lpstr>
      <vt:lpstr>General Concerns relating to the Policing of Drugs</vt:lpstr>
      <vt:lpstr>General Concerns relating to the Policing of Drugs</vt:lpstr>
      <vt:lpstr>Drugs in UK Prisons</vt:lpstr>
      <vt:lpstr>Conclusion</vt:lpstr>
      <vt:lpstr>Week 9 Complete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Evidence Based Policing</dc:title>
  <dc:creator>Luke Roach</dc:creator>
  <cp:lastModifiedBy>Luke Roach</cp:lastModifiedBy>
  <cp:revision>2</cp:revision>
  <dcterms:created xsi:type="dcterms:W3CDTF">2022-03-24T10:42:53Z</dcterms:created>
  <dcterms:modified xsi:type="dcterms:W3CDTF">2022-03-24T15:33:06Z</dcterms:modified>
</cp:coreProperties>
</file>