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58" r:id="rId3"/>
    <p:sldId id="269" r:id="rId4"/>
    <p:sldId id="259" r:id="rId5"/>
    <p:sldId id="270" r:id="rId6"/>
    <p:sldId id="273" r:id="rId7"/>
    <p:sldId id="271" r:id="rId8"/>
    <p:sldId id="267" r:id="rId9"/>
    <p:sldId id="260" r:id="rId10"/>
    <p:sldId id="261" r:id="rId11"/>
    <p:sldId id="264" r:id="rId12"/>
    <p:sldId id="265" r:id="rId13"/>
    <p:sldId id="262" r:id="rId14"/>
    <p:sldId id="276" r:id="rId15"/>
    <p:sldId id="263" r:id="rId16"/>
    <p:sldId id="272" r:id="rId17"/>
    <p:sldId id="274" r:id="rId18"/>
    <p:sldId id="275" r:id="rId19"/>
    <p:sldId id="27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ucy Crocker" initials="LC" lastIdx="1"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997" autoAdjust="0"/>
    <p:restoredTop sz="85083" autoAdjust="0"/>
  </p:normalViewPr>
  <p:slideViewPr>
    <p:cSldViewPr snapToGrid="0">
      <p:cViewPr varScale="1">
        <p:scale>
          <a:sx n="62" d="100"/>
          <a:sy n="62" d="100"/>
        </p:scale>
        <p:origin x="732" y="60"/>
      </p:cViewPr>
      <p:guideLst/>
    </p:cSldViewPr>
  </p:slideViewPr>
  <p:notesTextViewPr>
    <p:cViewPr>
      <p:scale>
        <a:sx n="1" d="1"/>
        <a:sy n="1" d="1"/>
      </p:scale>
      <p:origin x="0" y="0"/>
    </p:cViewPr>
  </p:notesTextViewPr>
  <p:sorterViewPr>
    <p:cViewPr>
      <p:scale>
        <a:sx n="100" d="100"/>
        <a:sy n="100" d="100"/>
      </p:scale>
      <p:origin x="0" y="-36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5B0E73-A004-4FE5-8866-64724DDEB61A}" type="datetimeFigureOut">
              <a:rPr lang="en-GB" smtClean="0"/>
              <a:t>16/01/2019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008A3D-93F6-4206-95B1-FD48406A41E2}" type="slidenum">
              <a:rPr lang="en-GB" smtClean="0"/>
              <a:t>‹#›</a:t>
            </a:fld>
            <a:endParaRPr lang="en-GB"/>
          </a:p>
        </p:txBody>
      </p:sp>
    </p:spTree>
    <p:extLst>
      <p:ext uri="{BB962C8B-B14F-4D97-AF65-F5344CB8AC3E}">
        <p14:creationId xmlns:p14="http://schemas.microsoft.com/office/powerpoint/2010/main" val="37680107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008A3D-93F6-4206-95B1-FD48406A41E2}" type="slidenum">
              <a:rPr lang="en-GB" smtClean="0"/>
              <a:t>1</a:t>
            </a:fld>
            <a:endParaRPr lang="en-GB"/>
          </a:p>
        </p:txBody>
      </p:sp>
    </p:spTree>
    <p:extLst>
      <p:ext uri="{BB962C8B-B14F-4D97-AF65-F5344CB8AC3E}">
        <p14:creationId xmlns:p14="http://schemas.microsoft.com/office/powerpoint/2010/main" val="172771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of us</a:t>
            </a:r>
          </a:p>
          <a:p>
            <a:r>
              <a:rPr lang="en-GB" dirty="0"/>
              <a:t>Kate – </a:t>
            </a:r>
            <a:r>
              <a:rPr lang="en-GB" sz="1200" kern="1200" dirty="0">
                <a:solidFill>
                  <a:schemeClr val="tx1"/>
                </a:solidFill>
                <a:effectLst/>
                <a:latin typeface="+mn-lt"/>
                <a:ea typeface="+mn-ea"/>
                <a:cs typeface="+mn-cs"/>
              </a:rPr>
              <a:t>EasyJet was launched in 1995, founded by Sir Stelios Haji-</a:t>
            </a:r>
            <a:r>
              <a:rPr lang="en-GB" sz="1200" kern="1200" dirty="0" err="1">
                <a:solidFill>
                  <a:schemeClr val="tx1"/>
                </a:solidFill>
                <a:effectLst/>
                <a:latin typeface="+mn-lt"/>
                <a:ea typeface="+mn-ea"/>
                <a:cs typeface="+mn-cs"/>
              </a:rPr>
              <a:t>loannou</a:t>
            </a:r>
            <a:r>
              <a:rPr lang="en-GB" sz="1200" kern="1200" dirty="0">
                <a:solidFill>
                  <a:schemeClr val="tx1"/>
                </a:solidFill>
                <a:effectLst/>
                <a:latin typeface="+mn-lt"/>
                <a:ea typeface="+mn-ea"/>
                <a:cs typeface="+mn-cs"/>
              </a:rPr>
              <a:t>.  The first headquarters was opened at Luton Airport and on the 23</a:t>
            </a:r>
            <a:r>
              <a:rPr lang="en-GB" sz="1200" kern="1200" baseline="30000" dirty="0">
                <a:solidFill>
                  <a:schemeClr val="tx1"/>
                </a:solidFill>
                <a:effectLst/>
                <a:latin typeface="+mn-lt"/>
                <a:ea typeface="+mn-ea"/>
                <a:cs typeface="+mn-cs"/>
              </a:rPr>
              <a:t>rd</a:t>
            </a:r>
            <a:r>
              <a:rPr lang="en-GB" sz="1200" kern="1200" dirty="0">
                <a:solidFill>
                  <a:schemeClr val="tx1"/>
                </a:solidFill>
                <a:effectLst/>
                <a:latin typeface="+mn-lt"/>
                <a:ea typeface="+mn-ea"/>
                <a:cs typeface="+mn-cs"/>
              </a:rPr>
              <a:t> of October of the same year they received their first booking.  </a:t>
            </a:r>
          </a:p>
          <a:p>
            <a:pPr fontAlgn="base"/>
            <a:r>
              <a:rPr lang="en-GB" sz="1200" b="0" i="0" kern="1200" dirty="0">
                <a:solidFill>
                  <a:schemeClr val="tx1"/>
                </a:solidFill>
                <a:effectLst/>
                <a:latin typeface="+mn-lt"/>
                <a:ea typeface="+mn-ea"/>
                <a:cs typeface="+mn-cs"/>
              </a:rPr>
              <a:t>We are a low-cost European point-to-point airline.</a:t>
            </a:r>
          </a:p>
          <a:p>
            <a:pPr fontAlgn="base"/>
            <a:r>
              <a:rPr lang="en-GB" sz="1200" b="0" i="0" kern="1200" dirty="0">
                <a:solidFill>
                  <a:schemeClr val="tx1"/>
                </a:solidFill>
                <a:effectLst/>
                <a:latin typeface="+mn-lt"/>
                <a:ea typeface="+mn-ea"/>
                <a:cs typeface="+mn-cs"/>
              </a:rPr>
              <a:t>We use our cost advantage and number one and number two network positions in strong markets to deliver low fares and operational efficiency on point-to-point routes, with our people making the difference by offering friendly service for our customers.</a:t>
            </a:r>
          </a:p>
          <a:p>
            <a:pPr fontAlgn="base"/>
            <a:r>
              <a:rPr lang="en-GB" sz="1200" b="0" i="0" kern="1200" dirty="0">
                <a:solidFill>
                  <a:schemeClr val="tx1"/>
                </a:solidFill>
                <a:effectLst/>
                <a:latin typeface="+mn-lt"/>
                <a:ea typeface="+mn-ea"/>
                <a:cs typeface="+mn-cs"/>
              </a:rPr>
              <a:t>Our sustainable business model makes travel easy and affordable and drives growth and returns for shareholders.  </a:t>
            </a:r>
          </a:p>
          <a:p>
            <a:endParaRPr lang="en-GB" dirty="0"/>
          </a:p>
          <a:p>
            <a:endParaRPr lang="en-GB" dirty="0"/>
          </a:p>
        </p:txBody>
      </p:sp>
      <p:sp>
        <p:nvSpPr>
          <p:cNvPr id="4" name="Slide Number Placeholder 3"/>
          <p:cNvSpPr>
            <a:spLocks noGrp="1"/>
          </p:cNvSpPr>
          <p:nvPr>
            <p:ph type="sldNum" sz="quarter" idx="5"/>
          </p:nvPr>
        </p:nvSpPr>
        <p:spPr/>
        <p:txBody>
          <a:bodyPr/>
          <a:lstStyle/>
          <a:p>
            <a:fld id="{46008A3D-93F6-4206-95B1-FD48406A41E2}" type="slidenum">
              <a:rPr lang="en-GB" smtClean="0"/>
              <a:t>2</a:t>
            </a:fld>
            <a:endParaRPr lang="en-GB"/>
          </a:p>
        </p:txBody>
      </p:sp>
    </p:spTree>
    <p:extLst>
      <p:ext uri="{BB962C8B-B14F-4D97-AF65-F5344CB8AC3E}">
        <p14:creationId xmlns:p14="http://schemas.microsoft.com/office/powerpoint/2010/main" val="38465913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kate</a:t>
            </a:r>
            <a:endParaRPr lang="en-GB" dirty="0"/>
          </a:p>
        </p:txBody>
      </p:sp>
      <p:sp>
        <p:nvSpPr>
          <p:cNvPr id="4" name="Slide Number Placeholder 3"/>
          <p:cNvSpPr>
            <a:spLocks noGrp="1"/>
          </p:cNvSpPr>
          <p:nvPr>
            <p:ph type="sldNum" sz="quarter" idx="5"/>
          </p:nvPr>
        </p:nvSpPr>
        <p:spPr/>
        <p:txBody>
          <a:bodyPr/>
          <a:lstStyle/>
          <a:p>
            <a:fld id="{46008A3D-93F6-4206-95B1-FD48406A41E2}" type="slidenum">
              <a:rPr lang="en-GB" smtClean="0"/>
              <a:t>3</a:t>
            </a:fld>
            <a:endParaRPr lang="en-GB"/>
          </a:p>
        </p:txBody>
      </p:sp>
    </p:spTree>
    <p:extLst>
      <p:ext uri="{BB962C8B-B14F-4D97-AF65-F5344CB8AC3E}">
        <p14:creationId xmlns:p14="http://schemas.microsoft.com/office/powerpoint/2010/main" val="3503949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Amy-</a:t>
            </a:r>
            <a:r>
              <a:rPr lang="en-GB" baseline="0" dirty="0"/>
              <a:t> This slide looks at the impact that artificial intelligence has on the future of transport. AI can usually be seen as a daunting prospect as it can be seen as a replacement for human presence meaning a potential loss of jobs. </a:t>
            </a:r>
          </a:p>
          <a:p>
            <a:r>
              <a:rPr lang="en-GB" baseline="0" dirty="0"/>
              <a:t>AI can help upskill your workforce by encouraging them to develop their skills by providing tutorials and offer the opportunity to ask it questions.</a:t>
            </a:r>
          </a:p>
          <a:p>
            <a:r>
              <a:rPr lang="en-GB" baseline="0" dirty="0"/>
              <a:t>In the future, AI can be used to store all of your company’s data to save storage and time. However, there can be some problems as the AI might leak the data causing data protection issues.</a:t>
            </a:r>
            <a:endParaRPr lang="en-GB" dirty="0"/>
          </a:p>
        </p:txBody>
      </p:sp>
      <p:sp>
        <p:nvSpPr>
          <p:cNvPr id="4" name="Slide Number Placeholder 3"/>
          <p:cNvSpPr>
            <a:spLocks noGrp="1"/>
          </p:cNvSpPr>
          <p:nvPr>
            <p:ph type="sldNum" sz="quarter" idx="5"/>
          </p:nvPr>
        </p:nvSpPr>
        <p:spPr/>
        <p:txBody>
          <a:bodyPr/>
          <a:lstStyle/>
          <a:p>
            <a:fld id="{46008A3D-93F6-4206-95B1-FD48406A41E2}" type="slidenum">
              <a:rPr lang="en-GB" smtClean="0"/>
              <a:t>4</a:t>
            </a:fld>
            <a:endParaRPr lang="en-GB"/>
          </a:p>
        </p:txBody>
      </p:sp>
    </p:spTree>
    <p:extLst>
      <p:ext uri="{BB962C8B-B14F-4D97-AF65-F5344CB8AC3E}">
        <p14:creationId xmlns:p14="http://schemas.microsoft.com/office/powerpoint/2010/main" val="17843907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Kate </a:t>
            </a:r>
          </a:p>
          <a:p>
            <a:pPr lvl="0"/>
            <a:r>
              <a:rPr lang="en-GB" dirty="0"/>
              <a:t>For example a chatbot system could be put in place that checks in with new staff and asks how they are doing and is there to answer any questions they may have when it comes to the training and in need of help.   </a:t>
            </a:r>
            <a:br>
              <a:rPr lang="en-GB" dirty="0"/>
            </a:br>
            <a:r>
              <a:rPr lang="en-GB" sz="1200" kern="1200" dirty="0">
                <a:solidFill>
                  <a:schemeClr val="tx1"/>
                </a:solidFill>
                <a:effectLst/>
                <a:latin typeface="+mn-lt"/>
                <a:ea typeface="+mn-ea"/>
                <a:cs typeface="+mn-cs"/>
              </a:rPr>
              <a:t>An organisation that has high employee engagement is seen to have an improved level of customer satisfaction. </a:t>
            </a:r>
            <a:r>
              <a:rPr lang="en-GB" sz="1200" kern="1200" dirty="0" err="1">
                <a:solidFill>
                  <a:schemeClr val="tx1"/>
                </a:solidFill>
                <a:effectLst/>
                <a:latin typeface="+mn-lt"/>
                <a:ea typeface="+mn-ea"/>
                <a:cs typeface="+mn-cs"/>
              </a:rPr>
              <a:t>Chatbots</a:t>
            </a:r>
            <a:r>
              <a:rPr lang="en-GB" sz="1200" kern="1200" dirty="0">
                <a:solidFill>
                  <a:schemeClr val="tx1"/>
                </a:solidFill>
                <a:effectLst/>
                <a:latin typeface="+mn-lt"/>
                <a:ea typeface="+mn-ea"/>
                <a:cs typeface="+mn-cs"/>
              </a:rPr>
              <a:t> can benefit a company such as Royal Mail within its distribution centres. For example, by having a </a:t>
            </a:r>
            <a:r>
              <a:rPr lang="en-GB" sz="1200" kern="1200" dirty="0" err="1">
                <a:solidFill>
                  <a:schemeClr val="tx1"/>
                </a:solidFill>
                <a:effectLst/>
                <a:latin typeface="+mn-lt"/>
                <a:ea typeface="+mn-ea"/>
                <a:cs typeface="+mn-cs"/>
              </a:rPr>
              <a:t>chatbot</a:t>
            </a:r>
            <a:r>
              <a:rPr lang="en-GB" sz="1200" kern="1200" dirty="0">
                <a:solidFill>
                  <a:schemeClr val="tx1"/>
                </a:solidFill>
                <a:effectLst/>
                <a:latin typeface="+mn-lt"/>
                <a:ea typeface="+mn-ea"/>
                <a:cs typeface="+mn-cs"/>
              </a:rPr>
              <a:t> available to answer employee queries it encourages them to learn and improve their performance and therefore have higher engagement in their jobs. </a:t>
            </a:r>
          </a:p>
          <a:p>
            <a:pPr lvl="0"/>
            <a:r>
              <a:rPr lang="en-GB" sz="1200" kern="1200" dirty="0" err="1">
                <a:solidFill>
                  <a:schemeClr val="tx1"/>
                </a:solidFill>
                <a:effectLst/>
                <a:latin typeface="+mn-lt"/>
                <a:ea typeface="+mn-ea"/>
                <a:cs typeface="+mn-cs"/>
              </a:rPr>
              <a:t>Chatbots</a:t>
            </a:r>
            <a:r>
              <a:rPr lang="en-GB" sz="1200" kern="1200" dirty="0">
                <a:solidFill>
                  <a:schemeClr val="tx1"/>
                </a:solidFill>
                <a:effectLst/>
                <a:latin typeface="+mn-lt"/>
                <a:ea typeface="+mn-ea"/>
                <a:cs typeface="+mn-cs"/>
              </a:rPr>
              <a:t> would benefit employee engagement at P&amp;O Ferries especially as it would be a useful system to have in place during the probationary periods for the employees.  For example, a </a:t>
            </a:r>
            <a:r>
              <a:rPr lang="en-GB" sz="1200" kern="1200" dirty="0" err="1">
                <a:solidFill>
                  <a:schemeClr val="tx1"/>
                </a:solidFill>
                <a:effectLst/>
                <a:latin typeface="+mn-lt"/>
                <a:ea typeface="+mn-ea"/>
                <a:cs typeface="+mn-cs"/>
              </a:rPr>
              <a:t>chatbot</a:t>
            </a:r>
            <a:r>
              <a:rPr lang="en-GB" sz="1200" kern="1200" dirty="0">
                <a:solidFill>
                  <a:schemeClr val="tx1"/>
                </a:solidFill>
                <a:effectLst/>
                <a:latin typeface="+mn-lt"/>
                <a:ea typeface="+mn-ea"/>
                <a:cs typeface="+mn-cs"/>
              </a:rPr>
              <a:t> system that would keep a record of an employees personal training log ,which would be requested by the employee and would then provide any feedback on their performance and progress on their daily goals . </a:t>
            </a:r>
          </a:p>
          <a:p>
            <a:pPr lvl="0"/>
            <a:r>
              <a:rPr lang="en-GB" sz="1200" kern="1200" dirty="0">
                <a:solidFill>
                  <a:schemeClr val="tx1"/>
                </a:solidFill>
                <a:effectLst/>
                <a:latin typeface="+mn-lt"/>
                <a:ea typeface="+mn-ea"/>
                <a:cs typeface="+mn-cs"/>
              </a:rPr>
              <a:t>So you have certain training to do and you can set goals to complete training maybe? And then every so often the bot will pop up and ask if you have done the training when you said </a:t>
            </a:r>
            <a:r>
              <a:rPr lang="en-GB" sz="1200" kern="1200" dirty="0" err="1">
                <a:solidFill>
                  <a:schemeClr val="tx1"/>
                </a:solidFill>
                <a:effectLst/>
                <a:latin typeface="+mn-lt"/>
                <a:ea typeface="+mn-ea"/>
                <a:cs typeface="+mn-cs"/>
              </a:rPr>
              <a:t>youd</a:t>
            </a:r>
            <a:r>
              <a:rPr lang="en-GB" sz="1200" kern="1200" dirty="0">
                <a:solidFill>
                  <a:schemeClr val="tx1"/>
                </a:solidFill>
                <a:effectLst/>
                <a:latin typeface="+mn-lt"/>
                <a:ea typeface="+mn-ea"/>
                <a:cs typeface="+mn-cs"/>
              </a:rPr>
              <a:t> do it?</a:t>
            </a:r>
          </a:p>
          <a:p>
            <a:endParaRPr lang="en-GB" dirty="0"/>
          </a:p>
        </p:txBody>
      </p:sp>
      <p:sp>
        <p:nvSpPr>
          <p:cNvPr id="4" name="Slide Number Placeholder 3"/>
          <p:cNvSpPr>
            <a:spLocks noGrp="1"/>
          </p:cNvSpPr>
          <p:nvPr>
            <p:ph type="sldNum" sz="quarter" idx="5"/>
          </p:nvPr>
        </p:nvSpPr>
        <p:spPr/>
        <p:txBody>
          <a:bodyPr/>
          <a:lstStyle/>
          <a:p>
            <a:fld id="{46008A3D-93F6-4206-95B1-FD48406A41E2}" type="slidenum">
              <a:rPr lang="en-GB" smtClean="0"/>
              <a:t>5</a:t>
            </a:fld>
            <a:endParaRPr lang="en-GB"/>
          </a:p>
        </p:txBody>
      </p:sp>
    </p:spTree>
    <p:extLst>
      <p:ext uri="{BB962C8B-B14F-4D97-AF65-F5344CB8AC3E}">
        <p14:creationId xmlns:p14="http://schemas.microsoft.com/office/powerpoint/2010/main" val="19033211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Kate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will benefit all types of transport companies and would specifically benefit one business and not another. It is an all round positive for companies productivity and removes bias and protects companies from being accused of not being given a fair interview process as all interviewees are given the same treatment.  </a:t>
            </a:r>
          </a:p>
          <a:p>
            <a:endParaRPr lang="en-GB" dirty="0"/>
          </a:p>
        </p:txBody>
      </p:sp>
      <p:sp>
        <p:nvSpPr>
          <p:cNvPr id="4" name="Slide Number Placeholder 3"/>
          <p:cNvSpPr>
            <a:spLocks noGrp="1"/>
          </p:cNvSpPr>
          <p:nvPr>
            <p:ph type="sldNum" sz="quarter" idx="10"/>
          </p:nvPr>
        </p:nvSpPr>
        <p:spPr/>
        <p:txBody>
          <a:bodyPr/>
          <a:lstStyle/>
          <a:p>
            <a:fld id="{46008A3D-93F6-4206-95B1-FD48406A41E2}" type="slidenum">
              <a:rPr lang="en-GB" smtClean="0"/>
              <a:t>6</a:t>
            </a:fld>
            <a:endParaRPr lang="en-GB"/>
          </a:p>
        </p:txBody>
      </p:sp>
    </p:spTree>
    <p:extLst>
      <p:ext uri="{BB962C8B-B14F-4D97-AF65-F5344CB8AC3E}">
        <p14:creationId xmlns:p14="http://schemas.microsoft.com/office/powerpoint/2010/main" val="29572468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Amy-</a:t>
            </a:r>
            <a:r>
              <a:rPr lang="en-GB" baseline="0" dirty="0"/>
              <a:t> This slide looks at the benefits of video screening for recruiting departments. Using this type of program for recruitment can be very time effective as the recruiting department can focus on other tasks while the program screens candidates.</a:t>
            </a:r>
          </a:p>
          <a:p>
            <a:r>
              <a:rPr lang="en-GB" baseline="0" dirty="0"/>
              <a:t>This digital way of recruitment can be cost effective for your company as you do not need to hire more individuals for your recruitment department.</a:t>
            </a:r>
          </a:p>
          <a:p>
            <a:r>
              <a:rPr lang="en-GB" baseline="0" dirty="0"/>
              <a:t>Encouraging candidates to take part in games and activities on the app as part of the screening is a new and exciting way of being recruited.</a:t>
            </a:r>
          </a:p>
          <a:p>
            <a:r>
              <a:rPr lang="en-GB" baseline="0" dirty="0"/>
              <a:t>This type of program allows candidates to be flexible with their interviews as they can record their answers to their questions whenever they can.</a:t>
            </a:r>
          </a:p>
          <a:p>
            <a:r>
              <a:rPr lang="en-GB" baseline="0" dirty="0"/>
              <a:t> </a:t>
            </a:r>
            <a:endParaRPr lang="en-GB" dirty="0"/>
          </a:p>
        </p:txBody>
      </p:sp>
      <p:sp>
        <p:nvSpPr>
          <p:cNvPr id="4" name="Slide Number Placeholder 3"/>
          <p:cNvSpPr>
            <a:spLocks noGrp="1"/>
          </p:cNvSpPr>
          <p:nvPr>
            <p:ph type="sldNum" sz="quarter" idx="5"/>
          </p:nvPr>
        </p:nvSpPr>
        <p:spPr/>
        <p:txBody>
          <a:bodyPr/>
          <a:lstStyle/>
          <a:p>
            <a:fld id="{46008A3D-93F6-4206-95B1-FD48406A41E2}" type="slidenum">
              <a:rPr lang="en-GB" smtClean="0"/>
              <a:t>7</a:t>
            </a:fld>
            <a:endParaRPr lang="en-GB"/>
          </a:p>
        </p:txBody>
      </p:sp>
    </p:spTree>
    <p:extLst>
      <p:ext uri="{BB962C8B-B14F-4D97-AF65-F5344CB8AC3E}">
        <p14:creationId xmlns:p14="http://schemas.microsoft.com/office/powerpoint/2010/main" val="6409663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Kate</a:t>
            </a:r>
          </a:p>
          <a:p>
            <a:r>
              <a:rPr lang="en-GB" dirty="0"/>
              <a:t>This slide will cover the benefits to using chatbots in the transport industry and why they were first introduced into the business world as it gets things done at a fast more efficient speed allowing more customers to be heard but also in the inner workings of the business when it comes to specific departments chatbots enable staff to ask question that can be easily answered by artificial intelligence chatbots.  Saving time and by doing this allows a person to privately get answers from the system instead of having to go through colleges which could lead to them feeling inadequate.  </a:t>
            </a:r>
          </a:p>
          <a:p>
            <a:endParaRPr lang="en-GB" dirty="0"/>
          </a:p>
          <a:p>
            <a:r>
              <a:rPr lang="en-GB" dirty="0"/>
              <a:t>It is good to start of small with something like this, it can sometimes be over used as a quick fix and begin to replace humans when in the long run for certain aspects it would be better suited to be done by a member of HR.  </a:t>
            </a:r>
          </a:p>
          <a:p>
            <a:endParaRPr lang="en-GB" dirty="0"/>
          </a:p>
          <a:p>
            <a:r>
              <a:rPr lang="en-GB" dirty="0"/>
              <a:t>https://www.whoson.com/chatbots-ai/chatbots-what-are-they-good-for/?cn-reloaded=1 </a:t>
            </a:r>
          </a:p>
        </p:txBody>
      </p:sp>
      <p:sp>
        <p:nvSpPr>
          <p:cNvPr id="4" name="Slide Number Placeholder 3"/>
          <p:cNvSpPr>
            <a:spLocks noGrp="1"/>
          </p:cNvSpPr>
          <p:nvPr>
            <p:ph type="sldNum" sz="quarter" idx="5"/>
          </p:nvPr>
        </p:nvSpPr>
        <p:spPr/>
        <p:txBody>
          <a:bodyPr/>
          <a:lstStyle/>
          <a:p>
            <a:fld id="{46008A3D-93F6-4206-95B1-FD48406A41E2}" type="slidenum">
              <a:rPr lang="en-GB" smtClean="0"/>
              <a:t>8</a:t>
            </a:fld>
            <a:endParaRPr lang="en-GB"/>
          </a:p>
        </p:txBody>
      </p:sp>
    </p:spTree>
    <p:extLst>
      <p:ext uri="{BB962C8B-B14F-4D97-AF65-F5344CB8AC3E}">
        <p14:creationId xmlns:p14="http://schemas.microsoft.com/office/powerpoint/2010/main" val="2276066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Lucy</a:t>
            </a:r>
          </a:p>
          <a:p>
            <a:r>
              <a:rPr lang="en-GB" dirty="0"/>
              <a:t>Cost:</a:t>
            </a:r>
          </a:p>
          <a:p>
            <a:r>
              <a:rPr lang="en-GB" dirty="0"/>
              <a:t>Two options to developing a chatbot , build your own or use a chatbot builder</a:t>
            </a:r>
          </a:p>
          <a:p>
            <a:r>
              <a:rPr lang="en-GB" dirty="0" err="1"/>
              <a:t>GoHire</a:t>
            </a:r>
            <a:r>
              <a:rPr lang="en-GB" dirty="0"/>
              <a:t> used a chatbot builder which took 8 weeks to complete at a cost of $41000, </a:t>
            </a:r>
            <a:r>
              <a:rPr lang="en-GB" dirty="0" err="1"/>
              <a:t>ElMejorTrato</a:t>
            </a:r>
            <a:r>
              <a:rPr lang="en-GB" dirty="0"/>
              <a:t> chose to build their own and are still in the process of developing it for a cost of $340,000.</a:t>
            </a:r>
          </a:p>
          <a:p>
            <a:r>
              <a:rPr lang="en-GB" dirty="0"/>
              <a:t>The </a:t>
            </a:r>
            <a:r>
              <a:rPr lang="en-GB" dirty="0" err="1"/>
              <a:t>facebook</a:t>
            </a:r>
            <a:r>
              <a:rPr lang="en-GB" dirty="0"/>
              <a:t> messenger chatbot would cost between $3000 and $5000 for a small business’s marketing purposes</a:t>
            </a:r>
          </a:p>
          <a:p>
            <a:r>
              <a:rPr lang="en-GB" dirty="0"/>
              <a:t>80 % of  organisations aim to use chatbots by 2020</a:t>
            </a:r>
          </a:p>
          <a:p>
            <a:r>
              <a:rPr lang="en-GB" dirty="0"/>
              <a:t>Risk:</a:t>
            </a:r>
          </a:p>
          <a:p>
            <a:r>
              <a:rPr lang="en-GB" dirty="0"/>
              <a:t>Limited Availability = a chatbot would be able to process requests 24/7, whereas if one was not to adopt their availability would be limited</a:t>
            </a:r>
          </a:p>
          <a:p>
            <a:r>
              <a:rPr lang="en-GB" dirty="0"/>
              <a:t>Decreased response time =  more pressure on employees, </a:t>
            </a:r>
          </a:p>
          <a:p>
            <a:r>
              <a:rPr lang="en-GB" dirty="0"/>
              <a:t>Advantage to competitors =  if competitors have a chatbot but you don’t, the competitors have more of an advantage and you are behind </a:t>
            </a:r>
          </a:p>
          <a:p>
            <a:endParaRPr lang="en-GB" dirty="0"/>
          </a:p>
          <a:p>
            <a:endParaRPr lang="en-GB" dirty="0"/>
          </a:p>
        </p:txBody>
      </p:sp>
      <p:sp>
        <p:nvSpPr>
          <p:cNvPr id="4" name="Slide Number Placeholder 3"/>
          <p:cNvSpPr>
            <a:spLocks noGrp="1"/>
          </p:cNvSpPr>
          <p:nvPr>
            <p:ph type="sldNum" sz="quarter" idx="5"/>
          </p:nvPr>
        </p:nvSpPr>
        <p:spPr/>
        <p:txBody>
          <a:bodyPr/>
          <a:lstStyle/>
          <a:p>
            <a:fld id="{46008A3D-93F6-4206-95B1-FD48406A41E2}" type="slidenum">
              <a:rPr lang="en-GB" smtClean="0"/>
              <a:t>9</a:t>
            </a:fld>
            <a:endParaRPr lang="en-GB"/>
          </a:p>
        </p:txBody>
      </p:sp>
    </p:spTree>
    <p:extLst>
      <p:ext uri="{BB962C8B-B14F-4D97-AF65-F5344CB8AC3E}">
        <p14:creationId xmlns:p14="http://schemas.microsoft.com/office/powerpoint/2010/main" val="20529032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Kate and </a:t>
            </a:r>
            <a:r>
              <a:rPr lang="en-GB" dirty="0" err="1"/>
              <a:t>lucy</a:t>
            </a:r>
            <a:endParaRPr lang="en-GB" dirty="0"/>
          </a:p>
        </p:txBody>
      </p:sp>
      <p:sp>
        <p:nvSpPr>
          <p:cNvPr id="4" name="Slide Number Placeholder 3"/>
          <p:cNvSpPr>
            <a:spLocks noGrp="1"/>
          </p:cNvSpPr>
          <p:nvPr>
            <p:ph type="sldNum" sz="quarter" idx="5"/>
          </p:nvPr>
        </p:nvSpPr>
        <p:spPr/>
        <p:txBody>
          <a:bodyPr/>
          <a:lstStyle/>
          <a:p>
            <a:fld id="{46008A3D-93F6-4206-95B1-FD48406A41E2}" type="slidenum">
              <a:rPr lang="en-GB" smtClean="0"/>
              <a:t>10</a:t>
            </a:fld>
            <a:endParaRPr lang="en-GB"/>
          </a:p>
        </p:txBody>
      </p:sp>
    </p:spTree>
    <p:extLst>
      <p:ext uri="{BB962C8B-B14F-4D97-AF65-F5344CB8AC3E}">
        <p14:creationId xmlns:p14="http://schemas.microsoft.com/office/powerpoint/2010/main" val="27999915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Lucy</a:t>
            </a:r>
          </a:p>
          <a:p>
            <a:r>
              <a:rPr lang="en-GB" dirty="0"/>
              <a:t>Decreasing fuel consumption is a part of Stena Line’s effort to minimise the environmental impact fuel has on the routes taken. This AI model will develop the most fuel-efficient routes for the vessels, this development will contribute towards Stena Line’s sustainability target to reduce their fuel consumption by 2.5% annually (Stena Line, 2018).The introduction of an AI assisted vessel will be educational to the Captain and employees on board the vessel as it will assist  the preparation process for a route for example, it will prepare a route based upon the weather and ocean current . For this project Stena Line have collaborated with Hitachi  (World Maritime News, 2018).  The first pilot study for this model will take place on board the Stena  </a:t>
            </a:r>
            <a:r>
              <a:rPr lang="en-GB" dirty="0" err="1"/>
              <a:t>Scandinavica</a:t>
            </a:r>
            <a:r>
              <a:rPr lang="en-GB" dirty="0"/>
              <a:t> vessel which will covers the ships routes of Gothenburg, Sweden, and Kiel, Germany,  this model will be </a:t>
            </a:r>
            <a:r>
              <a:rPr lang="en-GB" dirty="0" err="1"/>
              <a:t>trialed</a:t>
            </a:r>
            <a:r>
              <a:rPr lang="en-GB" dirty="0"/>
              <a:t> under the supervision of the vessels senior master (Ship Technology , 2018). It is also Stena Lines goal to include AI technology aboard all of its vessels by 2021.</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6008A3D-93F6-4206-95B1-FD48406A41E2}" type="slidenum">
              <a:rPr lang="en-GB" smtClean="0"/>
              <a:t>11</a:t>
            </a:fld>
            <a:endParaRPr lang="en-GB"/>
          </a:p>
        </p:txBody>
      </p:sp>
    </p:spTree>
    <p:extLst>
      <p:ext uri="{BB962C8B-B14F-4D97-AF65-F5344CB8AC3E}">
        <p14:creationId xmlns:p14="http://schemas.microsoft.com/office/powerpoint/2010/main" val="30890672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kate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 have just taken in a whole new employee development process called Peakon, Kate may have heard of the company it’s in the Internet, we are fully committed to it. It involves all the sections that you have asked about. </a:t>
            </a:r>
          </a:p>
          <a:p>
            <a:r>
              <a:rPr lang="en-GB" sz="1200" kern="1200" dirty="0">
                <a:solidFill>
                  <a:schemeClr val="tx1"/>
                </a:solidFill>
                <a:effectLst/>
                <a:latin typeface="+mn-lt"/>
                <a:ea typeface="+mn-ea"/>
                <a:cs typeface="+mn-cs"/>
              </a:rPr>
              <a:t>It is currently being rolled out to all staff the SLT having been trained first. </a:t>
            </a:r>
          </a:p>
          <a:p>
            <a:r>
              <a:rPr lang="en-GB" sz="1200" kern="1200" dirty="0">
                <a:solidFill>
                  <a:schemeClr val="tx1"/>
                </a:solidFill>
                <a:effectLst/>
                <a:latin typeface="+mn-lt"/>
                <a:ea typeface="+mn-ea"/>
                <a:cs typeface="+mn-cs"/>
              </a:rPr>
              <a:t>All staff across the business are invited, I say invited but there’s a 3 line whip, to partake in a company survey to assess many things like your love of the job, your development, direction of travel for you and the business, your leadership, if your happy with your goals, KPI’s development, access to courses, oh a big one being able to move around the business etc. (That last one is a biggie as failure to retain staff is causing a drain on all departments). That data is then produced into dashboards for all the SLT and managers for them to identify both company and departmental issues and for managers to then discuss with staff. </a:t>
            </a:r>
          </a:p>
          <a:p>
            <a:r>
              <a:rPr lang="en-GB" sz="1200" kern="1200" dirty="0">
                <a:solidFill>
                  <a:schemeClr val="tx1"/>
                </a:solidFill>
                <a:effectLst/>
                <a:latin typeface="+mn-lt"/>
                <a:ea typeface="+mn-ea"/>
                <a:cs typeface="+mn-cs"/>
              </a:rPr>
              <a:t>There’s even a section in Peakon where, after you have seen your departments </a:t>
            </a:r>
            <a:r>
              <a:rPr lang="en-GB" sz="1200" kern="1200" dirty="0" err="1">
                <a:solidFill>
                  <a:schemeClr val="tx1"/>
                </a:solidFill>
                <a:effectLst/>
                <a:latin typeface="+mn-lt"/>
                <a:ea typeface="+mn-ea"/>
                <a:cs typeface="+mn-cs"/>
              </a:rPr>
              <a:t>ashboard</a:t>
            </a:r>
            <a:r>
              <a:rPr lang="en-GB" sz="1200" kern="1200" dirty="0">
                <a:solidFill>
                  <a:schemeClr val="tx1"/>
                </a:solidFill>
                <a:effectLst/>
                <a:latin typeface="+mn-lt"/>
                <a:ea typeface="+mn-ea"/>
                <a:cs typeface="+mn-cs"/>
              </a:rPr>
              <a:t> you can email your manager anonymously and ask questions or challenge decisions or whatever your issue is. You will then see their response and you can keep on emailing until your happy still anonymously. </a:t>
            </a:r>
          </a:p>
          <a:p>
            <a:r>
              <a:rPr lang="en-GB" sz="1200" kern="1200" dirty="0">
                <a:solidFill>
                  <a:schemeClr val="tx1"/>
                </a:solidFill>
                <a:effectLst/>
                <a:latin typeface="+mn-lt"/>
                <a:ea typeface="+mn-ea"/>
                <a:cs typeface="+mn-cs"/>
              </a:rPr>
              <a:t>The results company wide are then fed back to the Board and cascaded down. Each dept is marked on the questions asked and their results as well as the % of people who responded. </a:t>
            </a:r>
          </a:p>
          <a:p>
            <a:r>
              <a:rPr lang="en-GB" sz="1200" kern="1200" dirty="0">
                <a:solidFill>
                  <a:schemeClr val="tx1"/>
                </a:solidFill>
                <a:effectLst/>
                <a:latin typeface="+mn-lt"/>
                <a:ea typeface="+mn-ea"/>
                <a:cs typeface="+mn-cs"/>
              </a:rPr>
              <a:t>This is to be completed every 3 months so it is a continual process.</a:t>
            </a:r>
          </a:p>
          <a:p>
            <a:endParaRPr lang="en-GB" dirty="0"/>
          </a:p>
          <a:p>
            <a:r>
              <a:rPr lang="en-GB" dirty="0"/>
              <a:t>https://www.prescouter.com/2017/12/ai-impact-transportation-industry/ </a:t>
            </a:r>
          </a:p>
          <a:p>
            <a:endParaRPr lang="en-GB" dirty="0"/>
          </a:p>
        </p:txBody>
      </p:sp>
      <p:sp>
        <p:nvSpPr>
          <p:cNvPr id="4" name="Slide Number Placeholder 3"/>
          <p:cNvSpPr>
            <a:spLocks noGrp="1"/>
          </p:cNvSpPr>
          <p:nvPr>
            <p:ph type="sldNum" sz="quarter" idx="5"/>
          </p:nvPr>
        </p:nvSpPr>
        <p:spPr/>
        <p:txBody>
          <a:bodyPr/>
          <a:lstStyle/>
          <a:p>
            <a:fld id="{46008A3D-93F6-4206-95B1-FD48406A41E2}" type="slidenum">
              <a:rPr lang="en-GB" smtClean="0"/>
              <a:t>12</a:t>
            </a:fld>
            <a:endParaRPr lang="en-GB"/>
          </a:p>
        </p:txBody>
      </p:sp>
    </p:spTree>
    <p:extLst>
      <p:ext uri="{BB962C8B-B14F-4D97-AF65-F5344CB8AC3E}">
        <p14:creationId xmlns:p14="http://schemas.microsoft.com/office/powerpoint/2010/main" val="3939361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cameron</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section include details about a business called Amtrak that is within the public transport industry  that is using chatbots and revealing to have a great deal of benefits from it such as an eight times return on investment, saved one million dollars in emails in only a single year with the amount of people using it growing by 50% and above all the chat bot answered a massive amount of questions in a year and how that this can be applied to a hr aspect rather than to a customer service point to view (Next IT, n.d.)</a:t>
            </a:r>
          </a:p>
          <a:p>
            <a:endParaRPr lang="en-GB" dirty="0"/>
          </a:p>
        </p:txBody>
      </p:sp>
      <p:sp>
        <p:nvSpPr>
          <p:cNvPr id="4" name="Slide Number Placeholder 3"/>
          <p:cNvSpPr>
            <a:spLocks noGrp="1"/>
          </p:cNvSpPr>
          <p:nvPr>
            <p:ph type="sldNum" sz="quarter" idx="5"/>
          </p:nvPr>
        </p:nvSpPr>
        <p:spPr/>
        <p:txBody>
          <a:bodyPr/>
          <a:lstStyle/>
          <a:p>
            <a:fld id="{46008A3D-93F6-4206-95B1-FD48406A41E2}" type="slidenum">
              <a:rPr lang="en-GB" smtClean="0"/>
              <a:t>13</a:t>
            </a:fld>
            <a:endParaRPr lang="en-GB"/>
          </a:p>
        </p:txBody>
      </p:sp>
    </p:spTree>
    <p:extLst>
      <p:ext uri="{BB962C8B-B14F-4D97-AF65-F5344CB8AC3E}">
        <p14:creationId xmlns:p14="http://schemas.microsoft.com/office/powerpoint/2010/main" val="29771448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mark</a:t>
            </a:r>
          </a:p>
          <a:p>
            <a:r>
              <a:rPr lang="en-US" dirty="0"/>
              <a:t>From using the software, there has been some remarkable benefits seen in the world of recruiting.</a:t>
            </a:r>
          </a:p>
          <a:p>
            <a:endParaRPr lang="en-US" dirty="0"/>
          </a:p>
          <a:p>
            <a:r>
              <a:rPr lang="en-US" dirty="0"/>
              <a:t>Time to hire has seen a drastic decrease by 35-50%</a:t>
            </a:r>
          </a:p>
          <a:p>
            <a:endParaRPr lang="en-US" dirty="0"/>
          </a:p>
          <a:p>
            <a:r>
              <a:rPr lang="en-US" dirty="0"/>
              <a:t>Interview times have been slashed by as much as 90%</a:t>
            </a:r>
          </a:p>
          <a:p>
            <a:endParaRPr lang="en-US" dirty="0"/>
          </a:p>
          <a:p>
            <a:r>
              <a:rPr lang="en-US" dirty="0"/>
              <a:t>100% more access to more candidates (</a:t>
            </a:r>
            <a:r>
              <a:rPr lang="en-US" dirty="0" err="1"/>
              <a:t>Oceanspray</a:t>
            </a:r>
            <a:r>
              <a:rPr lang="en-US" dirty="0"/>
              <a:t>)</a:t>
            </a:r>
          </a:p>
          <a:p>
            <a:endParaRPr lang="en-US" dirty="0"/>
          </a:p>
          <a:p>
            <a:r>
              <a:rPr lang="en-US" dirty="0"/>
              <a:t>Improved quality of hire</a:t>
            </a:r>
          </a:p>
          <a:p>
            <a:endParaRPr lang="en-US" dirty="0"/>
          </a:p>
          <a:p>
            <a:r>
              <a:rPr lang="en-US" dirty="0"/>
              <a:t>Most importantly: Candidate experience has improved. Record 78% NPS (TMX Finance) and 3x higher than retail average (Under </a:t>
            </a:r>
            <a:r>
              <a:rPr lang="en-US" dirty="0" err="1"/>
              <a:t>Armour</a:t>
            </a:r>
            <a:r>
              <a:rPr lang="en-US" dirty="0"/>
              <a:t>)</a:t>
            </a:r>
          </a:p>
          <a:p>
            <a:endParaRPr lang="en-GB" dirty="0"/>
          </a:p>
        </p:txBody>
      </p:sp>
      <p:sp>
        <p:nvSpPr>
          <p:cNvPr id="4" name="Slide Number Placeholder 3"/>
          <p:cNvSpPr>
            <a:spLocks noGrp="1"/>
          </p:cNvSpPr>
          <p:nvPr>
            <p:ph type="sldNum" sz="quarter" idx="5"/>
          </p:nvPr>
        </p:nvSpPr>
        <p:spPr/>
        <p:txBody>
          <a:bodyPr/>
          <a:lstStyle/>
          <a:p>
            <a:fld id="{46008A3D-93F6-4206-95B1-FD48406A41E2}" type="slidenum">
              <a:rPr lang="en-GB" smtClean="0"/>
              <a:t>14</a:t>
            </a:fld>
            <a:endParaRPr lang="en-GB"/>
          </a:p>
        </p:txBody>
      </p:sp>
    </p:spTree>
    <p:extLst>
      <p:ext uri="{BB962C8B-B14F-4D97-AF65-F5344CB8AC3E}">
        <p14:creationId xmlns:p14="http://schemas.microsoft.com/office/powerpoint/2010/main" val="25551679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Mark</a:t>
            </a:r>
          </a:p>
          <a:p>
            <a:endParaRPr lang="en-US" dirty="0"/>
          </a:p>
          <a:p>
            <a:r>
              <a:rPr lang="en-US" dirty="0"/>
              <a:t>1.With the age of information and the ability to gather data faster and in larger samples – the ethical issues of how much an employer should be able to know prior to selection arise.</a:t>
            </a:r>
          </a:p>
          <a:p>
            <a:endParaRPr lang="en-US" dirty="0"/>
          </a:p>
          <a:p>
            <a:r>
              <a:rPr lang="en-US" dirty="0"/>
              <a:t>This can benefit recruitment as research has concluded that individuals that experience positive online presence, such has high followers, high amounts of likes/shares and those that like/follow other positive profiles, demonstrate desirable traits.</a:t>
            </a:r>
          </a:p>
          <a:p>
            <a:endParaRPr lang="en-US" dirty="0"/>
          </a:p>
          <a:p>
            <a:r>
              <a:rPr lang="en-US" dirty="0"/>
              <a:t>Negatives can also arise, however, as access to this data could have a negative impact on the recruiters view of an applicant, similar to the way that a positive online presence.</a:t>
            </a:r>
          </a:p>
          <a:p>
            <a:endParaRPr lang="en-US" dirty="0"/>
          </a:p>
          <a:p>
            <a:r>
              <a:rPr lang="en-US" dirty="0"/>
              <a:t>Due to this ability to gather more personal and in depth information, an individuals online presence is now becoming more important to monitor. A downside to this is individuals may now begin sharing less and this goes against the concept of ‘the age of information,’ as information may dry up.</a:t>
            </a:r>
          </a:p>
          <a:p>
            <a:endParaRPr lang="en-US" dirty="0"/>
          </a:p>
          <a:p>
            <a:endParaRPr lang="en-US" dirty="0"/>
          </a:p>
          <a:p>
            <a:r>
              <a:rPr lang="en-US" dirty="0"/>
              <a:t>2. While trying to negate human bias in attempt </a:t>
            </a:r>
            <a:r>
              <a:rPr lang="en-US" dirty="0" err="1"/>
              <a:t>tp</a:t>
            </a:r>
            <a:r>
              <a:rPr lang="en-US" dirty="0"/>
              <a:t> create a fairer recruitment system, the programme is still limited to the constraints of the programme. This means that while the intention is good, bias may never be fully removed from recruiting.</a:t>
            </a:r>
          </a:p>
          <a:p>
            <a:endParaRPr lang="en-US" dirty="0"/>
          </a:p>
          <a:p>
            <a:r>
              <a:rPr lang="en-US" dirty="0"/>
              <a:t>3. While creating a system to allow more feedback, just HOW MUCH feedback a candidate receives would be a question that still remains. Historically, pointless feedback has been withheld from individuals, with the ability to now give candidates much more feedback through apps, a candidate must not be judged based on personal tastes, such as music or film tastes.</a:t>
            </a:r>
          </a:p>
          <a:p>
            <a:endParaRPr lang="en-US" dirty="0"/>
          </a:p>
          <a:p>
            <a:endParaRPr lang="en-GB" dirty="0"/>
          </a:p>
        </p:txBody>
      </p:sp>
      <p:sp>
        <p:nvSpPr>
          <p:cNvPr id="4" name="Slide Number Placeholder 3"/>
          <p:cNvSpPr>
            <a:spLocks noGrp="1"/>
          </p:cNvSpPr>
          <p:nvPr>
            <p:ph type="sldNum" sz="quarter" idx="5"/>
          </p:nvPr>
        </p:nvSpPr>
        <p:spPr/>
        <p:txBody>
          <a:bodyPr/>
          <a:lstStyle/>
          <a:p>
            <a:fld id="{46008A3D-93F6-4206-95B1-FD48406A41E2}" type="slidenum">
              <a:rPr lang="en-GB" smtClean="0"/>
              <a:t>15</a:t>
            </a:fld>
            <a:endParaRPr lang="en-GB"/>
          </a:p>
        </p:txBody>
      </p:sp>
    </p:spTree>
    <p:extLst>
      <p:ext uri="{BB962C8B-B14F-4D97-AF65-F5344CB8AC3E}">
        <p14:creationId xmlns:p14="http://schemas.microsoft.com/office/powerpoint/2010/main" val="704109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Cameron</a:t>
            </a:r>
          </a:p>
          <a:p>
            <a:r>
              <a:rPr lang="en-GB" sz="1200" b="0" i="0" kern="1200" dirty="0">
                <a:solidFill>
                  <a:schemeClr val="tx1"/>
                </a:solidFill>
                <a:effectLst/>
                <a:latin typeface="+mn-lt"/>
                <a:ea typeface="+mn-ea"/>
                <a:cs typeface="+mn-cs"/>
              </a:rPr>
              <a:t>In the conclusion, we talk about how AI is a great asset and can be the future for most businesses if used correctly and our stance is that despite the ethical issues that occur with the right balance Ai implementation is the adequate solution for our chosen industry.</a:t>
            </a:r>
            <a:endParaRPr lang="en-GB" dirty="0"/>
          </a:p>
        </p:txBody>
      </p:sp>
      <p:sp>
        <p:nvSpPr>
          <p:cNvPr id="4" name="Slide Number Placeholder 3"/>
          <p:cNvSpPr>
            <a:spLocks noGrp="1"/>
          </p:cNvSpPr>
          <p:nvPr>
            <p:ph type="sldNum" sz="quarter" idx="5"/>
          </p:nvPr>
        </p:nvSpPr>
        <p:spPr/>
        <p:txBody>
          <a:bodyPr/>
          <a:lstStyle/>
          <a:p>
            <a:fld id="{46008A3D-93F6-4206-95B1-FD48406A41E2}" type="slidenum">
              <a:rPr lang="en-GB" smtClean="0"/>
              <a:t>16</a:t>
            </a:fld>
            <a:endParaRPr lang="en-GB"/>
          </a:p>
        </p:txBody>
      </p:sp>
    </p:spTree>
    <p:extLst>
      <p:ext uri="{BB962C8B-B14F-4D97-AF65-F5344CB8AC3E}">
        <p14:creationId xmlns:p14="http://schemas.microsoft.com/office/powerpoint/2010/main" val="8043377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1/16/2019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1/16/2019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featuredcustomers.com/vendor/hirevue/case-studies" TargetMode="External"/><Relationship Id="rId2" Type="http://schemas.openxmlformats.org/officeDocument/2006/relationships/hyperlink" Target="https://www.forbes.com/sites/tomaspremuzic/2018/05/27/four-unethical-uses-of-ai-in-recruitment/#722b9c3215f5"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2CB4E-5D57-4821-969D-FEFFD3DE8967}"/>
              </a:ext>
            </a:extLst>
          </p:cNvPr>
          <p:cNvSpPr>
            <a:spLocks noGrp="1"/>
          </p:cNvSpPr>
          <p:nvPr>
            <p:ph type="ctrTitle"/>
          </p:nvPr>
        </p:nvSpPr>
        <p:spPr/>
        <p:txBody>
          <a:bodyPr>
            <a:normAutofit fontScale="90000"/>
          </a:bodyPr>
          <a:lstStyle/>
          <a:p>
            <a:r>
              <a:rPr lang="en-GB" dirty="0"/>
              <a:t>Using Artificial Intelligence within the transport/logistics industry.</a:t>
            </a:r>
          </a:p>
        </p:txBody>
      </p:sp>
      <p:sp>
        <p:nvSpPr>
          <p:cNvPr id="3" name="Subtitle 2">
            <a:extLst>
              <a:ext uri="{FF2B5EF4-FFF2-40B4-BE49-F238E27FC236}">
                <a16:creationId xmlns:a16="http://schemas.microsoft.com/office/drawing/2014/main" id="{181F1F32-3978-4BB3-B432-B4DE9700257E}"/>
              </a:ext>
            </a:extLst>
          </p:cNvPr>
          <p:cNvSpPr>
            <a:spLocks noGrp="1"/>
          </p:cNvSpPr>
          <p:nvPr>
            <p:ph type="subTitle" idx="1"/>
          </p:nvPr>
        </p:nvSpPr>
        <p:spPr>
          <a:xfrm>
            <a:off x="1876423" y="4121151"/>
            <a:ext cx="4219576" cy="1655762"/>
          </a:xfrm>
        </p:spPr>
        <p:txBody>
          <a:bodyPr>
            <a:normAutofit/>
          </a:bodyPr>
          <a:lstStyle/>
          <a:p>
            <a:r>
              <a:rPr lang="en-GB" dirty="0"/>
              <a:t>Kate Oliver – 1702582</a:t>
            </a:r>
          </a:p>
          <a:p>
            <a:r>
              <a:rPr lang="en-GB" dirty="0"/>
              <a:t>Lucy Crocker – 1701540</a:t>
            </a:r>
          </a:p>
          <a:p>
            <a:r>
              <a:rPr lang="en-GB" dirty="0"/>
              <a:t>Cameron </a:t>
            </a:r>
            <a:r>
              <a:rPr lang="en-GB" dirty="0" err="1"/>
              <a:t>Borkett</a:t>
            </a:r>
            <a:r>
              <a:rPr lang="en-GB" dirty="0"/>
              <a:t> - 1702706 </a:t>
            </a:r>
          </a:p>
        </p:txBody>
      </p:sp>
      <p:sp>
        <p:nvSpPr>
          <p:cNvPr id="4" name="Subtitle 2">
            <a:extLst>
              <a:ext uri="{FF2B5EF4-FFF2-40B4-BE49-F238E27FC236}">
                <a16:creationId xmlns:a16="http://schemas.microsoft.com/office/drawing/2014/main" id="{BC70565B-9F91-48F9-8811-39CB801C4926}"/>
              </a:ext>
            </a:extLst>
          </p:cNvPr>
          <p:cNvSpPr txBox="1">
            <a:spLocks/>
          </p:cNvSpPr>
          <p:nvPr/>
        </p:nvSpPr>
        <p:spPr>
          <a:xfrm>
            <a:off x="6095999" y="4079875"/>
            <a:ext cx="4219576" cy="1655762"/>
          </a:xfrm>
          <a:prstGeom prst="rect">
            <a:avLst/>
          </a:prstGeom>
        </p:spPr>
        <p:txBody>
          <a:bodyPr vert="horz" lIns="91440" tIns="45720" rIns="91440" bIns="45720" rtlCol="0">
            <a:normAutofit/>
          </a:bodyPr>
          <a:lstStyle>
            <a:lvl1pPr marL="0" indent="0" algn="l" defTabSz="914400" rtl="0" eaLnBrk="1" latinLnBrk="0" hangingPunct="1">
              <a:lnSpc>
                <a:spcPct val="120000"/>
              </a:lnSpc>
              <a:spcBef>
                <a:spcPts val="1000"/>
              </a:spcBef>
              <a:buSzPct val="125000"/>
              <a:buFont typeface="Arial" panose="020B0604020202020204" pitchFamily="34" charset="0"/>
              <a:buNone/>
              <a:defRPr sz="2000" kern="1200" cap="all" baseline="0">
                <a:solidFill>
                  <a:schemeClr val="tx2"/>
                </a:solidFill>
                <a:latin typeface="+mn-lt"/>
                <a:ea typeface="+mn-ea"/>
                <a:cs typeface="+mn-cs"/>
              </a:defRPr>
            </a:lvl1pPr>
            <a:lvl2pPr marL="457200" indent="0" algn="ctr" defTabSz="914400" rtl="0" eaLnBrk="1" latinLnBrk="0" hangingPunct="1">
              <a:lnSpc>
                <a:spcPct val="120000"/>
              </a:lnSpc>
              <a:spcBef>
                <a:spcPts val="500"/>
              </a:spcBef>
              <a:buSzPct val="125000"/>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SzPct val="125000"/>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SzPct val="125000"/>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SzPct val="125000"/>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20000"/>
              </a:lnSpc>
              <a:spcBef>
                <a:spcPts val="500"/>
              </a:spcBef>
              <a:buSzPct val="125000"/>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20000"/>
              </a:lnSpc>
              <a:spcBef>
                <a:spcPts val="500"/>
              </a:spcBef>
              <a:buSzPct val="125000"/>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20000"/>
              </a:lnSpc>
              <a:spcBef>
                <a:spcPts val="500"/>
              </a:spcBef>
              <a:buSzPct val="125000"/>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20000"/>
              </a:lnSpc>
              <a:spcBef>
                <a:spcPts val="500"/>
              </a:spcBef>
              <a:buSzPct val="125000"/>
              <a:buFont typeface="Arial" panose="020B0604020202020204" pitchFamily="34" charset="0"/>
              <a:buNone/>
              <a:defRPr sz="1600" kern="1200">
                <a:solidFill>
                  <a:schemeClr val="tx1"/>
                </a:solidFill>
                <a:latin typeface="+mn-lt"/>
                <a:ea typeface="+mn-ea"/>
                <a:cs typeface="+mn-cs"/>
              </a:defRPr>
            </a:lvl9pPr>
          </a:lstStyle>
          <a:p>
            <a:r>
              <a:rPr lang="en-GB" dirty="0"/>
              <a:t>Mark Byard – p151235 </a:t>
            </a:r>
          </a:p>
          <a:p>
            <a:r>
              <a:rPr lang="en-GB" dirty="0"/>
              <a:t>Amy Collins - 1703573</a:t>
            </a:r>
          </a:p>
          <a:p>
            <a:endParaRPr lang="en-GB" dirty="0"/>
          </a:p>
        </p:txBody>
      </p:sp>
      <p:sp>
        <p:nvSpPr>
          <p:cNvPr id="5" name="Subtitle 2">
            <a:extLst>
              <a:ext uri="{FF2B5EF4-FFF2-40B4-BE49-F238E27FC236}">
                <a16:creationId xmlns:a16="http://schemas.microsoft.com/office/drawing/2014/main" id="{CC13E2CF-B014-4ADF-B2B8-9E36E243DC9D}"/>
              </a:ext>
            </a:extLst>
          </p:cNvPr>
          <p:cNvSpPr txBox="1">
            <a:spLocks/>
          </p:cNvSpPr>
          <p:nvPr/>
        </p:nvSpPr>
        <p:spPr>
          <a:xfrm>
            <a:off x="1876423" y="3429000"/>
            <a:ext cx="8439152" cy="611188"/>
          </a:xfrm>
          <a:prstGeom prst="rect">
            <a:avLst/>
          </a:prstGeom>
        </p:spPr>
        <p:txBody>
          <a:bodyPr vert="horz" lIns="91440" tIns="45720" rIns="91440" bIns="45720" rtlCol="0">
            <a:normAutofit/>
          </a:bodyPr>
          <a:lstStyle>
            <a:lvl1pPr marL="0" indent="0" algn="l" defTabSz="914400" rtl="0" eaLnBrk="1" latinLnBrk="0" hangingPunct="1">
              <a:lnSpc>
                <a:spcPct val="120000"/>
              </a:lnSpc>
              <a:spcBef>
                <a:spcPts val="1000"/>
              </a:spcBef>
              <a:buSzPct val="125000"/>
              <a:buFont typeface="Arial" panose="020B0604020202020204" pitchFamily="34" charset="0"/>
              <a:buNone/>
              <a:defRPr sz="2000" kern="1200" cap="all" baseline="0">
                <a:solidFill>
                  <a:schemeClr val="tx2"/>
                </a:solidFill>
                <a:latin typeface="+mn-lt"/>
                <a:ea typeface="+mn-ea"/>
                <a:cs typeface="+mn-cs"/>
              </a:defRPr>
            </a:lvl1pPr>
            <a:lvl2pPr marL="457200" indent="0" algn="ctr" defTabSz="914400" rtl="0" eaLnBrk="1" latinLnBrk="0" hangingPunct="1">
              <a:lnSpc>
                <a:spcPct val="120000"/>
              </a:lnSpc>
              <a:spcBef>
                <a:spcPts val="500"/>
              </a:spcBef>
              <a:buSzPct val="125000"/>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SzPct val="125000"/>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SzPct val="125000"/>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SzPct val="125000"/>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20000"/>
              </a:lnSpc>
              <a:spcBef>
                <a:spcPts val="500"/>
              </a:spcBef>
              <a:buSzPct val="125000"/>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20000"/>
              </a:lnSpc>
              <a:spcBef>
                <a:spcPts val="500"/>
              </a:spcBef>
              <a:buSzPct val="125000"/>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20000"/>
              </a:lnSpc>
              <a:spcBef>
                <a:spcPts val="500"/>
              </a:spcBef>
              <a:buSzPct val="125000"/>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20000"/>
              </a:lnSpc>
              <a:spcBef>
                <a:spcPts val="500"/>
              </a:spcBef>
              <a:buSzPct val="125000"/>
              <a:buFont typeface="Arial" panose="020B0604020202020204" pitchFamily="34" charset="0"/>
              <a:buNone/>
              <a:defRPr sz="1600" kern="1200">
                <a:solidFill>
                  <a:schemeClr val="tx1"/>
                </a:solidFill>
                <a:latin typeface="+mn-lt"/>
                <a:ea typeface="+mn-ea"/>
                <a:cs typeface="+mn-cs"/>
              </a:defRPr>
            </a:lvl9pPr>
          </a:lstStyle>
          <a:p>
            <a:endParaRPr lang="en-GB" dirty="0"/>
          </a:p>
        </p:txBody>
      </p:sp>
      <p:sp>
        <p:nvSpPr>
          <p:cNvPr id="7" name="Subtitle 2">
            <a:extLst>
              <a:ext uri="{FF2B5EF4-FFF2-40B4-BE49-F238E27FC236}">
                <a16:creationId xmlns:a16="http://schemas.microsoft.com/office/drawing/2014/main" id="{8F741AEA-32E2-49B9-B71B-9C40CAC21B0F}"/>
              </a:ext>
            </a:extLst>
          </p:cNvPr>
          <p:cNvSpPr txBox="1">
            <a:spLocks/>
          </p:cNvSpPr>
          <p:nvPr/>
        </p:nvSpPr>
        <p:spPr>
          <a:xfrm>
            <a:off x="1876422" y="3509963"/>
            <a:ext cx="8791574" cy="530225"/>
          </a:xfrm>
          <a:prstGeom prst="rect">
            <a:avLst/>
          </a:prstGeom>
        </p:spPr>
        <p:txBody>
          <a:bodyPr vert="horz" lIns="91440" tIns="45720" rIns="91440" bIns="45720" rtlCol="0">
            <a:normAutofit/>
          </a:bodyPr>
          <a:lstStyle>
            <a:lvl1pPr marL="0" indent="0" algn="l" defTabSz="914400" rtl="0" eaLnBrk="1" latinLnBrk="0" hangingPunct="1">
              <a:lnSpc>
                <a:spcPct val="120000"/>
              </a:lnSpc>
              <a:spcBef>
                <a:spcPts val="1000"/>
              </a:spcBef>
              <a:buSzPct val="125000"/>
              <a:buFont typeface="Arial" panose="020B0604020202020204" pitchFamily="34" charset="0"/>
              <a:buNone/>
              <a:defRPr sz="2000" kern="1200" cap="all" baseline="0">
                <a:solidFill>
                  <a:schemeClr val="tx2"/>
                </a:solidFill>
                <a:latin typeface="+mn-lt"/>
                <a:ea typeface="+mn-ea"/>
                <a:cs typeface="+mn-cs"/>
              </a:defRPr>
            </a:lvl1pPr>
            <a:lvl2pPr marL="457200" indent="0" algn="ctr" defTabSz="914400" rtl="0" eaLnBrk="1" latinLnBrk="0" hangingPunct="1">
              <a:lnSpc>
                <a:spcPct val="120000"/>
              </a:lnSpc>
              <a:spcBef>
                <a:spcPts val="500"/>
              </a:spcBef>
              <a:buSzPct val="125000"/>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SzPct val="125000"/>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SzPct val="125000"/>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SzPct val="125000"/>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120000"/>
              </a:lnSpc>
              <a:spcBef>
                <a:spcPts val="500"/>
              </a:spcBef>
              <a:buSzPct val="125000"/>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20000"/>
              </a:lnSpc>
              <a:spcBef>
                <a:spcPts val="500"/>
              </a:spcBef>
              <a:buSzPct val="125000"/>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20000"/>
              </a:lnSpc>
              <a:spcBef>
                <a:spcPts val="500"/>
              </a:spcBef>
              <a:buSzPct val="125000"/>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120000"/>
              </a:lnSpc>
              <a:spcBef>
                <a:spcPts val="500"/>
              </a:spcBef>
              <a:buSzPct val="125000"/>
              <a:buFont typeface="Arial" panose="020B0604020202020204" pitchFamily="34" charset="0"/>
              <a:buNone/>
              <a:defRPr sz="1600" kern="1200">
                <a:solidFill>
                  <a:schemeClr val="tx1"/>
                </a:solidFill>
                <a:latin typeface="+mn-lt"/>
                <a:ea typeface="+mn-ea"/>
                <a:cs typeface="+mn-cs"/>
              </a:defRPr>
            </a:lvl9pPr>
          </a:lstStyle>
          <a:p>
            <a:r>
              <a:rPr lang="en-GB" dirty="0"/>
              <a:t>Managing People – M5x00856</a:t>
            </a:r>
          </a:p>
        </p:txBody>
      </p:sp>
    </p:spTree>
    <p:extLst>
      <p:ext uri="{BB962C8B-B14F-4D97-AF65-F5344CB8AC3E}">
        <p14:creationId xmlns:p14="http://schemas.microsoft.com/office/powerpoint/2010/main" val="4843911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728EC-4CCE-419A-BB4D-E2887CBAF508}"/>
              </a:ext>
            </a:extLst>
          </p:cNvPr>
          <p:cNvSpPr>
            <a:spLocks noGrp="1"/>
          </p:cNvSpPr>
          <p:nvPr>
            <p:ph type="title"/>
          </p:nvPr>
        </p:nvSpPr>
        <p:spPr/>
        <p:txBody>
          <a:bodyPr/>
          <a:lstStyle/>
          <a:p>
            <a:r>
              <a:rPr lang="en-GB" dirty="0"/>
              <a:t>Our Team </a:t>
            </a:r>
          </a:p>
        </p:txBody>
      </p:sp>
      <p:sp>
        <p:nvSpPr>
          <p:cNvPr id="3" name="Content Placeholder 2">
            <a:extLst>
              <a:ext uri="{FF2B5EF4-FFF2-40B4-BE49-F238E27FC236}">
                <a16:creationId xmlns:a16="http://schemas.microsoft.com/office/drawing/2014/main" id="{1AE53C53-8F7C-4F8D-B9F6-8A6B6B691482}"/>
              </a:ext>
            </a:extLst>
          </p:cNvPr>
          <p:cNvSpPr>
            <a:spLocks noGrp="1"/>
          </p:cNvSpPr>
          <p:nvPr>
            <p:ph sz="half" idx="1"/>
          </p:nvPr>
        </p:nvSpPr>
        <p:spPr>
          <a:xfrm>
            <a:off x="1141413" y="2206416"/>
            <a:ext cx="4878389" cy="3541714"/>
          </a:xfrm>
        </p:spPr>
        <p:txBody>
          <a:bodyPr>
            <a:normAutofit lnSpcReduction="10000"/>
          </a:bodyPr>
          <a:lstStyle/>
          <a:p>
            <a:r>
              <a:rPr lang="en-GB" dirty="0"/>
              <a:t>Each of us represent a different aspect of the transport industry, giving us an insight into how Artificial Intelligence (AI) can strengthen and benefit the industry as well as considering the ethical issues and potential risks that could occur with the application of AI.  </a:t>
            </a:r>
          </a:p>
        </p:txBody>
      </p:sp>
      <p:pic>
        <p:nvPicPr>
          <p:cNvPr id="1026" name="Picture 2" descr="Image result for easyjet logo">
            <a:extLst>
              <a:ext uri="{FF2B5EF4-FFF2-40B4-BE49-F238E27FC236}">
                <a16:creationId xmlns:a16="http://schemas.microsoft.com/office/drawing/2014/main" id="{DC4A199B-02AA-4FA6-A4FF-5851F861B21D}"/>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969990" y="2614551"/>
            <a:ext cx="1523172" cy="152317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uber logo">
            <a:extLst>
              <a:ext uri="{FF2B5EF4-FFF2-40B4-BE49-F238E27FC236}">
                <a16:creationId xmlns:a16="http://schemas.microsoft.com/office/drawing/2014/main" id="{3AB7ED91-FCC5-4BAA-9190-66CB906259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63861" y="1516411"/>
            <a:ext cx="2260577" cy="127068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GWR logo">
            <a:extLst>
              <a:ext uri="{FF2B5EF4-FFF2-40B4-BE49-F238E27FC236}">
                <a16:creationId xmlns:a16="http://schemas.microsoft.com/office/drawing/2014/main" id="{F645D05D-EBB2-45B6-842C-B167EB2A700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19746" y="826406"/>
            <a:ext cx="2411830" cy="1334546"/>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Image result for p&amp;o ferries logo">
            <a:extLst>
              <a:ext uri="{FF2B5EF4-FFF2-40B4-BE49-F238E27FC236}">
                <a16:creationId xmlns:a16="http://schemas.microsoft.com/office/drawing/2014/main" id="{A41D83CA-CD4D-4A97-BB23-08D4E4D6ECC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64075" y="4474877"/>
            <a:ext cx="2411830" cy="1556717"/>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Image result for royal mail logo">
            <a:extLst>
              <a:ext uri="{FF2B5EF4-FFF2-40B4-BE49-F238E27FC236}">
                <a16:creationId xmlns:a16="http://schemas.microsoft.com/office/drawing/2014/main" id="{D08BC8F9-D3F2-4E11-8E28-2F6F36F3EF7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585778" y="3686744"/>
            <a:ext cx="2386428" cy="17182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1226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871B3-596D-49AA-B6BB-1934B03CA6C3}"/>
              </a:ext>
            </a:extLst>
          </p:cNvPr>
          <p:cNvSpPr>
            <a:spLocks noGrp="1"/>
          </p:cNvSpPr>
          <p:nvPr>
            <p:ph type="title"/>
          </p:nvPr>
        </p:nvSpPr>
        <p:spPr>
          <a:xfrm>
            <a:off x="1143001" y="161318"/>
            <a:ext cx="9905998" cy="1478570"/>
          </a:xfrm>
        </p:spPr>
        <p:txBody>
          <a:bodyPr/>
          <a:lstStyle/>
          <a:p>
            <a:r>
              <a:rPr lang="en-GB" dirty="0"/>
              <a:t>Our presentation…</a:t>
            </a:r>
          </a:p>
        </p:txBody>
      </p:sp>
      <p:sp>
        <p:nvSpPr>
          <p:cNvPr id="3" name="Content Placeholder 2">
            <a:extLst>
              <a:ext uri="{FF2B5EF4-FFF2-40B4-BE49-F238E27FC236}">
                <a16:creationId xmlns:a16="http://schemas.microsoft.com/office/drawing/2014/main" id="{938D5646-5DBE-417A-A5C8-567BED2A64C4}"/>
              </a:ext>
            </a:extLst>
          </p:cNvPr>
          <p:cNvSpPr>
            <a:spLocks noGrp="1"/>
          </p:cNvSpPr>
          <p:nvPr>
            <p:ph idx="1"/>
          </p:nvPr>
        </p:nvSpPr>
        <p:spPr>
          <a:xfrm>
            <a:off x="649288" y="1412876"/>
            <a:ext cx="10399711" cy="5048249"/>
          </a:xfrm>
        </p:spPr>
        <p:txBody>
          <a:bodyPr>
            <a:normAutofit/>
          </a:bodyPr>
          <a:lstStyle/>
          <a:p>
            <a:r>
              <a:rPr lang="en-GB" dirty="0"/>
              <a:t>Within this presentation we will cover</a:t>
            </a:r>
          </a:p>
          <a:p>
            <a:pPr>
              <a:buFontTx/>
              <a:buChar char="-"/>
            </a:pPr>
            <a:r>
              <a:rPr lang="en-GB" dirty="0"/>
              <a:t>How artificial intelligence will affect the future of the transport industry</a:t>
            </a:r>
          </a:p>
          <a:p>
            <a:pPr>
              <a:buFontTx/>
              <a:buChar char="-"/>
            </a:pPr>
            <a:r>
              <a:rPr lang="en-GB" dirty="0"/>
              <a:t>Our proposed projects </a:t>
            </a:r>
          </a:p>
          <a:p>
            <a:pPr>
              <a:buFontTx/>
              <a:buChar char="-"/>
            </a:pPr>
            <a:r>
              <a:rPr lang="en-GB" dirty="0"/>
              <a:t>The benefits they provide to the transport industry</a:t>
            </a:r>
          </a:p>
          <a:p>
            <a:pPr>
              <a:buFontTx/>
              <a:buChar char="-"/>
            </a:pPr>
            <a:r>
              <a:rPr lang="en-GB" dirty="0"/>
              <a:t>Cost implement Vs Potential risks to not implementing.  </a:t>
            </a:r>
          </a:p>
          <a:p>
            <a:pPr>
              <a:buFontTx/>
              <a:buChar char="-"/>
            </a:pPr>
            <a:r>
              <a:rPr lang="en-GB" dirty="0"/>
              <a:t>Cases of AI already present in transport </a:t>
            </a:r>
          </a:p>
          <a:p>
            <a:pPr>
              <a:buFontTx/>
              <a:buChar char="-"/>
            </a:pPr>
            <a:r>
              <a:rPr lang="en-GB" dirty="0"/>
              <a:t>Case studies </a:t>
            </a:r>
          </a:p>
          <a:p>
            <a:pPr>
              <a:buFontTx/>
              <a:buChar char="-"/>
            </a:pPr>
            <a:r>
              <a:rPr lang="en-GB" dirty="0"/>
              <a:t>Potential ethical issues </a:t>
            </a:r>
          </a:p>
          <a:p>
            <a:pPr>
              <a:buFontTx/>
              <a:buChar char="-"/>
            </a:pPr>
            <a:r>
              <a:rPr lang="en-GB" dirty="0"/>
              <a:t>Conclusion</a:t>
            </a:r>
          </a:p>
        </p:txBody>
      </p:sp>
    </p:spTree>
    <p:extLst>
      <p:ext uri="{BB962C8B-B14F-4D97-AF65-F5344CB8AC3E}">
        <p14:creationId xmlns:p14="http://schemas.microsoft.com/office/powerpoint/2010/main" val="228514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F72D8-FD6D-4C67-AB70-9A3220D5E01B}"/>
              </a:ext>
            </a:extLst>
          </p:cNvPr>
          <p:cNvSpPr>
            <a:spLocks noGrp="1"/>
          </p:cNvSpPr>
          <p:nvPr>
            <p:ph type="title"/>
          </p:nvPr>
        </p:nvSpPr>
        <p:spPr/>
        <p:txBody>
          <a:bodyPr/>
          <a:lstStyle/>
          <a:p>
            <a:r>
              <a:rPr lang="en-GB" dirty="0"/>
              <a:t>The impact AI has on the future of transport</a:t>
            </a:r>
          </a:p>
        </p:txBody>
      </p:sp>
      <p:sp>
        <p:nvSpPr>
          <p:cNvPr id="3" name="Content Placeholder 2">
            <a:extLst>
              <a:ext uri="{FF2B5EF4-FFF2-40B4-BE49-F238E27FC236}">
                <a16:creationId xmlns:a16="http://schemas.microsoft.com/office/drawing/2014/main" id="{FA6DCF21-23A9-46A4-99CA-810CF71B3D27}"/>
              </a:ext>
            </a:extLst>
          </p:cNvPr>
          <p:cNvSpPr>
            <a:spLocks noGrp="1"/>
          </p:cNvSpPr>
          <p:nvPr>
            <p:ph idx="1"/>
          </p:nvPr>
        </p:nvSpPr>
        <p:spPr>
          <a:xfrm>
            <a:off x="1141412" y="2307543"/>
            <a:ext cx="9905999" cy="3541714"/>
          </a:xfrm>
        </p:spPr>
        <p:txBody>
          <a:bodyPr/>
          <a:lstStyle/>
          <a:p>
            <a:r>
              <a:rPr lang="en-US" dirty="0"/>
              <a:t>Potential loss of jobs</a:t>
            </a:r>
          </a:p>
          <a:p>
            <a:endParaRPr lang="en-US" dirty="0"/>
          </a:p>
          <a:p>
            <a:r>
              <a:rPr lang="en-US" dirty="0"/>
              <a:t>Upskilling the workforce</a:t>
            </a:r>
          </a:p>
          <a:p>
            <a:endParaRPr lang="en-US" dirty="0"/>
          </a:p>
          <a:p>
            <a:r>
              <a:rPr lang="en-US" dirty="0"/>
              <a:t>Data protection issues</a:t>
            </a:r>
          </a:p>
          <a:p>
            <a:endParaRPr lang="en-GB" dirty="0"/>
          </a:p>
        </p:txBody>
      </p:sp>
    </p:spTree>
    <p:extLst>
      <p:ext uri="{BB962C8B-B14F-4D97-AF65-F5344CB8AC3E}">
        <p14:creationId xmlns:p14="http://schemas.microsoft.com/office/powerpoint/2010/main" val="2893997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EDE7E-999C-4060-83FC-7D375571369F}"/>
              </a:ext>
            </a:extLst>
          </p:cNvPr>
          <p:cNvSpPr>
            <a:spLocks noGrp="1"/>
          </p:cNvSpPr>
          <p:nvPr>
            <p:ph type="title"/>
          </p:nvPr>
        </p:nvSpPr>
        <p:spPr/>
        <p:txBody>
          <a:bodyPr/>
          <a:lstStyle/>
          <a:p>
            <a:r>
              <a:rPr lang="en-GB" dirty="0"/>
              <a:t>What we propose….</a:t>
            </a:r>
          </a:p>
        </p:txBody>
      </p:sp>
      <p:sp>
        <p:nvSpPr>
          <p:cNvPr id="3" name="Content Placeholder 2">
            <a:extLst>
              <a:ext uri="{FF2B5EF4-FFF2-40B4-BE49-F238E27FC236}">
                <a16:creationId xmlns:a16="http://schemas.microsoft.com/office/drawing/2014/main" id="{CE1F509B-08F4-45DD-9C59-D0ABB3C1E987}"/>
              </a:ext>
            </a:extLst>
          </p:cNvPr>
          <p:cNvSpPr>
            <a:spLocks noGrp="1"/>
          </p:cNvSpPr>
          <p:nvPr>
            <p:ph idx="1"/>
          </p:nvPr>
        </p:nvSpPr>
        <p:spPr>
          <a:xfrm>
            <a:off x="1141412" y="2249487"/>
            <a:ext cx="9905999" cy="4175376"/>
          </a:xfrm>
        </p:spPr>
        <p:txBody>
          <a:bodyPr>
            <a:normAutofit fontScale="92500" lnSpcReduction="20000"/>
          </a:bodyPr>
          <a:lstStyle/>
          <a:p>
            <a:r>
              <a:rPr lang="en-GB" dirty="0"/>
              <a:t>Firstly we propose the use of AI Chatbots to help in the areas of employee engagement and performance management.  </a:t>
            </a:r>
          </a:p>
          <a:p>
            <a:r>
              <a:rPr lang="en-GB" dirty="0"/>
              <a:t>Chatbots would benefit employee engagement at P&amp;O ferries especially during the probationary periods for the employees.  </a:t>
            </a:r>
          </a:p>
          <a:p>
            <a:r>
              <a:rPr lang="en-US" dirty="0"/>
              <a:t>Uber can benefit from the introduction of </a:t>
            </a:r>
            <a:r>
              <a:rPr lang="en-US" dirty="0" err="1"/>
              <a:t>chatbots</a:t>
            </a:r>
            <a:r>
              <a:rPr lang="en-US" dirty="0"/>
              <a:t> in other popular messaging ;software such as </a:t>
            </a:r>
            <a:r>
              <a:rPr lang="en-US" dirty="0" err="1"/>
              <a:t>facebook</a:t>
            </a:r>
            <a:r>
              <a:rPr lang="en-US" dirty="0"/>
              <a:t> messenger and other similar platforms.</a:t>
            </a:r>
            <a:r>
              <a:rPr lang="en-GB" dirty="0"/>
              <a:t> </a:t>
            </a:r>
            <a:r>
              <a:rPr lang="en-US" dirty="0"/>
              <a:t>By detecting when conversations include mentions of transport, a bot can step in and offer transport to the destination.</a:t>
            </a:r>
            <a:endParaRPr lang="en-GB" dirty="0"/>
          </a:p>
          <a:p>
            <a:r>
              <a:rPr lang="en-GB" dirty="0"/>
              <a:t>GWR can use a chatbot as a progress checker that allows for the employee to log what jobs have been done on a journey so that the performance data can be recorded.  </a:t>
            </a:r>
          </a:p>
          <a:p>
            <a:endParaRPr lang="en-GB" dirty="0"/>
          </a:p>
          <a:p>
            <a:endParaRPr lang="en-GB" dirty="0"/>
          </a:p>
        </p:txBody>
      </p:sp>
    </p:spTree>
    <p:extLst>
      <p:ext uri="{BB962C8B-B14F-4D97-AF65-F5344CB8AC3E}">
        <p14:creationId xmlns:p14="http://schemas.microsoft.com/office/powerpoint/2010/main" val="2316651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3AF30-D950-475F-952B-6B725E5A09ED}"/>
              </a:ext>
            </a:extLst>
          </p:cNvPr>
          <p:cNvSpPr>
            <a:spLocks noGrp="1"/>
          </p:cNvSpPr>
          <p:nvPr>
            <p:ph type="title"/>
          </p:nvPr>
        </p:nvSpPr>
        <p:spPr/>
        <p:txBody>
          <a:bodyPr/>
          <a:lstStyle/>
          <a:p>
            <a:r>
              <a:rPr lang="en-GB" dirty="0"/>
              <a:t>What we propose…</a:t>
            </a:r>
          </a:p>
        </p:txBody>
      </p:sp>
      <p:sp>
        <p:nvSpPr>
          <p:cNvPr id="3" name="Content Placeholder 2">
            <a:extLst>
              <a:ext uri="{FF2B5EF4-FFF2-40B4-BE49-F238E27FC236}">
                <a16:creationId xmlns:a16="http://schemas.microsoft.com/office/drawing/2014/main" id="{DD06BA79-0348-4A94-BBEB-4946F9988D25}"/>
              </a:ext>
            </a:extLst>
          </p:cNvPr>
          <p:cNvSpPr>
            <a:spLocks noGrp="1"/>
          </p:cNvSpPr>
          <p:nvPr>
            <p:ph idx="1"/>
          </p:nvPr>
        </p:nvSpPr>
        <p:spPr/>
        <p:txBody>
          <a:bodyPr/>
          <a:lstStyle/>
          <a:p>
            <a:r>
              <a:rPr lang="en-GB" dirty="0"/>
              <a:t>We also propose that we use video screening for example hire Vue this is to enhance the recruitment in the transport industry.  </a:t>
            </a:r>
          </a:p>
          <a:p>
            <a:endParaRPr lang="en-GB" dirty="0"/>
          </a:p>
        </p:txBody>
      </p:sp>
    </p:spTree>
    <p:extLst>
      <p:ext uri="{BB962C8B-B14F-4D97-AF65-F5344CB8AC3E}">
        <p14:creationId xmlns:p14="http://schemas.microsoft.com/office/powerpoint/2010/main" val="41644675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AB51B-6769-4F31-8191-35DE8051FBFF}"/>
              </a:ext>
            </a:extLst>
          </p:cNvPr>
          <p:cNvSpPr>
            <a:spLocks noGrp="1"/>
          </p:cNvSpPr>
          <p:nvPr>
            <p:ph type="title"/>
          </p:nvPr>
        </p:nvSpPr>
        <p:spPr/>
        <p:txBody>
          <a:bodyPr/>
          <a:lstStyle/>
          <a:p>
            <a:r>
              <a:rPr lang="en-GB" dirty="0"/>
              <a:t>Video Screening benefits</a:t>
            </a:r>
          </a:p>
        </p:txBody>
      </p:sp>
      <p:sp>
        <p:nvSpPr>
          <p:cNvPr id="3" name="Content Placeholder 2">
            <a:extLst>
              <a:ext uri="{FF2B5EF4-FFF2-40B4-BE49-F238E27FC236}">
                <a16:creationId xmlns:a16="http://schemas.microsoft.com/office/drawing/2014/main" id="{642C55E6-1BAA-4697-BD02-FAD21BFB3433}"/>
              </a:ext>
            </a:extLst>
          </p:cNvPr>
          <p:cNvSpPr>
            <a:spLocks noGrp="1"/>
          </p:cNvSpPr>
          <p:nvPr>
            <p:ph idx="1"/>
          </p:nvPr>
        </p:nvSpPr>
        <p:spPr/>
        <p:txBody>
          <a:bodyPr>
            <a:normAutofit fontScale="92500" lnSpcReduction="10000"/>
          </a:bodyPr>
          <a:lstStyle/>
          <a:p>
            <a:r>
              <a:rPr lang="en-US" dirty="0"/>
              <a:t>Extremely time effective for recruitment managers</a:t>
            </a:r>
          </a:p>
          <a:p>
            <a:endParaRPr lang="en-US" dirty="0"/>
          </a:p>
          <a:p>
            <a:r>
              <a:rPr lang="en-US" dirty="0"/>
              <a:t>Cost effective for the company </a:t>
            </a:r>
          </a:p>
          <a:p>
            <a:endParaRPr lang="en-US" dirty="0"/>
          </a:p>
          <a:p>
            <a:r>
              <a:rPr lang="en-US" dirty="0"/>
              <a:t>Exciting and interesting method of recruitment for the candidate</a:t>
            </a:r>
          </a:p>
          <a:p>
            <a:endParaRPr lang="en-US" dirty="0"/>
          </a:p>
          <a:p>
            <a:r>
              <a:rPr lang="en-US" dirty="0"/>
              <a:t>Allows candidates to be flexible when applying</a:t>
            </a:r>
          </a:p>
          <a:p>
            <a:endParaRPr lang="en-GB" dirty="0"/>
          </a:p>
        </p:txBody>
      </p:sp>
    </p:spTree>
    <p:extLst>
      <p:ext uri="{BB962C8B-B14F-4D97-AF65-F5344CB8AC3E}">
        <p14:creationId xmlns:p14="http://schemas.microsoft.com/office/powerpoint/2010/main" val="3521453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F4376-15B5-4B7A-98EA-EF38BB2D36F5}"/>
              </a:ext>
            </a:extLst>
          </p:cNvPr>
          <p:cNvSpPr>
            <a:spLocks noGrp="1"/>
          </p:cNvSpPr>
          <p:nvPr>
            <p:ph type="title"/>
          </p:nvPr>
        </p:nvSpPr>
        <p:spPr/>
        <p:txBody>
          <a:bodyPr/>
          <a:lstStyle/>
          <a:p>
            <a:r>
              <a:rPr lang="en-GB" dirty="0"/>
              <a:t>Chatbots – what are they good for?</a:t>
            </a:r>
          </a:p>
        </p:txBody>
      </p:sp>
      <p:sp>
        <p:nvSpPr>
          <p:cNvPr id="3" name="Content Placeholder 2">
            <a:extLst>
              <a:ext uri="{FF2B5EF4-FFF2-40B4-BE49-F238E27FC236}">
                <a16:creationId xmlns:a16="http://schemas.microsoft.com/office/drawing/2014/main" id="{B0231B31-2DAF-465D-8BC8-745AAB1C7343}"/>
              </a:ext>
            </a:extLst>
          </p:cNvPr>
          <p:cNvSpPr>
            <a:spLocks noGrp="1"/>
          </p:cNvSpPr>
          <p:nvPr>
            <p:ph idx="1"/>
          </p:nvPr>
        </p:nvSpPr>
        <p:spPr>
          <a:xfrm>
            <a:off x="446568" y="2249486"/>
            <a:ext cx="11525692" cy="4608513"/>
          </a:xfrm>
        </p:spPr>
        <p:txBody>
          <a:bodyPr>
            <a:normAutofit/>
          </a:bodyPr>
          <a:lstStyle/>
          <a:p>
            <a:r>
              <a:rPr lang="en-GB" dirty="0"/>
              <a:t>A chatbot is capable of simulating conversations with human users, it is a piece of software that can talk to users and perform relevant tasks.  </a:t>
            </a:r>
          </a:p>
          <a:p>
            <a:r>
              <a:rPr lang="en-GB" dirty="0"/>
              <a:t> evolving from automated responses  to chatbots being able to answer questions on it’s own.</a:t>
            </a:r>
          </a:p>
          <a:p>
            <a:r>
              <a:rPr lang="en-GB" dirty="0"/>
              <a:t>  They are used for customer service requests, they are available 24/7/365. </a:t>
            </a:r>
          </a:p>
          <a:p>
            <a:r>
              <a:rPr lang="en-GB" dirty="0"/>
              <a:t>  they cut costs, drive efficiencies and power round the clock service.</a:t>
            </a:r>
          </a:p>
          <a:p>
            <a:r>
              <a:rPr lang="en-GB" dirty="0"/>
              <a:t>However, there are some limitations as they are some aspects they can be used but it would be better coming from a human being.  </a:t>
            </a:r>
          </a:p>
        </p:txBody>
      </p:sp>
    </p:spTree>
    <p:extLst>
      <p:ext uri="{BB962C8B-B14F-4D97-AF65-F5344CB8AC3E}">
        <p14:creationId xmlns:p14="http://schemas.microsoft.com/office/powerpoint/2010/main" val="14686819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254CA-E820-4DDC-BF76-D4E374CC807C}"/>
              </a:ext>
            </a:extLst>
          </p:cNvPr>
          <p:cNvSpPr>
            <a:spLocks noGrp="1"/>
          </p:cNvSpPr>
          <p:nvPr>
            <p:ph type="title"/>
          </p:nvPr>
        </p:nvSpPr>
        <p:spPr/>
        <p:txBody>
          <a:bodyPr/>
          <a:lstStyle/>
          <a:p>
            <a:r>
              <a:rPr lang="en-GB" dirty="0"/>
              <a:t>Cost implement Vs Potential risks to not implementing.  </a:t>
            </a:r>
          </a:p>
        </p:txBody>
      </p:sp>
      <p:graphicFrame>
        <p:nvGraphicFramePr>
          <p:cNvPr id="4" name="Content Placeholder 3">
            <a:extLst>
              <a:ext uri="{FF2B5EF4-FFF2-40B4-BE49-F238E27FC236}">
                <a16:creationId xmlns:a16="http://schemas.microsoft.com/office/drawing/2014/main" id="{543253A3-ADA6-4C0A-A852-D2B219490F80}"/>
              </a:ext>
            </a:extLst>
          </p:cNvPr>
          <p:cNvGraphicFramePr>
            <a:graphicFrameLocks noGrp="1"/>
          </p:cNvGraphicFramePr>
          <p:nvPr>
            <p:ph idx="1"/>
          </p:nvPr>
        </p:nvGraphicFramePr>
        <p:xfrm>
          <a:off x="1751013" y="2536349"/>
          <a:ext cx="8686800" cy="2967990"/>
        </p:xfrm>
        <a:graphic>
          <a:graphicData uri="http://schemas.openxmlformats.org/drawingml/2006/table">
            <a:tbl>
              <a:tblPr/>
              <a:tblGrid>
                <a:gridCol w="4343400">
                  <a:extLst>
                    <a:ext uri="{9D8B030D-6E8A-4147-A177-3AD203B41FA5}">
                      <a16:colId xmlns:a16="http://schemas.microsoft.com/office/drawing/2014/main" val="2526697816"/>
                    </a:ext>
                  </a:extLst>
                </a:gridCol>
                <a:gridCol w="4343400">
                  <a:extLst>
                    <a:ext uri="{9D8B030D-6E8A-4147-A177-3AD203B41FA5}">
                      <a16:colId xmlns:a16="http://schemas.microsoft.com/office/drawing/2014/main" val="541014881"/>
                    </a:ext>
                  </a:extLst>
                </a:gridCol>
              </a:tblGrid>
              <a:tr h="438150">
                <a:tc>
                  <a:txBody>
                    <a:bodyPr/>
                    <a:lstStyle/>
                    <a:p>
                      <a:pPr algn="l" fontAlgn="base"/>
                      <a:r>
                        <a:rPr lang="en-GB" sz="2000" b="1" i="0">
                          <a:solidFill>
                            <a:srgbClr val="FFFFFF"/>
                          </a:solidFill>
                          <a:effectLst/>
                          <a:latin typeface="Tw Cen MT" panose="020B0602020104020603" pitchFamily="34" charset="0"/>
                        </a:rPr>
                        <a:t>Cost​</a:t>
                      </a:r>
                      <a:endParaRPr lang="en-GB" b="1" i="0">
                        <a:solidFill>
                          <a:srgbClr val="FFFFFF"/>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2860" cap="flat" cmpd="sng" algn="ctr">
                      <a:solidFill>
                        <a:srgbClr val="FFFFFF"/>
                      </a:solidFill>
                      <a:prstDash val="solid"/>
                      <a:round/>
                      <a:headEnd type="none" w="med" len="med"/>
                      <a:tailEnd type="none" w="med" len="med"/>
                    </a:lnB>
                    <a:solidFill>
                      <a:srgbClr val="1CADE4"/>
                    </a:solidFill>
                  </a:tcPr>
                </a:tc>
                <a:tc>
                  <a:txBody>
                    <a:bodyPr/>
                    <a:lstStyle/>
                    <a:p>
                      <a:pPr algn="l" fontAlgn="base"/>
                      <a:r>
                        <a:rPr lang="en-GB" sz="2000" b="1" i="0">
                          <a:solidFill>
                            <a:srgbClr val="FFFFFF"/>
                          </a:solidFill>
                          <a:effectLst/>
                          <a:latin typeface="Tw Cen MT" panose="020B0602020104020603" pitchFamily="34" charset="0"/>
                        </a:rPr>
                        <a:t>Risk​</a:t>
                      </a:r>
                      <a:endParaRPr lang="en-GB" b="1" i="0">
                        <a:solidFill>
                          <a:srgbClr val="FFFFFF"/>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2860" cap="flat" cmpd="sng" algn="ctr">
                      <a:solidFill>
                        <a:srgbClr val="FFFFFF"/>
                      </a:solidFill>
                      <a:prstDash val="solid"/>
                      <a:round/>
                      <a:headEnd type="none" w="med" len="med"/>
                      <a:tailEnd type="none" w="med" len="med"/>
                    </a:lnB>
                    <a:solidFill>
                      <a:srgbClr val="1CADE4"/>
                    </a:solidFill>
                  </a:tcPr>
                </a:tc>
                <a:extLst>
                  <a:ext uri="{0D108BD9-81ED-4DB2-BD59-A6C34878D82A}">
                    <a16:rowId xmlns:a16="http://schemas.microsoft.com/office/drawing/2014/main" val="2702155948"/>
                  </a:ext>
                </a:extLst>
              </a:tr>
              <a:tr h="762000">
                <a:tc>
                  <a:txBody>
                    <a:bodyPr/>
                    <a:lstStyle/>
                    <a:p>
                      <a:pPr algn="l" fontAlgn="base"/>
                      <a:r>
                        <a:rPr lang="en-GB" sz="2000" b="0" i="0">
                          <a:solidFill>
                            <a:srgbClr val="000000"/>
                          </a:solidFill>
                          <a:effectLst/>
                          <a:latin typeface="Tw Cen MT" panose="020B0602020104020603" pitchFamily="34" charset="0"/>
                        </a:rPr>
                        <a:t>Build Your Own Chatbot for Sales andMarketing = $340,000ElMejorTrato​</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2860"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E3F5"/>
                    </a:solidFill>
                  </a:tcPr>
                </a:tc>
                <a:tc>
                  <a:txBody>
                    <a:bodyPr/>
                    <a:lstStyle/>
                    <a:p>
                      <a:pPr algn="l" fontAlgn="base"/>
                      <a:r>
                        <a:rPr lang="en-GB" sz="2000" b="0" i="0">
                          <a:solidFill>
                            <a:srgbClr val="000000"/>
                          </a:solidFill>
                          <a:effectLst/>
                          <a:latin typeface="Tw Cen MT" panose="020B0602020104020603" pitchFamily="34" charset="0"/>
                        </a:rPr>
                        <a:t>Limited Availability​</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2860"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E3F5"/>
                    </a:solidFill>
                  </a:tcPr>
                </a:tc>
                <a:extLst>
                  <a:ext uri="{0D108BD9-81ED-4DB2-BD59-A6C34878D82A}">
                    <a16:rowId xmlns:a16="http://schemas.microsoft.com/office/drawing/2014/main" val="317286380"/>
                  </a:ext>
                </a:extLst>
              </a:tr>
              <a:tr h="762000">
                <a:tc>
                  <a:txBody>
                    <a:bodyPr/>
                    <a:lstStyle/>
                    <a:p>
                      <a:pPr algn="l" fontAlgn="base"/>
                      <a:r>
                        <a:rPr lang="en-GB" sz="2000" b="0" i="0">
                          <a:solidFill>
                            <a:srgbClr val="000000"/>
                          </a:solidFill>
                          <a:effectLst/>
                          <a:latin typeface="Tw Cen MT" panose="020B0602020104020603" pitchFamily="34" charset="0"/>
                        </a:rPr>
                        <a:t>Chatbot Builder for messagingapplications = $41,000GoHire​</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F1FA"/>
                    </a:solidFill>
                  </a:tcPr>
                </a:tc>
                <a:tc>
                  <a:txBody>
                    <a:bodyPr/>
                    <a:lstStyle/>
                    <a:p>
                      <a:pPr algn="l" fontAlgn="base"/>
                      <a:r>
                        <a:rPr lang="en-GB" sz="2000" b="0" i="0">
                          <a:solidFill>
                            <a:srgbClr val="000000"/>
                          </a:solidFill>
                          <a:effectLst/>
                          <a:latin typeface="Tw Cen MT" panose="020B0602020104020603" pitchFamily="34" charset="0"/>
                        </a:rPr>
                        <a:t>Decreased Response Time​</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F1FA"/>
                    </a:solidFill>
                  </a:tcPr>
                </a:tc>
                <a:extLst>
                  <a:ext uri="{0D108BD9-81ED-4DB2-BD59-A6C34878D82A}">
                    <a16:rowId xmlns:a16="http://schemas.microsoft.com/office/drawing/2014/main" val="13989976"/>
                  </a:ext>
                </a:extLst>
              </a:tr>
              <a:tr h="762000">
                <a:tc>
                  <a:txBody>
                    <a:bodyPr/>
                    <a:lstStyle/>
                    <a:p>
                      <a:pPr algn="l" fontAlgn="base"/>
                      <a:r>
                        <a:rPr lang="en-GB" sz="2000" b="0" i="0">
                          <a:solidFill>
                            <a:srgbClr val="000000"/>
                          </a:solidFill>
                          <a:effectLst/>
                          <a:latin typeface="Tw Cen MT" panose="020B0602020104020603" pitchFamily="34" charset="0"/>
                        </a:rPr>
                        <a:t>Facebook Messenger Chatbot = $3000-$5000​</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E3F5"/>
                    </a:solidFill>
                  </a:tcPr>
                </a:tc>
                <a:tc>
                  <a:txBody>
                    <a:bodyPr/>
                    <a:lstStyle/>
                    <a:p>
                      <a:pPr algn="l" fontAlgn="base"/>
                      <a:r>
                        <a:rPr lang="en-GB" sz="2000" b="0" i="0" dirty="0">
                          <a:solidFill>
                            <a:srgbClr val="000000"/>
                          </a:solidFill>
                          <a:effectLst/>
                          <a:latin typeface="Tw Cen MT" panose="020B0602020104020603" pitchFamily="34" charset="0"/>
                        </a:rPr>
                        <a:t>Advantage to Competitors​</a:t>
                      </a:r>
                      <a:endParaRPr lang="en-GB" b="0" i="0" dirty="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E3F5"/>
                    </a:solidFill>
                  </a:tcPr>
                </a:tc>
                <a:extLst>
                  <a:ext uri="{0D108BD9-81ED-4DB2-BD59-A6C34878D82A}">
                    <a16:rowId xmlns:a16="http://schemas.microsoft.com/office/drawing/2014/main" val="3447600344"/>
                  </a:ext>
                </a:extLst>
              </a:tr>
            </a:tbl>
          </a:graphicData>
        </a:graphic>
      </p:graphicFrame>
      <p:sp>
        <p:nvSpPr>
          <p:cNvPr id="5" name="Rectangle 1">
            <a:extLst>
              <a:ext uri="{FF2B5EF4-FFF2-40B4-BE49-F238E27FC236}">
                <a16:creationId xmlns:a16="http://schemas.microsoft.com/office/drawing/2014/main" id="{712659CC-FDA9-472E-8186-3EACAB1E009F}"/>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495473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E95BD-E29E-4F6E-8187-60C12D6E4DDF}"/>
              </a:ext>
            </a:extLst>
          </p:cNvPr>
          <p:cNvSpPr>
            <a:spLocks noGrp="1"/>
          </p:cNvSpPr>
          <p:nvPr>
            <p:ph type="title"/>
          </p:nvPr>
        </p:nvSpPr>
        <p:spPr>
          <a:xfrm>
            <a:off x="1143001" y="2466368"/>
            <a:ext cx="9905998" cy="1478570"/>
          </a:xfrm>
        </p:spPr>
        <p:txBody>
          <a:bodyPr/>
          <a:lstStyle/>
          <a:p>
            <a:r>
              <a:rPr lang="en-GB" dirty="0"/>
              <a:t>Artificial intelligence is already present in companies </a:t>
            </a:r>
          </a:p>
        </p:txBody>
      </p:sp>
    </p:spTree>
    <p:extLst>
      <p:ext uri="{BB962C8B-B14F-4D97-AF65-F5344CB8AC3E}">
        <p14:creationId xmlns:p14="http://schemas.microsoft.com/office/powerpoint/2010/main" val="16689866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7934C-D2AB-4247-BAEC-AA2BD0328835}"/>
              </a:ext>
            </a:extLst>
          </p:cNvPr>
          <p:cNvSpPr>
            <a:spLocks noGrp="1"/>
          </p:cNvSpPr>
          <p:nvPr>
            <p:ph type="title"/>
          </p:nvPr>
        </p:nvSpPr>
        <p:spPr/>
        <p:txBody>
          <a:bodyPr/>
          <a:lstStyle/>
          <a:p>
            <a:r>
              <a:rPr lang="en-GB" dirty="0"/>
              <a:t>Stena Line </a:t>
            </a:r>
          </a:p>
        </p:txBody>
      </p:sp>
      <p:sp>
        <p:nvSpPr>
          <p:cNvPr id="3" name="Content Placeholder 2">
            <a:extLst>
              <a:ext uri="{FF2B5EF4-FFF2-40B4-BE49-F238E27FC236}">
                <a16:creationId xmlns:a16="http://schemas.microsoft.com/office/drawing/2014/main" id="{7125ADB5-96A7-4441-9118-1E68AEF6B515}"/>
              </a:ext>
            </a:extLst>
          </p:cNvPr>
          <p:cNvSpPr>
            <a:spLocks noGrp="1"/>
          </p:cNvSpPr>
          <p:nvPr>
            <p:ph idx="1"/>
          </p:nvPr>
        </p:nvSpPr>
        <p:spPr>
          <a:xfrm>
            <a:off x="907428" y="2207284"/>
            <a:ext cx="8523093" cy="4362328"/>
          </a:xfrm>
        </p:spPr>
        <p:txBody>
          <a:bodyPr>
            <a:normAutofit fontScale="25000" lnSpcReduction="20000"/>
          </a:bodyPr>
          <a:lstStyle/>
          <a:p>
            <a:r>
              <a:rPr lang="en-GB" sz="9600" dirty="0"/>
              <a:t>AI assisted vessel will be introduced as part of Stena Line’s efforts to decrease the environmental impact fuel consumption can have on the ocean .</a:t>
            </a:r>
          </a:p>
          <a:p>
            <a:r>
              <a:rPr lang="en-GB" sz="9600" dirty="0"/>
              <a:t>The only Ferry company to introduce this kind of vessel</a:t>
            </a:r>
          </a:p>
          <a:p>
            <a:r>
              <a:rPr lang="en-GB" sz="9600" dirty="0"/>
              <a:t>Stena Line aim to “world’s leading cognitive shipping company” by 2021.</a:t>
            </a:r>
          </a:p>
          <a:p>
            <a:r>
              <a:rPr lang="en-GB" sz="9600" dirty="0"/>
              <a:t>This model will be beneficial as part of the employees learning and development.</a:t>
            </a:r>
          </a:p>
          <a:p>
            <a:r>
              <a:rPr lang="en-GB" sz="9600" dirty="0"/>
              <a:t>Employees will be retrained to adapt to the new systems, this will ensure that minimum/no jobs will be lost.</a:t>
            </a:r>
          </a:p>
          <a:p>
            <a:endParaRPr lang="en-GB" sz="8000" dirty="0"/>
          </a:p>
          <a:p>
            <a:endParaRPr lang="en-GB" sz="8000" dirty="0"/>
          </a:p>
          <a:p>
            <a:endParaRPr lang="en-GB" dirty="0"/>
          </a:p>
          <a:p>
            <a:endParaRPr lang="en-GB" dirty="0"/>
          </a:p>
          <a:p>
            <a:endParaRPr lang="en-GB" dirty="0"/>
          </a:p>
          <a:p>
            <a:endParaRPr lang="en-GB" dirty="0"/>
          </a:p>
          <a:p>
            <a:pPr marL="0" indent="0">
              <a:buNone/>
            </a:pPr>
            <a:r>
              <a:rPr lang="en-GB" dirty="0"/>
              <a:t>.</a:t>
            </a:r>
          </a:p>
        </p:txBody>
      </p:sp>
      <p:pic>
        <p:nvPicPr>
          <p:cNvPr id="4" name="Picture 3">
            <a:extLst>
              <a:ext uri="{FF2B5EF4-FFF2-40B4-BE49-F238E27FC236}">
                <a16:creationId xmlns:a16="http://schemas.microsoft.com/office/drawing/2014/main" id="{4F336EE0-DA65-4DB1-B9DB-403C17C2BC35}"/>
              </a:ext>
            </a:extLst>
          </p:cNvPr>
          <p:cNvPicPr>
            <a:picLocks noChangeAspect="1"/>
          </p:cNvPicPr>
          <p:nvPr/>
        </p:nvPicPr>
        <p:blipFill rotWithShape="1">
          <a:blip r:embed="rId3"/>
          <a:srcRect l="14095" t="11245" r="40605" b="60925"/>
          <a:stretch/>
        </p:blipFill>
        <p:spPr>
          <a:xfrm>
            <a:off x="6669042" y="0"/>
            <a:ext cx="5522958" cy="1907628"/>
          </a:xfrm>
          <a:prstGeom prst="rect">
            <a:avLst/>
          </a:prstGeom>
        </p:spPr>
      </p:pic>
    </p:spTree>
    <p:extLst>
      <p:ext uri="{BB962C8B-B14F-4D97-AF65-F5344CB8AC3E}">
        <p14:creationId xmlns:p14="http://schemas.microsoft.com/office/powerpoint/2010/main" val="829368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7C4B6-EF2B-49CF-A46F-113529BD7AF9}"/>
              </a:ext>
            </a:extLst>
          </p:cNvPr>
          <p:cNvSpPr>
            <a:spLocks noGrp="1"/>
          </p:cNvSpPr>
          <p:nvPr>
            <p:ph type="title"/>
          </p:nvPr>
        </p:nvSpPr>
        <p:spPr>
          <a:xfrm>
            <a:off x="1141413" y="618518"/>
            <a:ext cx="9905998" cy="1478570"/>
          </a:xfrm>
        </p:spPr>
        <p:txBody>
          <a:bodyPr/>
          <a:lstStyle/>
          <a:p>
            <a:r>
              <a:rPr lang="en-GB" dirty="0"/>
              <a:t>EasyJet</a:t>
            </a:r>
          </a:p>
        </p:txBody>
      </p:sp>
      <p:sp>
        <p:nvSpPr>
          <p:cNvPr id="3" name="Content Placeholder 2">
            <a:extLst>
              <a:ext uri="{FF2B5EF4-FFF2-40B4-BE49-F238E27FC236}">
                <a16:creationId xmlns:a16="http://schemas.microsoft.com/office/drawing/2014/main" id="{77F0F683-DBAC-48DB-BF4B-BC9665441B28}"/>
              </a:ext>
            </a:extLst>
          </p:cNvPr>
          <p:cNvSpPr>
            <a:spLocks noGrp="1"/>
          </p:cNvSpPr>
          <p:nvPr>
            <p:ph idx="1"/>
          </p:nvPr>
        </p:nvSpPr>
        <p:spPr>
          <a:xfrm>
            <a:off x="1141412" y="2097088"/>
            <a:ext cx="9905999" cy="4472154"/>
          </a:xfrm>
        </p:spPr>
        <p:txBody>
          <a:bodyPr>
            <a:normAutofit/>
          </a:bodyPr>
          <a:lstStyle/>
          <a:p>
            <a:r>
              <a:rPr lang="en-GB" dirty="0"/>
              <a:t>EasyJet currently have a few Artificial intelligence systems in place helping them in specific areas such as recruitment, employee engagement, performance management etc.  </a:t>
            </a:r>
          </a:p>
          <a:p>
            <a:r>
              <a:rPr lang="en-GB" dirty="0"/>
              <a:t>They are using Peakon – a platform used to measure and improve employee engagement </a:t>
            </a:r>
          </a:p>
          <a:p>
            <a:pPr marL="0" indent="0">
              <a:buNone/>
            </a:pPr>
            <a:r>
              <a:rPr lang="en-GB" dirty="0"/>
              <a:t>- staff go through a survey, covering specific topics, the data is then collected and put into dashboards allowing the supervisors to identify issues in their department but without the staff feeling insecure about any repercussions as its anonymous.   </a:t>
            </a:r>
          </a:p>
        </p:txBody>
      </p:sp>
      <p:pic>
        <p:nvPicPr>
          <p:cNvPr id="1028" name="Picture 4" descr="Image result for easyjet logo">
            <a:extLst>
              <a:ext uri="{FF2B5EF4-FFF2-40B4-BE49-F238E27FC236}">
                <a16:creationId xmlns:a16="http://schemas.microsoft.com/office/drawing/2014/main" id="{AFB61F8E-6F4C-4C71-8E1F-D5EB812C4A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75520" y="-50238"/>
            <a:ext cx="2316480" cy="2316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8992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EA3D9-EB06-460B-A9BC-4C3BB35024CC}"/>
              </a:ext>
            </a:extLst>
          </p:cNvPr>
          <p:cNvSpPr>
            <a:spLocks noGrp="1"/>
          </p:cNvSpPr>
          <p:nvPr>
            <p:ph type="title"/>
          </p:nvPr>
        </p:nvSpPr>
        <p:spPr/>
        <p:txBody>
          <a:bodyPr/>
          <a:lstStyle/>
          <a:p>
            <a:r>
              <a:rPr lang="en-GB" dirty="0"/>
              <a:t>Case studies </a:t>
            </a:r>
          </a:p>
        </p:txBody>
      </p:sp>
      <p:sp>
        <p:nvSpPr>
          <p:cNvPr id="3" name="Content Placeholder 2">
            <a:extLst>
              <a:ext uri="{FF2B5EF4-FFF2-40B4-BE49-F238E27FC236}">
                <a16:creationId xmlns:a16="http://schemas.microsoft.com/office/drawing/2014/main" id="{4F9D49DC-AFB6-46A2-AAAF-BBB9A64F0214}"/>
              </a:ext>
            </a:extLst>
          </p:cNvPr>
          <p:cNvSpPr>
            <a:spLocks noGrp="1"/>
          </p:cNvSpPr>
          <p:nvPr>
            <p:ph idx="1"/>
          </p:nvPr>
        </p:nvSpPr>
        <p:spPr/>
        <p:txBody>
          <a:bodyPr/>
          <a:lstStyle/>
          <a:p>
            <a:r>
              <a:rPr lang="en-GB" dirty="0"/>
              <a:t>A case from next IT is a provider for communicating AI implementation.</a:t>
            </a:r>
          </a:p>
          <a:p>
            <a:r>
              <a:rPr lang="en-GB" dirty="0"/>
              <a:t>Provided a bot to Amtrak to help with customer service.</a:t>
            </a:r>
          </a:p>
          <a:p>
            <a:r>
              <a:rPr lang="en-GB" dirty="0"/>
              <a:t>This gave them a return of 800% ROI</a:t>
            </a:r>
          </a:p>
          <a:p>
            <a:r>
              <a:rPr lang="en-GB" dirty="0"/>
              <a:t>Saved one million in email costs </a:t>
            </a:r>
          </a:p>
          <a:p>
            <a:r>
              <a:rPr lang="en-GB" dirty="0"/>
              <a:t>And answered over five million questions through the chat bot</a:t>
            </a:r>
          </a:p>
        </p:txBody>
      </p:sp>
    </p:spTree>
    <p:extLst>
      <p:ext uri="{BB962C8B-B14F-4D97-AF65-F5344CB8AC3E}">
        <p14:creationId xmlns:p14="http://schemas.microsoft.com/office/powerpoint/2010/main" val="5306998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B1E58-69AD-4217-B2B2-A7BE25C6A91F}"/>
              </a:ext>
            </a:extLst>
          </p:cNvPr>
          <p:cNvSpPr>
            <a:spLocks noGrp="1"/>
          </p:cNvSpPr>
          <p:nvPr>
            <p:ph type="title"/>
          </p:nvPr>
        </p:nvSpPr>
        <p:spPr/>
        <p:txBody>
          <a:bodyPr/>
          <a:lstStyle/>
          <a:p>
            <a:r>
              <a:rPr lang="en-US" dirty="0"/>
              <a:t>Case study (</a:t>
            </a:r>
            <a:r>
              <a:rPr lang="en-US" dirty="0" err="1"/>
              <a:t>HireVue</a:t>
            </a:r>
            <a:r>
              <a:rPr lang="en-US" dirty="0"/>
              <a:t>)</a:t>
            </a:r>
            <a:endParaRPr lang="en-GB" dirty="0"/>
          </a:p>
        </p:txBody>
      </p:sp>
      <p:sp>
        <p:nvSpPr>
          <p:cNvPr id="3" name="Content Placeholder 2">
            <a:extLst>
              <a:ext uri="{FF2B5EF4-FFF2-40B4-BE49-F238E27FC236}">
                <a16:creationId xmlns:a16="http://schemas.microsoft.com/office/drawing/2014/main" id="{E1DCE14F-E6A5-45C4-9FD4-535DF0815A35}"/>
              </a:ext>
            </a:extLst>
          </p:cNvPr>
          <p:cNvSpPr>
            <a:spLocks noGrp="1"/>
          </p:cNvSpPr>
          <p:nvPr>
            <p:ph idx="1"/>
          </p:nvPr>
        </p:nvSpPr>
        <p:spPr/>
        <p:txBody>
          <a:bodyPr/>
          <a:lstStyle/>
          <a:p>
            <a:r>
              <a:rPr lang="en-US" dirty="0"/>
              <a:t>Time to Hire decrease</a:t>
            </a:r>
          </a:p>
          <a:p>
            <a:r>
              <a:rPr lang="en-US" dirty="0"/>
              <a:t>Improved interview times</a:t>
            </a:r>
          </a:p>
          <a:p>
            <a:r>
              <a:rPr lang="en-US" dirty="0"/>
              <a:t>Access to more candidates</a:t>
            </a:r>
          </a:p>
          <a:p>
            <a:r>
              <a:rPr lang="en-US" dirty="0"/>
              <a:t>Improved quality of hire</a:t>
            </a:r>
          </a:p>
          <a:p>
            <a:r>
              <a:rPr lang="en-US" dirty="0"/>
              <a:t>Massive improvement in candidate experience</a:t>
            </a:r>
          </a:p>
          <a:p>
            <a:endParaRPr lang="en-GB" dirty="0"/>
          </a:p>
        </p:txBody>
      </p:sp>
      <p:pic>
        <p:nvPicPr>
          <p:cNvPr id="5" name="Picture 4">
            <a:extLst>
              <a:ext uri="{FF2B5EF4-FFF2-40B4-BE49-F238E27FC236}">
                <a16:creationId xmlns:a16="http://schemas.microsoft.com/office/drawing/2014/main" id="{C08DC043-8622-42A5-83E7-3E7657B75686}"/>
              </a:ext>
            </a:extLst>
          </p:cNvPr>
          <p:cNvPicPr>
            <a:picLocks noChangeAspect="1"/>
          </p:cNvPicPr>
          <p:nvPr/>
        </p:nvPicPr>
        <p:blipFill>
          <a:blip r:embed="rId3"/>
          <a:stretch>
            <a:fillRect/>
          </a:stretch>
        </p:blipFill>
        <p:spPr>
          <a:xfrm>
            <a:off x="8135535" y="1066799"/>
            <a:ext cx="2911876" cy="1637930"/>
          </a:xfrm>
          <a:prstGeom prst="rect">
            <a:avLst/>
          </a:prstGeom>
        </p:spPr>
      </p:pic>
    </p:spTree>
    <p:extLst>
      <p:ext uri="{BB962C8B-B14F-4D97-AF65-F5344CB8AC3E}">
        <p14:creationId xmlns:p14="http://schemas.microsoft.com/office/powerpoint/2010/main" val="4987089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71114-4340-4A8B-AFCE-9E633ED39472}"/>
              </a:ext>
            </a:extLst>
          </p:cNvPr>
          <p:cNvSpPr>
            <a:spLocks noGrp="1"/>
          </p:cNvSpPr>
          <p:nvPr>
            <p:ph type="title"/>
          </p:nvPr>
        </p:nvSpPr>
        <p:spPr/>
        <p:txBody>
          <a:bodyPr/>
          <a:lstStyle/>
          <a:p>
            <a:r>
              <a:rPr lang="en-GB" dirty="0"/>
              <a:t>Ethical issues </a:t>
            </a:r>
          </a:p>
        </p:txBody>
      </p:sp>
      <p:sp>
        <p:nvSpPr>
          <p:cNvPr id="3" name="Content Placeholder 2">
            <a:extLst>
              <a:ext uri="{FF2B5EF4-FFF2-40B4-BE49-F238E27FC236}">
                <a16:creationId xmlns:a16="http://schemas.microsoft.com/office/drawing/2014/main" id="{11783F07-97ED-4ACC-A5B4-EEAE5B92F8E0}"/>
              </a:ext>
            </a:extLst>
          </p:cNvPr>
          <p:cNvSpPr>
            <a:spLocks noGrp="1"/>
          </p:cNvSpPr>
          <p:nvPr>
            <p:ph idx="1"/>
          </p:nvPr>
        </p:nvSpPr>
        <p:spPr/>
        <p:txBody>
          <a:bodyPr/>
          <a:lstStyle/>
          <a:p>
            <a:r>
              <a:rPr lang="en-US" dirty="0"/>
              <a:t>Cyber snooping</a:t>
            </a:r>
          </a:p>
          <a:p>
            <a:r>
              <a:rPr lang="en-US" dirty="0"/>
              <a:t>As biased as the programme</a:t>
            </a:r>
          </a:p>
          <a:p>
            <a:r>
              <a:rPr lang="en-US" dirty="0"/>
              <a:t>Just how much feedback is needed</a:t>
            </a:r>
          </a:p>
          <a:p>
            <a:endParaRPr lang="en-GB" dirty="0"/>
          </a:p>
        </p:txBody>
      </p:sp>
    </p:spTree>
    <p:extLst>
      <p:ext uri="{BB962C8B-B14F-4D97-AF65-F5344CB8AC3E}">
        <p14:creationId xmlns:p14="http://schemas.microsoft.com/office/powerpoint/2010/main" val="42908969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54C3B-6278-4230-BB76-5160954068EF}"/>
              </a:ext>
            </a:extLst>
          </p:cNvPr>
          <p:cNvSpPr>
            <a:spLocks noGrp="1"/>
          </p:cNvSpPr>
          <p:nvPr>
            <p:ph type="title"/>
          </p:nvPr>
        </p:nvSpPr>
        <p:spPr>
          <a:xfrm>
            <a:off x="3064789" y="2780678"/>
            <a:ext cx="9905998" cy="1478570"/>
          </a:xfrm>
        </p:spPr>
        <p:txBody>
          <a:bodyPr>
            <a:normAutofit/>
          </a:bodyPr>
          <a:lstStyle/>
          <a:p>
            <a:r>
              <a:rPr lang="en-GB" sz="7200" dirty="0"/>
              <a:t>Conclusion</a:t>
            </a:r>
          </a:p>
        </p:txBody>
      </p:sp>
      <p:sp>
        <p:nvSpPr>
          <p:cNvPr id="3" name="Content Placeholder 2">
            <a:extLst>
              <a:ext uri="{FF2B5EF4-FFF2-40B4-BE49-F238E27FC236}">
                <a16:creationId xmlns:a16="http://schemas.microsoft.com/office/drawing/2014/main" id="{22CF925A-2C63-4DD3-ACEC-8B2A7C9FF4CA}"/>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41649357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0ED52-E297-4384-9DCC-03B6CE6D713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67C4A87-3B1D-465E-A54C-B0D869479B9F}"/>
              </a:ext>
            </a:extLst>
          </p:cNvPr>
          <p:cNvSpPr>
            <a:spLocks noGrp="1"/>
          </p:cNvSpPr>
          <p:nvPr>
            <p:ph idx="1"/>
          </p:nvPr>
        </p:nvSpPr>
        <p:spPr>
          <a:xfrm>
            <a:off x="584616" y="1558978"/>
            <a:ext cx="10462795" cy="5036694"/>
          </a:xfrm>
        </p:spPr>
        <p:txBody>
          <a:bodyPr>
            <a:normAutofit fontScale="70000" lnSpcReduction="20000"/>
          </a:bodyPr>
          <a:lstStyle/>
          <a:p>
            <a:pPr fontAlgn="base"/>
            <a:r>
              <a:rPr lang="en-GB" dirty="0"/>
              <a:t>CMS Wire, 2018. How Much Does It Cost To Build an Enterprise Chatbot?. [Online] </a:t>
            </a:r>
            <a:r>
              <a:rPr lang="en-US" dirty="0"/>
              <a:t>​</a:t>
            </a:r>
          </a:p>
          <a:p>
            <a:pPr fontAlgn="base"/>
            <a:r>
              <a:rPr lang="en-GB" dirty="0"/>
              <a:t>Available at: https://www.cmswire.com/digital-experience/how-much-does-it-cost-to-build-an-enterprise-chatbot/</a:t>
            </a:r>
            <a:r>
              <a:rPr lang="en-US" dirty="0"/>
              <a:t>​</a:t>
            </a:r>
          </a:p>
          <a:p>
            <a:pPr fontAlgn="base"/>
            <a:r>
              <a:rPr lang="en-GB" dirty="0"/>
              <a:t>[Accessed 15 01 2019].</a:t>
            </a:r>
            <a:r>
              <a:rPr lang="en-US" dirty="0"/>
              <a:t>​</a:t>
            </a:r>
          </a:p>
          <a:p>
            <a:pPr fontAlgn="base"/>
            <a:r>
              <a:rPr lang="en-GB" dirty="0"/>
              <a:t>Ship Technology , 2018. Stena Line partners with Hitachi to launch AI-assisted ferry. [Online] </a:t>
            </a:r>
            <a:r>
              <a:rPr lang="en-US" dirty="0"/>
              <a:t>​</a:t>
            </a:r>
          </a:p>
          <a:p>
            <a:pPr fontAlgn="base"/>
            <a:r>
              <a:rPr lang="en-GB" dirty="0"/>
              <a:t>Available at: https://www.ship-technology.com/news/stena-line-partners-hitachi-launch-ai-assisted-ferry/</a:t>
            </a:r>
            <a:r>
              <a:rPr lang="en-US" dirty="0"/>
              <a:t>​</a:t>
            </a:r>
          </a:p>
          <a:p>
            <a:pPr fontAlgn="base"/>
            <a:r>
              <a:rPr lang="en-GB" dirty="0"/>
              <a:t>[Accessed 12 01 2019].</a:t>
            </a:r>
            <a:r>
              <a:rPr lang="en-US" dirty="0"/>
              <a:t>​</a:t>
            </a:r>
          </a:p>
          <a:p>
            <a:pPr fontAlgn="base"/>
            <a:r>
              <a:rPr lang="en-GB" dirty="0"/>
              <a:t>Stena Line, 2018. Stena Line introduces first AI-assisted vessel. [Online] </a:t>
            </a:r>
            <a:r>
              <a:rPr lang="en-US" dirty="0"/>
              <a:t>​</a:t>
            </a:r>
          </a:p>
          <a:p>
            <a:pPr fontAlgn="base"/>
            <a:r>
              <a:rPr lang="en-GB" dirty="0"/>
              <a:t>Available at: http://news.stenaline.co.uk/pressreleases/stena-line-introduces-first-ai-assisted-vessel-2690504</a:t>
            </a:r>
            <a:r>
              <a:rPr lang="en-US" dirty="0"/>
              <a:t>​</a:t>
            </a:r>
          </a:p>
          <a:p>
            <a:pPr fontAlgn="base"/>
            <a:r>
              <a:rPr lang="en-GB" dirty="0"/>
              <a:t>[Accessed 28 11 2018].</a:t>
            </a:r>
            <a:r>
              <a:rPr lang="en-US" dirty="0"/>
              <a:t>​</a:t>
            </a:r>
          </a:p>
          <a:p>
            <a:pPr fontAlgn="base"/>
            <a:r>
              <a:rPr lang="en-GB" dirty="0"/>
              <a:t>World Maritime News, 2018. Stena Line to Implement AI Technology on Board Ships. [Online] </a:t>
            </a:r>
            <a:r>
              <a:rPr lang="en-US" dirty="0"/>
              <a:t>​</a:t>
            </a:r>
          </a:p>
          <a:p>
            <a:pPr fontAlgn="base"/>
            <a:r>
              <a:rPr lang="en-GB" dirty="0"/>
              <a:t>Available at: https://worldmaritimenews.com/archives/254614/stena-line-to-implement-ai-technology-on-board-ships/</a:t>
            </a:r>
            <a:r>
              <a:rPr lang="en-US" dirty="0"/>
              <a:t>​</a:t>
            </a:r>
          </a:p>
          <a:p>
            <a:pPr fontAlgn="base"/>
            <a:r>
              <a:rPr lang="en-GB" dirty="0"/>
              <a:t>[Accessed 11 01 2019].</a:t>
            </a:r>
            <a:endParaRPr lang="en-US" dirty="0"/>
          </a:p>
          <a:p>
            <a:endParaRPr lang="en-GB" dirty="0"/>
          </a:p>
        </p:txBody>
      </p:sp>
    </p:spTree>
    <p:extLst>
      <p:ext uri="{BB962C8B-B14F-4D97-AF65-F5344CB8AC3E}">
        <p14:creationId xmlns:p14="http://schemas.microsoft.com/office/powerpoint/2010/main" val="26952665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7D0F9-E078-412D-84FF-7A8D51744399}"/>
              </a:ext>
            </a:extLst>
          </p:cNvPr>
          <p:cNvSpPr>
            <a:spLocks noGrp="1"/>
          </p:cNvSpPr>
          <p:nvPr>
            <p:ph type="title"/>
          </p:nvPr>
        </p:nvSpPr>
        <p:spPr>
          <a:xfrm>
            <a:off x="1449526" y="598640"/>
            <a:ext cx="9905998" cy="1478570"/>
          </a:xfrm>
        </p:spPr>
        <p:txBody>
          <a:bodyPr/>
          <a:lstStyle/>
          <a:p>
            <a:r>
              <a:rPr lang="en-GB" dirty="0"/>
              <a:t>References </a:t>
            </a:r>
          </a:p>
        </p:txBody>
      </p:sp>
      <p:sp>
        <p:nvSpPr>
          <p:cNvPr id="3" name="Content Placeholder 2">
            <a:extLst>
              <a:ext uri="{FF2B5EF4-FFF2-40B4-BE49-F238E27FC236}">
                <a16:creationId xmlns:a16="http://schemas.microsoft.com/office/drawing/2014/main" id="{5F575783-4E3A-437C-99E5-B95DE3FD0954}"/>
              </a:ext>
            </a:extLst>
          </p:cNvPr>
          <p:cNvSpPr>
            <a:spLocks noGrp="1"/>
          </p:cNvSpPr>
          <p:nvPr>
            <p:ph idx="1"/>
          </p:nvPr>
        </p:nvSpPr>
        <p:spPr>
          <a:xfrm>
            <a:off x="792932" y="1672656"/>
            <a:ext cx="9905999" cy="4873286"/>
          </a:xfrm>
        </p:spPr>
        <p:txBody>
          <a:bodyPr>
            <a:normAutofit/>
          </a:bodyPr>
          <a:lstStyle/>
          <a:p>
            <a:r>
              <a:rPr lang="en-GB" sz="1700" dirty="0"/>
              <a:t>Next IT. (n.d.). </a:t>
            </a:r>
            <a:r>
              <a:rPr lang="en-GB" sz="1700" i="1" dirty="0"/>
              <a:t>Helping a railroad service conduct business</a:t>
            </a:r>
            <a:r>
              <a:rPr lang="en-GB" sz="1700" dirty="0"/>
              <a:t>. [online] Available at: http://nextit.com/case-studies/amtrak [Accessed 15 Jan. 2019].</a:t>
            </a:r>
          </a:p>
          <a:p>
            <a:r>
              <a:rPr lang="en-US" sz="1700" dirty="0"/>
              <a:t>Chamorro-</a:t>
            </a:r>
            <a:r>
              <a:rPr lang="en-US" sz="1700" dirty="0" err="1"/>
              <a:t>Premuxic</a:t>
            </a:r>
            <a:r>
              <a:rPr lang="en-US" sz="1700" dirty="0"/>
              <a:t>, T. (2018) Four unethical uses of A.I in recruitment. Available online at: </a:t>
            </a:r>
            <a:r>
              <a:rPr lang="en-US" sz="1700" u="sng" dirty="0">
                <a:hlinkClick r:id="rId2"/>
              </a:rPr>
              <a:t>https://www.forbes.com/sites/tomaspremuzic/2018/05/27/four-unethical-uses-of-ai-in-recruitment/#722b9c3215f5</a:t>
            </a:r>
            <a:r>
              <a:rPr lang="en-US" sz="1700" dirty="0"/>
              <a:t>. Accessed on: 14/01/2019</a:t>
            </a:r>
            <a:endParaRPr lang="en-GB" sz="1700" dirty="0"/>
          </a:p>
          <a:p>
            <a:r>
              <a:rPr lang="en-US" sz="1700" dirty="0"/>
              <a:t>Featured customers (2019) </a:t>
            </a:r>
            <a:r>
              <a:rPr lang="en-US" sz="1700" dirty="0" err="1"/>
              <a:t>HireVue</a:t>
            </a:r>
            <a:r>
              <a:rPr lang="en-US" sz="1700" dirty="0"/>
              <a:t> case studies. Available online at: </a:t>
            </a:r>
            <a:r>
              <a:rPr lang="en-US" sz="1700" u="sng" dirty="0">
                <a:hlinkClick r:id="rId3"/>
              </a:rPr>
              <a:t>https://www.featuredcustomers.com/vendor/hirevue/case-studies</a:t>
            </a:r>
            <a:r>
              <a:rPr lang="en-US" sz="1700" dirty="0"/>
              <a:t>. Accessed on 14/01/2019.</a:t>
            </a:r>
          </a:p>
          <a:p>
            <a:r>
              <a:rPr lang="en-US" altLang="en-US" sz="1800" dirty="0" err="1">
                <a:latin typeface="Calibri" panose="020F0502020204030204" pitchFamily="34" charset="0"/>
                <a:ea typeface="Calibri" panose="020F0502020204030204" pitchFamily="34" charset="0"/>
                <a:cs typeface="Times New Roman" panose="02020603050405020304" pitchFamily="18" charset="0"/>
              </a:rPr>
              <a:t>Whoson</a:t>
            </a:r>
            <a:r>
              <a:rPr lang="en-US" altLang="en-US" sz="1800" dirty="0">
                <a:latin typeface="Calibri" panose="020F0502020204030204" pitchFamily="34" charset="0"/>
                <a:ea typeface="Calibri" panose="020F0502020204030204" pitchFamily="34" charset="0"/>
                <a:cs typeface="Times New Roman" panose="02020603050405020304" pitchFamily="18" charset="0"/>
              </a:rPr>
              <a:t>. (2018, January 14). </a:t>
            </a:r>
            <a:r>
              <a:rPr lang="en-US" altLang="en-US" sz="1800" i="1" dirty="0" err="1">
                <a:latin typeface="Calibri" panose="020F0502020204030204" pitchFamily="34" charset="0"/>
                <a:ea typeface="Calibri" panose="020F0502020204030204" pitchFamily="34" charset="0"/>
                <a:cs typeface="Times New Roman" panose="02020603050405020304" pitchFamily="18" charset="0"/>
              </a:rPr>
              <a:t>Chatbots</a:t>
            </a:r>
            <a:r>
              <a:rPr lang="en-US" altLang="en-US" sz="1800" i="1" dirty="0">
                <a:latin typeface="Calibri" panose="020F0502020204030204" pitchFamily="34" charset="0"/>
                <a:ea typeface="Calibri" panose="020F0502020204030204" pitchFamily="34" charset="0"/>
                <a:cs typeface="Times New Roman" panose="02020603050405020304" pitchFamily="18" charset="0"/>
              </a:rPr>
              <a:t>: what are they good for?</a:t>
            </a:r>
            <a:r>
              <a:rPr lang="en-US" altLang="en-US" sz="1800" dirty="0">
                <a:latin typeface="Calibri" panose="020F0502020204030204" pitchFamily="34" charset="0"/>
                <a:ea typeface="Calibri" panose="020F0502020204030204" pitchFamily="34" charset="0"/>
                <a:cs typeface="Times New Roman" panose="02020603050405020304" pitchFamily="18" charset="0"/>
              </a:rPr>
              <a:t> Retrieved from Who's on: https://www.whoson.com/chatbots-ai/chatbots-what-are-they-good-for/?cn-reloaded=1 </a:t>
            </a:r>
          </a:p>
          <a:p>
            <a:endParaRPr lang="en-GB" altLang="en-US" sz="2800" dirty="0"/>
          </a:p>
          <a:p>
            <a:endParaRPr lang="en-GB" sz="1700" dirty="0"/>
          </a:p>
          <a:p>
            <a:endParaRPr lang="en-GB" sz="1700" dirty="0"/>
          </a:p>
          <a:p>
            <a:endParaRPr lang="en-GB" dirty="0"/>
          </a:p>
        </p:txBody>
      </p:sp>
    </p:spTree>
    <p:extLst>
      <p:ext uri="{BB962C8B-B14F-4D97-AF65-F5344CB8AC3E}">
        <p14:creationId xmlns:p14="http://schemas.microsoft.com/office/powerpoint/2010/main" val="7860895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07907-C5F3-4915-8576-DFEAAAF7E1B1}"/>
              </a:ext>
            </a:extLst>
          </p:cNvPr>
          <p:cNvSpPr>
            <a:spLocks noGrp="1"/>
          </p:cNvSpPr>
          <p:nvPr>
            <p:ph type="title"/>
          </p:nvPr>
        </p:nvSpPr>
        <p:spPr>
          <a:xfrm>
            <a:off x="803788" y="0"/>
            <a:ext cx="9905998" cy="1478570"/>
          </a:xfrm>
        </p:spPr>
        <p:txBody>
          <a:bodyPr/>
          <a:lstStyle/>
          <a:p>
            <a:r>
              <a:rPr lang="en-GB" dirty="0"/>
              <a:t>Participation </a:t>
            </a:r>
          </a:p>
        </p:txBody>
      </p:sp>
      <p:sp>
        <p:nvSpPr>
          <p:cNvPr id="3" name="Content Placeholder 2">
            <a:extLst>
              <a:ext uri="{FF2B5EF4-FFF2-40B4-BE49-F238E27FC236}">
                <a16:creationId xmlns:a16="http://schemas.microsoft.com/office/drawing/2014/main" id="{AB2BD94D-CB1B-4A1F-93BC-87062FBE59C6}"/>
              </a:ext>
            </a:extLst>
          </p:cNvPr>
          <p:cNvSpPr>
            <a:spLocks noGrp="1"/>
          </p:cNvSpPr>
          <p:nvPr>
            <p:ph idx="1"/>
          </p:nvPr>
        </p:nvSpPr>
        <p:spPr>
          <a:xfrm>
            <a:off x="677180" y="1478570"/>
            <a:ext cx="5723622" cy="4684540"/>
          </a:xfrm>
        </p:spPr>
        <p:txBody>
          <a:bodyPr>
            <a:normAutofit fontScale="92500"/>
          </a:bodyPr>
          <a:lstStyle/>
          <a:p>
            <a:r>
              <a:rPr lang="en-GB" dirty="0"/>
              <a:t>Title page – Kate</a:t>
            </a:r>
          </a:p>
          <a:p>
            <a:r>
              <a:rPr lang="en-GB" dirty="0"/>
              <a:t>Our team – put together by Kate info by all of us</a:t>
            </a:r>
          </a:p>
          <a:p>
            <a:r>
              <a:rPr lang="en-GB" dirty="0"/>
              <a:t>Our presentation – Kate </a:t>
            </a:r>
          </a:p>
          <a:p>
            <a:r>
              <a:rPr lang="en-GB" dirty="0"/>
              <a:t>Impact AI has on the future of transport – Amy </a:t>
            </a:r>
          </a:p>
          <a:p>
            <a:r>
              <a:rPr lang="en-GB" dirty="0"/>
              <a:t>What we propose – Kate </a:t>
            </a:r>
          </a:p>
          <a:p>
            <a:r>
              <a:rPr lang="en-GB" dirty="0"/>
              <a:t>Video screening benefits – Amy </a:t>
            </a:r>
          </a:p>
          <a:p>
            <a:r>
              <a:rPr lang="en-GB" dirty="0"/>
              <a:t>Chatbot benefits – Kate</a:t>
            </a:r>
          </a:p>
          <a:p>
            <a:r>
              <a:rPr lang="en-GB" dirty="0"/>
              <a:t>Cost implementation and risks – Lucy</a:t>
            </a:r>
          </a:p>
        </p:txBody>
      </p:sp>
      <p:sp>
        <p:nvSpPr>
          <p:cNvPr id="4" name="Content Placeholder 2">
            <a:extLst>
              <a:ext uri="{FF2B5EF4-FFF2-40B4-BE49-F238E27FC236}">
                <a16:creationId xmlns:a16="http://schemas.microsoft.com/office/drawing/2014/main" id="{B82CB9A5-329C-48A2-9F21-E989A3A88177}"/>
              </a:ext>
            </a:extLst>
          </p:cNvPr>
          <p:cNvSpPr txBox="1">
            <a:spLocks/>
          </p:cNvSpPr>
          <p:nvPr/>
        </p:nvSpPr>
        <p:spPr>
          <a:xfrm>
            <a:off x="6527410" y="1478570"/>
            <a:ext cx="5723622" cy="4684540"/>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r>
              <a:rPr lang="en-GB" dirty="0"/>
              <a:t>Stena line example – Lucy </a:t>
            </a:r>
          </a:p>
          <a:p>
            <a:r>
              <a:rPr lang="en-GB" dirty="0"/>
              <a:t>EasyJet example – Kate</a:t>
            </a:r>
          </a:p>
          <a:p>
            <a:r>
              <a:rPr lang="en-GB" dirty="0"/>
              <a:t>Case study 1 –  Cameron</a:t>
            </a:r>
          </a:p>
          <a:p>
            <a:r>
              <a:rPr lang="en-GB" dirty="0"/>
              <a:t>Case study 2 – Mark</a:t>
            </a:r>
          </a:p>
          <a:p>
            <a:r>
              <a:rPr lang="en-GB" dirty="0"/>
              <a:t>Ethics – Mark </a:t>
            </a:r>
          </a:p>
          <a:p>
            <a:r>
              <a:rPr lang="en-GB" dirty="0"/>
              <a:t>Conclusion –  Cameron</a:t>
            </a:r>
          </a:p>
          <a:p>
            <a:r>
              <a:rPr lang="en-GB" dirty="0"/>
              <a:t>References – All of us</a:t>
            </a:r>
          </a:p>
          <a:p>
            <a:pPr marL="0" indent="0">
              <a:buNone/>
            </a:pPr>
            <a:r>
              <a:rPr lang="en-GB" dirty="0"/>
              <a:t>This is a group project and throughout the process we met up several times as a group and all helped each other.  It was a team effort.  </a:t>
            </a:r>
          </a:p>
        </p:txBody>
      </p:sp>
    </p:spTree>
    <p:extLst>
      <p:ext uri="{BB962C8B-B14F-4D97-AF65-F5344CB8AC3E}">
        <p14:creationId xmlns:p14="http://schemas.microsoft.com/office/powerpoint/2010/main" val="38689641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5866</TotalTime>
  <Words>2374</Words>
  <Application>Microsoft Office PowerPoint</Application>
  <PresentationFormat>Widescreen</PresentationFormat>
  <Paragraphs>223</Paragraphs>
  <Slides>19</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Times New Roman</vt:lpstr>
      <vt:lpstr>Tw Cen MT</vt:lpstr>
      <vt:lpstr>Circuit</vt:lpstr>
      <vt:lpstr>Using Artificial Intelligence within the transport/logistics industry.</vt:lpstr>
      <vt:lpstr>Our Team </vt:lpstr>
      <vt:lpstr>Our presentation…</vt:lpstr>
      <vt:lpstr>The impact AI has on the future of transport</vt:lpstr>
      <vt:lpstr>What we propose….</vt:lpstr>
      <vt:lpstr>What we propose…</vt:lpstr>
      <vt:lpstr>Video Screening benefits</vt:lpstr>
      <vt:lpstr>Chatbots – what are they good for?</vt:lpstr>
      <vt:lpstr>Cost implement Vs Potential risks to not implementing.  </vt:lpstr>
      <vt:lpstr>Artificial intelligence is already present in companies </vt:lpstr>
      <vt:lpstr>Stena Line </vt:lpstr>
      <vt:lpstr>EasyJet</vt:lpstr>
      <vt:lpstr>Case studies </vt:lpstr>
      <vt:lpstr>Case study (HireVue)</vt:lpstr>
      <vt:lpstr>Ethical issues </vt:lpstr>
      <vt:lpstr>Conclusion</vt:lpstr>
      <vt:lpstr>References</vt:lpstr>
      <vt:lpstr>References </vt:lpstr>
      <vt:lpstr>Participation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Artificial Intelligence within the transport/logistics industry.</dc:title>
  <dc:creator>Kate Oliver</dc:creator>
  <cp:lastModifiedBy>Kate Oliver</cp:lastModifiedBy>
  <cp:revision>86</cp:revision>
  <dcterms:created xsi:type="dcterms:W3CDTF">2019-01-09T09:44:24Z</dcterms:created>
  <dcterms:modified xsi:type="dcterms:W3CDTF">2019-01-16T14:17:41Z</dcterms:modified>
</cp:coreProperties>
</file>