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8"/>
  </p:notesMasterIdLst>
  <p:sldIdLst>
    <p:sldId id="256" r:id="rId2"/>
    <p:sldId id="760" r:id="rId3"/>
    <p:sldId id="888" r:id="rId4"/>
    <p:sldId id="628" r:id="rId5"/>
    <p:sldId id="830" r:id="rId6"/>
    <p:sldId id="786" r:id="rId7"/>
    <p:sldId id="787" r:id="rId8"/>
    <p:sldId id="788" r:id="rId9"/>
    <p:sldId id="262" r:id="rId10"/>
    <p:sldId id="263" r:id="rId11"/>
    <p:sldId id="264" r:id="rId12"/>
    <p:sldId id="265" r:id="rId13"/>
    <p:sldId id="266" r:id="rId14"/>
    <p:sldId id="267" r:id="rId15"/>
    <p:sldId id="268" r:id="rId16"/>
    <p:sldId id="269" r:id="rId17"/>
    <p:sldId id="992" r:id="rId18"/>
    <p:sldId id="270" r:id="rId19"/>
    <p:sldId id="271" r:id="rId20"/>
    <p:sldId id="807" r:id="rId21"/>
    <p:sldId id="994" r:id="rId22"/>
    <p:sldId id="809" r:id="rId23"/>
    <p:sldId id="811" r:id="rId24"/>
    <p:sldId id="831" r:id="rId25"/>
    <p:sldId id="273" r:id="rId26"/>
    <p:sldId id="993"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268" autoAdjust="0"/>
    <p:restoredTop sz="76786" autoAdjust="0"/>
  </p:normalViewPr>
  <p:slideViewPr>
    <p:cSldViewPr snapToGrid="0" snapToObjects="1">
      <p:cViewPr>
        <p:scale>
          <a:sx n="79" d="100"/>
          <a:sy n="79" d="100"/>
        </p:scale>
        <p:origin x="1671"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20E22BC-02AC-F54D-B916-D41ABB6F8744}" type="datetimeFigureOut">
              <a:rPr lang="en-US" smtClean="0"/>
              <a:pPr/>
              <a:t>10/30/2019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56C62A1D-4582-E74C-92F5-73A3ECD25D2F}" type="slidenum">
              <a:rPr lang="en-US" smtClean="0"/>
              <a:pPr/>
              <a:t>‹#›</a:t>
            </a:fld>
            <a:endParaRPr lang="en-US"/>
          </a:p>
        </p:txBody>
      </p:sp>
    </p:spTree>
    <p:extLst>
      <p:ext uri="{BB962C8B-B14F-4D97-AF65-F5344CB8AC3E}">
        <p14:creationId xmlns:p14="http://schemas.microsoft.com/office/powerpoint/2010/main" val="1612089160"/>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2</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10247521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52519018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5</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814021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6</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9235434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7</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10402176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8</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baseline="0" dirty="0">
              <a:latin typeface="Arial" charset="0"/>
            </a:endParaRPr>
          </a:p>
          <a:p>
            <a:pPr>
              <a:lnSpc>
                <a:spcPct val="80000"/>
              </a:lnSpc>
              <a:buFontTx/>
              <a:buNone/>
            </a:pPr>
            <a:endParaRPr lang="en-US" dirty="0"/>
          </a:p>
        </p:txBody>
      </p:sp>
    </p:spTree>
    <p:extLst>
      <p:ext uri="{BB962C8B-B14F-4D97-AF65-F5344CB8AC3E}">
        <p14:creationId xmlns:p14="http://schemas.microsoft.com/office/powerpoint/2010/main" val="388525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9</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396013" y="4306550"/>
            <a:ext cx="5988326" cy="4183193"/>
          </a:xfrm>
          <a:noFill/>
          <a:ln/>
        </p:spPr>
        <p:txBody>
          <a:bodyPr/>
          <a:lstStyle/>
          <a:p>
            <a:pPr>
              <a:buFontTx/>
              <a:buNone/>
            </a:pPr>
            <a:endParaRPr lang="en-US" dirty="0">
              <a:latin typeface="Arial" charset="0"/>
            </a:endParaRPr>
          </a:p>
        </p:txBody>
      </p:sp>
    </p:spTree>
    <p:extLst>
      <p:ext uri="{BB962C8B-B14F-4D97-AF65-F5344CB8AC3E}">
        <p14:creationId xmlns:p14="http://schemas.microsoft.com/office/powerpoint/2010/main" val="15815686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10</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9762312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11</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19471686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12</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224976649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11"/>
          <p:cNvSpPr>
            <a:spLocks noGrp="1" noChangeArrowheads="1"/>
          </p:cNvSpPr>
          <p:nvPr>
            <p:ph type="sldNum" sz="quarter" idx="5"/>
          </p:nvPr>
        </p:nvSpPr>
        <p:spPr>
          <a:noFill/>
        </p:spPr>
        <p:txBody>
          <a:bodyPr/>
          <a:lstStyle/>
          <a:p>
            <a:fld id="{E2906053-E8A2-4DAD-B57C-C8945C1AD1DD}" type="slidenum">
              <a:rPr lang="en-US" smtClean="0"/>
              <a:pPr/>
              <a:t>13</a:t>
            </a:fld>
            <a:endParaRPr lang="en-US" dirty="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9608031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14</a:t>
            </a:fld>
            <a:endParaRPr lang="en-US" dirty="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396013" y="4306550"/>
            <a:ext cx="5988326" cy="4183193"/>
          </a:xfrm>
          <a:noFill/>
          <a:ln/>
        </p:spPr>
        <p:txBody>
          <a:bodyPr/>
          <a:lstStyle/>
          <a:p>
            <a:pPr marL="110605" indent="-110605" defTabSz="1001675" eaLnBrk="0" fontAlgn="base" hangingPunct="0">
              <a:lnSpc>
                <a:spcPct val="90000"/>
              </a:lnSpc>
              <a:spcBef>
                <a:spcPct val="50000"/>
              </a:spcBef>
              <a:spcAft>
                <a:spcPct val="0"/>
              </a:spcAft>
              <a:buSzPct val="100000"/>
              <a:defRPr/>
            </a:pPr>
            <a:endParaRPr lang="en-GB" b="1" dirty="0"/>
          </a:p>
        </p:txBody>
      </p:sp>
    </p:spTree>
    <p:extLst>
      <p:ext uri="{BB962C8B-B14F-4D97-AF65-F5344CB8AC3E}">
        <p14:creationId xmlns:p14="http://schemas.microsoft.com/office/powerpoint/2010/main" val="320318082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17</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18</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19</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20</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473374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22</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8605867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23</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7514353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pPr/>
              <a:t>24</a:t>
            </a:fld>
            <a:endParaRPr lang="en-US" altLang="en-US" sz="800" dirty="0"/>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824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26</a:t>
            </a:fld>
            <a:endParaRPr lang="en-US" dirty="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endParaRPr lang="en-US" b="1" dirty="0"/>
          </a:p>
        </p:txBody>
      </p:sp>
    </p:spTree>
    <p:extLst>
      <p:ext uri="{BB962C8B-B14F-4D97-AF65-F5344CB8AC3E}">
        <p14:creationId xmlns:p14="http://schemas.microsoft.com/office/powerpoint/2010/main" val="47106902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7" name="Date Placeholder 6"/>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8" name="Footer Placeholder 7"/>
          <p:cNvSpPr>
            <a:spLocks noGrp="1"/>
          </p:cNvSpPr>
          <p:nvPr>
            <p:ph type="ftr" sz="quarter" idx="11"/>
          </p:nvPr>
        </p:nvSpPr>
        <p:spPr>
          <a:xfrm>
            <a:off x="264458" y="6442539"/>
            <a:ext cx="4840941"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GB"/>
              <a:t>Click to edit Master title style</a:t>
            </a:r>
            <a:endParaRPr/>
          </a:p>
        </p:txBody>
      </p:sp>
      <p:sp>
        <p:nvSpPr>
          <p:cNvPr id="3" name="Date Placeholder 2"/>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4" name="Footer Placeholder 3"/>
          <p:cNvSpPr>
            <a:spLocks noGrp="1"/>
          </p:cNvSpPr>
          <p:nvPr>
            <p:ph type="ftr" sz="quarter" idx="11"/>
          </p:nvPr>
        </p:nvSpPr>
        <p:spPr>
          <a:xfrm>
            <a:off x="264458" y="6442539"/>
            <a:ext cx="4840941"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3" name="Footer Placeholder 2"/>
          <p:cNvSpPr>
            <a:spLocks noGrp="1"/>
          </p:cNvSpPr>
          <p:nvPr>
            <p:ph type="ftr" sz="quarter" idx="11"/>
          </p:nvPr>
        </p:nvSpPr>
        <p:spPr>
          <a:xfrm>
            <a:off x="264458" y="6442539"/>
            <a:ext cx="4840941"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6" name="Footer Placeholder 5"/>
          <p:cNvSpPr>
            <a:spLocks noGrp="1"/>
          </p:cNvSpPr>
          <p:nvPr>
            <p:ph type="ftr" sz="quarter" idx="11"/>
          </p:nvPr>
        </p:nvSpPr>
        <p:spPr>
          <a:xfrm>
            <a:off x="264458" y="6442539"/>
            <a:ext cx="4840941"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4" name="Date Placeholder 3"/>
          <p:cNvSpPr>
            <a:spLocks noGrp="1"/>
          </p:cNvSpPr>
          <p:nvPr>
            <p:ph type="dt" sz="half" idx="10"/>
          </p:nvPr>
        </p:nvSpPr>
        <p:spPr>
          <a:xfrm>
            <a:off x="5629835" y="6275668"/>
            <a:ext cx="2133600" cy="365125"/>
          </a:xfrm>
          <a:prstGeom prst="rect">
            <a:avLst/>
          </a:prstGeom>
        </p:spPr>
        <p:txBody>
          <a:bodyPr/>
          <a:lstStyle/>
          <a:p>
            <a:fld id="{2DF66AD8-BC4A-4004-9882-414398D930CA}" type="datetimeFigureOut">
              <a:rPr lang="en-US" smtClean="0"/>
              <a:pPr/>
              <a:t>10/30/2019</a:t>
            </a:fld>
            <a:endParaRPr lang="en-US"/>
          </a:p>
        </p:txBody>
      </p:sp>
      <p:sp>
        <p:nvSpPr>
          <p:cNvPr id="5" name="Footer Placeholder 4"/>
          <p:cNvSpPr>
            <a:spLocks noGrp="1"/>
          </p:cNvSpPr>
          <p:nvPr>
            <p:ph type="ftr" sz="quarter" idx="11"/>
          </p:nvPr>
        </p:nvSpPr>
        <p:spPr>
          <a:xfrm>
            <a:off x="264458" y="6442539"/>
            <a:ext cx="4840941"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7897906" y="6275668"/>
            <a:ext cx="990600" cy="365125"/>
          </a:xfrm>
          <a:prstGeom prst="rect">
            <a:avLst/>
          </a:prstGeom>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dirty="0"/>
          </a:p>
        </p:txBody>
      </p:sp>
      <p:pic>
        <p:nvPicPr>
          <p:cNvPr id="6" name="Picture 5" descr="U:\UWTSD Logo.jpg"/>
          <p:cNvPicPr/>
          <p:nvPr userDrawn="1"/>
        </p:nvPicPr>
        <p:blipFill>
          <a:blip r:embed="rId14" cstate="email">
            <a:extLst>
              <a:ext uri="{28A0092B-C50C-407E-A947-70E740481C1C}">
                <a14:useLocalDpi xmlns:a14="http://schemas.microsoft.com/office/drawing/2010/main" val="0"/>
              </a:ext>
            </a:extLst>
          </a:blip>
          <a:srcRect/>
          <a:stretch>
            <a:fillRect/>
          </a:stretch>
        </p:blipFill>
        <p:spPr bwMode="auto">
          <a:xfrm>
            <a:off x="0" y="3238"/>
            <a:ext cx="2303780" cy="920115"/>
          </a:xfrm>
          <a:prstGeom prst="rect">
            <a:avLst/>
          </a:prstGeom>
          <a:noFill/>
          <a:ln>
            <a:noFill/>
          </a:ln>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06713" y="1551448"/>
            <a:ext cx="7330573" cy="2083443"/>
          </a:xfrm>
        </p:spPr>
        <p:txBody>
          <a:bodyPr/>
          <a:lstStyle/>
          <a:p>
            <a:r>
              <a:rPr lang="en-US" sz="4800" dirty="0"/>
              <a:t>EtherChannel &amp; HSRP</a:t>
            </a:r>
            <a:endParaRPr lang="en-US" sz="2800" dirty="0">
              <a:solidFill>
                <a:schemeClr val="tx2">
                  <a:lumMod val="75000"/>
                  <a:lumOff val="25000"/>
                </a:schemeClr>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Rectangle 34"/>
          <p:cNvSpPr>
            <a:spLocks noGrp="1" noChangeArrowheads="1"/>
          </p:cNvSpPr>
          <p:nvPr>
            <p:ph idx="1"/>
          </p:nvPr>
        </p:nvSpPr>
        <p:spPr/>
        <p:txBody>
          <a:bodyPr>
            <a:normAutofit/>
          </a:bodyPr>
          <a:lstStyle/>
          <a:p>
            <a:r>
              <a:rPr lang="en-CA" sz="1400" dirty="0">
                <a:solidFill>
                  <a:schemeClr val="tx1"/>
                </a:solidFill>
              </a:rPr>
              <a:t>Link Aggregation Concepts</a:t>
            </a:r>
          </a:p>
          <a:p>
            <a:pPr marL="469106" lvl="1" indent="-214313">
              <a:buFont typeface="Arial" panose="020B0604020202020204" pitchFamily="34" charset="0"/>
              <a:buChar char="•"/>
            </a:pPr>
            <a:r>
              <a:rPr lang="en-CA" sz="1400" dirty="0">
                <a:solidFill>
                  <a:schemeClr val="tx1"/>
                </a:solidFill>
              </a:rPr>
              <a:t>Explain link aggregation operation in a switched LAN environment.</a:t>
            </a:r>
          </a:p>
          <a:p>
            <a:pPr marL="630238" lvl="2" indent="-214313">
              <a:buFont typeface="Arial" panose="020B0604020202020204" pitchFamily="34" charset="0"/>
              <a:buChar char="•"/>
            </a:pPr>
            <a:r>
              <a:rPr lang="en-US" sz="1400" dirty="0">
                <a:solidFill>
                  <a:schemeClr val="tx1"/>
                </a:solidFill>
              </a:rPr>
              <a:t>Describe link aggregation.</a:t>
            </a:r>
          </a:p>
          <a:p>
            <a:pPr marL="630238" lvl="2" indent="-214313">
              <a:buFont typeface="Arial" panose="020B0604020202020204" pitchFamily="34" charset="0"/>
              <a:buChar char="•"/>
            </a:pPr>
            <a:r>
              <a:rPr lang="en-US" sz="1400" dirty="0">
                <a:solidFill>
                  <a:schemeClr val="tx1"/>
                </a:solidFill>
              </a:rPr>
              <a:t>Describe EtherChannel technology.</a:t>
            </a:r>
          </a:p>
          <a:p>
            <a:r>
              <a:rPr lang="en-CA" sz="1400" dirty="0">
                <a:solidFill>
                  <a:schemeClr val="tx1"/>
                </a:solidFill>
              </a:rPr>
              <a:t>Link Aggregation Configuration</a:t>
            </a:r>
          </a:p>
          <a:p>
            <a:pPr marL="469106" lvl="1" indent="-214313">
              <a:buFont typeface="Arial" panose="020B0604020202020204" pitchFamily="34" charset="0"/>
              <a:buChar char="•"/>
            </a:pPr>
            <a:r>
              <a:rPr lang="en-CA" sz="1400" dirty="0">
                <a:solidFill>
                  <a:schemeClr val="tx1"/>
                </a:solidFill>
              </a:rPr>
              <a:t>Implement link aggregation to improve performance on high-traffic switch links.</a:t>
            </a:r>
          </a:p>
          <a:p>
            <a:pPr marL="630238" lvl="2" indent="-214313">
              <a:buFont typeface="Arial" panose="020B0604020202020204" pitchFamily="34" charset="0"/>
              <a:buChar char="•"/>
            </a:pPr>
            <a:r>
              <a:rPr lang="en-US" sz="1400" dirty="0">
                <a:solidFill>
                  <a:schemeClr val="tx1"/>
                </a:solidFill>
              </a:rPr>
              <a:t>Configure link aggregation.</a:t>
            </a:r>
          </a:p>
          <a:p>
            <a:pPr marL="630238" lvl="2" indent="-214313">
              <a:buFont typeface="Arial" panose="020B0604020202020204" pitchFamily="34" charset="0"/>
              <a:buChar char="•"/>
            </a:pPr>
            <a:r>
              <a:rPr lang="en-US" sz="1400" dirty="0">
                <a:solidFill>
                  <a:schemeClr val="tx1"/>
                </a:solidFill>
              </a:rPr>
              <a:t>Troubleshoot a link aggregation implementation.</a:t>
            </a:r>
          </a:p>
          <a:p>
            <a:pPr marL="169863" lvl="2">
              <a:spcAft>
                <a:spcPts val="600"/>
              </a:spcAft>
              <a:buClr>
                <a:schemeClr val="tx2"/>
              </a:buClr>
              <a:buSzPct val="90000"/>
              <a:buFont typeface="Wingdings" panose="05000000000000000000" pitchFamily="2" charset="2"/>
              <a:buChar char="§"/>
            </a:pPr>
            <a:r>
              <a:rPr lang="en-US" sz="1400" dirty="0">
                <a:solidFill>
                  <a:schemeClr val="tx1"/>
                </a:solidFill>
              </a:rPr>
              <a:t>First Hop Redundancy Protocols</a:t>
            </a:r>
          </a:p>
          <a:p>
            <a:pPr marL="469106" lvl="1" indent="-214313">
              <a:buFont typeface="Arial" panose="020B0604020202020204" pitchFamily="34" charset="0"/>
              <a:buChar char="•"/>
            </a:pPr>
            <a:r>
              <a:rPr lang="en-US" sz="1400" dirty="0">
                <a:solidFill>
                  <a:schemeClr val="tx1"/>
                </a:solidFill>
              </a:rPr>
              <a:t>Implement HSRP</a:t>
            </a:r>
          </a:p>
          <a:p>
            <a:pPr marL="630238" lvl="2" indent="-214313">
              <a:buFont typeface="Arial" panose="020B0604020202020204" pitchFamily="34" charset="0"/>
              <a:buChar char="•"/>
            </a:pPr>
            <a:r>
              <a:rPr lang="en-US" sz="1400" dirty="0">
                <a:solidFill>
                  <a:schemeClr val="tx1"/>
                </a:solidFill>
              </a:rPr>
              <a:t>Explain the purpose and operation of first hop redundancy protocols.</a:t>
            </a:r>
          </a:p>
          <a:p>
            <a:pPr marL="630238" lvl="2" indent="-214313">
              <a:buFont typeface="Arial" panose="020B0604020202020204" pitchFamily="34" charset="0"/>
              <a:buChar char="•"/>
            </a:pPr>
            <a:r>
              <a:rPr lang="en-US" sz="1400" dirty="0">
                <a:solidFill>
                  <a:schemeClr val="tx1"/>
                </a:solidFill>
              </a:rPr>
              <a:t>Explain how HSRP operates.</a:t>
            </a:r>
          </a:p>
          <a:p>
            <a:pPr marL="630238" lvl="2" indent="-214313">
              <a:buFont typeface="Arial" panose="020B0604020202020204" pitchFamily="34" charset="0"/>
              <a:buChar char="•"/>
            </a:pPr>
            <a:r>
              <a:rPr lang="en-US" sz="1400" dirty="0">
                <a:solidFill>
                  <a:schemeClr val="tx1"/>
                </a:solidFill>
              </a:rPr>
              <a:t>Configure HSRP using Cisco IOS commands.</a:t>
            </a:r>
          </a:p>
          <a:p>
            <a:pPr marL="630238" lvl="2" indent="-214313">
              <a:buFont typeface="Arial" panose="020B0604020202020204" pitchFamily="34" charset="0"/>
              <a:buChar char="•"/>
            </a:pPr>
            <a:r>
              <a:rPr lang="en-US" sz="1400" dirty="0">
                <a:solidFill>
                  <a:schemeClr val="tx1"/>
                </a:solidFill>
              </a:rPr>
              <a:t>Troubleshoot HSRP.</a:t>
            </a:r>
          </a:p>
        </p:txBody>
      </p:sp>
      <p:sp>
        <p:nvSpPr>
          <p:cNvPr id="4098" name="Rectangle 33"/>
          <p:cNvSpPr>
            <a:spLocks noGrp="1" noChangeArrowheads="1"/>
          </p:cNvSpPr>
          <p:nvPr>
            <p:ph type="title"/>
          </p:nvPr>
        </p:nvSpPr>
        <p:spPr>
          <a:xfrm>
            <a:off x="549275" y="579916"/>
            <a:ext cx="8042276" cy="903713"/>
          </a:xfrm>
        </p:spPr>
        <p:txBody>
          <a:bodyPr/>
          <a:lstStyle/>
          <a:p>
            <a:pPr eaLnBrk="1" hangingPunct="1"/>
            <a:r>
              <a:rPr lang="en-US" sz="3600" dirty="0"/>
              <a:t>Sections &amp; Objectives</a:t>
            </a:r>
          </a:p>
        </p:txBody>
      </p:sp>
    </p:spTree>
    <p:extLst>
      <p:ext uri="{BB962C8B-B14F-4D97-AF65-F5344CB8AC3E}">
        <p14:creationId xmlns:p14="http://schemas.microsoft.com/office/powerpoint/2010/main" val="1758868671"/>
      </p:ext>
    </p:extLst>
  </p:cSld>
  <p:clrMapOvr>
    <a:masterClrMapping/>
  </p:clrMapOvr>
  <p:transition spd="slow">
    <p:wip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5A2FB-0C41-4021-811A-5B8FE16666D5}"/>
              </a:ext>
            </a:extLst>
          </p:cNvPr>
          <p:cNvSpPr>
            <a:spLocks noGrp="1"/>
          </p:cNvSpPr>
          <p:nvPr>
            <p:ph type="title"/>
          </p:nvPr>
        </p:nvSpPr>
        <p:spPr/>
        <p:txBody>
          <a:bodyPr/>
          <a:lstStyle/>
          <a:p>
            <a:r>
              <a:rPr lang="en-US" dirty="0"/>
              <a:t>Link Aggregation Concepts</a:t>
            </a:r>
            <a:endParaRPr lang="en-GB" dirty="0"/>
          </a:p>
        </p:txBody>
      </p:sp>
    </p:spTree>
    <p:extLst>
      <p:ext uri="{BB962C8B-B14F-4D97-AF65-F5344CB8AC3E}">
        <p14:creationId xmlns:p14="http://schemas.microsoft.com/office/powerpoint/2010/main" val="423715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lstStyle/>
          <a:p>
            <a:r>
              <a:rPr lang="en-US" altLang="ja-JP" dirty="0"/>
              <a:t>It is possible to combine the number of physical links between switches to increase the overall speed of switch-to-switch communication.</a:t>
            </a:r>
          </a:p>
          <a:p>
            <a:pPr lvl="1"/>
            <a:r>
              <a:rPr lang="en-US" altLang="ja-JP" dirty="0"/>
              <a:t>STP will block redundant links to prevent routing loops.                                                     </a:t>
            </a:r>
          </a:p>
        </p:txBody>
      </p:sp>
      <p:sp>
        <p:nvSpPr>
          <p:cNvPr id="8194" name="Rectangle 2"/>
          <p:cNvSpPr>
            <a:spLocks noGrp="1" noChangeArrowheads="1"/>
          </p:cNvSpPr>
          <p:nvPr>
            <p:ph type="title"/>
          </p:nvPr>
        </p:nvSpPr>
        <p:spPr/>
        <p:txBody>
          <a:bodyPr/>
          <a:lstStyle/>
          <a:p>
            <a:br>
              <a:rPr lang="en-US" altLang="en-US" sz="1600" dirty="0"/>
            </a:br>
            <a:r>
              <a:rPr lang="en-US" altLang="en-US" dirty="0"/>
              <a:t>Introduction to Link Aggregation</a:t>
            </a:r>
          </a:p>
        </p:txBody>
      </p:sp>
      <p:pic>
        <p:nvPicPr>
          <p:cNvPr id="2" name="Picture 1"/>
          <p:cNvPicPr>
            <a:picLocks noChangeAspect="1"/>
          </p:cNvPicPr>
          <p:nvPr/>
        </p:nvPicPr>
        <p:blipFill>
          <a:blip r:embed="rId3"/>
          <a:stretch>
            <a:fillRect/>
          </a:stretch>
        </p:blipFill>
        <p:spPr>
          <a:xfrm>
            <a:off x="2585018" y="3600948"/>
            <a:ext cx="4397095" cy="2702381"/>
          </a:xfrm>
          <a:prstGeom prst="rect">
            <a:avLst/>
          </a:prstGeom>
          <a:ln>
            <a:solidFill>
              <a:srgbClr val="000000"/>
            </a:solidFill>
          </a:ln>
        </p:spPr>
      </p:pic>
      <p:sp>
        <p:nvSpPr>
          <p:cNvPr id="4" name="TextBox 3"/>
          <p:cNvSpPr txBox="1"/>
          <p:nvPr/>
        </p:nvSpPr>
        <p:spPr>
          <a:xfrm>
            <a:off x="2633464" y="6303329"/>
            <a:ext cx="4397095" cy="307777"/>
          </a:xfrm>
          <a:prstGeom prst="rect">
            <a:avLst/>
          </a:prstGeom>
          <a:noFill/>
          <a:ln>
            <a:solidFill>
              <a:srgbClr val="FF0000"/>
            </a:solidFill>
          </a:ln>
        </p:spPr>
        <p:txBody>
          <a:bodyPr wrap="square" rtlCol="0">
            <a:spAutoFit/>
          </a:bodyPr>
          <a:lstStyle/>
          <a:p>
            <a:pPr algn="ctr"/>
            <a:r>
              <a:rPr lang="en-US" sz="1400" dirty="0">
                <a:solidFill>
                  <a:srgbClr val="000000"/>
                </a:solidFill>
                <a:ea typeface="ＭＳ Ｐゴシック" charset="0"/>
                <a:cs typeface="CiscoSans"/>
              </a:rPr>
              <a:t>Redundant Links with STP (by default blocked)</a:t>
            </a:r>
          </a:p>
        </p:txBody>
      </p:sp>
    </p:spTree>
    <p:extLst>
      <p:ext uri="{BB962C8B-B14F-4D97-AF65-F5344CB8AC3E}">
        <p14:creationId xmlns:p14="http://schemas.microsoft.com/office/powerpoint/2010/main" val="2342478232"/>
      </p:ext>
    </p:extLst>
  </p:cSld>
  <p:clrMapOvr>
    <a:masterClrMapping/>
  </p:clrMapOvr>
  <p:transition spd="slow">
    <p:wip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br>
              <a:rPr lang="en-US" altLang="en-US" sz="1600" dirty="0"/>
            </a:br>
            <a:r>
              <a:rPr lang="en-US" altLang="en-US" dirty="0"/>
              <a:t>Advantages of EtherChannel</a:t>
            </a:r>
          </a:p>
        </p:txBody>
      </p:sp>
      <p:pic>
        <p:nvPicPr>
          <p:cNvPr id="3" name="Picture 2"/>
          <p:cNvPicPr>
            <a:picLocks noChangeAspect="1"/>
          </p:cNvPicPr>
          <p:nvPr/>
        </p:nvPicPr>
        <p:blipFill>
          <a:blip r:embed="rId3"/>
          <a:stretch>
            <a:fillRect/>
          </a:stretch>
        </p:blipFill>
        <p:spPr>
          <a:xfrm>
            <a:off x="4890977" y="2215574"/>
            <a:ext cx="4050430" cy="2890525"/>
          </a:xfrm>
          <a:prstGeom prst="rect">
            <a:avLst/>
          </a:prstGeom>
        </p:spPr>
      </p:pic>
      <p:sp>
        <p:nvSpPr>
          <p:cNvPr id="5" name="Content Placeholder 4"/>
          <p:cNvSpPr>
            <a:spLocks noGrp="1"/>
          </p:cNvSpPr>
          <p:nvPr>
            <p:ph idx="1"/>
          </p:nvPr>
        </p:nvSpPr>
        <p:spPr>
          <a:xfrm>
            <a:off x="202593" y="1798522"/>
            <a:ext cx="4448130" cy="4442941"/>
          </a:xfrm>
        </p:spPr>
        <p:txBody>
          <a:bodyPr>
            <a:normAutofit/>
          </a:bodyPr>
          <a:lstStyle/>
          <a:p>
            <a:r>
              <a:rPr lang="en-US" sz="1600" dirty="0">
                <a:solidFill>
                  <a:schemeClr val="tx1"/>
                </a:solidFill>
              </a:rPr>
              <a:t>Most configuration tasks can be done on the EtherChannel interface instead of on each individual port.</a:t>
            </a:r>
          </a:p>
          <a:p>
            <a:r>
              <a:rPr lang="en-US" sz="1600" dirty="0">
                <a:solidFill>
                  <a:schemeClr val="tx1"/>
                </a:solidFill>
              </a:rPr>
              <a:t>EtherChannel relies on existing switch ports.</a:t>
            </a:r>
          </a:p>
          <a:p>
            <a:r>
              <a:rPr lang="en-US" sz="1600" dirty="0">
                <a:solidFill>
                  <a:schemeClr val="tx1"/>
                </a:solidFill>
              </a:rPr>
              <a:t>Load balancing takes place between links that are part of the same EtherChannel.</a:t>
            </a:r>
          </a:p>
          <a:p>
            <a:r>
              <a:rPr lang="en-US" sz="1600" dirty="0">
                <a:solidFill>
                  <a:schemeClr val="tx1"/>
                </a:solidFill>
              </a:rPr>
              <a:t>EtherChannel creates an aggregation that is seen as one logical link.</a:t>
            </a:r>
          </a:p>
          <a:p>
            <a:r>
              <a:rPr lang="en-US" sz="1600" dirty="0">
                <a:solidFill>
                  <a:schemeClr val="tx1"/>
                </a:solidFill>
              </a:rPr>
              <a:t>EtherChannel provides redundancy because the overall link is seen as one logical connection. </a:t>
            </a:r>
          </a:p>
        </p:txBody>
      </p:sp>
    </p:spTree>
    <p:extLst>
      <p:ext uri="{BB962C8B-B14F-4D97-AF65-F5344CB8AC3E}">
        <p14:creationId xmlns:p14="http://schemas.microsoft.com/office/powerpoint/2010/main" val="2283320609"/>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p:txBody>
          <a:bodyPr>
            <a:normAutofit/>
          </a:bodyPr>
          <a:lstStyle/>
          <a:p>
            <a:r>
              <a:rPr lang="en-US" altLang="ja-JP" sz="2000" dirty="0" err="1"/>
              <a:t>EtherChannel</a:t>
            </a:r>
            <a:r>
              <a:rPr lang="en-US" altLang="ja-JP" sz="2000" dirty="0"/>
              <a:t> groups multiple physical ports into one or more logical </a:t>
            </a:r>
            <a:r>
              <a:rPr lang="en-US" altLang="ja-JP" sz="2000" dirty="0" err="1"/>
              <a:t>EtherChannel</a:t>
            </a:r>
            <a:r>
              <a:rPr lang="en-US" altLang="ja-JP" sz="2000" dirty="0"/>
              <a:t> links.</a:t>
            </a:r>
          </a:p>
        </p:txBody>
      </p:sp>
      <p:sp>
        <p:nvSpPr>
          <p:cNvPr id="8194" name="Rectangle 2"/>
          <p:cNvSpPr>
            <a:spLocks noGrp="1" noChangeArrowheads="1"/>
          </p:cNvSpPr>
          <p:nvPr>
            <p:ph type="title"/>
          </p:nvPr>
        </p:nvSpPr>
        <p:spPr/>
        <p:txBody>
          <a:bodyPr/>
          <a:lstStyle/>
          <a:p>
            <a:r>
              <a:rPr lang="en-US" altLang="en-US" dirty="0"/>
              <a:t>Implementation Restrictions</a:t>
            </a:r>
          </a:p>
        </p:txBody>
      </p:sp>
      <p:pic>
        <p:nvPicPr>
          <p:cNvPr id="3" name="Picture 2"/>
          <p:cNvPicPr>
            <a:picLocks noChangeAspect="1"/>
          </p:cNvPicPr>
          <p:nvPr/>
        </p:nvPicPr>
        <p:blipFill>
          <a:blip r:embed="rId3"/>
          <a:stretch>
            <a:fillRect/>
          </a:stretch>
        </p:blipFill>
        <p:spPr>
          <a:xfrm>
            <a:off x="4933098" y="3429000"/>
            <a:ext cx="4063662" cy="2840031"/>
          </a:xfrm>
          <a:prstGeom prst="rect">
            <a:avLst/>
          </a:prstGeom>
        </p:spPr>
      </p:pic>
      <p:sp>
        <p:nvSpPr>
          <p:cNvPr id="6" name="TextBox 5"/>
          <p:cNvSpPr txBox="1"/>
          <p:nvPr/>
        </p:nvSpPr>
        <p:spPr>
          <a:xfrm>
            <a:off x="144066" y="2503352"/>
            <a:ext cx="4621714" cy="3624069"/>
          </a:xfrm>
          <a:prstGeom prst="rect">
            <a:avLst/>
          </a:prstGeom>
          <a:noFill/>
        </p:spPr>
        <p:txBody>
          <a:bodyPr wrap="square" rtlCol="0">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500" dirty="0" err="1">
                <a:solidFill>
                  <a:srgbClr val="000000"/>
                </a:solidFill>
                <a:ea typeface="ＭＳ Ｐゴシック" charset="0"/>
                <a:cs typeface="CiscoSans"/>
              </a:rPr>
              <a:t>EtherChannel</a:t>
            </a:r>
            <a:r>
              <a:rPr lang="en-US" sz="1500" dirty="0">
                <a:solidFill>
                  <a:srgbClr val="000000"/>
                </a:solidFill>
                <a:ea typeface="ＭＳ Ｐゴシック" charset="0"/>
                <a:cs typeface="CiscoSans"/>
              </a:rPr>
              <a:t> Restrictions</a:t>
            </a:r>
          </a:p>
          <a:p>
            <a:pPr marL="358775" lvl="1" indent="-215900" defTabSz="684213">
              <a:spcBef>
                <a:spcPts val="300"/>
              </a:spcBef>
              <a:spcAft>
                <a:spcPts val="300"/>
              </a:spcAft>
              <a:buClr>
                <a:schemeClr val="tx2"/>
              </a:buClr>
              <a:buSzPct val="90000"/>
              <a:buFont typeface="Arial" charset="0"/>
              <a:buChar char="•"/>
            </a:pPr>
            <a:r>
              <a:rPr lang="en-US" altLang="ja-JP" sz="1400" b="1" dirty="0">
                <a:solidFill>
                  <a:srgbClr val="000000"/>
                </a:solidFill>
                <a:ea typeface="ＭＳ Ｐゴシック" charset="0"/>
                <a:cs typeface="CiscoSans"/>
              </a:rPr>
              <a:t>Interface types cannot be mixed. </a:t>
            </a:r>
            <a:r>
              <a:rPr lang="en-US" altLang="ja-JP" sz="1400" dirty="0">
                <a:solidFill>
                  <a:srgbClr val="000000"/>
                </a:solidFill>
                <a:ea typeface="ＭＳ Ｐゴシック" charset="0"/>
                <a:cs typeface="CiscoSans"/>
              </a:rPr>
              <a:t>(Fast Ethernet + Gigabit Ethernet cannot be grouped.)</a:t>
            </a:r>
            <a:endParaRPr lang="en-US" sz="1400" dirty="0">
              <a:solidFill>
                <a:srgbClr val="000000"/>
              </a:solidFill>
              <a:ea typeface="ＭＳ Ｐゴシック" charset="0"/>
              <a:cs typeface="CiscoSans"/>
            </a:endParaRP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Provides full-duplex bandwidth up to 800 Mbps (Fast </a:t>
            </a:r>
            <a:r>
              <a:rPr lang="en-US" sz="1400" dirty="0" err="1">
                <a:solidFill>
                  <a:srgbClr val="000000"/>
                </a:solidFill>
                <a:ea typeface="ＭＳ Ｐゴシック" charset="0"/>
                <a:cs typeface="CiscoSans"/>
              </a:rPr>
              <a:t>EtherChannel</a:t>
            </a:r>
            <a:r>
              <a:rPr lang="en-US" sz="1400" dirty="0">
                <a:solidFill>
                  <a:srgbClr val="000000"/>
                </a:solidFill>
                <a:ea typeface="ＭＳ Ｐゴシック" charset="0"/>
                <a:cs typeface="CiscoSans"/>
              </a:rPr>
              <a:t>) or 8 </a:t>
            </a:r>
            <a:r>
              <a:rPr lang="en-US" sz="1400" dirty="0" err="1">
                <a:solidFill>
                  <a:srgbClr val="000000"/>
                </a:solidFill>
                <a:ea typeface="ＭＳ Ｐゴシック" charset="0"/>
                <a:cs typeface="CiscoSans"/>
              </a:rPr>
              <a:t>Gbps</a:t>
            </a:r>
            <a:r>
              <a:rPr lang="en-US" sz="1400" dirty="0">
                <a:solidFill>
                  <a:srgbClr val="000000"/>
                </a:solidFill>
                <a:ea typeface="ＭＳ Ｐゴシック" charset="0"/>
                <a:cs typeface="CiscoSans"/>
              </a:rPr>
              <a:t> (Gigabit </a:t>
            </a:r>
            <a:r>
              <a:rPr lang="en-US" sz="1400" dirty="0" err="1">
                <a:solidFill>
                  <a:srgbClr val="000000"/>
                </a:solidFill>
                <a:ea typeface="ＭＳ Ｐゴシック" charset="0"/>
                <a:cs typeface="CiscoSans"/>
              </a:rPr>
              <a:t>EtherChannel</a:t>
            </a:r>
            <a:r>
              <a:rPr lang="en-US" sz="1400" dirty="0">
                <a:solidFill>
                  <a:srgbClr val="000000"/>
                </a:solidFill>
                <a:ea typeface="ＭＳ Ｐゴシック" charset="0"/>
                <a:cs typeface="CiscoSans"/>
              </a:rPr>
              <a:t>)</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Cisco IOS Switch can support 6 </a:t>
            </a:r>
            <a:r>
              <a:rPr lang="en-US" sz="1400" dirty="0" err="1">
                <a:solidFill>
                  <a:srgbClr val="000000"/>
                </a:solidFill>
                <a:ea typeface="ＭＳ Ｐゴシック" charset="0"/>
                <a:cs typeface="CiscoSans"/>
              </a:rPr>
              <a:t>EtherChannels</a:t>
            </a:r>
            <a:r>
              <a:rPr lang="en-US" sz="1400" dirty="0">
                <a:solidFill>
                  <a:srgbClr val="000000"/>
                </a:solidFill>
                <a:ea typeface="ＭＳ Ｐゴシック" charset="0"/>
                <a:cs typeface="CiscoSans"/>
              </a:rPr>
              <a:t>.</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Created between two switches or a server and switch.</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If one side is configured as trunk, the other side must be a trunk within same native VLAN.</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Each </a:t>
            </a:r>
            <a:r>
              <a:rPr lang="en-US" sz="1400" dirty="0" err="1">
                <a:solidFill>
                  <a:srgbClr val="000000"/>
                </a:solidFill>
                <a:ea typeface="ＭＳ Ｐゴシック" charset="0"/>
                <a:cs typeface="CiscoSans"/>
              </a:rPr>
              <a:t>EtherChannel</a:t>
            </a:r>
            <a:r>
              <a:rPr lang="en-US" sz="1400" dirty="0">
                <a:solidFill>
                  <a:srgbClr val="000000"/>
                </a:solidFill>
                <a:ea typeface="ＭＳ Ｐゴシック" charset="0"/>
                <a:cs typeface="CiscoSans"/>
              </a:rPr>
              <a:t> has a logical port channel interface and changes to a channel affects its physical interfaces.</a:t>
            </a:r>
          </a:p>
        </p:txBody>
      </p:sp>
    </p:spTree>
    <p:extLst>
      <p:ext uri="{BB962C8B-B14F-4D97-AF65-F5344CB8AC3E}">
        <p14:creationId xmlns:p14="http://schemas.microsoft.com/office/powerpoint/2010/main" val="98984541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1347943" y="2493487"/>
            <a:ext cx="6070473" cy="1722271"/>
          </a:xfrm>
          <a:prstGeom prst="rect">
            <a:avLst/>
          </a:prstGeom>
        </p:spPr>
      </p:pic>
      <p:pic>
        <p:nvPicPr>
          <p:cNvPr id="2" name="Picture 1"/>
          <p:cNvPicPr>
            <a:picLocks noChangeAspect="1"/>
          </p:cNvPicPr>
          <p:nvPr/>
        </p:nvPicPr>
        <p:blipFill>
          <a:blip r:embed="rId4"/>
          <a:stretch>
            <a:fillRect/>
          </a:stretch>
        </p:blipFill>
        <p:spPr>
          <a:xfrm>
            <a:off x="1305283" y="4341887"/>
            <a:ext cx="6113133" cy="2362794"/>
          </a:xfrm>
          <a:prstGeom prst="rect">
            <a:avLst/>
          </a:prstGeom>
        </p:spPr>
      </p:pic>
      <p:sp>
        <p:nvSpPr>
          <p:cNvPr id="8195" name="Rectangle 6"/>
          <p:cNvSpPr>
            <a:spLocks noGrp="1" noChangeArrowheads="1"/>
          </p:cNvSpPr>
          <p:nvPr>
            <p:ph idx="1"/>
          </p:nvPr>
        </p:nvSpPr>
        <p:spPr>
          <a:xfrm>
            <a:off x="144065" y="1656195"/>
            <a:ext cx="8853286" cy="673806"/>
          </a:xfrm>
        </p:spPr>
        <p:txBody>
          <a:bodyPr>
            <a:normAutofit fontScale="55000" lnSpcReduction="20000"/>
          </a:bodyPr>
          <a:lstStyle/>
          <a:p>
            <a:r>
              <a:rPr lang="en-US" altLang="ja-JP" dirty="0" err="1"/>
              <a:t>EtherChannels</a:t>
            </a:r>
            <a:r>
              <a:rPr lang="en-US" altLang="ja-JP" dirty="0"/>
              <a:t> can be formed by using </a:t>
            </a:r>
            <a:r>
              <a:rPr lang="en-US" altLang="ja-JP" dirty="0" err="1"/>
              <a:t>PAgP</a:t>
            </a:r>
            <a:r>
              <a:rPr lang="en-US" altLang="ja-JP" dirty="0"/>
              <a:t> or LACP protocol</a:t>
            </a:r>
          </a:p>
          <a:p>
            <a:r>
              <a:rPr lang="en-US" dirty="0" err="1"/>
              <a:t>PAgP</a:t>
            </a:r>
            <a:r>
              <a:rPr lang="en-US" dirty="0"/>
              <a:t> (“</a:t>
            </a:r>
            <a:r>
              <a:rPr lang="en-US" dirty="0" err="1"/>
              <a:t>Pag</a:t>
            </a:r>
            <a:r>
              <a:rPr lang="en-US" dirty="0"/>
              <a:t>-P”) </a:t>
            </a:r>
            <a:r>
              <a:rPr lang="en-US" altLang="ja-JP" dirty="0"/>
              <a:t>Cisco-proprietary protocol</a:t>
            </a:r>
          </a:p>
        </p:txBody>
      </p:sp>
      <p:sp>
        <p:nvSpPr>
          <p:cNvPr id="8194" name="Rectangle 2"/>
          <p:cNvSpPr>
            <a:spLocks noGrp="1" noChangeArrowheads="1"/>
          </p:cNvSpPr>
          <p:nvPr>
            <p:ph type="title"/>
          </p:nvPr>
        </p:nvSpPr>
        <p:spPr/>
        <p:txBody>
          <a:bodyPr/>
          <a:lstStyle/>
          <a:p>
            <a:r>
              <a:rPr lang="en-US" altLang="en-US" dirty="0"/>
              <a:t>Port Aggregation Protocol</a:t>
            </a:r>
          </a:p>
        </p:txBody>
      </p:sp>
      <p:sp>
        <p:nvSpPr>
          <p:cNvPr id="7" name="TextBox 6"/>
          <p:cNvSpPr txBox="1"/>
          <p:nvPr/>
        </p:nvSpPr>
        <p:spPr>
          <a:xfrm>
            <a:off x="6279420" y="1941583"/>
            <a:ext cx="184731" cy="369332"/>
          </a:xfrm>
          <a:prstGeom prst="rect">
            <a:avLst/>
          </a:prstGeom>
          <a:noFill/>
        </p:spPr>
        <p:txBody>
          <a:bodyPr wrap="none" rtlCol="0">
            <a:spAutoFit/>
          </a:bodyPr>
          <a:lstStyle/>
          <a:p>
            <a:endParaRPr lang="en-US" dirty="0"/>
          </a:p>
        </p:txBody>
      </p:sp>
    </p:spTree>
    <p:extLst>
      <p:ext uri="{BB962C8B-B14F-4D97-AF65-F5344CB8AC3E}">
        <p14:creationId xmlns:p14="http://schemas.microsoft.com/office/powerpoint/2010/main" val="1669035022"/>
      </p:ext>
    </p:extLst>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Grp="1" noChangeArrowheads="1"/>
          </p:cNvSpPr>
          <p:nvPr>
            <p:ph idx="1"/>
          </p:nvPr>
        </p:nvSpPr>
        <p:spPr>
          <a:xfrm>
            <a:off x="144065" y="1656195"/>
            <a:ext cx="8853286" cy="673806"/>
          </a:xfrm>
        </p:spPr>
        <p:txBody>
          <a:bodyPr/>
          <a:lstStyle/>
          <a:p>
            <a:r>
              <a:rPr lang="en-US" altLang="ja-JP" dirty="0"/>
              <a:t>LACP multivendor environment </a:t>
            </a:r>
          </a:p>
        </p:txBody>
      </p:sp>
      <p:sp>
        <p:nvSpPr>
          <p:cNvPr id="8194" name="Rectangle 2"/>
          <p:cNvSpPr>
            <a:spLocks noGrp="1" noChangeArrowheads="1"/>
          </p:cNvSpPr>
          <p:nvPr>
            <p:ph type="title"/>
          </p:nvPr>
        </p:nvSpPr>
        <p:spPr/>
        <p:txBody>
          <a:bodyPr/>
          <a:lstStyle/>
          <a:p>
            <a:br>
              <a:rPr lang="en-US" altLang="en-US" sz="1600" dirty="0"/>
            </a:br>
            <a:r>
              <a:rPr lang="en-US" altLang="en-US" dirty="0"/>
              <a:t>Link Aggregation Control Protocol</a:t>
            </a:r>
          </a:p>
        </p:txBody>
      </p:sp>
      <p:sp>
        <p:nvSpPr>
          <p:cNvPr id="7" name="TextBox 6"/>
          <p:cNvSpPr txBox="1"/>
          <p:nvPr/>
        </p:nvSpPr>
        <p:spPr>
          <a:xfrm>
            <a:off x="5213425" y="2984334"/>
            <a:ext cx="193152" cy="501373"/>
          </a:xfrm>
          <a:prstGeom prst="rect">
            <a:avLst/>
          </a:prstGeom>
          <a:noFill/>
        </p:spPr>
        <p:txBody>
          <a:bodyPr wrap="square" rtlCol="0">
            <a:spAutoFit/>
          </a:bodyPr>
          <a:lstStyle/>
          <a:p>
            <a:endParaRPr lang="en-US" dirty="0"/>
          </a:p>
        </p:txBody>
      </p:sp>
      <p:pic>
        <p:nvPicPr>
          <p:cNvPr id="3" name="Picture 2"/>
          <p:cNvPicPr>
            <a:picLocks noChangeAspect="1"/>
          </p:cNvPicPr>
          <p:nvPr/>
        </p:nvPicPr>
        <p:blipFill>
          <a:blip r:embed="rId3"/>
          <a:stretch>
            <a:fillRect/>
          </a:stretch>
        </p:blipFill>
        <p:spPr>
          <a:xfrm>
            <a:off x="1072949" y="2233415"/>
            <a:ext cx="7310411" cy="2003209"/>
          </a:xfrm>
          <a:prstGeom prst="rect">
            <a:avLst/>
          </a:prstGeom>
        </p:spPr>
      </p:pic>
      <p:pic>
        <p:nvPicPr>
          <p:cNvPr id="5" name="Picture 4"/>
          <p:cNvPicPr>
            <a:picLocks noChangeAspect="1"/>
          </p:cNvPicPr>
          <p:nvPr/>
        </p:nvPicPr>
        <p:blipFill>
          <a:blip r:embed="rId4"/>
          <a:stretch>
            <a:fillRect/>
          </a:stretch>
        </p:blipFill>
        <p:spPr>
          <a:xfrm>
            <a:off x="1079000" y="3590817"/>
            <a:ext cx="7310413" cy="2867569"/>
          </a:xfrm>
          <a:prstGeom prst="rect">
            <a:avLst/>
          </a:prstGeom>
        </p:spPr>
      </p:pic>
    </p:spTree>
    <p:extLst>
      <p:ext uri="{BB962C8B-B14F-4D97-AF65-F5344CB8AC3E}">
        <p14:creationId xmlns:p14="http://schemas.microsoft.com/office/powerpoint/2010/main" val="974783816"/>
      </p:ext>
    </p:extLst>
  </p:cSld>
  <p:clrMapOvr>
    <a:masterClrMapping/>
  </p:clrMapOvr>
  <p:transition spd="slow">
    <p:wip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445448" y="2068703"/>
            <a:ext cx="4579215" cy="1481138"/>
          </a:xfrm>
        </p:spPr>
        <p:txBody>
          <a:bodyPr/>
          <a:lstStyle/>
          <a:p>
            <a:pPr eaLnBrk="1" hangingPunct="1"/>
            <a:r>
              <a:rPr lang="en-US" sz="3600" dirty="0"/>
              <a:t>Link Aggregation Configuration</a:t>
            </a:r>
          </a:p>
        </p:txBody>
      </p:sp>
    </p:spTree>
    <p:extLst>
      <p:ext uri="{BB962C8B-B14F-4D97-AF65-F5344CB8AC3E}">
        <p14:creationId xmlns:p14="http://schemas.microsoft.com/office/powerpoint/2010/main" val="3835593175"/>
      </p:ext>
    </p:extLst>
  </p:cSld>
  <p:clrMapOvr>
    <a:masterClrMapping/>
  </p:clrMapOvr>
  <p:transition>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45395" y="783301"/>
            <a:ext cx="8145462" cy="838200"/>
          </a:xfrm>
        </p:spPr>
        <p:txBody>
          <a:bodyPr/>
          <a:lstStyle/>
          <a:p>
            <a:pPr eaLnBrk="1" hangingPunct="1"/>
            <a:r>
              <a:rPr lang="en-US" sz="3200" dirty="0" err="1">
                <a:ea typeface="ＭＳ Ｐゴシック" pitchFamily="34" charset="-128"/>
              </a:rPr>
              <a:t>EtherChannel</a:t>
            </a:r>
            <a:r>
              <a:rPr lang="en-US" sz="3200" dirty="0">
                <a:ea typeface="ＭＳ Ｐゴシック" pitchFamily="34" charset="-128"/>
              </a:rPr>
              <a:t> </a:t>
            </a:r>
            <a:br>
              <a:rPr lang="en-US" sz="3200" dirty="0">
                <a:ea typeface="ＭＳ Ｐゴシック" pitchFamily="34" charset="-128"/>
              </a:rPr>
            </a:br>
            <a:r>
              <a:rPr lang="en-US" sz="3200" dirty="0">
                <a:ea typeface="ＭＳ Ｐゴシック" pitchFamily="34" charset="-128"/>
              </a:rPr>
              <a:t>Configuration Guidelines</a:t>
            </a:r>
          </a:p>
        </p:txBody>
      </p:sp>
      <p:sp>
        <p:nvSpPr>
          <p:cNvPr id="2" name="Content Placeholder 1"/>
          <p:cNvSpPr>
            <a:spLocks noGrp="1"/>
          </p:cNvSpPr>
          <p:nvPr>
            <p:ph idx="1"/>
          </p:nvPr>
        </p:nvSpPr>
        <p:spPr>
          <a:xfrm>
            <a:off x="452443" y="1621501"/>
            <a:ext cx="8038414" cy="5082937"/>
          </a:xfrm>
        </p:spPr>
        <p:txBody>
          <a:bodyPr/>
          <a:lstStyle/>
          <a:p>
            <a:r>
              <a:rPr lang="en-US" sz="2000" dirty="0">
                <a:solidFill>
                  <a:schemeClr val="tx1"/>
                </a:solidFill>
              </a:rPr>
              <a:t>EtherChannel must be supported.</a:t>
            </a:r>
          </a:p>
          <a:p>
            <a:r>
              <a:rPr lang="en-US" sz="2000" dirty="0">
                <a:solidFill>
                  <a:schemeClr val="tx1"/>
                </a:solidFill>
              </a:rPr>
              <a:t>Speed and duplex must match.</a:t>
            </a:r>
          </a:p>
          <a:p>
            <a:r>
              <a:rPr lang="en-US" sz="2000" dirty="0">
                <a:solidFill>
                  <a:schemeClr val="tx1"/>
                </a:solidFill>
              </a:rPr>
              <a:t>VLAN match – All interfaces are in the same VLAN. </a:t>
            </a:r>
          </a:p>
          <a:p>
            <a:r>
              <a:rPr lang="en-US" sz="2000" dirty="0">
                <a:solidFill>
                  <a:schemeClr val="tx1"/>
                </a:solidFill>
              </a:rPr>
              <a:t>Range of VLAN</a:t>
            </a:r>
            <a:r>
              <a:rPr lang="en-US" sz="2000" b="1" dirty="0">
                <a:solidFill>
                  <a:schemeClr val="tx1"/>
                </a:solidFill>
              </a:rPr>
              <a:t> </a:t>
            </a:r>
            <a:r>
              <a:rPr lang="en-US" sz="2000" dirty="0">
                <a:solidFill>
                  <a:schemeClr val="tx1"/>
                </a:solidFill>
              </a:rPr>
              <a:t> –</a:t>
            </a:r>
            <a:r>
              <a:rPr lang="en-US" sz="2000" b="1" dirty="0">
                <a:solidFill>
                  <a:schemeClr val="tx1"/>
                </a:solidFill>
              </a:rPr>
              <a:t> </a:t>
            </a:r>
            <a:r>
              <a:rPr lang="en-US" sz="2000" dirty="0">
                <a:solidFill>
                  <a:schemeClr val="tx1"/>
                </a:solidFill>
              </a:rPr>
              <a:t>Same range on all interfaces.</a:t>
            </a:r>
          </a:p>
          <a:p>
            <a:endParaRPr lang="en-US" sz="2000" dirty="0">
              <a:solidFill>
                <a:schemeClr val="tx1"/>
              </a:solidFill>
            </a:endParaRPr>
          </a:p>
          <a:p>
            <a:endParaRPr lang="en-US" sz="2000" dirty="0">
              <a:solidFill>
                <a:schemeClr val="tx1"/>
              </a:solidFill>
            </a:endParaRPr>
          </a:p>
          <a:p>
            <a:endParaRPr lang="en-US" sz="2000" dirty="0">
              <a:solidFill>
                <a:schemeClr val="tx1"/>
              </a:solidFill>
            </a:endParaRPr>
          </a:p>
          <a:p>
            <a:endParaRPr lang="en-US" dirty="0">
              <a:solidFill>
                <a:schemeClr val="tx1"/>
              </a:solidFill>
            </a:endParaRPr>
          </a:p>
        </p:txBody>
      </p:sp>
      <p:pic>
        <p:nvPicPr>
          <p:cNvPr id="3074" name="Picture 2"/>
          <p:cNvPicPr>
            <a:picLocks noChangeAspect="1" noChangeArrowheads="1"/>
          </p:cNvPicPr>
          <p:nvPr/>
        </p:nvPicPr>
        <p:blipFill>
          <a:blip r:embed="rId3" cstate="print"/>
          <a:srcRect l="46294" t="36111" r="14774" b="15079"/>
          <a:stretch>
            <a:fillRect/>
          </a:stretch>
        </p:blipFill>
        <p:spPr bwMode="auto">
          <a:xfrm>
            <a:off x="3336255" y="3762190"/>
            <a:ext cx="4898571" cy="3095810"/>
          </a:xfrm>
          <a:prstGeom prst="rect">
            <a:avLst/>
          </a:prstGeom>
          <a:noFill/>
          <a:ln w="9525">
            <a:solidFill>
              <a:schemeClr val="tx1"/>
            </a:solidFill>
            <a:bevel/>
            <a:headEnd/>
            <a:tailEnd/>
          </a:ln>
        </p:spPr>
      </p:pic>
    </p:spTree>
    <p:extLst>
      <p:ext uri="{BB962C8B-B14F-4D97-AF65-F5344CB8AC3E}">
        <p14:creationId xmlns:p14="http://schemas.microsoft.com/office/powerpoint/2010/main" val="40233196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658926" y="998229"/>
            <a:ext cx="8145462" cy="838200"/>
          </a:xfrm>
        </p:spPr>
        <p:txBody>
          <a:bodyPr/>
          <a:lstStyle/>
          <a:p>
            <a:pPr eaLnBrk="1" hangingPunct="1"/>
            <a:br>
              <a:rPr lang="en-US" sz="3200" dirty="0">
                <a:ea typeface="ＭＳ Ｐゴシック" pitchFamily="34" charset="-128"/>
              </a:rPr>
            </a:br>
            <a:r>
              <a:rPr lang="en-US" sz="3200" dirty="0">
                <a:ea typeface="ＭＳ Ｐゴシック" pitchFamily="34" charset="-128"/>
              </a:rPr>
              <a:t>Configuring EtherChannel </a:t>
            </a:r>
            <a:br>
              <a:rPr lang="en-US" sz="3200" dirty="0">
                <a:ea typeface="ＭＳ Ｐゴシック" pitchFamily="34" charset="-128"/>
              </a:rPr>
            </a:br>
            <a:r>
              <a:rPr lang="en-US" sz="3200" dirty="0">
                <a:ea typeface="ＭＳ Ｐゴシック" pitchFamily="34" charset="-128"/>
              </a:rPr>
              <a:t>Configuring Interfaces</a:t>
            </a:r>
          </a:p>
        </p:txBody>
      </p:sp>
      <p:sp>
        <p:nvSpPr>
          <p:cNvPr id="2" name="Content Placeholder 1"/>
          <p:cNvSpPr>
            <a:spLocks noGrp="1"/>
          </p:cNvSpPr>
          <p:nvPr>
            <p:ph idx="1"/>
          </p:nvPr>
        </p:nvSpPr>
        <p:spPr>
          <a:xfrm>
            <a:off x="452443" y="1463005"/>
            <a:ext cx="8038414" cy="5082937"/>
          </a:xfrm>
        </p:spPr>
        <p:txBody>
          <a:bodyPr/>
          <a:lstStyle/>
          <a:p>
            <a:endParaRPr lang="en-US" sz="2000" dirty="0"/>
          </a:p>
          <a:p>
            <a:endParaRPr lang="en-US" sz="2000" dirty="0"/>
          </a:p>
          <a:p>
            <a:endParaRPr lang="en-US" sz="2000" dirty="0"/>
          </a:p>
          <a:p>
            <a:endParaRPr lang="en-US" dirty="0"/>
          </a:p>
        </p:txBody>
      </p:sp>
      <p:pic>
        <p:nvPicPr>
          <p:cNvPr id="4098" name="Picture 2"/>
          <p:cNvPicPr>
            <a:picLocks noChangeAspect="1" noChangeArrowheads="1"/>
          </p:cNvPicPr>
          <p:nvPr/>
        </p:nvPicPr>
        <p:blipFill>
          <a:blip r:embed="rId3" cstate="print"/>
          <a:srcRect l="47187" t="29167" r="16447" b="21825"/>
          <a:stretch>
            <a:fillRect/>
          </a:stretch>
        </p:blipFill>
        <p:spPr bwMode="auto">
          <a:xfrm>
            <a:off x="1320800" y="1999487"/>
            <a:ext cx="6821714" cy="4839381"/>
          </a:xfrm>
          <a:prstGeom prst="rect">
            <a:avLst/>
          </a:prstGeom>
          <a:noFill/>
          <a:ln w="9525">
            <a:solidFill>
              <a:schemeClr val="tx1"/>
            </a:solidFill>
            <a:bevel/>
            <a:headEnd/>
            <a:tailEnd/>
          </a:ln>
        </p:spPr>
      </p:pic>
    </p:spTree>
    <p:extLst>
      <p:ext uri="{BB962C8B-B14F-4D97-AF65-F5344CB8AC3E}">
        <p14:creationId xmlns:p14="http://schemas.microsoft.com/office/powerpoint/2010/main" val="17022896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89152" y="681237"/>
            <a:ext cx="8145462" cy="838200"/>
          </a:xfrm>
        </p:spPr>
        <p:txBody>
          <a:bodyPr/>
          <a:lstStyle/>
          <a:p>
            <a:pPr eaLnBrk="1" hangingPunct="1"/>
            <a:r>
              <a:rPr lang="en-US" sz="3600" dirty="0">
                <a:ea typeface="ＭＳ Ｐゴシック" pitchFamily="34" charset="-128"/>
              </a:rPr>
              <a:t>Verifying EtherChannel</a:t>
            </a:r>
          </a:p>
        </p:txBody>
      </p:sp>
      <p:sp>
        <p:nvSpPr>
          <p:cNvPr id="2" name="Content Placeholder 1"/>
          <p:cNvSpPr>
            <a:spLocks noGrp="1"/>
          </p:cNvSpPr>
          <p:nvPr>
            <p:ph idx="1"/>
          </p:nvPr>
        </p:nvSpPr>
        <p:spPr>
          <a:xfrm>
            <a:off x="480221" y="1572733"/>
            <a:ext cx="8038414" cy="5082937"/>
          </a:xfrm>
        </p:spPr>
        <p:txBody>
          <a:bodyPr/>
          <a:lstStyle/>
          <a:p>
            <a:r>
              <a:rPr lang="en-US" sz="2000" b="1" dirty="0">
                <a:solidFill>
                  <a:schemeClr val="tx1"/>
                </a:solidFill>
                <a:latin typeface="Courier New"/>
                <a:cs typeface="Courier New"/>
              </a:rPr>
              <a:t>show interface Port-channel </a:t>
            </a:r>
            <a:r>
              <a:rPr lang="en-US" sz="2000" dirty="0">
                <a:solidFill>
                  <a:schemeClr val="tx1"/>
                </a:solidFill>
              </a:rPr>
              <a:t>– Displays the general status of the EtherChannel interface.</a:t>
            </a:r>
            <a:endParaRPr lang="en-US" sz="2000" b="1" dirty="0">
              <a:solidFill>
                <a:schemeClr val="tx1"/>
              </a:solidFill>
            </a:endParaRPr>
          </a:p>
          <a:p>
            <a:r>
              <a:rPr lang="en-US" sz="2000" b="1" dirty="0">
                <a:solidFill>
                  <a:schemeClr val="tx1"/>
                </a:solidFill>
                <a:latin typeface="Courier New"/>
                <a:cs typeface="Courier New"/>
              </a:rPr>
              <a:t>show etherchannel summary </a:t>
            </a:r>
            <a:r>
              <a:rPr lang="en-US" sz="2000" dirty="0">
                <a:solidFill>
                  <a:schemeClr val="tx1"/>
                </a:solidFill>
              </a:rPr>
              <a:t>– Displays one line of information per port channel.</a:t>
            </a:r>
          </a:p>
          <a:p>
            <a:r>
              <a:rPr lang="en-US" sz="2000" b="1" dirty="0">
                <a:solidFill>
                  <a:schemeClr val="tx1"/>
                </a:solidFill>
                <a:latin typeface="Courier New"/>
                <a:cs typeface="Courier New"/>
              </a:rPr>
              <a:t>show </a:t>
            </a:r>
            <a:r>
              <a:rPr lang="en-US" sz="2000" b="1" dirty="0" err="1">
                <a:solidFill>
                  <a:schemeClr val="tx1"/>
                </a:solidFill>
                <a:latin typeface="Courier New"/>
                <a:cs typeface="Courier New"/>
              </a:rPr>
              <a:t>etherchannel</a:t>
            </a:r>
            <a:r>
              <a:rPr lang="en-US" sz="2000" b="1" dirty="0">
                <a:solidFill>
                  <a:schemeClr val="tx1"/>
                </a:solidFill>
                <a:latin typeface="Courier New"/>
                <a:cs typeface="Courier New"/>
              </a:rPr>
              <a:t> port-channel</a:t>
            </a:r>
            <a:r>
              <a:rPr lang="en-US" sz="2000" dirty="0">
                <a:solidFill>
                  <a:schemeClr val="tx1"/>
                </a:solidFill>
              </a:rPr>
              <a:t> – Displays information about a specific port channel interface.</a:t>
            </a:r>
          </a:p>
          <a:p>
            <a:r>
              <a:rPr lang="en-US" sz="2000" b="1" dirty="0">
                <a:solidFill>
                  <a:schemeClr val="tx1"/>
                </a:solidFill>
                <a:latin typeface="Courier New"/>
                <a:cs typeface="Courier New"/>
              </a:rPr>
              <a:t>show interfaces </a:t>
            </a:r>
            <a:r>
              <a:rPr lang="en-US" sz="2000" b="1" dirty="0" err="1">
                <a:solidFill>
                  <a:schemeClr val="tx1"/>
                </a:solidFill>
                <a:latin typeface="Courier New"/>
                <a:cs typeface="Courier New"/>
              </a:rPr>
              <a:t>etherchannel</a:t>
            </a:r>
            <a:r>
              <a:rPr lang="en-US" sz="2000" b="1" dirty="0">
                <a:solidFill>
                  <a:schemeClr val="tx1"/>
                </a:solidFill>
                <a:latin typeface="Courier New"/>
                <a:cs typeface="Courier New"/>
              </a:rPr>
              <a:t> </a:t>
            </a:r>
            <a:r>
              <a:rPr lang="en-US" sz="2000" dirty="0">
                <a:solidFill>
                  <a:schemeClr val="tx1"/>
                </a:solidFill>
              </a:rPr>
              <a:t>– Provides information about the role of the interface in the EtherChannel.</a:t>
            </a:r>
          </a:p>
          <a:p>
            <a:endParaRPr lang="en-US" sz="2000" dirty="0">
              <a:solidFill>
                <a:schemeClr val="tx1"/>
              </a:solidFill>
            </a:endParaRPr>
          </a:p>
          <a:p>
            <a:endParaRPr lang="en-US" sz="2000" dirty="0">
              <a:solidFill>
                <a:schemeClr val="tx1"/>
              </a:solidFill>
            </a:endParaRPr>
          </a:p>
          <a:p>
            <a:endParaRPr lang="en-US" sz="2000" dirty="0">
              <a:solidFill>
                <a:schemeClr val="tx1"/>
              </a:solidFill>
            </a:endParaRPr>
          </a:p>
          <a:p>
            <a:endParaRPr lang="en-US" sz="2000" dirty="0">
              <a:solidFill>
                <a:schemeClr val="tx1"/>
              </a:solidFill>
            </a:endParaRPr>
          </a:p>
          <a:p>
            <a:endParaRPr lang="en-US" sz="2000" dirty="0">
              <a:solidFill>
                <a:schemeClr val="tx1"/>
              </a:solidFill>
            </a:endParaRPr>
          </a:p>
          <a:p>
            <a:endParaRPr lang="en-US" dirty="0">
              <a:solidFill>
                <a:schemeClr val="tx1"/>
              </a:solidFill>
            </a:endParaRPr>
          </a:p>
        </p:txBody>
      </p:sp>
      <p:pic>
        <p:nvPicPr>
          <p:cNvPr id="5122" name="Picture 2"/>
          <p:cNvPicPr>
            <a:picLocks noChangeAspect="1" noChangeArrowheads="1"/>
          </p:cNvPicPr>
          <p:nvPr/>
        </p:nvPicPr>
        <p:blipFill>
          <a:blip r:embed="rId3" cstate="print"/>
          <a:srcRect l="47745" t="38591" r="16335" b="36111"/>
          <a:stretch>
            <a:fillRect/>
          </a:stretch>
        </p:blipFill>
        <p:spPr bwMode="auto">
          <a:xfrm>
            <a:off x="2162628" y="4968820"/>
            <a:ext cx="4673600" cy="1850572"/>
          </a:xfrm>
          <a:prstGeom prst="rect">
            <a:avLst/>
          </a:prstGeom>
          <a:noFill/>
          <a:ln w="9525">
            <a:solidFill>
              <a:schemeClr val="tx1"/>
            </a:solidFill>
            <a:bevel/>
            <a:headEnd/>
            <a:tailEnd/>
          </a:ln>
        </p:spPr>
      </p:pic>
    </p:spTree>
    <p:extLst>
      <p:ext uri="{BB962C8B-B14F-4D97-AF65-F5344CB8AC3E}">
        <p14:creationId xmlns:p14="http://schemas.microsoft.com/office/powerpoint/2010/main" val="4154152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73135" y="1360941"/>
            <a:ext cx="8145462" cy="838200"/>
          </a:xfrm>
        </p:spPr>
        <p:txBody>
          <a:bodyPr/>
          <a:lstStyle/>
          <a:p>
            <a:pPr eaLnBrk="1" hangingPunct="1"/>
            <a:r>
              <a:rPr lang="en-US" sz="3600" dirty="0">
                <a:ea typeface="ＭＳ Ｐゴシック" pitchFamily="34" charset="-128"/>
              </a:rPr>
              <a:t>Troubleshooting EtherChannel</a:t>
            </a:r>
          </a:p>
        </p:txBody>
      </p:sp>
      <p:sp>
        <p:nvSpPr>
          <p:cNvPr id="2" name="Content Placeholder 1"/>
          <p:cNvSpPr>
            <a:spLocks noGrp="1"/>
          </p:cNvSpPr>
          <p:nvPr>
            <p:ph idx="1"/>
          </p:nvPr>
        </p:nvSpPr>
        <p:spPr>
          <a:xfrm>
            <a:off x="452443" y="1463005"/>
            <a:ext cx="8038414" cy="5082937"/>
          </a:xfrm>
        </p:spPr>
        <p:txBody>
          <a:bodyPr/>
          <a:lstStyle/>
          <a:p>
            <a:endParaRPr lang="en-US" sz="2000" dirty="0"/>
          </a:p>
          <a:p>
            <a:endParaRPr lang="en-US" sz="2000" dirty="0"/>
          </a:p>
          <a:p>
            <a:endParaRPr lang="en-US" sz="2000" dirty="0"/>
          </a:p>
          <a:p>
            <a:endParaRPr lang="en-US" sz="2000" dirty="0"/>
          </a:p>
          <a:p>
            <a:endParaRPr lang="en-US" sz="2000" dirty="0"/>
          </a:p>
          <a:p>
            <a:endParaRPr lang="en-US" dirty="0"/>
          </a:p>
        </p:txBody>
      </p:sp>
      <p:pic>
        <p:nvPicPr>
          <p:cNvPr id="6146" name="Picture 2"/>
          <p:cNvPicPr>
            <a:picLocks noChangeAspect="1" noChangeArrowheads="1"/>
          </p:cNvPicPr>
          <p:nvPr/>
        </p:nvPicPr>
        <p:blipFill>
          <a:blip r:embed="rId3" cstate="print"/>
          <a:srcRect l="47745" t="34623" r="18560" b="14135"/>
          <a:stretch>
            <a:fillRect/>
          </a:stretch>
        </p:blipFill>
        <p:spPr bwMode="auto">
          <a:xfrm>
            <a:off x="134112" y="2758875"/>
            <a:ext cx="4311754" cy="3686629"/>
          </a:xfrm>
          <a:prstGeom prst="rect">
            <a:avLst/>
          </a:prstGeom>
          <a:noFill/>
          <a:ln w="9525">
            <a:solidFill>
              <a:schemeClr val="tx1"/>
            </a:solidFill>
            <a:bevel/>
            <a:headEnd/>
            <a:tailEnd/>
          </a:ln>
        </p:spPr>
      </p:pic>
      <p:pic>
        <p:nvPicPr>
          <p:cNvPr id="6147" name="Picture 3"/>
          <p:cNvPicPr>
            <a:picLocks noChangeAspect="1" noChangeArrowheads="1"/>
          </p:cNvPicPr>
          <p:nvPr/>
        </p:nvPicPr>
        <p:blipFill>
          <a:blip r:embed="rId4" cstate="print"/>
          <a:srcRect l="47769" t="34871" r="18431" b="13938"/>
          <a:stretch>
            <a:fillRect/>
          </a:stretch>
        </p:blipFill>
        <p:spPr bwMode="auto">
          <a:xfrm>
            <a:off x="4470250" y="2742656"/>
            <a:ext cx="4348695" cy="3702848"/>
          </a:xfrm>
          <a:prstGeom prst="rect">
            <a:avLst/>
          </a:prstGeom>
          <a:noFill/>
          <a:ln w="9525">
            <a:solidFill>
              <a:schemeClr val="tx1"/>
            </a:solidFill>
            <a:bevel/>
            <a:headEnd/>
            <a:tailEnd/>
          </a:ln>
        </p:spPr>
      </p:pic>
    </p:spTree>
    <p:extLst>
      <p:ext uri="{BB962C8B-B14F-4D97-AF65-F5344CB8AC3E}">
        <p14:creationId xmlns:p14="http://schemas.microsoft.com/office/powerpoint/2010/main" val="36743735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2680701" y="2635272"/>
            <a:ext cx="3854450" cy="1481138"/>
          </a:xfrm>
        </p:spPr>
        <p:txBody>
          <a:bodyPr/>
          <a:lstStyle/>
          <a:p>
            <a:pPr eaLnBrk="1" hangingPunct="1"/>
            <a:r>
              <a:rPr lang="en-US" sz="3600" dirty="0">
                <a:cs typeface="Arial" charset="0"/>
              </a:rPr>
              <a:t>First-Hop Redundancy Protocols</a:t>
            </a:r>
            <a:br>
              <a:rPr lang="en-US" sz="3600" dirty="0">
                <a:cs typeface="Arial" charset="0"/>
              </a:rPr>
            </a:br>
            <a:endParaRPr lang="en-US" sz="3600" dirty="0">
              <a:cs typeface="Arial" charset="0"/>
            </a:endParaRPr>
          </a:p>
        </p:txBody>
      </p:sp>
    </p:spTree>
    <p:extLst>
      <p:ext uri="{BB962C8B-B14F-4D97-AF65-F5344CB8AC3E}">
        <p14:creationId xmlns:p14="http://schemas.microsoft.com/office/powerpoint/2010/main" val="1469227606"/>
      </p:ext>
    </p:extLst>
  </p:cSld>
  <p:clrMapOvr>
    <a:masterClrMapping/>
  </p:clrMapOvr>
  <p:transition>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65" y="76372"/>
            <a:ext cx="8042276" cy="1336956"/>
          </a:xfrm>
        </p:spPr>
        <p:txBody>
          <a:bodyPr/>
          <a:lstStyle/>
          <a:p>
            <a:r>
              <a:rPr lang="en-US" sz="1600" dirty="0"/>
              <a:t>Concept of First-Hop Redundancy Protocols</a:t>
            </a:r>
            <a:br>
              <a:rPr lang="en-US" sz="3200" dirty="0">
                <a:ea typeface="ＭＳ Ｐゴシック" pitchFamily="34" charset="-128"/>
              </a:rPr>
            </a:br>
            <a:r>
              <a:rPr lang="en-US" sz="3200" dirty="0"/>
              <a:t>Default Gateway Limitations</a:t>
            </a:r>
          </a:p>
        </p:txBody>
      </p:sp>
      <p:pic>
        <p:nvPicPr>
          <p:cNvPr id="4" name="Content Placeholder 3"/>
          <p:cNvPicPr>
            <a:picLocks noGrp="1" noChangeAspect="1"/>
          </p:cNvPicPr>
          <p:nvPr>
            <p:ph idx="1"/>
          </p:nvPr>
        </p:nvPicPr>
        <p:blipFill rotWithShape="1">
          <a:blip r:embed="rId3" cstate="print"/>
          <a:srcRect l="151" r="-10458"/>
          <a:stretch/>
        </p:blipFill>
        <p:spPr>
          <a:xfrm>
            <a:off x="3826869" y="1877515"/>
            <a:ext cx="5268686" cy="4310062"/>
          </a:xfrm>
          <a:ln>
            <a:solidFill>
              <a:schemeClr val="tx1"/>
            </a:solidFill>
            <a:bevel/>
          </a:ln>
        </p:spPr>
      </p:pic>
      <p:sp>
        <p:nvSpPr>
          <p:cNvPr id="3" name="TextBox 2"/>
          <p:cNvSpPr txBox="1"/>
          <p:nvPr/>
        </p:nvSpPr>
        <p:spPr>
          <a:xfrm>
            <a:off x="305192" y="1975080"/>
            <a:ext cx="3358464" cy="4247317"/>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dirty="0"/>
              <a:t>If the default gateway cannot be reached, the local device is unable to send packets off the local network segment.</a:t>
            </a:r>
          </a:p>
          <a:p>
            <a:pPr marL="342900" indent="-342900" algn="l">
              <a:buFont typeface="Wingdings" panose="05000000000000000000" pitchFamily="2" charset="2"/>
              <a:buChar char="§"/>
            </a:pPr>
            <a:endParaRPr lang="en-US" dirty="0"/>
          </a:p>
          <a:p>
            <a:pPr marL="342900" indent="-342900" algn="l">
              <a:buClr>
                <a:srgbClr val="678DC5"/>
              </a:buClr>
              <a:buFont typeface="Wingdings" panose="05000000000000000000" pitchFamily="2" charset="2"/>
              <a:buChar char="§"/>
            </a:pPr>
            <a:r>
              <a:rPr lang="en-US" dirty="0"/>
              <a:t>Even if a redundant router exists that could serve as a default gateway for that segment, there is no dynamic method by which these devices can determine the address of a new default gateway.</a:t>
            </a:r>
          </a:p>
        </p:txBody>
      </p:sp>
    </p:spTree>
    <p:extLst>
      <p:ext uri="{BB962C8B-B14F-4D97-AF65-F5344CB8AC3E}">
        <p14:creationId xmlns:p14="http://schemas.microsoft.com/office/powerpoint/2010/main" val="16697723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sz="3600" dirty="0">
                <a:ea typeface="ＭＳ Ｐゴシック" pitchFamily="34" charset="-128"/>
              </a:rPr>
            </a:br>
            <a:r>
              <a:rPr lang="en-US" sz="3600" dirty="0"/>
              <a:t>Router Redundancy</a:t>
            </a:r>
          </a:p>
        </p:txBody>
      </p:sp>
      <p:pic>
        <p:nvPicPr>
          <p:cNvPr id="4" name="Content Placeholder 3"/>
          <p:cNvPicPr>
            <a:picLocks noGrp="1" noChangeAspect="1"/>
          </p:cNvPicPr>
          <p:nvPr>
            <p:ph idx="1"/>
          </p:nvPr>
        </p:nvPicPr>
        <p:blipFill rotWithShape="1">
          <a:blip r:embed="rId3" cstate="print"/>
          <a:srcRect l="1073" r="-9297"/>
          <a:stretch/>
        </p:blipFill>
        <p:spPr>
          <a:xfrm>
            <a:off x="3129452" y="1846597"/>
            <a:ext cx="5738777" cy="4176832"/>
          </a:xfrm>
          <a:ln>
            <a:solidFill>
              <a:schemeClr val="tx1"/>
            </a:solidFill>
            <a:bevel/>
          </a:ln>
        </p:spPr>
      </p:pic>
      <p:sp>
        <p:nvSpPr>
          <p:cNvPr id="3" name="TextBox 2"/>
          <p:cNvSpPr txBox="1"/>
          <p:nvPr/>
        </p:nvSpPr>
        <p:spPr>
          <a:xfrm>
            <a:off x="362857" y="1779687"/>
            <a:ext cx="2743200" cy="4247317"/>
          </a:xfrm>
          <a:prstGeom prst="rect">
            <a:avLst/>
          </a:prstGeom>
          <a:noFill/>
        </p:spPr>
        <p:txBody>
          <a:bodyPr wrap="square" rtlCol="0">
            <a:spAutoFit/>
          </a:bodyPr>
          <a:lstStyle/>
          <a:p>
            <a:pPr marL="342900" indent="-342900" algn="l">
              <a:buClr>
                <a:srgbClr val="678DC5"/>
              </a:buClr>
              <a:buFont typeface="Wingdings" panose="05000000000000000000" pitchFamily="2" charset="2"/>
              <a:buChar char="§"/>
            </a:pPr>
            <a:r>
              <a:rPr lang="en-US" dirty="0"/>
              <a:t>Multiple routers are configured to work together to present the illusion of a single router to the hosts on the LAN.</a:t>
            </a:r>
          </a:p>
          <a:p>
            <a:pPr marL="342900" indent="-342900" algn="l">
              <a:buFont typeface="Wingdings" panose="05000000000000000000" pitchFamily="2" charset="2"/>
              <a:buChar char="§"/>
            </a:pPr>
            <a:endParaRPr lang="en-US" dirty="0"/>
          </a:p>
          <a:p>
            <a:pPr marL="342900" indent="-342900" algn="l">
              <a:buClr>
                <a:srgbClr val="678DC5"/>
              </a:buClr>
              <a:buFont typeface="Wingdings" pitchFamily="2" charset="2"/>
              <a:buChar char="§"/>
            </a:pPr>
            <a:r>
              <a:rPr lang="en-US" dirty="0"/>
              <a:t>The ability of a network to dynamically recover from the failure of a device acting as a default gateway is known as first-hop redundancy.</a:t>
            </a:r>
          </a:p>
        </p:txBody>
      </p:sp>
    </p:spTree>
    <p:extLst>
      <p:ext uri="{BB962C8B-B14F-4D97-AF65-F5344CB8AC3E}">
        <p14:creationId xmlns:p14="http://schemas.microsoft.com/office/powerpoint/2010/main" val="11154452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sz="3600" dirty="0">
                <a:ea typeface="ＭＳ Ｐゴシック" pitchFamily="34" charset="-128"/>
              </a:rPr>
            </a:br>
            <a:r>
              <a:rPr lang="en-US" sz="3600" dirty="0"/>
              <a:t>Router Redundancy</a:t>
            </a:r>
          </a:p>
        </p:txBody>
      </p:sp>
      <p:sp>
        <p:nvSpPr>
          <p:cNvPr id="3" name="TextBox 2"/>
          <p:cNvSpPr txBox="1"/>
          <p:nvPr/>
        </p:nvSpPr>
        <p:spPr>
          <a:xfrm>
            <a:off x="362857" y="1779687"/>
            <a:ext cx="8228694" cy="4247317"/>
          </a:xfrm>
          <a:prstGeom prst="rect">
            <a:avLst/>
          </a:prstGeom>
          <a:noFill/>
        </p:spPr>
        <p:txBody>
          <a:bodyPr wrap="square" rtlCol="0">
            <a:spAutoFit/>
          </a:bodyPr>
          <a:lstStyle/>
          <a:p>
            <a:pPr marL="342900" indent="-342900" algn="l">
              <a:buClr>
                <a:srgbClr val="678DC5"/>
              </a:buClr>
              <a:buFont typeface="Wingdings" pitchFamily="2" charset="2"/>
              <a:buChar char="§"/>
            </a:pPr>
            <a:r>
              <a:rPr lang="en-GB" dirty="0"/>
              <a:t>By sharing an IP address and a MAC address, two or more routers can act as a single virtual router.</a:t>
            </a:r>
          </a:p>
          <a:p>
            <a:pPr marL="342900" indent="-342900" algn="l">
              <a:buClr>
                <a:srgbClr val="678DC5"/>
              </a:buClr>
              <a:buFont typeface="Wingdings" pitchFamily="2" charset="2"/>
              <a:buChar char="§"/>
            </a:pPr>
            <a:endParaRPr lang="en-GB" dirty="0"/>
          </a:p>
          <a:p>
            <a:pPr marL="342900" indent="-342900" algn="l">
              <a:buClr>
                <a:srgbClr val="678DC5"/>
              </a:buClr>
              <a:buFont typeface="Wingdings" pitchFamily="2" charset="2"/>
              <a:buChar char="§"/>
            </a:pPr>
            <a:r>
              <a:rPr lang="en-GB" dirty="0"/>
              <a:t>The IP address of the virtual router is configured as the default gateway for the workstations on a specific IP segment </a:t>
            </a:r>
          </a:p>
          <a:p>
            <a:pPr marL="342900" indent="-342900" algn="l">
              <a:buClr>
                <a:srgbClr val="678DC5"/>
              </a:buClr>
              <a:buFont typeface="Wingdings" pitchFamily="2" charset="2"/>
              <a:buChar char="§"/>
            </a:pPr>
            <a:endParaRPr lang="en-GB" dirty="0"/>
          </a:p>
          <a:p>
            <a:pPr marL="342900" indent="-342900" algn="l">
              <a:buClr>
                <a:srgbClr val="678DC5"/>
              </a:buClr>
              <a:buFont typeface="Wingdings" pitchFamily="2" charset="2"/>
              <a:buChar char="§"/>
            </a:pPr>
            <a:r>
              <a:rPr lang="en-GB" dirty="0"/>
              <a:t>When frames are sent from host devices to the default gateway, the hosts use ARP to resolve the MAC address that is associated with the IP address of the default gateway</a:t>
            </a:r>
          </a:p>
          <a:p>
            <a:pPr marL="342900" indent="-342900" algn="l">
              <a:buClr>
                <a:srgbClr val="678DC5"/>
              </a:buClr>
              <a:buFont typeface="Wingdings" pitchFamily="2" charset="2"/>
              <a:buChar char="§"/>
            </a:pPr>
            <a:endParaRPr lang="en-GB" dirty="0"/>
          </a:p>
          <a:p>
            <a:pPr marL="342900" indent="-342900" algn="l">
              <a:buClr>
                <a:srgbClr val="678DC5"/>
              </a:buClr>
              <a:buFont typeface="Wingdings" pitchFamily="2" charset="2"/>
              <a:buChar char="§"/>
            </a:pPr>
            <a:r>
              <a:rPr lang="en-GB" dirty="0"/>
              <a:t>A redundancy protocol provides the mechanism for determining which router should take the active role in forwarding traffic. It also determines when the forwarding role must be taken over by a standby router.</a:t>
            </a:r>
          </a:p>
          <a:p>
            <a:pPr marL="342900" indent="-342900" algn="l">
              <a:buClr>
                <a:srgbClr val="678DC5"/>
              </a:buClr>
              <a:buFont typeface="Wingdings" pitchFamily="2" charset="2"/>
              <a:buChar char="§"/>
            </a:pPr>
            <a:endParaRPr lang="en-US" dirty="0"/>
          </a:p>
        </p:txBody>
      </p:sp>
    </p:spTree>
    <p:extLst>
      <p:ext uri="{BB962C8B-B14F-4D97-AF65-F5344CB8AC3E}">
        <p14:creationId xmlns:p14="http://schemas.microsoft.com/office/powerpoint/2010/main" val="39866262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516367"/>
            <a:ext cx="8042276" cy="1336956"/>
          </a:xfrm>
        </p:spPr>
        <p:txBody>
          <a:bodyPr/>
          <a:lstStyle/>
          <a:p>
            <a:br>
              <a:rPr lang="en-US" sz="3600" dirty="0">
                <a:ea typeface="ＭＳ Ｐゴシック" pitchFamily="34" charset="-128"/>
              </a:rPr>
            </a:br>
            <a:r>
              <a:rPr lang="en-US" sz="3600" dirty="0"/>
              <a:t>Steps for Router Failover</a:t>
            </a:r>
          </a:p>
        </p:txBody>
      </p:sp>
      <p:pic>
        <p:nvPicPr>
          <p:cNvPr id="4" name="Content Placeholder 3"/>
          <p:cNvPicPr>
            <a:picLocks noGrp="1" noChangeAspect="1"/>
          </p:cNvPicPr>
          <p:nvPr>
            <p:ph idx="1"/>
          </p:nvPr>
        </p:nvPicPr>
        <p:blipFill>
          <a:blip r:embed="rId3" cstate="print"/>
          <a:srcRect l="-20678" r="-20678"/>
          <a:stretch>
            <a:fillRect/>
          </a:stretch>
        </p:blipFill>
        <p:spPr>
          <a:xfrm>
            <a:off x="650876" y="2095258"/>
            <a:ext cx="7940675" cy="4310062"/>
          </a:xfrm>
          <a:ln>
            <a:solidFill>
              <a:schemeClr val="tx1"/>
            </a:solidFill>
            <a:bevel/>
          </a:ln>
        </p:spPr>
      </p:pic>
    </p:spTree>
    <p:extLst>
      <p:ext uri="{BB962C8B-B14F-4D97-AF65-F5344CB8AC3E}">
        <p14:creationId xmlns:p14="http://schemas.microsoft.com/office/powerpoint/2010/main" val="288937582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0876" y="653902"/>
            <a:ext cx="8042276" cy="1336956"/>
          </a:xfrm>
        </p:spPr>
        <p:txBody>
          <a:bodyPr/>
          <a:lstStyle/>
          <a:p>
            <a:r>
              <a:rPr lang="en-US" sz="3200" dirty="0"/>
              <a:t>Varieties of First-Hop Redundancy Protocols</a:t>
            </a:r>
            <a:endParaRPr lang="en-US" sz="6600" dirty="0"/>
          </a:p>
        </p:txBody>
      </p:sp>
      <p:sp>
        <p:nvSpPr>
          <p:cNvPr id="3" name="Content Placeholder 2"/>
          <p:cNvSpPr>
            <a:spLocks noGrp="1"/>
          </p:cNvSpPr>
          <p:nvPr>
            <p:ph idx="1"/>
          </p:nvPr>
        </p:nvSpPr>
        <p:spPr>
          <a:xfrm>
            <a:off x="650876" y="2009366"/>
            <a:ext cx="7940675" cy="4310605"/>
          </a:xfrm>
        </p:spPr>
        <p:txBody>
          <a:bodyPr/>
          <a:lstStyle/>
          <a:p>
            <a:r>
              <a:rPr lang="en-US" sz="2000" dirty="0">
                <a:solidFill>
                  <a:schemeClr val="tx1"/>
                </a:solidFill>
              </a:rPr>
              <a:t>Hot Standby Router Protocol (HSRP)</a:t>
            </a:r>
          </a:p>
          <a:p>
            <a:r>
              <a:rPr lang="en-US" sz="2000" dirty="0">
                <a:solidFill>
                  <a:schemeClr val="tx1"/>
                </a:solidFill>
              </a:rPr>
              <a:t>HSRP for IPv6</a:t>
            </a:r>
          </a:p>
          <a:p>
            <a:r>
              <a:rPr lang="en-US" sz="2000" dirty="0">
                <a:solidFill>
                  <a:schemeClr val="tx1"/>
                </a:solidFill>
              </a:rPr>
              <a:t>Virtual Router Redundancy Protocol version 2 (VRRPv2)</a:t>
            </a:r>
          </a:p>
          <a:p>
            <a:r>
              <a:rPr lang="en-US" sz="2000" dirty="0">
                <a:solidFill>
                  <a:schemeClr val="tx1"/>
                </a:solidFill>
              </a:rPr>
              <a:t>VRRPv3</a:t>
            </a:r>
          </a:p>
          <a:p>
            <a:r>
              <a:rPr lang="en-US" sz="2000" dirty="0">
                <a:solidFill>
                  <a:schemeClr val="tx1"/>
                </a:solidFill>
              </a:rPr>
              <a:t>Gateway Load Balancing Protocol (GLBP)</a:t>
            </a:r>
          </a:p>
          <a:p>
            <a:r>
              <a:rPr lang="en-US" sz="2000" dirty="0">
                <a:solidFill>
                  <a:schemeClr val="tx1"/>
                </a:solidFill>
              </a:rPr>
              <a:t>GLBP for IPv6 </a:t>
            </a:r>
          </a:p>
          <a:p>
            <a:r>
              <a:rPr lang="en-US" sz="2000" dirty="0">
                <a:solidFill>
                  <a:schemeClr val="tx1"/>
                </a:solidFill>
              </a:rPr>
              <a:t>ICMP Router Discovery Protocol (IRDP)</a:t>
            </a:r>
          </a:p>
        </p:txBody>
      </p:sp>
    </p:spTree>
    <p:extLst>
      <p:ext uri="{BB962C8B-B14F-4D97-AF65-F5344CB8AC3E}">
        <p14:creationId xmlns:p14="http://schemas.microsoft.com/office/powerpoint/2010/main" val="134738393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br>
              <a:rPr lang="en-US" altLang="en-US" sz="1600" dirty="0"/>
            </a:br>
            <a:r>
              <a:rPr lang="en-US" altLang="en-US" dirty="0"/>
              <a:t>First Hop Redundancy Protocols</a:t>
            </a:r>
          </a:p>
        </p:txBody>
      </p:sp>
      <p:sp>
        <p:nvSpPr>
          <p:cNvPr id="7" name="TextBox 6"/>
          <p:cNvSpPr txBox="1"/>
          <p:nvPr/>
        </p:nvSpPr>
        <p:spPr>
          <a:xfrm>
            <a:off x="6279420" y="1941583"/>
            <a:ext cx="184731" cy="369332"/>
          </a:xfrm>
          <a:prstGeom prst="rect">
            <a:avLst/>
          </a:prstGeom>
          <a:noFill/>
        </p:spPr>
        <p:txBody>
          <a:bodyPr wrap="none" rtlCol="0">
            <a:spAutoFit/>
          </a:bodyPr>
          <a:lstStyle/>
          <a:p>
            <a:endParaRPr lang="en-US" dirty="0"/>
          </a:p>
        </p:txBody>
      </p:sp>
      <p:sp>
        <p:nvSpPr>
          <p:cNvPr id="4" name="Rectangle 3"/>
          <p:cNvSpPr/>
          <p:nvPr/>
        </p:nvSpPr>
        <p:spPr>
          <a:xfrm>
            <a:off x="141366" y="1755465"/>
            <a:ext cx="4721947" cy="3585597"/>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ＭＳ Ｐゴシック" charset="0"/>
                <a:cs typeface="CiscoSans"/>
              </a:rPr>
              <a:t>Hot Standby Router Protocol (HSRP)</a:t>
            </a:r>
            <a:r>
              <a:rPr lang="en-US" sz="1500" dirty="0">
                <a:solidFill>
                  <a:srgbClr val="000000"/>
                </a:solidFill>
                <a:ea typeface="ＭＳ Ｐゴシック" charset="0"/>
                <a:cs typeface="CiscoSans"/>
              </a:rPr>
              <a:t> - A Cisco-proprietary FHRP designed to allow for transparent failover of a first-hop IPv4 device. </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Active device is the device that is used for routing packets.</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Standby device is the device that takes over when the active device fails.</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Function of the HSRP standby router is to monitor the operational status of the HSRP group and to quickly assume packet-forwarding responsibility if the active router fails.</a:t>
            </a:r>
          </a:p>
          <a:p>
            <a:pPr marL="169863" lvl="1" indent="-169863" defTabSz="684213">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ＭＳ Ｐゴシック" charset="0"/>
                <a:cs typeface="CiscoSans"/>
              </a:rPr>
              <a:t>HSRP for IPv6 </a:t>
            </a:r>
            <a:r>
              <a:rPr lang="en-US" sz="1500" dirty="0">
                <a:solidFill>
                  <a:srgbClr val="000000"/>
                </a:solidFill>
                <a:ea typeface="ＭＳ Ｐゴシック" charset="0"/>
                <a:cs typeface="CiscoSans"/>
              </a:rPr>
              <a:t>- Cisco-proprietary FHRP providing the same functionality of HSRP, but in an IPv6 environment. </a:t>
            </a:r>
          </a:p>
        </p:txBody>
      </p:sp>
      <p:pic>
        <p:nvPicPr>
          <p:cNvPr id="3" name="Picture 2"/>
          <p:cNvPicPr>
            <a:picLocks noChangeAspect="1"/>
          </p:cNvPicPr>
          <p:nvPr/>
        </p:nvPicPr>
        <p:blipFill>
          <a:blip r:embed="rId3"/>
          <a:stretch>
            <a:fillRect/>
          </a:stretch>
        </p:blipFill>
        <p:spPr>
          <a:xfrm>
            <a:off x="4989329" y="1876845"/>
            <a:ext cx="3850489" cy="1472076"/>
          </a:xfrm>
          <a:prstGeom prst="rect">
            <a:avLst/>
          </a:prstGeom>
        </p:spPr>
      </p:pic>
      <p:pic>
        <p:nvPicPr>
          <p:cNvPr id="5" name="Picture 4"/>
          <p:cNvPicPr>
            <a:picLocks noChangeAspect="1"/>
          </p:cNvPicPr>
          <p:nvPr/>
        </p:nvPicPr>
        <p:blipFill>
          <a:blip r:embed="rId4"/>
          <a:stretch>
            <a:fillRect/>
          </a:stretch>
        </p:blipFill>
        <p:spPr>
          <a:xfrm>
            <a:off x="4989329" y="3413659"/>
            <a:ext cx="3850489" cy="906902"/>
          </a:xfrm>
          <a:prstGeom prst="rect">
            <a:avLst/>
          </a:prstGeom>
          <a:ln>
            <a:solidFill>
              <a:srgbClr val="FF0000"/>
            </a:solidFill>
          </a:ln>
        </p:spPr>
      </p:pic>
    </p:spTree>
    <p:extLst>
      <p:ext uri="{BB962C8B-B14F-4D97-AF65-F5344CB8AC3E}">
        <p14:creationId xmlns:p14="http://schemas.microsoft.com/office/powerpoint/2010/main" val="1647254353"/>
      </p:ext>
    </p:extLst>
  </p:cSld>
  <p:clrMapOvr>
    <a:masterClrMapping/>
  </p:clrMapOvr>
  <p:transition spd="slow">
    <p:wipe/>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20AE7-A010-4F9F-9DC4-AAFBBB514B8F}"/>
              </a:ext>
            </a:extLst>
          </p:cNvPr>
          <p:cNvSpPr>
            <a:spLocks noGrp="1"/>
          </p:cNvSpPr>
          <p:nvPr>
            <p:ph type="title"/>
          </p:nvPr>
        </p:nvSpPr>
        <p:spPr/>
        <p:txBody>
          <a:bodyPr/>
          <a:lstStyle/>
          <a:p>
            <a:r>
              <a:rPr lang="en-US" altLang="en-US" sz="3200" dirty="0"/>
              <a:t>First Hop Redundancy Protocols (Cont.) </a:t>
            </a:r>
            <a:endParaRPr lang="en-GB" sz="3200" dirty="0"/>
          </a:p>
        </p:txBody>
      </p:sp>
      <p:sp>
        <p:nvSpPr>
          <p:cNvPr id="3" name="Content Placeholder 2">
            <a:extLst>
              <a:ext uri="{FF2B5EF4-FFF2-40B4-BE49-F238E27FC236}">
                <a16:creationId xmlns:a16="http://schemas.microsoft.com/office/drawing/2014/main" id="{6D6C8744-5BEE-4641-B1A1-8C69889B8900}"/>
              </a:ext>
            </a:extLst>
          </p:cNvPr>
          <p:cNvSpPr>
            <a:spLocks noGrp="1"/>
          </p:cNvSpPr>
          <p:nvPr>
            <p:ph idx="1"/>
          </p:nvPr>
        </p:nvSpPr>
        <p:spPr/>
        <p:txBody>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ＭＳ Ｐゴシック" charset="0"/>
                <a:cs typeface="CiscoSans"/>
              </a:rPr>
              <a:t>Virtual Router Redundancy Protocol version 2 - </a:t>
            </a:r>
            <a:r>
              <a:rPr lang="en-US" sz="1500" dirty="0">
                <a:solidFill>
                  <a:srgbClr val="000000"/>
                </a:solidFill>
                <a:ea typeface="ＭＳ Ｐゴシック" charset="0"/>
                <a:cs typeface="CiscoSans"/>
              </a:rPr>
              <a:t>A nonproprietary protocol that dynamically assigns responsibility for one or more virtual routers to the VRRP routers on an IPv4 LAN. </a:t>
            </a:r>
          </a:p>
          <a:p>
            <a:pPr marL="358775" lvl="1" indent="-215900" defTabSz="684213">
              <a:spcBef>
                <a:spcPts val="300"/>
              </a:spcBef>
              <a:spcAft>
                <a:spcPts val="300"/>
              </a:spcAft>
              <a:buClr>
                <a:schemeClr val="tx2"/>
              </a:buClr>
              <a:buSzPct val="90000"/>
              <a:buFont typeface="Arial" charset="0"/>
              <a:buChar char="•"/>
            </a:pPr>
            <a:r>
              <a:rPr lang="en-US" sz="1400" dirty="0">
                <a:solidFill>
                  <a:srgbClr val="000000"/>
                </a:solidFill>
                <a:ea typeface="ＭＳ Ｐゴシック" charset="0"/>
                <a:cs typeface="CiscoSans"/>
              </a:rPr>
              <a:t>One router is elected as the virtual router master, with the other routers acting as backups, in case the virtual router master fails.</a:t>
            </a:r>
          </a:p>
          <a:p>
            <a:pPr marL="169863" lvl="1" indent="-169863" defTabSz="684213">
              <a:spcAft>
                <a:spcPts val="600"/>
              </a:spcAft>
              <a:buClr>
                <a:schemeClr val="tx2"/>
              </a:buClr>
              <a:buSzPct val="90000"/>
              <a:buFont typeface="Wingdings" panose="05000000000000000000" pitchFamily="2" charset="2"/>
              <a:buChar char="§"/>
            </a:pPr>
            <a:r>
              <a:rPr lang="en-US" sz="1500" b="1" dirty="0">
                <a:solidFill>
                  <a:srgbClr val="000000"/>
                </a:solidFill>
                <a:ea typeface="ＭＳ Ｐゴシック" charset="0"/>
                <a:cs typeface="CiscoSans"/>
              </a:rPr>
              <a:t>VRRPv3</a:t>
            </a:r>
            <a:r>
              <a:rPr lang="en-US" sz="1500" dirty="0">
                <a:solidFill>
                  <a:srgbClr val="000000"/>
                </a:solidFill>
                <a:ea typeface="ＭＳ Ｐゴシック" charset="0"/>
                <a:cs typeface="CiscoSans"/>
              </a:rPr>
              <a:t> - Capability to support IPv4 and IPv6. </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ＭＳ Ｐゴシック" charset="0"/>
                <a:cs typeface="CiscoSans"/>
              </a:rPr>
              <a:t>Gateway Load Balancing Protocol (GLBP) - </a:t>
            </a:r>
            <a:r>
              <a:rPr lang="en-US" sz="1500" dirty="0">
                <a:solidFill>
                  <a:srgbClr val="000000"/>
                </a:solidFill>
                <a:ea typeface="ＭＳ Ｐゴシック" charset="0"/>
                <a:cs typeface="CiscoSans"/>
              </a:rPr>
              <a:t>Cisco-proprietary FHRP that protects data traffic from a failed router or circuit allowing </a:t>
            </a:r>
            <a:r>
              <a:rPr lang="en-US" sz="1500" b="1" dirty="0">
                <a:solidFill>
                  <a:srgbClr val="000000"/>
                </a:solidFill>
                <a:ea typeface="ＭＳ Ｐゴシック" charset="0"/>
                <a:cs typeface="CiscoSans"/>
              </a:rPr>
              <a:t>load balancing</a:t>
            </a:r>
            <a:r>
              <a:rPr lang="en-US" sz="1500" dirty="0">
                <a:solidFill>
                  <a:srgbClr val="000000"/>
                </a:solidFill>
                <a:ea typeface="ＭＳ Ｐゴシック" charset="0"/>
                <a:cs typeface="CiscoSans"/>
              </a:rPr>
              <a:t> between a group of redundant routers.</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500" b="1" dirty="0">
                <a:solidFill>
                  <a:srgbClr val="000000"/>
                </a:solidFill>
                <a:ea typeface="ＭＳ Ｐゴシック" charset="0"/>
                <a:cs typeface="CiscoSans"/>
              </a:rPr>
              <a:t>GLBP for IPv6 - </a:t>
            </a:r>
            <a:r>
              <a:rPr lang="en-US" sz="1500" dirty="0">
                <a:solidFill>
                  <a:srgbClr val="000000"/>
                </a:solidFill>
                <a:ea typeface="ＭＳ Ｐゴシック" charset="0"/>
                <a:cs typeface="CiscoSans"/>
              </a:rPr>
              <a:t>Cisco-proprietary FHRP providing the same functionality of GLBP.</a:t>
            </a:r>
          </a:p>
          <a:p>
            <a:endParaRPr lang="en-GB" dirty="0"/>
          </a:p>
        </p:txBody>
      </p:sp>
    </p:spTree>
    <p:extLst>
      <p:ext uri="{BB962C8B-B14F-4D97-AF65-F5344CB8AC3E}">
        <p14:creationId xmlns:p14="http://schemas.microsoft.com/office/powerpoint/2010/main" val="321920461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br>
              <a:rPr lang="en-US" altLang="en-US" sz="1600" dirty="0"/>
            </a:br>
            <a:r>
              <a:rPr lang="en-US" altLang="en-US" dirty="0"/>
              <a:t>HSRP Overview</a:t>
            </a:r>
          </a:p>
        </p:txBody>
      </p:sp>
      <p:sp>
        <p:nvSpPr>
          <p:cNvPr id="7" name="TextBox 6"/>
          <p:cNvSpPr txBox="1"/>
          <p:nvPr/>
        </p:nvSpPr>
        <p:spPr>
          <a:xfrm>
            <a:off x="6279420" y="1941583"/>
            <a:ext cx="184731" cy="369332"/>
          </a:xfrm>
          <a:prstGeom prst="rect">
            <a:avLst/>
          </a:prstGeom>
          <a:noFill/>
        </p:spPr>
        <p:txBody>
          <a:bodyPr wrap="none" rtlCol="0">
            <a:spAutoFit/>
          </a:bodyPr>
          <a:lstStyle/>
          <a:p>
            <a:endParaRPr lang="en-US" dirty="0"/>
          </a:p>
        </p:txBody>
      </p:sp>
      <p:sp>
        <p:nvSpPr>
          <p:cNvPr id="4" name="Rectangle 3"/>
          <p:cNvSpPr/>
          <p:nvPr/>
        </p:nvSpPr>
        <p:spPr>
          <a:xfrm>
            <a:off x="4099661" y="1911304"/>
            <a:ext cx="4983885" cy="3754874"/>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dirty="0">
                <a:solidFill>
                  <a:srgbClr val="000000"/>
                </a:solidFill>
                <a:ea typeface="ＭＳ Ｐゴシック" charset="0"/>
                <a:cs typeface="CiscoSans"/>
              </a:rPr>
              <a:t>One of the routers is selected by HSRP to be the active router and default gateway.</a:t>
            </a:r>
          </a:p>
          <a:p>
            <a:pPr marL="169863" indent="-169863" defTabSz="684213">
              <a:spcBef>
                <a:spcPts val="600"/>
              </a:spcBef>
              <a:spcAft>
                <a:spcPts val="600"/>
              </a:spcAft>
              <a:buClr>
                <a:schemeClr val="tx2"/>
              </a:buClr>
              <a:buSzPct val="90000"/>
              <a:buFont typeface="Wingdings" panose="05000000000000000000" pitchFamily="2" charset="2"/>
              <a:buChar char="§"/>
            </a:pPr>
            <a:r>
              <a:rPr lang="en-US" dirty="0">
                <a:solidFill>
                  <a:srgbClr val="000000"/>
                </a:solidFill>
                <a:ea typeface="ＭＳ Ｐゴシック" charset="0"/>
                <a:cs typeface="CiscoSans"/>
              </a:rPr>
              <a:t>Other router will become the standby router.</a:t>
            </a:r>
          </a:p>
          <a:p>
            <a:pPr marL="169863" indent="-169863" defTabSz="684213">
              <a:spcBef>
                <a:spcPts val="600"/>
              </a:spcBef>
              <a:spcAft>
                <a:spcPts val="600"/>
              </a:spcAft>
              <a:buClr>
                <a:schemeClr val="tx2"/>
              </a:buClr>
              <a:buSzPct val="90000"/>
              <a:buFont typeface="Wingdings" panose="05000000000000000000" pitchFamily="2" charset="2"/>
              <a:buChar char="§"/>
            </a:pPr>
            <a:r>
              <a:rPr lang="en-US" dirty="0">
                <a:solidFill>
                  <a:srgbClr val="000000"/>
                </a:solidFill>
                <a:ea typeface="ＭＳ Ｐゴシック" charset="0"/>
                <a:cs typeface="CiscoSans"/>
              </a:rPr>
              <a:t>If active router fails, standby assumes the role of active router and default gateway.</a:t>
            </a:r>
          </a:p>
          <a:p>
            <a:pPr marL="169863" indent="-169863" defTabSz="684213">
              <a:spcBef>
                <a:spcPts val="600"/>
              </a:spcBef>
              <a:spcAft>
                <a:spcPts val="600"/>
              </a:spcAft>
              <a:buClr>
                <a:schemeClr val="tx2"/>
              </a:buClr>
              <a:buSzPct val="90000"/>
              <a:buFont typeface="Wingdings" panose="05000000000000000000" pitchFamily="2" charset="2"/>
              <a:buChar char="§"/>
            </a:pPr>
            <a:r>
              <a:rPr lang="en-US" dirty="0">
                <a:solidFill>
                  <a:srgbClr val="000000"/>
                </a:solidFill>
                <a:ea typeface="ＭＳ Ｐゴシック" charset="0"/>
                <a:cs typeface="CiscoSans"/>
              </a:rPr>
              <a:t>Hosts are configured with single default gateway VIRTUAL address that is recognizable by both the active and standby routers</a:t>
            </a:r>
            <a:r>
              <a:rPr lang="en-US" b="1" dirty="0">
                <a:solidFill>
                  <a:srgbClr val="000000"/>
                </a:solidFill>
                <a:ea typeface="ＭＳ Ｐゴシック" charset="0"/>
                <a:cs typeface="CiscoSans"/>
              </a:rPr>
              <a:t>.</a:t>
            </a:r>
          </a:p>
          <a:p>
            <a:pPr marL="169863" indent="-169863" defTabSz="684213">
              <a:spcBef>
                <a:spcPts val="600"/>
              </a:spcBef>
              <a:spcAft>
                <a:spcPts val="600"/>
              </a:spcAft>
              <a:buClr>
                <a:schemeClr val="tx2"/>
              </a:buClr>
              <a:buSzPct val="90000"/>
              <a:buFont typeface="Wingdings" panose="05000000000000000000" pitchFamily="2" charset="2"/>
              <a:buChar char="§"/>
            </a:pPr>
            <a:endParaRPr lang="en-US" dirty="0">
              <a:solidFill>
                <a:srgbClr val="000000"/>
              </a:solidFill>
              <a:ea typeface="ＭＳ Ｐゴシック" charset="0"/>
              <a:cs typeface="CiscoSans"/>
            </a:endParaRPr>
          </a:p>
        </p:txBody>
      </p:sp>
      <p:pic>
        <p:nvPicPr>
          <p:cNvPr id="2" name="Picture 1"/>
          <p:cNvPicPr>
            <a:picLocks noChangeAspect="1"/>
          </p:cNvPicPr>
          <p:nvPr/>
        </p:nvPicPr>
        <p:blipFill>
          <a:blip r:embed="rId3"/>
          <a:stretch>
            <a:fillRect/>
          </a:stretch>
        </p:blipFill>
        <p:spPr>
          <a:xfrm>
            <a:off x="60454" y="2936980"/>
            <a:ext cx="3975575" cy="3423595"/>
          </a:xfrm>
          <a:prstGeom prst="rect">
            <a:avLst/>
          </a:prstGeom>
        </p:spPr>
      </p:pic>
    </p:spTree>
    <p:extLst>
      <p:ext uri="{BB962C8B-B14F-4D97-AF65-F5344CB8AC3E}">
        <p14:creationId xmlns:p14="http://schemas.microsoft.com/office/powerpoint/2010/main" val="745863190"/>
      </p:ext>
    </p:extLst>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549275" y="107576"/>
            <a:ext cx="8042276" cy="1303386"/>
          </a:xfrm>
        </p:spPr>
        <p:txBody>
          <a:bodyPr/>
          <a:lstStyle/>
          <a:p>
            <a:br>
              <a:rPr lang="en-US" altLang="en-US" sz="1600" dirty="0"/>
            </a:br>
            <a:r>
              <a:rPr lang="en-US" altLang="en-US" dirty="0"/>
              <a:t>HSRP Priority and Preemption</a:t>
            </a:r>
          </a:p>
        </p:txBody>
      </p:sp>
      <p:sp>
        <p:nvSpPr>
          <p:cNvPr id="7" name="TextBox 6"/>
          <p:cNvSpPr txBox="1"/>
          <p:nvPr/>
        </p:nvSpPr>
        <p:spPr>
          <a:xfrm>
            <a:off x="6279420" y="1941583"/>
            <a:ext cx="184731" cy="369332"/>
          </a:xfrm>
          <a:prstGeom prst="rect">
            <a:avLst/>
          </a:prstGeom>
          <a:noFill/>
        </p:spPr>
        <p:txBody>
          <a:bodyPr wrap="none" rtlCol="0">
            <a:spAutoFit/>
          </a:bodyPr>
          <a:lstStyle/>
          <a:p>
            <a:endParaRPr lang="en-US" dirty="0"/>
          </a:p>
        </p:txBody>
      </p:sp>
      <p:sp>
        <p:nvSpPr>
          <p:cNvPr id="4" name="Rectangle 3"/>
          <p:cNvSpPr/>
          <p:nvPr/>
        </p:nvSpPr>
        <p:spPr>
          <a:xfrm>
            <a:off x="254336" y="1656196"/>
            <a:ext cx="8889664" cy="5401479"/>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ea typeface="ＭＳ Ｐゴシック" charset="0"/>
                <a:cs typeface="CiscoSans"/>
              </a:rPr>
              <a:t>Role of active and standby routers determined by election process.</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ea typeface="ＭＳ Ｐゴシック" charset="0"/>
                <a:cs typeface="CiscoSans"/>
              </a:rPr>
              <a:t>By default, the router with the numerically highest IPv4 address is elected as the active router.</a:t>
            </a: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ea typeface="ＭＳ Ｐゴシック" charset="0"/>
                <a:cs typeface="CiscoSans"/>
              </a:rPr>
              <a:t>Control HSRP election  with priority and do not use highest address.</a:t>
            </a:r>
          </a:p>
          <a:p>
            <a:pPr marL="169863" indent="-169863" defTabSz="684213">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a typeface="ＭＳ Ｐゴシック" charset="0"/>
              <a:cs typeface="CiscoSans"/>
            </a:endParaRPr>
          </a:p>
          <a:p>
            <a:pPr marL="169863" indent="-169863" defTabSz="684213">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a typeface="ＭＳ Ｐゴシック" charset="0"/>
              <a:cs typeface="CiscoSans"/>
            </a:endParaRPr>
          </a:p>
          <a:p>
            <a:pPr marL="169863" indent="-169863" defTabSz="684213">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a typeface="ＭＳ Ｐゴシック" charset="0"/>
              <a:cs typeface="CiscoSans"/>
            </a:endParaRPr>
          </a:p>
          <a:p>
            <a:pPr marL="169863" indent="-169863" defTabSz="684213">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a typeface="ＭＳ Ｐゴシック" charset="0"/>
              <a:cs typeface="CiscoSans"/>
            </a:endParaRPr>
          </a:p>
          <a:p>
            <a:pPr marL="169863" indent="-169863" defTabSz="684213">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a typeface="ＭＳ Ｐゴシック" charset="0"/>
              <a:cs typeface="CiscoSans"/>
            </a:endParaRPr>
          </a:p>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ea typeface="ＭＳ Ｐゴシック" charset="0"/>
                <a:cs typeface="CiscoSans"/>
              </a:rPr>
              <a:t>HSRP Preemption</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ea typeface="ＭＳ Ｐゴシック" charset="0"/>
                <a:cs typeface="CiscoSans"/>
              </a:rPr>
              <a:t>Preemption - ability of HSRP router to trigger the re-election process.</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ea typeface="ＭＳ Ｐゴシック" charset="0"/>
                <a:cs typeface="CiscoSans"/>
              </a:rPr>
              <a:t>To force a new HSRP election process, preemption must be enabled using </a:t>
            </a:r>
            <a:r>
              <a:rPr lang="en-US" sz="1600" b="1" dirty="0">
                <a:solidFill>
                  <a:srgbClr val="000000"/>
                </a:solidFill>
                <a:ea typeface="ＭＳ Ｐゴシック" charset="0"/>
                <a:cs typeface="CiscoSans"/>
              </a:rPr>
              <a:t>standby preempt interface. </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ea typeface="ＭＳ Ｐゴシック" charset="0"/>
                <a:cs typeface="CiscoSans"/>
              </a:rPr>
              <a:t>A router that comes online with the a higher priority will become the active router.</a:t>
            </a:r>
          </a:p>
          <a:p>
            <a:pPr marL="169863" indent="-169863" defTabSz="684213">
              <a:spcBef>
                <a:spcPts val="600"/>
              </a:spcBef>
              <a:spcAft>
                <a:spcPts val="600"/>
              </a:spcAft>
              <a:buClr>
                <a:schemeClr val="tx2"/>
              </a:buClr>
              <a:buSzPct val="90000"/>
              <a:buFont typeface="Wingdings" panose="05000000000000000000" pitchFamily="2" charset="2"/>
              <a:buChar char="§"/>
            </a:pPr>
            <a:endParaRPr lang="en-US" sz="1600" dirty="0">
              <a:solidFill>
                <a:srgbClr val="000000"/>
              </a:solidFill>
              <a:ea typeface="ＭＳ Ｐゴシック" charset="0"/>
              <a:cs typeface="CiscoSans"/>
            </a:endParaRPr>
          </a:p>
        </p:txBody>
      </p:sp>
      <p:pic>
        <p:nvPicPr>
          <p:cNvPr id="2" name="Picture 1"/>
          <p:cNvPicPr>
            <a:picLocks noChangeAspect="1"/>
          </p:cNvPicPr>
          <p:nvPr/>
        </p:nvPicPr>
        <p:blipFill>
          <a:blip r:embed="rId3"/>
          <a:stretch>
            <a:fillRect/>
          </a:stretch>
        </p:blipFill>
        <p:spPr>
          <a:xfrm>
            <a:off x="5710459" y="3055163"/>
            <a:ext cx="3244936" cy="2346458"/>
          </a:xfrm>
          <a:prstGeom prst="rect">
            <a:avLst/>
          </a:prstGeom>
        </p:spPr>
      </p:pic>
      <p:sp>
        <p:nvSpPr>
          <p:cNvPr id="8" name="Rectangle 7">
            <a:extLst>
              <a:ext uri="{FF2B5EF4-FFF2-40B4-BE49-F238E27FC236}">
                <a16:creationId xmlns:a16="http://schemas.microsoft.com/office/drawing/2014/main" id="{FD201B6E-F314-41DE-A515-076F35207E11}"/>
              </a:ext>
            </a:extLst>
          </p:cNvPr>
          <p:cNvSpPr/>
          <p:nvPr/>
        </p:nvSpPr>
        <p:spPr>
          <a:xfrm>
            <a:off x="254336" y="3125558"/>
            <a:ext cx="5353177" cy="1915909"/>
          </a:xfrm>
          <a:prstGeom prst="rect">
            <a:avLst/>
          </a:prstGeom>
        </p:spPr>
        <p:txBody>
          <a:bodyPr wrap="square">
            <a:spAutoFit/>
          </a:bodyPr>
          <a:lstStyle/>
          <a:p>
            <a:pPr marL="169863" indent="-169863" defTabSz="684213">
              <a:spcBef>
                <a:spcPts val="600"/>
              </a:spcBef>
              <a:spcAft>
                <a:spcPts val="600"/>
              </a:spcAft>
              <a:buClr>
                <a:schemeClr val="tx2"/>
              </a:buClr>
              <a:buSzPct val="90000"/>
              <a:buFont typeface="Wingdings" panose="05000000000000000000" pitchFamily="2" charset="2"/>
              <a:buChar char="§"/>
            </a:pPr>
            <a:r>
              <a:rPr lang="en-US" sz="1600" dirty="0">
                <a:solidFill>
                  <a:srgbClr val="000000"/>
                </a:solidFill>
                <a:ea typeface="ＭＳ Ｐゴシック" charset="0"/>
                <a:cs typeface="CiscoSans"/>
              </a:rPr>
              <a:t>HSRP Priority</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ea typeface="ＭＳ Ｐゴシック" charset="0"/>
                <a:cs typeface="CiscoSans"/>
              </a:rPr>
              <a:t>Used to determine active router.</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ea typeface="ＭＳ Ｐゴシック" charset="0"/>
                <a:cs typeface="CiscoSans"/>
              </a:rPr>
              <a:t>Default HSRP priority is 100.</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ea typeface="ＭＳ Ｐゴシック" charset="0"/>
                <a:cs typeface="CiscoSans"/>
              </a:rPr>
              <a:t>Range is 0 to 255 and router with highest priority will become active.</a:t>
            </a:r>
          </a:p>
          <a:p>
            <a:pPr marL="358775" lvl="1" indent="-215900" defTabSz="684213">
              <a:spcBef>
                <a:spcPts val="300"/>
              </a:spcBef>
              <a:spcAft>
                <a:spcPts val="300"/>
              </a:spcAft>
              <a:buClr>
                <a:schemeClr val="tx2"/>
              </a:buClr>
              <a:buSzPct val="90000"/>
              <a:buFont typeface="Arial" charset="0"/>
              <a:buChar char="•"/>
            </a:pPr>
            <a:r>
              <a:rPr lang="en-US" sz="1600" dirty="0">
                <a:solidFill>
                  <a:srgbClr val="000000"/>
                </a:solidFill>
                <a:ea typeface="ＭＳ Ｐゴシック" charset="0"/>
                <a:cs typeface="CiscoSans"/>
              </a:rPr>
              <a:t>Use the </a:t>
            </a:r>
            <a:r>
              <a:rPr lang="en-US" sz="1600" b="1" dirty="0">
                <a:solidFill>
                  <a:srgbClr val="000000"/>
                </a:solidFill>
                <a:ea typeface="ＭＳ Ｐゴシック" charset="0"/>
                <a:cs typeface="CiscoSans"/>
              </a:rPr>
              <a:t>standby priority interface </a:t>
            </a:r>
            <a:r>
              <a:rPr lang="en-US" sz="1600" dirty="0">
                <a:solidFill>
                  <a:srgbClr val="000000"/>
                </a:solidFill>
                <a:ea typeface="ＭＳ Ｐゴシック" charset="0"/>
                <a:cs typeface="CiscoSans"/>
              </a:rPr>
              <a:t>command.</a:t>
            </a:r>
          </a:p>
        </p:txBody>
      </p:sp>
    </p:spTree>
    <p:extLst>
      <p:ext uri="{BB962C8B-B14F-4D97-AF65-F5344CB8AC3E}">
        <p14:creationId xmlns:p14="http://schemas.microsoft.com/office/powerpoint/2010/main" val="565185435"/>
      </p:ext>
    </p:extLst>
  </p:cSld>
  <p:clrMapOvr>
    <a:masterClrMapping/>
  </p:clrMapOvr>
  <p:transition spd="slow">
    <p:wip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US" altLang="en-US" dirty="0"/>
              <a:t>HSRP States and Timers</a:t>
            </a:r>
          </a:p>
        </p:txBody>
      </p:sp>
      <p:sp>
        <p:nvSpPr>
          <p:cNvPr id="7" name="TextBox 6"/>
          <p:cNvSpPr txBox="1"/>
          <p:nvPr/>
        </p:nvSpPr>
        <p:spPr>
          <a:xfrm>
            <a:off x="6279420" y="1941583"/>
            <a:ext cx="184731" cy="369332"/>
          </a:xfrm>
          <a:prstGeom prst="rect">
            <a:avLst/>
          </a:prstGeom>
          <a:noFill/>
        </p:spPr>
        <p:txBody>
          <a:bodyPr wrap="none" rtlCol="0">
            <a:spAutoFit/>
          </a:bodyPr>
          <a:lstStyle/>
          <a:p>
            <a:endParaRPr lang="en-US" dirty="0"/>
          </a:p>
        </p:txBody>
      </p:sp>
      <p:pic>
        <p:nvPicPr>
          <p:cNvPr id="3" name="Picture 2"/>
          <p:cNvPicPr>
            <a:picLocks noChangeAspect="1"/>
          </p:cNvPicPr>
          <p:nvPr/>
        </p:nvPicPr>
        <p:blipFill>
          <a:blip r:embed="rId3"/>
          <a:stretch>
            <a:fillRect/>
          </a:stretch>
        </p:blipFill>
        <p:spPr>
          <a:xfrm>
            <a:off x="754225" y="1586575"/>
            <a:ext cx="7990103" cy="3270040"/>
          </a:xfrm>
          <a:prstGeom prst="rect">
            <a:avLst/>
          </a:prstGeom>
        </p:spPr>
      </p:pic>
      <p:sp>
        <p:nvSpPr>
          <p:cNvPr id="6" name="TextBox 5"/>
          <p:cNvSpPr txBox="1"/>
          <p:nvPr/>
        </p:nvSpPr>
        <p:spPr>
          <a:xfrm>
            <a:off x="411061" y="4974357"/>
            <a:ext cx="8288322" cy="1384995"/>
          </a:xfrm>
          <a:prstGeom prst="rect">
            <a:avLst/>
          </a:prstGeom>
          <a:noFill/>
        </p:spPr>
        <p:txBody>
          <a:bodyPr wrap="square" rtlCol="0">
            <a:spAutoFit/>
          </a:bodyPr>
          <a:lstStyle/>
          <a:p>
            <a:pPr marL="285750" indent="-285750">
              <a:buFont typeface="Arial" panose="020B0604020202020204" pitchFamily="34" charset="0"/>
              <a:buChar char="•"/>
            </a:pPr>
            <a:r>
              <a:rPr lang="en-US" sz="1400" dirty="0"/>
              <a:t>The active and standby HSRP routers send hello packets to the HSRP group multicast address every 3 seconds, by default. The standby router will become active if it does not receive a hello message from the active router after 10 seconds. </a:t>
            </a:r>
          </a:p>
          <a:p>
            <a:pPr marL="285750" indent="-285750">
              <a:buFont typeface="Arial" panose="020B0604020202020204" pitchFamily="34" charset="0"/>
              <a:buChar char="•"/>
            </a:pPr>
            <a:r>
              <a:rPr lang="en-US" sz="1400" dirty="0"/>
              <a:t>You can lower these timer settings to speed up the failover or preemption. However, to avoid increased CPU usage and unnecessary standby state changes, do not set the hello timer below 1 second or the hold timer below 4 seconds.</a:t>
            </a:r>
          </a:p>
        </p:txBody>
      </p:sp>
    </p:spTree>
    <p:extLst>
      <p:ext uri="{BB962C8B-B14F-4D97-AF65-F5344CB8AC3E}">
        <p14:creationId xmlns:p14="http://schemas.microsoft.com/office/powerpoint/2010/main" val="1591582065"/>
      </p:ext>
    </p:extLst>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br>
              <a:rPr lang="en-US" dirty="0">
                <a:ea typeface="ＭＳ Ｐゴシック" pitchFamily="34" charset="-128"/>
              </a:rPr>
            </a:br>
            <a:r>
              <a:rPr lang="en-US" sz="3600" dirty="0"/>
              <a:t>HSRP Verification</a:t>
            </a:r>
          </a:p>
        </p:txBody>
      </p:sp>
      <p:pic>
        <p:nvPicPr>
          <p:cNvPr id="4" name="Content Placeholder 3"/>
          <p:cNvPicPr>
            <a:picLocks noGrp="1" noChangeAspect="1"/>
          </p:cNvPicPr>
          <p:nvPr>
            <p:ph idx="1"/>
          </p:nvPr>
        </p:nvPicPr>
        <p:blipFill>
          <a:blip r:embed="rId3" cstate="print"/>
          <a:srcRect l="-24328" r="-24328"/>
          <a:stretch>
            <a:fillRect/>
          </a:stretch>
        </p:blipFill>
        <p:spPr>
          <a:xfrm>
            <a:off x="655638" y="1751013"/>
            <a:ext cx="7940675" cy="4310062"/>
          </a:xfrm>
        </p:spPr>
      </p:pic>
    </p:spTree>
    <p:extLst>
      <p:ext uri="{BB962C8B-B14F-4D97-AF65-F5344CB8AC3E}">
        <p14:creationId xmlns:p14="http://schemas.microsoft.com/office/powerpoint/2010/main" val="2546832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274638" y="493713"/>
            <a:ext cx="8145462" cy="838200"/>
          </a:xfrm>
        </p:spPr>
        <p:txBody>
          <a:bodyPr/>
          <a:lstStyle/>
          <a:p>
            <a:pPr eaLnBrk="1" hangingPunct="1"/>
            <a:r>
              <a:rPr lang="en-US" sz="4000" dirty="0">
                <a:ea typeface="ＭＳ Ｐゴシック" pitchFamily="34" charset="-128"/>
              </a:rPr>
              <a:t>Summary</a:t>
            </a:r>
          </a:p>
        </p:txBody>
      </p:sp>
      <p:sp>
        <p:nvSpPr>
          <p:cNvPr id="6147" name="Rectangle 3"/>
          <p:cNvSpPr>
            <a:spLocks noGrp="1" noChangeArrowheads="1"/>
          </p:cNvSpPr>
          <p:nvPr>
            <p:ph idx="1"/>
          </p:nvPr>
        </p:nvSpPr>
        <p:spPr>
          <a:xfrm>
            <a:off x="719138" y="1471613"/>
            <a:ext cx="8131175" cy="4437062"/>
          </a:xfrm>
        </p:spPr>
        <p:txBody>
          <a:bodyPr/>
          <a:lstStyle/>
          <a:p>
            <a:pPr marL="231775" indent="-231775">
              <a:defRPr/>
            </a:pPr>
            <a:r>
              <a:rPr lang="en-CA" sz="2000" dirty="0" err="1">
                <a:solidFill>
                  <a:schemeClr val="tx1"/>
                </a:solidFill>
              </a:rPr>
              <a:t>EtherChannel</a:t>
            </a:r>
            <a:r>
              <a:rPr lang="en-CA" sz="2000" dirty="0">
                <a:solidFill>
                  <a:schemeClr val="tx1"/>
                </a:solidFill>
              </a:rPr>
              <a:t> and how to encompass both the </a:t>
            </a:r>
            <a:r>
              <a:rPr lang="en-CA" sz="2000" dirty="0" err="1">
                <a:solidFill>
                  <a:schemeClr val="tx1"/>
                </a:solidFill>
              </a:rPr>
              <a:t>PAgP</a:t>
            </a:r>
            <a:r>
              <a:rPr lang="en-CA" sz="2000" dirty="0">
                <a:solidFill>
                  <a:schemeClr val="tx1"/>
                </a:solidFill>
              </a:rPr>
              <a:t>-based and the LACP-based link aggregation methods </a:t>
            </a:r>
          </a:p>
          <a:p>
            <a:pPr marL="231775" indent="-231775">
              <a:defRPr/>
            </a:pPr>
            <a:r>
              <a:rPr lang="en-CA" sz="2000" dirty="0" err="1">
                <a:solidFill>
                  <a:schemeClr val="tx1"/>
                </a:solidFill>
              </a:rPr>
              <a:t>EtherChannel</a:t>
            </a:r>
            <a:r>
              <a:rPr lang="en-CA" sz="2000" dirty="0">
                <a:solidFill>
                  <a:schemeClr val="tx1"/>
                </a:solidFill>
              </a:rPr>
              <a:t> technologies and the various means available to implement them</a:t>
            </a:r>
          </a:p>
          <a:p>
            <a:pPr marL="231775" indent="-231775">
              <a:defRPr/>
            </a:pPr>
            <a:r>
              <a:rPr lang="en-CA" sz="2000" dirty="0">
                <a:solidFill>
                  <a:schemeClr val="tx1"/>
                </a:solidFill>
              </a:rPr>
              <a:t>The configuration, verification, and troubleshooting of </a:t>
            </a:r>
            <a:r>
              <a:rPr lang="en-CA" sz="2000" dirty="0" err="1">
                <a:solidFill>
                  <a:schemeClr val="tx1"/>
                </a:solidFill>
              </a:rPr>
              <a:t>EtherChannel</a:t>
            </a:r>
            <a:endParaRPr lang="en-CA" sz="2000" dirty="0">
              <a:solidFill>
                <a:schemeClr val="tx1"/>
              </a:solidFill>
            </a:endParaRPr>
          </a:p>
          <a:p>
            <a:pPr marL="231775" indent="-231775">
              <a:defRPr/>
            </a:pPr>
            <a:r>
              <a:rPr lang="en-US" sz="2000" dirty="0">
                <a:solidFill>
                  <a:schemeClr val="tx1"/>
                </a:solidFill>
              </a:rPr>
              <a:t>First hop redundancy protocols, such as HSRP, VRRP, and GLBP provide alternate default gateways for hosts in the switched environment. </a:t>
            </a:r>
          </a:p>
          <a:p>
            <a:pPr marL="0" indent="0" eaLnBrk="1" hangingPunct="1">
              <a:buFont typeface="Wingdings" pitchFamily="2" charset="2"/>
              <a:buNone/>
              <a:defRPr/>
            </a:pPr>
            <a:endParaRPr lang="en-US" dirty="0">
              <a:cs typeface="Arial" charset="0"/>
            </a:endParaRPr>
          </a:p>
        </p:txBody>
      </p:sp>
    </p:spTree>
    <p:extLst>
      <p:ext uri="{BB962C8B-B14F-4D97-AF65-F5344CB8AC3E}">
        <p14:creationId xmlns:p14="http://schemas.microsoft.com/office/powerpoint/2010/main" val="119917307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1910</TotalTime>
  <Words>1049</Words>
  <Application>Microsoft Office PowerPoint</Application>
  <PresentationFormat>On-screen Show (4:3)</PresentationFormat>
  <Paragraphs>159</Paragraphs>
  <Slides>26</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26</vt:i4>
      </vt:variant>
    </vt:vector>
  </HeadingPairs>
  <TitlesOfParts>
    <vt:vector size="34" baseType="lpstr">
      <vt:lpstr>Arial</vt:lpstr>
      <vt:lpstr>Calibri</vt:lpstr>
      <vt:lpstr>Courier New</vt:lpstr>
      <vt:lpstr>News Gothic MT</vt:lpstr>
      <vt:lpstr>Times New Roman</vt:lpstr>
      <vt:lpstr>Wingdings</vt:lpstr>
      <vt:lpstr>Wingdings 2</vt:lpstr>
      <vt:lpstr>Breeze</vt:lpstr>
      <vt:lpstr>EtherChannel &amp; HSRP</vt:lpstr>
      <vt:lpstr>Sections &amp; Objectives</vt:lpstr>
      <vt:lpstr>Link Aggregation Concepts</vt:lpstr>
      <vt:lpstr> Introduction to Link Aggregation</vt:lpstr>
      <vt:lpstr> Advantages of EtherChannel</vt:lpstr>
      <vt:lpstr>Implementation Restrictions</vt:lpstr>
      <vt:lpstr>Port Aggregation Protocol</vt:lpstr>
      <vt:lpstr> Link Aggregation Control Protocol</vt:lpstr>
      <vt:lpstr>Link Aggregation Configuration</vt:lpstr>
      <vt:lpstr>EtherChannel  Configuration Guidelines</vt:lpstr>
      <vt:lpstr> Configuring EtherChannel  Configuring Interfaces</vt:lpstr>
      <vt:lpstr>Verifying EtherChannel</vt:lpstr>
      <vt:lpstr>Troubleshooting EtherChannel</vt:lpstr>
      <vt:lpstr>First-Hop Redundancy Protocols </vt:lpstr>
      <vt:lpstr>Concept of First-Hop Redundancy Protocols Default Gateway Limitations</vt:lpstr>
      <vt:lpstr> Router Redundancy</vt:lpstr>
      <vt:lpstr> Router Redundancy</vt:lpstr>
      <vt:lpstr> Steps for Router Failover</vt:lpstr>
      <vt:lpstr>Varieties of First-Hop Redundancy Protocols</vt:lpstr>
      <vt:lpstr> First Hop Redundancy Protocols</vt:lpstr>
      <vt:lpstr>First Hop Redundancy Protocols (Cont.) </vt:lpstr>
      <vt:lpstr> HSRP Overview</vt:lpstr>
      <vt:lpstr> HSRP Priority and Preemption</vt:lpstr>
      <vt:lpstr>HSRP States and Timers</vt:lpstr>
      <vt:lpstr> HSRP Verification</vt:lpstr>
      <vt:lpstr>Summary</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218</cp:revision>
  <dcterms:created xsi:type="dcterms:W3CDTF">2011-10-03T10:20:59Z</dcterms:created>
  <dcterms:modified xsi:type="dcterms:W3CDTF">2019-10-30T21:40:52Z</dcterms:modified>
</cp:coreProperties>
</file>