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E656DA-D567-413A-A768-D7655F397BEB}" type="datetimeFigureOut">
              <a:rPr lang="en-GB" smtClean="0"/>
              <a:t>20/05/2016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8828B0-1072-4338-BC18-62BBE58BFF41}" type="slidenum">
              <a:rPr lang="en-GB" smtClean="0"/>
              <a:t>‹#›</a:t>
            </a:fld>
            <a:endParaRPr lang="en-GB"/>
          </a:p>
        </p:txBody>
      </p:sp>
    </p:spTree>
    <p:extLst>
      <p:ext uri="{BB962C8B-B14F-4D97-AF65-F5344CB8AC3E}">
        <p14:creationId xmlns:p14="http://schemas.microsoft.com/office/powerpoint/2010/main" val="2192725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350EDE60-01E4-4C2B-A80B-115EAD202E6E}" type="slidenum">
              <a:rPr lang="en-GB" altLang="en-US" smtClean="0">
                <a:latin typeface="Arial" charset="0"/>
              </a:rPr>
              <a:pPr>
                <a:spcBef>
                  <a:spcPct val="0"/>
                </a:spcBef>
              </a:pPr>
              <a:t>2</a:t>
            </a:fld>
            <a:endParaRPr lang="en-GB" altLang="en-US" smtClean="0">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E9EF4CF4-FD6D-4489-868E-052E58ED5017}" type="slidenum">
              <a:rPr lang="en-GB" altLang="en-US" smtClean="0">
                <a:latin typeface="Arial" charset="0"/>
              </a:rPr>
              <a:pPr>
                <a:spcBef>
                  <a:spcPct val="0"/>
                </a:spcBef>
              </a:pPr>
              <a:t>3</a:t>
            </a:fld>
            <a:endParaRPr lang="en-GB" altLang="en-US"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2CAEDF79-A780-481E-B3E8-CD3F62988143}" type="slidenum">
              <a:rPr lang="en-GB" altLang="en-US" smtClean="0">
                <a:latin typeface="Arial" charset="0"/>
              </a:rPr>
              <a:pPr>
                <a:spcBef>
                  <a:spcPct val="0"/>
                </a:spcBef>
              </a:pPr>
              <a:t>4</a:t>
            </a:fld>
            <a:endParaRPr lang="en-GB" altLang="en-US" smtClean="0">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3637C37C-EAAB-4C07-BEB2-D8EF084AD960}" type="slidenum">
              <a:rPr lang="en-GB" altLang="en-US" smtClean="0">
                <a:latin typeface="Arial" charset="0"/>
              </a:rPr>
              <a:pPr>
                <a:spcBef>
                  <a:spcPct val="0"/>
                </a:spcBef>
              </a:pPr>
              <a:t>5</a:t>
            </a:fld>
            <a:endParaRPr lang="en-GB" altLang="en-US" smtClean="0">
              <a:latin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E1327C0E-7DF3-48EE-A3E4-D033E9F8B394}" type="slidenum">
              <a:rPr lang="en-GB" altLang="en-US" smtClean="0">
                <a:latin typeface="Arial" charset="0"/>
              </a:rPr>
              <a:pPr>
                <a:spcBef>
                  <a:spcPct val="0"/>
                </a:spcBef>
              </a:pPr>
              <a:t>6</a:t>
            </a:fld>
            <a:endParaRPr lang="en-GB" altLang="en-US" smtClean="0">
              <a:latin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BD10C84B-DC1E-4E9E-9223-3D6E2AF91F17}" type="slidenum">
              <a:rPr lang="en-GB" altLang="en-US" smtClean="0">
                <a:latin typeface="Arial" charset="0"/>
              </a:rPr>
              <a:pPr>
                <a:spcBef>
                  <a:spcPct val="0"/>
                </a:spcBef>
              </a:pPr>
              <a:t>7</a:t>
            </a:fld>
            <a:endParaRPr lang="en-GB" altLang="en-US" smtClean="0">
              <a:latin typeface="Arial"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886CB9DE-E09A-49A4-9159-7DB6D4EBDCA7}" type="slidenum">
              <a:rPr lang="en-GB" altLang="en-US" smtClean="0">
                <a:latin typeface="Arial" charset="0"/>
              </a:rPr>
              <a:pPr>
                <a:spcBef>
                  <a:spcPct val="0"/>
                </a:spcBef>
              </a:pPr>
              <a:t>8</a:t>
            </a:fld>
            <a:endParaRPr lang="en-GB" altLang="en-US" smtClean="0">
              <a:latin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77E9C1A5-5AB3-4EFA-8AC2-15B03DFB0F08}" type="slidenum">
              <a:rPr lang="en-GB" altLang="en-US" smtClean="0">
                <a:latin typeface="Arial" charset="0"/>
              </a:rPr>
              <a:pPr>
                <a:spcBef>
                  <a:spcPct val="0"/>
                </a:spcBef>
              </a:pPr>
              <a:t>9</a:t>
            </a:fld>
            <a:endParaRPr lang="en-GB" altLang="en-US" smtClean="0">
              <a:latin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8954A6CE-D0B8-4115-A59E-46832481C260}" type="slidenum">
              <a:rPr lang="en-GB" altLang="en-US" smtClean="0">
                <a:latin typeface="Arial" charset="0"/>
              </a:rPr>
              <a:pPr>
                <a:spcBef>
                  <a:spcPct val="0"/>
                </a:spcBef>
              </a:pPr>
              <a:t>10</a:t>
            </a:fld>
            <a:endParaRPr lang="en-GB" altLang="en-US" smtClean="0">
              <a:latin typeface="Arial"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94E9B095-B91C-4E18-B8D6-B7553D4E5E84}" type="slidenum">
              <a:rPr lang="en-GB" altLang="en-US" smtClean="0">
                <a:latin typeface="Arial" charset="0"/>
              </a:rPr>
              <a:pPr>
                <a:spcBef>
                  <a:spcPct val="0"/>
                </a:spcBef>
              </a:pPr>
              <a:t>11</a:t>
            </a:fld>
            <a:endParaRPr lang="en-GB" altLang="en-US" smtClean="0">
              <a:latin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69F19FCA-B379-4ED4-82DC-D854F86BCAA4}" type="slidenum">
              <a:rPr lang="en-GB" altLang="en-US" smtClean="0">
                <a:latin typeface="Arial" charset="0"/>
              </a:rPr>
              <a:pPr>
                <a:spcBef>
                  <a:spcPct val="0"/>
                </a:spcBef>
              </a:pPr>
              <a:t>12</a:t>
            </a:fld>
            <a:endParaRPr lang="en-GB" altLang="en-US" smtClean="0">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467C8AE9-5189-4ABE-AB58-4B584EE4EBAB}" type="slidenum">
              <a:rPr lang="en-GB" altLang="en-US" smtClean="0">
                <a:latin typeface="Arial" charset="0"/>
              </a:rPr>
              <a:pPr>
                <a:spcBef>
                  <a:spcPct val="0"/>
                </a:spcBef>
              </a:pPr>
              <a:t>13</a:t>
            </a:fld>
            <a:endParaRPr lang="en-GB" altLang="en-US" smtClean="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818830F1-9DA1-49A0-B968-E916A59EB4BC}" type="slidenum">
              <a:rPr lang="en-GB" altLang="en-US" smtClean="0">
                <a:latin typeface="Arial" charset="0"/>
              </a:rPr>
              <a:pPr>
                <a:spcBef>
                  <a:spcPct val="0"/>
                </a:spcBef>
              </a:pPr>
              <a:t>14</a:t>
            </a:fld>
            <a:endParaRPr lang="en-GB" altLang="en-US" smtClean="0">
              <a:latin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CD60C193-1350-44DB-A753-1C66A0B5BE38}" type="slidenum">
              <a:rPr lang="en-GB" altLang="en-US" smtClean="0">
                <a:latin typeface="Arial" charset="0"/>
              </a:rPr>
              <a:pPr>
                <a:spcBef>
                  <a:spcPct val="0"/>
                </a:spcBef>
              </a:pPr>
              <a:t>15</a:t>
            </a:fld>
            <a:endParaRPr lang="en-GB" altLang="en-US" smtClean="0">
              <a:latin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9167C9EB-CC72-4130-9D5E-7BF187C402DF}" type="slidenum">
              <a:rPr lang="en-GB" altLang="en-US" smtClean="0">
                <a:latin typeface="Arial" charset="0"/>
              </a:rPr>
              <a:pPr>
                <a:spcBef>
                  <a:spcPct val="0"/>
                </a:spcBef>
              </a:pPr>
              <a:t>16</a:t>
            </a:fld>
            <a:endParaRPr lang="en-GB" altLang="en-US"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www.learningandteaching.info/learning/critical1.ht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LATERAL%20o'r%20cof%20bin%20arian/LATERAL%202/Adran%203%20-%20Sut%20mae%20pobl%20yn%20dysgu/referenc.htm"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www.infed.org/biblio/b-explrn.htm" TargetMode="External"/><Relationship Id="rId4" Type="http://schemas.openxmlformats.org/officeDocument/2006/relationships/hyperlink" Target="../../LATERAL%20o'r%20cof%20bin%20arian/LATERAL%202/Adran%203%20-%20Sut%20mae%20pobl%20yn%20dysgu/experien.htm"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learningandteaching.info/.../motivation.htm"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learningandteaching.info/.../motivation.htm"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www.excelcorp.com/" TargetMode="External"/><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hyperlink" Target="http://www.csrnet.com/csrnet/articles/student-learning-styles.html" TargetMode="External"/><Relationship Id="rId4" Type="http://schemas.openxmlformats.org/officeDocument/2006/relationships/hyperlink" Target="http://www.excelcorp.com/4mat.html"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www.youtube.com/watch?v=6CCEg2U3K9U"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infed.org/thinkers/gardner.htm" TargetMode="External"/><Relationship Id="rId2" Type="http://schemas.openxmlformats.org/officeDocument/2006/relationships/hyperlink" Target="http://www.howardgardner.com/MI/mi.html" TargetMode="External"/><Relationship Id="rId1" Type="http://schemas.openxmlformats.org/officeDocument/2006/relationships/slideLayout" Target="../slideLayouts/slideLayout7.xml"/><Relationship Id="rId4" Type="http://schemas.openxmlformats.org/officeDocument/2006/relationships/hyperlink" Target="http://www.youtube.com/watch?v=l2QtSbP4FR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nccuinternational.files.wordpress.com/2010/12"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1600" y="1556792"/>
            <a:ext cx="7200800" cy="3416320"/>
          </a:xfrm>
          <a:prstGeom prst="rect">
            <a:avLst/>
          </a:prstGeom>
          <a:noFill/>
        </p:spPr>
        <p:txBody>
          <a:bodyPr wrap="square" rtlCol="0">
            <a:spAutoFit/>
          </a:bodyPr>
          <a:lstStyle/>
          <a:p>
            <a:pPr algn="ctr"/>
            <a:r>
              <a:rPr lang="en-GB" sz="3600" dirty="0" smtClean="0">
                <a:latin typeface="Arial" panose="020B0604020202020204" pitchFamily="34" charset="0"/>
                <a:cs typeface="Arial" panose="020B0604020202020204" pitchFamily="34" charset="0"/>
              </a:rPr>
              <a:t>CYFLWYNIAD I DDAMCANIAETHAU ARDDULLIAU DYSGU </a:t>
            </a:r>
          </a:p>
          <a:p>
            <a:pPr algn="ctr"/>
            <a:endParaRPr lang="en-GB" sz="3600" dirty="0">
              <a:latin typeface="Arial" panose="020B0604020202020204" pitchFamily="34" charset="0"/>
              <a:cs typeface="Arial" panose="020B0604020202020204" pitchFamily="34" charset="0"/>
            </a:endParaRPr>
          </a:p>
          <a:p>
            <a:pPr algn="ctr"/>
            <a:r>
              <a:rPr lang="en-GB" sz="3600" i="1" dirty="0" smtClean="0">
                <a:latin typeface="Arial" panose="020B0604020202020204" pitchFamily="34" charset="0"/>
                <a:cs typeface="Arial" panose="020B0604020202020204" pitchFamily="34" charset="0"/>
              </a:rPr>
              <a:t>INTRODUCTION TO LEARNING STYLES THEORIES</a:t>
            </a:r>
            <a:endParaRPr lang="en-GB" sz="3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40570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5"/>
          <p:cNvSpPr>
            <a:spLocks noGrp="1" noChangeArrowheads="1"/>
          </p:cNvSpPr>
          <p:nvPr>
            <p:ph type="body" sz="half" idx="4294967295"/>
          </p:nvPr>
        </p:nvSpPr>
        <p:spPr bwMode="auto">
          <a:xfrm>
            <a:off x="857250" y="1124744"/>
            <a:ext cx="3643313" cy="40909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None/>
            </a:pPr>
            <a:r>
              <a:rPr lang="en-GB" altLang="en-US" b="1" dirty="0" smtClean="0"/>
              <a:t>Nod</a:t>
            </a:r>
          </a:p>
          <a:p>
            <a:pPr eaLnBrk="1" hangingPunct="1">
              <a:buFontTx/>
              <a:buNone/>
            </a:pPr>
            <a:endParaRPr lang="en-GB" altLang="en-US" dirty="0" smtClean="0"/>
          </a:p>
          <a:p>
            <a:pPr eaLnBrk="1" hangingPunct="1"/>
            <a:r>
              <a:rPr lang="en-GB" altLang="en-US" dirty="0" err="1" smtClean="0"/>
              <a:t>Cyflwyniad</a:t>
            </a:r>
            <a:r>
              <a:rPr lang="en-GB" altLang="en-US" dirty="0" smtClean="0"/>
              <a:t> </a:t>
            </a:r>
            <a:r>
              <a:rPr lang="en-GB" altLang="en-US" dirty="0" err="1" smtClean="0"/>
              <a:t>i</a:t>
            </a:r>
            <a:r>
              <a:rPr lang="en-GB" altLang="en-US" dirty="0" smtClean="0"/>
              <a:t> </a:t>
            </a:r>
            <a:r>
              <a:rPr lang="en-GB" altLang="en-US" dirty="0" err="1" smtClean="0"/>
              <a:t>ystod</a:t>
            </a:r>
            <a:r>
              <a:rPr lang="en-GB" altLang="en-US" dirty="0" smtClean="0"/>
              <a:t> o </a:t>
            </a:r>
            <a:r>
              <a:rPr lang="en-GB" altLang="en-US" dirty="0" err="1" smtClean="0"/>
              <a:t>arddulliau</a:t>
            </a:r>
            <a:r>
              <a:rPr lang="en-GB" altLang="en-US" dirty="0" smtClean="0"/>
              <a:t> </a:t>
            </a:r>
            <a:r>
              <a:rPr lang="en-GB" altLang="en-US" dirty="0" err="1" smtClean="0"/>
              <a:t>dysgu</a:t>
            </a:r>
            <a:endParaRPr lang="en-GB" altLang="en-US" dirty="0" smtClean="0"/>
          </a:p>
        </p:txBody>
      </p:sp>
      <p:sp>
        <p:nvSpPr>
          <p:cNvPr id="12292" name="Rectangle 6"/>
          <p:cNvSpPr>
            <a:spLocks noGrp="1" noChangeArrowheads="1"/>
          </p:cNvSpPr>
          <p:nvPr>
            <p:ph type="body" sz="half" idx="4294967295"/>
          </p:nvPr>
        </p:nvSpPr>
        <p:spPr bwMode="auto">
          <a:xfrm>
            <a:off x="5072063" y="1114400"/>
            <a:ext cx="3286125"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None/>
            </a:pPr>
            <a:r>
              <a:rPr lang="en-GB" altLang="en-US" b="1" i="1" dirty="0" smtClean="0"/>
              <a:t>Aim</a:t>
            </a:r>
          </a:p>
          <a:p>
            <a:pPr eaLnBrk="1" hangingPunct="1">
              <a:buFontTx/>
              <a:buNone/>
            </a:pPr>
            <a:endParaRPr lang="en-GB" altLang="en-US" i="1" dirty="0" smtClean="0"/>
          </a:p>
          <a:p>
            <a:pPr eaLnBrk="1" hangingPunct="1"/>
            <a:r>
              <a:rPr lang="en-GB" altLang="en-US" i="1" dirty="0" smtClean="0"/>
              <a:t>An introduction to a range of learning styles</a:t>
            </a:r>
            <a:endParaRPr lang="en-GB" altLang="en-US" b="1" i="1" dirty="0" smtClean="0"/>
          </a:p>
          <a:p>
            <a:pPr eaLnBrk="1" hangingPunct="1">
              <a:buFontTx/>
              <a:buNone/>
            </a:pPr>
            <a:endParaRPr lang="en-GB" altLang="en-US" i="1" dirty="0" smtClean="0"/>
          </a:p>
        </p:txBody>
      </p:sp>
    </p:spTree>
    <p:extLst>
      <p:ext uri="{BB962C8B-B14F-4D97-AF65-F5344CB8AC3E}">
        <p14:creationId xmlns:p14="http://schemas.microsoft.com/office/powerpoint/2010/main" val="2586967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sz="half" idx="4294967295"/>
          </p:nvPr>
        </p:nvSpPr>
        <p:spPr bwMode="auto">
          <a:xfrm>
            <a:off x="714375" y="1124744"/>
            <a:ext cx="3643313" cy="40243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eaLnBrk="1" hangingPunct="1">
              <a:spcBef>
                <a:spcPct val="0"/>
              </a:spcBef>
              <a:buFontTx/>
              <a:buNone/>
            </a:pPr>
            <a:r>
              <a:rPr lang="en-GB" altLang="en-US" sz="2400" b="1" dirty="0" err="1" smtClean="0">
                <a:latin typeface="Arial" charset="0"/>
                <a:cs typeface="Arial" charset="0"/>
              </a:rPr>
              <a:t>Amcanion</a:t>
            </a:r>
            <a:endParaRPr lang="en-GB" altLang="en-US" sz="2400" b="1" dirty="0" smtClean="0">
              <a:latin typeface="Arial" charset="0"/>
              <a:cs typeface="Arial" charset="0"/>
            </a:endParaRPr>
          </a:p>
          <a:p>
            <a:pPr eaLnBrk="1" hangingPunct="1">
              <a:spcBef>
                <a:spcPct val="0"/>
              </a:spcBef>
              <a:buFontTx/>
              <a:buNone/>
            </a:pPr>
            <a:endParaRPr lang="en-GB" altLang="en-US" sz="2400" b="1" dirty="0" smtClean="0">
              <a:latin typeface="Arial" charset="0"/>
              <a:cs typeface="Arial" charset="0"/>
            </a:endParaRPr>
          </a:p>
          <a:p>
            <a:pPr eaLnBrk="1" hangingPunct="1">
              <a:spcBef>
                <a:spcPct val="0"/>
              </a:spcBef>
            </a:pPr>
            <a:r>
              <a:rPr lang="en-GB" altLang="en-US" sz="2400" dirty="0" err="1" smtClean="0">
                <a:latin typeface="Arial" charset="0"/>
                <a:cs typeface="Arial" charset="0"/>
              </a:rPr>
              <a:t>Trafod</a:t>
            </a:r>
            <a:r>
              <a:rPr lang="en-GB" altLang="en-US" sz="2400" dirty="0" smtClean="0">
                <a:latin typeface="Arial" charset="0"/>
                <a:cs typeface="Arial" charset="0"/>
              </a:rPr>
              <a:t> </a:t>
            </a:r>
            <a:r>
              <a:rPr lang="en-GB" altLang="en-US" sz="2400" dirty="0" err="1" smtClean="0">
                <a:latin typeface="Arial" charset="0"/>
                <a:cs typeface="Arial" charset="0"/>
              </a:rPr>
              <a:t>arddulliau</a:t>
            </a:r>
            <a:r>
              <a:rPr lang="en-GB" altLang="en-US" sz="2400" dirty="0" smtClean="0">
                <a:latin typeface="Arial" charset="0"/>
                <a:cs typeface="Arial" charset="0"/>
              </a:rPr>
              <a:t> </a:t>
            </a:r>
            <a:r>
              <a:rPr lang="en-GB" altLang="en-US" sz="2400" dirty="0" err="1" smtClean="0">
                <a:latin typeface="Arial" charset="0"/>
                <a:cs typeface="Arial" charset="0"/>
              </a:rPr>
              <a:t>personol</a:t>
            </a:r>
            <a:r>
              <a:rPr lang="en-GB" altLang="en-US" sz="2400" dirty="0" smtClean="0">
                <a:latin typeface="Arial" charset="0"/>
                <a:cs typeface="Arial" charset="0"/>
              </a:rPr>
              <a:t> o </a:t>
            </a:r>
            <a:r>
              <a:rPr lang="en-GB" altLang="en-US" sz="2400" dirty="0" err="1" smtClean="0">
                <a:latin typeface="Arial" charset="0"/>
                <a:cs typeface="Arial" charset="0"/>
              </a:rPr>
              <a:t>ddysgu</a:t>
            </a:r>
            <a:endParaRPr lang="en-GB" altLang="en-US" sz="2400" dirty="0" smtClean="0">
              <a:latin typeface="Arial" charset="0"/>
              <a:cs typeface="Arial" charset="0"/>
            </a:endParaRPr>
          </a:p>
          <a:p>
            <a:pPr eaLnBrk="1" hangingPunct="1">
              <a:spcBef>
                <a:spcPct val="0"/>
              </a:spcBef>
            </a:pPr>
            <a:r>
              <a:rPr lang="en-GB" altLang="en-US" sz="2400" dirty="0" err="1" smtClean="0">
                <a:latin typeface="Arial" charset="0"/>
                <a:cs typeface="Arial" charset="0"/>
              </a:rPr>
              <a:t>Perthnasu’r</a:t>
            </a:r>
            <a:r>
              <a:rPr lang="en-GB" altLang="en-US" sz="2400" dirty="0" smtClean="0">
                <a:latin typeface="Arial" charset="0"/>
                <a:cs typeface="Arial" charset="0"/>
              </a:rPr>
              <a:t> </a:t>
            </a:r>
            <a:r>
              <a:rPr lang="en-GB" altLang="en-US" sz="2400" dirty="0" err="1" smtClean="0">
                <a:latin typeface="Arial" charset="0"/>
                <a:cs typeface="Arial" charset="0"/>
              </a:rPr>
              <a:t>gwahanol</a:t>
            </a:r>
            <a:r>
              <a:rPr lang="en-GB" altLang="en-US" sz="2400" dirty="0" smtClean="0">
                <a:latin typeface="Arial" charset="0"/>
                <a:cs typeface="Arial" charset="0"/>
              </a:rPr>
              <a:t> </a:t>
            </a:r>
            <a:r>
              <a:rPr lang="en-GB" altLang="en-US" sz="2400" dirty="0" err="1" smtClean="0">
                <a:latin typeface="Arial" charset="0"/>
                <a:cs typeface="Arial" charset="0"/>
              </a:rPr>
              <a:t>arddulliau</a:t>
            </a:r>
            <a:r>
              <a:rPr lang="en-GB" altLang="en-US" sz="2400" dirty="0" smtClean="0">
                <a:latin typeface="Arial" charset="0"/>
                <a:cs typeface="Arial" charset="0"/>
              </a:rPr>
              <a:t> </a:t>
            </a:r>
            <a:r>
              <a:rPr lang="en-GB" altLang="en-US" sz="2400" dirty="0" err="1" smtClean="0">
                <a:latin typeface="Arial" charset="0"/>
                <a:cs typeface="Arial" charset="0"/>
              </a:rPr>
              <a:t>i</a:t>
            </a:r>
            <a:r>
              <a:rPr lang="en-GB" altLang="en-US" sz="2400" dirty="0" smtClean="0">
                <a:latin typeface="Arial" charset="0"/>
                <a:cs typeface="Arial" charset="0"/>
              </a:rPr>
              <a:t> </a:t>
            </a:r>
            <a:r>
              <a:rPr lang="en-GB" altLang="en-US" sz="2400" dirty="0" err="1" smtClean="0">
                <a:latin typeface="Arial" charset="0"/>
                <a:cs typeface="Arial" charset="0"/>
              </a:rPr>
              <a:t>ddysgu</a:t>
            </a:r>
            <a:r>
              <a:rPr lang="en-GB" altLang="en-US" sz="2400" dirty="0" smtClean="0">
                <a:latin typeface="Arial" charset="0"/>
                <a:cs typeface="Arial" charset="0"/>
              </a:rPr>
              <a:t> </a:t>
            </a:r>
            <a:r>
              <a:rPr lang="en-GB" altLang="en-US" sz="2400" dirty="0" err="1" smtClean="0">
                <a:latin typeface="Arial" charset="0"/>
                <a:cs typeface="Arial" charset="0"/>
              </a:rPr>
              <a:t>blaenorol</a:t>
            </a:r>
            <a:endParaRPr lang="en-GB" altLang="en-US" sz="2400" dirty="0" smtClean="0">
              <a:latin typeface="Arial" charset="0"/>
              <a:cs typeface="Arial" charset="0"/>
            </a:endParaRPr>
          </a:p>
          <a:p>
            <a:pPr eaLnBrk="1" hangingPunct="1">
              <a:spcBef>
                <a:spcPct val="0"/>
              </a:spcBef>
            </a:pPr>
            <a:r>
              <a:rPr lang="en-GB" altLang="en-US" sz="2400" dirty="0" err="1" smtClean="0">
                <a:latin typeface="Arial" charset="0"/>
                <a:cs typeface="Arial" charset="0"/>
              </a:rPr>
              <a:t>Adfyfyrio</a:t>
            </a:r>
            <a:r>
              <a:rPr lang="en-GB" altLang="en-US" sz="2400" dirty="0" smtClean="0">
                <a:latin typeface="Arial" charset="0"/>
                <a:cs typeface="Arial" charset="0"/>
              </a:rPr>
              <a:t> </a:t>
            </a:r>
            <a:r>
              <a:rPr lang="en-GB" altLang="en-US" sz="2400" dirty="0" err="1" smtClean="0">
                <a:latin typeface="Arial" charset="0"/>
                <a:cs typeface="Arial" charset="0"/>
              </a:rPr>
              <a:t>a’u</a:t>
            </a:r>
            <a:r>
              <a:rPr lang="en-GB" altLang="en-US" sz="2400" dirty="0" smtClean="0">
                <a:latin typeface="Arial" charset="0"/>
                <a:cs typeface="Arial" charset="0"/>
              </a:rPr>
              <a:t> </a:t>
            </a:r>
            <a:r>
              <a:rPr lang="en-GB" altLang="en-US" sz="2400" dirty="0" err="1" smtClean="0">
                <a:latin typeface="Arial" charset="0"/>
                <a:cs typeface="Arial" charset="0"/>
              </a:rPr>
              <a:t>perthnasu</a:t>
            </a:r>
            <a:r>
              <a:rPr lang="en-GB" altLang="en-US" sz="2400" dirty="0" smtClean="0">
                <a:latin typeface="Arial" charset="0"/>
                <a:cs typeface="Arial" charset="0"/>
              </a:rPr>
              <a:t> </a:t>
            </a:r>
            <a:r>
              <a:rPr lang="en-GB" altLang="en-US" sz="2400" dirty="0" err="1" smtClean="0">
                <a:latin typeface="Arial" charset="0"/>
                <a:cs typeface="Arial" charset="0"/>
              </a:rPr>
              <a:t>i</a:t>
            </a:r>
            <a:r>
              <a:rPr lang="en-GB" altLang="en-US" sz="2400" dirty="0" smtClean="0">
                <a:latin typeface="Arial" charset="0"/>
                <a:cs typeface="Arial" charset="0"/>
              </a:rPr>
              <a:t> </a:t>
            </a:r>
            <a:r>
              <a:rPr lang="en-GB" altLang="en-US" sz="2400" dirty="0" err="1" smtClean="0">
                <a:latin typeface="Arial" charset="0"/>
                <a:cs typeface="Arial" charset="0"/>
              </a:rPr>
              <a:t>ddysgu</a:t>
            </a:r>
            <a:r>
              <a:rPr lang="en-GB" altLang="en-US" sz="2400" dirty="0" smtClean="0">
                <a:latin typeface="Arial" charset="0"/>
                <a:cs typeface="Arial" charset="0"/>
              </a:rPr>
              <a:t> </a:t>
            </a:r>
            <a:r>
              <a:rPr lang="en-GB" altLang="en-US" sz="2400" dirty="0" err="1" smtClean="0">
                <a:latin typeface="Arial" charset="0"/>
                <a:cs typeface="Arial" charset="0"/>
              </a:rPr>
              <a:t>trwy</a:t>
            </a:r>
            <a:r>
              <a:rPr lang="en-GB" altLang="en-US" sz="2400" dirty="0" smtClean="0">
                <a:latin typeface="Arial" charset="0"/>
                <a:cs typeface="Arial" charset="0"/>
              </a:rPr>
              <a:t> </a:t>
            </a:r>
            <a:r>
              <a:rPr lang="en-GB" altLang="en-US" sz="2400" dirty="0" err="1" smtClean="0">
                <a:latin typeface="Arial" charset="0"/>
                <a:cs typeface="Arial" charset="0"/>
              </a:rPr>
              <a:t>brofiad</a:t>
            </a:r>
            <a:r>
              <a:rPr lang="en-GB" altLang="en-US" sz="2400" dirty="0" smtClean="0">
                <a:latin typeface="Arial" charset="0"/>
                <a:cs typeface="Arial" charset="0"/>
              </a:rPr>
              <a:t> a </a:t>
            </a:r>
            <a:r>
              <a:rPr lang="en-GB" altLang="en-US" sz="2400" dirty="0" err="1" smtClean="0">
                <a:latin typeface="Arial" charset="0"/>
                <a:cs typeface="Arial" charset="0"/>
              </a:rPr>
              <a:t>meysydd</a:t>
            </a:r>
            <a:r>
              <a:rPr lang="en-GB" altLang="en-US" sz="2400" dirty="0" smtClean="0">
                <a:latin typeface="Arial" charset="0"/>
                <a:cs typeface="Arial" charset="0"/>
              </a:rPr>
              <a:t> </a:t>
            </a:r>
            <a:r>
              <a:rPr lang="en-GB" altLang="en-US" sz="2400" dirty="0" err="1" smtClean="0">
                <a:latin typeface="Arial" charset="0"/>
                <a:cs typeface="Arial" charset="0"/>
              </a:rPr>
              <a:t>dysgu</a:t>
            </a:r>
            <a:endParaRPr lang="en-GB" altLang="en-US" sz="2400" dirty="0" smtClean="0">
              <a:latin typeface="Arial" charset="0"/>
              <a:cs typeface="Arial" charset="0"/>
            </a:endParaRPr>
          </a:p>
        </p:txBody>
      </p:sp>
      <p:sp>
        <p:nvSpPr>
          <p:cNvPr id="13316" name="Rectangle 4"/>
          <p:cNvSpPr>
            <a:spLocks noGrp="1" noChangeArrowheads="1"/>
          </p:cNvSpPr>
          <p:nvPr>
            <p:ph type="body" sz="half" idx="4294967295"/>
          </p:nvPr>
        </p:nvSpPr>
        <p:spPr bwMode="auto">
          <a:xfrm>
            <a:off x="4857750" y="1124744"/>
            <a:ext cx="3500438"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r>
              <a:rPr lang="en-GB" altLang="en-US" sz="2400" b="1" i="1" dirty="0" smtClean="0">
                <a:latin typeface="Arial" charset="0"/>
                <a:cs typeface="Arial" charset="0"/>
              </a:rPr>
              <a:t>Objectives</a:t>
            </a:r>
          </a:p>
          <a:p>
            <a:pPr eaLnBrk="1" hangingPunct="1">
              <a:spcBef>
                <a:spcPct val="0"/>
              </a:spcBef>
              <a:buFontTx/>
              <a:buNone/>
            </a:pPr>
            <a:endParaRPr lang="en-GB" altLang="en-US" sz="2400" i="1" dirty="0" smtClean="0">
              <a:latin typeface="Arial" charset="0"/>
              <a:cs typeface="Arial" charset="0"/>
            </a:endParaRPr>
          </a:p>
          <a:p>
            <a:pPr eaLnBrk="1" hangingPunct="1">
              <a:spcBef>
                <a:spcPct val="0"/>
              </a:spcBef>
            </a:pPr>
            <a:r>
              <a:rPr lang="en-GB" altLang="en-US" sz="2400" i="1" dirty="0" smtClean="0">
                <a:latin typeface="Arial" charset="0"/>
                <a:cs typeface="Arial" charset="0"/>
              </a:rPr>
              <a:t>Discuss personal styles of learning;</a:t>
            </a:r>
          </a:p>
          <a:p>
            <a:pPr eaLnBrk="1" hangingPunct="1">
              <a:spcBef>
                <a:spcPct val="0"/>
              </a:spcBef>
            </a:pPr>
            <a:r>
              <a:rPr lang="en-GB" altLang="en-US" sz="2400" i="1" dirty="0" smtClean="0">
                <a:latin typeface="Arial" charset="0"/>
                <a:cs typeface="Arial" charset="0"/>
              </a:rPr>
              <a:t>Relate the different styles to learning achieved</a:t>
            </a:r>
            <a:endParaRPr lang="cy-GB" altLang="en-US" sz="2400" i="1" dirty="0" smtClean="0">
              <a:latin typeface="Arial" charset="0"/>
              <a:cs typeface="Arial" charset="0"/>
            </a:endParaRPr>
          </a:p>
          <a:p>
            <a:pPr eaLnBrk="1" hangingPunct="1">
              <a:spcBef>
                <a:spcPct val="0"/>
              </a:spcBef>
            </a:pPr>
            <a:r>
              <a:rPr lang="cy-GB" altLang="en-US" sz="2400" i="1" dirty="0" err="1" smtClean="0">
                <a:latin typeface="Arial" charset="0"/>
                <a:cs typeface="Arial" charset="0"/>
              </a:rPr>
              <a:t>Reflect</a:t>
            </a:r>
            <a:r>
              <a:rPr lang="cy-GB" altLang="en-US" sz="2400" i="1" dirty="0" smtClean="0">
                <a:latin typeface="Arial" charset="0"/>
                <a:cs typeface="Arial" charset="0"/>
              </a:rPr>
              <a:t> </a:t>
            </a:r>
            <a:r>
              <a:rPr lang="cy-GB" altLang="en-US" sz="2400" i="1" dirty="0" err="1" smtClean="0">
                <a:latin typeface="Arial" charset="0"/>
                <a:cs typeface="Arial" charset="0"/>
              </a:rPr>
              <a:t>and</a:t>
            </a:r>
            <a:r>
              <a:rPr lang="cy-GB" altLang="en-US" sz="2400" i="1" dirty="0" smtClean="0">
                <a:latin typeface="Arial" charset="0"/>
                <a:cs typeface="Arial" charset="0"/>
              </a:rPr>
              <a:t> </a:t>
            </a:r>
            <a:r>
              <a:rPr lang="en-GB" altLang="en-US" sz="2400" i="1" dirty="0" smtClean="0">
                <a:latin typeface="Arial" charset="0"/>
                <a:cs typeface="Arial" charset="0"/>
              </a:rPr>
              <a:t>relate to experiential learning and areas of learning</a:t>
            </a:r>
          </a:p>
        </p:txBody>
      </p:sp>
    </p:spTree>
    <p:extLst>
      <p:ext uri="{BB962C8B-B14F-4D97-AF65-F5344CB8AC3E}">
        <p14:creationId xmlns:p14="http://schemas.microsoft.com/office/powerpoint/2010/main" val="2305732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304800" y="990600"/>
            <a:ext cx="8229600" cy="438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ts val="500"/>
              </a:spcBef>
              <a:spcAft>
                <a:spcPts val="500"/>
              </a:spcAft>
            </a:pPr>
            <a:r>
              <a:rPr lang="en-GB" altLang="en-US" sz="2800"/>
              <a:t>“Perhaps even more central to adult learning than elaborating established meaning schemes is the process of reflecting back on prior learning to determine whether what we have learned is justified under present circumstances. This is a crucial learning process egregiously ignored by learning theorists.” (Mezirow, 1990:5)</a:t>
            </a:r>
          </a:p>
          <a:p>
            <a:pPr>
              <a:spcBef>
                <a:spcPts val="500"/>
              </a:spcBef>
              <a:spcAft>
                <a:spcPts val="500"/>
              </a:spcAft>
            </a:pPr>
            <a:endParaRPr lang="en-GB" altLang="en-US" sz="2800"/>
          </a:p>
          <a:p>
            <a:pPr>
              <a:spcBef>
                <a:spcPct val="50000"/>
              </a:spcBef>
            </a:pPr>
            <a:r>
              <a:rPr lang="en-GB" altLang="en-US"/>
              <a:t>Mezirow, Jack. </a:t>
            </a:r>
            <a:r>
              <a:rPr lang="en-GB" altLang="en-US" i="1"/>
              <a:t>Transformative dimensions of adult learning</a:t>
            </a:r>
            <a:r>
              <a:rPr lang="en-GB" altLang="en-US"/>
              <a:t>. San Francisco, CA: Jossey-Bass, 1991. </a:t>
            </a:r>
          </a:p>
        </p:txBody>
      </p:sp>
    </p:spTree>
    <p:extLst>
      <p:ext uri="{BB962C8B-B14F-4D97-AF65-F5344CB8AC3E}">
        <p14:creationId xmlns:p14="http://schemas.microsoft.com/office/powerpoint/2010/main" val="17164630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44450"/>
            <a:ext cx="7543800" cy="565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3"/>
          <p:cNvSpPr>
            <a:spLocks noChangeArrowheads="1"/>
          </p:cNvSpPr>
          <p:nvPr/>
        </p:nvSpPr>
        <p:spPr bwMode="auto">
          <a:xfrm>
            <a:off x="250825" y="4941888"/>
            <a:ext cx="5962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hlinkClick r:id="rId4"/>
              </a:rPr>
              <a:t>http://www.learningandteaching.info/learning/critical1.htm</a:t>
            </a:r>
            <a:endParaRPr lang="en-GB" altLang="en-US"/>
          </a:p>
          <a:p>
            <a:pPr eaLnBrk="1" hangingPunct="1"/>
            <a:endParaRPr lang="en-GB" altLang="en-US"/>
          </a:p>
        </p:txBody>
      </p:sp>
    </p:spTree>
    <p:extLst>
      <p:ext uri="{BB962C8B-B14F-4D97-AF65-F5344CB8AC3E}">
        <p14:creationId xmlns:p14="http://schemas.microsoft.com/office/powerpoint/2010/main" val="10820566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8600" y="333375"/>
            <a:ext cx="86645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r>
              <a:rPr lang="en-GB" altLang="en-US" sz="2400" u="sng">
                <a:solidFill>
                  <a:srgbClr val="0000FF"/>
                </a:solidFill>
                <a:hlinkClick r:id="rId3" action="ppaction://hlinkfile"/>
              </a:rPr>
              <a:t>Kolb (1984)</a:t>
            </a:r>
            <a:r>
              <a:rPr lang="en-GB" altLang="en-US" sz="2400"/>
              <a:t> provides one of the most useful descriptive models of the adult learning process available. The model starts with </a:t>
            </a:r>
            <a:r>
              <a:rPr lang="en-GB" altLang="en-US" sz="2400" u="sng">
                <a:solidFill>
                  <a:srgbClr val="0000FF"/>
                </a:solidFill>
                <a:hlinkClick r:id="rId4" action="ppaction://hlinkfile"/>
              </a:rPr>
              <a:t>Lewin's</a:t>
            </a:r>
            <a:r>
              <a:rPr lang="en-GB" altLang="en-US" sz="2400"/>
              <a:t> cycle of adult learning. </a:t>
            </a:r>
          </a:p>
          <a:p>
            <a:r>
              <a:rPr lang="en-GB" altLang="en-US">
                <a:hlinkClick r:id="rId5"/>
              </a:rPr>
              <a:t>http://www.infed.org/biblio/b-explrn.htm</a:t>
            </a:r>
            <a:endParaRPr lang="en-GB" altLang="en-US"/>
          </a:p>
          <a:p>
            <a:r>
              <a:rPr lang="en-GB" altLang="en-US"/>
              <a:t>http://www.learningandteaching.info/learning/experience.htm</a:t>
            </a:r>
            <a:endParaRPr lang="en-GB" altLang="en-US" sz="2400"/>
          </a:p>
        </p:txBody>
      </p:sp>
      <p:pic>
        <p:nvPicPr>
          <p:cNvPr id="1638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49500" y="2052638"/>
            <a:ext cx="3403600" cy="396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49017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484313"/>
            <a:ext cx="5405438" cy="405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3"/>
          <p:cNvSpPr>
            <a:spLocks noChangeArrowheads="1"/>
          </p:cNvSpPr>
          <p:nvPr/>
        </p:nvSpPr>
        <p:spPr bwMode="auto">
          <a:xfrm>
            <a:off x="1258888" y="908050"/>
            <a:ext cx="3244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US" altLang="en-US" b="1"/>
              <a:t>Experiential Learning Styles</a:t>
            </a:r>
          </a:p>
        </p:txBody>
      </p:sp>
    </p:spTree>
    <p:extLst>
      <p:ext uri="{BB962C8B-B14F-4D97-AF65-F5344CB8AC3E}">
        <p14:creationId xmlns:p14="http://schemas.microsoft.com/office/powerpoint/2010/main" val="36328517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ty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476250"/>
            <a:ext cx="4791075" cy="416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p:cNvSpPr>
            <a:spLocks noChangeArrowheads="1"/>
          </p:cNvSpPr>
          <p:nvPr/>
        </p:nvSpPr>
        <p:spPr bwMode="auto">
          <a:xfrm>
            <a:off x="395288" y="4797425"/>
            <a:ext cx="81057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t>http://www.scss.tcd.ie/disciplines/information_systems/crite/crite_web/lpr/imgs/styles.gif</a:t>
            </a:r>
          </a:p>
        </p:txBody>
      </p:sp>
    </p:spTree>
    <p:extLst>
      <p:ext uri="{BB962C8B-B14F-4D97-AF65-F5344CB8AC3E}">
        <p14:creationId xmlns:p14="http://schemas.microsoft.com/office/powerpoint/2010/main" val="1609247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04800"/>
            <a:ext cx="4562475" cy="341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7200" y="3200400"/>
            <a:ext cx="4562475" cy="341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Rectangle 4"/>
          <p:cNvSpPr>
            <a:spLocks noChangeArrowheads="1"/>
          </p:cNvSpPr>
          <p:nvPr/>
        </p:nvSpPr>
        <p:spPr bwMode="auto">
          <a:xfrm>
            <a:off x="4356100" y="476250"/>
            <a:ext cx="4140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US" altLang="en-US" b="1"/>
              <a:t>Elaborations of the Experiential Learning Cycle </a:t>
            </a:r>
          </a:p>
        </p:txBody>
      </p:sp>
    </p:spTree>
    <p:extLst>
      <p:ext uri="{BB962C8B-B14F-4D97-AF65-F5344CB8AC3E}">
        <p14:creationId xmlns:p14="http://schemas.microsoft.com/office/powerpoint/2010/main" val="3585749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562475" cy="341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525" y="2819400"/>
            <a:ext cx="4562475" cy="341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64003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025" y="361950"/>
            <a:ext cx="6457950" cy="613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89452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152400" y="304800"/>
            <a:ext cx="86677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ea typeface="ＭＳ Ｐゴシック" pitchFamily="34" charset="-128"/>
              </a:defRPr>
            </a:lvl1pPr>
            <a:lvl2pPr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lvl="1"/>
            <a:r>
              <a:rPr lang="en-GB" altLang="en-US" sz="2400" b="1"/>
              <a:t>Convergent and Divergent Lerarning Styles</a:t>
            </a:r>
          </a:p>
          <a:p>
            <a:pPr lvl="1" eaLnBrk="1" hangingPunct="1"/>
            <a:r>
              <a:rPr lang="en-GB" altLang="en-US" sz="1600"/>
              <a:t>ATHERTON J S (2010) </a:t>
            </a:r>
            <a:r>
              <a:rPr lang="en-GB" altLang="en-US" sz="1600" i="1"/>
              <a:t>Learning and Teaching; Convergent and Divergent Learning </a:t>
            </a:r>
            <a:r>
              <a:rPr lang="en-GB" altLang="en-US" sz="1600"/>
              <a:t>[On-line] UK: Available: </a:t>
            </a:r>
            <a:r>
              <a:rPr lang="en-GB" altLang="en-US" sz="1600" u="sng"/>
              <a:t>http://www.learningandteaching.info/learning/converge.htm </a:t>
            </a:r>
            <a:r>
              <a:rPr lang="en-GB" altLang="en-US" sz="1600"/>
              <a:t>Accessed: 31 January 2011 </a:t>
            </a:r>
          </a:p>
        </p:txBody>
      </p:sp>
      <p:pic>
        <p:nvPicPr>
          <p:cNvPr id="22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0600" y="1422400"/>
            <a:ext cx="3673475" cy="423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69475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304800" y="901700"/>
            <a:ext cx="8305800" cy="498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ts val="500"/>
              </a:spcBef>
              <a:spcAft>
                <a:spcPts val="500"/>
              </a:spcAft>
              <a:buFontTx/>
              <a:buChar char="•"/>
            </a:pPr>
            <a:r>
              <a:rPr lang="en-GB" altLang="en-US" sz="2400"/>
              <a:t>One Hudson</a:t>
            </a:r>
            <a:r>
              <a:rPr lang="en-GB" altLang="en-US"/>
              <a:t> </a:t>
            </a:r>
            <a:r>
              <a:rPr lang="en-GB" altLang="en-US" sz="2400"/>
              <a:t>called "convergent" thinking, in which the person is good at bringing material from a variety of sources to bear on a problem, in such a way as to produce the "correct" answer. This kind of thinking is particularly appropriate in science, maths and technology. </a:t>
            </a:r>
          </a:p>
          <a:p>
            <a:pPr>
              <a:spcBef>
                <a:spcPts val="500"/>
              </a:spcBef>
              <a:spcAft>
                <a:spcPts val="500"/>
              </a:spcAft>
              <a:buFontTx/>
              <a:buChar char="•"/>
            </a:pPr>
            <a:r>
              <a:rPr lang="en-GB" altLang="en-US" sz="2400"/>
              <a:t>Because of the need for consistency and reliability, this is really the only form of thinking which standardised intelligence tests, (and even national exams) can test </a:t>
            </a:r>
          </a:p>
          <a:p>
            <a:pPr>
              <a:spcBef>
                <a:spcPct val="50000"/>
              </a:spcBef>
              <a:buFontTx/>
              <a:buChar char="•"/>
            </a:pPr>
            <a:endParaRPr lang="en-GB" altLang="en-US" sz="2400"/>
          </a:p>
          <a:p>
            <a:pPr>
              <a:spcBef>
                <a:spcPct val="50000"/>
              </a:spcBef>
            </a:pPr>
            <a:r>
              <a:rPr lang="en-GB" altLang="en-US"/>
              <a:t>HUDSON L (1967) </a:t>
            </a:r>
            <a:r>
              <a:rPr lang="en-GB" altLang="en-US" i="1"/>
              <a:t>Contrary Imaginations; a psychological study of the English Schoolboy</a:t>
            </a:r>
            <a:r>
              <a:rPr lang="en-GB" altLang="en-US"/>
              <a:t> Harmondsworth: Penguin </a:t>
            </a:r>
            <a:br>
              <a:rPr lang="en-GB" altLang="en-US"/>
            </a:br>
            <a:r>
              <a:rPr lang="en-GB" altLang="en-US"/>
              <a:t/>
            </a:r>
            <a:br>
              <a:rPr lang="en-GB" altLang="en-US"/>
            </a:br>
            <a:endParaRPr lang="en-GB" altLang="en-US"/>
          </a:p>
        </p:txBody>
      </p:sp>
    </p:spTree>
    <p:extLst>
      <p:ext uri="{BB962C8B-B14F-4D97-AF65-F5344CB8AC3E}">
        <p14:creationId xmlns:p14="http://schemas.microsoft.com/office/powerpoint/2010/main" val="10289383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692150"/>
            <a:ext cx="4259262" cy="459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15715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28600" y="533400"/>
            <a:ext cx="8534400" cy="424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buFontTx/>
              <a:buChar char="•"/>
            </a:pPr>
            <a:r>
              <a:rPr lang="en-GB" altLang="en-US" sz="2400"/>
              <a:t>The other he termed "divergent" thinking. Here the student's skill is in broadly creative elaboration of ideas prompted by a stimulus, and is more suited to artistic pursuits and study in the humanities. </a:t>
            </a:r>
          </a:p>
          <a:p>
            <a:pPr>
              <a:buFontTx/>
              <a:buChar char="•"/>
            </a:pPr>
            <a:r>
              <a:rPr lang="en-GB" altLang="en-US" sz="2400"/>
              <a:t>In order to get at this kind of thinking, he devised or adapted open-ended tests, such as the "Uses of Objects" test </a:t>
            </a:r>
          </a:p>
          <a:p>
            <a:pPr>
              <a:spcBef>
                <a:spcPts val="500"/>
              </a:spcBef>
              <a:spcAft>
                <a:spcPts val="500"/>
              </a:spcAft>
              <a:buFontTx/>
              <a:buChar char="•"/>
            </a:pPr>
            <a:endParaRPr lang="en-GB" altLang="en-US" sz="2400"/>
          </a:p>
          <a:p>
            <a:pPr>
              <a:spcBef>
                <a:spcPts val="500"/>
              </a:spcBef>
              <a:spcAft>
                <a:spcPts val="500"/>
              </a:spcAft>
              <a:buFontTx/>
              <a:buChar char="•"/>
            </a:pPr>
            <a:endParaRPr lang="en-GB" altLang="en-US" sz="2400"/>
          </a:p>
          <a:p>
            <a:pPr>
              <a:spcBef>
                <a:spcPts val="500"/>
              </a:spcBef>
              <a:spcAft>
                <a:spcPts val="500"/>
              </a:spcAft>
            </a:pPr>
            <a:r>
              <a:rPr lang="en-GB" altLang="en-US"/>
              <a:t>HUDSON L (1967) </a:t>
            </a:r>
            <a:r>
              <a:rPr lang="en-GB" altLang="en-US" i="1"/>
              <a:t>Contrary Imaginations; a psychological study of the English Schoolboy</a:t>
            </a:r>
            <a:r>
              <a:rPr lang="en-GB" altLang="en-US"/>
              <a:t> Harmondsworth: Penguin </a:t>
            </a:r>
            <a:br>
              <a:rPr lang="en-GB" altLang="en-US"/>
            </a:br>
            <a:endParaRPr lang="en-GB" altLang="en-US" sz="2400"/>
          </a:p>
        </p:txBody>
      </p:sp>
    </p:spTree>
    <p:extLst>
      <p:ext uri="{BB962C8B-B14F-4D97-AF65-F5344CB8AC3E}">
        <p14:creationId xmlns:p14="http://schemas.microsoft.com/office/powerpoint/2010/main" val="25806339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
          <p:cNvSpPr>
            <a:spLocks noGrp="1" noChangeArrowheads="1"/>
          </p:cNvSpPr>
          <p:nvPr>
            <p:ph type="body" sz="half" idx="4294967295"/>
          </p:nvPr>
        </p:nvSpPr>
        <p:spPr bwMode="auto">
          <a:xfrm>
            <a:off x="1543050" y="1500188"/>
            <a:ext cx="7600950"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r>
              <a:rPr lang="en-GB" altLang="en-US" sz="2000" smtClean="0"/>
              <a:t>Motivation</a:t>
            </a:r>
          </a:p>
          <a:p>
            <a:pPr eaLnBrk="1" hangingPunct="1">
              <a:spcBef>
                <a:spcPct val="0"/>
              </a:spcBef>
              <a:buFontTx/>
              <a:buNone/>
            </a:pPr>
            <a:endParaRPr lang="en-GB" altLang="en-US" sz="2000" smtClean="0"/>
          </a:p>
          <a:p>
            <a:pPr eaLnBrk="1" hangingPunct="1">
              <a:spcBef>
                <a:spcPct val="0"/>
              </a:spcBef>
            </a:pPr>
            <a:r>
              <a:rPr lang="en-GB" altLang="en-US" sz="2000" smtClean="0"/>
              <a:t>Hertzberg felt that there were two types of factors affecting motivation and job satisfaction, namely hygiene and maintenance factors ("dissatisfiers"), and motivators or growth factors ("satisfiers").  </a:t>
            </a:r>
          </a:p>
          <a:p>
            <a:pPr eaLnBrk="1" hangingPunct="1">
              <a:spcBef>
                <a:spcPct val="0"/>
              </a:spcBef>
            </a:pPr>
            <a:endParaRPr lang="en-GB" altLang="en-US" sz="2000" smtClean="0"/>
          </a:p>
          <a:p>
            <a:pPr eaLnBrk="1" hangingPunct="1">
              <a:spcBef>
                <a:spcPct val="0"/>
              </a:spcBef>
            </a:pPr>
            <a:r>
              <a:rPr lang="en-GB" altLang="en-US" sz="2000" smtClean="0"/>
              <a:t>Anything wrong with the hygiene factors is a source of dissatisfaction for the individual and cannot be motivators. </a:t>
            </a:r>
          </a:p>
          <a:p>
            <a:pPr eaLnBrk="1" hangingPunct="1">
              <a:spcBef>
                <a:spcPct val="0"/>
              </a:spcBef>
            </a:pPr>
            <a:endParaRPr lang="en-GB" altLang="en-US" sz="2000" smtClean="0"/>
          </a:p>
          <a:p>
            <a:pPr eaLnBrk="1" hangingPunct="1">
              <a:spcBef>
                <a:spcPct val="0"/>
              </a:spcBef>
            </a:pPr>
            <a:endParaRPr lang="en-GB" altLang="en-US" sz="2000" smtClean="0"/>
          </a:p>
          <a:p>
            <a:pPr eaLnBrk="1" hangingPunct="1">
              <a:spcBef>
                <a:spcPct val="0"/>
              </a:spcBef>
              <a:buFontTx/>
              <a:buNone/>
            </a:pPr>
            <a:r>
              <a:rPr lang="en-US" altLang="en-US" sz="1600" smtClean="0">
                <a:hlinkClick r:id="rId3"/>
              </a:rPr>
              <a:t>www.learningandteaching.info/.../motivation.htm</a:t>
            </a:r>
            <a:r>
              <a:rPr lang="en-US" altLang="en-US" sz="1600" smtClean="0"/>
              <a:t> </a:t>
            </a:r>
          </a:p>
          <a:p>
            <a:pPr eaLnBrk="1" hangingPunct="1">
              <a:spcBef>
                <a:spcPct val="0"/>
              </a:spcBef>
            </a:pPr>
            <a:endParaRPr lang="en-GB" altLang="en-US" sz="2000" smtClean="0"/>
          </a:p>
          <a:p>
            <a:pPr eaLnBrk="1" hangingPunct="1">
              <a:spcBef>
                <a:spcPct val="0"/>
              </a:spcBef>
            </a:pPr>
            <a:endParaRPr lang="en-GB" altLang="en-US" sz="2000" smtClean="0"/>
          </a:p>
        </p:txBody>
      </p:sp>
      <p:sp>
        <p:nvSpPr>
          <p:cNvPr id="26627" name="Text Box 7"/>
          <p:cNvSpPr txBox="1">
            <a:spLocks noChangeArrowheads="1"/>
          </p:cNvSpPr>
          <p:nvPr/>
        </p:nvSpPr>
        <p:spPr bwMode="auto">
          <a:xfrm>
            <a:off x="684213" y="404813"/>
            <a:ext cx="78486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spcBef>
                <a:spcPct val="50000"/>
              </a:spcBef>
            </a:pPr>
            <a:endParaRPr lang="en-GB" altLang="en-US"/>
          </a:p>
        </p:txBody>
      </p:sp>
      <p:sp>
        <p:nvSpPr>
          <p:cNvPr id="26628" name="Text Box 8"/>
          <p:cNvSpPr txBox="1">
            <a:spLocks noChangeArrowheads="1"/>
          </p:cNvSpPr>
          <p:nvPr/>
        </p:nvSpPr>
        <p:spPr bwMode="auto">
          <a:xfrm>
            <a:off x="755650" y="333375"/>
            <a:ext cx="78486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sz="2400"/>
              <a:t>Cymhelliant a Dysgu</a:t>
            </a:r>
          </a:p>
          <a:p>
            <a:pPr eaLnBrk="1" hangingPunct="1"/>
            <a:r>
              <a:rPr lang="en-GB" altLang="en-US" sz="2400" i="1"/>
              <a:t>Motivation and Learning</a:t>
            </a:r>
          </a:p>
        </p:txBody>
      </p:sp>
    </p:spTree>
    <p:extLst>
      <p:ext uri="{BB962C8B-B14F-4D97-AF65-F5344CB8AC3E}">
        <p14:creationId xmlns:p14="http://schemas.microsoft.com/office/powerpoint/2010/main" val="678673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04800" y="457200"/>
            <a:ext cx="8305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endParaRPr lang="en-GB" altLang="en-US" sz="2400">
              <a:latin typeface="Times New Roman" pitchFamily="18" charset="0"/>
            </a:endParaRPr>
          </a:p>
        </p:txBody>
      </p:sp>
      <p:pic>
        <p:nvPicPr>
          <p:cNvPr id="276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817563"/>
            <a:ext cx="6248400" cy="486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Rectangle 4"/>
          <p:cNvSpPr>
            <a:spLocks noChangeArrowheads="1"/>
          </p:cNvSpPr>
          <p:nvPr/>
        </p:nvSpPr>
        <p:spPr bwMode="auto">
          <a:xfrm>
            <a:off x="2700338" y="476250"/>
            <a:ext cx="60848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US" altLang="en-US">
                <a:hlinkClick r:id="rId3"/>
              </a:rPr>
              <a:t>www.learningandteaching.info/.../motivation.htm</a:t>
            </a:r>
            <a:r>
              <a:rPr lang="en-US" altLang="en-US"/>
              <a:t> </a:t>
            </a:r>
          </a:p>
        </p:txBody>
      </p:sp>
    </p:spTree>
    <p:extLst>
      <p:ext uri="{BB962C8B-B14F-4D97-AF65-F5344CB8AC3E}">
        <p14:creationId xmlns:p14="http://schemas.microsoft.com/office/powerpoint/2010/main" val="37609153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911225"/>
            <a:ext cx="7110413" cy="568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4"/>
          <p:cNvSpPr>
            <a:spLocks noChangeArrowheads="1"/>
          </p:cNvSpPr>
          <p:nvPr/>
        </p:nvSpPr>
        <p:spPr bwMode="auto">
          <a:xfrm>
            <a:off x="323850" y="317500"/>
            <a:ext cx="8424863"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US" altLang="en-US" sz="1600"/>
              <a:t>ATHERTON J S (2010) </a:t>
            </a:r>
            <a:r>
              <a:rPr lang="en-US" altLang="en-US" sz="1600" i="1"/>
              <a:t>Learning and Teaching; What is learning? </a:t>
            </a:r>
            <a:r>
              <a:rPr lang="en-US" altLang="en-US" sz="1600"/>
              <a:t>[On-line] UK:</a:t>
            </a:r>
          </a:p>
          <a:p>
            <a:pPr eaLnBrk="1" hangingPunct="1"/>
            <a:r>
              <a:rPr lang="en-US" altLang="en-US" sz="1600"/>
              <a:t> Available: </a:t>
            </a:r>
            <a:r>
              <a:rPr lang="en-US" altLang="en-US" sz="1600" u="sng"/>
              <a:t>http://www.learningandteaching.info/learning/whatlearn.htm </a:t>
            </a:r>
          </a:p>
          <a:p>
            <a:pPr eaLnBrk="1" hangingPunct="1"/>
            <a:r>
              <a:rPr lang="en-US" altLang="en-US" sz="1600"/>
              <a:t>Accessed: 31 January 2011 </a:t>
            </a:r>
          </a:p>
        </p:txBody>
      </p:sp>
    </p:spTree>
    <p:extLst>
      <p:ext uri="{BB962C8B-B14F-4D97-AF65-F5344CB8AC3E}">
        <p14:creationId xmlns:p14="http://schemas.microsoft.com/office/powerpoint/2010/main" val="42807600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 Box 2"/>
          <p:cNvSpPr txBox="1">
            <a:spLocks noChangeArrowheads="1"/>
          </p:cNvSpPr>
          <p:nvPr/>
        </p:nvSpPr>
        <p:spPr bwMode="auto">
          <a:xfrm>
            <a:off x="304800" y="533400"/>
            <a:ext cx="8001000" cy="5448300"/>
          </a:xfrm>
          <a:prstGeom prst="rect">
            <a:avLst/>
          </a:prstGeom>
          <a:noFill/>
          <a:ln w="9525">
            <a:noFill/>
            <a:miter lim="800000"/>
            <a:headEnd/>
            <a:tailEnd/>
          </a:ln>
          <a:effectLst/>
        </p:spPr>
        <p:txBody>
          <a:bodyPr>
            <a:spAutoFit/>
          </a:bodyPr>
          <a:lstStyle/>
          <a:p>
            <a:pPr marL="0" lvl="4" eaLnBrk="0" hangingPunct="0">
              <a:defRPr/>
            </a:pPr>
            <a:r>
              <a:rPr lang="en-GB" sz="2400" b="1" dirty="0">
                <a:latin typeface="Arial" pitchFamily="34" charset="0"/>
                <a:ea typeface="+mn-ea"/>
              </a:rPr>
              <a:t>Visual Learners (</a:t>
            </a:r>
            <a:r>
              <a:rPr lang="en-GB" sz="2400" b="1" dirty="0" err="1">
                <a:latin typeface="Arial" pitchFamily="34" charset="0"/>
                <a:ea typeface="+mn-ea"/>
              </a:rPr>
              <a:t>Dysgwyr</a:t>
            </a:r>
            <a:r>
              <a:rPr lang="en-GB" sz="2400" b="1" dirty="0">
                <a:latin typeface="Arial" pitchFamily="34" charset="0"/>
                <a:ea typeface="+mn-ea"/>
              </a:rPr>
              <a:t> </a:t>
            </a:r>
            <a:r>
              <a:rPr lang="en-GB" sz="2400" b="1" dirty="0" err="1">
                <a:latin typeface="Arial" pitchFamily="34" charset="0"/>
                <a:ea typeface="+mn-ea"/>
              </a:rPr>
              <a:t>Gweledol</a:t>
            </a:r>
            <a:r>
              <a:rPr lang="en-GB" sz="2400" b="1" dirty="0">
                <a:latin typeface="Arial" pitchFamily="34" charset="0"/>
                <a:ea typeface="+mn-ea"/>
              </a:rPr>
              <a:t>)</a:t>
            </a:r>
          </a:p>
          <a:p>
            <a:pPr lvl="4" eaLnBrk="0" hangingPunct="0">
              <a:defRPr/>
            </a:pPr>
            <a:endParaRPr lang="en-GB" sz="2400" b="1" dirty="0">
              <a:latin typeface="Arial" pitchFamily="34" charset="0"/>
              <a:ea typeface="+mn-ea"/>
            </a:endParaRPr>
          </a:p>
          <a:p>
            <a:pPr eaLnBrk="0" hangingPunct="0">
              <a:defRPr/>
            </a:pPr>
            <a:r>
              <a:rPr lang="en-GB" sz="2400" dirty="0">
                <a:latin typeface="Arial" pitchFamily="34" charset="0"/>
                <a:ea typeface="+mn-ea"/>
              </a:rPr>
              <a:t>Visual learners relate most effectively to written information, notes, diagrams and pictures. Typically they will be unhappy with a presentation where they are unable to take detailed notes - to an extent information does not exist for a visual learner unless it has been seen written down. This is why some visual learners will take notes even when they have printed course notes on the desk in front of them. Visual learners will tend to be most effective in written communication, symbol manipulation etc. </a:t>
            </a:r>
          </a:p>
          <a:p>
            <a:pPr eaLnBrk="0" hangingPunct="0">
              <a:defRPr/>
            </a:pPr>
            <a:r>
              <a:rPr lang="en-GB" sz="2400" dirty="0">
                <a:latin typeface="Arial" pitchFamily="34" charset="0"/>
                <a:ea typeface="+mn-ea"/>
              </a:rPr>
              <a:t>Visual learners make up around 65% of the population.</a:t>
            </a:r>
            <a:r>
              <a:rPr lang="en-GB" sz="2400" dirty="0">
                <a:latin typeface="Times New Roman" pitchFamily="18" charset="0"/>
                <a:ea typeface="+mn-ea"/>
              </a:rPr>
              <a:t> </a:t>
            </a:r>
          </a:p>
          <a:p>
            <a:pPr eaLnBrk="0" hangingPunct="0">
              <a:spcBef>
                <a:spcPct val="50000"/>
              </a:spcBef>
              <a:defRPr/>
            </a:pPr>
            <a:endParaRPr lang="en-GB" sz="2400" dirty="0">
              <a:latin typeface="Times New Roman" pitchFamily="18" charset="0"/>
              <a:ea typeface="+mn-ea"/>
            </a:endParaRPr>
          </a:p>
        </p:txBody>
      </p:sp>
    </p:spTree>
    <p:extLst>
      <p:ext uri="{BB962C8B-B14F-4D97-AF65-F5344CB8AC3E}">
        <p14:creationId xmlns:p14="http://schemas.microsoft.com/office/powerpoint/2010/main" val="326103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228600" y="457200"/>
            <a:ext cx="8229600"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eaLnBrk="0" hangingPunct="0">
              <a:defRPr>
                <a:solidFill>
                  <a:schemeClr val="tx1"/>
                </a:solidFill>
                <a:latin typeface="Arial" charset="0"/>
                <a:ea typeface="ＭＳ Ｐゴシック" pitchFamily="34" charset="-128"/>
              </a:defRPr>
            </a:lvl5pPr>
            <a:lvl6pPr marL="457200" eaLnBrk="0" fontAlgn="base" hangingPunct="0">
              <a:spcBef>
                <a:spcPct val="0"/>
              </a:spcBef>
              <a:spcAft>
                <a:spcPct val="0"/>
              </a:spcAft>
              <a:defRPr>
                <a:solidFill>
                  <a:schemeClr val="tx1"/>
                </a:solidFill>
                <a:latin typeface="Arial" charset="0"/>
                <a:ea typeface="ＭＳ Ｐゴシック" pitchFamily="34" charset="-128"/>
              </a:defRPr>
            </a:lvl6pPr>
            <a:lvl7pPr marL="914400" eaLnBrk="0" fontAlgn="base" hangingPunct="0">
              <a:spcBef>
                <a:spcPct val="0"/>
              </a:spcBef>
              <a:spcAft>
                <a:spcPct val="0"/>
              </a:spcAft>
              <a:defRPr>
                <a:solidFill>
                  <a:schemeClr val="tx1"/>
                </a:solidFill>
                <a:latin typeface="Arial" charset="0"/>
                <a:ea typeface="ＭＳ Ｐゴシック" pitchFamily="34" charset="-128"/>
              </a:defRPr>
            </a:lvl7pPr>
            <a:lvl8pPr marL="1371600" eaLnBrk="0" fontAlgn="base" hangingPunct="0">
              <a:spcBef>
                <a:spcPct val="0"/>
              </a:spcBef>
              <a:spcAft>
                <a:spcPct val="0"/>
              </a:spcAft>
              <a:defRPr>
                <a:solidFill>
                  <a:schemeClr val="tx1"/>
                </a:solidFill>
                <a:latin typeface="Arial" charset="0"/>
                <a:ea typeface="ＭＳ Ｐゴシック" pitchFamily="34" charset="-128"/>
              </a:defRPr>
            </a:lvl8pPr>
            <a:lvl9pPr marL="1828800" eaLnBrk="0" fontAlgn="base" hangingPunct="0">
              <a:spcBef>
                <a:spcPct val="0"/>
              </a:spcBef>
              <a:spcAft>
                <a:spcPct val="0"/>
              </a:spcAft>
              <a:defRPr>
                <a:solidFill>
                  <a:schemeClr val="tx1"/>
                </a:solidFill>
                <a:latin typeface="Arial" charset="0"/>
                <a:ea typeface="ＭＳ Ｐゴシック" pitchFamily="34" charset="-128"/>
              </a:defRPr>
            </a:lvl9pPr>
          </a:lstStyle>
          <a:p>
            <a:pPr marL="0" lvl="4"/>
            <a:r>
              <a:rPr lang="en-GB" altLang="en-US" sz="2400" b="1"/>
              <a:t>Auditory Learners (Dysgwyr Clywedol)</a:t>
            </a:r>
          </a:p>
          <a:p>
            <a:pPr marL="0" lvl="4"/>
            <a:endParaRPr lang="en-GB" altLang="en-US" sz="2400" b="1"/>
          </a:p>
          <a:p>
            <a:pPr marL="0" lvl="4"/>
            <a:endParaRPr lang="en-GB" altLang="en-US" sz="2400" b="1"/>
          </a:p>
          <a:p>
            <a:r>
              <a:rPr lang="en-GB" altLang="en-US" sz="2400"/>
              <a:t>Auditory learners relate most effectively to the spoken word. They will tend to listen to a lecture, and then take notes afterwards, or rely on printed notes. Often information written down will have little meaning until it has been heard - it may help auditory learners to read written information out loud. Auditory learners may be sophisticated speakers, and may specialise effectively in subjects like law or politics. </a:t>
            </a:r>
          </a:p>
          <a:p>
            <a:endParaRPr lang="en-GB" altLang="en-US" sz="2400"/>
          </a:p>
          <a:p>
            <a:r>
              <a:rPr lang="en-GB" altLang="en-US" sz="2400"/>
              <a:t>Auditory learners make up about 30% of the population. </a:t>
            </a:r>
          </a:p>
          <a:p>
            <a:pPr>
              <a:spcBef>
                <a:spcPct val="50000"/>
              </a:spcBef>
            </a:pPr>
            <a:endParaRPr lang="en-GB" altLang="en-US" sz="2400"/>
          </a:p>
        </p:txBody>
      </p:sp>
    </p:spTree>
    <p:extLst>
      <p:ext uri="{BB962C8B-B14F-4D97-AF65-F5344CB8AC3E}">
        <p14:creationId xmlns:p14="http://schemas.microsoft.com/office/powerpoint/2010/main" val="41730512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ext Box 2"/>
          <p:cNvSpPr txBox="1">
            <a:spLocks noChangeArrowheads="1"/>
          </p:cNvSpPr>
          <p:nvPr/>
        </p:nvSpPr>
        <p:spPr bwMode="auto">
          <a:xfrm>
            <a:off x="152400" y="381000"/>
            <a:ext cx="8382000" cy="5416550"/>
          </a:xfrm>
          <a:prstGeom prst="rect">
            <a:avLst/>
          </a:prstGeom>
          <a:noFill/>
          <a:ln w="9525">
            <a:noFill/>
            <a:miter lim="800000"/>
            <a:headEnd/>
            <a:tailEnd/>
          </a:ln>
          <a:effectLst/>
        </p:spPr>
        <p:txBody>
          <a:bodyPr>
            <a:spAutoFit/>
          </a:bodyPr>
          <a:lstStyle/>
          <a:p>
            <a:pPr marL="0" lvl="4" eaLnBrk="0" hangingPunct="0">
              <a:defRPr/>
            </a:pPr>
            <a:r>
              <a:rPr lang="en-GB" sz="2000" b="1" dirty="0">
                <a:latin typeface="Arial" pitchFamily="34" charset="0"/>
                <a:ea typeface="+mn-ea"/>
              </a:rPr>
              <a:t>Kinaesthetic Learners (</a:t>
            </a:r>
            <a:r>
              <a:rPr lang="en-GB" sz="2000" b="1" dirty="0" err="1">
                <a:latin typeface="Arial" pitchFamily="34" charset="0"/>
                <a:ea typeface="+mn-ea"/>
              </a:rPr>
              <a:t>Dysgwyr</a:t>
            </a:r>
            <a:r>
              <a:rPr lang="en-GB" sz="2000" b="1" dirty="0">
                <a:latin typeface="Arial" pitchFamily="34" charset="0"/>
                <a:ea typeface="+mn-ea"/>
              </a:rPr>
              <a:t> </a:t>
            </a:r>
            <a:r>
              <a:rPr lang="en-GB" sz="2000" b="1" dirty="0" err="1">
                <a:latin typeface="Arial" pitchFamily="34" charset="0"/>
                <a:ea typeface="+mn-ea"/>
              </a:rPr>
              <a:t>Cinesthetig</a:t>
            </a:r>
            <a:r>
              <a:rPr lang="en-GB" sz="2000" b="1" dirty="0">
                <a:latin typeface="Arial" pitchFamily="34" charset="0"/>
                <a:ea typeface="+mn-ea"/>
              </a:rPr>
              <a:t>)</a:t>
            </a:r>
          </a:p>
          <a:p>
            <a:pPr lvl="4" eaLnBrk="0" hangingPunct="0">
              <a:defRPr/>
            </a:pPr>
            <a:endParaRPr lang="en-GB" sz="2000" b="1" dirty="0">
              <a:latin typeface="Arial" pitchFamily="34" charset="0"/>
              <a:ea typeface="+mn-ea"/>
            </a:endParaRPr>
          </a:p>
          <a:p>
            <a:pPr eaLnBrk="0" hangingPunct="0">
              <a:defRPr/>
            </a:pPr>
            <a:r>
              <a:rPr lang="en-GB" sz="2200" dirty="0">
                <a:latin typeface="Arial" pitchFamily="34" charset="0"/>
                <a:ea typeface="+mn-ea"/>
              </a:rPr>
              <a:t>Kinaesthetic Learners learn effectively through touch and movement and space, and learn skills by imitation and practice. Predominantly kinaesthetic learners can appear slow, in that information is normally not presented in a style that suits their learning methods. Kinaesthetic learners make up around 5% of the population. </a:t>
            </a:r>
          </a:p>
          <a:p>
            <a:pPr eaLnBrk="0" hangingPunct="0">
              <a:defRPr/>
            </a:pPr>
            <a:endParaRPr lang="en-GB" sz="2200" dirty="0">
              <a:latin typeface="Arial" pitchFamily="34" charset="0"/>
              <a:ea typeface="+mn-ea"/>
            </a:endParaRPr>
          </a:p>
          <a:p>
            <a:pPr eaLnBrk="0" hangingPunct="0">
              <a:defRPr/>
            </a:pPr>
            <a:r>
              <a:rPr lang="en-GB" sz="2200" dirty="0">
                <a:latin typeface="Arial" pitchFamily="34" charset="0"/>
                <a:ea typeface="+mn-ea"/>
              </a:rPr>
              <a:t>Tactile learners prefer to learn by doing. They usually learn best when they are allowed to use their hands and sense of touch to learn new information and apply new skills. An extension of this style is a </a:t>
            </a:r>
            <a:r>
              <a:rPr lang="en-GB" sz="2200" b="1" dirty="0">
                <a:latin typeface="Arial" pitchFamily="34" charset="0"/>
                <a:ea typeface="+mn-ea"/>
              </a:rPr>
              <a:t>"</a:t>
            </a:r>
            <a:r>
              <a:rPr lang="en-GB" sz="2200" b="1" dirty="0" err="1">
                <a:latin typeface="Arial" pitchFamily="34" charset="0"/>
                <a:ea typeface="+mn-ea"/>
              </a:rPr>
              <a:t>kinesthetic</a:t>
            </a:r>
            <a:r>
              <a:rPr lang="en-GB" sz="2200" b="1" dirty="0">
                <a:latin typeface="Arial" pitchFamily="34" charset="0"/>
                <a:ea typeface="+mn-ea"/>
              </a:rPr>
              <a:t>"</a:t>
            </a:r>
            <a:r>
              <a:rPr lang="en-GB" sz="2200" dirty="0">
                <a:latin typeface="Arial" pitchFamily="34" charset="0"/>
                <a:ea typeface="+mn-ea"/>
              </a:rPr>
              <a:t> learning style. </a:t>
            </a:r>
            <a:r>
              <a:rPr lang="en-GB" sz="2200" dirty="0" err="1">
                <a:latin typeface="Arial" pitchFamily="34" charset="0"/>
                <a:ea typeface="+mn-ea"/>
              </a:rPr>
              <a:t>Kinesthetic</a:t>
            </a:r>
            <a:r>
              <a:rPr lang="en-GB" sz="2200" dirty="0">
                <a:latin typeface="Arial" pitchFamily="34" charset="0"/>
                <a:ea typeface="+mn-ea"/>
              </a:rPr>
              <a:t> learners enjoy not only using their hands in the learning process but benefit from all types of physical movement while learning.</a:t>
            </a:r>
          </a:p>
          <a:p>
            <a:pPr eaLnBrk="0" hangingPunct="0">
              <a:defRPr/>
            </a:pPr>
            <a:endParaRPr lang="en-GB" sz="2000" dirty="0">
              <a:latin typeface="Arial" pitchFamily="34" charset="0"/>
              <a:ea typeface="+mn-ea"/>
            </a:endParaRPr>
          </a:p>
        </p:txBody>
      </p:sp>
    </p:spTree>
    <p:extLst>
      <p:ext uri="{BB962C8B-B14F-4D97-AF65-F5344CB8AC3E}">
        <p14:creationId xmlns:p14="http://schemas.microsoft.com/office/powerpoint/2010/main" val="25164639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404813"/>
            <a:ext cx="4914900" cy="354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Text Box 3"/>
          <p:cNvSpPr txBox="1">
            <a:spLocks noChangeArrowheads="1"/>
          </p:cNvSpPr>
          <p:nvPr/>
        </p:nvSpPr>
        <p:spPr bwMode="auto">
          <a:xfrm>
            <a:off x="609600" y="4437063"/>
            <a:ext cx="8077200"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r>
              <a:rPr lang="en-GB" altLang="en-US"/>
              <a:t>According to </a:t>
            </a:r>
            <a:r>
              <a:rPr lang="en-GB" altLang="en-US" u="sng">
                <a:hlinkClick r:id="rId3"/>
              </a:rPr>
              <a:t>Bernice McCarthy</a:t>
            </a:r>
            <a:r>
              <a:rPr lang="en-GB" altLang="en-US"/>
              <a:t>, developer of the </a:t>
            </a:r>
            <a:r>
              <a:rPr lang="en-GB" altLang="en-US" u="sng">
                <a:hlinkClick r:id="rId4"/>
              </a:rPr>
              <a:t>4MAT</a:t>
            </a:r>
            <a:r>
              <a:rPr lang="en-GB" altLang="en-US"/>
              <a:t> system, there are </a:t>
            </a:r>
            <a:r>
              <a:rPr lang="en-GB" altLang="en-US" u="sng">
                <a:hlinkClick r:id="rId5"/>
              </a:rPr>
              <a:t>4 major learning styles</a:t>
            </a:r>
            <a:r>
              <a:rPr lang="en-GB" altLang="en-US"/>
              <a:t>, each of which asks different questions and displays different strengths during the learning process.</a:t>
            </a:r>
          </a:p>
          <a:p>
            <a:r>
              <a:rPr lang="en-GB" altLang="en-US"/>
              <a:t>http://www.aboutlearning.com/</a:t>
            </a:r>
          </a:p>
          <a:p>
            <a:pPr>
              <a:spcBef>
                <a:spcPct val="50000"/>
              </a:spcBef>
            </a:pPr>
            <a:endParaRPr lang="en-GB" altLang="en-US"/>
          </a:p>
        </p:txBody>
      </p:sp>
    </p:spTree>
    <p:extLst>
      <p:ext uri="{BB962C8B-B14F-4D97-AF65-F5344CB8AC3E}">
        <p14:creationId xmlns:p14="http://schemas.microsoft.com/office/powerpoint/2010/main" val="536599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6"/>
          <p:cNvSpPr>
            <a:spLocks noGrp="1" noChangeArrowheads="1"/>
          </p:cNvSpPr>
          <p:nvPr>
            <p:ph type="body" sz="half" idx="4294967295"/>
          </p:nvPr>
        </p:nvSpPr>
        <p:spPr bwMode="auto">
          <a:xfrm>
            <a:off x="785813" y="1412875"/>
            <a:ext cx="7572375"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http://www.youtube.com/watch?v=cpqQ5wUXph4</a:t>
            </a:r>
          </a:p>
          <a:p>
            <a:pPr eaLnBrk="1" hangingPunct="1"/>
            <a:r>
              <a:rPr lang="en-GB" altLang="en-US" smtClean="0">
                <a:hlinkClick r:id="rId2"/>
              </a:rPr>
              <a:t>http://www.youtube.com/watch?v=6CCEg2U3K9U</a:t>
            </a:r>
            <a:r>
              <a:rPr lang="en-GB" altLang="en-US" smtClean="0"/>
              <a:t> – </a:t>
            </a:r>
          </a:p>
          <a:p>
            <a:pPr eaLnBrk="1" hangingPunct="1"/>
            <a:endParaRPr lang="en-GB" altLang="en-US" smtClean="0"/>
          </a:p>
          <a:p>
            <a:pPr eaLnBrk="1" hangingPunct="1">
              <a:buFontTx/>
              <a:buNone/>
            </a:pPr>
            <a:r>
              <a:rPr lang="en-GB" altLang="en-US" smtClean="0"/>
              <a:t>4MAT on YouTube</a:t>
            </a:r>
          </a:p>
        </p:txBody>
      </p:sp>
    </p:spTree>
    <p:extLst>
      <p:ext uri="{BB962C8B-B14F-4D97-AF65-F5344CB8AC3E}">
        <p14:creationId xmlns:p14="http://schemas.microsoft.com/office/powerpoint/2010/main" val="121444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457200" y="381000"/>
            <a:ext cx="8382000" cy="533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r>
              <a:rPr lang="en-GB" altLang="en-US" sz="2000" b="1"/>
              <a:t>Gardner's Multiple Intelligences (Deallusrwydd Lluosol)</a:t>
            </a:r>
          </a:p>
          <a:p>
            <a:r>
              <a:rPr lang="en-GB" altLang="en-US" sz="2000"/>
              <a:t>Gardner chose to look at learning styles in a different light. Winters (1995) and Wang (1996) provided the following summary of Gardener's Multiple Intelligences: </a:t>
            </a:r>
          </a:p>
          <a:p>
            <a:pPr>
              <a:buFont typeface="Symbol" pitchFamily="18" charset="2"/>
              <a:buChar char="·"/>
            </a:pPr>
            <a:r>
              <a:rPr lang="en-GB" altLang="en-US" sz="2000"/>
              <a:t>plays with words (Vernal/Linguistic) </a:t>
            </a:r>
          </a:p>
          <a:p>
            <a:pPr>
              <a:buFont typeface="Symbol" pitchFamily="18" charset="2"/>
              <a:buChar char="·"/>
            </a:pPr>
            <a:r>
              <a:rPr lang="en-GB" altLang="en-US" sz="2000"/>
              <a:t>plays with questions (Logical/Mathematical) </a:t>
            </a:r>
          </a:p>
          <a:p>
            <a:pPr>
              <a:buFont typeface="Symbol" pitchFamily="18" charset="2"/>
              <a:buChar char="·"/>
            </a:pPr>
            <a:r>
              <a:rPr lang="en-GB" altLang="en-US" sz="2000"/>
              <a:t>plays with pictures (Visual/Spatial) </a:t>
            </a:r>
          </a:p>
          <a:p>
            <a:pPr>
              <a:buFont typeface="Symbol" pitchFamily="18" charset="2"/>
              <a:buChar char="·"/>
            </a:pPr>
            <a:r>
              <a:rPr lang="en-GB" altLang="en-US" sz="2000"/>
              <a:t>plays with music (Music/Rhythmic) </a:t>
            </a:r>
          </a:p>
          <a:p>
            <a:pPr>
              <a:buFont typeface="Symbol" pitchFamily="18" charset="2"/>
              <a:buChar char="·"/>
            </a:pPr>
            <a:r>
              <a:rPr lang="en-GB" altLang="en-US" sz="2000"/>
              <a:t>plays with moving (Body/Kinesthetic) </a:t>
            </a:r>
          </a:p>
          <a:p>
            <a:pPr>
              <a:buFont typeface="Symbol" pitchFamily="18" charset="2"/>
              <a:buChar char="·"/>
            </a:pPr>
            <a:r>
              <a:rPr lang="en-GB" altLang="en-US" sz="2000"/>
              <a:t>plays with socializing (Interpersonal) </a:t>
            </a:r>
          </a:p>
          <a:p>
            <a:pPr>
              <a:buFont typeface="Symbol" pitchFamily="18" charset="2"/>
              <a:buChar char="·"/>
            </a:pPr>
            <a:r>
              <a:rPr lang="en-GB" altLang="en-US" sz="2000"/>
              <a:t>plays alone (Intrapersonal) </a:t>
            </a:r>
          </a:p>
          <a:p>
            <a:r>
              <a:rPr lang="en-GB" altLang="en-US" sz="2000"/>
              <a:t>Again, each of us uses some of these styles when learning, but we tend to prefer a small number of methods over the rest. </a:t>
            </a:r>
          </a:p>
          <a:p>
            <a:endParaRPr lang="en-GB" altLang="en-US" sz="2000"/>
          </a:p>
          <a:p>
            <a:r>
              <a:rPr lang="en-GB" altLang="en-US" sz="1600">
                <a:hlinkClick r:id="rId2"/>
              </a:rPr>
              <a:t>http://www.howardgardner.com/MI/mi.html</a:t>
            </a:r>
            <a:endParaRPr lang="en-GB" altLang="en-US" sz="1600"/>
          </a:p>
          <a:p>
            <a:r>
              <a:rPr lang="en-GB" altLang="en-US" sz="1600">
                <a:hlinkClick r:id="rId3"/>
              </a:rPr>
              <a:t>http://www.infed.org/thinkers/gardner.htm</a:t>
            </a:r>
            <a:endParaRPr lang="en-GB" altLang="en-US" sz="1600"/>
          </a:p>
          <a:p>
            <a:r>
              <a:rPr lang="en-GB" altLang="en-US" sz="1600"/>
              <a:t>YouTube - </a:t>
            </a:r>
            <a:r>
              <a:rPr lang="en-GB" altLang="en-US" sz="1600">
                <a:hlinkClick r:id="rId4"/>
              </a:rPr>
              <a:t>http://www.youtube.com/watch?v=l2QtSbP4FRg</a:t>
            </a:r>
            <a:endParaRPr lang="en-GB" altLang="en-US" sz="1600"/>
          </a:p>
          <a:p>
            <a:r>
              <a:rPr lang="en-GB" altLang="en-US" sz="1600"/>
              <a:t>                  http://www.youtube.com/watch?v=KEFpaY3GI-I</a:t>
            </a:r>
          </a:p>
        </p:txBody>
      </p:sp>
    </p:spTree>
    <p:extLst>
      <p:ext uri="{BB962C8B-B14F-4D97-AF65-F5344CB8AC3E}">
        <p14:creationId xmlns:p14="http://schemas.microsoft.com/office/powerpoint/2010/main" val="270844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descr="mult-intellig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8750" y="714375"/>
            <a:ext cx="548640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Rectangle 6"/>
          <p:cNvSpPr>
            <a:spLocks noChangeArrowheads="1"/>
          </p:cNvSpPr>
          <p:nvPr/>
        </p:nvSpPr>
        <p:spPr bwMode="auto">
          <a:xfrm>
            <a:off x="785813" y="4868863"/>
            <a:ext cx="69548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hlinkClick r:id="rId3"/>
              </a:rPr>
              <a:t>http://nccuinternational.files.wordpress.com/2010/12</a:t>
            </a:r>
            <a:endParaRPr lang="en-GB" altLang="en-US"/>
          </a:p>
          <a:p>
            <a:pPr eaLnBrk="1" hangingPunct="1"/>
            <a:r>
              <a:rPr lang="en-GB" altLang="en-US"/>
              <a:t>/mult-intelligences.gif?w=576&amp;h=418</a:t>
            </a:r>
          </a:p>
        </p:txBody>
      </p:sp>
    </p:spTree>
    <p:extLst>
      <p:ext uri="{BB962C8B-B14F-4D97-AF65-F5344CB8AC3E}">
        <p14:creationId xmlns:p14="http://schemas.microsoft.com/office/powerpoint/2010/main" val="549113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5" descr="multiple-intellig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7438" y="571500"/>
            <a:ext cx="4438650" cy="554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81080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5" descr="01F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404813"/>
            <a:ext cx="487680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Rectangle 6"/>
          <p:cNvSpPr>
            <a:spLocks noChangeArrowheads="1"/>
          </p:cNvSpPr>
          <p:nvPr/>
        </p:nvSpPr>
        <p:spPr bwMode="auto">
          <a:xfrm>
            <a:off x="611188" y="4868863"/>
            <a:ext cx="3536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a:t>http://www.google.co.uk/imgres?i</a:t>
            </a:r>
          </a:p>
        </p:txBody>
      </p:sp>
    </p:spTree>
    <p:extLst>
      <p:ext uri="{BB962C8B-B14F-4D97-AF65-F5344CB8AC3E}">
        <p14:creationId xmlns:p14="http://schemas.microsoft.com/office/powerpoint/2010/main" val="36312736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2"/>
          <p:cNvSpPr txBox="1">
            <a:spLocks noChangeArrowheads="1"/>
          </p:cNvSpPr>
          <p:nvPr/>
        </p:nvSpPr>
        <p:spPr bwMode="auto">
          <a:xfrm>
            <a:off x="571500" y="476672"/>
            <a:ext cx="3286125"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dirty="0"/>
              <a:t>What type of learner are you?</a:t>
            </a:r>
          </a:p>
          <a:p>
            <a:pPr eaLnBrk="1" hangingPunct="1"/>
            <a:endParaRPr lang="en-GB" altLang="en-US" dirty="0"/>
          </a:p>
          <a:p>
            <a:pPr eaLnBrk="1" hangingPunct="1"/>
            <a:r>
              <a:rPr lang="en-GB" altLang="en-US" dirty="0"/>
              <a:t>Left – Analytical</a:t>
            </a:r>
          </a:p>
          <a:p>
            <a:pPr eaLnBrk="1" hangingPunct="1"/>
            <a:r>
              <a:rPr lang="en-GB" altLang="en-US" dirty="0"/>
              <a:t>Successive hemispheric style</a:t>
            </a:r>
          </a:p>
          <a:p>
            <a:pPr eaLnBrk="1" hangingPunct="1"/>
            <a:endParaRPr lang="en-GB" altLang="en-US" dirty="0"/>
          </a:p>
          <a:p>
            <a:pPr eaLnBrk="1" hangingPunct="1"/>
            <a:r>
              <a:rPr lang="en-GB" altLang="en-US" dirty="0"/>
              <a:t>1 Verbal</a:t>
            </a:r>
          </a:p>
          <a:p>
            <a:pPr eaLnBrk="1" hangingPunct="1"/>
            <a:r>
              <a:rPr lang="en-GB" altLang="en-US" dirty="0"/>
              <a:t>2 Responds to work meaning</a:t>
            </a:r>
          </a:p>
          <a:p>
            <a:pPr eaLnBrk="1" hangingPunct="1"/>
            <a:r>
              <a:rPr lang="en-GB" altLang="en-US" dirty="0"/>
              <a:t>3 Sequential</a:t>
            </a:r>
          </a:p>
          <a:p>
            <a:pPr eaLnBrk="1" hangingPunct="1"/>
            <a:r>
              <a:rPr lang="en-GB" altLang="en-US" dirty="0"/>
              <a:t>4 Processes information linearly</a:t>
            </a:r>
          </a:p>
          <a:p>
            <a:pPr eaLnBrk="1" hangingPunct="1"/>
            <a:r>
              <a:rPr lang="en-GB" altLang="en-US" dirty="0"/>
              <a:t>5 Responds to Logic</a:t>
            </a:r>
          </a:p>
          <a:p>
            <a:pPr eaLnBrk="1" hangingPunct="1"/>
            <a:r>
              <a:rPr lang="en-GB" altLang="en-US" dirty="0"/>
              <a:t>6 Plans ahead</a:t>
            </a:r>
          </a:p>
          <a:p>
            <a:pPr eaLnBrk="1" hangingPunct="1"/>
            <a:r>
              <a:rPr lang="en-GB" altLang="en-US" dirty="0"/>
              <a:t>7 Recalls people’s names</a:t>
            </a:r>
          </a:p>
          <a:p>
            <a:pPr eaLnBrk="1" hangingPunct="1"/>
            <a:r>
              <a:rPr lang="en-GB" altLang="en-US" dirty="0"/>
              <a:t>8 Speaks with few gestures</a:t>
            </a:r>
          </a:p>
          <a:p>
            <a:pPr eaLnBrk="1" hangingPunct="1"/>
            <a:r>
              <a:rPr lang="en-GB" altLang="en-US" dirty="0"/>
              <a:t>9 Punctual</a:t>
            </a:r>
          </a:p>
          <a:p>
            <a:pPr eaLnBrk="1" hangingPunct="1"/>
            <a:r>
              <a:rPr lang="en-GB" altLang="en-US" dirty="0"/>
              <a:t>10 Prefers formal study design</a:t>
            </a:r>
          </a:p>
          <a:p>
            <a:pPr eaLnBrk="1" hangingPunct="1"/>
            <a:r>
              <a:rPr lang="en-GB" altLang="en-US" dirty="0"/>
              <a:t>11 Prefers bright lights when studying</a:t>
            </a:r>
          </a:p>
        </p:txBody>
      </p:sp>
      <p:sp>
        <p:nvSpPr>
          <p:cNvPr id="38915" name="TextBox 3"/>
          <p:cNvSpPr txBox="1">
            <a:spLocks noChangeArrowheads="1"/>
          </p:cNvSpPr>
          <p:nvPr/>
        </p:nvSpPr>
        <p:spPr bwMode="auto">
          <a:xfrm>
            <a:off x="4357688" y="476672"/>
            <a:ext cx="3786187"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endParaRPr lang="en-GB" altLang="en-US" dirty="0"/>
          </a:p>
          <a:p>
            <a:pPr eaLnBrk="1" hangingPunct="1"/>
            <a:endParaRPr lang="en-GB" altLang="en-US" sz="1600" dirty="0"/>
          </a:p>
          <a:p>
            <a:pPr eaLnBrk="1" hangingPunct="1"/>
            <a:r>
              <a:rPr lang="en-GB" altLang="en-US" dirty="0"/>
              <a:t>Right – Global</a:t>
            </a:r>
          </a:p>
          <a:p>
            <a:pPr eaLnBrk="1" hangingPunct="1"/>
            <a:r>
              <a:rPr lang="en-GB" altLang="en-US" dirty="0"/>
              <a:t>Simultaneous hemispheric style</a:t>
            </a:r>
          </a:p>
          <a:p>
            <a:pPr eaLnBrk="1" hangingPunct="1"/>
            <a:endParaRPr lang="en-GB" altLang="en-US" dirty="0"/>
          </a:p>
          <a:p>
            <a:pPr eaLnBrk="1" hangingPunct="1"/>
            <a:r>
              <a:rPr lang="en-GB" altLang="en-US" dirty="0"/>
              <a:t>1 Visual</a:t>
            </a:r>
          </a:p>
          <a:p>
            <a:pPr eaLnBrk="1" hangingPunct="1"/>
            <a:r>
              <a:rPr lang="en-GB" altLang="en-US" dirty="0"/>
              <a:t>2 Responds to voice</a:t>
            </a:r>
          </a:p>
          <a:p>
            <a:pPr eaLnBrk="1" hangingPunct="1"/>
            <a:r>
              <a:rPr lang="en-GB" altLang="en-US" dirty="0"/>
              <a:t>3 Random</a:t>
            </a:r>
          </a:p>
          <a:p>
            <a:pPr eaLnBrk="1" hangingPunct="1"/>
            <a:r>
              <a:rPr lang="en-GB" altLang="en-US" dirty="0"/>
              <a:t>4 Processes information in varied order</a:t>
            </a:r>
          </a:p>
          <a:p>
            <a:pPr eaLnBrk="1" hangingPunct="1"/>
            <a:r>
              <a:rPr lang="en-GB" altLang="en-US" dirty="0"/>
              <a:t>5 Responds to emotion</a:t>
            </a:r>
          </a:p>
          <a:p>
            <a:pPr eaLnBrk="1" hangingPunct="1"/>
            <a:r>
              <a:rPr lang="en-GB" altLang="en-US" dirty="0"/>
              <a:t>6 Impulsive</a:t>
            </a:r>
          </a:p>
          <a:p>
            <a:pPr eaLnBrk="1" hangingPunct="1"/>
            <a:r>
              <a:rPr lang="en-GB" altLang="en-US" dirty="0"/>
              <a:t>7 Recalls people’s faces</a:t>
            </a:r>
          </a:p>
          <a:p>
            <a:pPr eaLnBrk="1" hangingPunct="1"/>
            <a:r>
              <a:rPr lang="en-GB" altLang="en-US" dirty="0"/>
              <a:t>8 Gestures when speaking</a:t>
            </a:r>
          </a:p>
          <a:p>
            <a:pPr eaLnBrk="1" hangingPunct="1"/>
            <a:r>
              <a:rPr lang="en-GB" altLang="en-US" dirty="0"/>
              <a:t>9 Less punctual</a:t>
            </a:r>
          </a:p>
          <a:p>
            <a:pPr eaLnBrk="1" hangingPunct="1"/>
            <a:r>
              <a:rPr lang="en-GB" altLang="en-US" dirty="0"/>
              <a:t>10 Prefers sound/music background when studying</a:t>
            </a:r>
          </a:p>
          <a:p>
            <a:pPr eaLnBrk="1" hangingPunct="1"/>
            <a:r>
              <a:rPr lang="en-GB" altLang="en-US" dirty="0"/>
              <a:t>11 Prefers frequent mobility when studying</a:t>
            </a:r>
          </a:p>
        </p:txBody>
      </p:sp>
    </p:spTree>
    <p:extLst>
      <p:ext uri="{BB962C8B-B14F-4D97-AF65-F5344CB8AC3E}">
        <p14:creationId xmlns:p14="http://schemas.microsoft.com/office/powerpoint/2010/main" val="1169097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5" descr="2Neo_cog_learn_think_media_sty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2275" y="260350"/>
            <a:ext cx="6962775" cy="498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22524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6464" name="Group 32"/>
          <p:cNvGraphicFramePr>
            <a:graphicFrameLocks noGrp="1"/>
          </p:cNvGraphicFramePr>
          <p:nvPr/>
        </p:nvGraphicFramePr>
        <p:xfrm>
          <a:off x="1443038" y="1330325"/>
          <a:ext cx="6257925" cy="3230848"/>
        </p:xfrm>
        <a:graphic>
          <a:graphicData uri="http://schemas.openxmlformats.org/drawingml/2006/table">
            <a:tbl>
              <a:tblPr/>
              <a:tblGrid>
                <a:gridCol w="3128962"/>
                <a:gridCol w="3128963"/>
              </a:tblGrid>
              <a:tr h="161528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ACTIVIST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Learning by doing- in action</a:t>
                      </a:r>
                      <a:endParaRPr kumimoji="0" lang="en-US" sz="2000" b="0" i="0" u="none" strike="noStrike" cap="none" normalizeH="0" baseline="0" smtClean="0">
                        <a:ln>
                          <a:noFill/>
                        </a:ln>
                        <a:solidFill>
                          <a:schemeClr val="tx1"/>
                        </a:solidFill>
                        <a:effectLst/>
                        <a:latin typeface="Arial" pitchFamily="34" charset="0"/>
                      </a:endParaRPr>
                    </a:p>
                  </a:txBody>
                  <a:tcPr marT="45712" marB="4571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REFLECTIVIST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Wait and see – contemplates and considers how to approach</a:t>
                      </a:r>
                    </a:p>
                  </a:txBody>
                  <a:tcPr marT="45712" marB="4571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15282">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THEORIST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Consults the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experts</a:t>
                      </a:r>
                      <a:endParaRPr kumimoji="0" lang="en-US" sz="2000" b="0" i="0" u="none" strike="noStrike" cap="none" normalizeH="0" baseline="0" smtClean="0">
                        <a:ln>
                          <a:noFill/>
                        </a:ln>
                        <a:solidFill>
                          <a:schemeClr val="tx1"/>
                        </a:solidFill>
                        <a:effectLst/>
                        <a:latin typeface="Arial" pitchFamily="34" charset="0"/>
                      </a:endParaRPr>
                    </a:p>
                  </a:txBody>
                  <a:tcPr marT="45712" marB="4571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PRAGMATIC</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pitchFamily="34" charset="0"/>
                          <a:cs typeface="Times New Roman" pitchFamily="18" charset="0"/>
                        </a:rPr>
                        <a:t>Selects the most appropriate form of action in the given circumstances</a:t>
                      </a:r>
                    </a:p>
                  </a:txBody>
                  <a:tcPr marT="45712" marB="4571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273656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838" y="457200"/>
            <a:ext cx="7878762" cy="3833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TextBox 2"/>
          <p:cNvSpPr txBox="1">
            <a:spLocks noChangeArrowheads="1"/>
          </p:cNvSpPr>
          <p:nvPr/>
        </p:nvSpPr>
        <p:spPr bwMode="auto">
          <a:xfrm>
            <a:off x="571500" y="4714875"/>
            <a:ext cx="43576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eaLnBrk="1" hangingPunct="1"/>
            <a:r>
              <a:rPr lang="en-GB" altLang="en-US" sz="1400"/>
              <a:t>The follolwing slides are sourced but source unknown</a:t>
            </a:r>
          </a:p>
        </p:txBody>
      </p:sp>
    </p:spTree>
    <p:extLst>
      <p:ext uri="{BB962C8B-B14F-4D97-AF65-F5344CB8AC3E}">
        <p14:creationId xmlns:p14="http://schemas.microsoft.com/office/powerpoint/2010/main" val="178105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685800"/>
            <a:ext cx="8534400"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10331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914400"/>
            <a:ext cx="8077200" cy="393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61635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914400"/>
            <a:ext cx="86106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38308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838" y="1171575"/>
            <a:ext cx="5364162" cy="429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3" name="Text Box 3"/>
          <p:cNvSpPr txBox="1">
            <a:spLocks noChangeArrowheads="1"/>
          </p:cNvSpPr>
          <p:nvPr/>
        </p:nvSpPr>
        <p:spPr bwMode="auto">
          <a:xfrm>
            <a:off x="762000" y="381000"/>
            <a:ext cx="6096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pitchFamily="34" charset="-128"/>
              </a:defRPr>
            </a:lvl1pPr>
            <a:lvl2pPr marL="742950" indent="-285750" eaLnBrk="0" hangingPunct="0">
              <a:defRPr>
                <a:solidFill>
                  <a:schemeClr val="tx1"/>
                </a:solidFill>
                <a:latin typeface="Arial" charset="0"/>
                <a:ea typeface="ＭＳ Ｐゴシック" pitchFamily="34" charset="-128"/>
              </a:defRPr>
            </a:lvl2pPr>
            <a:lvl3pPr marL="1143000" indent="-228600" eaLnBrk="0" hangingPunct="0">
              <a:defRPr>
                <a:solidFill>
                  <a:schemeClr val="tx1"/>
                </a:solidFill>
                <a:latin typeface="Arial" charset="0"/>
                <a:ea typeface="ＭＳ Ｐゴシック" pitchFamily="34" charset="-128"/>
              </a:defRPr>
            </a:lvl3pPr>
            <a:lvl4pPr marL="1600200" indent="-228600" eaLnBrk="0" hangingPunct="0">
              <a:defRPr>
                <a:solidFill>
                  <a:schemeClr val="tx1"/>
                </a:solidFill>
                <a:latin typeface="Arial" charset="0"/>
                <a:ea typeface="ＭＳ Ｐゴシック" pitchFamily="34" charset="-128"/>
              </a:defRPr>
            </a:lvl4pPr>
            <a:lvl5pPr marL="2057400" indent="-228600" eaLnBrk="0" hangingPunct="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pPr>
            <a:r>
              <a:rPr lang="en-GB" altLang="en-US" sz="2400" b="1">
                <a:latin typeface="Comic Sans MS" pitchFamily="66" charset="0"/>
              </a:rPr>
              <a:t>A MODEL OF ACTIVE LEARNING</a:t>
            </a:r>
            <a:endParaRPr lang="en-GB" altLang="en-US" sz="2400" b="1"/>
          </a:p>
        </p:txBody>
      </p:sp>
    </p:spTree>
    <p:extLst>
      <p:ext uri="{BB962C8B-B14F-4D97-AF65-F5344CB8AC3E}">
        <p14:creationId xmlns:p14="http://schemas.microsoft.com/office/powerpoint/2010/main" val="36746950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www.w3.org/XML/1998/namespace"/>
    <ds:schemaRef ds:uri="http://schemas.microsoft.com/office/2006/metadata/properties"/>
    <ds:schemaRef ds:uri="http://purl.org/dc/terms/"/>
    <ds:schemaRef ds:uri="http://schemas.microsoft.com/office/2006/documentManagement/types"/>
    <ds:schemaRef ds:uri="http://purl.org/dc/elements/1.1/"/>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73</TotalTime>
  <Words>1151</Words>
  <Application>Microsoft Office PowerPoint</Application>
  <PresentationFormat>On-screen Show (4:3)</PresentationFormat>
  <Paragraphs>151</Paragraphs>
  <Slides>35</Slides>
  <Notes>15</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7</cp:revision>
  <dcterms:created xsi:type="dcterms:W3CDTF">2015-04-14T15:21:28Z</dcterms:created>
  <dcterms:modified xsi:type="dcterms:W3CDTF">2016-05-20T14:17:51Z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