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7"/>
  </p:notesMasterIdLst>
  <p:sldIdLst>
    <p:sldId id="278" r:id="rId5"/>
    <p:sldId id="280" r:id="rId6"/>
    <p:sldId id="282" r:id="rId7"/>
    <p:sldId id="284" r:id="rId8"/>
    <p:sldId id="281" r:id="rId9"/>
    <p:sldId id="285" r:id="rId10"/>
    <p:sldId id="283" r:id="rId11"/>
    <p:sldId id="286" r:id="rId12"/>
    <p:sldId id="288" r:id="rId13"/>
    <p:sldId id="287" r:id="rId14"/>
    <p:sldId id="290" r:id="rId15"/>
    <p:sldId id="29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949" autoAdjust="0"/>
    <p:restoredTop sz="94619" autoAdjust="0"/>
  </p:normalViewPr>
  <p:slideViewPr>
    <p:cSldViewPr snapToGrid="0">
      <p:cViewPr varScale="1">
        <p:scale>
          <a:sx n="63" d="100"/>
          <a:sy n="63" d="100"/>
        </p:scale>
        <p:origin x="111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D01546-198A-4195-BCF8-F0FF54C90E5E}" type="datetimeFigureOut">
              <a:rPr lang="en-US" smtClean="0"/>
              <a:t>10/30/2022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6DE88F-1F85-4A27-9D34-D74A50E7B0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0091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77348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38747-4367-4BD2-8D51-C97E202738E2}" type="datetime1">
              <a:rPr lang="en-US" smtClean="0"/>
              <a:t>10/30/2022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0746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5A3C-5767-4844-A0A3-83778C2E5409}" type="datetime1">
              <a:rPr lang="en-US" smtClean="0"/>
              <a:t>10/30/2022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865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763439"/>
            <a:ext cx="9590550" cy="133349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07A8-A5CF-4D38-AB86-7EDDA87A85D4}" type="datetime1">
              <a:rPr lang="en-US" smtClean="0"/>
              <a:t>10/30/2022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640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618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76450"/>
            <a:ext cx="4856841" cy="362267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0716" y="2076451"/>
            <a:ext cx="4856841" cy="3622672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D27C-8599-43EF-BA1D-14DDC1946E06}" type="datetime1">
              <a:rPr lang="en-US" smtClean="0"/>
              <a:t>10/30/2022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8205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>
            <a:extLst>
              <a:ext uri="{FF2B5EF4-FFF2-40B4-BE49-F238E27FC236}">
                <a16:creationId xmlns:a16="http://schemas.microsoft.com/office/drawing/2014/main" id="{37B721FF-D609-4D98-9D19-CF75AA8A5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29200" cy="4099959"/>
          </a:xfrm>
          <a:prstGeom prst="rect">
            <a:avLst/>
          </a:prstGeom>
        </p:spPr>
      </p:pic>
      <p:pic>
        <p:nvPicPr>
          <p:cNvPr id="21" name="Picture 20" descr="Slate-V2-HD-compPhotoInset.png">
            <a:extLst>
              <a:ext uri="{FF2B5EF4-FFF2-40B4-BE49-F238E27FC236}">
                <a16:creationId xmlns:a16="http://schemas.microsoft.com/office/drawing/2014/main" id="{073936BD-C868-433F-8E84-D6DD8E640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357" y="1734506"/>
            <a:ext cx="5029200" cy="409995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6013" y="1855153"/>
            <a:ext cx="4764764" cy="6924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6013" y="2702103"/>
            <a:ext cx="4764764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3166" y="1855152"/>
            <a:ext cx="4779582" cy="6924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3167" y="2702103"/>
            <a:ext cx="4779581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3D99-809A-49C0-96E5-4250D0B498EE}" type="datetime1">
              <a:rPr lang="en-US" smtClean="0"/>
              <a:t>10/30/2022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5120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3DE9B-B678-4EFB-BB7D-A4370204A0B0}" type="datetime1">
              <a:rPr lang="en-US" smtClean="0"/>
              <a:t>10/30/2022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094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812DA-F765-4142-A6A3-A8ED7235E082}" type="datetime1">
              <a:rPr lang="en-US" smtClean="0"/>
              <a:t>10/30/2022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5130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0800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673351"/>
            <a:ext cx="3706889" cy="301625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277FD-7DE6-41D4-930D-AC99F5AFE54E}" type="datetime1">
              <a:rPr lang="en-US" smtClean="0"/>
              <a:t>10/30/2022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556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>
            <a:extLst>
              <a:ext uri="{FF2B5EF4-FFF2-40B4-BE49-F238E27FC236}">
                <a16:creationId xmlns:a16="http://schemas.microsoft.com/office/drawing/2014/main" id="{4D06E496-ACBA-4063-B4A1-C5C484EE5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763701"/>
            <a:ext cx="5707899" cy="1675559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3698" y="2679699"/>
            <a:ext cx="4588094" cy="3135695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15526-7079-4B7B-987C-1B5FAE11A0FF}" type="datetime1">
              <a:rPr lang="en-US" smtClean="0"/>
              <a:t>10/30/2022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56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>
            <a:extLst>
              <a:ext uri="{FF2B5EF4-FFF2-40B4-BE49-F238E27FC236}">
                <a16:creationId xmlns:a16="http://schemas.microsoft.com/office/drawing/2014/main" id="{CE39118B-B3AD-4BD4-BA22-DEFF4E76C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247728"/>
            <a:ext cx="10353762" cy="543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1B079-7EF0-44EE-B798-BCC497C9F3B2}" type="datetime1">
              <a:rPr lang="en-US" smtClean="0"/>
              <a:t>10/30/2022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9502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70A8-1D13-4657-95F0-A9EA54967B8D}" type="datetime1">
              <a:rPr lang="en-US" smtClean="0"/>
              <a:t>10/30/2022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3850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90AC-71BD-4C7F-8ACA-7B3F18292E63}" type="datetime1">
              <a:rPr lang="en-US" smtClean="0"/>
              <a:t>10/30/2022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3F0D53-0705-41B7-8554-09D21E7807F9}"/>
              </a:ext>
            </a:extLst>
          </p:cNvPr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7F647CD-0F1A-4BB3-89E0-A74F1E1B098D}"/>
              </a:ext>
            </a:extLst>
          </p:cNvPr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752911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FC2C-8905-46F0-B443-CE905B76BA01}" type="datetime1">
              <a:rPr lang="en-US" smtClean="0"/>
              <a:t>10/30/2022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50925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49"/>
            <a:ext cx="3300984" cy="764783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768110"/>
            <a:ext cx="3300984" cy="302308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79DC3-C9B5-499E-9140-0DC28B7074E2}" type="datetime1">
              <a:rPr lang="en-US" smtClean="0"/>
              <a:t>10/30/2022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26478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>
            <a:extLst>
              <a:ext uri="{FF2B5EF4-FFF2-40B4-BE49-F238E27FC236}">
                <a16:creationId xmlns:a16="http://schemas.microsoft.com/office/drawing/2014/main" id="{7E87C569-D426-4615-ADA7-B370EA983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>
            <a:extLst>
              <a:ext uri="{FF2B5EF4-FFF2-40B4-BE49-F238E27FC236}">
                <a16:creationId xmlns:a16="http://schemas.microsoft.com/office/drawing/2014/main" id="{7B353ED4-7AD0-46C9-88ED-1A16B1433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>
            <a:extLst>
              <a:ext uri="{FF2B5EF4-FFF2-40B4-BE49-F238E27FC236}">
                <a16:creationId xmlns:a16="http://schemas.microsoft.com/office/drawing/2014/main" id="{F561D985-AD57-459A-B3A6-EBF296039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572443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33EA-E472-4D22-9C03-A9C14AA21CED}" type="datetime1">
              <a:rPr lang="en-US" smtClean="0"/>
              <a:t>10/30/2022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3254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76450"/>
            <a:ext cx="10353762" cy="3714749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60007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073ED0CC-082F-4160-86E5-0D6041F12778}" type="datetime1">
              <a:rPr lang="en-US" smtClean="0"/>
              <a:t>10/30/2022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6000749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6000749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89783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hf sldNum="0" hdr="0" ftr="0" dt="0"/>
  <p:txStyles>
    <p:titleStyle>
      <a:lvl1pPr algn="ctr" defTabSz="457200" rtl="0" eaLnBrk="1" latinLnBrk="0" hangingPunct="1">
        <a:lnSpc>
          <a:spcPct val="90000"/>
        </a:lnSpc>
        <a:spcBef>
          <a:spcPct val="0"/>
        </a:spcBef>
        <a:buNone/>
        <a:defRPr sz="4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3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21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anakrit.net/pestel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textbc.ca/projectmanagement/chapter/chapter-14-quality-planning-project-management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4.png"/><Relationship Id="rId7" Type="http://schemas.openxmlformats.org/officeDocument/2006/relationships/hyperlink" Target="http://www.groundreport.com/discounts-coupon-websites-help-businesses-well-customers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hyperlink" Target="https://freepngimg.com/png/15511-online-shopping-transparent" TargetMode="External"/><Relationship Id="rId4" Type="http://schemas.openxmlformats.org/officeDocument/2006/relationships/image" Target="../media/image10.png"/><Relationship Id="rId9" Type="http://schemas.openxmlformats.org/officeDocument/2006/relationships/hyperlink" Target="http://flickr.com/photos/smemon/4349315461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8A1C807-B9AD-4C9B-BF9F-60F0342899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 useBgFill="1">
        <p:nvSpPr>
          <p:cNvPr id="103" name="Freeform 5">
            <a:extLst>
              <a:ext uri="{FF2B5EF4-FFF2-40B4-BE49-F238E27FC236}">
                <a16:creationId xmlns:a16="http://schemas.microsoft.com/office/drawing/2014/main" id="{FE469E50-3893-4ED6-92BA-2985C32B0C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5400000">
            <a:off x="7131809" y="1385982"/>
            <a:ext cx="4031414" cy="4100418"/>
          </a:xfrm>
          <a:custGeom>
            <a:avLst/>
            <a:gdLst>
              <a:gd name="T0" fmla="*/ 1577 w 1601"/>
              <a:gd name="T1" fmla="*/ 0 h 696"/>
              <a:gd name="T2" fmla="*/ 833 w 1601"/>
              <a:gd name="T3" fmla="*/ 0 h 696"/>
              <a:gd name="T4" fmla="*/ 768 w 1601"/>
              <a:gd name="T5" fmla="*/ 0 h 696"/>
              <a:gd name="T6" fmla="*/ 24 w 1601"/>
              <a:gd name="T7" fmla="*/ 0 h 696"/>
              <a:gd name="T8" fmla="*/ 0 w 1601"/>
              <a:gd name="T9" fmla="*/ 27 h 696"/>
              <a:gd name="T10" fmla="*/ 0 w 1601"/>
              <a:gd name="T11" fmla="*/ 669 h 696"/>
              <a:gd name="T12" fmla="*/ 24 w 1601"/>
              <a:gd name="T13" fmla="*/ 696 h 696"/>
              <a:gd name="T14" fmla="*/ 768 w 1601"/>
              <a:gd name="T15" fmla="*/ 696 h 696"/>
              <a:gd name="T16" fmla="*/ 833 w 1601"/>
              <a:gd name="T17" fmla="*/ 696 h 696"/>
              <a:gd name="T18" fmla="*/ 1577 w 1601"/>
              <a:gd name="T19" fmla="*/ 696 h 696"/>
              <a:gd name="T20" fmla="*/ 1601 w 1601"/>
              <a:gd name="T21" fmla="*/ 669 h 696"/>
              <a:gd name="T22" fmla="*/ 1601 w 1601"/>
              <a:gd name="T23" fmla="*/ 27 h 696"/>
              <a:gd name="T24" fmla="*/ 1577 w 1601"/>
              <a:gd name="T25" fmla="*/ 0 h 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601" h="696">
                <a:moveTo>
                  <a:pt x="1577" y="0"/>
                </a:moveTo>
                <a:cubicBezTo>
                  <a:pt x="833" y="0"/>
                  <a:pt x="833" y="0"/>
                  <a:pt x="833" y="0"/>
                </a:cubicBezTo>
                <a:cubicBezTo>
                  <a:pt x="768" y="0"/>
                  <a:pt x="768" y="0"/>
                  <a:pt x="768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11" y="0"/>
                  <a:pt x="0" y="12"/>
                  <a:pt x="0" y="27"/>
                </a:cubicBezTo>
                <a:cubicBezTo>
                  <a:pt x="0" y="669"/>
                  <a:pt x="0" y="669"/>
                  <a:pt x="0" y="669"/>
                </a:cubicBezTo>
                <a:cubicBezTo>
                  <a:pt x="0" y="684"/>
                  <a:pt x="11" y="696"/>
                  <a:pt x="24" y="696"/>
                </a:cubicBezTo>
                <a:cubicBezTo>
                  <a:pt x="768" y="696"/>
                  <a:pt x="768" y="696"/>
                  <a:pt x="768" y="696"/>
                </a:cubicBezTo>
                <a:cubicBezTo>
                  <a:pt x="833" y="696"/>
                  <a:pt x="833" y="696"/>
                  <a:pt x="833" y="696"/>
                </a:cubicBezTo>
                <a:cubicBezTo>
                  <a:pt x="1577" y="696"/>
                  <a:pt x="1577" y="696"/>
                  <a:pt x="1577" y="696"/>
                </a:cubicBezTo>
                <a:cubicBezTo>
                  <a:pt x="1590" y="696"/>
                  <a:pt x="1601" y="684"/>
                  <a:pt x="1601" y="669"/>
                </a:cubicBezTo>
                <a:cubicBezTo>
                  <a:pt x="1601" y="27"/>
                  <a:pt x="1601" y="27"/>
                  <a:pt x="1601" y="27"/>
                </a:cubicBezTo>
                <a:cubicBezTo>
                  <a:pt x="1601" y="12"/>
                  <a:pt x="1590" y="0"/>
                  <a:pt x="1577" y="0"/>
                </a:cubicBezTo>
                <a:close/>
              </a:path>
            </a:pathLst>
          </a:custGeom>
          <a:ln>
            <a:noFill/>
          </a:ln>
          <a:effectLst>
            <a:outerShdw blurRad="50800" dist="38100" dir="5400000" algn="tl" rotWithShape="0">
              <a:srgbClr val="000000">
                <a:alpha val="43000"/>
              </a:srgbClr>
            </a:outerShdw>
          </a:effectLst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oudy Old Style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1F047C-C727-42A7-85C5-68C5AA1B1A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89962" y="1673524"/>
            <a:ext cx="3485073" cy="2420504"/>
          </a:xfrm>
        </p:spPr>
        <p:txBody>
          <a:bodyPr>
            <a:normAutofit fontScale="90000"/>
          </a:bodyPr>
          <a:lstStyle/>
          <a:p>
            <a:pPr algn="l"/>
            <a:r>
              <a:rPr lang="en-US" sz="4000" dirty="0"/>
              <a:t>Solving the problem of profit declining within TM Lewin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93FB3F-A8D4-46D3-A1C6-C79C645637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89965" y="4157933"/>
            <a:ext cx="3485072" cy="1026544"/>
          </a:xfrm>
        </p:spPr>
        <p:txBody>
          <a:bodyPr>
            <a:normAutofit fontScale="55000" lnSpcReduction="20000"/>
          </a:bodyPr>
          <a:lstStyle/>
          <a:p>
            <a:pPr algn="l"/>
            <a:r>
              <a:rPr lang="en-US" sz="2300" dirty="0"/>
              <a:t>Shakira Yasmin Akhter </a:t>
            </a:r>
          </a:p>
          <a:p>
            <a:pPr algn="l"/>
            <a:r>
              <a:rPr lang="en-US" dirty="0"/>
              <a:t>2130089</a:t>
            </a:r>
          </a:p>
          <a:p>
            <a:pPr algn="l"/>
            <a:r>
              <a:rPr lang="en-US" sz="2300" dirty="0"/>
              <a:t>Problem solving and decision making BMSW4004</a:t>
            </a:r>
          </a:p>
        </p:txBody>
      </p:sp>
    </p:spTree>
    <p:extLst>
      <p:ext uri="{BB962C8B-B14F-4D97-AF65-F5344CB8AC3E}">
        <p14:creationId xmlns:p14="http://schemas.microsoft.com/office/powerpoint/2010/main" val="416788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D76154-6678-89A7-27BC-F8138E2C8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Understanding the impact and nature of profit decline in TM Lewin: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E6A0C8-D746-DD60-4102-69D37FDB64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900" indent="0">
              <a:buNone/>
            </a:pPr>
            <a:r>
              <a:rPr lang="en-GB" b="1" i="1" u="sng" dirty="0"/>
              <a:t>Nature: </a:t>
            </a:r>
          </a:p>
          <a:p>
            <a:r>
              <a:rPr lang="en-GB" b="1" dirty="0"/>
              <a:t>The pandemic left many businesses to face profit decline</a:t>
            </a:r>
          </a:p>
          <a:p>
            <a:r>
              <a:rPr lang="en-GB" b="1" dirty="0"/>
              <a:t>All TM Lewin stores located in UK were effected</a:t>
            </a:r>
            <a:endParaRPr lang="en-GB" b="1" i="1" u="sng" dirty="0"/>
          </a:p>
          <a:p>
            <a:pPr marL="36900" indent="0">
              <a:buNone/>
            </a:pPr>
            <a:r>
              <a:rPr lang="en-GB" b="1" i="1" u="sng" dirty="0">
                <a:effectLst/>
              </a:rPr>
              <a:t>Impact of profit on employees</a:t>
            </a:r>
          </a:p>
          <a:p>
            <a:r>
              <a:rPr lang="en-GB" dirty="0">
                <a:effectLst/>
              </a:rPr>
              <a:t>Job losses due to closure of 66 shops</a:t>
            </a:r>
          </a:p>
          <a:p>
            <a:pPr marL="36900" indent="0">
              <a:buNone/>
            </a:pPr>
            <a:r>
              <a:rPr lang="en-GB" b="1" i="1" u="sng" dirty="0">
                <a:effectLst/>
              </a:rPr>
              <a:t>Impact the profit decline on TM Lewin</a:t>
            </a:r>
          </a:p>
          <a:p>
            <a:r>
              <a:rPr lang="en-GB" b="1" dirty="0">
                <a:effectLst/>
              </a:rPr>
              <a:t>Impacts the entire organisation and could lead to closure of the company</a:t>
            </a:r>
          </a:p>
        </p:txBody>
      </p:sp>
    </p:spTree>
    <p:extLst>
      <p:ext uri="{BB962C8B-B14F-4D97-AF65-F5344CB8AC3E}">
        <p14:creationId xmlns:p14="http://schemas.microsoft.com/office/powerpoint/2010/main" val="1778371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B39E4-E446-EBF3-5D8E-2066FB555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Understanding the cause of profit decline for TML.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7C8238-9C46-52A1-FCBB-3BB3B67813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solve a problem the main cause must be identified.</a:t>
            </a:r>
          </a:p>
          <a:p>
            <a:r>
              <a:rPr lang="en-GB" dirty="0"/>
              <a:t>What is the main cause?</a:t>
            </a:r>
          </a:p>
          <a:p>
            <a:endParaRPr lang="en-GB" dirty="0"/>
          </a:p>
          <a:p>
            <a:r>
              <a:rPr lang="en-GB" dirty="0"/>
              <a:t>A range of tools are available to determine this.</a:t>
            </a:r>
          </a:p>
          <a:p>
            <a:r>
              <a:rPr lang="en-GB" dirty="0"/>
              <a:t>Pestel</a:t>
            </a:r>
          </a:p>
          <a:p>
            <a:r>
              <a:rPr lang="en-GB" dirty="0"/>
              <a:t>Fishbone</a:t>
            </a:r>
          </a:p>
        </p:txBody>
      </p:sp>
    </p:spTree>
    <p:extLst>
      <p:ext uri="{BB962C8B-B14F-4D97-AF65-F5344CB8AC3E}">
        <p14:creationId xmlns:p14="http://schemas.microsoft.com/office/powerpoint/2010/main" val="999011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4E02B-DE0B-A36A-DAA6-2769F2253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Pestel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EC6E2D-34A3-05D1-E7BF-5E2AC15E8F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Pestle analysis is used to understand the external factors causing profit decline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36900CB-9B58-CDEE-B26E-D11A4F1434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993312" y="3227955"/>
            <a:ext cx="4530668" cy="3020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0491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A72A90-9A99-98DB-8FD4-F933C258C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PESTEL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DA17C-4127-5C77-6BCC-DED4220D52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4443" y="1731010"/>
            <a:ext cx="10353762" cy="3714749"/>
          </a:xfrm>
        </p:spPr>
        <p:txBody>
          <a:bodyPr>
            <a:normAutofit fontScale="32500" lnSpcReduction="20000"/>
          </a:bodyPr>
          <a:lstStyle/>
          <a:p>
            <a:r>
              <a:rPr lang="en-GB" sz="8000" dirty="0"/>
              <a:t>POLITICAL- During Covid-19 which meant sales decreased as everyone was in lockdown and was unable to visit and purchase stock.</a:t>
            </a:r>
          </a:p>
          <a:p>
            <a:r>
              <a:rPr lang="en-GB" sz="8000" dirty="0"/>
              <a:t>ECONOMIC- Prices rising was a concern for both businesses and consumers as customers could not afford the goods and businesses could afford to invest.</a:t>
            </a:r>
          </a:p>
          <a:p>
            <a:r>
              <a:rPr lang="en-GB" sz="8000" dirty="0"/>
              <a:t>SOCIAL-  Staying home and ban of public events meant reduced sales</a:t>
            </a:r>
          </a:p>
          <a:p>
            <a:r>
              <a:rPr lang="en-GB" sz="8000" dirty="0"/>
              <a:t>TECHNOLOGY-  Remote working was put into place which meant no need to purchase in store.</a:t>
            </a:r>
          </a:p>
          <a:p>
            <a:pPr marL="36900" indent="0">
              <a:buNone/>
            </a:pPr>
            <a:endParaRPr lang="en-GB" sz="8000" dirty="0"/>
          </a:p>
          <a:p>
            <a:endParaRPr lang="en-GB" sz="7200" dirty="0"/>
          </a:p>
          <a:p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31617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1BFDF3-3412-825F-A60E-FA40034AC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 fishbone analysis?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1B70D-99E6-23AF-964A-0323B3BC65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 fishbone diagram is a visual way to look at cause and effect. It is a more structured approach than some other tools available for brainstorming causes of a problem 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844CF4-9A75-EB55-DE1E-ACAC4771E3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656840" y="3816348"/>
            <a:ext cx="6312644" cy="2146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9024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61B2F-CEC9-29AD-7A20-11E35D353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9119" y="191805"/>
            <a:ext cx="10353762" cy="1257300"/>
          </a:xfrm>
        </p:spPr>
        <p:txBody>
          <a:bodyPr/>
          <a:lstStyle/>
          <a:p>
            <a:r>
              <a:rPr lang="en-GB" dirty="0"/>
              <a:t>Fishbone analysis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7AE334D-7E04-37BC-A505-6F1997DAF3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0800" y="1184945"/>
            <a:ext cx="9125760" cy="5370622"/>
          </a:xfrm>
        </p:spPr>
      </p:pic>
    </p:spTree>
    <p:extLst>
      <p:ext uri="{BB962C8B-B14F-4D97-AF65-F5344CB8AC3E}">
        <p14:creationId xmlns:p14="http://schemas.microsoft.com/office/powerpoint/2010/main" val="2719104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BD017-AC8F-B7E0-2CE1-EFDB68818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Possible solutions to address profit decline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892BD-AD45-EDD7-C81B-EC7127572E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1" i="1" u="sng" dirty="0"/>
              <a:t>Pandemic causing stores to close down</a:t>
            </a:r>
          </a:p>
          <a:p>
            <a:r>
              <a:rPr lang="en-GB" b="1" i="1" dirty="0"/>
              <a:t>Make an online store to allow customers to purchase </a:t>
            </a:r>
            <a:endParaRPr lang="en-GB" dirty="0"/>
          </a:p>
          <a:p>
            <a:r>
              <a:rPr lang="en-GB" b="1" i="1" u="sng" dirty="0"/>
              <a:t>Cost of living</a:t>
            </a:r>
          </a:p>
          <a:p>
            <a:r>
              <a:rPr lang="en-GB" b="1" i="1" dirty="0"/>
              <a:t>Ensure the prices are affordable </a:t>
            </a:r>
          </a:p>
          <a:p>
            <a:r>
              <a:rPr lang="en-GB" b="1" i="1" dirty="0"/>
              <a:t>Discounts </a:t>
            </a:r>
          </a:p>
          <a:p>
            <a:r>
              <a:rPr lang="en-GB" b="1" i="1" dirty="0"/>
              <a:t>Rewards </a:t>
            </a:r>
          </a:p>
          <a:p>
            <a:r>
              <a:rPr lang="en-GB" b="1" i="1" u="sng" dirty="0"/>
              <a:t>Product portfolio</a:t>
            </a:r>
          </a:p>
          <a:p>
            <a:r>
              <a:rPr lang="en-GB" b="1" i="1" dirty="0"/>
              <a:t>Bring out a wider range of products</a:t>
            </a:r>
            <a:r>
              <a:rPr lang="en-GB" b="1" i="1" u="sng" dirty="0"/>
              <a:t> </a:t>
            </a:r>
          </a:p>
          <a:p>
            <a:endParaRPr lang="en-GB" b="1" i="1" dirty="0"/>
          </a:p>
        </p:txBody>
      </p:sp>
    </p:spTree>
    <p:extLst>
      <p:ext uri="{BB962C8B-B14F-4D97-AF65-F5344CB8AC3E}">
        <p14:creationId xmlns:p14="http://schemas.microsoft.com/office/powerpoint/2010/main" val="34207057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65492C-476D-E5CF-BF9A-4053E7BE7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0693" y="4511814"/>
            <a:ext cx="9440034" cy="11302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Solutions that target the main causes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04C0182-96E7-4A1B-8EAB-F910C2F3ED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547807"/>
            <a:ext cx="10905066" cy="3816806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49658695-086E-4B9B-A8B3-555A748F9A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3724" y="678180"/>
            <a:ext cx="10644554" cy="3543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2DFE9564-BA16-654E-290B-1F380DEDC6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917762" y="1220251"/>
            <a:ext cx="3348470" cy="2457042"/>
          </a:xfrm>
          <a:prstGeom prst="rect">
            <a:avLst/>
          </a:prstGeom>
        </p:spPr>
      </p:pic>
      <p:pic>
        <p:nvPicPr>
          <p:cNvPr id="16" name="Picture 15" descr="Diagram, text&#10;&#10;Description automatically generated">
            <a:extLst>
              <a:ext uri="{FF2B5EF4-FFF2-40B4-BE49-F238E27FC236}">
                <a16:creationId xmlns:a16="http://schemas.microsoft.com/office/drawing/2014/main" id="{FA262EC3-B85F-4A18-E3A1-314DE4DDFA2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428622" y="1212034"/>
            <a:ext cx="3328040" cy="2496030"/>
          </a:xfrm>
          <a:prstGeom prst="rect">
            <a:avLst/>
          </a:prstGeom>
        </p:spPr>
      </p:pic>
      <p:pic>
        <p:nvPicPr>
          <p:cNvPr id="4" name="Picture 3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A0A1B3D-E89B-1C26-580A-C101B86622F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7919086" y="1904646"/>
            <a:ext cx="3348470" cy="1088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5371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A12A1E-E9D9-7BF2-4ADD-D947610B15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the main three causes?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5899DC-7C36-E614-C178-D3956B9AF8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Lockdown restrictions</a:t>
            </a:r>
          </a:p>
          <a:p>
            <a:r>
              <a:rPr lang="en-GB" dirty="0"/>
              <a:t>Cost of living</a:t>
            </a:r>
          </a:p>
          <a:p>
            <a:r>
              <a:rPr lang="en-GB" dirty="0"/>
              <a:t> They could see sale rates to decline potentially undermining the continued existence of the business.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75131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FDA746-6759-E75E-489E-7C6EE5FFD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Grid Analysis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D1CD92A-C2E3-3298-5BBE-F9654FB6D9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440" y="2124642"/>
            <a:ext cx="9827934" cy="4296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1589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7DC1D3-D7BF-AE97-9F63-673A4ADC9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FF340-88A9-3B66-1CB5-5508B338AC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In conclusion the most effective way to stop profit decline is changing the product portfolio .</a:t>
            </a:r>
          </a:p>
          <a:p>
            <a:r>
              <a:rPr lang="en-GB" dirty="0"/>
              <a:t>Why?</a:t>
            </a:r>
          </a:p>
          <a:p>
            <a:r>
              <a:rPr lang="en-GB" dirty="0"/>
              <a:t>Scored the highest in the grid analysis </a:t>
            </a:r>
          </a:p>
          <a:p>
            <a:br>
              <a:rPr lang="en-GB" dirty="0"/>
            </a:br>
            <a:r>
              <a:rPr lang="en-GB" dirty="0"/>
              <a:t>More convenient </a:t>
            </a:r>
          </a:p>
          <a:p>
            <a:endParaRPr lang="en-GB" dirty="0"/>
          </a:p>
          <a:p>
            <a:r>
              <a:rPr lang="en-GB" dirty="0"/>
              <a:t>Attracts more and new customers.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19767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VTI">
  <a:themeElements>
    <a:clrScheme name="Custom 35">
      <a:dk1>
        <a:sysClr val="windowText" lastClr="000000"/>
      </a:dk1>
      <a:lt1>
        <a:sysClr val="window" lastClr="FFFFFF"/>
      </a:lt1>
      <a:dk2>
        <a:srgbClr val="4E3B30"/>
      </a:dk2>
      <a:lt2>
        <a:srgbClr val="F4EDD8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ustom 4">
      <a:majorFont>
        <a:latin typeface="Goudy Old Style"/>
        <a:ea typeface=""/>
        <a:cs typeface=""/>
      </a:majorFont>
      <a:minorFont>
        <a:latin typeface="Goudy Old Style"/>
        <a:ea typeface=""/>
        <a:cs typeface="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VTI" id="{35C4A07C-0176-4A32-9BCB-B016516853F0}" vid="{9B70D35C-BCA8-4715-BB49-8BE54A7FC07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Green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549E39"/>
    </a:accent1>
    <a:accent2>
      <a:srgbClr val="8AB833"/>
    </a:accent2>
    <a:accent3>
      <a:srgbClr val="C0CF3A"/>
    </a:accent3>
    <a:accent4>
      <a:srgbClr val="029676"/>
    </a:accent4>
    <a:accent5>
      <a:srgbClr val="4AB5C4"/>
    </a:accent5>
    <a:accent6>
      <a:srgbClr val="0989B1"/>
    </a:accent6>
    <a:hlink>
      <a:srgbClr val="6B9F25"/>
    </a:hlink>
    <a:folHlink>
      <a:srgbClr val="BA6906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B040A4C94EAC46BE1B9499E5F0E36C" ma:contentTypeVersion="11" ma:contentTypeDescription="Create a new document." ma:contentTypeScope="" ma:versionID="7cd221859b125220d618bd480e32d832">
  <xsd:schema xmlns:xsd="http://www.w3.org/2001/XMLSchema" xmlns:xs="http://www.w3.org/2001/XMLSchema" xmlns:p="http://schemas.microsoft.com/office/2006/metadata/properties" xmlns:ns3="ac030f0c-32f4-4761-8968-de7f208a415f" xmlns:ns4="8ecffad1-7cd6-4418-bee0-2d8591d139cb" targetNamespace="http://schemas.microsoft.com/office/2006/metadata/properties" ma:root="true" ma:fieldsID="d31781bf9c021a03c464070ac379b3f1" ns3:_="" ns4:_="">
    <xsd:import namespace="ac030f0c-32f4-4761-8968-de7f208a415f"/>
    <xsd:import namespace="8ecffad1-7cd6-4418-bee0-2d8591d139cb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030f0c-32f4-4761-8968-de7f208a415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cffad1-7cd6-4418-bee0-2d8591d139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8ecffad1-7cd6-4418-bee0-2d8591d139cb" xsi:nil="true"/>
  </documentManagement>
</p:properties>
</file>

<file path=customXml/itemProps1.xml><?xml version="1.0" encoding="utf-8"?>
<ds:datastoreItem xmlns:ds="http://schemas.openxmlformats.org/officeDocument/2006/customXml" ds:itemID="{9905833B-72F2-4177-97A9-342EFB538A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030f0c-32f4-4761-8968-de7f208a415f"/>
    <ds:schemaRef ds:uri="8ecffad1-7cd6-4418-bee0-2d8591d139c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4B270AB-C138-415C-897E-3C24487DECF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C4C00F4-06E9-43E3-AD97-88A857CEFA82}">
  <ds:schemaRefs>
    <ds:schemaRef ds:uri="http://purl.org/dc/elements/1.1/"/>
    <ds:schemaRef ds:uri="http://schemas.microsoft.com/office/2006/metadata/properties"/>
    <ds:schemaRef ds:uri="ac030f0c-32f4-4761-8968-de7f208a415f"/>
    <ds:schemaRef ds:uri="http://purl.org/dc/dcmitype/"/>
    <ds:schemaRef ds:uri="8ecffad1-7cd6-4418-bee0-2d8591d139cb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{BAB2E34D-E061-453C-9995-52A02E7444F6}tf55705232_win32</Template>
  <TotalTime>0</TotalTime>
  <Words>361</Words>
  <Application>Microsoft Office PowerPoint</Application>
  <PresentationFormat>Widescreen</PresentationFormat>
  <Paragraphs>55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Goudy Old Style</vt:lpstr>
      <vt:lpstr>Wingdings 2</vt:lpstr>
      <vt:lpstr>SlateVTI</vt:lpstr>
      <vt:lpstr>Solving the problem of profit declining within TM Lewin</vt:lpstr>
      <vt:lpstr>Understanding the impact and nature of profit decline in TM Lewin:</vt:lpstr>
      <vt:lpstr>Understanding the cause of profit decline for TML. </vt:lpstr>
      <vt:lpstr>Pestel analysis</vt:lpstr>
      <vt:lpstr>PESTEL Analysis</vt:lpstr>
      <vt:lpstr>What is a fishbone analysis?</vt:lpstr>
      <vt:lpstr>Fishbone analysis</vt:lpstr>
      <vt:lpstr>Possible solutions to address profit decline</vt:lpstr>
      <vt:lpstr>Solutions that target the main causes</vt:lpstr>
      <vt:lpstr>What are the main three causes?</vt:lpstr>
      <vt:lpstr>Grid Analysis 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Solving the problem of profit declining within TM Lewin</dc:title>
  <dc:creator>Shakira</dc:creator>
  <cp:lastModifiedBy>Yasmin</cp:lastModifiedBy>
  <cp:revision>4</cp:revision>
  <dcterms:created xsi:type="dcterms:W3CDTF">2022-09-25T11:02:21Z</dcterms:created>
  <dcterms:modified xsi:type="dcterms:W3CDTF">2022-10-30T21:24:04Z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0x01010046B040A4C94EAC46BE1B9499E5F0E36C</vt:lpwstr>
  </property>
</Properties>
</file>