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3" r:id="rId13"/>
    <p:sldId id="274" r:id="rId14"/>
    <p:sldId id="275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3CE10-46FA-4FB6-8114-33572B2198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DABE97-1C73-40DC-A375-8AD283C6D2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6271565-83DC-4F3C-B695-9EFF1AC07561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6559B53-CB13-4EBE-AB6E-549EDF9479C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keftiu1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755576" y="186054"/>
            <a:ext cx="6048673" cy="655531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Entanglements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 from Keftiu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Textual Evidence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Crete remains silent - Linear A still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undeciphered</a:t>
            </a:r>
            <a:endParaRPr lang="en-GB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We do not know what the Minoans called themselves nor their trading partners in the East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Akkadian texts: references to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Caphtor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(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Kaptara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Egyptian texts: references to Keftiu</a:t>
            </a:r>
          </a:p>
          <a:p>
            <a:pPr lvl="1"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Both refer to </a:t>
            </a:r>
            <a:r>
              <a:rPr lang="en-GB" dirty="0" smtClean="0">
                <a:solidFill>
                  <a:srgbClr val="FFC000"/>
                </a:solidFill>
              </a:rPr>
              <a:t>place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not </a:t>
            </a:r>
            <a:r>
              <a:rPr lang="en-GB" dirty="0" smtClean="0">
                <a:solidFill>
                  <a:srgbClr val="FFC000"/>
                </a:solidFill>
              </a:rPr>
              <a:t>people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9" descr="mari palac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572000" y="2132856"/>
            <a:ext cx="4326384" cy="3097679"/>
          </a:xfrm>
          <a:noFill/>
        </p:spPr>
      </p:pic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Textual Evidence</a:t>
            </a:r>
          </a:p>
        </p:txBody>
      </p:sp>
      <p:sp>
        <p:nvSpPr>
          <p:cNvPr id="116743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844824"/>
            <a:ext cx="4176018" cy="4525963"/>
          </a:xfrm>
        </p:spPr>
        <p:txBody>
          <a:bodyPr/>
          <a:lstStyle/>
          <a:p>
            <a:pPr eaLnBrk="1" hangingPunct="1"/>
            <a:r>
              <a:rPr lang="en-GB" sz="2800" dirty="0" smtClean="0"/>
              <a:t>Mari archives (18th/17th century BC):</a:t>
            </a:r>
          </a:p>
          <a:p>
            <a:pPr lvl="1" eaLnBrk="1" hangingPunct="1"/>
            <a:r>
              <a:rPr lang="en-GB" sz="2400" dirty="0" smtClean="0"/>
              <a:t>Metals trade: texts list tin sent to cities such as Ugarit (on coast) for further distribution</a:t>
            </a:r>
          </a:p>
          <a:p>
            <a:pPr lvl="1" eaLnBrk="1" hangingPunct="1"/>
            <a:r>
              <a:rPr lang="en-GB" sz="2400" dirty="0" smtClean="0"/>
              <a:t>One recipient at Ugarit is a ‘</a:t>
            </a:r>
            <a:r>
              <a:rPr lang="en-GB" sz="2400" i="1" dirty="0" smtClean="0"/>
              <a:t>man from </a:t>
            </a:r>
            <a:r>
              <a:rPr lang="en-GB" sz="2400" i="1" dirty="0" err="1" smtClean="0"/>
              <a:t>Caphtor</a:t>
            </a:r>
            <a:r>
              <a:rPr lang="en-GB" sz="2400" dirty="0" smtClean="0"/>
              <a:t>’</a:t>
            </a:r>
          </a:p>
        </p:txBody>
      </p:sp>
      <p:sp>
        <p:nvSpPr>
          <p:cNvPr id="4101" name="Text Box 10"/>
          <p:cNvSpPr txBox="1">
            <a:spLocks noChangeArrowheads="1"/>
          </p:cNvSpPr>
          <p:nvPr/>
        </p:nvSpPr>
        <p:spPr bwMode="auto">
          <a:xfrm>
            <a:off x="7092280" y="5301208"/>
            <a:ext cx="168187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FFC000"/>
                </a:solidFill>
              </a:rPr>
              <a:t>Palace of Mari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67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67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67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4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Egyptian Evidence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Texts: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Mention Keftiu, geographical position &amp; the products of exchange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Written &amp; pictorial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Labelled Theban tomb paintings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Pictorial: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Theban tomb paintings with no preserved inscriptions</a:t>
            </a:r>
          </a:p>
        </p:txBody>
      </p:sp>
      <p:pic>
        <p:nvPicPr>
          <p:cNvPr id="6" name="Picture 7" descr="keftiu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004048" y="1700808"/>
            <a:ext cx="3682146" cy="412724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6660232" y="5877272"/>
            <a:ext cx="21430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Tomb of </a:t>
            </a:r>
            <a:r>
              <a:rPr lang="en-GB" sz="2000" dirty="0" err="1" smtClean="0">
                <a:solidFill>
                  <a:srgbClr val="FFC000"/>
                </a:solidFill>
              </a:rPr>
              <a:t>Rekhmire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8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38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keftiu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88024" y="2564904"/>
            <a:ext cx="4038600" cy="1420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Egyptian Evidence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464496" cy="4823416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sz="2800" dirty="0" smtClean="0"/>
              <a:t>“islands in the middle of the Sea”</a:t>
            </a:r>
          </a:p>
          <a:p>
            <a:pPr eaLnBrk="1" hangingPunct="1"/>
            <a:r>
              <a:rPr lang="en-GB" sz="2800" dirty="0" smtClean="0"/>
              <a:t>“land of Keftiu &amp; the islands in the middle of the Great Green [Sea]”</a:t>
            </a:r>
          </a:p>
          <a:p>
            <a:pPr eaLnBrk="1" hangingPunct="1"/>
            <a:r>
              <a:rPr lang="en-GB" sz="2800" dirty="0" smtClean="0"/>
              <a:t>Keftiu = a </a:t>
            </a:r>
            <a:r>
              <a:rPr lang="en-GB" sz="2800" dirty="0" err="1" smtClean="0"/>
              <a:t>toponym</a:t>
            </a:r>
            <a:endParaRPr lang="en-GB" sz="2800" dirty="0" smtClean="0"/>
          </a:p>
          <a:p>
            <a:pPr eaLnBrk="1" hangingPunct="1"/>
            <a:r>
              <a:rPr lang="en-GB" sz="2800" dirty="0" smtClean="0"/>
              <a:t>Equated by most scholars with Crete</a:t>
            </a:r>
          </a:p>
          <a:p>
            <a:pPr eaLnBrk="1" hangingPunct="1"/>
            <a:r>
              <a:rPr lang="en-GB" sz="2800" dirty="0" smtClean="0"/>
              <a:t>Sakellarakis (1984): Egyptian texts indicate pre-eminence of Minoan Crete (Keftiu) in Aegean context (amongst other islands)</a:t>
            </a:r>
          </a:p>
        </p:txBody>
      </p:sp>
      <p:sp>
        <p:nvSpPr>
          <p:cNvPr id="6150" name="Oval 5"/>
          <p:cNvSpPr>
            <a:spLocks noChangeArrowheads="1"/>
          </p:cNvSpPr>
          <p:nvPr/>
        </p:nvSpPr>
        <p:spPr bwMode="auto">
          <a:xfrm>
            <a:off x="7596336" y="2348880"/>
            <a:ext cx="1368152" cy="792088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Keftiu</a:t>
            </a:r>
          </a:p>
        </p:txBody>
      </p:sp>
      <p:sp>
        <p:nvSpPr>
          <p:cNvPr id="1249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824536" cy="4823416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Earliest reference to Keftiu: the Lament/ Admonitions of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Ipu-Wer</a:t>
            </a:r>
            <a:endParaRPr lang="en-GB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“cedar &amp; juniper oil from Keftiu”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Contemporary with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Prepalatial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Crete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Bulk of evidence dates to reigns of Hatshepsut &amp;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Period of Egyptian economic &amp; military expansion &amp; great interest in foreign lands</a:t>
            </a:r>
          </a:p>
        </p:txBody>
      </p:sp>
      <p:pic>
        <p:nvPicPr>
          <p:cNvPr id="6" name="Content Placeholder 5" descr="Ipuwer-papyr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2348880"/>
            <a:ext cx="3720218" cy="2376264"/>
          </a:xfrm>
        </p:spPr>
      </p:pic>
      <p:sp>
        <p:nvSpPr>
          <p:cNvPr id="7" name="TextBox 6"/>
          <p:cNvSpPr txBox="1"/>
          <p:nvPr/>
        </p:nvSpPr>
        <p:spPr>
          <a:xfrm>
            <a:off x="6948264" y="4869160"/>
            <a:ext cx="19386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Ipu-Wer</a:t>
            </a:r>
            <a:r>
              <a:rPr lang="en-GB" sz="2000" dirty="0" smtClean="0">
                <a:solidFill>
                  <a:srgbClr val="FFC000"/>
                </a:solidFill>
              </a:rPr>
              <a:t> Papyrus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49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49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49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49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49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Tombs of the Nobles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752528" cy="489542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New Kingdom tombs  of the Nobles, Thebes: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Asitatics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bringing tribute to the pharaoh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Small number of tombs depict Minoans bringing tribute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Senmut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Hatshepsut &amp;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Intef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Hatshepsut &amp;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User-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Amun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Menkheperreseneb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: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Rekhmire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III-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Amenhotep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Amenehmhab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Tuthmosis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III-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Amenhotep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Amenose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Amenhotep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</a:t>
            </a:r>
          </a:p>
        </p:txBody>
      </p:sp>
      <p:pic>
        <p:nvPicPr>
          <p:cNvPr id="6" name="Picture 19" descr="Picture 03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206340" y="2276873"/>
            <a:ext cx="3764299" cy="216024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7092280" y="4509120"/>
            <a:ext cx="19526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Tomb of </a:t>
            </a:r>
            <a:r>
              <a:rPr lang="en-GB" sz="2000" dirty="0" err="1" smtClean="0">
                <a:solidFill>
                  <a:srgbClr val="FFC000"/>
                </a:solidFill>
              </a:rPr>
              <a:t>Senmut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6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6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269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269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077" name="Picture 5" descr="keftiu03"/>
          <p:cNvPicPr>
            <a:picLocks noChangeAspect="1" noChangeArrowheads="1"/>
          </p:cNvPicPr>
          <p:nvPr/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508104" y="4437112"/>
            <a:ext cx="331614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Tombs of the Nobles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896544" cy="489542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Identified as Minoans based on clothing &amp; gifts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Egyptian artist had seen real Minoans, knew cultural distinction between Minoans &amp;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Asiatics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Envoys were real events</a:t>
            </a:r>
          </a:p>
          <a:p>
            <a:pPr eaLnBrk="1" hangingPunct="1">
              <a:defRPr/>
            </a:pP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Rekhmire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labelled as “people from Keftiu &amp; the midst of the Great Green [Sea]”</a:t>
            </a:r>
          </a:p>
          <a:p>
            <a:pPr eaLnBrk="1" hangingPunct="1">
              <a:buFont typeface="Wingdings" pitchFamily="2" charset="2"/>
              <a:buChar char=""/>
              <a:defRPr/>
            </a:pP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Menkheperreseneb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people less obviously depicted as Aegean:</a:t>
            </a:r>
          </a:p>
          <a:p>
            <a:pPr lvl="1">
              <a:buFont typeface="Wingdings" pitchFamily="2" charset="2"/>
              <a:buChar char=""/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Possibly a memory or distant event</a:t>
            </a:r>
          </a:p>
          <a:p>
            <a:pPr lvl="1">
              <a:buFont typeface="Wingdings" pitchFamily="2" charset="2"/>
              <a:buChar char=""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Or a copy?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7" name="Picture 4" descr="keftiu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6084168" y="1124744"/>
            <a:ext cx="2676014" cy="290015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7524328" y="4005064"/>
            <a:ext cx="1208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Rekhmire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588224" y="6457890"/>
            <a:ext cx="2246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Menkheperreseneb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Egyptian Officials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Recorded on tombs of highest Egyptian officials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Steward of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Amun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Prophet of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Amun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Vizier, Great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Hearld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of the King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Objects carried are always described as </a:t>
            </a:r>
            <a:r>
              <a:rPr lang="en-GB" sz="2800" i="1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jnw</a:t>
            </a:r>
            <a:r>
              <a:rPr lang="en-GB" sz="2800" i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tribute or a greeting gift?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Vercoutter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(1956): scenes record real events from life of tomb owners: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Reception of foreign tribute one of the most prestigious duties of the vizier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Panagiotopoulos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(2001): the official is mediating or even substituting for the pharaoh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Objects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4536504" cy="462381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Bringing objects evidently of Minoan manufacture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Minoan craftsmanship very highly valued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Also some objects like ivory – circularity of gift exchange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Bolts of cloth (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Menkheppereseneb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Out of scale (tomb of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Senmut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):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How common are these objects in Egyptian context? </a:t>
            </a:r>
          </a:p>
        </p:txBody>
      </p:sp>
      <p:pic>
        <p:nvPicPr>
          <p:cNvPr id="7" name="Picture 5" descr="Picture 03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932040" y="3789040"/>
            <a:ext cx="4038600" cy="231765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4" descr="keftiu_goods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4860032" y="548680"/>
            <a:ext cx="4110850" cy="271316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6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6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6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6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People from Keftiu</a:t>
            </a:r>
          </a:p>
        </p:txBody>
      </p:sp>
      <p:sp>
        <p:nvSpPr>
          <p:cNvPr id="129035" name="Rectangle 11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  <a:noFill/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Bringing </a:t>
            </a:r>
            <a:r>
              <a:rPr lang="en-GB" sz="2800" i="1" dirty="0" err="1" smtClean="0"/>
              <a:t>jnw</a:t>
            </a:r>
            <a:r>
              <a:rPr lang="en-GB" sz="2800" dirty="0" smtClean="0"/>
              <a:t> to pharaoh: why?</a:t>
            </a:r>
          </a:p>
          <a:p>
            <a:pPr lvl="1">
              <a:lnSpc>
                <a:spcPct val="90000"/>
              </a:lnSpc>
            </a:pPr>
            <a:r>
              <a:rPr lang="en-GB" sz="2400" dirty="0" smtClean="0"/>
              <a:t>Politically dependent on Egyptians (vassals like Canaanites)?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err="1" smtClean="0"/>
              <a:t>Rekhmire</a:t>
            </a:r>
            <a:r>
              <a:rPr lang="en-GB" sz="2800" dirty="0" smtClean="0"/>
              <a:t>: they came because they had </a:t>
            </a:r>
            <a:r>
              <a:rPr lang="en-GB" sz="2800" dirty="0" smtClean="0">
                <a:solidFill>
                  <a:srgbClr val="FFC000"/>
                </a:solidFill>
              </a:rPr>
              <a:t>“</a:t>
            </a:r>
            <a:r>
              <a:rPr lang="en-GB" sz="2800" i="1" dirty="0" smtClean="0">
                <a:solidFill>
                  <a:srgbClr val="FFC000"/>
                </a:solidFill>
              </a:rPr>
              <a:t>heard of the pharaoh’s achievements</a:t>
            </a:r>
            <a:r>
              <a:rPr lang="en-GB" sz="2800" dirty="0" smtClean="0">
                <a:solidFill>
                  <a:srgbClr val="FFC000"/>
                </a:solidFill>
              </a:rPr>
              <a:t>” 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Or d</a:t>
            </a:r>
            <a:r>
              <a:rPr lang="en-GB" sz="2800" dirty="0" smtClean="0"/>
              <a:t>iplomatic gift-giving to cement relationships</a:t>
            </a:r>
          </a:p>
        </p:txBody>
      </p:sp>
      <p:pic>
        <p:nvPicPr>
          <p:cNvPr id="8" name="Picture 12" descr="keftiu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652120" y="1700808"/>
            <a:ext cx="3085278" cy="3816424"/>
          </a:xfrm>
          <a:noFill/>
        </p:spPr>
      </p:pic>
      <p:sp>
        <p:nvSpPr>
          <p:cNvPr id="9" name="TextBox 8"/>
          <p:cNvSpPr txBox="1"/>
          <p:nvPr/>
        </p:nvSpPr>
        <p:spPr>
          <a:xfrm>
            <a:off x="6588224" y="5589240"/>
            <a:ext cx="21430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Tomb of </a:t>
            </a:r>
            <a:r>
              <a:rPr lang="en-GB" sz="2000" dirty="0" err="1" smtClean="0">
                <a:solidFill>
                  <a:srgbClr val="FFC000"/>
                </a:solidFill>
              </a:rPr>
              <a:t>Rekhmire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9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9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9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9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3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Aegean Dress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Earlier tombs clearly depict men in typical Minoan costume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Accurate depictions: paralleled by Minoan art forms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Also the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Dab‘a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wall paintings</a:t>
            </a:r>
          </a:p>
          <a:p>
            <a:pPr>
              <a:defRPr/>
            </a:pP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defRPr/>
            </a:pP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" name="Content Placeholder 4" descr="Picture 03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5206340" y="476673"/>
            <a:ext cx="3764299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chieftains-cup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156176" y="2924944"/>
            <a:ext cx="2574389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580112" y="6237312"/>
            <a:ext cx="31378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Chieftain’s cup, Ayia </a:t>
            </a:r>
            <a:r>
              <a:rPr lang="en-GB" sz="2000" dirty="0" err="1" smtClean="0">
                <a:solidFill>
                  <a:srgbClr val="FFC000"/>
                </a:solidFill>
              </a:rPr>
              <a:t>Triadha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Aegean Dress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Rekhmire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the artist changes costume to a brightly woven kilt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Paralleled by the LM II Procession fresco Knossos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Accurate representation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Why the change in dress?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Traditionally related to political change in Aegean: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Mycenaean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take-over of Crete</a:t>
            </a:r>
          </a:p>
          <a:p>
            <a:endParaRPr lang="en-GB" dirty="0"/>
          </a:p>
        </p:txBody>
      </p:sp>
      <p:pic>
        <p:nvPicPr>
          <p:cNvPr id="8" name="Picture 9" descr="keftiu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6084168" y="332655"/>
            <a:ext cx="2797778" cy="345122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3" descr="procession fresco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076056" y="2996952"/>
            <a:ext cx="2692363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Aegean Dress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Rehak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(1995): neither costume is Mycenaean (tunics)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Both costumes are attested on Crete from MM II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Dress indicates Minoan dress, status &amp; activity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Breechcloth &amp; codpiece associated with ritual performance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Kilt: high status individuals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Therefore changes in costume might reflect changes in types of Minoans sent to Egypt</a:t>
            </a:r>
          </a:p>
          <a:p>
            <a:endParaRPr lang="en-GB" dirty="0"/>
          </a:p>
        </p:txBody>
      </p:sp>
      <p:pic>
        <p:nvPicPr>
          <p:cNvPr id="7" name="Picture 8" descr="bull-leap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860032" y="404664"/>
            <a:ext cx="4038600" cy="277990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9" descr="malliaacrobat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753752" y="3717032"/>
            <a:ext cx="278796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796136" y="3212976"/>
            <a:ext cx="3147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Bull-leaping fresco, Knossos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236296" y="5981218"/>
            <a:ext cx="17540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Mallia</a:t>
            </a:r>
            <a:r>
              <a:rPr lang="en-GB" sz="2000" dirty="0" smtClean="0">
                <a:solidFill>
                  <a:srgbClr val="FFC000"/>
                </a:solidFill>
              </a:rPr>
              <a:t>, acrobat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Kom el-Hetan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968552" cy="489542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Latest reference to Keftiu?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Topographic list from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Amenhotep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III’s funerary temple with double heading of Keftiu-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Tanaya</a:t>
            </a:r>
            <a:endParaRPr lang="en-GB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List of place names identifiable as Aegean (Crete/Peloponnese):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’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Amnisha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– 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Amnisos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Kunusha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– Knossos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Kydonia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(</a:t>
            </a: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Chania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Phaistos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Dikte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Kythera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Egyptian delegation to the Aegean in reign of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Amenhotep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III?</a:t>
            </a:r>
          </a:p>
        </p:txBody>
      </p:sp>
      <p:pic>
        <p:nvPicPr>
          <p:cNvPr id="6" name="Picture 4" descr="kom el Het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58632" y="2276872"/>
            <a:ext cx="345248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5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59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259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59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59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259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259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5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Evidence for Keftiu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700808"/>
            <a:ext cx="8424936" cy="4699992"/>
          </a:xfrm>
        </p:spPr>
        <p:txBody>
          <a:bodyPr>
            <a:noAutofit/>
          </a:bodyPr>
          <a:lstStyle/>
          <a:p>
            <a:pPr eaLnBrk="1" hangingPunct="1"/>
            <a:r>
              <a:rPr lang="en-GB" sz="2800" dirty="0" smtClean="0"/>
              <a:t>Important evidence to supplement archaeological record</a:t>
            </a:r>
          </a:p>
          <a:p>
            <a:pPr eaLnBrk="1" hangingPunct="1"/>
            <a:r>
              <a:rPr lang="en-GB" sz="2800" dirty="0" smtClean="0"/>
              <a:t>Indicates the importance of Crete to the Egyptians rather than “down-the-line  trade”:</a:t>
            </a:r>
          </a:p>
          <a:p>
            <a:pPr lvl="1" eaLnBrk="1" hangingPunct="1"/>
            <a:r>
              <a:rPr lang="en-GB" sz="2400" dirty="0" smtClean="0"/>
              <a:t>Minoans are significant enough to be named &amp; depicted separately</a:t>
            </a:r>
          </a:p>
          <a:p>
            <a:pPr lvl="1" eaLnBrk="1" hangingPunct="1"/>
            <a:r>
              <a:rPr lang="en-GB" sz="2400" dirty="0" smtClean="0"/>
              <a:t>There is some knowledge of where they come from (although vague)</a:t>
            </a:r>
          </a:p>
          <a:p>
            <a:pPr eaLnBrk="1" hangingPunct="1"/>
            <a:r>
              <a:rPr lang="en-GB" sz="2800" dirty="0" smtClean="0"/>
              <a:t>Sporadic nature of Minoans in both Egyptian &amp; Near Eastern sources reflects the archaeological reality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Summary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 textual evidence from Crete to supplement our knowledge of trade</a:t>
            </a:r>
          </a:p>
          <a:p>
            <a:pPr eaLnBrk="1" hangingPunct="1">
              <a:defRPr/>
            </a:pPr>
            <a:r>
              <a:rPr lang="en-GB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Only limited textual evidence for Minoan Crete in Near Eastern &amp; Egyptian records</a:t>
            </a:r>
          </a:p>
          <a:p>
            <a:pPr eaLnBrk="1" hangingPunct="1">
              <a:defRPr/>
            </a:pPr>
            <a:r>
              <a:rPr lang="en-GB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These illustrate Minoans involved in trading activity (Mari)</a:t>
            </a:r>
          </a:p>
          <a:p>
            <a:pPr eaLnBrk="1" hangingPunct="1">
              <a:defRPr/>
            </a:pPr>
            <a:r>
              <a:rPr lang="en-GB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Also involved in gift-exchange at the highest level</a:t>
            </a:r>
          </a:p>
          <a:p>
            <a:pPr eaLnBrk="1" hangingPunct="1">
              <a:defRPr/>
            </a:pPr>
            <a:r>
              <a:rPr lang="en-GB" sz="28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High point of contact dates to reigns of Hatshepsut &amp; Thuthmosis III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29</TotalTime>
  <Words>837</Words>
  <Application>Microsoft Office PowerPoint</Application>
  <PresentationFormat>On-screen Show (4:3)</PresentationFormat>
  <Paragraphs>119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Corbel</vt:lpstr>
      <vt:lpstr>Wingdings</vt:lpstr>
      <vt:lpstr>Wingdings 2</vt:lpstr>
      <vt:lpstr>Wingdings 3</vt:lpstr>
      <vt:lpstr>Module</vt:lpstr>
      <vt:lpstr>Entanglements</vt:lpstr>
      <vt:lpstr>Textual Evidence</vt:lpstr>
      <vt:lpstr>Textual Evidence</vt:lpstr>
      <vt:lpstr>Egyptian Evidence</vt:lpstr>
      <vt:lpstr>Egyptian Evidence</vt:lpstr>
      <vt:lpstr>Keftiu</vt:lpstr>
      <vt:lpstr>Tombs of the Nobles</vt:lpstr>
      <vt:lpstr>Tombs of the Nobles</vt:lpstr>
      <vt:lpstr>Egyptian Officials</vt:lpstr>
      <vt:lpstr>Objects</vt:lpstr>
      <vt:lpstr>People from Keftiu</vt:lpstr>
      <vt:lpstr>Aegean Dress</vt:lpstr>
      <vt:lpstr>Aegean Dress</vt:lpstr>
      <vt:lpstr>Aegean Dress</vt:lpstr>
      <vt:lpstr>Kom el-Hetan</vt:lpstr>
      <vt:lpstr>Evidence for Keftiu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</dc:title>
  <dc:creator>Louise</dc:creator>
  <cp:lastModifiedBy>Louise Steel</cp:lastModifiedBy>
  <cp:revision>6</cp:revision>
  <dcterms:created xsi:type="dcterms:W3CDTF">2013-02-15T16:54:35Z</dcterms:created>
  <dcterms:modified xsi:type="dcterms:W3CDTF">2019-11-01T13:55:57Z</dcterms:modified>
</cp:coreProperties>
</file>