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79" r:id="rId2"/>
    <p:sldId id="257" r:id="rId3"/>
    <p:sldId id="259" r:id="rId4"/>
    <p:sldId id="261" r:id="rId5"/>
    <p:sldId id="263" r:id="rId6"/>
    <p:sldId id="265" r:id="rId7"/>
    <p:sldId id="266" r:id="rId8"/>
    <p:sldId id="268" r:id="rId9"/>
    <p:sldId id="270" r:id="rId10"/>
    <p:sldId id="272" r:id="rId11"/>
    <p:sldId id="274" r:id="rId12"/>
    <p:sldId id="27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585" autoAdjust="0"/>
  </p:normalViewPr>
  <p:slideViewPr>
    <p:cSldViewPr>
      <p:cViewPr varScale="1">
        <p:scale>
          <a:sx n="68" d="100"/>
          <a:sy n="68" d="100"/>
        </p:scale>
        <p:origin x="-1446"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1DC7BB-3349-4A4E-83E1-0B962FB57D2E}" type="datetimeFigureOut">
              <a:rPr lang="en-GB" smtClean="0"/>
              <a:t>16/07/2022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462CB1D-AFF1-47D1-9B77-2210232AEFE0}" type="slidenum">
              <a:rPr lang="en-GB" smtClean="0"/>
              <a:t>‹#›</a:t>
            </a:fld>
            <a:endParaRPr lang="en-GB"/>
          </a:p>
        </p:txBody>
      </p:sp>
    </p:spTree>
    <p:extLst>
      <p:ext uri="{BB962C8B-B14F-4D97-AF65-F5344CB8AC3E}">
        <p14:creationId xmlns:p14="http://schemas.microsoft.com/office/powerpoint/2010/main" val="3762014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D70240-FC0A-4B05-A4F7-D73ECDAA35E2}" type="slidenum">
              <a:rPr lang="en-US" smtClean="0"/>
              <a:pPr/>
              <a:t>2</a:t>
            </a:fld>
            <a:endParaRPr lang="en-US"/>
          </a:p>
        </p:txBody>
      </p:sp>
    </p:spTree>
    <p:extLst>
      <p:ext uri="{BB962C8B-B14F-4D97-AF65-F5344CB8AC3E}">
        <p14:creationId xmlns:p14="http://schemas.microsoft.com/office/powerpoint/2010/main" val="3517952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With the discussion of the problem related to higher staff shortage and absenteeism, the presentation has addressed the factors mentioned above for determining a better solution to overcome the staff shortage.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Currently, the NHS is facing a greater impact related to the lack of staff in the healthcare sector. The higher waiting line of patients and deteriorated quality of care is undermining the future sustainability of services. The nature of the complex problem is also indicating the shortage of 39,652 nurses along with 8158 Doctors in adult care (Theguardian.com, 2021). The nature behind the shortage is also indicating the reason for low pay, higher burnout, higher workload and constant pressure during shifts etc. Each of the conditions indicates the development of a higher vacancy rate, but the potential candidates are not joining it.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is highly prominent to address here that the impact of the shortage of staff is reducing the ability of the NHS and adult care-providing settings to help a higher number of adult patients, which also has increased the waiting line and has reduced the quality of healthcare services.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order to determine the success indicator of the decision taken for the improvement of staff shortage, the application of Plus, Minus, Interesting analysis is essential here. </a:t>
            </a:r>
            <a:endParaRPr lang="en-US" sz="1200" kern="1200" dirty="0" smtClean="0">
              <a:solidFill>
                <a:schemeClr val="tx1"/>
              </a:solidFill>
              <a:latin typeface="+mn-lt"/>
              <a:ea typeface="+mn-ea"/>
              <a:cs typeface="+mn-cs"/>
            </a:endParaRP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Based on the consideration of the PMI analysis, it is possible to address here that the healthcare setting of the NHS will be able to overcome the complex problem according to the success factor. Improvement of job satisfaction is also effective towards the management of the issue and improvement of the issue to ensure that the staff shortage is not occurring in the NHS in the future.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Each of the aforementioned factors has been obtained from the macro environment of the UK healthcare setting, which indicates the reason behind the complex problem. The factors indicate that the impact of political, economic and social issues are causing the development of higher challenges for the nursing staff in the healthcare setting that eventually has been making them leave their job position.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Three of the aforementioned factors are also indicating the loss of staff in the UK adult healthcare setting and the impact it is causing on the NHS.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Here, the fishbone diagram is indicating the challenges of the complex problem related to methods, machines, and people to know the cause of the staff shortage.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Each of the fishbone factors are indicating the primary cause and effect of staff shortage and the way it has become a complex problem for the staff working in the healthcare setting.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determination of selecting an alternative solution for reducing the condition of absenteeism is indicating the several aforementioned factors based on which there is also a possibility for paying higher wages to the staff in the healthcare setting (Hbr.org, 2020). This will ensure the reduction of staff shortage in the offering of better care to the adult patients in the UK.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will be effective for the NHS in obtaining dedicated Governmental funding which will ensure the development of effective infrastructure along with the offering of better wages to the employees working in the NHS setting (Assets.publishing.service.gov.uk, 2021). Moreover, with the application of government funding, the adoption of technology will also ensure the development of better automatic healthcare services that the staff will be using more effectively for the offering of better and timely services to the UK adult individuals. Thus, the selection of the solution is effective here.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overall presentation has ensured a justified discussion on the complex problem related to staff shortage and also has ensured the determination of effective solutions regarding the issue.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D70240-FC0A-4B05-A4F7-D73ECDAA35E2}"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239B1DF-979D-4958-8730-B269B6A47669}"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3145256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39B1DF-979D-4958-8730-B269B6A47669}"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468940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39B1DF-979D-4958-8730-B269B6A47669}"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3269281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239B1DF-979D-4958-8730-B269B6A47669}"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727480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239B1DF-979D-4958-8730-B269B6A47669}" type="datetimeFigureOut">
              <a:rPr lang="en-GB" smtClean="0"/>
              <a:t>16/07/2022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2926975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239B1DF-979D-4958-8730-B269B6A47669}" type="datetimeFigureOut">
              <a:rPr lang="en-GB" smtClean="0"/>
              <a:t>16/07/2022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1837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39B1DF-979D-4958-8730-B269B6A47669}" type="datetimeFigureOut">
              <a:rPr lang="en-GB" smtClean="0"/>
              <a:t>16/07/2022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2215046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39B1DF-979D-4958-8730-B269B6A47669}"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410535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39B1DF-979D-4958-8730-B269B6A47669}"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3564549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39B1DF-979D-4958-8730-B269B6A47669}"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1447669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39B1DF-979D-4958-8730-B269B6A47669}"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A8DF0-83B2-4DE1-9C90-3FA0EC7BEF57}" type="slidenum">
              <a:rPr lang="en-GB" smtClean="0"/>
              <a:t>‹#›</a:t>
            </a:fld>
            <a:endParaRPr lang="en-GB"/>
          </a:p>
        </p:txBody>
      </p:sp>
    </p:spTree>
    <p:extLst>
      <p:ext uri="{BB962C8B-B14F-4D97-AF65-F5344CB8AC3E}">
        <p14:creationId xmlns:p14="http://schemas.microsoft.com/office/powerpoint/2010/main" val="206047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39B1DF-979D-4958-8730-B269B6A47669}" type="datetimeFigureOut">
              <a:rPr lang="en-GB" smtClean="0"/>
              <a:t>16/07/2022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AA8DF0-83B2-4DE1-9C90-3FA0EC7BEF57}" type="slidenum">
              <a:rPr lang="en-GB" smtClean="0"/>
              <a:t>‹#›</a:t>
            </a:fld>
            <a:endParaRPr lang="en-GB"/>
          </a:p>
        </p:txBody>
      </p:sp>
    </p:spTree>
    <p:extLst>
      <p:ext uri="{BB962C8B-B14F-4D97-AF65-F5344CB8AC3E}">
        <p14:creationId xmlns:p14="http://schemas.microsoft.com/office/powerpoint/2010/main" val="8543786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55776" y="6021288"/>
            <a:ext cx="3310698" cy="64633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55776" y="5013176"/>
            <a:ext cx="3310698" cy="10081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555776" y="3573016"/>
            <a:ext cx="3310698" cy="14401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554106" y="2367532"/>
            <a:ext cx="3312368" cy="1205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555776" y="1215404"/>
            <a:ext cx="3310698" cy="11521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2555776" y="260648"/>
            <a:ext cx="3310698" cy="93610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3"/>
          <p:cNvSpPr>
            <a:spLocks noGrp="1"/>
          </p:cNvSpPr>
          <p:nvPr>
            <p:ph type="body" sz="half" idx="2"/>
          </p:nvPr>
        </p:nvSpPr>
        <p:spPr>
          <a:xfrm>
            <a:off x="2627784" y="260648"/>
            <a:ext cx="3466728" cy="6336704"/>
          </a:xfrm>
        </p:spPr>
        <p:txBody>
          <a:bodyPr>
            <a:normAutofit/>
          </a:bodyPr>
          <a:lstStyle/>
          <a:p>
            <a:r>
              <a:rPr lang="en-GB" sz="1600" dirty="0" smtClean="0"/>
              <a:t>Awarding Body</a:t>
            </a:r>
          </a:p>
          <a:p>
            <a:endParaRPr lang="en-GB" sz="1600" dirty="0"/>
          </a:p>
          <a:p>
            <a:r>
              <a:rPr lang="en-GB" sz="1600" dirty="0" smtClean="0"/>
              <a:t>Trinity University</a:t>
            </a:r>
          </a:p>
          <a:p>
            <a:endParaRPr lang="en-GB" sz="1600" dirty="0"/>
          </a:p>
          <a:p>
            <a:r>
              <a:rPr lang="en-GB" sz="1600" dirty="0" smtClean="0"/>
              <a:t>Program Name </a:t>
            </a:r>
          </a:p>
          <a:p>
            <a:r>
              <a:rPr lang="en-GB" sz="1600" dirty="0"/>
              <a:t> </a:t>
            </a:r>
            <a:endParaRPr lang="en-GB" sz="1600" dirty="0" smtClean="0"/>
          </a:p>
          <a:p>
            <a:r>
              <a:rPr lang="en-GB" sz="1600" dirty="0" smtClean="0"/>
              <a:t>BMSW 4004-BIRM</a:t>
            </a:r>
          </a:p>
          <a:p>
            <a:endParaRPr lang="en-GB" sz="1600" dirty="0"/>
          </a:p>
          <a:p>
            <a:r>
              <a:rPr lang="en-GB" sz="1600" dirty="0" smtClean="0"/>
              <a:t>Module Name </a:t>
            </a:r>
          </a:p>
          <a:p>
            <a:endParaRPr lang="en-GB" sz="1600" dirty="0"/>
          </a:p>
          <a:p>
            <a:r>
              <a:rPr lang="en-GB" sz="1600" dirty="0" smtClean="0"/>
              <a:t>Problem Solving and Decision Making</a:t>
            </a:r>
          </a:p>
          <a:p>
            <a:endParaRPr lang="en-GB" sz="1600" dirty="0"/>
          </a:p>
          <a:p>
            <a:r>
              <a:rPr lang="en-GB" sz="1600" dirty="0" smtClean="0"/>
              <a:t>Assignment Title</a:t>
            </a:r>
          </a:p>
          <a:p>
            <a:endParaRPr lang="en-GB" sz="1600" dirty="0"/>
          </a:p>
          <a:p>
            <a:r>
              <a:rPr lang="en-GB" sz="1600" dirty="0" smtClean="0"/>
              <a:t>Addressing the problem of staff shortage in proper care UK </a:t>
            </a:r>
          </a:p>
          <a:p>
            <a:endParaRPr lang="en-GB" sz="1600" dirty="0"/>
          </a:p>
          <a:p>
            <a:r>
              <a:rPr lang="en-GB" sz="1600" dirty="0" smtClean="0"/>
              <a:t>Student Number</a:t>
            </a:r>
          </a:p>
          <a:p>
            <a:r>
              <a:rPr lang="en-GB" sz="1600" dirty="0" smtClean="0"/>
              <a:t>212087</a:t>
            </a:r>
          </a:p>
        </p:txBody>
      </p:sp>
      <p:sp>
        <p:nvSpPr>
          <p:cNvPr id="2" name="TextBox 1"/>
          <p:cNvSpPr txBox="1"/>
          <p:nvPr/>
        </p:nvSpPr>
        <p:spPr>
          <a:xfrm>
            <a:off x="2555776" y="6021288"/>
            <a:ext cx="3310698" cy="646331"/>
          </a:xfrm>
          <a:prstGeom prst="rect">
            <a:avLst/>
          </a:prstGeom>
          <a:noFill/>
        </p:spPr>
        <p:txBody>
          <a:bodyPr wrap="square" rtlCol="0">
            <a:spAutoFit/>
          </a:bodyPr>
          <a:lstStyle/>
          <a:p>
            <a:r>
              <a:rPr lang="en-GB" dirty="0" smtClean="0"/>
              <a:t>Tutor Name</a:t>
            </a:r>
          </a:p>
          <a:p>
            <a:r>
              <a:rPr lang="en-GB" dirty="0" smtClean="0"/>
              <a:t>Betsy Jose</a:t>
            </a:r>
            <a:endParaRPr lang="en-GB" dirty="0"/>
          </a:p>
        </p:txBody>
      </p:sp>
    </p:spTree>
    <p:extLst>
      <p:ext uri="{BB962C8B-B14F-4D97-AF65-F5344CB8AC3E}">
        <p14:creationId xmlns:p14="http://schemas.microsoft.com/office/powerpoint/2010/main" val="2746160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590800"/>
            <a:ext cx="8229600" cy="990600"/>
          </a:xfrm>
        </p:spPr>
        <p:txBody>
          <a:bodyPr>
            <a:normAutofit fontScale="90000"/>
          </a:bodyPr>
          <a:lstStyle/>
          <a:p>
            <a:r>
              <a:rPr lang="en-GB" b="1" dirty="0"/>
              <a:t/>
            </a:r>
            <a:br>
              <a:rPr lang="en-GB" b="1" dirty="0"/>
            </a:br>
            <a:r>
              <a:rPr lang="en-GB" b="1" dirty="0"/>
              <a:t>TASK 1: PRESENTATION</a:t>
            </a:r>
            <a:endParaRPr lang="en-US" dirty="0"/>
          </a:p>
        </p:txBody>
      </p:sp>
    </p:spTree>
    <p:extLst>
      <p:ext uri="{BB962C8B-B14F-4D97-AF65-F5344CB8AC3E}">
        <p14:creationId xmlns:p14="http://schemas.microsoft.com/office/powerpoint/2010/main" val="1962380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tx1"/>
                </a:solidFill>
              </a:rPr>
              <a:t>Introduction</a:t>
            </a:r>
            <a:endParaRPr lang="en-US" sz="3200" dirty="0">
              <a:solidFill>
                <a:schemeClr val="tx1"/>
              </a:solidFill>
            </a:endParaRPr>
          </a:p>
        </p:txBody>
      </p:sp>
      <p:sp>
        <p:nvSpPr>
          <p:cNvPr id="3" name="Content Placeholder 2"/>
          <p:cNvSpPr>
            <a:spLocks noGrp="1"/>
          </p:cNvSpPr>
          <p:nvPr>
            <p:ph idx="1"/>
          </p:nvPr>
        </p:nvSpPr>
        <p:spPr/>
        <p:txBody>
          <a:bodyPr>
            <a:normAutofit/>
          </a:bodyPr>
          <a:lstStyle/>
          <a:p>
            <a:pPr lvl="0" algn="just">
              <a:lnSpc>
                <a:spcPct val="150000"/>
              </a:lnSpc>
            </a:pPr>
            <a:r>
              <a:rPr lang="en-GB" sz="2400" dirty="0"/>
              <a:t>Understanding the problem of staff shortage in NHS UK</a:t>
            </a:r>
            <a:endParaRPr lang="en-US" sz="2400" dirty="0"/>
          </a:p>
          <a:p>
            <a:pPr lvl="0" algn="just">
              <a:lnSpc>
                <a:spcPct val="150000"/>
              </a:lnSpc>
            </a:pPr>
            <a:r>
              <a:rPr lang="en-GB" sz="2400" dirty="0"/>
              <a:t>The reason behind the occurrences of staff shortage</a:t>
            </a:r>
            <a:endParaRPr lang="en-US" sz="2400" dirty="0"/>
          </a:p>
          <a:p>
            <a:pPr lvl="0" algn="just">
              <a:lnSpc>
                <a:spcPct val="150000"/>
              </a:lnSpc>
            </a:pPr>
            <a:r>
              <a:rPr lang="en-GB" sz="2400" dirty="0"/>
              <a:t>PESTLE Analysis</a:t>
            </a:r>
            <a:endParaRPr lang="en-US" sz="2400" dirty="0"/>
          </a:p>
          <a:p>
            <a:pPr lvl="0" algn="just">
              <a:lnSpc>
                <a:spcPct val="150000"/>
              </a:lnSpc>
            </a:pPr>
            <a:r>
              <a:rPr lang="en-GB" sz="2400" dirty="0"/>
              <a:t>Cause-and-Effect Analysis </a:t>
            </a:r>
            <a:endParaRPr lang="en-US" sz="2400" dirty="0"/>
          </a:p>
          <a:p>
            <a:pPr lvl="0" algn="just">
              <a:lnSpc>
                <a:spcPct val="150000"/>
              </a:lnSpc>
            </a:pPr>
            <a:r>
              <a:rPr lang="en-GB" sz="2400" dirty="0"/>
              <a:t>Determination of solution</a:t>
            </a:r>
            <a:endParaRPr lang="en-US" sz="2400" dirty="0"/>
          </a:p>
          <a:p>
            <a:pPr algn="just">
              <a:lnSpc>
                <a:spcPct val="150000"/>
              </a:lnSpc>
            </a:pPr>
            <a:endParaRPr lang="en-US" sz="2400" dirty="0"/>
          </a:p>
        </p:txBody>
      </p:sp>
      <p:pic>
        <p:nvPicPr>
          <p:cNvPr id="1026" name="Picture 2"/>
          <p:cNvPicPr>
            <a:picLocks noChangeAspect="1" noChangeArrowheads="1"/>
          </p:cNvPicPr>
          <p:nvPr/>
        </p:nvPicPr>
        <p:blipFill>
          <a:blip r:embed="rId3" cstate="print"/>
          <a:srcRect/>
          <a:stretch>
            <a:fillRect/>
          </a:stretch>
        </p:blipFill>
        <p:spPr bwMode="auto">
          <a:xfrm>
            <a:off x="5105400" y="4191000"/>
            <a:ext cx="2673178" cy="1676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26394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normAutofit/>
          </a:bodyPr>
          <a:lstStyle/>
          <a:p>
            <a:pPr algn="ctr"/>
            <a:r>
              <a:rPr lang="en-GB" sz="2400" b="1" dirty="0">
                <a:solidFill>
                  <a:schemeClr val="tx1"/>
                </a:solidFill>
              </a:rPr>
              <a:t>Discussion on the nature of the complex problem on employees and the organisation</a:t>
            </a:r>
            <a:endParaRPr lang="en-US" sz="2400" dirty="0">
              <a:solidFill>
                <a:schemeClr val="tx1"/>
              </a:solidFill>
            </a:endParaRPr>
          </a:p>
        </p:txBody>
      </p:sp>
      <p:sp>
        <p:nvSpPr>
          <p:cNvPr id="3" name="Content Placeholder 2"/>
          <p:cNvSpPr>
            <a:spLocks noGrp="1"/>
          </p:cNvSpPr>
          <p:nvPr>
            <p:ph idx="1"/>
          </p:nvPr>
        </p:nvSpPr>
        <p:spPr>
          <a:xfrm>
            <a:off x="457200" y="1600200"/>
            <a:ext cx="3962400" cy="4953000"/>
          </a:xfrm>
        </p:spPr>
        <p:txBody>
          <a:bodyPr>
            <a:normAutofit fontScale="92500"/>
          </a:bodyPr>
          <a:lstStyle/>
          <a:p>
            <a:pPr lvl="0" algn="just">
              <a:lnSpc>
                <a:spcPct val="150000"/>
              </a:lnSpc>
            </a:pPr>
            <a:r>
              <a:rPr lang="en-GB" sz="2000" dirty="0"/>
              <a:t>The workforce shortage is directly causing a severe impact on patient care and staff experience (Nuffield Trust.org.uk, 2019).</a:t>
            </a:r>
            <a:endParaRPr lang="en-US" sz="2000" dirty="0"/>
          </a:p>
          <a:p>
            <a:pPr lvl="0" algn="just">
              <a:lnSpc>
                <a:spcPct val="150000"/>
              </a:lnSpc>
            </a:pPr>
            <a:r>
              <a:rPr lang="en-GB" sz="2000" dirty="0"/>
              <a:t>A higher number of Registered Nurse vacancies along with jobs in adult social care is rising based on which means closing the gap in healthcare service has become challenging (Nuffield Trust.org.uk, 2019).</a:t>
            </a:r>
            <a:endParaRPr lang="en-US" sz="2000" dirty="0"/>
          </a:p>
          <a:p>
            <a:pPr algn="just">
              <a:lnSpc>
                <a:spcPct val="150000"/>
              </a:lnSpc>
              <a:buNone/>
            </a:pPr>
            <a:endParaRPr lang="en-US" sz="2000" dirty="0"/>
          </a:p>
        </p:txBody>
      </p:sp>
      <p:pic>
        <p:nvPicPr>
          <p:cNvPr id="2050" name="Picture 2"/>
          <p:cNvPicPr>
            <a:picLocks noChangeAspect="1" noChangeArrowheads="1"/>
          </p:cNvPicPr>
          <p:nvPr/>
        </p:nvPicPr>
        <p:blipFill>
          <a:blip r:embed="rId3"/>
          <a:srcRect/>
          <a:stretch>
            <a:fillRect/>
          </a:stretch>
        </p:blipFill>
        <p:spPr bwMode="auto">
          <a:xfrm>
            <a:off x="4800600" y="2286000"/>
            <a:ext cx="3788723"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62601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solidFill>
                  <a:schemeClr val="tx1"/>
                </a:solidFill>
              </a:rPr>
              <a:t>Impact of the complex problem on employees and organisation</a:t>
            </a:r>
            <a:r>
              <a:rPr lang="en-US" b="1" dirty="0">
                <a:solidFill>
                  <a:schemeClr val="tx1"/>
                </a:solidFill>
              </a:rPr>
              <a:t/>
            </a:r>
            <a:br>
              <a:rPr lang="en-US" b="1" dirty="0">
                <a:solidFill>
                  <a:schemeClr val="tx1"/>
                </a:solidFill>
              </a:rPr>
            </a:br>
            <a:endParaRPr lang="en-US" dirty="0">
              <a:solidFill>
                <a:schemeClr val="tx1"/>
              </a:solidFill>
            </a:endParaRPr>
          </a:p>
        </p:txBody>
      </p:sp>
      <p:sp>
        <p:nvSpPr>
          <p:cNvPr id="3" name="Content Placeholder 2"/>
          <p:cNvSpPr>
            <a:spLocks noGrp="1"/>
          </p:cNvSpPr>
          <p:nvPr>
            <p:ph idx="1"/>
          </p:nvPr>
        </p:nvSpPr>
        <p:spPr>
          <a:xfrm>
            <a:off x="0" y="1295400"/>
            <a:ext cx="4876800" cy="4876800"/>
          </a:xfrm>
        </p:spPr>
        <p:txBody>
          <a:bodyPr>
            <a:normAutofit fontScale="92500" lnSpcReduction="10000"/>
          </a:bodyPr>
          <a:lstStyle/>
          <a:p>
            <a:pPr lvl="0" algn="just" fontAlgn="base">
              <a:lnSpc>
                <a:spcPct val="150000"/>
              </a:lnSpc>
            </a:pPr>
            <a:r>
              <a:rPr lang="en-GB" sz="2000" dirty="0"/>
              <a:t>The shortage of staff is highly prominent in the UK adult healthcare setting, and this is occurring due to various factors such as lack of professional recognition, negative working conditions and also due to lack of motivation (de Las </a:t>
            </a:r>
            <a:r>
              <a:rPr lang="en-GB" sz="2000" dirty="0" err="1"/>
              <a:t>Heras</a:t>
            </a:r>
            <a:r>
              <a:rPr lang="en-GB" sz="2000" dirty="0"/>
              <a:t> </a:t>
            </a:r>
            <a:r>
              <a:rPr lang="en-GB" sz="2000" i="1" dirty="0"/>
              <a:t>et al.,</a:t>
            </a:r>
            <a:r>
              <a:rPr lang="en-GB" sz="2000" dirty="0"/>
              <a:t> 2021). </a:t>
            </a:r>
            <a:endParaRPr lang="en-US" sz="2000" dirty="0"/>
          </a:p>
          <a:p>
            <a:pPr lvl="0" algn="just" fontAlgn="base">
              <a:lnSpc>
                <a:spcPct val="150000"/>
              </a:lnSpc>
            </a:pPr>
            <a:r>
              <a:rPr lang="en-GB" sz="2000" dirty="0"/>
              <a:t>The nature of staff shortage is causing a serious and detrimental impact by causing a major backlog towards improvement and accessibility of services (Nhsproviders.org, 2022). </a:t>
            </a:r>
            <a:endParaRPr lang="en-US" sz="2000" dirty="0"/>
          </a:p>
          <a:p>
            <a:pPr algn="just">
              <a:lnSpc>
                <a:spcPct val="150000"/>
              </a:lnSpc>
              <a:buNone/>
            </a:pPr>
            <a:endParaRPr lang="en-US" sz="2000" dirty="0"/>
          </a:p>
        </p:txBody>
      </p:sp>
      <p:pic>
        <p:nvPicPr>
          <p:cNvPr id="6145" name="Picture 1"/>
          <p:cNvPicPr>
            <a:picLocks noChangeAspect="1" noChangeArrowheads="1"/>
          </p:cNvPicPr>
          <p:nvPr/>
        </p:nvPicPr>
        <p:blipFill>
          <a:blip r:embed="rId3"/>
          <a:srcRect/>
          <a:stretch>
            <a:fillRect/>
          </a:stretch>
        </p:blipFill>
        <p:spPr bwMode="auto">
          <a:xfrm>
            <a:off x="5029200" y="2362200"/>
            <a:ext cx="3608085" cy="22035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44882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7620000" cy="1143000"/>
          </a:xfrm>
        </p:spPr>
        <p:txBody>
          <a:bodyPr>
            <a:normAutofit fontScale="90000"/>
          </a:bodyPr>
          <a:lstStyle/>
          <a:p>
            <a:r>
              <a:rPr lang="en-GB" sz="3200" b="1" dirty="0" smtClean="0">
                <a:latin typeface="Times New Roman" pitchFamily="18" charset="0"/>
                <a:cs typeface="Times New Roman" pitchFamily="18" charset="0"/>
              </a:rPr>
              <a:t>Success indicators to measure the effectiveness of decision</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990600" y="1447800"/>
          <a:ext cx="7239000" cy="4113107"/>
        </p:xfrm>
        <a:graphic>
          <a:graphicData uri="http://schemas.openxmlformats.org/drawingml/2006/table">
            <a:tbl>
              <a:tblPr>
                <a:tableStyleId>{284E427A-3D55-4303-BF80-6455036E1DE7}</a:tableStyleId>
              </a:tblPr>
              <a:tblGrid>
                <a:gridCol w="2413000"/>
                <a:gridCol w="2413000"/>
                <a:gridCol w="2413000"/>
              </a:tblGrid>
              <a:tr h="270933">
                <a:tc>
                  <a:txBody>
                    <a:bodyPr/>
                    <a:lstStyle/>
                    <a:p>
                      <a:pPr marL="0" marR="0" algn="ctr">
                        <a:lnSpc>
                          <a:spcPct val="150000"/>
                        </a:lnSpc>
                        <a:spcBef>
                          <a:spcPts val="0"/>
                        </a:spcBef>
                        <a:spcAft>
                          <a:spcPts val="0"/>
                        </a:spcAft>
                      </a:pPr>
                      <a:r>
                        <a:rPr lang="en-GB" sz="1400" b="1" dirty="0">
                          <a:latin typeface="Times New Roman" pitchFamily="18" charset="0"/>
                          <a:cs typeface="Times New Roman" pitchFamily="18" charset="0"/>
                        </a:rPr>
                        <a:t>Plus </a:t>
                      </a:r>
                      <a:endParaRPr lang="en-US" sz="1400" b="1" dirty="0">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b="1">
                          <a:latin typeface="Times New Roman" pitchFamily="18" charset="0"/>
                          <a:cs typeface="Times New Roman" pitchFamily="18" charset="0"/>
                        </a:rPr>
                        <a:t>Minus</a:t>
                      </a:r>
                      <a:endParaRPr lang="en-US" sz="1400" b="1">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b="1" dirty="0">
                          <a:latin typeface="Times New Roman" pitchFamily="18" charset="0"/>
                          <a:cs typeface="Times New Roman" pitchFamily="18" charset="0"/>
                        </a:rPr>
                        <a:t>Interesting </a:t>
                      </a:r>
                      <a:endParaRPr lang="en-US" sz="1400" b="1" dirty="0">
                        <a:latin typeface="Times New Roman" pitchFamily="18" charset="0"/>
                        <a:ea typeface="Arial"/>
                        <a:cs typeface="Times New Roman" pitchFamily="18" charset="0"/>
                      </a:endParaRPr>
                    </a:p>
                  </a:txBody>
                  <a:tcPr marL="67733" marR="67733" marT="0" marB="0"/>
                </a:tc>
              </a:tr>
              <a:tr h="1625600">
                <a:tc>
                  <a:txBody>
                    <a:bodyPr/>
                    <a:lstStyle/>
                    <a:p>
                      <a:pPr marL="0" marR="0" algn="ctr">
                        <a:lnSpc>
                          <a:spcPct val="150000"/>
                        </a:lnSpc>
                        <a:spcBef>
                          <a:spcPts val="0"/>
                        </a:spcBef>
                        <a:spcAft>
                          <a:spcPts val="0"/>
                        </a:spcAft>
                      </a:pPr>
                      <a:r>
                        <a:rPr lang="en-GB" sz="1400">
                          <a:latin typeface="Times New Roman" pitchFamily="18" charset="0"/>
                          <a:cs typeface="Times New Roman" pitchFamily="18" charset="0"/>
                        </a:rPr>
                        <a:t>The adaptation of Government funding is having the benefit of improving the infrastructure of the healthcare setting </a:t>
                      </a:r>
                      <a:endParaRPr lang="en-US" sz="1400">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dirty="0">
                          <a:latin typeface="Times New Roman" pitchFamily="18" charset="0"/>
                          <a:cs typeface="Times New Roman" pitchFamily="18" charset="0"/>
                        </a:rPr>
                        <a:t>Obtaining the funding from the government will be a challenge </a:t>
                      </a:r>
                      <a:endParaRPr lang="en-US" sz="1400" dirty="0">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a:latin typeface="Times New Roman" pitchFamily="18" charset="0"/>
                          <a:cs typeface="Times New Roman" pitchFamily="18" charset="0"/>
                        </a:rPr>
                        <a:t>Obtaining funding will be effective from NGO, Community based organisation, and also from Global Setting such as WHO. </a:t>
                      </a:r>
                      <a:endParaRPr lang="en-US" sz="1400">
                        <a:latin typeface="Times New Roman" pitchFamily="18" charset="0"/>
                        <a:ea typeface="Arial"/>
                        <a:cs typeface="Times New Roman" pitchFamily="18" charset="0"/>
                      </a:endParaRPr>
                    </a:p>
                  </a:txBody>
                  <a:tcPr marL="67733" marR="67733" marT="0" marB="0"/>
                </a:tc>
              </a:tr>
              <a:tr h="2167467">
                <a:tc>
                  <a:txBody>
                    <a:bodyPr/>
                    <a:lstStyle/>
                    <a:p>
                      <a:pPr marL="0" marR="0" algn="ctr">
                        <a:lnSpc>
                          <a:spcPct val="150000"/>
                        </a:lnSpc>
                        <a:spcBef>
                          <a:spcPts val="0"/>
                        </a:spcBef>
                        <a:spcAft>
                          <a:spcPts val="0"/>
                        </a:spcAft>
                      </a:pPr>
                      <a:r>
                        <a:rPr lang="en-GB" sz="1400">
                          <a:latin typeface="Times New Roman" pitchFamily="18" charset="0"/>
                          <a:cs typeface="Times New Roman" pitchFamily="18" charset="0"/>
                        </a:rPr>
                        <a:t>The application of technology will bring greater change in healthcare service and also will provide greater and timely services to adult patients (</a:t>
                      </a:r>
                      <a:r>
                        <a:rPr lang="en-GB" sz="1400">
                          <a:highlight>
                            <a:srgbClr val="FFFFFF"/>
                          </a:highlight>
                          <a:latin typeface="Times New Roman" pitchFamily="18" charset="0"/>
                          <a:cs typeface="Times New Roman" pitchFamily="18" charset="0"/>
                        </a:rPr>
                        <a:t>Niskala et al., 2020</a:t>
                      </a:r>
                      <a:r>
                        <a:rPr lang="en-GB" sz="1400">
                          <a:latin typeface="Times New Roman" pitchFamily="18" charset="0"/>
                          <a:cs typeface="Times New Roman" pitchFamily="18" charset="0"/>
                        </a:rPr>
                        <a:t>)</a:t>
                      </a:r>
                      <a:endParaRPr lang="en-US" sz="1400">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a:latin typeface="Times New Roman" pitchFamily="18" charset="0"/>
                          <a:cs typeface="Times New Roman" pitchFamily="18" charset="0"/>
                        </a:rPr>
                        <a:t>Staff may face difficulty in using the technology due to not having proper training in it. </a:t>
                      </a:r>
                      <a:endParaRPr lang="en-US" sz="1400">
                        <a:latin typeface="Times New Roman" pitchFamily="18" charset="0"/>
                        <a:ea typeface="Arial"/>
                        <a:cs typeface="Times New Roman" pitchFamily="18" charset="0"/>
                      </a:endParaRPr>
                    </a:p>
                  </a:txBody>
                  <a:tcPr marL="67733" marR="67733" marT="0" marB="0"/>
                </a:tc>
                <a:tc>
                  <a:txBody>
                    <a:bodyPr/>
                    <a:lstStyle/>
                    <a:p>
                      <a:pPr marL="0" marR="0" algn="ctr">
                        <a:lnSpc>
                          <a:spcPct val="150000"/>
                        </a:lnSpc>
                        <a:spcBef>
                          <a:spcPts val="0"/>
                        </a:spcBef>
                        <a:spcAft>
                          <a:spcPts val="0"/>
                        </a:spcAft>
                      </a:pPr>
                      <a:r>
                        <a:rPr lang="en-GB" sz="1400" dirty="0">
                          <a:latin typeface="Times New Roman" pitchFamily="18" charset="0"/>
                          <a:cs typeface="Times New Roman" pitchFamily="18" charset="0"/>
                        </a:rPr>
                        <a:t>The development of training programs is essential for the staff to increase their flexibility and ability in using technology for offering timely services.  </a:t>
                      </a:r>
                      <a:endParaRPr lang="en-US" sz="1400" dirty="0">
                        <a:latin typeface="Times New Roman" pitchFamily="18" charset="0"/>
                        <a:ea typeface="Arial"/>
                        <a:cs typeface="Times New Roman" pitchFamily="18" charset="0"/>
                      </a:endParaRPr>
                    </a:p>
                  </a:txBody>
                  <a:tcPr marL="67733" marR="67733" marT="0" marB="0"/>
                </a:tc>
              </a:tr>
            </a:tbl>
          </a:graphicData>
        </a:graphic>
      </p:graphicFrame>
    </p:spTree>
    <p:extLst>
      <p:ext uri="{BB962C8B-B14F-4D97-AF65-F5344CB8AC3E}">
        <p14:creationId xmlns:p14="http://schemas.microsoft.com/office/powerpoint/2010/main" val="2295311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71500"/>
            <a:ext cx="7467600" cy="1143000"/>
          </a:xfrm>
        </p:spPr>
        <p:txBody>
          <a:bodyPr>
            <a:normAutofit/>
          </a:bodyPr>
          <a:lstStyle/>
          <a:p>
            <a:pPr algn="ctr"/>
            <a:r>
              <a:rPr lang="en-GB" sz="2400" b="1" dirty="0">
                <a:solidFill>
                  <a:schemeClr val="tx1"/>
                </a:solidFill>
              </a:rPr>
              <a:t>PESTLE Analysis</a:t>
            </a:r>
            <a:endParaRPr lang="en-US" sz="2400" b="1" dirty="0">
              <a:solidFill>
                <a:schemeClr val="tx1"/>
              </a:solidFill>
            </a:endParaRPr>
          </a:p>
        </p:txBody>
      </p:sp>
      <p:sp>
        <p:nvSpPr>
          <p:cNvPr id="3" name="Content Placeholder 2"/>
          <p:cNvSpPr>
            <a:spLocks noGrp="1"/>
          </p:cNvSpPr>
          <p:nvPr>
            <p:ph idx="1"/>
          </p:nvPr>
        </p:nvSpPr>
        <p:spPr>
          <a:xfrm>
            <a:off x="609600" y="685800"/>
            <a:ext cx="7467600" cy="4873752"/>
          </a:xfrm>
        </p:spPr>
        <p:txBody>
          <a:bodyPr>
            <a:normAutofit/>
          </a:bodyPr>
          <a:lstStyle/>
          <a:p>
            <a:pPr algn="just"/>
            <a:r>
              <a:rPr lang="en-GB" sz="2000" dirty="0"/>
              <a:t>In order to understand the factors which are contributing to the complex factor of staff shortage, the evaluation of the macro environment with PESTLE analysis is essential. </a:t>
            </a:r>
            <a:endParaRPr lang="en-US" sz="2000" dirty="0"/>
          </a:p>
          <a:p>
            <a:pPr algn="just">
              <a:buNone/>
            </a:pPr>
            <a:endParaRPr lang="en-US" sz="2000" dirty="0"/>
          </a:p>
        </p:txBody>
      </p:sp>
      <p:graphicFrame>
        <p:nvGraphicFramePr>
          <p:cNvPr id="4" name="Table 3"/>
          <p:cNvGraphicFramePr>
            <a:graphicFrameLocks noGrp="1"/>
          </p:cNvGraphicFramePr>
          <p:nvPr/>
        </p:nvGraphicFramePr>
        <p:xfrm>
          <a:off x="609600" y="1981200"/>
          <a:ext cx="7467600" cy="4158517"/>
        </p:xfrm>
        <a:graphic>
          <a:graphicData uri="http://schemas.openxmlformats.org/drawingml/2006/table">
            <a:tbl>
              <a:tblPr>
                <a:tableStyleId>{69C7853C-536D-4A76-A0AE-DD22124D55A5}</a:tableStyleId>
              </a:tblPr>
              <a:tblGrid>
                <a:gridCol w="1143000">
                  <a:extLst>
                    <a:ext uri="{9D8B030D-6E8A-4147-A177-3AD203B41FA5}">
                      <a16:colId xmlns:a16="http://schemas.microsoft.com/office/drawing/2014/main" xmlns="" val="20000"/>
                    </a:ext>
                  </a:extLst>
                </a:gridCol>
                <a:gridCol w="6324600">
                  <a:extLst>
                    <a:ext uri="{9D8B030D-6E8A-4147-A177-3AD203B41FA5}">
                      <a16:colId xmlns:a16="http://schemas.microsoft.com/office/drawing/2014/main" xmlns="" val="20001"/>
                    </a:ext>
                  </a:extLst>
                </a:gridCol>
              </a:tblGrid>
              <a:tr h="339426">
                <a:tc>
                  <a:txBody>
                    <a:bodyPr/>
                    <a:lstStyle/>
                    <a:p>
                      <a:pPr marL="0" marR="0" algn="ctr">
                        <a:lnSpc>
                          <a:spcPct val="150000"/>
                        </a:lnSpc>
                        <a:spcBef>
                          <a:spcPts val="0"/>
                        </a:spcBef>
                        <a:spcAft>
                          <a:spcPts val="0"/>
                        </a:spcAft>
                      </a:pPr>
                      <a:r>
                        <a:rPr lang="en-GB" sz="1400" b="1" dirty="0"/>
                        <a:t>Criteria </a:t>
                      </a:r>
                      <a:endParaRPr lang="en-US" sz="1400" b="1" dirty="0">
                        <a:latin typeface="+mj-lt"/>
                        <a:ea typeface="Times New Roman"/>
                      </a:endParaRPr>
                    </a:p>
                  </a:txBody>
                  <a:tcPr marL="56951" marR="56951" marT="56951" marB="56951"/>
                </a:tc>
                <a:tc>
                  <a:txBody>
                    <a:bodyPr/>
                    <a:lstStyle/>
                    <a:p>
                      <a:pPr marL="0" marR="0" algn="ctr">
                        <a:lnSpc>
                          <a:spcPct val="150000"/>
                        </a:lnSpc>
                        <a:spcBef>
                          <a:spcPts val="0"/>
                        </a:spcBef>
                        <a:spcAft>
                          <a:spcPts val="0"/>
                        </a:spcAft>
                      </a:pPr>
                      <a:r>
                        <a:rPr lang="en-GB" sz="1400" b="1" dirty="0"/>
                        <a:t>Discussion </a:t>
                      </a:r>
                      <a:endParaRPr lang="en-US" sz="1400" b="1" dirty="0">
                        <a:latin typeface="+mj-lt"/>
                        <a:ea typeface="Times New Roman"/>
                      </a:endParaRPr>
                    </a:p>
                  </a:txBody>
                  <a:tcPr marL="56951" marR="56951" marT="56951" marB="56951"/>
                </a:tc>
                <a:extLst>
                  <a:ext uri="{0D108BD9-81ED-4DB2-BD59-A6C34878D82A}">
                    <a16:rowId xmlns:a16="http://schemas.microsoft.com/office/drawing/2014/main" xmlns="" val="10000"/>
                  </a:ext>
                </a:extLst>
              </a:tr>
              <a:tr h="1241525">
                <a:tc>
                  <a:txBody>
                    <a:bodyPr/>
                    <a:lstStyle/>
                    <a:p>
                      <a:pPr marL="0" marR="0" algn="ctr">
                        <a:lnSpc>
                          <a:spcPct val="150000"/>
                        </a:lnSpc>
                        <a:spcBef>
                          <a:spcPts val="0"/>
                        </a:spcBef>
                        <a:spcAft>
                          <a:spcPts val="0"/>
                        </a:spcAft>
                      </a:pPr>
                      <a:r>
                        <a:rPr lang="en-GB" sz="1400" b="1" dirty="0"/>
                        <a:t>P-Political</a:t>
                      </a:r>
                      <a:endParaRPr lang="en-US" sz="1400" b="1" dirty="0">
                        <a:latin typeface="+mj-lt"/>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dirty="0"/>
                        <a:t>The emergence of Brexit has caused difficulty for immigrant and non-immigrant staff as it has become challenging for UK healthcare to recruit staff from the EU, which is eventually causing the shortfall.</a:t>
                      </a:r>
                      <a:endParaRPr lang="en-US" sz="1400" dirty="0">
                        <a:latin typeface="+mj-lt"/>
                        <a:ea typeface="Times New Roman"/>
                      </a:endParaRPr>
                    </a:p>
                  </a:txBody>
                  <a:tcPr marL="56951" marR="56951" marT="56951" marB="56951"/>
                </a:tc>
                <a:extLst>
                  <a:ext uri="{0D108BD9-81ED-4DB2-BD59-A6C34878D82A}">
                    <a16:rowId xmlns:a16="http://schemas.microsoft.com/office/drawing/2014/main" xmlns="" val="10001"/>
                  </a:ext>
                </a:extLst>
              </a:tr>
              <a:tr h="1241525">
                <a:tc>
                  <a:txBody>
                    <a:bodyPr/>
                    <a:lstStyle/>
                    <a:p>
                      <a:pPr marL="0" marR="0" algn="ctr">
                        <a:lnSpc>
                          <a:spcPct val="150000"/>
                        </a:lnSpc>
                        <a:spcBef>
                          <a:spcPts val="0"/>
                        </a:spcBef>
                        <a:spcAft>
                          <a:spcPts val="0"/>
                        </a:spcAft>
                      </a:pPr>
                      <a:r>
                        <a:rPr lang="en-GB" sz="1400" b="1"/>
                        <a:t>E-Economic</a:t>
                      </a:r>
                      <a:endParaRPr lang="en-US" sz="1400" b="1">
                        <a:latin typeface="+mj-lt"/>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a:t>The healthcare organisations are failing to offer better wage packages for the nurses, for which the growth of the nurse force in the NHS has declined (Assets.publishing.service.gov.uk, 2016).</a:t>
                      </a:r>
                      <a:endParaRPr lang="en-US" sz="1400">
                        <a:latin typeface="+mj-lt"/>
                        <a:ea typeface="Times New Roman"/>
                      </a:endParaRPr>
                    </a:p>
                  </a:txBody>
                  <a:tcPr marL="56951" marR="56951" marT="56951" marB="56951"/>
                </a:tc>
                <a:extLst>
                  <a:ext uri="{0D108BD9-81ED-4DB2-BD59-A6C34878D82A}">
                    <a16:rowId xmlns:a16="http://schemas.microsoft.com/office/drawing/2014/main" xmlns="" val="10002"/>
                  </a:ext>
                </a:extLst>
              </a:tr>
              <a:tr h="1241525">
                <a:tc>
                  <a:txBody>
                    <a:bodyPr/>
                    <a:lstStyle/>
                    <a:p>
                      <a:pPr marL="0" marR="0" algn="ctr">
                        <a:lnSpc>
                          <a:spcPct val="150000"/>
                        </a:lnSpc>
                        <a:spcBef>
                          <a:spcPts val="0"/>
                        </a:spcBef>
                        <a:spcAft>
                          <a:spcPts val="0"/>
                        </a:spcAft>
                      </a:pPr>
                      <a:r>
                        <a:rPr lang="en-GB" sz="1400" b="1" dirty="0"/>
                        <a:t>S-Social</a:t>
                      </a:r>
                      <a:endParaRPr lang="en-US" sz="1400" b="1" dirty="0">
                        <a:latin typeface="+mj-lt"/>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dirty="0"/>
                        <a:t>Social issues indicate the higher ageing population, lack of infrastructure in the healthcare setting, higher work pressure, and the inability to balance work and life, which is causing the shortage of staff.</a:t>
                      </a:r>
                      <a:endParaRPr lang="en-US" sz="1400" dirty="0">
                        <a:latin typeface="+mj-lt"/>
                        <a:ea typeface="Times New Roman"/>
                      </a:endParaRPr>
                    </a:p>
                  </a:txBody>
                  <a:tcPr marL="56951" marR="56951" marT="56951" marB="56951"/>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680588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7467600" cy="1143000"/>
          </a:xfrm>
        </p:spPr>
        <p:txBody>
          <a:bodyPr>
            <a:normAutofit/>
          </a:bodyPr>
          <a:lstStyle/>
          <a:p>
            <a:pPr algn="ctr"/>
            <a:r>
              <a:rPr lang="en-GB" sz="2400" b="1" dirty="0">
                <a:solidFill>
                  <a:schemeClr val="tx1"/>
                </a:solidFill>
              </a:rPr>
              <a:t>PESTLE Analysis Contd.</a:t>
            </a:r>
            <a:r>
              <a:rPr lang="en-US" sz="2400" dirty="0">
                <a:solidFill>
                  <a:schemeClr val="tx1"/>
                </a:solidFill>
              </a:rPr>
              <a:t/>
            </a:r>
            <a:br>
              <a:rPr lang="en-US" sz="2400" dirty="0">
                <a:solidFill>
                  <a:schemeClr val="tx1"/>
                </a:solidFill>
              </a:rPr>
            </a:br>
            <a:endParaRPr lang="en-US" sz="2400" dirty="0">
              <a:solidFill>
                <a:schemeClr val="tx1"/>
              </a:solidFill>
            </a:endParaRPr>
          </a:p>
        </p:txBody>
      </p:sp>
      <p:graphicFrame>
        <p:nvGraphicFramePr>
          <p:cNvPr id="4" name="Table 3"/>
          <p:cNvGraphicFramePr>
            <a:graphicFrameLocks noGrp="1"/>
          </p:cNvGraphicFramePr>
          <p:nvPr/>
        </p:nvGraphicFramePr>
        <p:xfrm>
          <a:off x="304800" y="762000"/>
          <a:ext cx="4648200" cy="5914207"/>
        </p:xfrm>
        <a:graphic>
          <a:graphicData uri="http://schemas.openxmlformats.org/drawingml/2006/table">
            <a:tbl>
              <a:tblPr>
                <a:tableStyleId>{775DCB02-9BB8-47FD-8907-85C794F793BA}</a:tableStyleId>
              </a:tblPr>
              <a:tblGrid>
                <a:gridCol w="1226609">
                  <a:extLst>
                    <a:ext uri="{9D8B030D-6E8A-4147-A177-3AD203B41FA5}">
                      <a16:colId xmlns:a16="http://schemas.microsoft.com/office/drawing/2014/main" xmlns="" val="20000"/>
                    </a:ext>
                  </a:extLst>
                </a:gridCol>
                <a:gridCol w="3421591">
                  <a:extLst>
                    <a:ext uri="{9D8B030D-6E8A-4147-A177-3AD203B41FA5}">
                      <a16:colId xmlns:a16="http://schemas.microsoft.com/office/drawing/2014/main" xmlns="" val="20001"/>
                    </a:ext>
                  </a:extLst>
                </a:gridCol>
              </a:tblGrid>
              <a:tr h="451861">
                <a:tc>
                  <a:txBody>
                    <a:bodyPr/>
                    <a:lstStyle/>
                    <a:p>
                      <a:pPr marL="0" marR="0" algn="ctr">
                        <a:lnSpc>
                          <a:spcPct val="150000"/>
                        </a:lnSpc>
                        <a:spcBef>
                          <a:spcPts val="0"/>
                        </a:spcBef>
                        <a:spcAft>
                          <a:spcPts val="0"/>
                        </a:spcAft>
                      </a:pPr>
                      <a:r>
                        <a:rPr lang="en-GB" sz="1400" b="1" dirty="0"/>
                        <a:t>Criteria </a:t>
                      </a:r>
                      <a:endParaRPr lang="en-US" sz="1400" b="1" dirty="0">
                        <a:latin typeface="Arial"/>
                        <a:ea typeface="Times New Roman"/>
                      </a:endParaRPr>
                    </a:p>
                  </a:txBody>
                  <a:tcPr marL="56951" marR="56951" marT="56951" marB="56951"/>
                </a:tc>
                <a:tc>
                  <a:txBody>
                    <a:bodyPr/>
                    <a:lstStyle/>
                    <a:p>
                      <a:pPr marL="0" marR="0" algn="ctr">
                        <a:lnSpc>
                          <a:spcPct val="150000"/>
                        </a:lnSpc>
                        <a:spcBef>
                          <a:spcPts val="0"/>
                        </a:spcBef>
                        <a:spcAft>
                          <a:spcPts val="0"/>
                        </a:spcAft>
                      </a:pPr>
                      <a:r>
                        <a:rPr lang="en-GB" sz="1400" b="1" dirty="0"/>
                        <a:t>Discussion </a:t>
                      </a:r>
                      <a:endParaRPr lang="en-US" sz="1400" b="1" dirty="0">
                        <a:latin typeface="Arial"/>
                        <a:ea typeface="Times New Roman"/>
                      </a:endParaRPr>
                    </a:p>
                  </a:txBody>
                  <a:tcPr marL="56951" marR="56951" marT="56951" marB="56951"/>
                </a:tc>
                <a:extLst>
                  <a:ext uri="{0D108BD9-81ED-4DB2-BD59-A6C34878D82A}">
                    <a16:rowId xmlns:a16="http://schemas.microsoft.com/office/drawing/2014/main" xmlns="" val="10000"/>
                  </a:ext>
                </a:extLst>
              </a:tr>
              <a:tr h="1652780">
                <a:tc>
                  <a:txBody>
                    <a:bodyPr/>
                    <a:lstStyle/>
                    <a:p>
                      <a:pPr marL="0" marR="0" algn="ctr">
                        <a:lnSpc>
                          <a:spcPct val="150000"/>
                        </a:lnSpc>
                        <a:spcBef>
                          <a:spcPts val="0"/>
                        </a:spcBef>
                        <a:spcAft>
                          <a:spcPts val="0"/>
                        </a:spcAft>
                      </a:pPr>
                      <a:r>
                        <a:rPr lang="en-GB" sz="1400" b="1" dirty="0"/>
                        <a:t>T-Technological</a:t>
                      </a:r>
                      <a:endParaRPr lang="en-US" sz="1400" b="1" dirty="0">
                        <a:latin typeface="Arial"/>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dirty="0"/>
                        <a:t>Lack of funding from the UK Government for the NHS incorporating technology such as Artificial Intelligence, Tele-health, Online appointment booking, and digital recording is increasing staff's pressure on work. </a:t>
                      </a:r>
                      <a:endParaRPr lang="en-US" sz="1400" dirty="0">
                        <a:latin typeface="Arial"/>
                        <a:ea typeface="Times New Roman"/>
                      </a:endParaRPr>
                    </a:p>
                  </a:txBody>
                  <a:tcPr marL="56951" marR="56951" marT="56951" marB="56951"/>
                </a:tc>
                <a:extLst>
                  <a:ext uri="{0D108BD9-81ED-4DB2-BD59-A6C34878D82A}">
                    <a16:rowId xmlns:a16="http://schemas.microsoft.com/office/drawing/2014/main" xmlns="" val="10001"/>
                  </a:ext>
                </a:extLst>
              </a:tr>
              <a:tr h="1953009">
                <a:tc>
                  <a:txBody>
                    <a:bodyPr/>
                    <a:lstStyle/>
                    <a:p>
                      <a:pPr marL="0" marR="0" algn="ctr">
                        <a:lnSpc>
                          <a:spcPct val="150000"/>
                        </a:lnSpc>
                        <a:spcBef>
                          <a:spcPts val="0"/>
                        </a:spcBef>
                        <a:spcAft>
                          <a:spcPts val="0"/>
                        </a:spcAft>
                      </a:pPr>
                      <a:r>
                        <a:rPr lang="en-GB" sz="1400" b="1"/>
                        <a:t>L-Legal</a:t>
                      </a:r>
                      <a:endParaRPr lang="en-US" sz="1400" b="1">
                        <a:latin typeface="Arial"/>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dirty="0"/>
                        <a:t>NHS has been facing a higher amount of lawsuits, litigation, and complaints from the patients to obtain compensation due to not having highly trained and competent staff for the adults in the offering of effective healthcare services (Bbc.com, 2020)</a:t>
                      </a:r>
                      <a:endParaRPr lang="en-US" sz="1400" dirty="0">
                        <a:latin typeface="Arial"/>
                        <a:ea typeface="Times New Roman"/>
                      </a:endParaRPr>
                    </a:p>
                  </a:txBody>
                  <a:tcPr marL="56951" marR="56951" marT="56951" marB="56951"/>
                </a:tc>
                <a:extLst>
                  <a:ext uri="{0D108BD9-81ED-4DB2-BD59-A6C34878D82A}">
                    <a16:rowId xmlns:a16="http://schemas.microsoft.com/office/drawing/2014/main" xmlns="" val="10002"/>
                  </a:ext>
                </a:extLst>
              </a:tr>
              <a:tr h="1352550">
                <a:tc>
                  <a:txBody>
                    <a:bodyPr/>
                    <a:lstStyle/>
                    <a:p>
                      <a:pPr marL="0" marR="0" algn="ctr">
                        <a:lnSpc>
                          <a:spcPct val="150000"/>
                        </a:lnSpc>
                        <a:spcBef>
                          <a:spcPts val="0"/>
                        </a:spcBef>
                        <a:spcAft>
                          <a:spcPts val="0"/>
                        </a:spcAft>
                      </a:pPr>
                      <a:r>
                        <a:rPr lang="en-GB" sz="1400" b="1" dirty="0"/>
                        <a:t>E-Environmental</a:t>
                      </a:r>
                      <a:endParaRPr lang="en-US" sz="1400" b="1" dirty="0">
                        <a:latin typeface="Arial"/>
                        <a:ea typeface="Times New Roman"/>
                      </a:endParaRPr>
                    </a:p>
                  </a:txBody>
                  <a:tcPr marL="56951" marR="56951" marT="56951" marB="56951"/>
                </a:tc>
                <a:tc>
                  <a:txBody>
                    <a:bodyPr/>
                    <a:lstStyle/>
                    <a:p>
                      <a:pPr marL="0" marR="0" algn="just">
                        <a:lnSpc>
                          <a:spcPct val="150000"/>
                        </a:lnSpc>
                        <a:spcBef>
                          <a:spcPts val="0"/>
                        </a:spcBef>
                        <a:spcAft>
                          <a:spcPts val="0"/>
                        </a:spcAft>
                      </a:pPr>
                      <a:r>
                        <a:rPr lang="en-GB" sz="1400" dirty="0"/>
                        <a:t>A higher amount of stress, burnout and lack of support from the healthcare setting is causing negative influences on nurses and other healthcare staff to leave their job position. </a:t>
                      </a:r>
                      <a:endParaRPr lang="en-US" sz="1400" dirty="0">
                        <a:latin typeface="Arial"/>
                        <a:ea typeface="Times New Roman"/>
                      </a:endParaRPr>
                    </a:p>
                  </a:txBody>
                  <a:tcPr marL="56951" marR="56951" marT="56951" marB="56951"/>
                </a:tc>
                <a:extLst>
                  <a:ext uri="{0D108BD9-81ED-4DB2-BD59-A6C34878D82A}">
                    <a16:rowId xmlns:a16="http://schemas.microsoft.com/office/drawing/2014/main" xmlns="" val="10003"/>
                  </a:ext>
                </a:extLst>
              </a:tr>
            </a:tbl>
          </a:graphicData>
        </a:graphic>
      </p:graphicFrame>
      <p:pic>
        <p:nvPicPr>
          <p:cNvPr id="4097" name="Picture 1"/>
          <p:cNvPicPr>
            <a:picLocks noChangeAspect="1" noChangeArrowheads="1"/>
          </p:cNvPicPr>
          <p:nvPr/>
        </p:nvPicPr>
        <p:blipFill>
          <a:blip r:embed="rId3"/>
          <a:srcRect/>
          <a:stretch>
            <a:fillRect/>
          </a:stretch>
        </p:blipFill>
        <p:spPr bwMode="auto">
          <a:xfrm>
            <a:off x="5410200" y="2209800"/>
            <a:ext cx="3503072" cy="30146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28480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noAutofit/>
          </a:bodyPr>
          <a:lstStyle/>
          <a:p>
            <a:pPr algn="ctr"/>
            <a:r>
              <a:rPr lang="en-GB" sz="2400" b="1" dirty="0">
                <a:solidFill>
                  <a:schemeClr val="tx1"/>
                </a:solidFill>
              </a:rPr>
              <a:t>Cause and Effect Analysis using Fishbone Diagram</a:t>
            </a:r>
            <a:r>
              <a:rPr lang="en-US" sz="2400" b="1" dirty="0">
                <a:solidFill>
                  <a:schemeClr val="tx1"/>
                </a:solidFill>
              </a:rPr>
              <a:t/>
            </a:r>
            <a:br>
              <a:rPr lang="en-US" sz="2400" b="1" dirty="0">
                <a:solidFill>
                  <a:schemeClr val="tx1"/>
                </a:solidFill>
              </a:rPr>
            </a:br>
            <a:endParaRPr lang="en-US" sz="2400" dirty="0">
              <a:solidFill>
                <a:schemeClr val="tx1"/>
              </a:solidFill>
            </a:endParaRPr>
          </a:p>
        </p:txBody>
      </p:sp>
      <p:sp>
        <p:nvSpPr>
          <p:cNvPr id="3" name="Content Placeholder 2"/>
          <p:cNvSpPr>
            <a:spLocks noGrp="1"/>
          </p:cNvSpPr>
          <p:nvPr>
            <p:ph idx="1"/>
          </p:nvPr>
        </p:nvSpPr>
        <p:spPr>
          <a:xfrm>
            <a:off x="533400" y="914400"/>
            <a:ext cx="7467600" cy="4873752"/>
          </a:xfrm>
        </p:spPr>
        <p:txBody>
          <a:bodyPr>
            <a:normAutofit/>
          </a:bodyPr>
          <a:lstStyle/>
          <a:p>
            <a:r>
              <a:rPr lang="en-GB" sz="2000" dirty="0"/>
              <a:t>The application of the Fishbone diagram here indicates the research-based evaluation of cause and effect related to the complex problem. </a:t>
            </a:r>
            <a:endParaRPr lang="en-US" sz="2000" dirty="0"/>
          </a:p>
          <a:p>
            <a:endParaRPr lang="en-US" sz="2000" dirty="0"/>
          </a:p>
        </p:txBody>
      </p:sp>
      <p:grpSp>
        <p:nvGrpSpPr>
          <p:cNvPr id="5" name="Group 1"/>
          <p:cNvGrpSpPr>
            <a:grpSpLocks noChangeAspect="1"/>
          </p:cNvGrpSpPr>
          <p:nvPr/>
        </p:nvGrpSpPr>
        <p:grpSpPr bwMode="auto">
          <a:xfrm>
            <a:off x="457200" y="1752600"/>
            <a:ext cx="7748380" cy="4648200"/>
            <a:chOff x="2527" y="9022"/>
            <a:chExt cx="7200" cy="4320"/>
          </a:xfrm>
        </p:grpSpPr>
        <p:sp>
          <p:nvSpPr>
            <p:cNvPr id="6" name="AutoShape 22"/>
            <p:cNvSpPr>
              <a:spLocks noChangeAspect="1" noChangeArrowheads="1" noTextEdit="1"/>
            </p:cNvSpPr>
            <p:nvPr/>
          </p:nvSpPr>
          <p:spPr bwMode="auto">
            <a:xfrm>
              <a:off x="2527" y="9022"/>
              <a:ext cx="7200" cy="4320"/>
            </a:xfrm>
            <a:prstGeom prst="rect">
              <a:avLst/>
            </a:prstGeom>
            <a:noFill/>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7" name="AutoShape 21"/>
            <p:cNvSpPr>
              <a:spLocks noChangeShapeType="1"/>
            </p:cNvSpPr>
            <p:nvPr/>
          </p:nvSpPr>
          <p:spPr bwMode="auto">
            <a:xfrm>
              <a:off x="2527" y="11168"/>
              <a:ext cx="6162" cy="1"/>
            </a:xfrm>
            <a:prstGeom prst="straightConnector1">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8" name="AutoShape 20"/>
            <p:cNvSpPr>
              <a:spLocks noChangeShapeType="1"/>
            </p:cNvSpPr>
            <p:nvPr/>
          </p:nvSpPr>
          <p:spPr bwMode="auto">
            <a:xfrm flipH="1" flipV="1">
              <a:off x="6808" y="9634"/>
              <a:ext cx="1881" cy="1534"/>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9" name="AutoShape 19"/>
            <p:cNvSpPr>
              <a:spLocks noChangeShapeType="1"/>
            </p:cNvSpPr>
            <p:nvPr/>
          </p:nvSpPr>
          <p:spPr bwMode="auto">
            <a:xfrm flipH="1" flipV="1">
              <a:off x="5239" y="9760"/>
              <a:ext cx="1488" cy="1408"/>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10" name="AutoShape 18"/>
            <p:cNvSpPr>
              <a:spLocks noChangeShapeType="1"/>
            </p:cNvSpPr>
            <p:nvPr/>
          </p:nvSpPr>
          <p:spPr bwMode="auto">
            <a:xfrm flipH="1">
              <a:off x="6923" y="11168"/>
              <a:ext cx="1766" cy="1511"/>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11" name="AutoShape 17"/>
            <p:cNvSpPr>
              <a:spLocks noChangeShapeType="1"/>
            </p:cNvSpPr>
            <p:nvPr/>
          </p:nvSpPr>
          <p:spPr bwMode="auto">
            <a:xfrm flipH="1">
              <a:off x="5066" y="11168"/>
              <a:ext cx="1661" cy="1511"/>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12" name="Text Box 16"/>
            <p:cNvSpPr txBox="1">
              <a:spLocks noChangeArrowheads="1"/>
            </p:cNvSpPr>
            <p:nvPr/>
          </p:nvSpPr>
          <p:spPr bwMode="auto">
            <a:xfrm>
              <a:off x="8804" y="10614"/>
              <a:ext cx="796" cy="125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Research-based evaluation of cause and effect of complex problem</a:t>
              </a:r>
              <a:endParaRPr kumimoji="0" lang="en-GB" sz="10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3" name="Text Box 15"/>
            <p:cNvSpPr txBox="1">
              <a:spLocks noChangeArrowheads="1"/>
            </p:cNvSpPr>
            <p:nvPr/>
          </p:nvSpPr>
          <p:spPr bwMode="auto">
            <a:xfrm>
              <a:off x="2770" y="9230"/>
              <a:ext cx="692" cy="32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Methods</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4" name="AutoShape 14"/>
            <p:cNvSpPr>
              <a:spLocks noChangeShapeType="1"/>
            </p:cNvSpPr>
            <p:nvPr/>
          </p:nvSpPr>
          <p:spPr bwMode="auto">
            <a:xfrm flipH="1" flipV="1">
              <a:off x="3369" y="9760"/>
              <a:ext cx="1489" cy="1408"/>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15" name="AutoShape 13"/>
            <p:cNvSpPr>
              <a:spLocks noChangeShapeType="1"/>
            </p:cNvSpPr>
            <p:nvPr/>
          </p:nvSpPr>
          <p:spPr bwMode="auto">
            <a:xfrm flipH="1">
              <a:off x="3196" y="11168"/>
              <a:ext cx="1662" cy="1512"/>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sz="800">
                <a:latin typeface="Times New Roman" pitchFamily="18" charset="0"/>
                <a:cs typeface="Times New Roman" pitchFamily="18" charset="0"/>
              </a:endParaRPr>
            </a:p>
          </p:txBody>
        </p:sp>
        <p:sp>
          <p:nvSpPr>
            <p:cNvPr id="16" name="Text Box 12"/>
            <p:cNvSpPr txBox="1">
              <a:spLocks noChangeArrowheads="1"/>
            </p:cNvSpPr>
            <p:nvPr/>
          </p:nvSpPr>
          <p:spPr bwMode="auto">
            <a:xfrm>
              <a:off x="4617" y="9230"/>
              <a:ext cx="692" cy="32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Machine </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7" name="Text Box 11"/>
            <p:cNvSpPr txBox="1">
              <a:spLocks noChangeArrowheads="1"/>
            </p:cNvSpPr>
            <p:nvPr/>
          </p:nvSpPr>
          <p:spPr bwMode="auto">
            <a:xfrm>
              <a:off x="6185" y="9172"/>
              <a:ext cx="854" cy="32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People</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8" name="Text Box 10"/>
            <p:cNvSpPr txBox="1">
              <a:spLocks noChangeArrowheads="1"/>
            </p:cNvSpPr>
            <p:nvPr/>
          </p:nvSpPr>
          <p:spPr bwMode="auto">
            <a:xfrm>
              <a:off x="2678" y="12750"/>
              <a:ext cx="691" cy="32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Material </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9" name="Text Box 9"/>
            <p:cNvSpPr txBox="1">
              <a:spLocks noChangeArrowheads="1"/>
            </p:cNvSpPr>
            <p:nvPr/>
          </p:nvSpPr>
          <p:spPr bwMode="auto">
            <a:xfrm>
              <a:off x="4489" y="12750"/>
              <a:ext cx="1026" cy="32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Environment </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20" name="Text Box 8"/>
            <p:cNvSpPr txBox="1">
              <a:spLocks noChangeArrowheads="1"/>
            </p:cNvSpPr>
            <p:nvPr/>
          </p:nvSpPr>
          <p:spPr bwMode="auto">
            <a:xfrm>
              <a:off x="6369" y="12750"/>
              <a:ext cx="981" cy="32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900" b="1"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Measurement</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21" name="Text Box 7"/>
            <p:cNvSpPr txBox="1">
              <a:spLocks noChangeArrowheads="1"/>
            </p:cNvSpPr>
            <p:nvPr/>
          </p:nvSpPr>
          <p:spPr bwMode="auto">
            <a:xfrm>
              <a:off x="2770" y="10107"/>
              <a:ext cx="1223" cy="78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The method of working in the UK healthcare setting is facing a lack of infrastructure (Health.org.uk, 2019).</a:t>
              </a:r>
              <a:endParaRPr kumimoji="0" lang="en-GB" sz="8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22" name="Text Box 6"/>
            <p:cNvSpPr txBox="1">
              <a:spLocks noChangeArrowheads="1"/>
            </p:cNvSpPr>
            <p:nvPr/>
          </p:nvSpPr>
          <p:spPr bwMode="auto">
            <a:xfrm>
              <a:off x="4617" y="9969"/>
              <a:ext cx="1232" cy="98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Systems, tools, and facilities used in the adult healthcare setting of the UK is having lesser investment in adapting technology and high class equipment.</a:t>
              </a:r>
              <a:endParaRPr kumimoji="0" lang="en-GB" sz="800" b="0" i="0" u="none" strike="noStrike" cap="none" normalizeH="0" baseline="0" smtClean="0">
                <a:ln>
                  <a:noFill/>
                </a:ln>
                <a:solidFill>
                  <a:schemeClr val="tx1"/>
                </a:solidFill>
                <a:effectLst/>
                <a:latin typeface="Times New Roman" pitchFamily="18" charset="0"/>
                <a:cs typeface="Times New Roman" pitchFamily="18" charset="0"/>
              </a:endParaRPr>
            </a:p>
          </p:txBody>
        </p:sp>
        <p:sp>
          <p:nvSpPr>
            <p:cNvPr id="23" name="Text Box 5"/>
            <p:cNvSpPr txBox="1">
              <a:spLocks noChangeArrowheads="1"/>
            </p:cNvSpPr>
            <p:nvPr/>
          </p:nvSpPr>
          <p:spPr bwMode="auto">
            <a:xfrm>
              <a:off x="6462" y="9969"/>
              <a:ext cx="1488" cy="83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The man power in the healthcare setting is having a lack of training and support from the healthcare setting towards their improvement of healthcare service practices.</a:t>
              </a:r>
              <a:endParaRPr kumimoji="0" lang="en-GB" sz="8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24" name="Text Box 4"/>
            <p:cNvSpPr txBox="1">
              <a:spLocks noChangeArrowheads="1"/>
            </p:cNvSpPr>
            <p:nvPr/>
          </p:nvSpPr>
          <p:spPr bwMode="auto">
            <a:xfrm>
              <a:off x="2678" y="11284"/>
              <a:ext cx="1407" cy="107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The management of healthcare materials in the UK healthcare setting is also showing a shortage of resources. This is mainly indicating the difficulty in allocating resources for better healthcare offerings (Fallucchi </a:t>
              </a:r>
              <a:r>
                <a:rPr kumimoji="0" lang="en-GB" sz="800" b="0" i="1"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et al.,</a:t>
              </a: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 2021). </a:t>
              </a:r>
              <a:endParaRPr kumimoji="0" lang="en-GB" sz="800" b="0" i="0" u="none" strike="noStrike" cap="none" normalizeH="0" baseline="0" smtClean="0">
                <a:ln>
                  <a:noFill/>
                </a:ln>
                <a:solidFill>
                  <a:schemeClr val="tx1"/>
                </a:solidFill>
                <a:effectLst/>
                <a:latin typeface="Times New Roman" pitchFamily="18" charset="0"/>
                <a:cs typeface="Times New Roman" pitchFamily="18" charset="0"/>
              </a:endParaRPr>
            </a:p>
          </p:txBody>
        </p:sp>
        <p:sp>
          <p:nvSpPr>
            <p:cNvPr id="25" name="Text Box 3"/>
            <p:cNvSpPr txBox="1">
              <a:spLocks noChangeArrowheads="1"/>
            </p:cNvSpPr>
            <p:nvPr/>
          </p:nvSpPr>
          <p:spPr bwMode="auto">
            <a:xfrm>
              <a:off x="4719" y="11376"/>
              <a:ext cx="1316" cy="9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Higher amount of air pollution, noise pollution along with higher burden of pollution related disease is causing higher pressure in staffs. </a:t>
              </a:r>
              <a:endParaRPr kumimoji="0" lang="en-GB" sz="800" b="0" i="0" u="none" strike="noStrike" cap="none" normalizeH="0" baseline="0" smtClean="0">
                <a:ln>
                  <a:noFill/>
                </a:ln>
                <a:solidFill>
                  <a:schemeClr val="tx1"/>
                </a:solidFill>
                <a:effectLst/>
                <a:latin typeface="Times New Roman" pitchFamily="18" charset="0"/>
                <a:cs typeface="Times New Roman" pitchFamily="18" charset="0"/>
              </a:endParaRPr>
            </a:p>
          </p:txBody>
        </p:sp>
        <p:sp>
          <p:nvSpPr>
            <p:cNvPr id="26" name="Text Box 2"/>
            <p:cNvSpPr txBox="1">
              <a:spLocks noChangeArrowheads="1"/>
            </p:cNvSpPr>
            <p:nvPr/>
          </p:nvSpPr>
          <p:spPr bwMode="auto">
            <a:xfrm>
              <a:off x="6727" y="11376"/>
              <a:ext cx="1223" cy="98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Management of a higher number of patient’s data due to not </a:t>
              </a:r>
              <a:r>
                <a:rPr kumimoji="0" lang="en-GB" sz="800" b="0" i="0" u="none" strike="noStrike" cap="none" normalizeH="0" baseline="0" smtClean="0">
                  <a:ln>
                    <a:noFill/>
                  </a:ln>
                  <a:solidFill>
                    <a:schemeClr val="tx1"/>
                  </a:solidFill>
                  <a:effectLst/>
                  <a:latin typeface="Times New Roman" pitchFamily="18" charset="0"/>
                  <a:ea typeface="Times New Roman" pitchFamily="18" charset="0"/>
                  <a:cs typeface="Times New Roman" pitchFamily="18" charset="0"/>
                </a:rPr>
                <a:t>having an automatic</a:t>
              </a:r>
              <a:r>
                <a:rPr kumimoji="0" lang="en-GB" sz="800" b="0" i="0" u="none" strike="noStrike" cap="none" normalizeH="0" baseline="0" smtClean="0">
                  <a:ln>
                    <a:noFill/>
                  </a:ln>
                  <a:solidFill>
                    <a:srgbClr val="000000"/>
                  </a:solidFill>
                  <a:effectLst/>
                  <a:latin typeface="Times New Roman" pitchFamily="18" charset="0"/>
                  <a:ea typeface="Times New Roman" pitchFamily="18" charset="0"/>
                  <a:cs typeface="Times New Roman" pitchFamily="18" charset="0"/>
                </a:rPr>
                <a:t> inspection process is also indicating the primary cause of staff shortage. </a:t>
              </a:r>
              <a:endParaRPr kumimoji="0" lang="en-GB" sz="800" b="0" i="0" u="none" strike="noStrike" cap="none" normalizeH="0" baseline="0" smtClean="0">
                <a:ln>
                  <a:noFill/>
                </a:ln>
                <a:solidFill>
                  <a:schemeClr val="tx1"/>
                </a:solidFill>
                <a:effectLst/>
                <a:latin typeface="Times New Roman" pitchFamily="18" charset="0"/>
                <a:cs typeface="Times New Roman" pitchFamily="18" charset="0"/>
              </a:endParaRPr>
            </a:p>
          </p:txBody>
        </p:sp>
      </p:grpSp>
    </p:spTree>
    <p:extLst>
      <p:ext uri="{BB962C8B-B14F-4D97-AF65-F5344CB8AC3E}">
        <p14:creationId xmlns:p14="http://schemas.microsoft.com/office/powerpoint/2010/main" val="1930419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400" b="1" dirty="0">
                <a:solidFill>
                  <a:schemeClr val="tx1"/>
                </a:solidFill>
              </a:rPr>
              <a:t>Evaluation of alternative solutions to absenteeism</a:t>
            </a:r>
            <a:r>
              <a:rPr lang="en-US" sz="2400" b="1" dirty="0">
                <a:solidFill>
                  <a:schemeClr val="tx1"/>
                </a:solidFill>
              </a:rPr>
              <a:t/>
            </a:r>
            <a:br>
              <a:rPr lang="en-US" sz="2400" b="1" dirty="0">
                <a:solidFill>
                  <a:schemeClr val="tx1"/>
                </a:solidFill>
              </a:rPr>
            </a:br>
            <a:endParaRPr lang="en-US" sz="2400" dirty="0">
              <a:solidFill>
                <a:schemeClr val="tx1"/>
              </a:solidFill>
            </a:endParaRPr>
          </a:p>
        </p:txBody>
      </p:sp>
      <p:sp>
        <p:nvSpPr>
          <p:cNvPr id="3" name="Content Placeholder 2"/>
          <p:cNvSpPr>
            <a:spLocks noGrp="1"/>
          </p:cNvSpPr>
          <p:nvPr>
            <p:ph idx="1"/>
          </p:nvPr>
        </p:nvSpPr>
        <p:spPr>
          <a:xfrm>
            <a:off x="3962400" y="1219200"/>
            <a:ext cx="4724400" cy="5029200"/>
          </a:xfrm>
        </p:spPr>
        <p:txBody>
          <a:bodyPr>
            <a:normAutofit lnSpcReduction="10000"/>
          </a:bodyPr>
          <a:lstStyle/>
          <a:p>
            <a:pPr lvl="0" algn="just" fontAlgn="base">
              <a:lnSpc>
                <a:spcPct val="150000"/>
              </a:lnSpc>
            </a:pPr>
            <a:r>
              <a:rPr lang="en-GB" sz="2000" dirty="0"/>
              <a:t>Adaption of effective funding from the UK government for the development of effective infrastructure</a:t>
            </a:r>
            <a:endParaRPr lang="en-US" sz="2000" dirty="0"/>
          </a:p>
          <a:p>
            <a:pPr lvl="0" algn="just" fontAlgn="base">
              <a:lnSpc>
                <a:spcPct val="150000"/>
              </a:lnSpc>
            </a:pPr>
            <a:r>
              <a:rPr lang="en-GB" sz="2000" dirty="0"/>
              <a:t>Development of effective training and development programs for staff recruited in the healthcare setting (Hbr.org, 2020).</a:t>
            </a:r>
            <a:endParaRPr lang="en-US" sz="2000" dirty="0"/>
          </a:p>
          <a:p>
            <a:pPr lvl="0" algn="just" fontAlgn="base">
              <a:lnSpc>
                <a:spcPct val="150000"/>
              </a:lnSpc>
            </a:pPr>
            <a:r>
              <a:rPr lang="en-GB" sz="2000" dirty="0"/>
              <a:t>application of right supply chain and strategic management of resources </a:t>
            </a:r>
            <a:endParaRPr lang="en-US" sz="2000" dirty="0"/>
          </a:p>
          <a:p>
            <a:pPr lvl="0" algn="just" fontAlgn="base">
              <a:lnSpc>
                <a:spcPct val="150000"/>
              </a:lnSpc>
            </a:pPr>
            <a:r>
              <a:rPr lang="en-GB" sz="2000" dirty="0"/>
              <a:t>Adoption of technology in the healthcare setting</a:t>
            </a:r>
            <a:endParaRPr lang="en-US" sz="2000" dirty="0"/>
          </a:p>
          <a:p>
            <a:pPr algn="just">
              <a:lnSpc>
                <a:spcPct val="150000"/>
              </a:lnSpc>
              <a:buNone/>
            </a:pPr>
            <a:endParaRPr lang="en-US" sz="2000" dirty="0"/>
          </a:p>
        </p:txBody>
      </p:sp>
      <p:pic>
        <p:nvPicPr>
          <p:cNvPr id="29698" name="Picture 2"/>
          <p:cNvPicPr>
            <a:picLocks noChangeAspect="1" noChangeArrowheads="1"/>
          </p:cNvPicPr>
          <p:nvPr/>
        </p:nvPicPr>
        <p:blipFill>
          <a:blip r:embed="rId3"/>
          <a:srcRect/>
          <a:stretch>
            <a:fillRect/>
          </a:stretch>
        </p:blipFill>
        <p:spPr bwMode="auto">
          <a:xfrm>
            <a:off x="381000" y="2209800"/>
            <a:ext cx="3352800" cy="23918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0166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rPr>
              <a:t>Choice of </a:t>
            </a:r>
            <a:r>
              <a:rPr lang="en-US" sz="2400" b="1" dirty="0">
                <a:solidFill>
                  <a:schemeClr val="tx1"/>
                </a:solidFill>
              </a:rPr>
              <a:t>Appropriate</a:t>
            </a:r>
            <a:r>
              <a:rPr lang="en-GB" sz="2400" b="1" dirty="0">
                <a:solidFill>
                  <a:schemeClr val="tx1"/>
                </a:solidFill>
              </a:rPr>
              <a:t> Solution</a:t>
            </a:r>
            <a:r>
              <a:rPr lang="en-US" sz="2400" b="1" dirty="0">
                <a:solidFill>
                  <a:schemeClr val="tx1"/>
                </a:solidFill>
              </a:rPr>
              <a:t/>
            </a:r>
            <a:br>
              <a:rPr lang="en-US" sz="2400" b="1" dirty="0">
                <a:solidFill>
                  <a:schemeClr val="tx1"/>
                </a:solidFill>
              </a:rPr>
            </a:br>
            <a:endParaRPr lang="en-US" sz="2400" dirty="0">
              <a:solidFill>
                <a:schemeClr val="tx1"/>
              </a:solidFill>
            </a:endParaRPr>
          </a:p>
        </p:txBody>
      </p:sp>
      <p:sp>
        <p:nvSpPr>
          <p:cNvPr id="3" name="Content Placeholder 2"/>
          <p:cNvSpPr>
            <a:spLocks noGrp="1"/>
          </p:cNvSpPr>
          <p:nvPr>
            <p:ph idx="1"/>
          </p:nvPr>
        </p:nvSpPr>
        <p:spPr/>
        <p:txBody>
          <a:bodyPr>
            <a:normAutofit/>
          </a:bodyPr>
          <a:lstStyle/>
          <a:p>
            <a:pPr lvl="0" algn="just" fontAlgn="base">
              <a:lnSpc>
                <a:spcPct val="150000"/>
              </a:lnSpc>
            </a:pPr>
            <a:r>
              <a:rPr lang="en-GB" sz="2000" dirty="0"/>
              <a:t>The choice of the most appropriate solution indicates the adoption of Government funding</a:t>
            </a:r>
            <a:endParaRPr lang="en-US" sz="2000" dirty="0"/>
          </a:p>
          <a:p>
            <a:pPr lvl="0" algn="just" fontAlgn="base">
              <a:lnSpc>
                <a:spcPct val="150000"/>
              </a:lnSpc>
            </a:pPr>
            <a:r>
              <a:rPr lang="en-GB" sz="2000" dirty="0"/>
              <a:t>Based on the collection of Government funding, making changes of infrastructure, and offering better wages to the employees, adapting technological advantages and training to the staff will be possible.</a:t>
            </a:r>
            <a:endParaRPr lang="en-US" sz="2000" dirty="0"/>
          </a:p>
          <a:p>
            <a:pPr algn="just">
              <a:lnSpc>
                <a:spcPct val="150000"/>
              </a:lnSpc>
              <a:buNone/>
            </a:pPr>
            <a:endParaRPr lang="en-US" sz="2000" dirty="0"/>
          </a:p>
        </p:txBody>
      </p:sp>
    </p:spTree>
    <p:extLst>
      <p:ext uri="{BB962C8B-B14F-4D97-AF65-F5344CB8AC3E}">
        <p14:creationId xmlns:p14="http://schemas.microsoft.com/office/powerpoint/2010/main" val="754535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rPr>
              <a:t>Conclusion</a:t>
            </a:r>
            <a:r>
              <a:rPr lang="en-US" sz="2400" b="1" dirty="0">
                <a:solidFill>
                  <a:schemeClr val="tx1"/>
                </a:solidFill>
              </a:rPr>
              <a:t/>
            </a:r>
            <a:br>
              <a:rPr lang="en-US" sz="2400" b="1" dirty="0">
                <a:solidFill>
                  <a:schemeClr val="tx1"/>
                </a:solidFill>
              </a:rPr>
            </a:br>
            <a:endParaRPr lang="en-US" sz="2400" dirty="0">
              <a:solidFill>
                <a:schemeClr val="tx1"/>
              </a:solidFill>
            </a:endParaRPr>
          </a:p>
        </p:txBody>
      </p:sp>
      <p:sp>
        <p:nvSpPr>
          <p:cNvPr id="3" name="Content Placeholder 2"/>
          <p:cNvSpPr>
            <a:spLocks noGrp="1"/>
          </p:cNvSpPr>
          <p:nvPr>
            <p:ph idx="1"/>
          </p:nvPr>
        </p:nvSpPr>
        <p:spPr/>
        <p:txBody>
          <a:bodyPr>
            <a:normAutofit fontScale="92500" lnSpcReduction="20000"/>
          </a:bodyPr>
          <a:lstStyle/>
          <a:p>
            <a:pPr lvl="0" algn="just" fontAlgn="base">
              <a:lnSpc>
                <a:spcPct val="200000"/>
              </a:lnSpc>
            </a:pPr>
            <a:r>
              <a:rPr lang="en-GB" dirty="0"/>
              <a:t>The understanding of the issue related to staff shortage</a:t>
            </a:r>
            <a:endParaRPr lang="en-US" dirty="0"/>
          </a:p>
          <a:p>
            <a:pPr lvl="0" algn="just" fontAlgn="base">
              <a:lnSpc>
                <a:spcPct val="200000"/>
              </a:lnSpc>
            </a:pPr>
            <a:r>
              <a:rPr lang="en-GB" dirty="0"/>
              <a:t>Determination of the cause and effect analysis</a:t>
            </a:r>
            <a:endParaRPr lang="en-US" dirty="0"/>
          </a:p>
          <a:p>
            <a:pPr lvl="0" algn="just" fontAlgn="base">
              <a:lnSpc>
                <a:spcPct val="200000"/>
              </a:lnSpc>
            </a:pPr>
            <a:r>
              <a:rPr lang="en-GB" dirty="0"/>
              <a:t>Decision on adopting useful solutions towards the improvement of the complex problem.</a:t>
            </a:r>
            <a:endParaRPr lang="en-US" dirty="0"/>
          </a:p>
          <a:p>
            <a:pPr algn="just">
              <a:lnSpc>
                <a:spcPct val="200000"/>
              </a:lnSpc>
              <a:buNone/>
            </a:pPr>
            <a:endParaRPr lang="en-US" dirty="0"/>
          </a:p>
        </p:txBody>
      </p:sp>
    </p:spTree>
    <p:extLst>
      <p:ext uri="{BB962C8B-B14F-4D97-AF65-F5344CB8AC3E}">
        <p14:creationId xmlns:p14="http://schemas.microsoft.com/office/powerpoint/2010/main" val="1530739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TotalTime>
  <Words>1527</Words>
  <Application>Microsoft Office PowerPoint</Application>
  <PresentationFormat>On-screen Show (4:3)</PresentationFormat>
  <Paragraphs>114</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 TASK 1: PRESENTATION</vt:lpstr>
      <vt:lpstr>Introduction</vt:lpstr>
      <vt:lpstr>Discussion on the nature of the complex problem on employees and the organisation</vt:lpstr>
      <vt:lpstr>Impact of the complex problem on employees and organisation </vt:lpstr>
      <vt:lpstr>Success indicators to measure the effectiveness of decision </vt:lpstr>
      <vt:lpstr>PESTLE Analysis</vt:lpstr>
      <vt:lpstr>PESTLE Analysis Contd. </vt:lpstr>
      <vt:lpstr>Cause and Effect Analysis using Fishbone Diagram </vt:lpstr>
      <vt:lpstr>Evaluation of alternative solutions to absenteeism </vt:lpstr>
      <vt:lpstr>Choice of Appropriate Solution </vt:lpstr>
      <vt:lpstr>Conclusion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PRESENTATION</dc:title>
  <dc:creator>Home</dc:creator>
  <cp:lastModifiedBy>Home</cp:lastModifiedBy>
  <cp:revision>9</cp:revision>
  <dcterms:created xsi:type="dcterms:W3CDTF">2022-07-13T21:07:23Z</dcterms:created>
  <dcterms:modified xsi:type="dcterms:W3CDTF">2022-07-16T22:55:41Z</dcterms:modified>
</cp:coreProperties>
</file>