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1.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5.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6.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7.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257" r:id="rId3"/>
    <p:sldId id="287" r:id="rId4"/>
    <p:sldId id="264" r:id="rId5"/>
    <p:sldId id="265" r:id="rId6"/>
    <p:sldId id="266" r:id="rId7"/>
    <p:sldId id="267" r:id="rId8"/>
    <p:sldId id="268" r:id="rId9"/>
    <p:sldId id="269" r:id="rId10"/>
    <p:sldId id="258" r:id="rId11"/>
    <p:sldId id="259" r:id="rId12"/>
    <p:sldId id="260" r:id="rId13"/>
    <p:sldId id="261" r:id="rId14"/>
    <p:sldId id="262" r:id="rId15"/>
    <p:sldId id="263" r:id="rId16"/>
    <p:sldId id="270" r:id="rId17"/>
    <p:sldId id="271" r:id="rId18"/>
    <p:sldId id="272" r:id="rId19"/>
    <p:sldId id="277" r:id="rId20"/>
    <p:sldId id="278" r:id="rId21"/>
    <p:sldId id="279" r:id="rId22"/>
    <p:sldId id="280" r:id="rId23"/>
    <p:sldId id="281" r:id="rId24"/>
    <p:sldId id="282" r:id="rId25"/>
    <p:sldId id="283" r:id="rId26"/>
    <p:sldId id="284" r:id="rId27"/>
    <p:sldId id="285" r:id="rId28"/>
    <p:sldId id="286" r:id="rId29"/>
    <p:sldId id="274" r:id="rId30"/>
    <p:sldId id="273" r:id="rId31"/>
    <p:sldId id="275" r:id="rId32"/>
    <p:sldId id="276"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5.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7.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13.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ata19.xml.rels><?xml version="1.0" encoding="UTF-8" standalone="yes"?>
<Relationships xmlns="http://schemas.openxmlformats.org/package/2006/relationships"><Relationship Id="rId8" Type="http://schemas.openxmlformats.org/officeDocument/2006/relationships/image" Target="../media/image58.svg"/><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19.xml.rels><?xml version="1.0" encoding="UTF-8" standalone="yes"?>
<Relationships xmlns="http://schemas.openxmlformats.org/package/2006/relationships"><Relationship Id="rId8" Type="http://schemas.openxmlformats.org/officeDocument/2006/relationships/image" Target="../media/image58.svg"/><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BB6503-90D6-47FC-BBD9-0A70D8CC2802}" type="doc">
      <dgm:prSet loTypeId="urn:microsoft.com/office/officeart/2016/7/layout/LinearBlockProcessNumbered" loCatId="process" qsTypeId="urn:microsoft.com/office/officeart/2005/8/quickstyle/simple2" qsCatId="simple" csTypeId="urn:microsoft.com/office/officeart/2005/8/colors/colorful2" csCatId="colorful" phldr="1"/>
      <dgm:spPr/>
      <dgm:t>
        <a:bodyPr/>
        <a:lstStyle/>
        <a:p>
          <a:endParaRPr lang="en-GB"/>
        </a:p>
      </dgm:t>
    </dgm:pt>
    <dgm:pt modelId="{A3083784-DF64-454D-9555-074C6C893961}">
      <dgm:prSet/>
      <dgm:spPr/>
      <dgm:t>
        <a:bodyPr/>
        <a:lstStyle/>
        <a:p>
          <a:r>
            <a:rPr lang="en-US" b="1" i="0" baseline="0" dirty="0">
              <a:latin typeface="Arial" panose="020B0604020202020204" pitchFamily="34" charset="0"/>
              <a:cs typeface="Arial" panose="020B0604020202020204" pitchFamily="34" charset="0"/>
            </a:rPr>
            <a:t>Student 1:Recruitment and Selection</a:t>
          </a:r>
          <a:r>
            <a:rPr lang="en-US" b="0" i="0" baseline="0" dirty="0">
              <a:latin typeface="Arial" panose="020B0604020202020204" pitchFamily="34" charset="0"/>
              <a:cs typeface="Arial" panose="020B0604020202020204" pitchFamily="34" charset="0"/>
            </a:rPr>
            <a:t>– Evaluation of talent acquisition processes, strategic alignment, global challenges, and proposed improvements.</a:t>
          </a:r>
          <a:endParaRPr lang="en-GB" b="0" i="0" baseline="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dgm:t>
    </dgm:pt>
    <dgm:pt modelId="{B870D51B-BEDF-41AA-81FB-F22B532736BC}" type="parTrans" cxnId="{069A236E-F40A-4DB7-9DC2-C53573B0F433}">
      <dgm:prSet/>
      <dgm:spPr/>
      <dgm:t>
        <a:bodyPr/>
        <a:lstStyle/>
        <a:p>
          <a:endParaRPr lang="en-GB">
            <a:latin typeface="Arial" panose="020B0604020202020204" pitchFamily="34" charset="0"/>
            <a:cs typeface="Arial" panose="020B0604020202020204" pitchFamily="34" charset="0"/>
          </a:endParaRPr>
        </a:p>
      </dgm:t>
    </dgm:pt>
    <dgm:pt modelId="{C59DD458-BCEF-4724-ACA8-F95AFCECEF70}" type="sibTrans" cxnId="{069A236E-F40A-4DB7-9DC2-C53573B0F433}">
      <dgm:prSet phldrT="01" phldr="0"/>
      <dgm:spPr/>
      <dgm:t>
        <a:bodyPr/>
        <a:lstStyle/>
        <a:p>
          <a:r>
            <a:rPr lang="en-GB">
              <a:latin typeface="Arial" panose="020B0604020202020204" pitchFamily="34" charset="0"/>
              <a:cs typeface="Arial" panose="020B0604020202020204" pitchFamily="34" charset="0"/>
            </a:rPr>
            <a:t>01</a:t>
          </a:r>
        </a:p>
      </dgm:t>
    </dgm:pt>
    <dgm:pt modelId="{E14AD59C-0C7B-457A-9787-4F893BCABF3B}">
      <dgm:prSet/>
      <dgm:spPr/>
      <dgm:t>
        <a:bodyPr/>
        <a:lstStyle/>
        <a:p>
          <a:r>
            <a:rPr lang="en-US" b="1" i="0" baseline="0" dirty="0">
              <a:latin typeface="Arial" panose="020B0604020202020204" pitchFamily="34" charset="0"/>
              <a:cs typeface="Arial" panose="020B0604020202020204" pitchFamily="34" charset="0"/>
            </a:rPr>
            <a:t>Student 2: Training and Development</a:t>
          </a:r>
          <a:r>
            <a:rPr lang="en-US" b="0" i="0" baseline="0" dirty="0">
              <a:latin typeface="Arial" panose="020B0604020202020204" pitchFamily="34" charset="0"/>
              <a:cs typeface="Arial" panose="020B0604020202020204" pitchFamily="34" charset="0"/>
            </a:rPr>
            <a:t>– Analysis of capability-building strategies, current practices, managerial roles, challenges, and recommendations.</a:t>
          </a:r>
          <a:endParaRPr lang="en-GB" b="0" i="0" baseline="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dgm:t>
    </dgm:pt>
    <dgm:pt modelId="{0CF4561E-B676-4790-AE9D-6078C8147208}" type="parTrans" cxnId="{542B7C16-CA52-4A9D-90B7-C3D8E6CDDB79}">
      <dgm:prSet/>
      <dgm:spPr/>
      <dgm:t>
        <a:bodyPr/>
        <a:lstStyle/>
        <a:p>
          <a:endParaRPr lang="en-GB">
            <a:latin typeface="Arial" panose="020B0604020202020204" pitchFamily="34" charset="0"/>
            <a:cs typeface="Arial" panose="020B0604020202020204" pitchFamily="34" charset="0"/>
          </a:endParaRPr>
        </a:p>
      </dgm:t>
    </dgm:pt>
    <dgm:pt modelId="{0060B96E-825E-4410-956F-1AE4E75FCE98}" type="sibTrans" cxnId="{542B7C16-CA52-4A9D-90B7-C3D8E6CDDB79}">
      <dgm:prSet phldrT="02" phldr="0"/>
      <dgm:spPr/>
      <dgm:t>
        <a:bodyPr/>
        <a:lstStyle/>
        <a:p>
          <a:r>
            <a:rPr lang="en-GB">
              <a:latin typeface="Arial" panose="020B0604020202020204" pitchFamily="34" charset="0"/>
              <a:cs typeface="Arial" panose="020B0604020202020204" pitchFamily="34" charset="0"/>
            </a:rPr>
            <a:t>02</a:t>
          </a:r>
          <a:endParaRPr lang="en-GB" dirty="0">
            <a:latin typeface="Arial" panose="020B0604020202020204" pitchFamily="34" charset="0"/>
            <a:cs typeface="Arial" panose="020B0604020202020204" pitchFamily="34" charset="0"/>
          </a:endParaRPr>
        </a:p>
      </dgm:t>
    </dgm:pt>
    <dgm:pt modelId="{ACB1B971-F099-4C1A-9ADA-D52DC282B105}">
      <dgm:prSet/>
      <dgm:spPr/>
      <dgm:t>
        <a:bodyPr/>
        <a:lstStyle/>
        <a:p>
          <a:r>
            <a:rPr lang="en-US" b="1" i="0" baseline="0">
              <a:latin typeface="Arial" panose="020B0604020202020204" pitchFamily="34" charset="0"/>
              <a:cs typeface="Arial" panose="020B0604020202020204" pitchFamily="34" charset="0"/>
            </a:rPr>
            <a:t>Student 3:</a:t>
          </a:r>
          <a:r>
            <a:rPr lang="en-US" b="0" i="0" baseline="0">
              <a:latin typeface="Arial" panose="020B0604020202020204" pitchFamily="34" charset="0"/>
              <a:cs typeface="Arial" panose="020B0604020202020204" pitchFamily="34" charset="0"/>
            </a:rPr>
            <a:t> </a:t>
          </a:r>
          <a:r>
            <a:rPr lang="en-US" b="1" i="0" baseline="0">
              <a:latin typeface="Arial" panose="020B0604020202020204" pitchFamily="34" charset="0"/>
              <a:cs typeface="Arial" panose="020B0604020202020204" pitchFamily="34" charset="0"/>
            </a:rPr>
            <a:t>Performance Management </a:t>
          </a:r>
          <a:r>
            <a:rPr lang="en-US" b="0" i="0" baseline="0">
              <a:latin typeface="Arial" panose="020B0604020202020204" pitchFamily="34" charset="0"/>
              <a:cs typeface="Arial" panose="020B0604020202020204" pitchFamily="34" charset="0"/>
            </a:rPr>
            <a:t>– Review of performance frameworks, line manager involvement, limitations, and enhancement strategies.</a:t>
          </a:r>
          <a:endParaRPr lang="en-GB">
            <a:latin typeface="Arial" panose="020B0604020202020204" pitchFamily="34" charset="0"/>
            <a:cs typeface="Arial" panose="020B0604020202020204" pitchFamily="34" charset="0"/>
          </a:endParaRPr>
        </a:p>
      </dgm:t>
    </dgm:pt>
    <dgm:pt modelId="{9512F771-EE19-4BC8-AE11-165AE1704D55}" type="parTrans" cxnId="{24282C6C-4CE4-4BD8-AB07-94D73807E261}">
      <dgm:prSet/>
      <dgm:spPr/>
      <dgm:t>
        <a:bodyPr/>
        <a:lstStyle/>
        <a:p>
          <a:endParaRPr lang="en-GB">
            <a:latin typeface="Arial" panose="020B0604020202020204" pitchFamily="34" charset="0"/>
            <a:cs typeface="Arial" panose="020B0604020202020204" pitchFamily="34" charset="0"/>
          </a:endParaRPr>
        </a:p>
      </dgm:t>
    </dgm:pt>
    <dgm:pt modelId="{1DCC2AF7-31BF-4B47-B07C-0FC7B8570DC1}" type="sibTrans" cxnId="{24282C6C-4CE4-4BD8-AB07-94D73807E261}">
      <dgm:prSet phldrT="03" phldr="0"/>
      <dgm:spPr/>
      <dgm:t>
        <a:bodyPr/>
        <a:lstStyle/>
        <a:p>
          <a:r>
            <a:rPr lang="en-GB">
              <a:latin typeface="Arial" panose="020B0604020202020204" pitchFamily="34" charset="0"/>
              <a:cs typeface="Arial" panose="020B0604020202020204" pitchFamily="34" charset="0"/>
            </a:rPr>
            <a:t>03</a:t>
          </a:r>
        </a:p>
      </dgm:t>
    </dgm:pt>
    <dgm:pt modelId="{DD93AC31-E9CF-4A61-828E-5D3800DD6C1E}">
      <dgm:prSet/>
      <dgm:spPr/>
      <dgm:t>
        <a:bodyPr/>
        <a:lstStyle/>
        <a:p>
          <a:r>
            <a:rPr lang="en-US" b="1" i="0" baseline="0">
              <a:latin typeface="Arial" panose="020B0604020202020204" pitchFamily="34" charset="0"/>
              <a:cs typeface="Arial" panose="020B0604020202020204" pitchFamily="34" charset="0"/>
            </a:rPr>
            <a:t>Student 4:</a:t>
          </a:r>
          <a:r>
            <a:rPr lang="en-US" b="0" i="0" baseline="0">
              <a:latin typeface="Arial" panose="020B0604020202020204" pitchFamily="34" charset="0"/>
              <a:cs typeface="Arial" panose="020B0604020202020204" pitchFamily="34" charset="0"/>
            </a:rPr>
            <a:t> </a:t>
          </a:r>
          <a:r>
            <a:rPr lang="en-US" b="1" i="0" baseline="0">
              <a:latin typeface="Arial" panose="020B0604020202020204" pitchFamily="34" charset="0"/>
              <a:cs typeface="Arial" panose="020B0604020202020204" pitchFamily="34" charset="0"/>
            </a:rPr>
            <a:t>Diversity, Equity, and Inclusion (DEI) </a:t>
          </a:r>
          <a:r>
            <a:rPr lang="en-US" b="0" i="0" baseline="0">
              <a:latin typeface="Arial" panose="020B0604020202020204" pitchFamily="34" charset="0"/>
              <a:cs typeface="Arial" panose="020B0604020202020204" pitchFamily="34" charset="0"/>
            </a:rPr>
            <a:t>– Examination of DEI initiatives, global implementation issues, and strategic recommendations.</a:t>
          </a:r>
          <a:endParaRPr lang="en-GB">
            <a:latin typeface="Arial" panose="020B0604020202020204" pitchFamily="34" charset="0"/>
            <a:cs typeface="Arial" panose="020B0604020202020204" pitchFamily="34" charset="0"/>
          </a:endParaRPr>
        </a:p>
      </dgm:t>
    </dgm:pt>
    <dgm:pt modelId="{729E2FAB-B9B7-4C7B-B550-156B3F22E567}" type="parTrans" cxnId="{0DE1D3E9-CEB6-4B66-8B85-D87ACEBA3F38}">
      <dgm:prSet/>
      <dgm:spPr/>
      <dgm:t>
        <a:bodyPr/>
        <a:lstStyle/>
        <a:p>
          <a:endParaRPr lang="en-GB">
            <a:latin typeface="Arial" panose="020B0604020202020204" pitchFamily="34" charset="0"/>
            <a:cs typeface="Arial" panose="020B0604020202020204" pitchFamily="34" charset="0"/>
          </a:endParaRPr>
        </a:p>
      </dgm:t>
    </dgm:pt>
    <dgm:pt modelId="{5C51C27D-D2C6-4ADF-A997-8360D305C992}" type="sibTrans" cxnId="{0DE1D3E9-CEB6-4B66-8B85-D87ACEBA3F38}">
      <dgm:prSet phldrT="04" phldr="0"/>
      <dgm:spPr/>
      <dgm:t>
        <a:bodyPr/>
        <a:lstStyle/>
        <a:p>
          <a:r>
            <a:rPr lang="en-GB">
              <a:latin typeface="Arial" panose="020B0604020202020204" pitchFamily="34" charset="0"/>
              <a:cs typeface="Arial" panose="020B0604020202020204" pitchFamily="34" charset="0"/>
            </a:rPr>
            <a:t>04</a:t>
          </a:r>
        </a:p>
      </dgm:t>
    </dgm:pt>
    <dgm:pt modelId="{8D41D435-4945-4B7C-9CA6-D13E7CBFCBBD}" type="pres">
      <dgm:prSet presAssocID="{E5BB6503-90D6-47FC-BBD9-0A70D8CC2802}" presName="Name0" presStyleCnt="0">
        <dgm:presLayoutVars>
          <dgm:animLvl val="lvl"/>
          <dgm:resizeHandles val="exact"/>
        </dgm:presLayoutVars>
      </dgm:prSet>
      <dgm:spPr/>
    </dgm:pt>
    <dgm:pt modelId="{6A357924-527C-4ABF-B090-05AA91EB3CEF}" type="pres">
      <dgm:prSet presAssocID="{A3083784-DF64-454D-9555-074C6C893961}" presName="compositeNode" presStyleCnt="0">
        <dgm:presLayoutVars>
          <dgm:bulletEnabled val="1"/>
        </dgm:presLayoutVars>
      </dgm:prSet>
      <dgm:spPr/>
    </dgm:pt>
    <dgm:pt modelId="{AD5B90D7-7427-4872-B8E3-4821A151161A}" type="pres">
      <dgm:prSet presAssocID="{A3083784-DF64-454D-9555-074C6C893961}" presName="bgRect" presStyleLbl="alignNode1" presStyleIdx="0" presStyleCnt="4"/>
      <dgm:spPr/>
    </dgm:pt>
    <dgm:pt modelId="{23C88911-08E2-446B-81AA-46C0338F0FB0}" type="pres">
      <dgm:prSet presAssocID="{C59DD458-BCEF-4724-ACA8-F95AFCECEF70}" presName="sibTransNodeRect" presStyleLbl="alignNode1" presStyleIdx="0" presStyleCnt="4">
        <dgm:presLayoutVars>
          <dgm:chMax val="0"/>
          <dgm:bulletEnabled val="1"/>
        </dgm:presLayoutVars>
      </dgm:prSet>
      <dgm:spPr/>
    </dgm:pt>
    <dgm:pt modelId="{EC70C962-8A53-45F5-AF35-E0EF70AD3924}" type="pres">
      <dgm:prSet presAssocID="{A3083784-DF64-454D-9555-074C6C893961}" presName="nodeRect" presStyleLbl="alignNode1" presStyleIdx="0" presStyleCnt="4">
        <dgm:presLayoutVars>
          <dgm:bulletEnabled val="1"/>
        </dgm:presLayoutVars>
      </dgm:prSet>
      <dgm:spPr/>
    </dgm:pt>
    <dgm:pt modelId="{08D2E3B7-879E-427D-B56A-44248D52CC8D}" type="pres">
      <dgm:prSet presAssocID="{C59DD458-BCEF-4724-ACA8-F95AFCECEF70}" presName="sibTrans" presStyleCnt="0"/>
      <dgm:spPr/>
    </dgm:pt>
    <dgm:pt modelId="{1B7D6C95-3E97-473F-8016-4189E285CBFE}" type="pres">
      <dgm:prSet presAssocID="{E14AD59C-0C7B-457A-9787-4F893BCABF3B}" presName="compositeNode" presStyleCnt="0">
        <dgm:presLayoutVars>
          <dgm:bulletEnabled val="1"/>
        </dgm:presLayoutVars>
      </dgm:prSet>
      <dgm:spPr/>
    </dgm:pt>
    <dgm:pt modelId="{9C9BA5A8-D6BB-4CC9-8DEC-75A630EF2758}" type="pres">
      <dgm:prSet presAssocID="{E14AD59C-0C7B-457A-9787-4F893BCABF3B}" presName="bgRect" presStyleLbl="alignNode1" presStyleIdx="1" presStyleCnt="4"/>
      <dgm:spPr/>
    </dgm:pt>
    <dgm:pt modelId="{B33D4524-A926-49BA-B71F-3FBF10A6CC49}" type="pres">
      <dgm:prSet presAssocID="{0060B96E-825E-4410-956F-1AE4E75FCE98}" presName="sibTransNodeRect" presStyleLbl="alignNode1" presStyleIdx="1" presStyleCnt="4">
        <dgm:presLayoutVars>
          <dgm:chMax val="0"/>
          <dgm:bulletEnabled val="1"/>
        </dgm:presLayoutVars>
      </dgm:prSet>
      <dgm:spPr/>
    </dgm:pt>
    <dgm:pt modelId="{424DA07C-8FA0-4938-9B1F-52610ED3D424}" type="pres">
      <dgm:prSet presAssocID="{E14AD59C-0C7B-457A-9787-4F893BCABF3B}" presName="nodeRect" presStyleLbl="alignNode1" presStyleIdx="1" presStyleCnt="4">
        <dgm:presLayoutVars>
          <dgm:bulletEnabled val="1"/>
        </dgm:presLayoutVars>
      </dgm:prSet>
      <dgm:spPr/>
    </dgm:pt>
    <dgm:pt modelId="{98EE7669-B01C-4BC1-BC06-B2F8508095CD}" type="pres">
      <dgm:prSet presAssocID="{0060B96E-825E-4410-956F-1AE4E75FCE98}" presName="sibTrans" presStyleCnt="0"/>
      <dgm:spPr/>
    </dgm:pt>
    <dgm:pt modelId="{580C6778-6960-4C64-8C83-3771FA64DE30}" type="pres">
      <dgm:prSet presAssocID="{ACB1B971-F099-4C1A-9ADA-D52DC282B105}" presName="compositeNode" presStyleCnt="0">
        <dgm:presLayoutVars>
          <dgm:bulletEnabled val="1"/>
        </dgm:presLayoutVars>
      </dgm:prSet>
      <dgm:spPr/>
    </dgm:pt>
    <dgm:pt modelId="{3DDA009D-161A-49D6-BB6D-FCCD49EF097A}" type="pres">
      <dgm:prSet presAssocID="{ACB1B971-F099-4C1A-9ADA-D52DC282B105}" presName="bgRect" presStyleLbl="alignNode1" presStyleIdx="2" presStyleCnt="4"/>
      <dgm:spPr/>
    </dgm:pt>
    <dgm:pt modelId="{026D92D4-C6A1-45B2-8E2D-EE3515975B10}" type="pres">
      <dgm:prSet presAssocID="{1DCC2AF7-31BF-4B47-B07C-0FC7B8570DC1}" presName="sibTransNodeRect" presStyleLbl="alignNode1" presStyleIdx="2" presStyleCnt="4">
        <dgm:presLayoutVars>
          <dgm:chMax val="0"/>
          <dgm:bulletEnabled val="1"/>
        </dgm:presLayoutVars>
      </dgm:prSet>
      <dgm:spPr/>
    </dgm:pt>
    <dgm:pt modelId="{C521F675-274A-4BC9-BE6C-D23FE6D94B0D}" type="pres">
      <dgm:prSet presAssocID="{ACB1B971-F099-4C1A-9ADA-D52DC282B105}" presName="nodeRect" presStyleLbl="alignNode1" presStyleIdx="2" presStyleCnt="4">
        <dgm:presLayoutVars>
          <dgm:bulletEnabled val="1"/>
        </dgm:presLayoutVars>
      </dgm:prSet>
      <dgm:spPr/>
    </dgm:pt>
    <dgm:pt modelId="{FEF71C8A-AD0E-4560-BCE2-04F65D930F9A}" type="pres">
      <dgm:prSet presAssocID="{1DCC2AF7-31BF-4B47-B07C-0FC7B8570DC1}" presName="sibTrans" presStyleCnt="0"/>
      <dgm:spPr/>
    </dgm:pt>
    <dgm:pt modelId="{C7F12995-04AE-42A9-8236-DEA29FB56DB0}" type="pres">
      <dgm:prSet presAssocID="{DD93AC31-E9CF-4A61-828E-5D3800DD6C1E}" presName="compositeNode" presStyleCnt="0">
        <dgm:presLayoutVars>
          <dgm:bulletEnabled val="1"/>
        </dgm:presLayoutVars>
      </dgm:prSet>
      <dgm:spPr/>
    </dgm:pt>
    <dgm:pt modelId="{1E4CBE07-9B05-4103-97AB-B185917EF74A}" type="pres">
      <dgm:prSet presAssocID="{DD93AC31-E9CF-4A61-828E-5D3800DD6C1E}" presName="bgRect" presStyleLbl="alignNode1" presStyleIdx="3" presStyleCnt="4"/>
      <dgm:spPr/>
    </dgm:pt>
    <dgm:pt modelId="{2BF934FF-7616-4993-8979-E88823BA3E87}" type="pres">
      <dgm:prSet presAssocID="{5C51C27D-D2C6-4ADF-A997-8360D305C992}" presName="sibTransNodeRect" presStyleLbl="alignNode1" presStyleIdx="3" presStyleCnt="4">
        <dgm:presLayoutVars>
          <dgm:chMax val="0"/>
          <dgm:bulletEnabled val="1"/>
        </dgm:presLayoutVars>
      </dgm:prSet>
      <dgm:spPr/>
    </dgm:pt>
    <dgm:pt modelId="{3574B57E-EDC3-43D9-9FC4-90DC304EBA61}" type="pres">
      <dgm:prSet presAssocID="{DD93AC31-E9CF-4A61-828E-5D3800DD6C1E}" presName="nodeRect" presStyleLbl="alignNode1" presStyleIdx="3" presStyleCnt="4">
        <dgm:presLayoutVars>
          <dgm:bulletEnabled val="1"/>
        </dgm:presLayoutVars>
      </dgm:prSet>
      <dgm:spPr/>
    </dgm:pt>
  </dgm:ptLst>
  <dgm:cxnLst>
    <dgm:cxn modelId="{542B7C16-CA52-4A9D-90B7-C3D8E6CDDB79}" srcId="{E5BB6503-90D6-47FC-BBD9-0A70D8CC2802}" destId="{E14AD59C-0C7B-457A-9787-4F893BCABF3B}" srcOrd="1" destOrd="0" parTransId="{0CF4561E-B676-4790-AE9D-6078C8147208}" sibTransId="{0060B96E-825E-4410-956F-1AE4E75FCE98}"/>
    <dgm:cxn modelId="{7270ED34-6871-4FA1-AECF-D7337B5E4B40}" type="presOf" srcId="{DD93AC31-E9CF-4A61-828E-5D3800DD6C1E}" destId="{3574B57E-EDC3-43D9-9FC4-90DC304EBA61}" srcOrd="1" destOrd="0" presId="urn:microsoft.com/office/officeart/2016/7/layout/LinearBlockProcessNumbered"/>
    <dgm:cxn modelId="{72B7873B-5733-4183-BBD1-CB41506722DF}" type="presOf" srcId="{ACB1B971-F099-4C1A-9ADA-D52DC282B105}" destId="{C521F675-274A-4BC9-BE6C-D23FE6D94B0D}" srcOrd="1" destOrd="0" presId="urn:microsoft.com/office/officeart/2016/7/layout/LinearBlockProcessNumbered"/>
    <dgm:cxn modelId="{24282C6C-4CE4-4BD8-AB07-94D73807E261}" srcId="{E5BB6503-90D6-47FC-BBD9-0A70D8CC2802}" destId="{ACB1B971-F099-4C1A-9ADA-D52DC282B105}" srcOrd="2" destOrd="0" parTransId="{9512F771-EE19-4BC8-AE11-165AE1704D55}" sibTransId="{1DCC2AF7-31BF-4B47-B07C-0FC7B8570DC1}"/>
    <dgm:cxn modelId="{069A236E-F40A-4DB7-9DC2-C53573B0F433}" srcId="{E5BB6503-90D6-47FC-BBD9-0A70D8CC2802}" destId="{A3083784-DF64-454D-9555-074C6C893961}" srcOrd="0" destOrd="0" parTransId="{B870D51B-BEDF-41AA-81FB-F22B532736BC}" sibTransId="{C59DD458-BCEF-4724-ACA8-F95AFCECEF70}"/>
    <dgm:cxn modelId="{C359D36F-B868-471E-BEAA-5CCD7134E147}" type="presOf" srcId="{E14AD59C-0C7B-457A-9787-4F893BCABF3B}" destId="{424DA07C-8FA0-4938-9B1F-52610ED3D424}" srcOrd="1" destOrd="0" presId="urn:microsoft.com/office/officeart/2016/7/layout/LinearBlockProcessNumbered"/>
    <dgm:cxn modelId="{A67B1559-E2BF-4566-ACCD-9249453C6F4C}" type="presOf" srcId="{C59DD458-BCEF-4724-ACA8-F95AFCECEF70}" destId="{23C88911-08E2-446B-81AA-46C0338F0FB0}" srcOrd="0" destOrd="0" presId="urn:microsoft.com/office/officeart/2016/7/layout/LinearBlockProcessNumbered"/>
    <dgm:cxn modelId="{3444AB7D-DBCE-4235-801B-D630B3857EE1}" type="presOf" srcId="{E14AD59C-0C7B-457A-9787-4F893BCABF3B}" destId="{9C9BA5A8-D6BB-4CC9-8DEC-75A630EF2758}" srcOrd="0" destOrd="0" presId="urn:microsoft.com/office/officeart/2016/7/layout/LinearBlockProcessNumbered"/>
    <dgm:cxn modelId="{1017A086-61DF-41AB-9281-CAF8B4C2EBC5}" type="presOf" srcId="{ACB1B971-F099-4C1A-9ADA-D52DC282B105}" destId="{3DDA009D-161A-49D6-BB6D-FCCD49EF097A}" srcOrd="0" destOrd="0" presId="urn:microsoft.com/office/officeart/2016/7/layout/LinearBlockProcessNumbered"/>
    <dgm:cxn modelId="{3E029E90-CFEC-4E38-BE5E-CE9F5FD54EFF}" type="presOf" srcId="{1DCC2AF7-31BF-4B47-B07C-0FC7B8570DC1}" destId="{026D92D4-C6A1-45B2-8E2D-EE3515975B10}" srcOrd="0" destOrd="0" presId="urn:microsoft.com/office/officeart/2016/7/layout/LinearBlockProcessNumbered"/>
    <dgm:cxn modelId="{B6B643A5-572F-4A96-A9D0-70B32747E028}" type="presOf" srcId="{A3083784-DF64-454D-9555-074C6C893961}" destId="{EC70C962-8A53-45F5-AF35-E0EF70AD3924}" srcOrd="1" destOrd="0" presId="urn:microsoft.com/office/officeart/2016/7/layout/LinearBlockProcessNumbered"/>
    <dgm:cxn modelId="{FF2F24AC-D605-49F5-99E6-156A54259391}" type="presOf" srcId="{E5BB6503-90D6-47FC-BBD9-0A70D8CC2802}" destId="{8D41D435-4945-4B7C-9CA6-D13E7CBFCBBD}" srcOrd="0" destOrd="0" presId="urn:microsoft.com/office/officeart/2016/7/layout/LinearBlockProcessNumbered"/>
    <dgm:cxn modelId="{93E163C3-1F81-49DA-A9A8-5BBBC8FC0A11}" type="presOf" srcId="{A3083784-DF64-454D-9555-074C6C893961}" destId="{AD5B90D7-7427-4872-B8E3-4821A151161A}" srcOrd="0" destOrd="0" presId="urn:microsoft.com/office/officeart/2016/7/layout/LinearBlockProcessNumbered"/>
    <dgm:cxn modelId="{6C39C8DC-D568-4CBA-9B57-74C2943A4350}" type="presOf" srcId="{DD93AC31-E9CF-4A61-828E-5D3800DD6C1E}" destId="{1E4CBE07-9B05-4103-97AB-B185917EF74A}" srcOrd="0" destOrd="0" presId="urn:microsoft.com/office/officeart/2016/7/layout/LinearBlockProcessNumbered"/>
    <dgm:cxn modelId="{0DE1D3E9-CEB6-4B66-8B85-D87ACEBA3F38}" srcId="{E5BB6503-90D6-47FC-BBD9-0A70D8CC2802}" destId="{DD93AC31-E9CF-4A61-828E-5D3800DD6C1E}" srcOrd="3" destOrd="0" parTransId="{729E2FAB-B9B7-4C7B-B550-156B3F22E567}" sibTransId="{5C51C27D-D2C6-4ADF-A997-8360D305C992}"/>
    <dgm:cxn modelId="{BEC472EA-4E2B-4DE3-8B08-DCE72A02BB05}" type="presOf" srcId="{0060B96E-825E-4410-956F-1AE4E75FCE98}" destId="{B33D4524-A926-49BA-B71F-3FBF10A6CC49}" srcOrd="0" destOrd="0" presId="urn:microsoft.com/office/officeart/2016/7/layout/LinearBlockProcessNumbered"/>
    <dgm:cxn modelId="{726133F1-6EED-4DA7-AD70-B24C15E08565}" type="presOf" srcId="{5C51C27D-D2C6-4ADF-A997-8360D305C992}" destId="{2BF934FF-7616-4993-8979-E88823BA3E87}" srcOrd="0" destOrd="0" presId="urn:microsoft.com/office/officeart/2016/7/layout/LinearBlockProcessNumbered"/>
    <dgm:cxn modelId="{336D5B95-13E6-44E9-8CCC-31BE70C1E57A}" type="presParOf" srcId="{8D41D435-4945-4B7C-9CA6-D13E7CBFCBBD}" destId="{6A357924-527C-4ABF-B090-05AA91EB3CEF}" srcOrd="0" destOrd="0" presId="urn:microsoft.com/office/officeart/2016/7/layout/LinearBlockProcessNumbered"/>
    <dgm:cxn modelId="{8AF65907-2C59-47F3-8619-30AD842916B5}" type="presParOf" srcId="{6A357924-527C-4ABF-B090-05AA91EB3CEF}" destId="{AD5B90D7-7427-4872-B8E3-4821A151161A}" srcOrd="0" destOrd="0" presId="urn:microsoft.com/office/officeart/2016/7/layout/LinearBlockProcessNumbered"/>
    <dgm:cxn modelId="{CFCD6847-69D7-4076-9996-BC4F054041E9}" type="presParOf" srcId="{6A357924-527C-4ABF-B090-05AA91EB3CEF}" destId="{23C88911-08E2-446B-81AA-46C0338F0FB0}" srcOrd="1" destOrd="0" presId="urn:microsoft.com/office/officeart/2016/7/layout/LinearBlockProcessNumbered"/>
    <dgm:cxn modelId="{D1EFD9DC-60B5-4806-9F5B-76206BF6D919}" type="presParOf" srcId="{6A357924-527C-4ABF-B090-05AA91EB3CEF}" destId="{EC70C962-8A53-45F5-AF35-E0EF70AD3924}" srcOrd="2" destOrd="0" presId="urn:microsoft.com/office/officeart/2016/7/layout/LinearBlockProcessNumbered"/>
    <dgm:cxn modelId="{2F081924-44D7-4122-8FBB-29393E2A0EE3}" type="presParOf" srcId="{8D41D435-4945-4B7C-9CA6-D13E7CBFCBBD}" destId="{08D2E3B7-879E-427D-B56A-44248D52CC8D}" srcOrd="1" destOrd="0" presId="urn:microsoft.com/office/officeart/2016/7/layout/LinearBlockProcessNumbered"/>
    <dgm:cxn modelId="{7DEF631C-E842-438D-82FA-A018DB00CFFA}" type="presParOf" srcId="{8D41D435-4945-4B7C-9CA6-D13E7CBFCBBD}" destId="{1B7D6C95-3E97-473F-8016-4189E285CBFE}" srcOrd="2" destOrd="0" presId="urn:microsoft.com/office/officeart/2016/7/layout/LinearBlockProcessNumbered"/>
    <dgm:cxn modelId="{FB79DB5D-ABD2-4DA5-8309-37DC98316699}" type="presParOf" srcId="{1B7D6C95-3E97-473F-8016-4189E285CBFE}" destId="{9C9BA5A8-D6BB-4CC9-8DEC-75A630EF2758}" srcOrd="0" destOrd="0" presId="urn:microsoft.com/office/officeart/2016/7/layout/LinearBlockProcessNumbered"/>
    <dgm:cxn modelId="{B9660C71-D15E-4048-B791-A364AF941EDD}" type="presParOf" srcId="{1B7D6C95-3E97-473F-8016-4189E285CBFE}" destId="{B33D4524-A926-49BA-B71F-3FBF10A6CC49}" srcOrd="1" destOrd="0" presId="urn:microsoft.com/office/officeart/2016/7/layout/LinearBlockProcessNumbered"/>
    <dgm:cxn modelId="{5E0393BB-B63C-4D91-8C45-B633CE327004}" type="presParOf" srcId="{1B7D6C95-3E97-473F-8016-4189E285CBFE}" destId="{424DA07C-8FA0-4938-9B1F-52610ED3D424}" srcOrd="2" destOrd="0" presId="urn:microsoft.com/office/officeart/2016/7/layout/LinearBlockProcessNumbered"/>
    <dgm:cxn modelId="{40977365-A0A0-4087-B9DF-7A358E3DC0D2}" type="presParOf" srcId="{8D41D435-4945-4B7C-9CA6-D13E7CBFCBBD}" destId="{98EE7669-B01C-4BC1-BC06-B2F8508095CD}" srcOrd="3" destOrd="0" presId="urn:microsoft.com/office/officeart/2016/7/layout/LinearBlockProcessNumbered"/>
    <dgm:cxn modelId="{D626F0C5-9A69-4600-BA2C-5F738D385BF2}" type="presParOf" srcId="{8D41D435-4945-4B7C-9CA6-D13E7CBFCBBD}" destId="{580C6778-6960-4C64-8C83-3771FA64DE30}" srcOrd="4" destOrd="0" presId="urn:microsoft.com/office/officeart/2016/7/layout/LinearBlockProcessNumbered"/>
    <dgm:cxn modelId="{1E277EB9-AF7F-40D5-81C3-364037BD37C3}" type="presParOf" srcId="{580C6778-6960-4C64-8C83-3771FA64DE30}" destId="{3DDA009D-161A-49D6-BB6D-FCCD49EF097A}" srcOrd="0" destOrd="0" presId="urn:microsoft.com/office/officeart/2016/7/layout/LinearBlockProcessNumbered"/>
    <dgm:cxn modelId="{6E33DDA4-E660-4857-A930-956BF92558E9}" type="presParOf" srcId="{580C6778-6960-4C64-8C83-3771FA64DE30}" destId="{026D92D4-C6A1-45B2-8E2D-EE3515975B10}" srcOrd="1" destOrd="0" presId="urn:microsoft.com/office/officeart/2016/7/layout/LinearBlockProcessNumbered"/>
    <dgm:cxn modelId="{B83EBC88-7818-4269-BA7D-9193060756A0}" type="presParOf" srcId="{580C6778-6960-4C64-8C83-3771FA64DE30}" destId="{C521F675-274A-4BC9-BE6C-D23FE6D94B0D}" srcOrd="2" destOrd="0" presId="urn:microsoft.com/office/officeart/2016/7/layout/LinearBlockProcessNumbered"/>
    <dgm:cxn modelId="{EA0A895A-ADB5-48F9-A918-47E6EFA1133B}" type="presParOf" srcId="{8D41D435-4945-4B7C-9CA6-D13E7CBFCBBD}" destId="{FEF71C8A-AD0E-4560-BCE2-04F65D930F9A}" srcOrd="5" destOrd="0" presId="urn:microsoft.com/office/officeart/2016/7/layout/LinearBlockProcessNumbered"/>
    <dgm:cxn modelId="{CCD96014-3054-4508-BF8C-31409F8CE9E4}" type="presParOf" srcId="{8D41D435-4945-4B7C-9CA6-D13E7CBFCBBD}" destId="{C7F12995-04AE-42A9-8236-DEA29FB56DB0}" srcOrd="6" destOrd="0" presId="urn:microsoft.com/office/officeart/2016/7/layout/LinearBlockProcessNumbered"/>
    <dgm:cxn modelId="{CDAAF44A-841E-4222-AF6B-CFFBBAED6F7B}" type="presParOf" srcId="{C7F12995-04AE-42A9-8236-DEA29FB56DB0}" destId="{1E4CBE07-9B05-4103-97AB-B185917EF74A}" srcOrd="0" destOrd="0" presId="urn:microsoft.com/office/officeart/2016/7/layout/LinearBlockProcessNumbered"/>
    <dgm:cxn modelId="{5AB431AC-AB32-466C-A921-759F34871D84}" type="presParOf" srcId="{C7F12995-04AE-42A9-8236-DEA29FB56DB0}" destId="{2BF934FF-7616-4993-8979-E88823BA3E87}" srcOrd="1" destOrd="0" presId="urn:microsoft.com/office/officeart/2016/7/layout/LinearBlockProcessNumbered"/>
    <dgm:cxn modelId="{7E3AF096-61A2-4126-8B56-7A2AAB7758B4}" type="presParOf" srcId="{C7F12995-04AE-42A9-8236-DEA29FB56DB0}" destId="{3574B57E-EDC3-43D9-9FC4-90DC304EBA61}"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C1EDA6-7166-44CD-AA39-3E171B9B86C0}"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386BB929-B1C6-440C-BC97-1D232D949B8B}">
      <dgm:prSet/>
      <dgm:spPr/>
      <dgm:t>
        <a:bodyPr/>
        <a:lstStyle/>
        <a:p>
          <a:r>
            <a:rPr lang="en-US" dirty="0"/>
            <a:t>To evaluate the recruitment and selection process of Tesco Plc in the present context.</a:t>
          </a:r>
        </a:p>
      </dgm:t>
    </dgm:pt>
    <dgm:pt modelId="{AD7F8796-4459-49F3-810D-6E2792E2C8E8}" type="parTrans" cxnId="{AEAC580E-9828-48D2-8FB8-E211C45A2503}">
      <dgm:prSet/>
      <dgm:spPr/>
      <dgm:t>
        <a:bodyPr/>
        <a:lstStyle/>
        <a:p>
          <a:endParaRPr lang="en-US"/>
        </a:p>
      </dgm:t>
    </dgm:pt>
    <dgm:pt modelId="{9588A8E1-A7CC-41C0-BCE0-354B7BB97B68}" type="sibTrans" cxnId="{AEAC580E-9828-48D2-8FB8-E211C45A2503}">
      <dgm:prSet/>
      <dgm:spPr/>
      <dgm:t>
        <a:bodyPr/>
        <a:lstStyle/>
        <a:p>
          <a:endParaRPr lang="en-US"/>
        </a:p>
      </dgm:t>
    </dgm:pt>
    <dgm:pt modelId="{F27CEACD-4A51-42AA-9E16-FEE116D149B0}">
      <dgm:prSet/>
      <dgm:spPr/>
      <dgm:t>
        <a:bodyPr/>
        <a:lstStyle/>
        <a:p>
          <a:r>
            <a:rPr lang="en-US"/>
            <a:t>To determine the training and development measures taken by Tesco for employee development.</a:t>
          </a:r>
        </a:p>
      </dgm:t>
    </dgm:pt>
    <dgm:pt modelId="{697C69C9-859D-4FEC-B97E-68E064D5F98D}" type="parTrans" cxnId="{E295F09D-AADC-4B4D-8278-D8D6C9EAE43C}">
      <dgm:prSet/>
      <dgm:spPr/>
      <dgm:t>
        <a:bodyPr/>
        <a:lstStyle/>
        <a:p>
          <a:endParaRPr lang="en-US"/>
        </a:p>
      </dgm:t>
    </dgm:pt>
    <dgm:pt modelId="{60689266-EC76-4A51-8820-7C5FA89DE70E}" type="sibTrans" cxnId="{E295F09D-AADC-4B4D-8278-D8D6C9EAE43C}">
      <dgm:prSet/>
      <dgm:spPr/>
      <dgm:t>
        <a:bodyPr/>
        <a:lstStyle/>
        <a:p>
          <a:endParaRPr lang="en-US"/>
        </a:p>
      </dgm:t>
    </dgm:pt>
    <dgm:pt modelId="{8D73FF97-8790-41AF-8BF4-C507EADA5E82}">
      <dgm:prSet/>
      <dgm:spPr/>
      <dgm:t>
        <a:bodyPr/>
        <a:lstStyle/>
        <a:p>
          <a:r>
            <a:rPr lang="en-US"/>
            <a:t>To review the performance management measures of the organisation and enhancement strategies.</a:t>
          </a:r>
        </a:p>
      </dgm:t>
    </dgm:pt>
    <dgm:pt modelId="{86B6410D-C07A-4D5F-83E8-6032C89AC6E3}" type="parTrans" cxnId="{06E204D7-874C-4179-B489-515C8A790273}">
      <dgm:prSet/>
      <dgm:spPr/>
      <dgm:t>
        <a:bodyPr/>
        <a:lstStyle/>
        <a:p>
          <a:endParaRPr lang="en-US"/>
        </a:p>
      </dgm:t>
    </dgm:pt>
    <dgm:pt modelId="{B7C3067B-D19D-4E7B-887C-392B03A7EA0C}" type="sibTrans" cxnId="{06E204D7-874C-4179-B489-515C8A790273}">
      <dgm:prSet/>
      <dgm:spPr/>
      <dgm:t>
        <a:bodyPr/>
        <a:lstStyle/>
        <a:p>
          <a:endParaRPr lang="en-US"/>
        </a:p>
      </dgm:t>
    </dgm:pt>
    <dgm:pt modelId="{AFDAEB84-80BA-4456-BC68-01DB309B06EF}">
      <dgm:prSet/>
      <dgm:spPr/>
      <dgm:t>
        <a:bodyPr/>
        <a:lstStyle/>
        <a:p>
          <a:r>
            <a:rPr lang="en-US"/>
            <a:t>To review the effectiveness of the Diversity, Equity and Inclusion policies of Tesco.</a:t>
          </a:r>
        </a:p>
      </dgm:t>
    </dgm:pt>
    <dgm:pt modelId="{0AC1F7E9-61EF-427C-A6B7-B4C291632692}" type="parTrans" cxnId="{4824B689-E051-4983-BB71-96A97EB54F35}">
      <dgm:prSet/>
      <dgm:spPr/>
      <dgm:t>
        <a:bodyPr/>
        <a:lstStyle/>
        <a:p>
          <a:endParaRPr lang="en-US"/>
        </a:p>
      </dgm:t>
    </dgm:pt>
    <dgm:pt modelId="{5F6E4675-2DAE-46FD-8994-893E765D4A2D}" type="sibTrans" cxnId="{4824B689-E051-4983-BB71-96A97EB54F35}">
      <dgm:prSet/>
      <dgm:spPr/>
      <dgm:t>
        <a:bodyPr/>
        <a:lstStyle/>
        <a:p>
          <a:endParaRPr lang="en-US"/>
        </a:p>
      </dgm:t>
    </dgm:pt>
    <dgm:pt modelId="{8A93E252-6709-4F51-8B40-AB5E3CD09FEF}" type="pres">
      <dgm:prSet presAssocID="{29C1EDA6-7166-44CD-AA39-3E171B9B86C0}" presName="root" presStyleCnt="0">
        <dgm:presLayoutVars>
          <dgm:dir/>
          <dgm:resizeHandles val="exact"/>
        </dgm:presLayoutVars>
      </dgm:prSet>
      <dgm:spPr/>
    </dgm:pt>
    <dgm:pt modelId="{F0A0A01D-52A5-465C-B3F5-5881AA199E8C}" type="pres">
      <dgm:prSet presAssocID="{29C1EDA6-7166-44CD-AA39-3E171B9B86C0}" presName="container" presStyleCnt="0">
        <dgm:presLayoutVars>
          <dgm:dir/>
          <dgm:resizeHandles val="exact"/>
        </dgm:presLayoutVars>
      </dgm:prSet>
      <dgm:spPr/>
    </dgm:pt>
    <dgm:pt modelId="{361E1244-0DC7-4CE6-9201-20B60A06B557}" type="pres">
      <dgm:prSet presAssocID="{386BB929-B1C6-440C-BC97-1D232D949B8B}" presName="compNode" presStyleCnt="0"/>
      <dgm:spPr/>
    </dgm:pt>
    <dgm:pt modelId="{6787728D-5BA3-4726-99EC-4F9B8B471CCC}" type="pres">
      <dgm:prSet presAssocID="{386BB929-B1C6-440C-BC97-1D232D949B8B}" presName="iconBgRect" presStyleLbl="bgShp" presStyleIdx="0" presStyleCnt="4"/>
      <dgm:spPr/>
    </dgm:pt>
    <dgm:pt modelId="{3A7830A2-560D-401A-B868-6A3BC7879ED0}" type="pres">
      <dgm:prSet presAssocID="{386BB929-B1C6-440C-BC97-1D232D949B8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A01BA411-005E-42DE-A701-63CF537B5C03}" type="pres">
      <dgm:prSet presAssocID="{386BB929-B1C6-440C-BC97-1D232D949B8B}" presName="spaceRect" presStyleCnt="0"/>
      <dgm:spPr/>
    </dgm:pt>
    <dgm:pt modelId="{F418759F-74C9-4304-BF96-8086C6B8D0D5}" type="pres">
      <dgm:prSet presAssocID="{386BB929-B1C6-440C-BC97-1D232D949B8B}" presName="textRect" presStyleLbl="revTx" presStyleIdx="0" presStyleCnt="4">
        <dgm:presLayoutVars>
          <dgm:chMax val="1"/>
          <dgm:chPref val="1"/>
        </dgm:presLayoutVars>
      </dgm:prSet>
      <dgm:spPr/>
    </dgm:pt>
    <dgm:pt modelId="{F4C48DEA-5A21-4A54-AC87-2A7A73E47A7B}" type="pres">
      <dgm:prSet presAssocID="{9588A8E1-A7CC-41C0-BCE0-354B7BB97B68}" presName="sibTrans" presStyleLbl="sibTrans2D1" presStyleIdx="0" presStyleCnt="0"/>
      <dgm:spPr/>
    </dgm:pt>
    <dgm:pt modelId="{D00CC84C-7047-4F3A-AD18-C801569353E2}" type="pres">
      <dgm:prSet presAssocID="{F27CEACD-4A51-42AA-9E16-FEE116D149B0}" presName="compNode" presStyleCnt="0"/>
      <dgm:spPr/>
    </dgm:pt>
    <dgm:pt modelId="{346F728F-5177-4D05-A2FD-6B8B80DA3D9C}" type="pres">
      <dgm:prSet presAssocID="{F27CEACD-4A51-42AA-9E16-FEE116D149B0}" presName="iconBgRect" presStyleLbl="bgShp" presStyleIdx="1" presStyleCnt="4"/>
      <dgm:spPr/>
    </dgm:pt>
    <dgm:pt modelId="{DCD8773C-0F5A-491B-8B48-F1F77905CB30}" type="pres">
      <dgm:prSet presAssocID="{F27CEACD-4A51-42AA-9E16-FEE116D149B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9287AA1E-20AD-4FC5-A339-77D5CE7D38C3}" type="pres">
      <dgm:prSet presAssocID="{F27CEACD-4A51-42AA-9E16-FEE116D149B0}" presName="spaceRect" presStyleCnt="0"/>
      <dgm:spPr/>
    </dgm:pt>
    <dgm:pt modelId="{7A5ECC1D-164B-414A-B11D-D641F7261D14}" type="pres">
      <dgm:prSet presAssocID="{F27CEACD-4A51-42AA-9E16-FEE116D149B0}" presName="textRect" presStyleLbl="revTx" presStyleIdx="1" presStyleCnt="4">
        <dgm:presLayoutVars>
          <dgm:chMax val="1"/>
          <dgm:chPref val="1"/>
        </dgm:presLayoutVars>
      </dgm:prSet>
      <dgm:spPr/>
    </dgm:pt>
    <dgm:pt modelId="{A857F074-8AD8-40E9-9C6E-1C770EF864E9}" type="pres">
      <dgm:prSet presAssocID="{60689266-EC76-4A51-8820-7C5FA89DE70E}" presName="sibTrans" presStyleLbl="sibTrans2D1" presStyleIdx="0" presStyleCnt="0"/>
      <dgm:spPr/>
    </dgm:pt>
    <dgm:pt modelId="{4D7AE0E8-FACB-4368-8E69-436D4D14C7C8}" type="pres">
      <dgm:prSet presAssocID="{8D73FF97-8790-41AF-8BF4-C507EADA5E82}" presName="compNode" presStyleCnt="0"/>
      <dgm:spPr/>
    </dgm:pt>
    <dgm:pt modelId="{0384F428-BC60-435B-A9E8-A577101E5726}" type="pres">
      <dgm:prSet presAssocID="{8D73FF97-8790-41AF-8BF4-C507EADA5E82}" presName="iconBgRect" presStyleLbl="bgShp" presStyleIdx="2" presStyleCnt="4"/>
      <dgm:spPr/>
    </dgm:pt>
    <dgm:pt modelId="{0816F05F-6451-4870-9FCC-44F2316EBE02}" type="pres">
      <dgm:prSet presAssocID="{8D73FF97-8790-41AF-8BF4-C507EADA5E8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esentation with Checklist"/>
        </a:ext>
      </dgm:extLst>
    </dgm:pt>
    <dgm:pt modelId="{2DEB81E3-C3DA-4572-AF0E-6ED02CAFA587}" type="pres">
      <dgm:prSet presAssocID="{8D73FF97-8790-41AF-8BF4-C507EADA5E82}" presName="spaceRect" presStyleCnt="0"/>
      <dgm:spPr/>
    </dgm:pt>
    <dgm:pt modelId="{3B784015-48B0-487B-A289-743F1D7F7849}" type="pres">
      <dgm:prSet presAssocID="{8D73FF97-8790-41AF-8BF4-C507EADA5E82}" presName="textRect" presStyleLbl="revTx" presStyleIdx="2" presStyleCnt="4">
        <dgm:presLayoutVars>
          <dgm:chMax val="1"/>
          <dgm:chPref val="1"/>
        </dgm:presLayoutVars>
      </dgm:prSet>
      <dgm:spPr/>
    </dgm:pt>
    <dgm:pt modelId="{73388C76-BD9A-4801-9472-39C007B46E4D}" type="pres">
      <dgm:prSet presAssocID="{B7C3067B-D19D-4E7B-887C-392B03A7EA0C}" presName="sibTrans" presStyleLbl="sibTrans2D1" presStyleIdx="0" presStyleCnt="0"/>
      <dgm:spPr/>
    </dgm:pt>
    <dgm:pt modelId="{C4C066A8-B162-416E-8214-F0EC52643D3C}" type="pres">
      <dgm:prSet presAssocID="{AFDAEB84-80BA-4456-BC68-01DB309B06EF}" presName="compNode" presStyleCnt="0"/>
      <dgm:spPr/>
    </dgm:pt>
    <dgm:pt modelId="{2F816A52-F451-4678-B97E-F271F92EFF17}" type="pres">
      <dgm:prSet presAssocID="{AFDAEB84-80BA-4456-BC68-01DB309B06EF}" presName="iconBgRect" presStyleLbl="bgShp" presStyleIdx="3" presStyleCnt="4"/>
      <dgm:spPr/>
    </dgm:pt>
    <dgm:pt modelId="{6FA8ED13-CE11-4600-B11B-661A875D0D1D}" type="pres">
      <dgm:prSet presAssocID="{AFDAEB84-80BA-4456-BC68-01DB309B06E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B7C9FA4D-2BDB-46A1-80A9-8D9927F7DF13}" type="pres">
      <dgm:prSet presAssocID="{AFDAEB84-80BA-4456-BC68-01DB309B06EF}" presName="spaceRect" presStyleCnt="0"/>
      <dgm:spPr/>
    </dgm:pt>
    <dgm:pt modelId="{F27110DE-5F0E-4579-8636-3F40B73FD591}" type="pres">
      <dgm:prSet presAssocID="{AFDAEB84-80BA-4456-BC68-01DB309B06EF}" presName="textRect" presStyleLbl="revTx" presStyleIdx="3" presStyleCnt="4">
        <dgm:presLayoutVars>
          <dgm:chMax val="1"/>
          <dgm:chPref val="1"/>
        </dgm:presLayoutVars>
      </dgm:prSet>
      <dgm:spPr/>
    </dgm:pt>
  </dgm:ptLst>
  <dgm:cxnLst>
    <dgm:cxn modelId="{AEAC580E-9828-48D2-8FB8-E211C45A2503}" srcId="{29C1EDA6-7166-44CD-AA39-3E171B9B86C0}" destId="{386BB929-B1C6-440C-BC97-1D232D949B8B}" srcOrd="0" destOrd="0" parTransId="{AD7F8796-4459-49F3-810D-6E2792E2C8E8}" sibTransId="{9588A8E1-A7CC-41C0-BCE0-354B7BB97B68}"/>
    <dgm:cxn modelId="{3018301B-6BF3-4569-BE52-21ECFE3802F6}" type="presOf" srcId="{8D73FF97-8790-41AF-8BF4-C507EADA5E82}" destId="{3B784015-48B0-487B-A289-743F1D7F7849}" srcOrd="0" destOrd="0" presId="urn:microsoft.com/office/officeart/2018/2/layout/IconCircleList"/>
    <dgm:cxn modelId="{00223930-CCE7-4493-B526-896323D75053}" type="presOf" srcId="{AFDAEB84-80BA-4456-BC68-01DB309B06EF}" destId="{F27110DE-5F0E-4579-8636-3F40B73FD591}" srcOrd="0" destOrd="0" presId="urn:microsoft.com/office/officeart/2018/2/layout/IconCircleList"/>
    <dgm:cxn modelId="{F066A35D-F06E-488B-A757-FC7B9EA73661}" type="presOf" srcId="{B7C3067B-D19D-4E7B-887C-392B03A7EA0C}" destId="{73388C76-BD9A-4801-9472-39C007B46E4D}" srcOrd="0" destOrd="0" presId="urn:microsoft.com/office/officeart/2018/2/layout/IconCircleList"/>
    <dgm:cxn modelId="{31541E53-1836-4860-A300-141E095D377D}" type="presOf" srcId="{F27CEACD-4A51-42AA-9E16-FEE116D149B0}" destId="{7A5ECC1D-164B-414A-B11D-D641F7261D14}" srcOrd="0" destOrd="0" presId="urn:microsoft.com/office/officeart/2018/2/layout/IconCircleList"/>
    <dgm:cxn modelId="{9A3AF679-36F0-4B10-8D9F-6D34A33ECA82}" type="presOf" srcId="{386BB929-B1C6-440C-BC97-1D232D949B8B}" destId="{F418759F-74C9-4304-BF96-8086C6B8D0D5}" srcOrd="0" destOrd="0" presId="urn:microsoft.com/office/officeart/2018/2/layout/IconCircleList"/>
    <dgm:cxn modelId="{4824B689-E051-4983-BB71-96A97EB54F35}" srcId="{29C1EDA6-7166-44CD-AA39-3E171B9B86C0}" destId="{AFDAEB84-80BA-4456-BC68-01DB309B06EF}" srcOrd="3" destOrd="0" parTransId="{0AC1F7E9-61EF-427C-A6B7-B4C291632692}" sibTransId="{5F6E4675-2DAE-46FD-8994-893E765D4A2D}"/>
    <dgm:cxn modelId="{E295F09D-AADC-4B4D-8278-D8D6C9EAE43C}" srcId="{29C1EDA6-7166-44CD-AA39-3E171B9B86C0}" destId="{F27CEACD-4A51-42AA-9E16-FEE116D149B0}" srcOrd="1" destOrd="0" parTransId="{697C69C9-859D-4FEC-B97E-68E064D5F98D}" sibTransId="{60689266-EC76-4A51-8820-7C5FA89DE70E}"/>
    <dgm:cxn modelId="{DFBD039E-4E0C-4C31-851C-96F562D552A3}" type="presOf" srcId="{29C1EDA6-7166-44CD-AA39-3E171B9B86C0}" destId="{8A93E252-6709-4F51-8B40-AB5E3CD09FEF}" srcOrd="0" destOrd="0" presId="urn:microsoft.com/office/officeart/2018/2/layout/IconCircleList"/>
    <dgm:cxn modelId="{2A5BD6B0-20E0-40F5-8A26-E012AE5AF01D}" type="presOf" srcId="{9588A8E1-A7CC-41C0-BCE0-354B7BB97B68}" destId="{F4C48DEA-5A21-4A54-AC87-2A7A73E47A7B}" srcOrd="0" destOrd="0" presId="urn:microsoft.com/office/officeart/2018/2/layout/IconCircleList"/>
    <dgm:cxn modelId="{A20CFAC3-CAD3-428E-908A-E7D211FC90EB}" type="presOf" srcId="{60689266-EC76-4A51-8820-7C5FA89DE70E}" destId="{A857F074-8AD8-40E9-9C6E-1C770EF864E9}" srcOrd="0" destOrd="0" presId="urn:microsoft.com/office/officeart/2018/2/layout/IconCircleList"/>
    <dgm:cxn modelId="{06E204D7-874C-4179-B489-515C8A790273}" srcId="{29C1EDA6-7166-44CD-AA39-3E171B9B86C0}" destId="{8D73FF97-8790-41AF-8BF4-C507EADA5E82}" srcOrd="2" destOrd="0" parTransId="{86B6410D-C07A-4D5F-83E8-6032C89AC6E3}" sibTransId="{B7C3067B-D19D-4E7B-887C-392B03A7EA0C}"/>
    <dgm:cxn modelId="{EFFA08F3-996A-4972-9300-FB13729595D2}" type="presParOf" srcId="{8A93E252-6709-4F51-8B40-AB5E3CD09FEF}" destId="{F0A0A01D-52A5-465C-B3F5-5881AA199E8C}" srcOrd="0" destOrd="0" presId="urn:microsoft.com/office/officeart/2018/2/layout/IconCircleList"/>
    <dgm:cxn modelId="{27C54920-132C-4E5A-98BD-CEBF0A28319A}" type="presParOf" srcId="{F0A0A01D-52A5-465C-B3F5-5881AA199E8C}" destId="{361E1244-0DC7-4CE6-9201-20B60A06B557}" srcOrd="0" destOrd="0" presId="urn:microsoft.com/office/officeart/2018/2/layout/IconCircleList"/>
    <dgm:cxn modelId="{EBB601AF-7B98-4654-A599-778D4C9EBFE7}" type="presParOf" srcId="{361E1244-0DC7-4CE6-9201-20B60A06B557}" destId="{6787728D-5BA3-4726-99EC-4F9B8B471CCC}" srcOrd="0" destOrd="0" presId="urn:microsoft.com/office/officeart/2018/2/layout/IconCircleList"/>
    <dgm:cxn modelId="{4C411F4B-54D3-4182-9CA5-942EA2D5C7B1}" type="presParOf" srcId="{361E1244-0DC7-4CE6-9201-20B60A06B557}" destId="{3A7830A2-560D-401A-B868-6A3BC7879ED0}" srcOrd="1" destOrd="0" presId="urn:microsoft.com/office/officeart/2018/2/layout/IconCircleList"/>
    <dgm:cxn modelId="{54D2F5C7-AAE0-4B93-BC85-BB9666B5E11E}" type="presParOf" srcId="{361E1244-0DC7-4CE6-9201-20B60A06B557}" destId="{A01BA411-005E-42DE-A701-63CF537B5C03}" srcOrd="2" destOrd="0" presId="urn:microsoft.com/office/officeart/2018/2/layout/IconCircleList"/>
    <dgm:cxn modelId="{AFEFC70E-0665-41B7-8832-DFCD17F4EA0D}" type="presParOf" srcId="{361E1244-0DC7-4CE6-9201-20B60A06B557}" destId="{F418759F-74C9-4304-BF96-8086C6B8D0D5}" srcOrd="3" destOrd="0" presId="urn:microsoft.com/office/officeart/2018/2/layout/IconCircleList"/>
    <dgm:cxn modelId="{A616DD1B-855D-4BD3-BE9C-26A9E1C19B3C}" type="presParOf" srcId="{F0A0A01D-52A5-465C-B3F5-5881AA199E8C}" destId="{F4C48DEA-5A21-4A54-AC87-2A7A73E47A7B}" srcOrd="1" destOrd="0" presId="urn:microsoft.com/office/officeart/2018/2/layout/IconCircleList"/>
    <dgm:cxn modelId="{C2170EF8-BBD8-4E73-8DD8-6F4F0A77ADE6}" type="presParOf" srcId="{F0A0A01D-52A5-465C-B3F5-5881AA199E8C}" destId="{D00CC84C-7047-4F3A-AD18-C801569353E2}" srcOrd="2" destOrd="0" presId="urn:microsoft.com/office/officeart/2018/2/layout/IconCircleList"/>
    <dgm:cxn modelId="{8602EF98-3D06-46F9-BF1F-45911C8C046D}" type="presParOf" srcId="{D00CC84C-7047-4F3A-AD18-C801569353E2}" destId="{346F728F-5177-4D05-A2FD-6B8B80DA3D9C}" srcOrd="0" destOrd="0" presId="urn:microsoft.com/office/officeart/2018/2/layout/IconCircleList"/>
    <dgm:cxn modelId="{12979064-B50F-4E49-8EFA-23774910E426}" type="presParOf" srcId="{D00CC84C-7047-4F3A-AD18-C801569353E2}" destId="{DCD8773C-0F5A-491B-8B48-F1F77905CB30}" srcOrd="1" destOrd="0" presId="urn:microsoft.com/office/officeart/2018/2/layout/IconCircleList"/>
    <dgm:cxn modelId="{F68546E7-E971-4561-8CCD-809821248380}" type="presParOf" srcId="{D00CC84C-7047-4F3A-AD18-C801569353E2}" destId="{9287AA1E-20AD-4FC5-A339-77D5CE7D38C3}" srcOrd="2" destOrd="0" presId="urn:microsoft.com/office/officeart/2018/2/layout/IconCircleList"/>
    <dgm:cxn modelId="{B7E8F3F0-7676-40EA-955C-07D37D6EE8A5}" type="presParOf" srcId="{D00CC84C-7047-4F3A-AD18-C801569353E2}" destId="{7A5ECC1D-164B-414A-B11D-D641F7261D14}" srcOrd="3" destOrd="0" presId="urn:microsoft.com/office/officeart/2018/2/layout/IconCircleList"/>
    <dgm:cxn modelId="{B34D5E6E-FBA9-4C95-8E92-9A1269BD5697}" type="presParOf" srcId="{F0A0A01D-52A5-465C-B3F5-5881AA199E8C}" destId="{A857F074-8AD8-40E9-9C6E-1C770EF864E9}" srcOrd="3" destOrd="0" presId="urn:microsoft.com/office/officeart/2018/2/layout/IconCircleList"/>
    <dgm:cxn modelId="{F2A37350-4A45-457B-9A1D-589D4ABD493B}" type="presParOf" srcId="{F0A0A01D-52A5-465C-B3F5-5881AA199E8C}" destId="{4D7AE0E8-FACB-4368-8E69-436D4D14C7C8}" srcOrd="4" destOrd="0" presId="urn:microsoft.com/office/officeart/2018/2/layout/IconCircleList"/>
    <dgm:cxn modelId="{89ABE0A9-96AC-4D9A-92ED-2446A3934CC2}" type="presParOf" srcId="{4D7AE0E8-FACB-4368-8E69-436D4D14C7C8}" destId="{0384F428-BC60-435B-A9E8-A577101E5726}" srcOrd="0" destOrd="0" presId="urn:microsoft.com/office/officeart/2018/2/layout/IconCircleList"/>
    <dgm:cxn modelId="{8B63BABF-4C91-4247-90C5-2126DE9668A4}" type="presParOf" srcId="{4D7AE0E8-FACB-4368-8E69-436D4D14C7C8}" destId="{0816F05F-6451-4870-9FCC-44F2316EBE02}" srcOrd="1" destOrd="0" presId="urn:microsoft.com/office/officeart/2018/2/layout/IconCircleList"/>
    <dgm:cxn modelId="{C7E2F3A2-6C38-4633-9105-616ACEF75532}" type="presParOf" srcId="{4D7AE0E8-FACB-4368-8E69-436D4D14C7C8}" destId="{2DEB81E3-C3DA-4572-AF0E-6ED02CAFA587}" srcOrd="2" destOrd="0" presId="urn:microsoft.com/office/officeart/2018/2/layout/IconCircleList"/>
    <dgm:cxn modelId="{4778CE57-2961-483C-ACC2-36807003627D}" type="presParOf" srcId="{4D7AE0E8-FACB-4368-8E69-436D4D14C7C8}" destId="{3B784015-48B0-487B-A289-743F1D7F7849}" srcOrd="3" destOrd="0" presId="urn:microsoft.com/office/officeart/2018/2/layout/IconCircleList"/>
    <dgm:cxn modelId="{E8A4D877-A04F-4638-999D-A8C73B4626B5}" type="presParOf" srcId="{F0A0A01D-52A5-465C-B3F5-5881AA199E8C}" destId="{73388C76-BD9A-4801-9472-39C007B46E4D}" srcOrd="5" destOrd="0" presId="urn:microsoft.com/office/officeart/2018/2/layout/IconCircleList"/>
    <dgm:cxn modelId="{9F07972D-4CB4-48E4-98EE-BF2E3F3F54CA}" type="presParOf" srcId="{F0A0A01D-52A5-465C-B3F5-5881AA199E8C}" destId="{C4C066A8-B162-416E-8214-F0EC52643D3C}" srcOrd="6" destOrd="0" presId="urn:microsoft.com/office/officeart/2018/2/layout/IconCircleList"/>
    <dgm:cxn modelId="{745A6B01-E353-49D5-8517-96334C739D5F}" type="presParOf" srcId="{C4C066A8-B162-416E-8214-F0EC52643D3C}" destId="{2F816A52-F451-4678-B97E-F271F92EFF17}" srcOrd="0" destOrd="0" presId="urn:microsoft.com/office/officeart/2018/2/layout/IconCircleList"/>
    <dgm:cxn modelId="{1A9A900B-8FBB-4EAA-AA21-9310646038D1}" type="presParOf" srcId="{C4C066A8-B162-416E-8214-F0EC52643D3C}" destId="{6FA8ED13-CE11-4600-B11B-661A875D0D1D}" srcOrd="1" destOrd="0" presId="urn:microsoft.com/office/officeart/2018/2/layout/IconCircleList"/>
    <dgm:cxn modelId="{80CF984D-4A35-4789-8E67-C85FDDF1E701}" type="presParOf" srcId="{C4C066A8-B162-416E-8214-F0EC52643D3C}" destId="{B7C9FA4D-2BDB-46A1-80A9-8D9927F7DF13}" srcOrd="2" destOrd="0" presId="urn:microsoft.com/office/officeart/2018/2/layout/IconCircleList"/>
    <dgm:cxn modelId="{830BA2E1-B416-4728-846A-5B3A44C98C87}" type="presParOf" srcId="{C4C066A8-B162-416E-8214-F0EC52643D3C}" destId="{F27110DE-5F0E-4579-8636-3F40B73FD591}"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5C7470-4FC3-4701-84C5-9D9810503663}" type="doc">
      <dgm:prSet loTypeId="urn:microsoft.com/office/officeart/2008/layout/LinedList" loCatId="list" qsTypeId="urn:microsoft.com/office/officeart/2005/8/quickstyle/simple1" qsCatId="simple" csTypeId="urn:microsoft.com/office/officeart/2005/8/colors/accent6_2" csCatId="accent6"/>
      <dgm:spPr/>
      <dgm:t>
        <a:bodyPr/>
        <a:lstStyle/>
        <a:p>
          <a:endParaRPr lang="en-GB"/>
        </a:p>
      </dgm:t>
    </dgm:pt>
    <dgm:pt modelId="{21281D3D-7775-448C-A465-6796BA1FBBDA}">
      <dgm:prSet/>
      <dgm:spPr/>
      <dgm:t>
        <a:bodyPr/>
        <a:lstStyle/>
        <a:p>
          <a:r>
            <a:rPr lang="en-GB" dirty="0">
              <a:latin typeface="Arial" panose="020B0604020202020204" pitchFamily="34" charset="0"/>
              <a:cs typeface="Arial" panose="020B0604020202020204" pitchFamily="34" charset="0"/>
            </a:rPr>
            <a:t>The online evaluation tools are used to analyse the ability to provide customer service and solve problems.</a:t>
          </a:r>
        </a:p>
      </dgm:t>
    </dgm:pt>
    <dgm:pt modelId="{6CB25C45-A151-41AC-B363-D348E54CCD07}" type="parTrans" cxnId="{F78A24A7-D86B-4A2C-8C4B-246E03C93FE2}">
      <dgm:prSet/>
      <dgm:spPr/>
      <dgm:t>
        <a:bodyPr/>
        <a:lstStyle/>
        <a:p>
          <a:endParaRPr lang="en-GB" sz="1800">
            <a:latin typeface="Times New Roman" panose="02020603050405020304" pitchFamily="18" charset="0"/>
            <a:cs typeface="Times New Roman" panose="02020603050405020304" pitchFamily="18" charset="0"/>
          </a:endParaRPr>
        </a:p>
      </dgm:t>
    </dgm:pt>
    <dgm:pt modelId="{B2362A4A-D7FC-49E8-9C1F-DB9E9F52BA7A}" type="sibTrans" cxnId="{F78A24A7-D86B-4A2C-8C4B-246E03C93FE2}">
      <dgm:prSet/>
      <dgm:spPr/>
      <dgm:t>
        <a:bodyPr/>
        <a:lstStyle/>
        <a:p>
          <a:endParaRPr lang="en-GB">
            <a:latin typeface="Times New Roman" panose="02020603050405020304" pitchFamily="18" charset="0"/>
            <a:cs typeface="Times New Roman" panose="02020603050405020304" pitchFamily="18" charset="0"/>
          </a:endParaRPr>
        </a:p>
      </dgm:t>
    </dgm:pt>
    <dgm:pt modelId="{067CFFCD-28A5-4461-8310-CBAEC175BF3D}">
      <dgm:prSet/>
      <dgm:spPr/>
      <dgm:t>
        <a:bodyPr/>
        <a:lstStyle/>
        <a:p>
          <a:r>
            <a:rPr lang="en-GB" dirty="0">
              <a:latin typeface="Times New Roman" panose="02020603050405020304" pitchFamily="18" charset="0"/>
              <a:cs typeface="Times New Roman" panose="02020603050405020304" pitchFamily="18" charset="0"/>
            </a:rPr>
            <a:t>Recruitment is aimed at internal promotion in order to enhance career pathways in an efficient way (Vishwanath and </a:t>
          </a:r>
          <a:r>
            <a:rPr lang="en-GB" dirty="0" err="1">
              <a:latin typeface="Times New Roman" panose="02020603050405020304" pitchFamily="18" charset="0"/>
              <a:cs typeface="Times New Roman" panose="02020603050405020304" pitchFamily="18" charset="0"/>
            </a:rPr>
            <a:t>Vaddepalli</a:t>
          </a:r>
          <a:r>
            <a:rPr lang="en-GB" dirty="0">
              <a:latin typeface="Times New Roman" panose="02020603050405020304" pitchFamily="18" charset="0"/>
              <a:cs typeface="Times New Roman" panose="02020603050405020304" pitchFamily="18" charset="0"/>
            </a:rPr>
            <a:t>, 2023).</a:t>
          </a:r>
        </a:p>
      </dgm:t>
    </dgm:pt>
    <dgm:pt modelId="{29676373-525C-4952-8C40-1DB14B0D007F}" type="parTrans" cxnId="{EADC67FE-53FA-4723-BA52-29A9313F1215}">
      <dgm:prSet/>
      <dgm:spPr/>
      <dgm:t>
        <a:bodyPr/>
        <a:lstStyle/>
        <a:p>
          <a:endParaRPr lang="en-GB" sz="1800">
            <a:latin typeface="Times New Roman" panose="02020603050405020304" pitchFamily="18" charset="0"/>
            <a:cs typeface="Times New Roman" panose="02020603050405020304" pitchFamily="18" charset="0"/>
          </a:endParaRPr>
        </a:p>
      </dgm:t>
    </dgm:pt>
    <dgm:pt modelId="{D8F3000E-CDF0-40D3-B810-EEFD7E5F2DE8}" type="sibTrans" cxnId="{EADC67FE-53FA-4723-BA52-29A9313F1215}">
      <dgm:prSet/>
      <dgm:spPr/>
      <dgm:t>
        <a:bodyPr/>
        <a:lstStyle/>
        <a:p>
          <a:endParaRPr lang="en-GB">
            <a:latin typeface="Times New Roman" panose="02020603050405020304" pitchFamily="18" charset="0"/>
            <a:cs typeface="Times New Roman" panose="02020603050405020304" pitchFamily="18" charset="0"/>
          </a:endParaRPr>
        </a:p>
      </dgm:t>
    </dgm:pt>
    <dgm:pt modelId="{6AF348A2-DCE8-467E-8E0D-5B382F76F30F}">
      <dgm:prSet/>
      <dgm:spPr/>
      <dgm:t>
        <a:bodyPr/>
        <a:lstStyle/>
        <a:p>
          <a:r>
            <a:rPr lang="en-GB">
              <a:latin typeface="Times New Roman" panose="02020603050405020304" pitchFamily="18" charset="0"/>
              <a:cs typeface="Times New Roman" panose="02020603050405020304" pitchFamily="18" charset="0"/>
            </a:rPr>
            <a:t>Alliances with schools develop pipelines in early careers.</a:t>
          </a:r>
        </a:p>
      </dgm:t>
    </dgm:pt>
    <dgm:pt modelId="{C2266CDD-173C-4379-A961-A47FB6378AFE}" type="parTrans" cxnId="{392086EE-317B-40FE-AB1C-A0C063235A08}">
      <dgm:prSet/>
      <dgm:spPr/>
      <dgm:t>
        <a:bodyPr/>
        <a:lstStyle/>
        <a:p>
          <a:endParaRPr lang="en-GB" sz="1800">
            <a:latin typeface="Times New Roman" panose="02020603050405020304" pitchFamily="18" charset="0"/>
            <a:cs typeface="Times New Roman" panose="02020603050405020304" pitchFamily="18" charset="0"/>
          </a:endParaRPr>
        </a:p>
      </dgm:t>
    </dgm:pt>
    <dgm:pt modelId="{98703166-C15A-4003-B529-BFCB831F0320}" type="sibTrans" cxnId="{392086EE-317B-40FE-AB1C-A0C063235A08}">
      <dgm:prSet/>
      <dgm:spPr/>
      <dgm:t>
        <a:bodyPr/>
        <a:lstStyle/>
        <a:p>
          <a:endParaRPr lang="en-GB">
            <a:latin typeface="Times New Roman" panose="02020603050405020304" pitchFamily="18" charset="0"/>
            <a:cs typeface="Times New Roman" panose="02020603050405020304" pitchFamily="18" charset="0"/>
          </a:endParaRPr>
        </a:p>
      </dgm:t>
    </dgm:pt>
    <dgm:pt modelId="{652C012B-E66E-4695-B68A-7515DF6451D9}">
      <dgm:prSet/>
      <dgm:spPr/>
      <dgm:t>
        <a:bodyPr/>
        <a:lstStyle/>
        <a:p>
          <a:r>
            <a:rPr lang="en-GB">
              <a:latin typeface="Times New Roman" panose="02020603050405020304" pitchFamily="18" charset="0"/>
              <a:cs typeface="Times New Roman" panose="02020603050405020304" pitchFamily="18" charset="0"/>
            </a:rPr>
            <a:t>Diversity recruiting efforts expand the reach to the underrepresented groups.</a:t>
          </a:r>
        </a:p>
      </dgm:t>
    </dgm:pt>
    <dgm:pt modelId="{E7D0C7DA-B004-4012-9DB0-8B2D4618D5D8}" type="parTrans" cxnId="{C5072A4E-9945-4A56-86F8-FA415F384D51}">
      <dgm:prSet/>
      <dgm:spPr/>
      <dgm:t>
        <a:bodyPr/>
        <a:lstStyle/>
        <a:p>
          <a:endParaRPr lang="en-GB" sz="1800">
            <a:latin typeface="Times New Roman" panose="02020603050405020304" pitchFamily="18" charset="0"/>
            <a:cs typeface="Times New Roman" panose="02020603050405020304" pitchFamily="18" charset="0"/>
          </a:endParaRPr>
        </a:p>
      </dgm:t>
    </dgm:pt>
    <dgm:pt modelId="{49E46943-5857-4F25-BED0-58134FDC5916}" type="sibTrans" cxnId="{C5072A4E-9945-4A56-86F8-FA415F384D51}">
      <dgm:prSet/>
      <dgm:spPr/>
      <dgm:t>
        <a:bodyPr/>
        <a:lstStyle/>
        <a:p>
          <a:endParaRPr lang="en-GB">
            <a:latin typeface="Times New Roman" panose="02020603050405020304" pitchFamily="18" charset="0"/>
            <a:cs typeface="Times New Roman" panose="02020603050405020304" pitchFamily="18" charset="0"/>
          </a:endParaRPr>
        </a:p>
      </dgm:t>
    </dgm:pt>
    <dgm:pt modelId="{8FF2EFC8-F26E-4C98-B886-7B5613EA153D}" type="pres">
      <dgm:prSet presAssocID="{395C7470-4FC3-4701-84C5-9D9810503663}" presName="vert0" presStyleCnt="0">
        <dgm:presLayoutVars>
          <dgm:dir/>
          <dgm:animOne val="branch"/>
          <dgm:animLvl val="lvl"/>
        </dgm:presLayoutVars>
      </dgm:prSet>
      <dgm:spPr/>
    </dgm:pt>
    <dgm:pt modelId="{22488A8E-3440-467D-BB86-E3ED18641E24}" type="pres">
      <dgm:prSet presAssocID="{21281D3D-7775-448C-A465-6796BA1FBBDA}" presName="thickLine" presStyleLbl="alignNode1" presStyleIdx="0" presStyleCnt="4"/>
      <dgm:spPr/>
    </dgm:pt>
    <dgm:pt modelId="{C900DFDF-0753-43AF-ADBD-B77BEBAE25D6}" type="pres">
      <dgm:prSet presAssocID="{21281D3D-7775-448C-A465-6796BA1FBBDA}" presName="horz1" presStyleCnt="0"/>
      <dgm:spPr/>
    </dgm:pt>
    <dgm:pt modelId="{55A66187-9097-422D-84FC-20B788505A9F}" type="pres">
      <dgm:prSet presAssocID="{21281D3D-7775-448C-A465-6796BA1FBBDA}" presName="tx1" presStyleLbl="revTx" presStyleIdx="0" presStyleCnt="4"/>
      <dgm:spPr/>
    </dgm:pt>
    <dgm:pt modelId="{B5FBE114-AF87-4E29-A4BC-FA4B6C139F07}" type="pres">
      <dgm:prSet presAssocID="{21281D3D-7775-448C-A465-6796BA1FBBDA}" presName="vert1" presStyleCnt="0"/>
      <dgm:spPr/>
    </dgm:pt>
    <dgm:pt modelId="{A49551B4-411F-4CA4-A2F2-1318C76BA6F4}" type="pres">
      <dgm:prSet presAssocID="{067CFFCD-28A5-4461-8310-CBAEC175BF3D}" presName="thickLine" presStyleLbl="alignNode1" presStyleIdx="1" presStyleCnt="4"/>
      <dgm:spPr/>
    </dgm:pt>
    <dgm:pt modelId="{29E69CA5-1D2A-4BBF-96BD-1888A8123C6B}" type="pres">
      <dgm:prSet presAssocID="{067CFFCD-28A5-4461-8310-CBAEC175BF3D}" presName="horz1" presStyleCnt="0"/>
      <dgm:spPr/>
    </dgm:pt>
    <dgm:pt modelId="{68798D4B-A70B-4F8C-9CFC-0D6D9953B16A}" type="pres">
      <dgm:prSet presAssocID="{067CFFCD-28A5-4461-8310-CBAEC175BF3D}" presName="tx1" presStyleLbl="revTx" presStyleIdx="1" presStyleCnt="4"/>
      <dgm:spPr/>
    </dgm:pt>
    <dgm:pt modelId="{66B4EB87-9CF9-489B-885D-5E7C4008A564}" type="pres">
      <dgm:prSet presAssocID="{067CFFCD-28A5-4461-8310-CBAEC175BF3D}" presName="vert1" presStyleCnt="0"/>
      <dgm:spPr/>
    </dgm:pt>
    <dgm:pt modelId="{98ADC379-DFF3-44BE-BC49-814CEAA4A929}" type="pres">
      <dgm:prSet presAssocID="{6AF348A2-DCE8-467E-8E0D-5B382F76F30F}" presName="thickLine" presStyleLbl="alignNode1" presStyleIdx="2" presStyleCnt="4"/>
      <dgm:spPr/>
    </dgm:pt>
    <dgm:pt modelId="{2BB004F3-B8E9-48C4-8BBB-4BE0256CE2BA}" type="pres">
      <dgm:prSet presAssocID="{6AF348A2-DCE8-467E-8E0D-5B382F76F30F}" presName="horz1" presStyleCnt="0"/>
      <dgm:spPr/>
    </dgm:pt>
    <dgm:pt modelId="{E11FB853-969B-44EF-AC6B-776FF65AE6B2}" type="pres">
      <dgm:prSet presAssocID="{6AF348A2-DCE8-467E-8E0D-5B382F76F30F}" presName="tx1" presStyleLbl="revTx" presStyleIdx="2" presStyleCnt="4"/>
      <dgm:spPr/>
    </dgm:pt>
    <dgm:pt modelId="{040501B0-23EF-40C5-8022-29F616912F3C}" type="pres">
      <dgm:prSet presAssocID="{6AF348A2-DCE8-467E-8E0D-5B382F76F30F}" presName="vert1" presStyleCnt="0"/>
      <dgm:spPr/>
    </dgm:pt>
    <dgm:pt modelId="{838FAE9E-4A75-4E1A-847A-E040D5346852}" type="pres">
      <dgm:prSet presAssocID="{652C012B-E66E-4695-B68A-7515DF6451D9}" presName="thickLine" presStyleLbl="alignNode1" presStyleIdx="3" presStyleCnt="4"/>
      <dgm:spPr/>
    </dgm:pt>
    <dgm:pt modelId="{BD6E63B0-D049-4990-AB2C-BAAC61F9F3D7}" type="pres">
      <dgm:prSet presAssocID="{652C012B-E66E-4695-B68A-7515DF6451D9}" presName="horz1" presStyleCnt="0"/>
      <dgm:spPr/>
    </dgm:pt>
    <dgm:pt modelId="{9E430CE4-DC7C-4B03-97DE-AB6F31A29FAF}" type="pres">
      <dgm:prSet presAssocID="{652C012B-E66E-4695-B68A-7515DF6451D9}" presName="tx1" presStyleLbl="revTx" presStyleIdx="3" presStyleCnt="4"/>
      <dgm:spPr/>
    </dgm:pt>
    <dgm:pt modelId="{3B3CD2FD-5A3D-4B50-9C9A-F5D1E39A6F5C}" type="pres">
      <dgm:prSet presAssocID="{652C012B-E66E-4695-B68A-7515DF6451D9}" presName="vert1" presStyleCnt="0"/>
      <dgm:spPr/>
    </dgm:pt>
  </dgm:ptLst>
  <dgm:cxnLst>
    <dgm:cxn modelId="{59DA4D30-F50D-458B-98DA-875607B91A1A}" type="presOf" srcId="{6AF348A2-DCE8-467E-8E0D-5B382F76F30F}" destId="{E11FB853-969B-44EF-AC6B-776FF65AE6B2}" srcOrd="0" destOrd="0" presId="urn:microsoft.com/office/officeart/2008/layout/LinedList"/>
    <dgm:cxn modelId="{C1989731-5B39-420B-B4CC-EEEBA37AD812}" type="presOf" srcId="{395C7470-4FC3-4701-84C5-9D9810503663}" destId="{8FF2EFC8-F26E-4C98-B886-7B5613EA153D}" srcOrd="0" destOrd="0" presId="urn:microsoft.com/office/officeart/2008/layout/LinedList"/>
    <dgm:cxn modelId="{C5072A4E-9945-4A56-86F8-FA415F384D51}" srcId="{395C7470-4FC3-4701-84C5-9D9810503663}" destId="{652C012B-E66E-4695-B68A-7515DF6451D9}" srcOrd="3" destOrd="0" parTransId="{E7D0C7DA-B004-4012-9DB0-8B2D4618D5D8}" sibTransId="{49E46943-5857-4F25-BED0-58134FDC5916}"/>
    <dgm:cxn modelId="{914CAE8D-2E8B-48D8-AEDE-76A8F5CE04DF}" type="presOf" srcId="{067CFFCD-28A5-4461-8310-CBAEC175BF3D}" destId="{68798D4B-A70B-4F8C-9CFC-0D6D9953B16A}" srcOrd="0" destOrd="0" presId="urn:microsoft.com/office/officeart/2008/layout/LinedList"/>
    <dgm:cxn modelId="{13BAE28E-C5CC-4598-855B-8DE7B29024DF}" type="presOf" srcId="{21281D3D-7775-448C-A465-6796BA1FBBDA}" destId="{55A66187-9097-422D-84FC-20B788505A9F}" srcOrd="0" destOrd="0" presId="urn:microsoft.com/office/officeart/2008/layout/LinedList"/>
    <dgm:cxn modelId="{F78A24A7-D86B-4A2C-8C4B-246E03C93FE2}" srcId="{395C7470-4FC3-4701-84C5-9D9810503663}" destId="{21281D3D-7775-448C-A465-6796BA1FBBDA}" srcOrd="0" destOrd="0" parTransId="{6CB25C45-A151-41AC-B363-D348E54CCD07}" sibTransId="{B2362A4A-D7FC-49E8-9C1F-DB9E9F52BA7A}"/>
    <dgm:cxn modelId="{B4E86AAA-ABC7-4CBA-B476-DCA6A07E2D63}" type="presOf" srcId="{652C012B-E66E-4695-B68A-7515DF6451D9}" destId="{9E430CE4-DC7C-4B03-97DE-AB6F31A29FAF}" srcOrd="0" destOrd="0" presId="urn:microsoft.com/office/officeart/2008/layout/LinedList"/>
    <dgm:cxn modelId="{392086EE-317B-40FE-AB1C-A0C063235A08}" srcId="{395C7470-4FC3-4701-84C5-9D9810503663}" destId="{6AF348A2-DCE8-467E-8E0D-5B382F76F30F}" srcOrd="2" destOrd="0" parTransId="{C2266CDD-173C-4379-A961-A47FB6378AFE}" sibTransId="{98703166-C15A-4003-B529-BFCB831F0320}"/>
    <dgm:cxn modelId="{EADC67FE-53FA-4723-BA52-29A9313F1215}" srcId="{395C7470-4FC3-4701-84C5-9D9810503663}" destId="{067CFFCD-28A5-4461-8310-CBAEC175BF3D}" srcOrd="1" destOrd="0" parTransId="{29676373-525C-4952-8C40-1DB14B0D007F}" sibTransId="{D8F3000E-CDF0-40D3-B810-EEFD7E5F2DE8}"/>
    <dgm:cxn modelId="{552D4168-1A96-48E7-9328-E5569CDD6481}" type="presParOf" srcId="{8FF2EFC8-F26E-4C98-B886-7B5613EA153D}" destId="{22488A8E-3440-467D-BB86-E3ED18641E24}" srcOrd="0" destOrd="0" presId="urn:microsoft.com/office/officeart/2008/layout/LinedList"/>
    <dgm:cxn modelId="{B07EB397-0A6F-4E49-9AE5-0EF50F8BBE1F}" type="presParOf" srcId="{8FF2EFC8-F26E-4C98-B886-7B5613EA153D}" destId="{C900DFDF-0753-43AF-ADBD-B77BEBAE25D6}" srcOrd="1" destOrd="0" presId="urn:microsoft.com/office/officeart/2008/layout/LinedList"/>
    <dgm:cxn modelId="{FC987506-BBC4-4FF6-883C-FB6A4A22E46C}" type="presParOf" srcId="{C900DFDF-0753-43AF-ADBD-B77BEBAE25D6}" destId="{55A66187-9097-422D-84FC-20B788505A9F}" srcOrd="0" destOrd="0" presId="urn:microsoft.com/office/officeart/2008/layout/LinedList"/>
    <dgm:cxn modelId="{875E69E0-E78D-40B0-A257-520677DB136D}" type="presParOf" srcId="{C900DFDF-0753-43AF-ADBD-B77BEBAE25D6}" destId="{B5FBE114-AF87-4E29-A4BC-FA4B6C139F07}" srcOrd="1" destOrd="0" presId="urn:microsoft.com/office/officeart/2008/layout/LinedList"/>
    <dgm:cxn modelId="{B4EF8A96-CFE6-4B56-9370-9A65CEA1662D}" type="presParOf" srcId="{8FF2EFC8-F26E-4C98-B886-7B5613EA153D}" destId="{A49551B4-411F-4CA4-A2F2-1318C76BA6F4}" srcOrd="2" destOrd="0" presId="urn:microsoft.com/office/officeart/2008/layout/LinedList"/>
    <dgm:cxn modelId="{9EE4182D-3E1E-4DD3-987B-2FC2B830B051}" type="presParOf" srcId="{8FF2EFC8-F26E-4C98-B886-7B5613EA153D}" destId="{29E69CA5-1D2A-4BBF-96BD-1888A8123C6B}" srcOrd="3" destOrd="0" presId="urn:microsoft.com/office/officeart/2008/layout/LinedList"/>
    <dgm:cxn modelId="{35395997-C025-425C-B5BD-7AE0F87A5AB9}" type="presParOf" srcId="{29E69CA5-1D2A-4BBF-96BD-1888A8123C6B}" destId="{68798D4B-A70B-4F8C-9CFC-0D6D9953B16A}" srcOrd="0" destOrd="0" presId="urn:microsoft.com/office/officeart/2008/layout/LinedList"/>
    <dgm:cxn modelId="{59277103-5180-4520-9FC1-26F66CAC1D50}" type="presParOf" srcId="{29E69CA5-1D2A-4BBF-96BD-1888A8123C6B}" destId="{66B4EB87-9CF9-489B-885D-5E7C4008A564}" srcOrd="1" destOrd="0" presId="urn:microsoft.com/office/officeart/2008/layout/LinedList"/>
    <dgm:cxn modelId="{A1E89D3F-FC0D-4DEF-A688-762440FD2245}" type="presParOf" srcId="{8FF2EFC8-F26E-4C98-B886-7B5613EA153D}" destId="{98ADC379-DFF3-44BE-BC49-814CEAA4A929}" srcOrd="4" destOrd="0" presId="urn:microsoft.com/office/officeart/2008/layout/LinedList"/>
    <dgm:cxn modelId="{330394E2-159D-4206-87D9-905C1FAC4BAB}" type="presParOf" srcId="{8FF2EFC8-F26E-4C98-B886-7B5613EA153D}" destId="{2BB004F3-B8E9-48C4-8BBB-4BE0256CE2BA}" srcOrd="5" destOrd="0" presId="urn:microsoft.com/office/officeart/2008/layout/LinedList"/>
    <dgm:cxn modelId="{8B3A797D-30AF-47F3-BB4F-22426E95BDE1}" type="presParOf" srcId="{2BB004F3-B8E9-48C4-8BBB-4BE0256CE2BA}" destId="{E11FB853-969B-44EF-AC6B-776FF65AE6B2}" srcOrd="0" destOrd="0" presId="urn:microsoft.com/office/officeart/2008/layout/LinedList"/>
    <dgm:cxn modelId="{9E9B5A94-77CD-4D68-AF7A-2A967FA4311F}" type="presParOf" srcId="{2BB004F3-B8E9-48C4-8BBB-4BE0256CE2BA}" destId="{040501B0-23EF-40C5-8022-29F616912F3C}" srcOrd="1" destOrd="0" presId="urn:microsoft.com/office/officeart/2008/layout/LinedList"/>
    <dgm:cxn modelId="{49B4A2B7-1836-4249-A4A3-B526E210405E}" type="presParOf" srcId="{8FF2EFC8-F26E-4C98-B886-7B5613EA153D}" destId="{838FAE9E-4A75-4E1A-847A-E040D5346852}" srcOrd="6" destOrd="0" presId="urn:microsoft.com/office/officeart/2008/layout/LinedList"/>
    <dgm:cxn modelId="{F4A62AE7-5905-4E3A-B6DA-70F9CE8C49D7}" type="presParOf" srcId="{8FF2EFC8-F26E-4C98-B886-7B5613EA153D}" destId="{BD6E63B0-D049-4990-AB2C-BAAC61F9F3D7}" srcOrd="7" destOrd="0" presId="urn:microsoft.com/office/officeart/2008/layout/LinedList"/>
    <dgm:cxn modelId="{3B0B01F0-1A5B-4F01-9FA1-40A9857A876D}" type="presParOf" srcId="{BD6E63B0-D049-4990-AB2C-BAAC61F9F3D7}" destId="{9E430CE4-DC7C-4B03-97DE-AB6F31A29FAF}" srcOrd="0" destOrd="0" presId="urn:microsoft.com/office/officeart/2008/layout/LinedList"/>
    <dgm:cxn modelId="{2D637515-9F86-49DB-8CD0-3B5413C53505}" type="presParOf" srcId="{BD6E63B0-D049-4990-AB2C-BAAC61F9F3D7}" destId="{3B3CD2FD-5A3D-4B50-9C9A-F5D1E39A6F5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008A782-ADC7-49BF-A5A1-31DF231FC599}" type="doc">
      <dgm:prSet loTypeId="urn:microsoft.com/office/officeart/2005/8/layout/cycle8" loCatId="cycle" qsTypeId="urn:microsoft.com/office/officeart/2005/8/quickstyle/simple1" qsCatId="simple" csTypeId="urn:microsoft.com/office/officeart/2005/8/colors/colorful4" csCatId="colorful"/>
      <dgm:spPr/>
      <dgm:t>
        <a:bodyPr/>
        <a:lstStyle/>
        <a:p>
          <a:endParaRPr lang="en-US"/>
        </a:p>
      </dgm:t>
    </dgm:pt>
    <dgm:pt modelId="{26B126CF-B14F-4BCE-832A-A1EDAE19359B}">
      <dgm:prSet custT="1"/>
      <dgm:spPr/>
      <dgm:t>
        <a:bodyPr/>
        <a:lstStyle/>
        <a:p>
          <a:r>
            <a:rPr lang="en-GB" sz="1200" dirty="0">
              <a:latin typeface="Arial" panose="020B0604020202020204" pitchFamily="34" charset="0"/>
              <a:cs typeface="Arial" panose="020B0604020202020204" pitchFamily="34" charset="0"/>
            </a:rPr>
            <a:t>Employee turnover on the frontline is a major challenge to long term workforce planning.</a:t>
          </a:r>
          <a:endParaRPr lang="en-US" sz="1200" dirty="0">
            <a:latin typeface="Arial" panose="020B0604020202020204" pitchFamily="34" charset="0"/>
            <a:cs typeface="Arial" panose="020B0604020202020204" pitchFamily="34" charset="0"/>
          </a:endParaRPr>
        </a:p>
      </dgm:t>
    </dgm:pt>
    <dgm:pt modelId="{D0646FC2-BE88-451B-BCEA-9D86FCE92711}" type="parTrans" cxnId="{37CF093D-2AB2-4F68-B756-83CBBABAE06B}">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9CFFCB8E-52C9-4B69-B15D-3683332692AC}" type="sibTrans" cxnId="{37CF093D-2AB2-4F68-B756-83CBBABAE06B}">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0CEB751D-9D92-46A2-A2D8-990854C46B15}">
      <dgm:prSet custT="1"/>
      <dgm:spPr/>
      <dgm:t>
        <a:bodyPr/>
        <a:lstStyle/>
        <a:p>
          <a:r>
            <a:rPr lang="en-GB" sz="1200">
              <a:latin typeface="Arial" panose="020B0604020202020204" pitchFamily="34" charset="0"/>
              <a:cs typeface="Arial" panose="020B0604020202020204" pitchFamily="34" charset="0"/>
            </a:rPr>
            <a:t>The talent shortages are increased by the competition of logistics and digital specialists.</a:t>
          </a:r>
          <a:endParaRPr lang="en-US" sz="1200">
            <a:latin typeface="Arial" panose="020B0604020202020204" pitchFamily="34" charset="0"/>
            <a:cs typeface="Arial" panose="020B0604020202020204" pitchFamily="34" charset="0"/>
          </a:endParaRPr>
        </a:p>
      </dgm:t>
    </dgm:pt>
    <dgm:pt modelId="{45F25DDB-2CF0-4202-9426-C83885CB04BA}" type="parTrans" cxnId="{ED413425-1FBB-422E-B1FE-AB1037CEDDFB}">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FF1079B0-956F-482F-AE7F-B86410E1BEB4}" type="sibTrans" cxnId="{ED413425-1FBB-422E-B1FE-AB1037CEDDFB}">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D1F60B52-4379-469F-A9AB-16EA50E845DE}">
      <dgm:prSet custT="1"/>
      <dgm:spPr/>
      <dgm:t>
        <a:bodyPr/>
        <a:lstStyle/>
        <a:p>
          <a:r>
            <a:rPr lang="en-GB" sz="1200">
              <a:latin typeface="Arial" panose="020B0604020202020204" pitchFamily="34" charset="0"/>
              <a:cs typeface="Arial" panose="020B0604020202020204" pitchFamily="34" charset="0"/>
            </a:rPr>
            <a:t>International discrepancies have negative impacts on recruiting efficiency (Smith </a:t>
          </a:r>
          <a:r>
            <a:rPr lang="en-GB" sz="1200" i="1">
              <a:latin typeface="Arial" panose="020B0604020202020204" pitchFamily="34" charset="0"/>
              <a:cs typeface="Arial" panose="020B0604020202020204" pitchFamily="34" charset="0"/>
            </a:rPr>
            <a:t>et al., </a:t>
          </a:r>
          <a:r>
            <a:rPr lang="en-GB" sz="1200">
              <a:latin typeface="Arial" panose="020B0604020202020204" pitchFamily="34" charset="0"/>
              <a:cs typeface="Arial" panose="020B0604020202020204" pitchFamily="34" charset="0"/>
            </a:rPr>
            <a:t>2024).</a:t>
          </a:r>
          <a:endParaRPr lang="en-US" sz="1200">
            <a:latin typeface="Arial" panose="020B0604020202020204" pitchFamily="34" charset="0"/>
            <a:cs typeface="Arial" panose="020B0604020202020204" pitchFamily="34" charset="0"/>
          </a:endParaRPr>
        </a:p>
      </dgm:t>
    </dgm:pt>
    <dgm:pt modelId="{85FCA750-D88E-4C76-8571-97C574FCB0E2}" type="parTrans" cxnId="{7A4BE7B3-2493-419C-978D-D61845EB7290}">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1DFB10C4-0446-483B-93FE-443939534E5E}" type="sibTrans" cxnId="{7A4BE7B3-2493-419C-978D-D61845EB7290}">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623134C8-4491-4206-BBED-7A9721BB8A30}">
      <dgm:prSet custT="1"/>
      <dgm:spPr/>
      <dgm:t>
        <a:bodyPr/>
        <a:lstStyle/>
        <a:p>
          <a:r>
            <a:rPr lang="en-GB" sz="1200">
              <a:latin typeface="Arial" panose="020B0604020202020204" pitchFamily="34" charset="0"/>
              <a:cs typeface="Arial" panose="020B0604020202020204" pitchFamily="34" charset="0"/>
            </a:rPr>
            <a:t>There is international movement of leadership with the help of  limited movement.</a:t>
          </a:r>
          <a:endParaRPr lang="en-US" sz="1200" dirty="0">
            <a:latin typeface="Arial" panose="020B0604020202020204" pitchFamily="34" charset="0"/>
            <a:cs typeface="Arial" panose="020B0604020202020204" pitchFamily="34" charset="0"/>
          </a:endParaRPr>
        </a:p>
      </dgm:t>
    </dgm:pt>
    <dgm:pt modelId="{348B2413-0CA9-4792-94AB-B76443E8C73C}" type="parTrans" cxnId="{D4868A7E-41CF-4D73-9278-CCC3996C348F}">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C5321EDF-0545-43AA-83C9-57C6216055C2}" type="sibTrans" cxnId="{D4868A7E-41CF-4D73-9278-CCC3996C348F}">
      <dgm:prSet/>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1634E34C-8C3B-43F1-A84D-74DAE37F1B28}" type="pres">
      <dgm:prSet presAssocID="{9008A782-ADC7-49BF-A5A1-31DF231FC599}" presName="compositeShape" presStyleCnt="0">
        <dgm:presLayoutVars>
          <dgm:chMax val="7"/>
          <dgm:dir/>
          <dgm:resizeHandles val="exact"/>
        </dgm:presLayoutVars>
      </dgm:prSet>
      <dgm:spPr/>
    </dgm:pt>
    <dgm:pt modelId="{D8BF8961-712D-4C8C-92A5-7DEEE6CFD5AE}" type="pres">
      <dgm:prSet presAssocID="{9008A782-ADC7-49BF-A5A1-31DF231FC599}" presName="wedge1" presStyleLbl="node1" presStyleIdx="0" presStyleCnt="4"/>
      <dgm:spPr/>
    </dgm:pt>
    <dgm:pt modelId="{7AFAA831-838C-4F22-B27F-2B6A096A3C16}" type="pres">
      <dgm:prSet presAssocID="{9008A782-ADC7-49BF-A5A1-31DF231FC599}" presName="dummy1a" presStyleCnt="0"/>
      <dgm:spPr/>
    </dgm:pt>
    <dgm:pt modelId="{AA7D5837-BB0B-4322-8793-7026EC4D1984}" type="pres">
      <dgm:prSet presAssocID="{9008A782-ADC7-49BF-A5A1-31DF231FC599}" presName="dummy1b" presStyleCnt="0"/>
      <dgm:spPr/>
    </dgm:pt>
    <dgm:pt modelId="{E7AEC55A-2294-4681-9E73-907B88EC261D}" type="pres">
      <dgm:prSet presAssocID="{9008A782-ADC7-49BF-A5A1-31DF231FC599}" presName="wedge1Tx" presStyleLbl="node1" presStyleIdx="0" presStyleCnt="4">
        <dgm:presLayoutVars>
          <dgm:chMax val="0"/>
          <dgm:chPref val="0"/>
          <dgm:bulletEnabled val="1"/>
        </dgm:presLayoutVars>
      </dgm:prSet>
      <dgm:spPr/>
    </dgm:pt>
    <dgm:pt modelId="{B3FCC5F3-4E82-4A36-B9B4-DB8079FCF5AB}" type="pres">
      <dgm:prSet presAssocID="{9008A782-ADC7-49BF-A5A1-31DF231FC599}" presName="wedge2" presStyleLbl="node1" presStyleIdx="1" presStyleCnt="4"/>
      <dgm:spPr/>
    </dgm:pt>
    <dgm:pt modelId="{7E7B8529-D6F3-4486-AEB1-898F152F060F}" type="pres">
      <dgm:prSet presAssocID="{9008A782-ADC7-49BF-A5A1-31DF231FC599}" presName="dummy2a" presStyleCnt="0"/>
      <dgm:spPr/>
    </dgm:pt>
    <dgm:pt modelId="{86FA31AD-48A2-47D3-8DA2-2B06B76EFE4D}" type="pres">
      <dgm:prSet presAssocID="{9008A782-ADC7-49BF-A5A1-31DF231FC599}" presName="dummy2b" presStyleCnt="0"/>
      <dgm:spPr/>
    </dgm:pt>
    <dgm:pt modelId="{C0E640F5-0A3A-43B2-9EDD-3DA30F1F6BEE}" type="pres">
      <dgm:prSet presAssocID="{9008A782-ADC7-49BF-A5A1-31DF231FC599}" presName="wedge2Tx" presStyleLbl="node1" presStyleIdx="1" presStyleCnt="4">
        <dgm:presLayoutVars>
          <dgm:chMax val="0"/>
          <dgm:chPref val="0"/>
          <dgm:bulletEnabled val="1"/>
        </dgm:presLayoutVars>
      </dgm:prSet>
      <dgm:spPr/>
    </dgm:pt>
    <dgm:pt modelId="{A9CA525E-F5E6-40B2-B077-EB066072755C}" type="pres">
      <dgm:prSet presAssocID="{9008A782-ADC7-49BF-A5A1-31DF231FC599}" presName="wedge3" presStyleLbl="node1" presStyleIdx="2" presStyleCnt="4"/>
      <dgm:spPr/>
    </dgm:pt>
    <dgm:pt modelId="{AB2F50FE-5764-4605-B2F3-1756C2ECC0BA}" type="pres">
      <dgm:prSet presAssocID="{9008A782-ADC7-49BF-A5A1-31DF231FC599}" presName="dummy3a" presStyleCnt="0"/>
      <dgm:spPr/>
    </dgm:pt>
    <dgm:pt modelId="{3956BD41-8D1D-4DC8-8D52-75711BC3665A}" type="pres">
      <dgm:prSet presAssocID="{9008A782-ADC7-49BF-A5A1-31DF231FC599}" presName="dummy3b" presStyleCnt="0"/>
      <dgm:spPr/>
    </dgm:pt>
    <dgm:pt modelId="{6BD16C36-F853-4168-A927-7D6B3659ACAA}" type="pres">
      <dgm:prSet presAssocID="{9008A782-ADC7-49BF-A5A1-31DF231FC599}" presName="wedge3Tx" presStyleLbl="node1" presStyleIdx="2" presStyleCnt="4">
        <dgm:presLayoutVars>
          <dgm:chMax val="0"/>
          <dgm:chPref val="0"/>
          <dgm:bulletEnabled val="1"/>
        </dgm:presLayoutVars>
      </dgm:prSet>
      <dgm:spPr/>
    </dgm:pt>
    <dgm:pt modelId="{D7F646AE-CE74-4C25-A3C4-1FFC5E633AE2}" type="pres">
      <dgm:prSet presAssocID="{9008A782-ADC7-49BF-A5A1-31DF231FC599}" presName="wedge4" presStyleLbl="node1" presStyleIdx="3" presStyleCnt="4"/>
      <dgm:spPr/>
    </dgm:pt>
    <dgm:pt modelId="{C2EA8CD0-AE00-4B14-8201-C02FEF886A27}" type="pres">
      <dgm:prSet presAssocID="{9008A782-ADC7-49BF-A5A1-31DF231FC599}" presName="dummy4a" presStyleCnt="0"/>
      <dgm:spPr/>
    </dgm:pt>
    <dgm:pt modelId="{D24C1C58-88F9-4757-A9FA-C73909406C4F}" type="pres">
      <dgm:prSet presAssocID="{9008A782-ADC7-49BF-A5A1-31DF231FC599}" presName="dummy4b" presStyleCnt="0"/>
      <dgm:spPr/>
    </dgm:pt>
    <dgm:pt modelId="{EDE16CED-6E6D-426E-AFD4-5A6F9A4B00A6}" type="pres">
      <dgm:prSet presAssocID="{9008A782-ADC7-49BF-A5A1-31DF231FC599}" presName="wedge4Tx" presStyleLbl="node1" presStyleIdx="3" presStyleCnt="4">
        <dgm:presLayoutVars>
          <dgm:chMax val="0"/>
          <dgm:chPref val="0"/>
          <dgm:bulletEnabled val="1"/>
        </dgm:presLayoutVars>
      </dgm:prSet>
      <dgm:spPr/>
    </dgm:pt>
    <dgm:pt modelId="{94350F9D-87D4-47D9-94F9-8BFF3A5D98A8}" type="pres">
      <dgm:prSet presAssocID="{9CFFCB8E-52C9-4B69-B15D-3683332692AC}" presName="arrowWedge1" presStyleLbl="fgSibTrans2D1" presStyleIdx="0" presStyleCnt="4"/>
      <dgm:spPr/>
    </dgm:pt>
    <dgm:pt modelId="{A851230A-AE70-436E-9218-44C30BCB8E7D}" type="pres">
      <dgm:prSet presAssocID="{FF1079B0-956F-482F-AE7F-B86410E1BEB4}" presName="arrowWedge2" presStyleLbl="fgSibTrans2D1" presStyleIdx="1" presStyleCnt="4"/>
      <dgm:spPr/>
    </dgm:pt>
    <dgm:pt modelId="{C661C468-16F4-4845-B0E3-18781564D296}" type="pres">
      <dgm:prSet presAssocID="{1DFB10C4-0446-483B-93FE-443939534E5E}" presName="arrowWedge3" presStyleLbl="fgSibTrans2D1" presStyleIdx="2" presStyleCnt="4"/>
      <dgm:spPr/>
    </dgm:pt>
    <dgm:pt modelId="{A6921205-3AC8-4772-B263-B22B5E289D62}" type="pres">
      <dgm:prSet presAssocID="{C5321EDF-0545-43AA-83C9-57C6216055C2}" presName="arrowWedge4" presStyleLbl="fgSibTrans2D1" presStyleIdx="3" presStyleCnt="4"/>
      <dgm:spPr/>
    </dgm:pt>
  </dgm:ptLst>
  <dgm:cxnLst>
    <dgm:cxn modelId="{ED413425-1FBB-422E-B1FE-AB1037CEDDFB}" srcId="{9008A782-ADC7-49BF-A5A1-31DF231FC599}" destId="{0CEB751D-9D92-46A2-A2D8-990854C46B15}" srcOrd="1" destOrd="0" parTransId="{45F25DDB-2CF0-4202-9426-C83885CB04BA}" sibTransId="{FF1079B0-956F-482F-AE7F-B86410E1BEB4}"/>
    <dgm:cxn modelId="{A76E2F2B-4A7C-4098-8943-396A9AB533B1}" type="presOf" srcId="{D1F60B52-4379-469F-A9AB-16EA50E845DE}" destId="{6BD16C36-F853-4168-A927-7D6B3659ACAA}" srcOrd="1" destOrd="0" presId="urn:microsoft.com/office/officeart/2005/8/layout/cycle8"/>
    <dgm:cxn modelId="{5F42F832-AB28-4890-8363-E6B63558E107}" type="presOf" srcId="{0CEB751D-9D92-46A2-A2D8-990854C46B15}" destId="{C0E640F5-0A3A-43B2-9EDD-3DA30F1F6BEE}" srcOrd="1" destOrd="0" presId="urn:microsoft.com/office/officeart/2005/8/layout/cycle8"/>
    <dgm:cxn modelId="{37CF093D-2AB2-4F68-B756-83CBBABAE06B}" srcId="{9008A782-ADC7-49BF-A5A1-31DF231FC599}" destId="{26B126CF-B14F-4BCE-832A-A1EDAE19359B}" srcOrd="0" destOrd="0" parTransId="{D0646FC2-BE88-451B-BCEA-9D86FCE92711}" sibTransId="{9CFFCB8E-52C9-4B69-B15D-3683332692AC}"/>
    <dgm:cxn modelId="{63DA006B-977A-4C05-B9C5-CC0DAA7184B6}" type="presOf" srcId="{9008A782-ADC7-49BF-A5A1-31DF231FC599}" destId="{1634E34C-8C3B-43F1-A84D-74DAE37F1B28}" srcOrd="0" destOrd="0" presId="urn:microsoft.com/office/officeart/2005/8/layout/cycle8"/>
    <dgm:cxn modelId="{6106D76C-743C-4877-9842-539718637B56}" type="presOf" srcId="{0CEB751D-9D92-46A2-A2D8-990854C46B15}" destId="{B3FCC5F3-4E82-4A36-B9B4-DB8079FCF5AB}" srcOrd="0" destOrd="0" presId="urn:microsoft.com/office/officeart/2005/8/layout/cycle8"/>
    <dgm:cxn modelId="{D4868A7E-41CF-4D73-9278-CCC3996C348F}" srcId="{9008A782-ADC7-49BF-A5A1-31DF231FC599}" destId="{623134C8-4491-4206-BBED-7A9721BB8A30}" srcOrd="3" destOrd="0" parTransId="{348B2413-0CA9-4792-94AB-B76443E8C73C}" sibTransId="{C5321EDF-0545-43AA-83C9-57C6216055C2}"/>
    <dgm:cxn modelId="{A9DD138B-7C6F-41F9-8598-629BA000D6BE}" type="presOf" srcId="{D1F60B52-4379-469F-A9AB-16EA50E845DE}" destId="{A9CA525E-F5E6-40B2-B077-EB066072755C}" srcOrd="0" destOrd="0" presId="urn:microsoft.com/office/officeart/2005/8/layout/cycle8"/>
    <dgm:cxn modelId="{7CC60090-21E6-44B9-8A9E-48E6CE0665F1}" type="presOf" srcId="{26B126CF-B14F-4BCE-832A-A1EDAE19359B}" destId="{D8BF8961-712D-4C8C-92A5-7DEEE6CFD5AE}" srcOrd="0" destOrd="0" presId="urn:microsoft.com/office/officeart/2005/8/layout/cycle8"/>
    <dgm:cxn modelId="{0397AC90-0529-4C2B-8376-9CF339F6E392}" type="presOf" srcId="{623134C8-4491-4206-BBED-7A9721BB8A30}" destId="{D7F646AE-CE74-4C25-A3C4-1FFC5E633AE2}" srcOrd="0" destOrd="0" presId="urn:microsoft.com/office/officeart/2005/8/layout/cycle8"/>
    <dgm:cxn modelId="{25F08CAC-9C37-4022-899F-F388419C24BE}" type="presOf" srcId="{623134C8-4491-4206-BBED-7A9721BB8A30}" destId="{EDE16CED-6E6D-426E-AFD4-5A6F9A4B00A6}" srcOrd="1" destOrd="0" presId="urn:microsoft.com/office/officeart/2005/8/layout/cycle8"/>
    <dgm:cxn modelId="{7A4BE7B3-2493-419C-978D-D61845EB7290}" srcId="{9008A782-ADC7-49BF-A5A1-31DF231FC599}" destId="{D1F60B52-4379-469F-A9AB-16EA50E845DE}" srcOrd="2" destOrd="0" parTransId="{85FCA750-D88E-4C76-8571-97C574FCB0E2}" sibTransId="{1DFB10C4-0446-483B-93FE-443939534E5E}"/>
    <dgm:cxn modelId="{08BA2FBA-4D87-4853-99D7-90B4941B75AC}" type="presOf" srcId="{26B126CF-B14F-4BCE-832A-A1EDAE19359B}" destId="{E7AEC55A-2294-4681-9E73-907B88EC261D}" srcOrd="1" destOrd="0" presId="urn:microsoft.com/office/officeart/2005/8/layout/cycle8"/>
    <dgm:cxn modelId="{24E36239-3AA6-4F24-B326-CF614A8AEC0B}" type="presParOf" srcId="{1634E34C-8C3B-43F1-A84D-74DAE37F1B28}" destId="{D8BF8961-712D-4C8C-92A5-7DEEE6CFD5AE}" srcOrd="0" destOrd="0" presId="urn:microsoft.com/office/officeart/2005/8/layout/cycle8"/>
    <dgm:cxn modelId="{44719D90-0578-4C1C-93AA-40265AE780FF}" type="presParOf" srcId="{1634E34C-8C3B-43F1-A84D-74DAE37F1B28}" destId="{7AFAA831-838C-4F22-B27F-2B6A096A3C16}" srcOrd="1" destOrd="0" presId="urn:microsoft.com/office/officeart/2005/8/layout/cycle8"/>
    <dgm:cxn modelId="{BFAED312-8C39-4675-8F5F-6EBEAD22B86E}" type="presParOf" srcId="{1634E34C-8C3B-43F1-A84D-74DAE37F1B28}" destId="{AA7D5837-BB0B-4322-8793-7026EC4D1984}" srcOrd="2" destOrd="0" presId="urn:microsoft.com/office/officeart/2005/8/layout/cycle8"/>
    <dgm:cxn modelId="{3B928D7B-18FF-4722-97AA-182AEED3F46A}" type="presParOf" srcId="{1634E34C-8C3B-43F1-A84D-74DAE37F1B28}" destId="{E7AEC55A-2294-4681-9E73-907B88EC261D}" srcOrd="3" destOrd="0" presId="urn:microsoft.com/office/officeart/2005/8/layout/cycle8"/>
    <dgm:cxn modelId="{5FFD89AE-012F-4BEE-8358-F7177F198702}" type="presParOf" srcId="{1634E34C-8C3B-43F1-A84D-74DAE37F1B28}" destId="{B3FCC5F3-4E82-4A36-B9B4-DB8079FCF5AB}" srcOrd="4" destOrd="0" presId="urn:microsoft.com/office/officeart/2005/8/layout/cycle8"/>
    <dgm:cxn modelId="{6EF2A873-E832-44A8-B2CC-30E62E55752F}" type="presParOf" srcId="{1634E34C-8C3B-43F1-A84D-74DAE37F1B28}" destId="{7E7B8529-D6F3-4486-AEB1-898F152F060F}" srcOrd="5" destOrd="0" presId="urn:microsoft.com/office/officeart/2005/8/layout/cycle8"/>
    <dgm:cxn modelId="{B0C537CF-2A71-4FF6-A87F-BC97ABC7A681}" type="presParOf" srcId="{1634E34C-8C3B-43F1-A84D-74DAE37F1B28}" destId="{86FA31AD-48A2-47D3-8DA2-2B06B76EFE4D}" srcOrd="6" destOrd="0" presId="urn:microsoft.com/office/officeart/2005/8/layout/cycle8"/>
    <dgm:cxn modelId="{77E4740A-5082-4900-AE13-F2304709C999}" type="presParOf" srcId="{1634E34C-8C3B-43F1-A84D-74DAE37F1B28}" destId="{C0E640F5-0A3A-43B2-9EDD-3DA30F1F6BEE}" srcOrd="7" destOrd="0" presId="urn:microsoft.com/office/officeart/2005/8/layout/cycle8"/>
    <dgm:cxn modelId="{5A2FC4B7-6CD3-4560-AC27-51FB68CC0218}" type="presParOf" srcId="{1634E34C-8C3B-43F1-A84D-74DAE37F1B28}" destId="{A9CA525E-F5E6-40B2-B077-EB066072755C}" srcOrd="8" destOrd="0" presId="urn:microsoft.com/office/officeart/2005/8/layout/cycle8"/>
    <dgm:cxn modelId="{579069AD-0C30-4201-8779-E177363A6EE6}" type="presParOf" srcId="{1634E34C-8C3B-43F1-A84D-74DAE37F1B28}" destId="{AB2F50FE-5764-4605-B2F3-1756C2ECC0BA}" srcOrd="9" destOrd="0" presId="urn:microsoft.com/office/officeart/2005/8/layout/cycle8"/>
    <dgm:cxn modelId="{A01717B4-DCAE-4F59-9E35-8C53E5E554DF}" type="presParOf" srcId="{1634E34C-8C3B-43F1-A84D-74DAE37F1B28}" destId="{3956BD41-8D1D-4DC8-8D52-75711BC3665A}" srcOrd="10" destOrd="0" presId="urn:microsoft.com/office/officeart/2005/8/layout/cycle8"/>
    <dgm:cxn modelId="{41075112-CA9E-4549-999A-D96D6FC1968D}" type="presParOf" srcId="{1634E34C-8C3B-43F1-A84D-74DAE37F1B28}" destId="{6BD16C36-F853-4168-A927-7D6B3659ACAA}" srcOrd="11" destOrd="0" presId="urn:microsoft.com/office/officeart/2005/8/layout/cycle8"/>
    <dgm:cxn modelId="{91ABEDFF-1C37-483A-9B4D-0704CC573F58}" type="presParOf" srcId="{1634E34C-8C3B-43F1-A84D-74DAE37F1B28}" destId="{D7F646AE-CE74-4C25-A3C4-1FFC5E633AE2}" srcOrd="12" destOrd="0" presId="urn:microsoft.com/office/officeart/2005/8/layout/cycle8"/>
    <dgm:cxn modelId="{704B264F-9E39-4640-8DAF-BC3E3D36C765}" type="presParOf" srcId="{1634E34C-8C3B-43F1-A84D-74DAE37F1B28}" destId="{C2EA8CD0-AE00-4B14-8201-C02FEF886A27}" srcOrd="13" destOrd="0" presId="urn:microsoft.com/office/officeart/2005/8/layout/cycle8"/>
    <dgm:cxn modelId="{3D1A6A49-96E0-47C4-A764-D50B7A080A8D}" type="presParOf" srcId="{1634E34C-8C3B-43F1-A84D-74DAE37F1B28}" destId="{D24C1C58-88F9-4757-A9FA-C73909406C4F}" srcOrd="14" destOrd="0" presId="urn:microsoft.com/office/officeart/2005/8/layout/cycle8"/>
    <dgm:cxn modelId="{5A9CE9A1-A49A-45C4-9237-BEB3B9290A7A}" type="presParOf" srcId="{1634E34C-8C3B-43F1-A84D-74DAE37F1B28}" destId="{EDE16CED-6E6D-426E-AFD4-5A6F9A4B00A6}" srcOrd="15" destOrd="0" presId="urn:microsoft.com/office/officeart/2005/8/layout/cycle8"/>
    <dgm:cxn modelId="{39F09E17-E147-4667-A6C8-7897162E00FF}" type="presParOf" srcId="{1634E34C-8C3B-43F1-A84D-74DAE37F1B28}" destId="{94350F9D-87D4-47D9-94F9-8BFF3A5D98A8}" srcOrd="16" destOrd="0" presId="urn:microsoft.com/office/officeart/2005/8/layout/cycle8"/>
    <dgm:cxn modelId="{79215DCD-5ACB-4F5E-AAD1-0B6068A8A55B}" type="presParOf" srcId="{1634E34C-8C3B-43F1-A84D-74DAE37F1B28}" destId="{A851230A-AE70-436E-9218-44C30BCB8E7D}" srcOrd="17" destOrd="0" presId="urn:microsoft.com/office/officeart/2005/8/layout/cycle8"/>
    <dgm:cxn modelId="{83FA0970-80CD-4ED3-AF9A-840B3F0CCBDA}" type="presParOf" srcId="{1634E34C-8C3B-43F1-A84D-74DAE37F1B28}" destId="{C661C468-16F4-4845-B0E3-18781564D296}" srcOrd="18" destOrd="0" presId="urn:microsoft.com/office/officeart/2005/8/layout/cycle8"/>
    <dgm:cxn modelId="{3B5AB038-E76C-41F6-B9DE-D98747BA8B5F}" type="presParOf" srcId="{1634E34C-8C3B-43F1-A84D-74DAE37F1B28}" destId="{A6921205-3AC8-4772-B263-B22B5E289D62}" srcOrd="19"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D1AA1CB-965A-4F5E-9730-F4DBE7F040F7}"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5359A687-C7A0-4FB1-97E4-8073247D690B}">
      <dgm:prSet custT="1"/>
      <dgm:spPr/>
      <dgm:t>
        <a:bodyPr/>
        <a:lstStyle/>
        <a:p>
          <a:r>
            <a:rPr lang="en-GB" sz="1800" dirty="0">
              <a:solidFill>
                <a:schemeClr val="tx1"/>
              </a:solidFill>
              <a:latin typeface="Arial" panose="020B0604020202020204" pitchFamily="34" charset="0"/>
              <a:cs typeface="Arial" panose="020B0604020202020204" pitchFamily="34" charset="0"/>
            </a:rPr>
            <a:t>Enlargement of the AI-based candidate screening to become more efficient.</a:t>
          </a:r>
          <a:endParaRPr lang="en-US" sz="1800" dirty="0">
            <a:solidFill>
              <a:schemeClr val="tx1"/>
            </a:solidFill>
            <a:latin typeface="Arial" panose="020B0604020202020204" pitchFamily="34" charset="0"/>
            <a:cs typeface="Arial" panose="020B0604020202020204" pitchFamily="34" charset="0"/>
          </a:endParaRPr>
        </a:p>
      </dgm:t>
    </dgm:pt>
    <dgm:pt modelId="{E0DFE0AC-D128-4CE8-85DE-10CFB0BD883B}" type="parTrans" cxnId="{677657C6-5FC2-483D-83AD-AAE614022005}">
      <dgm:prSet/>
      <dgm:spPr/>
      <dgm:t>
        <a:bodyPr/>
        <a:lstStyle/>
        <a:p>
          <a:endParaRPr lang="en-US" sz="1400">
            <a:solidFill>
              <a:schemeClr val="tx1"/>
            </a:solidFill>
            <a:latin typeface="Arial" panose="020B0604020202020204" pitchFamily="34" charset="0"/>
            <a:cs typeface="Arial" panose="020B0604020202020204" pitchFamily="34" charset="0"/>
          </a:endParaRPr>
        </a:p>
      </dgm:t>
    </dgm:pt>
    <dgm:pt modelId="{F14D5D8D-A818-4BF5-9B75-0078D82ADE6D}" type="sibTrans" cxnId="{677657C6-5FC2-483D-83AD-AAE614022005}">
      <dgm:prSet/>
      <dgm:spPr/>
      <dgm:t>
        <a:bodyPr/>
        <a:lstStyle/>
        <a:p>
          <a:endParaRPr lang="en-US" sz="1400">
            <a:solidFill>
              <a:schemeClr val="tx1"/>
            </a:solidFill>
            <a:latin typeface="Arial" panose="020B0604020202020204" pitchFamily="34" charset="0"/>
            <a:cs typeface="Arial" panose="020B0604020202020204" pitchFamily="34" charset="0"/>
          </a:endParaRPr>
        </a:p>
      </dgm:t>
    </dgm:pt>
    <dgm:pt modelId="{4357745C-2B78-49B0-9B5A-E61C360276FF}">
      <dgm:prSet custT="1"/>
      <dgm:spPr/>
      <dgm:t>
        <a:bodyPr/>
        <a:lstStyle/>
        <a:p>
          <a:r>
            <a:rPr lang="en-GB" sz="1800">
              <a:solidFill>
                <a:schemeClr val="tx1"/>
              </a:solidFill>
              <a:latin typeface="Arial" panose="020B0604020202020204" pitchFamily="34" charset="0"/>
              <a:cs typeface="Arial" panose="020B0604020202020204" pitchFamily="34" charset="0"/>
            </a:rPr>
            <a:t>Increase global leadership mobility programmes.</a:t>
          </a:r>
          <a:endParaRPr lang="en-US" sz="1800">
            <a:solidFill>
              <a:schemeClr val="tx1"/>
            </a:solidFill>
            <a:latin typeface="Arial" panose="020B0604020202020204" pitchFamily="34" charset="0"/>
            <a:cs typeface="Arial" panose="020B0604020202020204" pitchFamily="34" charset="0"/>
          </a:endParaRPr>
        </a:p>
      </dgm:t>
    </dgm:pt>
    <dgm:pt modelId="{662BFAC1-A218-4E20-A781-2FBFA6359B88}" type="parTrans" cxnId="{306A00BC-AD9C-4975-BF45-6AFF59F234D9}">
      <dgm:prSet/>
      <dgm:spPr/>
      <dgm:t>
        <a:bodyPr/>
        <a:lstStyle/>
        <a:p>
          <a:endParaRPr lang="en-US" sz="1400">
            <a:solidFill>
              <a:schemeClr val="tx1"/>
            </a:solidFill>
            <a:latin typeface="Arial" panose="020B0604020202020204" pitchFamily="34" charset="0"/>
            <a:cs typeface="Arial" panose="020B0604020202020204" pitchFamily="34" charset="0"/>
          </a:endParaRPr>
        </a:p>
      </dgm:t>
    </dgm:pt>
    <dgm:pt modelId="{9D75A97F-C888-4D18-8F3A-EF9AE1FD831E}" type="sibTrans" cxnId="{306A00BC-AD9C-4975-BF45-6AFF59F234D9}">
      <dgm:prSet/>
      <dgm:spPr/>
      <dgm:t>
        <a:bodyPr/>
        <a:lstStyle/>
        <a:p>
          <a:endParaRPr lang="en-US" sz="1400">
            <a:solidFill>
              <a:schemeClr val="tx1"/>
            </a:solidFill>
            <a:latin typeface="Arial" panose="020B0604020202020204" pitchFamily="34" charset="0"/>
            <a:cs typeface="Arial" panose="020B0604020202020204" pitchFamily="34" charset="0"/>
          </a:endParaRPr>
        </a:p>
      </dgm:t>
    </dgm:pt>
    <dgm:pt modelId="{A77E69D9-62A4-4F78-AF01-9DC733218E6C}">
      <dgm:prSet custT="1"/>
      <dgm:spPr/>
      <dgm:t>
        <a:bodyPr/>
        <a:lstStyle/>
        <a:p>
          <a:r>
            <a:rPr lang="en-GB" sz="1800">
              <a:solidFill>
                <a:schemeClr val="tx1"/>
              </a:solidFill>
              <a:latin typeface="Arial" panose="020B0604020202020204" pitchFamily="34" charset="0"/>
              <a:cs typeface="Arial" panose="020B0604020202020204" pitchFamily="34" charset="0"/>
            </a:rPr>
            <a:t>Target employer branding campaigns on the global markets (Smith </a:t>
          </a:r>
          <a:r>
            <a:rPr lang="en-GB" sz="1800" i="1">
              <a:solidFill>
                <a:schemeClr val="tx1"/>
              </a:solidFill>
              <a:latin typeface="Arial" panose="020B0604020202020204" pitchFamily="34" charset="0"/>
              <a:cs typeface="Arial" panose="020B0604020202020204" pitchFamily="34" charset="0"/>
            </a:rPr>
            <a:t>et al., </a:t>
          </a:r>
          <a:r>
            <a:rPr lang="en-GB" sz="1800">
              <a:solidFill>
                <a:schemeClr val="tx1"/>
              </a:solidFill>
              <a:latin typeface="Arial" panose="020B0604020202020204" pitchFamily="34" charset="0"/>
              <a:cs typeface="Arial" panose="020B0604020202020204" pitchFamily="34" charset="0"/>
            </a:rPr>
            <a:t>2024).</a:t>
          </a:r>
          <a:endParaRPr lang="en-US" sz="1800">
            <a:solidFill>
              <a:schemeClr val="tx1"/>
            </a:solidFill>
            <a:latin typeface="Arial" panose="020B0604020202020204" pitchFamily="34" charset="0"/>
            <a:cs typeface="Arial" panose="020B0604020202020204" pitchFamily="34" charset="0"/>
          </a:endParaRPr>
        </a:p>
      </dgm:t>
    </dgm:pt>
    <dgm:pt modelId="{C2BC84FF-8E0E-4673-B541-1882DB2CBA52}" type="parTrans" cxnId="{A3B2DDF9-5125-4C21-B342-B994E653225F}">
      <dgm:prSet/>
      <dgm:spPr/>
      <dgm:t>
        <a:bodyPr/>
        <a:lstStyle/>
        <a:p>
          <a:endParaRPr lang="en-US" sz="1400">
            <a:solidFill>
              <a:schemeClr val="tx1"/>
            </a:solidFill>
            <a:latin typeface="Arial" panose="020B0604020202020204" pitchFamily="34" charset="0"/>
            <a:cs typeface="Arial" panose="020B0604020202020204" pitchFamily="34" charset="0"/>
          </a:endParaRPr>
        </a:p>
      </dgm:t>
    </dgm:pt>
    <dgm:pt modelId="{6D01A0A5-A3BE-4AE0-AA5D-0CB3DF07FE58}" type="sibTrans" cxnId="{A3B2DDF9-5125-4C21-B342-B994E653225F}">
      <dgm:prSet/>
      <dgm:spPr/>
      <dgm:t>
        <a:bodyPr/>
        <a:lstStyle/>
        <a:p>
          <a:endParaRPr lang="en-US" sz="1400">
            <a:solidFill>
              <a:schemeClr val="tx1"/>
            </a:solidFill>
            <a:latin typeface="Arial" panose="020B0604020202020204" pitchFamily="34" charset="0"/>
            <a:cs typeface="Arial" panose="020B0604020202020204" pitchFamily="34" charset="0"/>
          </a:endParaRPr>
        </a:p>
      </dgm:t>
    </dgm:pt>
    <dgm:pt modelId="{D066A6F6-BDA6-48D7-B718-2C7EF3957BB1}">
      <dgm:prSet custT="1"/>
      <dgm:spPr/>
      <dgm:t>
        <a:bodyPr/>
        <a:lstStyle/>
        <a:p>
          <a:r>
            <a:rPr lang="en-GB" sz="1800">
              <a:solidFill>
                <a:schemeClr val="tx1"/>
              </a:solidFill>
              <a:latin typeface="Arial" panose="020B0604020202020204" pitchFamily="34" charset="0"/>
              <a:cs typeface="Arial" panose="020B0604020202020204" pitchFamily="34" charset="0"/>
            </a:rPr>
            <a:t>Collaborate with universities to create talent avenues across the world.</a:t>
          </a:r>
          <a:endParaRPr lang="en-US" sz="1800">
            <a:solidFill>
              <a:schemeClr val="tx1"/>
            </a:solidFill>
            <a:latin typeface="Arial" panose="020B0604020202020204" pitchFamily="34" charset="0"/>
            <a:cs typeface="Arial" panose="020B0604020202020204" pitchFamily="34" charset="0"/>
          </a:endParaRPr>
        </a:p>
      </dgm:t>
    </dgm:pt>
    <dgm:pt modelId="{CD44A51D-863B-4EE6-862F-9A035F3F5D17}" type="parTrans" cxnId="{065231A4-6525-46BB-B951-B04C03CB8D47}">
      <dgm:prSet/>
      <dgm:spPr/>
      <dgm:t>
        <a:bodyPr/>
        <a:lstStyle/>
        <a:p>
          <a:endParaRPr lang="en-US" sz="1400">
            <a:solidFill>
              <a:schemeClr val="tx1"/>
            </a:solidFill>
            <a:latin typeface="Arial" panose="020B0604020202020204" pitchFamily="34" charset="0"/>
            <a:cs typeface="Arial" panose="020B0604020202020204" pitchFamily="34" charset="0"/>
          </a:endParaRPr>
        </a:p>
      </dgm:t>
    </dgm:pt>
    <dgm:pt modelId="{A04B098C-5B0D-4010-BE12-5BB23B20F4EC}" type="sibTrans" cxnId="{065231A4-6525-46BB-B951-B04C03CB8D47}">
      <dgm:prSet/>
      <dgm:spPr/>
      <dgm:t>
        <a:bodyPr/>
        <a:lstStyle/>
        <a:p>
          <a:endParaRPr lang="en-US" sz="1400">
            <a:solidFill>
              <a:schemeClr val="tx1"/>
            </a:solidFill>
            <a:latin typeface="Arial" panose="020B0604020202020204" pitchFamily="34" charset="0"/>
            <a:cs typeface="Arial" panose="020B0604020202020204" pitchFamily="34" charset="0"/>
          </a:endParaRPr>
        </a:p>
      </dgm:t>
    </dgm:pt>
    <dgm:pt modelId="{4CED0586-CB38-4BFF-8854-CB8F5B5FCCF6}" type="pres">
      <dgm:prSet presAssocID="{AD1AA1CB-965A-4F5E-9730-F4DBE7F040F7}" presName="root" presStyleCnt="0">
        <dgm:presLayoutVars>
          <dgm:dir/>
          <dgm:resizeHandles val="exact"/>
        </dgm:presLayoutVars>
      </dgm:prSet>
      <dgm:spPr/>
    </dgm:pt>
    <dgm:pt modelId="{EE9333C0-D6D5-4912-AF89-44641E007BAB}" type="pres">
      <dgm:prSet presAssocID="{AD1AA1CB-965A-4F5E-9730-F4DBE7F040F7}" presName="container" presStyleCnt="0">
        <dgm:presLayoutVars>
          <dgm:dir/>
          <dgm:resizeHandles val="exact"/>
        </dgm:presLayoutVars>
      </dgm:prSet>
      <dgm:spPr/>
    </dgm:pt>
    <dgm:pt modelId="{54EF18B6-AB62-483A-BF7A-6569C38B1D28}" type="pres">
      <dgm:prSet presAssocID="{5359A687-C7A0-4FB1-97E4-8073247D690B}" presName="compNode" presStyleCnt="0"/>
      <dgm:spPr/>
    </dgm:pt>
    <dgm:pt modelId="{9C5D2086-1107-402C-942D-12AD0581445E}" type="pres">
      <dgm:prSet presAssocID="{5359A687-C7A0-4FB1-97E4-8073247D690B}" presName="iconBgRect" presStyleLbl="bgShp" presStyleIdx="0" presStyleCnt="4"/>
      <dgm:spPr/>
    </dgm:pt>
    <dgm:pt modelId="{254591F7-5BD0-40C6-8ECB-CCFA2997CE14}" type="pres">
      <dgm:prSet presAssocID="{5359A687-C7A0-4FB1-97E4-8073247D690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3318891D-DFAB-444E-9F16-FACE622C9962}" type="pres">
      <dgm:prSet presAssocID="{5359A687-C7A0-4FB1-97E4-8073247D690B}" presName="spaceRect" presStyleCnt="0"/>
      <dgm:spPr/>
    </dgm:pt>
    <dgm:pt modelId="{CB58D04D-4AC3-4B24-9A80-BE159D363766}" type="pres">
      <dgm:prSet presAssocID="{5359A687-C7A0-4FB1-97E4-8073247D690B}" presName="textRect" presStyleLbl="revTx" presStyleIdx="0" presStyleCnt="4">
        <dgm:presLayoutVars>
          <dgm:chMax val="1"/>
          <dgm:chPref val="1"/>
        </dgm:presLayoutVars>
      </dgm:prSet>
      <dgm:spPr/>
    </dgm:pt>
    <dgm:pt modelId="{B6DC8F43-616A-4C01-A1D1-2D4A03BCF20A}" type="pres">
      <dgm:prSet presAssocID="{F14D5D8D-A818-4BF5-9B75-0078D82ADE6D}" presName="sibTrans" presStyleLbl="sibTrans2D1" presStyleIdx="0" presStyleCnt="0"/>
      <dgm:spPr/>
    </dgm:pt>
    <dgm:pt modelId="{D64E4C86-9C55-4072-AAE9-5EC70EB79746}" type="pres">
      <dgm:prSet presAssocID="{4357745C-2B78-49B0-9B5A-E61C360276FF}" presName="compNode" presStyleCnt="0"/>
      <dgm:spPr/>
    </dgm:pt>
    <dgm:pt modelId="{4561DBBF-C73C-4C8B-8267-52B377B7BF1B}" type="pres">
      <dgm:prSet presAssocID="{4357745C-2B78-49B0-9B5A-E61C360276FF}" presName="iconBgRect" presStyleLbl="bgShp" presStyleIdx="1" presStyleCnt="4"/>
      <dgm:spPr/>
    </dgm:pt>
    <dgm:pt modelId="{BA2A1570-4D49-4C64-A0A6-D3FBF39C9AE5}" type="pres">
      <dgm:prSet presAssocID="{4357745C-2B78-49B0-9B5A-E61C360276F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Europe-Africa"/>
        </a:ext>
      </dgm:extLst>
    </dgm:pt>
    <dgm:pt modelId="{15A1047B-ADF8-4972-BDD1-FCFA8E9BCB22}" type="pres">
      <dgm:prSet presAssocID="{4357745C-2B78-49B0-9B5A-E61C360276FF}" presName="spaceRect" presStyleCnt="0"/>
      <dgm:spPr/>
    </dgm:pt>
    <dgm:pt modelId="{004C6468-77A0-438D-9CC9-955FB8446C3A}" type="pres">
      <dgm:prSet presAssocID="{4357745C-2B78-49B0-9B5A-E61C360276FF}" presName="textRect" presStyleLbl="revTx" presStyleIdx="1" presStyleCnt="4">
        <dgm:presLayoutVars>
          <dgm:chMax val="1"/>
          <dgm:chPref val="1"/>
        </dgm:presLayoutVars>
      </dgm:prSet>
      <dgm:spPr/>
    </dgm:pt>
    <dgm:pt modelId="{E48A6554-4887-494B-84E9-2A6868C99E3A}" type="pres">
      <dgm:prSet presAssocID="{9D75A97F-C888-4D18-8F3A-EF9AE1FD831E}" presName="sibTrans" presStyleLbl="sibTrans2D1" presStyleIdx="0" presStyleCnt="0"/>
      <dgm:spPr/>
    </dgm:pt>
    <dgm:pt modelId="{63164A15-1FE6-4195-A037-C7CC34A83461}" type="pres">
      <dgm:prSet presAssocID="{A77E69D9-62A4-4F78-AF01-9DC733218E6C}" presName="compNode" presStyleCnt="0"/>
      <dgm:spPr/>
    </dgm:pt>
    <dgm:pt modelId="{BF24A916-D703-42E0-804A-639716AE8629}" type="pres">
      <dgm:prSet presAssocID="{A77E69D9-62A4-4F78-AF01-9DC733218E6C}" presName="iconBgRect" presStyleLbl="bgShp" presStyleIdx="2" presStyleCnt="4"/>
      <dgm:spPr/>
    </dgm:pt>
    <dgm:pt modelId="{EEBE140B-11EE-4969-9DB8-EE87A7B1672E}" type="pres">
      <dgm:prSet presAssocID="{A77E69D9-62A4-4F78-AF01-9DC733218E6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rget Audience"/>
        </a:ext>
      </dgm:extLst>
    </dgm:pt>
    <dgm:pt modelId="{13954450-DA52-486E-A759-19631775099D}" type="pres">
      <dgm:prSet presAssocID="{A77E69D9-62A4-4F78-AF01-9DC733218E6C}" presName="spaceRect" presStyleCnt="0"/>
      <dgm:spPr/>
    </dgm:pt>
    <dgm:pt modelId="{EDF78C7E-4E8C-4ED1-87D5-EB3D1F609521}" type="pres">
      <dgm:prSet presAssocID="{A77E69D9-62A4-4F78-AF01-9DC733218E6C}" presName="textRect" presStyleLbl="revTx" presStyleIdx="2" presStyleCnt="4">
        <dgm:presLayoutVars>
          <dgm:chMax val="1"/>
          <dgm:chPref val="1"/>
        </dgm:presLayoutVars>
      </dgm:prSet>
      <dgm:spPr/>
    </dgm:pt>
    <dgm:pt modelId="{4E221433-2D1A-4D28-8555-760F7EB902F1}" type="pres">
      <dgm:prSet presAssocID="{6D01A0A5-A3BE-4AE0-AA5D-0CB3DF07FE58}" presName="sibTrans" presStyleLbl="sibTrans2D1" presStyleIdx="0" presStyleCnt="0"/>
      <dgm:spPr/>
    </dgm:pt>
    <dgm:pt modelId="{3BAF22AF-C7AE-48A9-84A6-EA42550C54FE}" type="pres">
      <dgm:prSet presAssocID="{D066A6F6-BDA6-48D7-B718-2C7EF3957BB1}" presName="compNode" presStyleCnt="0"/>
      <dgm:spPr/>
    </dgm:pt>
    <dgm:pt modelId="{89FF4589-8C58-4C71-9541-BB3FCA85F88F}" type="pres">
      <dgm:prSet presAssocID="{D066A6F6-BDA6-48D7-B718-2C7EF3957BB1}" presName="iconBgRect" presStyleLbl="bgShp" presStyleIdx="3" presStyleCnt="4"/>
      <dgm:spPr/>
    </dgm:pt>
    <dgm:pt modelId="{4C609ACC-A2AD-48CF-86D4-8B0F74CA5581}" type="pres">
      <dgm:prSet presAssocID="{D066A6F6-BDA6-48D7-B718-2C7EF3957BB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68B77289-BFEE-49DD-84DB-BF34F91D7F21}" type="pres">
      <dgm:prSet presAssocID="{D066A6F6-BDA6-48D7-B718-2C7EF3957BB1}" presName="spaceRect" presStyleCnt="0"/>
      <dgm:spPr/>
    </dgm:pt>
    <dgm:pt modelId="{27D577F2-31B2-41E3-B2B1-04443A74C411}" type="pres">
      <dgm:prSet presAssocID="{D066A6F6-BDA6-48D7-B718-2C7EF3957BB1}" presName="textRect" presStyleLbl="revTx" presStyleIdx="3" presStyleCnt="4">
        <dgm:presLayoutVars>
          <dgm:chMax val="1"/>
          <dgm:chPref val="1"/>
        </dgm:presLayoutVars>
      </dgm:prSet>
      <dgm:spPr/>
    </dgm:pt>
  </dgm:ptLst>
  <dgm:cxnLst>
    <dgm:cxn modelId="{3DE97700-F960-47E2-9B91-84604846552C}" type="presOf" srcId="{D066A6F6-BDA6-48D7-B718-2C7EF3957BB1}" destId="{27D577F2-31B2-41E3-B2B1-04443A74C411}" srcOrd="0" destOrd="0" presId="urn:microsoft.com/office/officeart/2018/2/layout/IconCircleList"/>
    <dgm:cxn modelId="{6505A538-1736-42E5-8F7D-4EA23557090D}" type="presOf" srcId="{A77E69D9-62A4-4F78-AF01-9DC733218E6C}" destId="{EDF78C7E-4E8C-4ED1-87D5-EB3D1F609521}" srcOrd="0" destOrd="0" presId="urn:microsoft.com/office/officeart/2018/2/layout/IconCircleList"/>
    <dgm:cxn modelId="{0D5F0C3D-5791-44EF-BDEB-2C3CB790197D}" type="presOf" srcId="{4357745C-2B78-49B0-9B5A-E61C360276FF}" destId="{004C6468-77A0-438D-9CC9-955FB8446C3A}" srcOrd="0" destOrd="0" presId="urn:microsoft.com/office/officeart/2018/2/layout/IconCircleList"/>
    <dgm:cxn modelId="{34971E3E-41AE-448D-BECC-FE1A53BB87C8}" type="presOf" srcId="{F14D5D8D-A818-4BF5-9B75-0078D82ADE6D}" destId="{B6DC8F43-616A-4C01-A1D1-2D4A03BCF20A}" srcOrd="0" destOrd="0" presId="urn:microsoft.com/office/officeart/2018/2/layout/IconCircleList"/>
    <dgm:cxn modelId="{9610B95B-1E22-4C00-8315-146BD37C2433}" type="presOf" srcId="{AD1AA1CB-965A-4F5E-9730-F4DBE7F040F7}" destId="{4CED0586-CB38-4BFF-8854-CB8F5B5FCCF6}" srcOrd="0" destOrd="0" presId="urn:microsoft.com/office/officeart/2018/2/layout/IconCircleList"/>
    <dgm:cxn modelId="{E839FC85-37BB-441C-B193-A3ED0070838E}" type="presOf" srcId="{6D01A0A5-A3BE-4AE0-AA5D-0CB3DF07FE58}" destId="{4E221433-2D1A-4D28-8555-760F7EB902F1}" srcOrd="0" destOrd="0" presId="urn:microsoft.com/office/officeart/2018/2/layout/IconCircleList"/>
    <dgm:cxn modelId="{065231A4-6525-46BB-B951-B04C03CB8D47}" srcId="{AD1AA1CB-965A-4F5E-9730-F4DBE7F040F7}" destId="{D066A6F6-BDA6-48D7-B718-2C7EF3957BB1}" srcOrd="3" destOrd="0" parTransId="{CD44A51D-863B-4EE6-862F-9A035F3F5D17}" sibTransId="{A04B098C-5B0D-4010-BE12-5BB23B20F4EC}"/>
    <dgm:cxn modelId="{306A00BC-AD9C-4975-BF45-6AFF59F234D9}" srcId="{AD1AA1CB-965A-4F5E-9730-F4DBE7F040F7}" destId="{4357745C-2B78-49B0-9B5A-E61C360276FF}" srcOrd="1" destOrd="0" parTransId="{662BFAC1-A218-4E20-A781-2FBFA6359B88}" sibTransId="{9D75A97F-C888-4D18-8F3A-EF9AE1FD831E}"/>
    <dgm:cxn modelId="{677657C6-5FC2-483D-83AD-AAE614022005}" srcId="{AD1AA1CB-965A-4F5E-9730-F4DBE7F040F7}" destId="{5359A687-C7A0-4FB1-97E4-8073247D690B}" srcOrd="0" destOrd="0" parTransId="{E0DFE0AC-D128-4CE8-85DE-10CFB0BD883B}" sibTransId="{F14D5D8D-A818-4BF5-9B75-0078D82ADE6D}"/>
    <dgm:cxn modelId="{964656CD-B275-48C5-A79D-2D038868D931}" type="presOf" srcId="{9D75A97F-C888-4D18-8F3A-EF9AE1FD831E}" destId="{E48A6554-4887-494B-84E9-2A6868C99E3A}" srcOrd="0" destOrd="0" presId="urn:microsoft.com/office/officeart/2018/2/layout/IconCircleList"/>
    <dgm:cxn modelId="{D6A500E8-0218-4CC5-A6C1-C44A925F2E62}" type="presOf" srcId="{5359A687-C7A0-4FB1-97E4-8073247D690B}" destId="{CB58D04D-4AC3-4B24-9A80-BE159D363766}" srcOrd="0" destOrd="0" presId="urn:microsoft.com/office/officeart/2018/2/layout/IconCircleList"/>
    <dgm:cxn modelId="{A3B2DDF9-5125-4C21-B342-B994E653225F}" srcId="{AD1AA1CB-965A-4F5E-9730-F4DBE7F040F7}" destId="{A77E69D9-62A4-4F78-AF01-9DC733218E6C}" srcOrd="2" destOrd="0" parTransId="{C2BC84FF-8E0E-4673-B541-1882DB2CBA52}" sibTransId="{6D01A0A5-A3BE-4AE0-AA5D-0CB3DF07FE58}"/>
    <dgm:cxn modelId="{937D33C4-D59D-409A-B304-04BB15A1BCAD}" type="presParOf" srcId="{4CED0586-CB38-4BFF-8854-CB8F5B5FCCF6}" destId="{EE9333C0-D6D5-4912-AF89-44641E007BAB}" srcOrd="0" destOrd="0" presId="urn:microsoft.com/office/officeart/2018/2/layout/IconCircleList"/>
    <dgm:cxn modelId="{D517665C-D3CE-4D45-98EB-D6C2A9108496}" type="presParOf" srcId="{EE9333C0-D6D5-4912-AF89-44641E007BAB}" destId="{54EF18B6-AB62-483A-BF7A-6569C38B1D28}" srcOrd="0" destOrd="0" presId="urn:microsoft.com/office/officeart/2018/2/layout/IconCircleList"/>
    <dgm:cxn modelId="{5C29A03A-0672-411E-B6A6-5F2624AF4016}" type="presParOf" srcId="{54EF18B6-AB62-483A-BF7A-6569C38B1D28}" destId="{9C5D2086-1107-402C-942D-12AD0581445E}" srcOrd="0" destOrd="0" presId="urn:microsoft.com/office/officeart/2018/2/layout/IconCircleList"/>
    <dgm:cxn modelId="{C4BC370E-746D-448B-AF63-963BC58E8590}" type="presParOf" srcId="{54EF18B6-AB62-483A-BF7A-6569C38B1D28}" destId="{254591F7-5BD0-40C6-8ECB-CCFA2997CE14}" srcOrd="1" destOrd="0" presId="urn:microsoft.com/office/officeart/2018/2/layout/IconCircleList"/>
    <dgm:cxn modelId="{600F4E33-4F54-4AC4-A9B1-80EEADCB86CF}" type="presParOf" srcId="{54EF18B6-AB62-483A-BF7A-6569C38B1D28}" destId="{3318891D-DFAB-444E-9F16-FACE622C9962}" srcOrd="2" destOrd="0" presId="urn:microsoft.com/office/officeart/2018/2/layout/IconCircleList"/>
    <dgm:cxn modelId="{AB40424E-CBB1-402C-B9FB-2EDC9B8A33C1}" type="presParOf" srcId="{54EF18B6-AB62-483A-BF7A-6569C38B1D28}" destId="{CB58D04D-4AC3-4B24-9A80-BE159D363766}" srcOrd="3" destOrd="0" presId="urn:microsoft.com/office/officeart/2018/2/layout/IconCircleList"/>
    <dgm:cxn modelId="{A943482B-9D57-440F-A312-C3C10E6CB64D}" type="presParOf" srcId="{EE9333C0-D6D5-4912-AF89-44641E007BAB}" destId="{B6DC8F43-616A-4C01-A1D1-2D4A03BCF20A}" srcOrd="1" destOrd="0" presId="urn:microsoft.com/office/officeart/2018/2/layout/IconCircleList"/>
    <dgm:cxn modelId="{529BCF33-F8A9-4484-AF3D-E52A2734B85F}" type="presParOf" srcId="{EE9333C0-D6D5-4912-AF89-44641E007BAB}" destId="{D64E4C86-9C55-4072-AAE9-5EC70EB79746}" srcOrd="2" destOrd="0" presId="urn:microsoft.com/office/officeart/2018/2/layout/IconCircleList"/>
    <dgm:cxn modelId="{9918A75A-4D69-42EC-89F2-6D286992DC89}" type="presParOf" srcId="{D64E4C86-9C55-4072-AAE9-5EC70EB79746}" destId="{4561DBBF-C73C-4C8B-8267-52B377B7BF1B}" srcOrd="0" destOrd="0" presId="urn:microsoft.com/office/officeart/2018/2/layout/IconCircleList"/>
    <dgm:cxn modelId="{7EB5F2D9-A543-4538-AEF2-9A53F48DB6A8}" type="presParOf" srcId="{D64E4C86-9C55-4072-AAE9-5EC70EB79746}" destId="{BA2A1570-4D49-4C64-A0A6-D3FBF39C9AE5}" srcOrd="1" destOrd="0" presId="urn:microsoft.com/office/officeart/2018/2/layout/IconCircleList"/>
    <dgm:cxn modelId="{91FA1122-14AE-417F-AE98-0143E047CBC5}" type="presParOf" srcId="{D64E4C86-9C55-4072-AAE9-5EC70EB79746}" destId="{15A1047B-ADF8-4972-BDD1-FCFA8E9BCB22}" srcOrd="2" destOrd="0" presId="urn:microsoft.com/office/officeart/2018/2/layout/IconCircleList"/>
    <dgm:cxn modelId="{896AEAEB-CFAB-42ED-ADA2-1B605BAF763B}" type="presParOf" srcId="{D64E4C86-9C55-4072-AAE9-5EC70EB79746}" destId="{004C6468-77A0-438D-9CC9-955FB8446C3A}" srcOrd="3" destOrd="0" presId="urn:microsoft.com/office/officeart/2018/2/layout/IconCircleList"/>
    <dgm:cxn modelId="{F5AB328D-A6FC-4BDA-B142-F882A8755EFC}" type="presParOf" srcId="{EE9333C0-D6D5-4912-AF89-44641E007BAB}" destId="{E48A6554-4887-494B-84E9-2A6868C99E3A}" srcOrd="3" destOrd="0" presId="urn:microsoft.com/office/officeart/2018/2/layout/IconCircleList"/>
    <dgm:cxn modelId="{65F2F0D0-F91E-4D35-BA26-B48F6623F191}" type="presParOf" srcId="{EE9333C0-D6D5-4912-AF89-44641E007BAB}" destId="{63164A15-1FE6-4195-A037-C7CC34A83461}" srcOrd="4" destOrd="0" presId="urn:microsoft.com/office/officeart/2018/2/layout/IconCircleList"/>
    <dgm:cxn modelId="{7729AEFC-4CBA-494F-ADC6-F0FB82A84337}" type="presParOf" srcId="{63164A15-1FE6-4195-A037-C7CC34A83461}" destId="{BF24A916-D703-42E0-804A-639716AE8629}" srcOrd="0" destOrd="0" presId="urn:microsoft.com/office/officeart/2018/2/layout/IconCircleList"/>
    <dgm:cxn modelId="{F0B9CD59-4C04-4074-AC95-D7316A7B3B88}" type="presParOf" srcId="{63164A15-1FE6-4195-A037-C7CC34A83461}" destId="{EEBE140B-11EE-4969-9DB8-EE87A7B1672E}" srcOrd="1" destOrd="0" presId="urn:microsoft.com/office/officeart/2018/2/layout/IconCircleList"/>
    <dgm:cxn modelId="{F7F39777-36AA-480E-B100-4DD7A09246A0}" type="presParOf" srcId="{63164A15-1FE6-4195-A037-C7CC34A83461}" destId="{13954450-DA52-486E-A759-19631775099D}" srcOrd="2" destOrd="0" presId="urn:microsoft.com/office/officeart/2018/2/layout/IconCircleList"/>
    <dgm:cxn modelId="{614F30C9-0F35-4788-8DF6-0127C33F0F0B}" type="presParOf" srcId="{63164A15-1FE6-4195-A037-C7CC34A83461}" destId="{EDF78C7E-4E8C-4ED1-87D5-EB3D1F609521}" srcOrd="3" destOrd="0" presId="urn:microsoft.com/office/officeart/2018/2/layout/IconCircleList"/>
    <dgm:cxn modelId="{C23095DB-0989-4C40-BFC2-6817D202AAC2}" type="presParOf" srcId="{EE9333C0-D6D5-4912-AF89-44641E007BAB}" destId="{4E221433-2D1A-4D28-8555-760F7EB902F1}" srcOrd="5" destOrd="0" presId="urn:microsoft.com/office/officeart/2018/2/layout/IconCircleList"/>
    <dgm:cxn modelId="{6F9B0448-CC05-4506-B709-DEAA83E02974}" type="presParOf" srcId="{EE9333C0-D6D5-4912-AF89-44641E007BAB}" destId="{3BAF22AF-C7AE-48A9-84A6-EA42550C54FE}" srcOrd="6" destOrd="0" presId="urn:microsoft.com/office/officeart/2018/2/layout/IconCircleList"/>
    <dgm:cxn modelId="{7E1BE5A1-4F63-4D5D-BBCD-1CD7B8E74ED6}" type="presParOf" srcId="{3BAF22AF-C7AE-48A9-84A6-EA42550C54FE}" destId="{89FF4589-8C58-4C71-9541-BB3FCA85F88F}" srcOrd="0" destOrd="0" presId="urn:microsoft.com/office/officeart/2018/2/layout/IconCircleList"/>
    <dgm:cxn modelId="{392AA7FD-B6B0-4EBD-A626-F734265AE07A}" type="presParOf" srcId="{3BAF22AF-C7AE-48A9-84A6-EA42550C54FE}" destId="{4C609ACC-A2AD-48CF-86D4-8B0F74CA5581}" srcOrd="1" destOrd="0" presId="urn:microsoft.com/office/officeart/2018/2/layout/IconCircleList"/>
    <dgm:cxn modelId="{95D7B6F7-9F11-425D-A951-F3DEDDB32A3C}" type="presParOf" srcId="{3BAF22AF-C7AE-48A9-84A6-EA42550C54FE}" destId="{68B77289-BFEE-49DD-84DB-BF34F91D7F21}" srcOrd="2" destOrd="0" presId="urn:microsoft.com/office/officeart/2018/2/layout/IconCircleList"/>
    <dgm:cxn modelId="{A3A5CEB5-0C7C-4FF7-9E2A-645A567DCB95}" type="presParOf" srcId="{3BAF22AF-C7AE-48A9-84A6-EA42550C54FE}" destId="{27D577F2-31B2-41E3-B2B1-04443A74C411}"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52791AC-59F6-49A6-B4FB-BFC6DED653DD}"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GB"/>
        </a:p>
      </dgm:t>
    </dgm:pt>
    <dgm:pt modelId="{0131809E-86C3-4225-AEED-577A0FACA2DB}">
      <dgm:prSet/>
      <dgm:spPr/>
      <dgm:t>
        <a:bodyPr/>
        <a:lstStyle/>
        <a:p>
          <a:r>
            <a:rPr lang="en-GB">
              <a:latin typeface="Times New Roman" panose="02020603050405020304" pitchFamily="18" charset="0"/>
              <a:cs typeface="Times New Roman" panose="02020603050405020304" pitchFamily="18" charset="0"/>
            </a:rPr>
            <a:t>Tesco uses blended learning models that consist of online or digital learning modules, field training, as well as properly planned career progressions (Ruslan</a:t>
          </a:r>
          <a:r>
            <a:rPr lang="en-GB" i="1">
              <a:latin typeface="Times New Roman" panose="02020603050405020304" pitchFamily="18" charset="0"/>
              <a:cs typeface="Times New Roman" panose="02020603050405020304" pitchFamily="18" charset="0"/>
            </a:rPr>
            <a:t> et al., </a:t>
          </a:r>
          <a:r>
            <a:rPr lang="en-GB">
              <a:latin typeface="Times New Roman" panose="02020603050405020304" pitchFamily="18" charset="0"/>
              <a:cs typeface="Times New Roman" panose="02020603050405020304" pitchFamily="18" charset="0"/>
            </a:rPr>
            <a:t>2023).</a:t>
          </a:r>
        </a:p>
      </dgm:t>
    </dgm:pt>
    <dgm:pt modelId="{3A73C858-E3B7-442E-B895-4FF73FFF37E0}" type="parTrans" cxnId="{05F27D90-288F-4D6C-B6A9-2D767BE564EE}">
      <dgm:prSet/>
      <dgm:spPr/>
      <dgm:t>
        <a:bodyPr/>
        <a:lstStyle/>
        <a:p>
          <a:endParaRPr lang="en-GB" sz="2400">
            <a:latin typeface="Times New Roman" panose="02020603050405020304" pitchFamily="18" charset="0"/>
            <a:cs typeface="Times New Roman" panose="02020603050405020304" pitchFamily="18" charset="0"/>
          </a:endParaRPr>
        </a:p>
      </dgm:t>
    </dgm:pt>
    <dgm:pt modelId="{8CC5C346-BBD8-4CC4-A630-203A8B9C2A55}" type="sibTrans" cxnId="{05F27D90-288F-4D6C-B6A9-2D767BE564EE}">
      <dgm:prSet/>
      <dgm:spPr/>
      <dgm:t>
        <a:bodyPr/>
        <a:lstStyle/>
        <a:p>
          <a:endParaRPr lang="en-GB">
            <a:latin typeface="Times New Roman" panose="02020603050405020304" pitchFamily="18" charset="0"/>
            <a:cs typeface="Times New Roman" panose="02020603050405020304" pitchFamily="18" charset="0"/>
          </a:endParaRPr>
        </a:p>
      </dgm:t>
    </dgm:pt>
    <dgm:pt modelId="{1C64DF6C-E48B-4FA6-9C60-B45A7FB076BA}">
      <dgm:prSet/>
      <dgm:spPr/>
      <dgm:t>
        <a:bodyPr/>
        <a:lstStyle/>
        <a:p>
          <a:r>
            <a:rPr lang="en-GB">
              <a:latin typeface="Times New Roman" panose="02020603050405020304" pitchFamily="18" charset="0"/>
              <a:cs typeface="Times New Roman" panose="02020603050405020304" pitchFamily="18" charset="0"/>
            </a:rPr>
            <a:t>The Tesco Academy is the learning platform used by the organisation on technical and leadership along with compliance learning.</a:t>
          </a:r>
        </a:p>
      </dgm:t>
    </dgm:pt>
    <dgm:pt modelId="{C6758D01-5E70-4252-9EA0-CA02BBC9A70C}" type="parTrans" cxnId="{E87EF2B9-8890-4EB7-AF17-4A7BAD60F33F}">
      <dgm:prSet/>
      <dgm:spPr/>
      <dgm:t>
        <a:bodyPr/>
        <a:lstStyle/>
        <a:p>
          <a:endParaRPr lang="en-GB" sz="2400">
            <a:latin typeface="Times New Roman" panose="02020603050405020304" pitchFamily="18" charset="0"/>
            <a:cs typeface="Times New Roman" panose="02020603050405020304" pitchFamily="18" charset="0"/>
          </a:endParaRPr>
        </a:p>
      </dgm:t>
    </dgm:pt>
    <dgm:pt modelId="{63AD8629-F694-4445-9158-797DE1639E24}" type="sibTrans" cxnId="{E87EF2B9-8890-4EB7-AF17-4A7BAD60F33F}">
      <dgm:prSet/>
      <dgm:spPr/>
      <dgm:t>
        <a:bodyPr/>
        <a:lstStyle/>
        <a:p>
          <a:endParaRPr lang="en-GB">
            <a:latin typeface="Times New Roman" panose="02020603050405020304" pitchFamily="18" charset="0"/>
            <a:cs typeface="Times New Roman" panose="02020603050405020304" pitchFamily="18" charset="0"/>
          </a:endParaRPr>
        </a:p>
      </dgm:t>
    </dgm:pt>
    <dgm:pt modelId="{8C78F7C1-8B4C-4F17-BB0B-9AFFF05EA443}">
      <dgm:prSet/>
      <dgm:spPr/>
      <dgm:t>
        <a:bodyPr/>
        <a:lstStyle/>
        <a:p>
          <a:r>
            <a:rPr lang="en-GB">
              <a:latin typeface="Times New Roman" panose="02020603050405020304" pitchFamily="18" charset="0"/>
              <a:cs typeface="Times New Roman" panose="02020603050405020304" pitchFamily="18" charset="0"/>
            </a:rPr>
            <a:t>On the Retail Workforce Agility, programmes has been helpful in responding to industry dynamism.</a:t>
          </a:r>
        </a:p>
      </dgm:t>
    </dgm:pt>
    <dgm:pt modelId="{C481AFF7-2C9C-49AA-9B1A-5CCCA86B608B}" type="parTrans" cxnId="{F0F2E4A3-B3D1-47A3-B0AF-4E1FCE310AD7}">
      <dgm:prSet/>
      <dgm:spPr/>
      <dgm:t>
        <a:bodyPr/>
        <a:lstStyle/>
        <a:p>
          <a:endParaRPr lang="en-GB" sz="2400">
            <a:latin typeface="Times New Roman" panose="02020603050405020304" pitchFamily="18" charset="0"/>
            <a:cs typeface="Times New Roman" panose="02020603050405020304" pitchFamily="18" charset="0"/>
          </a:endParaRPr>
        </a:p>
      </dgm:t>
    </dgm:pt>
    <dgm:pt modelId="{E9066C96-0658-4FFC-A3D5-81E38C15F095}" type="sibTrans" cxnId="{F0F2E4A3-B3D1-47A3-B0AF-4E1FCE310AD7}">
      <dgm:prSet/>
      <dgm:spPr/>
      <dgm:t>
        <a:bodyPr/>
        <a:lstStyle/>
        <a:p>
          <a:endParaRPr lang="en-GB">
            <a:latin typeface="Times New Roman" panose="02020603050405020304" pitchFamily="18" charset="0"/>
            <a:cs typeface="Times New Roman" panose="02020603050405020304" pitchFamily="18" charset="0"/>
          </a:endParaRPr>
        </a:p>
      </dgm:t>
    </dgm:pt>
    <dgm:pt modelId="{5DE2BB8A-F7C6-4595-BD0F-73A70BA707C1}">
      <dgm:prSet/>
      <dgm:spPr/>
      <dgm:t>
        <a:bodyPr/>
        <a:lstStyle/>
        <a:p>
          <a:r>
            <a:rPr lang="en-GB">
              <a:latin typeface="Times New Roman" panose="02020603050405020304" pitchFamily="18" charset="0"/>
              <a:cs typeface="Times New Roman" panose="02020603050405020304" pitchFamily="18" charset="0"/>
            </a:rPr>
            <a:t>Training is in line with the strategic transformation agenda of Tesco.</a:t>
          </a:r>
        </a:p>
      </dgm:t>
    </dgm:pt>
    <dgm:pt modelId="{DAF03F71-A799-498F-9D5F-36212119E49C}" type="parTrans" cxnId="{FE5D8737-D931-4904-8F77-38AA57A3E441}">
      <dgm:prSet/>
      <dgm:spPr/>
      <dgm:t>
        <a:bodyPr/>
        <a:lstStyle/>
        <a:p>
          <a:endParaRPr lang="en-GB" sz="2400">
            <a:latin typeface="Times New Roman" panose="02020603050405020304" pitchFamily="18" charset="0"/>
            <a:cs typeface="Times New Roman" panose="02020603050405020304" pitchFamily="18" charset="0"/>
          </a:endParaRPr>
        </a:p>
      </dgm:t>
    </dgm:pt>
    <dgm:pt modelId="{9B94AB25-8715-42A8-BFFF-730191D48828}" type="sibTrans" cxnId="{FE5D8737-D931-4904-8F77-38AA57A3E441}">
      <dgm:prSet/>
      <dgm:spPr/>
      <dgm:t>
        <a:bodyPr/>
        <a:lstStyle/>
        <a:p>
          <a:endParaRPr lang="en-GB">
            <a:latin typeface="Times New Roman" panose="02020603050405020304" pitchFamily="18" charset="0"/>
            <a:cs typeface="Times New Roman" panose="02020603050405020304" pitchFamily="18" charset="0"/>
          </a:endParaRPr>
        </a:p>
      </dgm:t>
    </dgm:pt>
    <dgm:pt modelId="{4AACC497-E1BE-436B-B956-AB18F4A55457}" type="pres">
      <dgm:prSet presAssocID="{952791AC-59F6-49A6-B4FB-BFC6DED653DD}" presName="outerComposite" presStyleCnt="0">
        <dgm:presLayoutVars>
          <dgm:chMax val="5"/>
          <dgm:dir/>
          <dgm:resizeHandles val="exact"/>
        </dgm:presLayoutVars>
      </dgm:prSet>
      <dgm:spPr/>
    </dgm:pt>
    <dgm:pt modelId="{B97E6007-131D-44C9-B008-EF233BC063C5}" type="pres">
      <dgm:prSet presAssocID="{952791AC-59F6-49A6-B4FB-BFC6DED653DD}" presName="dummyMaxCanvas" presStyleCnt="0">
        <dgm:presLayoutVars/>
      </dgm:prSet>
      <dgm:spPr/>
    </dgm:pt>
    <dgm:pt modelId="{EC902B82-2463-4391-BFE0-50BCD93E37D6}" type="pres">
      <dgm:prSet presAssocID="{952791AC-59F6-49A6-B4FB-BFC6DED653DD}" presName="FourNodes_1" presStyleLbl="node1" presStyleIdx="0" presStyleCnt="4">
        <dgm:presLayoutVars>
          <dgm:bulletEnabled val="1"/>
        </dgm:presLayoutVars>
      </dgm:prSet>
      <dgm:spPr/>
    </dgm:pt>
    <dgm:pt modelId="{C55E849C-163C-4C42-B397-8E7C675FCBD6}" type="pres">
      <dgm:prSet presAssocID="{952791AC-59F6-49A6-B4FB-BFC6DED653DD}" presName="FourNodes_2" presStyleLbl="node1" presStyleIdx="1" presStyleCnt="4">
        <dgm:presLayoutVars>
          <dgm:bulletEnabled val="1"/>
        </dgm:presLayoutVars>
      </dgm:prSet>
      <dgm:spPr/>
    </dgm:pt>
    <dgm:pt modelId="{6BF8ED08-98D5-40D9-A120-8C79EB6A81DF}" type="pres">
      <dgm:prSet presAssocID="{952791AC-59F6-49A6-B4FB-BFC6DED653DD}" presName="FourNodes_3" presStyleLbl="node1" presStyleIdx="2" presStyleCnt="4">
        <dgm:presLayoutVars>
          <dgm:bulletEnabled val="1"/>
        </dgm:presLayoutVars>
      </dgm:prSet>
      <dgm:spPr/>
    </dgm:pt>
    <dgm:pt modelId="{DD61D0D1-A4C0-409D-AE9D-701B037107E5}" type="pres">
      <dgm:prSet presAssocID="{952791AC-59F6-49A6-B4FB-BFC6DED653DD}" presName="FourNodes_4" presStyleLbl="node1" presStyleIdx="3" presStyleCnt="4">
        <dgm:presLayoutVars>
          <dgm:bulletEnabled val="1"/>
        </dgm:presLayoutVars>
      </dgm:prSet>
      <dgm:spPr/>
    </dgm:pt>
    <dgm:pt modelId="{60BDCDEC-26F1-4F76-888A-ED50DFCBB1CF}" type="pres">
      <dgm:prSet presAssocID="{952791AC-59F6-49A6-B4FB-BFC6DED653DD}" presName="FourConn_1-2" presStyleLbl="fgAccFollowNode1" presStyleIdx="0" presStyleCnt="3">
        <dgm:presLayoutVars>
          <dgm:bulletEnabled val="1"/>
        </dgm:presLayoutVars>
      </dgm:prSet>
      <dgm:spPr/>
    </dgm:pt>
    <dgm:pt modelId="{DDD2FBF8-AE28-4090-85C0-85BF4083A317}" type="pres">
      <dgm:prSet presAssocID="{952791AC-59F6-49A6-B4FB-BFC6DED653DD}" presName="FourConn_2-3" presStyleLbl="fgAccFollowNode1" presStyleIdx="1" presStyleCnt="3">
        <dgm:presLayoutVars>
          <dgm:bulletEnabled val="1"/>
        </dgm:presLayoutVars>
      </dgm:prSet>
      <dgm:spPr/>
    </dgm:pt>
    <dgm:pt modelId="{F39EA5C8-E3C1-4C66-8922-01146C4B55D0}" type="pres">
      <dgm:prSet presAssocID="{952791AC-59F6-49A6-B4FB-BFC6DED653DD}" presName="FourConn_3-4" presStyleLbl="fgAccFollowNode1" presStyleIdx="2" presStyleCnt="3">
        <dgm:presLayoutVars>
          <dgm:bulletEnabled val="1"/>
        </dgm:presLayoutVars>
      </dgm:prSet>
      <dgm:spPr/>
    </dgm:pt>
    <dgm:pt modelId="{620C5FBA-D754-4294-AB87-B5ADA812058D}" type="pres">
      <dgm:prSet presAssocID="{952791AC-59F6-49A6-B4FB-BFC6DED653DD}" presName="FourNodes_1_text" presStyleLbl="node1" presStyleIdx="3" presStyleCnt="4">
        <dgm:presLayoutVars>
          <dgm:bulletEnabled val="1"/>
        </dgm:presLayoutVars>
      </dgm:prSet>
      <dgm:spPr/>
    </dgm:pt>
    <dgm:pt modelId="{5146E4DE-82C5-44A4-BE51-34FEDB205C0F}" type="pres">
      <dgm:prSet presAssocID="{952791AC-59F6-49A6-B4FB-BFC6DED653DD}" presName="FourNodes_2_text" presStyleLbl="node1" presStyleIdx="3" presStyleCnt="4">
        <dgm:presLayoutVars>
          <dgm:bulletEnabled val="1"/>
        </dgm:presLayoutVars>
      </dgm:prSet>
      <dgm:spPr/>
    </dgm:pt>
    <dgm:pt modelId="{2FB46C72-F75E-4DA6-9E25-1F0705D04967}" type="pres">
      <dgm:prSet presAssocID="{952791AC-59F6-49A6-B4FB-BFC6DED653DD}" presName="FourNodes_3_text" presStyleLbl="node1" presStyleIdx="3" presStyleCnt="4">
        <dgm:presLayoutVars>
          <dgm:bulletEnabled val="1"/>
        </dgm:presLayoutVars>
      </dgm:prSet>
      <dgm:spPr/>
    </dgm:pt>
    <dgm:pt modelId="{80E56112-9A2E-4D92-9437-934C6F34CD8E}" type="pres">
      <dgm:prSet presAssocID="{952791AC-59F6-49A6-B4FB-BFC6DED653DD}" presName="FourNodes_4_text" presStyleLbl="node1" presStyleIdx="3" presStyleCnt="4">
        <dgm:presLayoutVars>
          <dgm:bulletEnabled val="1"/>
        </dgm:presLayoutVars>
      </dgm:prSet>
      <dgm:spPr/>
    </dgm:pt>
  </dgm:ptLst>
  <dgm:cxnLst>
    <dgm:cxn modelId="{9DBE7F07-CBD9-4D14-832D-CB14E69BDE5F}" type="presOf" srcId="{63AD8629-F694-4445-9158-797DE1639E24}" destId="{DDD2FBF8-AE28-4090-85C0-85BF4083A317}" srcOrd="0" destOrd="0" presId="urn:microsoft.com/office/officeart/2005/8/layout/vProcess5"/>
    <dgm:cxn modelId="{25E3D81B-7DBA-40FF-B386-E82AA549A4C3}" type="presOf" srcId="{0131809E-86C3-4225-AEED-577A0FACA2DB}" destId="{620C5FBA-D754-4294-AB87-B5ADA812058D}" srcOrd="1" destOrd="0" presId="urn:microsoft.com/office/officeart/2005/8/layout/vProcess5"/>
    <dgm:cxn modelId="{B837201F-34B6-4720-AA3E-474B74BD2CD2}" type="presOf" srcId="{5DE2BB8A-F7C6-4595-BD0F-73A70BA707C1}" destId="{80E56112-9A2E-4D92-9437-934C6F34CD8E}" srcOrd="1" destOrd="0" presId="urn:microsoft.com/office/officeart/2005/8/layout/vProcess5"/>
    <dgm:cxn modelId="{065FC72F-F19D-41B7-9217-92790798A120}" type="presOf" srcId="{8C78F7C1-8B4C-4F17-BB0B-9AFFF05EA443}" destId="{6BF8ED08-98D5-40D9-A120-8C79EB6A81DF}" srcOrd="0" destOrd="0" presId="urn:microsoft.com/office/officeart/2005/8/layout/vProcess5"/>
    <dgm:cxn modelId="{FE5D8737-D931-4904-8F77-38AA57A3E441}" srcId="{952791AC-59F6-49A6-B4FB-BFC6DED653DD}" destId="{5DE2BB8A-F7C6-4595-BD0F-73A70BA707C1}" srcOrd="3" destOrd="0" parTransId="{DAF03F71-A799-498F-9D5F-36212119E49C}" sibTransId="{9B94AB25-8715-42A8-BFFF-730191D48828}"/>
    <dgm:cxn modelId="{17F41C3C-1B2B-4BD6-A948-B2F4BB025262}" type="presOf" srcId="{0131809E-86C3-4225-AEED-577A0FACA2DB}" destId="{EC902B82-2463-4391-BFE0-50BCD93E37D6}" srcOrd="0" destOrd="0" presId="urn:microsoft.com/office/officeart/2005/8/layout/vProcess5"/>
    <dgm:cxn modelId="{5967D23C-94E9-475D-AC67-1CFB046AEF4B}" type="presOf" srcId="{8C78F7C1-8B4C-4F17-BB0B-9AFFF05EA443}" destId="{2FB46C72-F75E-4DA6-9E25-1F0705D04967}" srcOrd="1" destOrd="0" presId="urn:microsoft.com/office/officeart/2005/8/layout/vProcess5"/>
    <dgm:cxn modelId="{BB9FEC68-9EE3-4BA1-8EE7-1F3D949E6028}" type="presOf" srcId="{E9066C96-0658-4FFC-A3D5-81E38C15F095}" destId="{F39EA5C8-E3C1-4C66-8922-01146C4B55D0}" srcOrd="0" destOrd="0" presId="urn:microsoft.com/office/officeart/2005/8/layout/vProcess5"/>
    <dgm:cxn modelId="{D556DF57-D7F8-49E1-A946-46C7F079AA61}" type="presOf" srcId="{8CC5C346-BBD8-4CC4-A630-203A8B9C2A55}" destId="{60BDCDEC-26F1-4F76-888A-ED50DFCBB1CF}" srcOrd="0" destOrd="0" presId="urn:microsoft.com/office/officeart/2005/8/layout/vProcess5"/>
    <dgm:cxn modelId="{05F27D90-288F-4D6C-B6A9-2D767BE564EE}" srcId="{952791AC-59F6-49A6-B4FB-BFC6DED653DD}" destId="{0131809E-86C3-4225-AEED-577A0FACA2DB}" srcOrd="0" destOrd="0" parTransId="{3A73C858-E3B7-442E-B895-4FF73FFF37E0}" sibTransId="{8CC5C346-BBD8-4CC4-A630-203A8B9C2A55}"/>
    <dgm:cxn modelId="{06F82097-9B23-497F-ACAA-EC1AF115FC53}" type="presOf" srcId="{5DE2BB8A-F7C6-4595-BD0F-73A70BA707C1}" destId="{DD61D0D1-A4C0-409D-AE9D-701B037107E5}" srcOrd="0" destOrd="0" presId="urn:microsoft.com/office/officeart/2005/8/layout/vProcess5"/>
    <dgm:cxn modelId="{2628489B-E0E4-4E2A-B779-720958634067}" type="presOf" srcId="{952791AC-59F6-49A6-B4FB-BFC6DED653DD}" destId="{4AACC497-E1BE-436B-B956-AB18F4A55457}" srcOrd="0" destOrd="0" presId="urn:microsoft.com/office/officeart/2005/8/layout/vProcess5"/>
    <dgm:cxn modelId="{F0F2E4A3-B3D1-47A3-B0AF-4E1FCE310AD7}" srcId="{952791AC-59F6-49A6-B4FB-BFC6DED653DD}" destId="{8C78F7C1-8B4C-4F17-BB0B-9AFFF05EA443}" srcOrd="2" destOrd="0" parTransId="{C481AFF7-2C9C-49AA-9B1A-5CCCA86B608B}" sibTransId="{E9066C96-0658-4FFC-A3D5-81E38C15F095}"/>
    <dgm:cxn modelId="{7BE23AA5-786C-4952-BAF1-98446BD29BF0}" type="presOf" srcId="{1C64DF6C-E48B-4FA6-9C60-B45A7FB076BA}" destId="{C55E849C-163C-4C42-B397-8E7C675FCBD6}" srcOrd="0" destOrd="0" presId="urn:microsoft.com/office/officeart/2005/8/layout/vProcess5"/>
    <dgm:cxn modelId="{E87EF2B9-8890-4EB7-AF17-4A7BAD60F33F}" srcId="{952791AC-59F6-49A6-B4FB-BFC6DED653DD}" destId="{1C64DF6C-E48B-4FA6-9C60-B45A7FB076BA}" srcOrd="1" destOrd="0" parTransId="{C6758D01-5E70-4252-9EA0-CA02BBC9A70C}" sibTransId="{63AD8629-F694-4445-9158-797DE1639E24}"/>
    <dgm:cxn modelId="{5564BCCC-97E2-4498-856E-11B65073CF65}" type="presOf" srcId="{1C64DF6C-E48B-4FA6-9C60-B45A7FB076BA}" destId="{5146E4DE-82C5-44A4-BE51-34FEDB205C0F}" srcOrd="1" destOrd="0" presId="urn:microsoft.com/office/officeart/2005/8/layout/vProcess5"/>
    <dgm:cxn modelId="{C6428790-F2D5-4BE8-B366-33984B1CD005}" type="presParOf" srcId="{4AACC497-E1BE-436B-B956-AB18F4A55457}" destId="{B97E6007-131D-44C9-B008-EF233BC063C5}" srcOrd="0" destOrd="0" presId="urn:microsoft.com/office/officeart/2005/8/layout/vProcess5"/>
    <dgm:cxn modelId="{2B1BA0DB-3AA7-44DA-AA74-C59BDB23871D}" type="presParOf" srcId="{4AACC497-E1BE-436B-B956-AB18F4A55457}" destId="{EC902B82-2463-4391-BFE0-50BCD93E37D6}" srcOrd="1" destOrd="0" presId="urn:microsoft.com/office/officeart/2005/8/layout/vProcess5"/>
    <dgm:cxn modelId="{54ABE919-D7AE-4E90-A0A4-680C0FF89DA9}" type="presParOf" srcId="{4AACC497-E1BE-436B-B956-AB18F4A55457}" destId="{C55E849C-163C-4C42-B397-8E7C675FCBD6}" srcOrd="2" destOrd="0" presId="urn:microsoft.com/office/officeart/2005/8/layout/vProcess5"/>
    <dgm:cxn modelId="{7DA5FDC3-3D0D-4539-B315-C1BAD201ADE4}" type="presParOf" srcId="{4AACC497-E1BE-436B-B956-AB18F4A55457}" destId="{6BF8ED08-98D5-40D9-A120-8C79EB6A81DF}" srcOrd="3" destOrd="0" presId="urn:microsoft.com/office/officeart/2005/8/layout/vProcess5"/>
    <dgm:cxn modelId="{231F92F0-03BB-4A3F-97D6-2F5DAC78DB46}" type="presParOf" srcId="{4AACC497-E1BE-436B-B956-AB18F4A55457}" destId="{DD61D0D1-A4C0-409D-AE9D-701B037107E5}" srcOrd="4" destOrd="0" presId="urn:microsoft.com/office/officeart/2005/8/layout/vProcess5"/>
    <dgm:cxn modelId="{3168891D-F3AC-49AA-A171-5B4B58E00B02}" type="presParOf" srcId="{4AACC497-E1BE-436B-B956-AB18F4A55457}" destId="{60BDCDEC-26F1-4F76-888A-ED50DFCBB1CF}" srcOrd="5" destOrd="0" presId="urn:microsoft.com/office/officeart/2005/8/layout/vProcess5"/>
    <dgm:cxn modelId="{F859091D-9268-4718-969F-75CF1EA2E652}" type="presParOf" srcId="{4AACC497-E1BE-436B-B956-AB18F4A55457}" destId="{DDD2FBF8-AE28-4090-85C0-85BF4083A317}" srcOrd="6" destOrd="0" presId="urn:microsoft.com/office/officeart/2005/8/layout/vProcess5"/>
    <dgm:cxn modelId="{7068AC32-AFA1-4C01-9E93-C2DD13813592}" type="presParOf" srcId="{4AACC497-E1BE-436B-B956-AB18F4A55457}" destId="{F39EA5C8-E3C1-4C66-8922-01146C4B55D0}" srcOrd="7" destOrd="0" presId="urn:microsoft.com/office/officeart/2005/8/layout/vProcess5"/>
    <dgm:cxn modelId="{E728F9E3-A0CF-4EF4-B01B-BE510323694A}" type="presParOf" srcId="{4AACC497-E1BE-436B-B956-AB18F4A55457}" destId="{620C5FBA-D754-4294-AB87-B5ADA812058D}" srcOrd="8" destOrd="0" presId="urn:microsoft.com/office/officeart/2005/8/layout/vProcess5"/>
    <dgm:cxn modelId="{332CDBD0-B432-4DE4-922F-F0B7822D2843}" type="presParOf" srcId="{4AACC497-E1BE-436B-B956-AB18F4A55457}" destId="{5146E4DE-82C5-44A4-BE51-34FEDB205C0F}" srcOrd="9" destOrd="0" presId="urn:microsoft.com/office/officeart/2005/8/layout/vProcess5"/>
    <dgm:cxn modelId="{1DC24719-6A36-4783-BF18-40151B37C44F}" type="presParOf" srcId="{4AACC497-E1BE-436B-B956-AB18F4A55457}" destId="{2FB46C72-F75E-4DA6-9E25-1F0705D04967}" srcOrd="10" destOrd="0" presId="urn:microsoft.com/office/officeart/2005/8/layout/vProcess5"/>
    <dgm:cxn modelId="{6E9990C2-0F5B-4346-849B-9C53E2CA4305}" type="presParOf" srcId="{4AACC497-E1BE-436B-B956-AB18F4A55457}" destId="{80E56112-9A2E-4D92-9437-934C6F34CD8E}"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F3D8965-EC8B-46E6-AB4D-3E9F55308926}"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46D54E9-8F71-4624-A75C-0880927F8B5C}">
      <dgm:prSet/>
      <dgm:spPr/>
      <dgm:t>
        <a:bodyPr/>
        <a:lstStyle/>
        <a:p>
          <a:pPr>
            <a:lnSpc>
              <a:spcPct val="100000"/>
            </a:lnSpc>
            <a:defRPr cap="all"/>
          </a:pPr>
          <a:r>
            <a:rPr lang="en-GB">
              <a:latin typeface="Times New Roman" panose="02020603050405020304" pitchFamily="18" charset="0"/>
              <a:cs typeface="Times New Roman" panose="02020603050405020304" pitchFamily="18" charset="0"/>
            </a:rPr>
            <a:t>Tesco Academy is an online course and virtual classroom which efficiently provides role specific learning.</a:t>
          </a:r>
          <a:endParaRPr lang="en-US">
            <a:latin typeface="Times New Roman" panose="02020603050405020304" pitchFamily="18" charset="0"/>
            <a:cs typeface="Times New Roman" panose="02020603050405020304" pitchFamily="18" charset="0"/>
          </a:endParaRPr>
        </a:p>
      </dgm:t>
    </dgm:pt>
    <dgm:pt modelId="{A97A0F10-3FFB-4320-9FC2-8EEBE3F6DDC3}" type="parTrans" cxnId="{C660B713-BEC3-4E85-A21F-5806AFE2F795}">
      <dgm:prSet/>
      <dgm:spPr/>
      <dgm:t>
        <a:bodyPr/>
        <a:lstStyle/>
        <a:p>
          <a:endParaRPr lang="en-US" sz="1800">
            <a:latin typeface="Times New Roman" panose="02020603050405020304" pitchFamily="18" charset="0"/>
            <a:cs typeface="Times New Roman" panose="02020603050405020304" pitchFamily="18" charset="0"/>
          </a:endParaRPr>
        </a:p>
      </dgm:t>
    </dgm:pt>
    <dgm:pt modelId="{BEE6959A-0FBE-4384-81F5-4A4E565D4D57}" type="sibTrans" cxnId="{C660B713-BEC3-4E85-A21F-5806AFE2F795}">
      <dgm:prSet/>
      <dgm:spPr/>
      <dgm:t>
        <a:bodyPr/>
        <a:lstStyle/>
        <a:p>
          <a:endParaRPr lang="en-US">
            <a:latin typeface="Times New Roman" panose="02020603050405020304" pitchFamily="18" charset="0"/>
            <a:cs typeface="Times New Roman" panose="02020603050405020304" pitchFamily="18" charset="0"/>
          </a:endParaRPr>
        </a:p>
      </dgm:t>
    </dgm:pt>
    <dgm:pt modelId="{D95CC482-F0D4-40D9-B402-DBD6F58E90D1}">
      <dgm:prSet/>
      <dgm:spPr/>
      <dgm:t>
        <a:bodyPr/>
        <a:lstStyle/>
        <a:p>
          <a:pPr>
            <a:lnSpc>
              <a:spcPct val="100000"/>
            </a:lnSpc>
            <a:defRPr cap="all"/>
          </a:pPr>
          <a:r>
            <a:rPr lang="en-GB">
              <a:latin typeface="Times New Roman" panose="02020603050405020304" pitchFamily="18" charset="0"/>
              <a:cs typeface="Times New Roman" panose="02020603050405020304" pitchFamily="18" charset="0"/>
            </a:rPr>
            <a:t>Managerial capability as well as succession pipelines are built in leadership programmes (e.g., Aspire) (Ingale, 2024).</a:t>
          </a:r>
          <a:endParaRPr lang="en-US">
            <a:latin typeface="Times New Roman" panose="02020603050405020304" pitchFamily="18" charset="0"/>
            <a:cs typeface="Times New Roman" panose="02020603050405020304" pitchFamily="18" charset="0"/>
          </a:endParaRPr>
        </a:p>
      </dgm:t>
    </dgm:pt>
    <dgm:pt modelId="{752A01D0-72DA-4C6C-B520-44D0A6A1C06C}" type="parTrans" cxnId="{049C6A84-7D31-4204-B909-D03097891FB2}">
      <dgm:prSet/>
      <dgm:spPr/>
      <dgm:t>
        <a:bodyPr/>
        <a:lstStyle/>
        <a:p>
          <a:endParaRPr lang="en-US" sz="1800">
            <a:latin typeface="Times New Roman" panose="02020603050405020304" pitchFamily="18" charset="0"/>
            <a:cs typeface="Times New Roman" panose="02020603050405020304" pitchFamily="18" charset="0"/>
          </a:endParaRPr>
        </a:p>
      </dgm:t>
    </dgm:pt>
    <dgm:pt modelId="{FA412C23-BC77-43EB-860D-2E27F7805C4F}" type="sibTrans" cxnId="{049C6A84-7D31-4204-B909-D03097891FB2}">
      <dgm:prSet/>
      <dgm:spPr/>
      <dgm:t>
        <a:bodyPr/>
        <a:lstStyle/>
        <a:p>
          <a:endParaRPr lang="en-US">
            <a:latin typeface="Times New Roman" panose="02020603050405020304" pitchFamily="18" charset="0"/>
            <a:cs typeface="Times New Roman" panose="02020603050405020304" pitchFamily="18" charset="0"/>
          </a:endParaRPr>
        </a:p>
      </dgm:t>
    </dgm:pt>
    <dgm:pt modelId="{12A0BFE7-7423-4991-B25C-99506A2E7EDE}">
      <dgm:prSet/>
      <dgm:spPr/>
      <dgm:t>
        <a:bodyPr/>
        <a:lstStyle/>
        <a:p>
          <a:pPr>
            <a:lnSpc>
              <a:spcPct val="100000"/>
            </a:lnSpc>
            <a:defRPr cap="all"/>
          </a:pPr>
          <a:r>
            <a:rPr lang="en-GB">
              <a:latin typeface="Times New Roman" panose="02020603050405020304" pitchFamily="18" charset="0"/>
              <a:cs typeface="Times New Roman" panose="02020603050405020304" pitchFamily="18" charset="0"/>
            </a:rPr>
            <a:t>Apprenticeship programmes has been facilitating vocational education among young talent in careers.</a:t>
          </a:r>
          <a:endParaRPr lang="en-US">
            <a:latin typeface="Times New Roman" panose="02020603050405020304" pitchFamily="18" charset="0"/>
            <a:cs typeface="Times New Roman" panose="02020603050405020304" pitchFamily="18" charset="0"/>
          </a:endParaRPr>
        </a:p>
      </dgm:t>
    </dgm:pt>
    <dgm:pt modelId="{4645DF21-E713-43C1-A71C-A8FAC083FF15}" type="parTrans" cxnId="{34AAEBAE-11A6-4D04-922C-B6E3B0E91B7B}">
      <dgm:prSet/>
      <dgm:spPr/>
      <dgm:t>
        <a:bodyPr/>
        <a:lstStyle/>
        <a:p>
          <a:endParaRPr lang="en-US" sz="1800">
            <a:latin typeface="Times New Roman" panose="02020603050405020304" pitchFamily="18" charset="0"/>
            <a:cs typeface="Times New Roman" panose="02020603050405020304" pitchFamily="18" charset="0"/>
          </a:endParaRPr>
        </a:p>
      </dgm:t>
    </dgm:pt>
    <dgm:pt modelId="{36723DB1-81E0-4DFB-92FF-09D7B45391DA}" type="sibTrans" cxnId="{34AAEBAE-11A6-4D04-922C-B6E3B0E91B7B}">
      <dgm:prSet/>
      <dgm:spPr/>
      <dgm:t>
        <a:bodyPr/>
        <a:lstStyle/>
        <a:p>
          <a:endParaRPr lang="en-US">
            <a:latin typeface="Times New Roman" panose="02020603050405020304" pitchFamily="18" charset="0"/>
            <a:cs typeface="Times New Roman" panose="02020603050405020304" pitchFamily="18" charset="0"/>
          </a:endParaRPr>
        </a:p>
      </dgm:t>
    </dgm:pt>
    <dgm:pt modelId="{5FEA752F-D2DA-4686-A25C-D2969E7F0172}">
      <dgm:prSet/>
      <dgm:spPr/>
      <dgm:t>
        <a:bodyPr/>
        <a:lstStyle/>
        <a:p>
          <a:pPr>
            <a:lnSpc>
              <a:spcPct val="100000"/>
            </a:lnSpc>
            <a:defRPr cap="all"/>
          </a:pPr>
          <a:r>
            <a:rPr lang="en-GB">
              <a:latin typeface="Times New Roman" panose="02020603050405020304" pitchFamily="18" charset="0"/>
              <a:cs typeface="Times New Roman" panose="02020603050405020304" pitchFamily="18" charset="0"/>
            </a:rPr>
            <a:t>Customer service training promotes the uniformity of service delivery in markets.</a:t>
          </a:r>
          <a:endParaRPr lang="en-US">
            <a:latin typeface="Times New Roman" panose="02020603050405020304" pitchFamily="18" charset="0"/>
            <a:cs typeface="Times New Roman" panose="02020603050405020304" pitchFamily="18" charset="0"/>
          </a:endParaRPr>
        </a:p>
      </dgm:t>
    </dgm:pt>
    <dgm:pt modelId="{9F344DA4-EC7D-4FBC-95B1-F49E7D47BF4A}" type="parTrans" cxnId="{EC5BADC2-64B7-422A-8E12-88DD1F7223ED}">
      <dgm:prSet/>
      <dgm:spPr/>
      <dgm:t>
        <a:bodyPr/>
        <a:lstStyle/>
        <a:p>
          <a:endParaRPr lang="en-US" sz="1800">
            <a:latin typeface="Times New Roman" panose="02020603050405020304" pitchFamily="18" charset="0"/>
            <a:cs typeface="Times New Roman" panose="02020603050405020304" pitchFamily="18" charset="0"/>
          </a:endParaRPr>
        </a:p>
      </dgm:t>
    </dgm:pt>
    <dgm:pt modelId="{248FE958-6CE1-430C-8733-EC0AFEFC7E40}" type="sibTrans" cxnId="{EC5BADC2-64B7-422A-8E12-88DD1F7223ED}">
      <dgm:prSet/>
      <dgm:spPr/>
      <dgm:t>
        <a:bodyPr/>
        <a:lstStyle/>
        <a:p>
          <a:endParaRPr lang="en-US">
            <a:latin typeface="Times New Roman" panose="02020603050405020304" pitchFamily="18" charset="0"/>
            <a:cs typeface="Times New Roman" panose="02020603050405020304" pitchFamily="18" charset="0"/>
          </a:endParaRPr>
        </a:p>
      </dgm:t>
    </dgm:pt>
    <dgm:pt modelId="{44891939-A7D6-4FB7-B1C2-E06A1830CC92}" type="pres">
      <dgm:prSet presAssocID="{FF3D8965-EC8B-46E6-AB4D-3E9F55308926}" presName="root" presStyleCnt="0">
        <dgm:presLayoutVars>
          <dgm:dir/>
          <dgm:resizeHandles val="exact"/>
        </dgm:presLayoutVars>
      </dgm:prSet>
      <dgm:spPr/>
    </dgm:pt>
    <dgm:pt modelId="{F844BED1-2237-41AC-A31C-7D33F8ED6849}" type="pres">
      <dgm:prSet presAssocID="{A46D54E9-8F71-4624-A75C-0880927F8B5C}" presName="compNode" presStyleCnt="0"/>
      <dgm:spPr/>
    </dgm:pt>
    <dgm:pt modelId="{EE7A900C-F626-49D6-8AC9-53B5E6FE67F8}" type="pres">
      <dgm:prSet presAssocID="{A46D54E9-8F71-4624-A75C-0880927F8B5C}" presName="iconBgRect" presStyleLbl="bgShp" presStyleIdx="0" presStyleCnt="4"/>
      <dgm:spPr>
        <a:prstGeom prst="round2DiagRect">
          <a:avLst>
            <a:gd name="adj1" fmla="val 29727"/>
            <a:gd name="adj2" fmla="val 0"/>
          </a:avLst>
        </a:prstGeom>
      </dgm:spPr>
    </dgm:pt>
    <dgm:pt modelId="{6E7F1523-651B-4BFB-A21F-1C8528A4695D}" type="pres">
      <dgm:prSet presAssocID="{A46D54E9-8F71-4624-A75C-0880927F8B5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71E7AF79-327A-4C6F-B07A-5F7CA2585E81}" type="pres">
      <dgm:prSet presAssocID="{A46D54E9-8F71-4624-A75C-0880927F8B5C}" presName="spaceRect" presStyleCnt="0"/>
      <dgm:spPr/>
    </dgm:pt>
    <dgm:pt modelId="{D3B62645-E805-40C1-97B7-DE91DFECA276}" type="pres">
      <dgm:prSet presAssocID="{A46D54E9-8F71-4624-A75C-0880927F8B5C}" presName="textRect" presStyleLbl="revTx" presStyleIdx="0" presStyleCnt="4">
        <dgm:presLayoutVars>
          <dgm:chMax val="1"/>
          <dgm:chPref val="1"/>
        </dgm:presLayoutVars>
      </dgm:prSet>
      <dgm:spPr/>
    </dgm:pt>
    <dgm:pt modelId="{2F980A77-0D36-49D8-AA78-2A0533592039}" type="pres">
      <dgm:prSet presAssocID="{BEE6959A-0FBE-4384-81F5-4A4E565D4D57}" presName="sibTrans" presStyleCnt="0"/>
      <dgm:spPr/>
    </dgm:pt>
    <dgm:pt modelId="{2B535A8E-81A3-4DB1-9ECB-DC1076431E74}" type="pres">
      <dgm:prSet presAssocID="{D95CC482-F0D4-40D9-B402-DBD6F58E90D1}" presName="compNode" presStyleCnt="0"/>
      <dgm:spPr/>
    </dgm:pt>
    <dgm:pt modelId="{597C8222-8A3D-401E-96C9-78629C5652B2}" type="pres">
      <dgm:prSet presAssocID="{D95CC482-F0D4-40D9-B402-DBD6F58E90D1}" presName="iconBgRect" presStyleLbl="bgShp" presStyleIdx="1" presStyleCnt="4"/>
      <dgm:spPr>
        <a:prstGeom prst="round2DiagRect">
          <a:avLst>
            <a:gd name="adj1" fmla="val 29727"/>
            <a:gd name="adj2" fmla="val 0"/>
          </a:avLst>
        </a:prstGeom>
      </dgm:spPr>
    </dgm:pt>
    <dgm:pt modelId="{87E424F6-806B-4431-9DC0-E4FF2BADA253}" type="pres">
      <dgm:prSet presAssocID="{D95CC482-F0D4-40D9-B402-DBD6F58E90D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F54AB3F8-69E3-4103-ABD1-F2046743240D}" type="pres">
      <dgm:prSet presAssocID="{D95CC482-F0D4-40D9-B402-DBD6F58E90D1}" presName="spaceRect" presStyleCnt="0"/>
      <dgm:spPr/>
    </dgm:pt>
    <dgm:pt modelId="{88E3D3ED-1CFA-409D-9928-EF75D5E7262C}" type="pres">
      <dgm:prSet presAssocID="{D95CC482-F0D4-40D9-B402-DBD6F58E90D1}" presName="textRect" presStyleLbl="revTx" presStyleIdx="1" presStyleCnt="4">
        <dgm:presLayoutVars>
          <dgm:chMax val="1"/>
          <dgm:chPref val="1"/>
        </dgm:presLayoutVars>
      </dgm:prSet>
      <dgm:spPr/>
    </dgm:pt>
    <dgm:pt modelId="{B0FF47BF-056C-4F00-94CC-37B866DCC44B}" type="pres">
      <dgm:prSet presAssocID="{FA412C23-BC77-43EB-860D-2E27F7805C4F}" presName="sibTrans" presStyleCnt="0"/>
      <dgm:spPr/>
    </dgm:pt>
    <dgm:pt modelId="{3DC7AD2A-782A-41D8-A3A1-5BCF25F35003}" type="pres">
      <dgm:prSet presAssocID="{12A0BFE7-7423-4991-B25C-99506A2E7EDE}" presName="compNode" presStyleCnt="0"/>
      <dgm:spPr/>
    </dgm:pt>
    <dgm:pt modelId="{A678FF53-1D90-4245-9CB4-DF7D73834F12}" type="pres">
      <dgm:prSet presAssocID="{12A0BFE7-7423-4991-B25C-99506A2E7EDE}" presName="iconBgRect" presStyleLbl="bgShp" presStyleIdx="2" presStyleCnt="4"/>
      <dgm:spPr>
        <a:prstGeom prst="round2DiagRect">
          <a:avLst>
            <a:gd name="adj1" fmla="val 29727"/>
            <a:gd name="adj2" fmla="val 0"/>
          </a:avLst>
        </a:prstGeom>
      </dgm:spPr>
    </dgm:pt>
    <dgm:pt modelId="{521B747C-B17F-4C76-A162-A97E5AA930B3}" type="pres">
      <dgm:prSet presAssocID="{12A0BFE7-7423-4991-B25C-99506A2E7ED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ploma Roll"/>
        </a:ext>
      </dgm:extLst>
    </dgm:pt>
    <dgm:pt modelId="{FF7323E8-6CF6-4E6B-9321-6166DF4403BE}" type="pres">
      <dgm:prSet presAssocID="{12A0BFE7-7423-4991-B25C-99506A2E7EDE}" presName="spaceRect" presStyleCnt="0"/>
      <dgm:spPr/>
    </dgm:pt>
    <dgm:pt modelId="{FE406F77-F11E-43E3-8DD4-449AFBB18B40}" type="pres">
      <dgm:prSet presAssocID="{12A0BFE7-7423-4991-B25C-99506A2E7EDE}" presName="textRect" presStyleLbl="revTx" presStyleIdx="2" presStyleCnt="4">
        <dgm:presLayoutVars>
          <dgm:chMax val="1"/>
          <dgm:chPref val="1"/>
        </dgm:presLayoutVars>
      </dgm:prSet>
      <dgm:spPr/>
    </dgm:pt>
    <dgm:pt modelId="{8AA11603-1C19-48D6-8845-F9C1DDC2C853}" type="pres">
      <dgm:prSet presAssocID="{36723DB1-81E0-4DFB-92FF-09D7B45391DA}" presName="sibTrans" presStyleCnt="0"/>
      <dgm:spPr/>
    </dgm:pt>
    <dgm:pt modelId="{F05B747C-4128-4905-93AC-64F7FD3AEFD5}" type="pres">
      <dgm:prSet presAssocID="{5FEA752F-D2DA-4686-A25C-D2969E7F0172}" presName="compNode" presStyleCnt="0"/>
      <dgm:spPr/>
    </dgm:pt>
    <dgm:pt modelId="{6FF82FA5-6204-4FFC-B9CB-AE6EF709BA4B}" type="pres">
      <dgm:prSet presAssocID="{5FEA752F-D2DA-4686-A25C-D2969E7F0172}" presName="iconBgRect" presStyleLbl="bgShp" presStyleIdx="3" presStyleCnt="4"/>
      <dgm:spPr>
        <a:prstGeom prst="round2DiagRect">
          <a:avLst>
            <a:gd name="adj1" fmla="val 29727"/>
            <a:gd name="adj2" fmla="val 0"/>
          </a:avLst>
        </a:prstGeom>
      </dgm:spPr>
    </dgm:pt>
    <dgm:pt modelId="{869F4E24-B401-4ED5-8F8A-CCC1ED0221BD}" type="pres">
      <dgm:prSet presAssocID="{5FEA752F-D2DA-4686-A25C-D2969E7F017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ll center"/>
        </a:ext>
      </dgm:extLst>
    </dgm:pt>
    <dgm:pt modelId="{16C0867A-BDC2-49AE-BB92-D6F80BE023AD}" type="pres">
      <dgm:prSet presAssocID="{5FEA752F-D2DA-4686-A25C-D2969E7F0172}" presName="spaceRect" presStyleCnt="0"/>
      <dgm:spPr/>
    </dgm:pt>
    <dgm:pt modelId="{C380B2B4-046E-410B-8289-9A377391A94E}" type="pres">
      <dgm:prSet presAssocID="{5FEA752F-D2DA-4686-A25C-D2969E7F0172}" presName="textRect" presStyleLbl="revTx" presStyleIdx="3" presStyleCnt="4">
        <dgm:presLayoutVars>
          <dgm:chMax val="1"/>
          <dgm:chPref val="1"/>
        </dgm:presLayoutVars>
      </dgm:prSet>
      <dgm:spPr/>
    </dgm:pt>
  </dgm:ptLst>
  <dgm:cxnLst>
    <dgm:cxn modelId="{C660B713-BEC3-4E85-A21F-5806AFE2F795}" srcId="{FF3D8965-EC8B-46E6-AB4D-3E9F55308926}" destId="{A46D54E9-8F71-4624-A75C-0880927F8B5C}" srcOrd="0" destOrd="0" parTransId="{A97A0F10-3FFB-4320-9FC2-8EEBE3F6DDC3}" sibTransId="{BEE6959A-0FBE-4384-81F5-4A4E565D4D57}"/>
    <dgm:cxn modelId="{A912934F-AD8B-4237-BB06-24FC0F187252}" type="presOf" srcId="{5FEA752F-D2DA-4686-A25C-D2969E7F0172}" destId="{C380B2B4-046E-410B-8289-9A377391A94E}" srcOrd="0" destOrd="0" presId="urn:microsoft.com/office/officeart/2018/5/layout/IconLeafLabelList"/>
    <dgm:cxn modelId="{049C6A84-7D31-4204-B909-D03097891FB2}" srcId="{FF3D8965-EC8B-46E6-AB4D-3E9F55308926}" destId="{D95CC482-F0D4-40D9-B402-DBD6F58E90D1}" srcOrd="1" destOrd="0" parTransId="{752A01D0-72DA-4C6C-B520-44D0A6A1C06C}" sibTransId="{FA412C23-BC77-43EB-860D-2E27F7805C4F}"/>
    <dgm:cxn modelId="{513C2885-D4E9-48D0-86E6-EB4AA8DCB939}" type="presOf" srcId="{A46D54E9-8F71-4624-A75C-0880927F8B5C}" destId="{D3B62645-E805-40C1-97B7-DE91DFECA276}" srcOrd="0" destOrd="0" presId="urn:microsoft.com/office/officeart/2018/5/layout/IconLeafLabelList"/>
    <dgm:cxn modelId="{D210CF95-9BB0-4E51-BCC1-3BA7996704EB}" type="presOf" srcId="{FF3D8965-EC8B-46E6-AB4D-3E9F55308926}" destId="{44891939-A7D6-4FB7-B1C2-E06A1830CC92}" srcOrd="0" destOrd="0" presId="urn:microsoft.com/office/officeart/2018/5/layout/IconLeafLabelList"/>
    <dgm:cxn modelId="{9472C49E-76C1-42DD-B3DA-8DF19DFBF9AA}" type="presOf" srcId="{12A0BFE7-7423-4991-B25C-99506A2E7EDE}" destId="{FE406F77-F11E-43E3-8DD4-449AFBB18B40}" srcOrd="0" destOrd="0" presId="urn:microsoft.com/office/officeart/2018/5/layout/IconLeafLabelList"/>
    <dgm:cxn modelId="{34AAEBAE-11A6-4D04-922C-B6E3B0E91B7B}" srcId="{FF3D8965-EC8B-46E6-AB4D-3E9F55308926}" destId="{12A0BFE7-7423-4991-B25C-99506A2E7EDE}" srcOrd="2" destOrd="0" parTransId="{4645DF21-E713-43C1-A71C-A8FAC083FF15}" sibTransId="{36723DB1-81E0-4DFB-92FF-09D7B45391DA}"/>
    <dgm:cxn modelId="{EC5BADC2-64B7-422A-8E12-88DD1F7223ED}" srcId="{FF3D8965-EC8B-46E6-AB4D-3E9F55308926}" destId="{5FEA752F-D2DA-4686-A25C-D2969E7F0172}" srcOrd="3" destOrd="0" parTransId="{9F344DA4-EC7D-4FBC-95B1-F49E7D47BF4A}" sibTransId="{248FE958-6CE1-430C-8733-EC0AFEFC7E40}"/>
    <dgm:cxn modelId="{BD7BCCDD-624F-488B-B41A-BECFF8E751B5}" type="presOf" srcId="{D95CC482-F0D4-40D9-B402-DBD6F58E90D1}" destId="{88E3D3ED-1CFA-409D-9928-EF75D5E7262C}" srcOrd="0" destOrd="0" presId="urn:microsoft.com/office/officeart/2018/5/layout/IconLeafLabelList"/>
    <dgm:cxn modelId="{DA069DE1-4941-4F1A-9D60-72BBBD934EE5}" type="presParOf" srcId="{44891939-A7D6-4FB7-B1C2-E06A1830CC92}" destId="{F844BED1-2237-41AC-A31C-7D33F8ED6849}" srcOrd="0" destOrd="0" presId="urn:microsoft.com/office/officeart/2018/5/layout/IconLeafLabelList"/>
    <dgm:cxn modelId="{E206B3F6-D31A-4F8B-8F15-77C1216269DE}" type="presParOf" srcId="{F844BED1-2237-41AC-A31C-7D33F8ED6849}" destId="{EE7A900C-F626-49D6-8AC9-53B5E6FE67F8}" srcOrd="0" destOrd="0" presId="urn:microsoft.com/office/officeart/2018/5/layout/IconLeafLabelList"/>
    <dgm:cxn modelId="{659FE038-1096-4828-AA09-089AAA5D3418}" type="presParOf" srcId="{F844BED1-2237-41AC-A31C-7D33F8ED6849}" destId="{6E7F1523-651B-4BFB-A21F-1C8528A4695D}" srcOrd="1" destOrd="0" presId="urn:microsoft.com/office/officeart/2018/5/layout/IconLeafLabelList"/>
    <dgm:cxn modelId="{03ADEED6-0C3A-4B62-A688-2EA65B46A7D6}" type="presParOf" srcId="{F844BED1-2237-41AC-A31C-7D33F8ED6849}" destId="{71E7AF79-327A-4C6F-B07A-5F7CA2585E81}" srcOrd="2" destOrd="0" presId="urn:microsoft.com/office/officeart/2018/5/layout/IconLeafLabelList"/>
    <dgm:cxn modelId="{879D5374-6BDA-484D-B9C1-D9760E142C36}" type="presParOf" srcId="{F844BED1-2237-41AC-A31C-7D33F8ED6849}" destId="{D3B62645-E805-40C1-97B7-DE91DFECA276}" srcOrd="3" destOrd="0" presId="urn:microsoft.com/office/officeart/2018/5/layout/IconLeafLabelList"/>
    <dgm:cxn modelId="{4AB05C18-2238-4BD0-A931-D98C46322D81}" type="presParOf" srcId="{44891939-A7D6-4FB7-B1C2-E06A1830CC92}" destId="{2F980A77-0D36-49D8-AA78-2A0533592039}" srcOrd="1" destOrd="0" presId="urn:microsoft.com/office/officeart/2018/5/layout/IconLeafLabelList"/>
    <dgm:cxn modelId="{A9A90FE1-8281-47BC-9506-DCF0AAA78345}" type="presParOf" srcId="{44891939-A7D6-4FB7-B1C2-E06A1830CC92}" destId="{2B535A8E-81A3-4DB1-9ECB-DC1076431E74}" srcOrd="2" destOrd="0" presId="urn:microsoft.com/office/officeart/2018/5/layout/IconLeafLabelList"/>
    <dgm:cxn modelId="{837155CD-806A-4555-B472-7654E170EABD}" type="presParOf" srcId="{2B535A8E-81A3-4DB1-9ECB-DC1076431E74}" destId="{597C8222-8A3D-401E-96C9-78629C5652B2}" srcOrd="0" destOrd="0" presId="urn:microsoft.com/office/officeart/2018/5/layout/IconLeafLabelList"/>
    <dgm:cxn modelId="{3BC14295-2F3C-45A4-ABE5-421AD2BC9F1C}" type="presParOf" srcId="{2B535A8E-81A3-4DB1-9ECB-DC1076431E74}" destId="{87E424F6-806B-4431-9DC0-E4FF2BADA253}" srcOrd="1" destOrd="0" presId="urn:microsoft.com/office/officeart/2018/5/layout/IconLeafLabelList"/>
    <dgm:cxn modelId="{D3073B1A-B41B-412D-9EFC-A00F0E67F2AF}" type="presParOf" srcId="{2B535A8E-81A3-4DB1-9ECB-DC1076431E74}" destId="{F54AB3F8-69E3-4103-ABD1-F2046743240D}" srcOrd="2" destOrd="0" presId="urn:microsoft.com/office/officeart/2018/5/layout/IconLeafLabelList"/>
    <dgm:cxn modelId="{3EA8D3FC-2071-4DBB-B2DB-3DABBC767758}" type="presParOf" srcId="{2B535A8E-81A3-4DB1-9ECB-DC1076431E74}" destId="{88E3D3ED-1CFA-409D-9928-EF75D5E7262C}" srcOrd="3" destOrd="0" presId="urn:microsoft.com/office/officeart/2018/5/layout/IconLeafLabelList"/>
    <dgm:cxn modelId="{DA0DA47C-FFCA-4F18-8D48-7DF398BFFFFC}" type="presParOf" srcId="{44891939-A7D6-4FB7-B1C2-E06A1830CC92}" destId="{B0FF47BF-056C-4F00-94CC-37B866DCC44B}" srcOrd="3" destOrd="0" presId="urn:microsoft.com/office/officeart/2018/5/layout/IconLeafLabelList"/>
    <dgm:cxn modelId="{775934A7-AF35-44C3-B7BF-066862D2AB99}" type="presParOf" srcId="{44891939-A7D6-4FB7-B1C2-E06A1830CC92}" destId="{3DC7AD2A-782A-41D8-A3A1-5BCF25F35003}" srcOrd="4" destOrd="0" presId="urn:microsoft.com/office/officeart/2018/5/layout/IconLeafLabelList"/>
    <dgm:cxn modelId="{D1D943E1-96D9-40F1-9E90-F8E4CF914212}" type="presParOf" srcId="{3DC7AD2A-782A-41D8-A3A1-5BCF25F35003}" destId="{A678FF53-1D90-4245-9CB4-DF7D73834F12}" srcOrd="0" destOrd="0" presId="urn:microsoft.com/office/officeart/2018/5/layout/IconLeafLabelList"/>
    <dgm:cxn modelId="{D1DB5301-80CA-423D-B500-7E0240919F2C}" type="presParOf" srcId="{3DC7AD2A-782A-41D8-A3A1-5BCF25F35003}" destId="{521B747C-B17F-4C76-A162-A97E5AA930B3}" srcOrd="1" destOrd="0" presId="urn:microsoft.com/office/officeart/2018/5/layout/IconLeafLabelList"/>
    <dgm:cxn modelId="{01F3930E-C973-4616-952D-6C793FD9E12F}" type="presParOf" srcId="{3DC7AD2A-782A-41D8-A3A1-5BCF25F35003}" destId="{FF7323E8-6CF6-4E6B-9321-6166DF4403BE}" srcOrd="2" destOrd="0" presId="urn:microsoft.com/office/officeart/2018/5/layout/IconLeafLabelList"/>
    <dgm:cxn modelId="{6653920B-E36E-45B6-BACC-F71075CBADF2}" type="presParOf" srcId="{3DC7AD2A-782A-41D8-A3A1-5BCF25F35003}" destId="{FE406F77-F11E-43E3-8DD4-449AFBB18B40}" srcOrd="3" destOrd="0" presId="urn:microsoft.com/office/officeart/2018/5/layout/IconLeafLabelList"/>
    <dgm:cxn modelId="{480B68EC-780F-4CDB-9CC0-C7A44FBDDB53}" type="presParOf" srcId="{44891939-A7D6-4FB7-B1C2-E06A1830CC92}" destId="{8AA11603-1C19-48D6-8845-F9C1DDC2C853}" srcOrd="5" destOrd="0" presId="urn:microsoft.com/office/officeart/2018/5/layout/IconLeafLabelList"/>
    <dgm:cxn modelId="{44AABC8D-A7E2-47CF-9730-33F6E1E8CCE5}" type="presParOf" srcId="{44891939-A7D6-4FB7-B1C2-E06A1830CC92}" destId="{F05B747C-4128-4905-93AC-64F7FD3AEFD5}" srcOrd="6" destOrd="0" presId="urn:microsoft.com/office/officeart/2018/5/layout/IconLeafLabelList"/>
    <dgm:cxn modelId="{2573AC13-9B00-4329-8995-7179CB0B642C}" type="presParOf" srcId="{F05B747C-4128-4905-93AC-64F7FD3AEFD5}" destId="{6FF82FA5-6204-4FFC-B9CB-AE6EF709BA4B}" srcOrd="0" destOrd="0" presId="urn:microsoft.com/office/officeart/2018/5/layout/IconLeafLabelList"/>
    <dgm:cxn modelId="{847D84D8-F48D-41AE-923F-A10EAFEBC9CB}" type="presParOf" srcId="{F05B747C-4128-4905-93AC-64F7FD3AEFD5}" destId="{869F4E24-B401-4ED5-8F8A-CCC1ED0221BD}" srcOrd="1" destOrd="0" presId="urn:microsoft.com/office/officeart/2018/5/layout/IconLeafLabelList"/>
    <dgm:cxn modelId="{7D8E624F-60BC-4928-AA5C-3D9CBD45A1B9}" type="presParOf" srcId="{F05B747C-4128-4905-93AC-64F7FD3AEFD5}" destId="{16C0867A-BDC2-49AE-BB92-D6F80BE023AD}" srcOrd="2" destOrd="0" presId="urn:microsoft.com/office/officeart/2018/5/layout/IconLeafLabelList"/>
    <dgm:cxn modelId="{D5899880-5183-424D-AE46-EDED1C2D18F6}" type="presParOf" srcId="{F05B747C-4128-4905-93AC-64F7FD3AEFD5}" destId="{C380B2B4-046E-410B-8289-9A377391A94E}" srcOrd="3" destOrd="0" presId="urn:microsoft.com/office/officeart/2018/5/layout/IconLeafLabelList"/>
  </dgm:cxnLst>
  <dgm:bg>
    <a:solidFill>
      <a:schemeClr val="bg1">
        <a:lumMod val="95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87286AE-BC88-4E3A-BC61-0B2DCF8A183C}"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03E740AE-41E5-472F-A1D5-99B8E9D58E71}">
      <dgm:prSet/>
      <dgm:spPr/>
      <dgm:t>
        <a:bodyPr/>
        <a:lstStyle/>
        <a:p>
          <a:r>
            <a:rPr lang="en-GB">
              <a:latin typeface="Times New Roman" panose="02020603050405020304" pitchFamily="18" charset="0"/>
              <a:cs typeface="Times New Roman" panose="02020603050405020304" pitchFamily="18" charset="0"/>
            </a:rPr>
            <a:t>It has been found that there are local differences in the quality of training across the international markets.</a:t>
          </a:r>
          <a:endParaRPr lang="en-US">
            <a:latin typeface="Times New Roman" panose="02020603050405020304" pitchFamily="18" charset="0"/>
            <a:cs typeface="Times New Roman" panose="02020603050405020304" pitchFamily="18" charset="0"/>
          </a:endParaRPr>
        </a:p>
      </dgm:t>
    </dgm:pt>
    <dgm:pt modelId="{8A539EF8-1056-4C36-9F44-D2BD3F5507A5}" type="parTrans" cxnId="{07F52186-E1D1-4255-A21F-006EF8744A73}">
      <dgm:prSet/>
      <dgm:spPr/>
      <dgm:t>
        <a:bodyPr/>
        <a:lstStyle/>
        <a:p>
          <a:endParaRPr lang="en-US" sz="2000">
            <a:latin typeface="Times New Roman" panose="02020603050405020304" pitchFamily="18" charset="0"/>
            <a:cs typeface="Times New Roman" panose="02020603050405020304" pitchFamily="18" charset="0"/>
          </a:endParaRPr>
        </a:p>
      </dgm:t>
    </dgm:pt>
    <dgm:pt modelId="{B12ED020-4B59-4073-9FB4-CD0EB92C4712}" type="sibTrans" cxnId="{07F52186-E1D1-4255-A21F-006EF8744A73}">
      <dgm:prSet/>
      <dgm:spPr/>
      <dgm:t>
        <a:bodyPr/>
        <a:lstStyle/>
        <a:p>
          <a:endParaRPr lang="en-US">
            <a:latin typeface="Times New Roman" panose="02020603050405020304" pitchFamily="18" charset="0"/>
            <a:cs typeface="Times New Roman" panose="02020603050405020304" pitchFamily="18" charset="0"/>
          </a:endParaRPr>
        </a:p>
      </dgm:t>
    </dgm:pt>
    <dgm:pt modelId="{632DABE0-0819-46AF-80B1-3D66F244513A}">
      <dgm:prSet/>
      <dgm:spPr/>
      <dgm:t>
        <a:bodyPr/>
        <a:lstStyle/>
        <a:p>
          <a:r>
            <a:rPr lang="en-GB">
              <a:latin typeface="Times New Roman" panose="02020603050405020304" pitchFamily="18" charset="0"/>
              <a:cs typeface="Times New Roman" panose="02020603050405020304" pitchFamily="18" charset="0"/>
            </a:rPr>
            <a:t>There has been minimal time off, safeguarded to develop in the crowded retail settings.</a:t>
          </a:r>
          <a:endParaRPr lang="en-US">
            <a:latin typeface="Times New Roman" panose="02020603050405020304" pitchFamily="18" charset="0"/>
            <a:cs typeface="Times New Roman" panose="02020603050405020304" pitchFamily="18" charset="0"/>
          </a:endParaRPr>
        </a:p>
      </dgm:t>
    </dgm:pt>
    <dgm:pt modelId="{617CE631-0E77-4002-90BC-3CC2DF8DC078}" type="parTrans" cxnId="{0FE52892-818A-4626-9CED-25E6DA38D18F}">
      <dgm:prSet/>
      <dgm:spPr/>
      <dgm:t>
        <a:bodyPr/>
        <a:lstStyle/>
        <a:p>
          <a:endParaRPr lang="en-US" sz="2000">
            <a:latin typeface="Times New Roman" panose="02020603050405020304" pitchFamily="18" charset="0"/>
            <a:cs typeface="Times New Roman" panose="02020603050405020304" pitchFamily="18" charset="0"/>
          </a:endParaRPr>
        </a:p>
      </dgm:t>
    </dgm:pt>
    <dgm:pt modelId="{53D260FF-B22B-4238-AA6A-D401AF94332A}" type="sibTrans" cxnId="{0FE52892-818A-4626-9CED-25E6DA38D18F}">
      <dgm:prSet/>
      <dgm:spPr/>
      <dgm:t>
        <a:bodyPr/>
        <a:lstStyle/>
        <a:p>
          <a:endParaRPr lang="en-US">
            <a:latin typeface="Times New Roman" panose="02020603050405020304" pitchFamily="18" charset="0"/>
            <a:cs typeface="Times New Roman" panose="02020603050405020304" pitchFamily="18" charset="0"/>
          </a:endParaRPr>
        </a:p>
      </dgm:t>
    </dgm:pt>
    <dgm:pt modelId="{0A7A273B-2E6A-42CF-B783-0BFD6119744D}">
      <dgm:prSet/>
      <dgm:spPr/>
      <dgm:t>
        <a:bodyPr/>
        <a:lstStyle/>
        <a:p>
          <a:r>
            <a:rPr lang="en-GB">
              <a:latin typeface="Times New Roman" panose="02020603050405020304" pitchFamily="18" charset="0"/>
              <a:cs typeface="Times New Roman" panose="02020603050405020304" pitchFamily="18" charset="0"/>
            </a:rPr>
            <a:t>Increased pressure on the need to acquire digital skills as well as transformation efforts (Goulart </a:t>
          </a:r>
          <a:r>
            <a:rPr lang="en-GB" i="1">
              <a:latin typeface="Times New Roman" panose="02020603050405020304" pitchFamily="18" charset="0"/>
              <a:cs typeface="Times New Roman" panose="02020603050405020304" pitchFamily="18" charset="0"/>
            </a:rPr>
            <a:t>et al.,</a:t>
          </a:r>
          <a:r>
            <a:rPr lang="en-GB">
              <a:latin typeface="Times New Roman" panose="02020603050405020304" pitchFamily="18" charset="0"/>
              <a:cs typeface="Times New Roman" panose="02020603050405020304" pitchFamily="18" charset="0"/>
            </a:rPr>
            <a:t> 2022).</a:t>
          </a:r>
          <a:endParaRPr lang="en-US">
            <a:latin typeface="Times New Roman" panose="02020603050405020304" pitchFamily="18" charset="0"/>
            <a:cs typeface="Times New Roman" panose="02020603050405020304" pitchFamily="18" charset="0"/>
          </a:endParaRPr>
        </a:p>
      </dgm:t>
    </dgm:pt>
    <dgm:pt modelId="{9EA2DAF4-0BAF-455D-B219-ACBB77B4A944}" type="parTrans" cxnId="{FE4FCA52-27E0-439E-B1F3-74C827BFD124}">
      <dgm:prSet/>
      <dgm:spPr/>
      <dgm:t>
        <a:bodyPr/>
        <a:lstStyle/>
        <a:p>
          <a:endParaRPr lang="en-US" sz="2000">
            <a:latin typeface="Times New Roman" panose="02020603050405020304" pitchFamily="18" charset="0"/>
            <a:cs typeface="Times New Roman" panose="02020603050405020304" pitchFamily="18" charset="0"/>
          </a:endParaRPr>
        </a:p>
      </dgm:t>
    </dgm:pt>
    <dgm:pt modelId="{89C6BFAD-9EAE-4DB4-9D6B-A8107850EAA1}" type="sibTrans" cxnId="{FE4FCA52-27E0-439E-B1F3-74C827BFD124}">
      <dgm:prSet/>
      <dgm:spPr/>
      <dgm:t>
        <a:bodyPr/>
        <a:lstStyle/>
        <a:p>
          <a:endParaRPr lang="en-US">
            <a:latin typeface="Times New Roman" panose="02020603050405020304" pitchFamily="18" charset="0"/>
            <a:cs typeface="Times New Roman" panose="02020603050405020304" pitchFamily="18" charset="0"/>
          </a:endParaRPr>
        </a:p>
      </dgm:t>
    </dgm:pt>
    <dgm:pt modelId="{AEE51B4A-C797-410B-8FB3-F72D2A2516DA}">
      <dgm:prSet/>
      <dgm:spPr/>
      <dgm:t>
        <a:bodyPr/>
        <a:lstStyle/>
        <a:p>
          <a:r>
            <a:rPr lang="en-GB">
              <a:latin typeface="Times New Roman" panose="02020603050405020304" pitchFamily="18" charset="0"/>
              <a:cs typeface="Times New Roman" panose="02020603050405020304" pitchFamily="18" charset="0"/>
            </a:rPr>
            <a:t>Lack of internationalisation in leadership training programmes are prominent.</a:t>
          </a:r>
          <a:endParaRPr lang="en-US">
            <a:latin typeface="Times New Roman" panose="02020603050405020304" pitchFamily="18" charset="0"/>
            <a:cs typeface="Times New Roman" panose="02020603050405020304" pitchFamily="18" charset="0"/>
          </a:endParaRPr>
        </a:p>
      </dgm:t>
    </dgm:pt>
    <dgm:pt modelId="{8FA27DC0-4428-4EB5-BB37-37994B43F200}" type="parTrans" cxnId="{64AB2D5C-CF51-4972-941B-1893D8BD0F54}">
      <dgm:prSet/>
      <dgm:spPr/>
      <dgm:t>
        <a:bodyPr/>
        <a:lstStyle/>
        <a:p>
          <a:endParaRPr lang="en-US" sz="2000">
            <a:latin typeface="Times New Roman" panose="02020603050405020304" pitchFamily="18" charset="0"/>
            <a:cs typeface="Times New Roman" panose="02020603050405020304" pitchFamily="18" charset="0"/>
          </a:endParaRPr>
        </a:p>
      </dgm:t>
    </dgm:pt>
    <dgm:pt modelId="{1FBE3018-B4D8-47DF-88CA-B4198F6E8C72}" type="sibTrans" cxnId="{64AB2D5C-CF51-4972-941B-1893D8BD0F54}">
      <dgm:prSet/>
      <dgm:spPr/>
      <dgm:t>
        <a:bodyPr/>
        <a:lstStyle/>
        <a:p>
          <a:endParaRPr lang="en-US">
            <a:latin typeface="Times New Roman" panose="02020603050405020304" pitchFamily="18" charset="0"/>
            <a:cs typeface="Times New Roman" panose="02020603050405020304" pitchFamily="18" charset="0"/>
          </a:endParaRPr>
        </a:p>
      </dgm:t>
    </dgm:pt>
    <dgm:pt modelId="{A3A23233-5EF7-4CAA-B9A9-AAF6E62BBA47}" type="pres">
      <dgm:prSet presAssocID="{987286AE-BC88-4E3A-BC61-0B2DCF8A183C}" presName="matrix" presStyleCnt="0">
        <dgm:presLayoutVars>
          <dgm:chMax val="1"/>
          <dgm:dir/>
          <dgm:resizeHandles val="exact"/>
        </dgm:presLayoutVars>
      </dgm:prSet>
      <dgm:spPr/>
    </dgm:pt>
    <dgm:pt modelId="{BBF0946F-313F-484F-9685-DFFE12480BAE}" type="pres">
      <dgm:prSet presAssocID="{987286AE-BC88-4E3A-BC61-0B2DCF8A183C}" presName="diamond" presStyleLbl="bgShp" presStyleIdx="0" presStyleCnt="1"/>
      <dgm:spPr/>
    </dgm:pt>
    <dgm:pt modelId="{D35EA45D-136F-46D1-81A5-2183389B5D5E}" type="pres">
      <dgm:prSet presAssocID="{987286AE-BC88-4E3A-BC61-0B2DCF8A183C}" presName="quad1" presStyleLbl="node1" presStyleIdx="0" presStyleCnt="4">
        <dgm:presLayoutVars>
          <dgm:chMax val="0"/>
          <dgm:chPref val="0"/>
          <dgm:bulletEnabled val="1"/>
        </dgm:presLayoutVars>
      </dgm:prSet>
      <dgm:spPr/>
    </dgm:pt>
    <dgm:pt modelId="{4F3269B4-A00B-4690-8261-13A24EECA122}" type="pres">
      <dgm:prSet presAssocID="{987286AE-BC88-4E3A-BC61-0B2DCF8A183C}" presName="quad2" presStyleLbl="node1" presStyleIdx="1" presStyleCnt="4">
        <dgm:presLayoutVars>
          <dgm:chMax val="0"/>
          <dgm:chPref val="0"/>
          <dgm:bulletEnabled val="1"/>
        </dgm:presLayoutVars>
      </dgm:prSet>
      <dgm:spPr/>
    </dgm:pt>
    <dgm:pt modelId="{A8A54F3C-99A4-4700-9451-DCAE0C13AFA6}" type="pres">
      <dgm:prSet presAssocID="{987286AE-BC88-4E3A-BC61-0B2DCF8A183C}" presName="quad3" presStyleLbl="node1" presStyleIdx="2" presStyleCnt="4">
        <dgm:presLayoutVars>
          <dgm:chMax val="0"/>
          <dgm:chPref val="0"/>
          <dgm:bulletEnabled val="1"/>
        </dgm:presLayoutVars>
      </dgm:prSet>
      <dgm:spPr/>
    </dgm:pt>
    <dgm:pt modelId="{D7DF2478-C830-4F53-ADB1-25B061E80C51}" type="pres">
      <dgm:prSet presAssocID="{987286AE-BC88-4E3A-BC61-0B2DCF8A183C}" presName="quad4" presStyleLbl="node1" presStyleIdx="3" presStyleCnt="4">
        <dgm:presLayoutVars>
          <dgm:chMax val="0"/>
          <dgm:chPref val="0"/>
          <dgm:bulletEnabled val="1"/>
        </dgm:presLayoutVars>
      </dgm:prSet>
      <dgm:spPr/>
    </dgm:pt>
  </dgm:ptLst>
  <dgm:cxnLst>
    <dgm:cxn modelId="{5FB8DF02-5B42-48C5-9C63-46A4D2224069}" type="presOf" srcId="{AEE51B4A-C797-410B-8FB3-F72D2A2516DA}" destId="{D7DF2478-C830-4F53-ADB1-25B061E80C51}" srcOrd="0" destOrd="0" presId="urn:microsoft.com/office/officeart/2005/8/layout/matrix3"/>
    <dgm:cxn modelId="{B3D07938-038C-494D-BD05-B7F9371FDE3F}" type="presOf" srcId="{0A7A273B-2E6A-42CF-B783-0BFD6119744D}" destId="{A8A54F3C-99A4-4700-9451-DCAE0C13AFA6}" srcOrd="0" destOrd="0" presId="urn:microsoft.com/office/officeart/2005/8/layout/matrix3"/>
    <dgm:cxn modelId="{64AB2D5C-CF51-4972-941B-1893D8BD0F54}" srcId="{987286AE-BC88-4E3A-BC61-0B2DCF8A183C}" destId="{AEE51B4A-C797-410B-8FB3-F72D2A2516DA}" srcOrd="3" destOrd="0" parTransId="{8FA27DC0-4428-4EB5-BB37-37994B43F200}" sibTransId="{1FBE3018-B4D8-47DF-88CA-B4198F6E8C72}"/>
    <dgm:cxn modelId="{62A54F44-D6E9-4A1A-AFF2-C8C63BEBC813}" type="presOf" srcId="{987286AE-BC88-4E3A-BC61-0B2DCF8A183C}" destId="{A3A23233-5EF7-4CAA-B9A9-AAF6E62BBA47}" srcOrd="0" destOrd="0" presId="urn:microsoft.com/office/officeart/2005/8/layout/matrix3"/>
    <dgm:cxn modelId="{FE4FCA52-27E0-439E-B1F3-74C827BFD124}" srcId="{987286AE-BC88-4E3A-BC61-0B2DCF8A183C}" destId="{0A7A273B-2E6A-42CF-B783-0BFD6119744D}" srcOrd="2" destOrd="0" parTransId="{9EA2DAF4-0BAF-455D-B219-ACBB77B4A944}" sibTransId="{89C6BFAD-9EAE-4DB4-9D6B-A8107850EAA1}"/>
    <dgm:cxn modelId="{07F52186-E1D1-4255-A21F-006EF8744A73}" srcId="{987286AE-BC88-4E3A-BC61-0B2DCF8A183C}" destId="{03E740AE-41E5-472F-A1D5-99B8E9D58E71}" srcOrd="0" destOrd="0" parTransId="{8A539EF8-1056-4C36-9F44-D2BD3F5507A5}" sibTransId="{B12ED020-4B59-4073-9FB4-CD0EB92C4712}"/>
    <dgm:cxn modelId="{DE6A8B8F-809D-4297-BBCF-B554C40D19C5}" type="presOf" srcId="{03E740AE-41E5-472F-A1D5-99B8E9D58E71}" destId="{D35EA45D-136F-46D1-81A5-2183389B5D5E}" srcOrd="0" destOrd="0" presId="urn:microsoft.com/office/officeart/2005/8/layout/matrix3"/>
    <dgm:cxn modelId="{0FE52892-818A-4626-9CED-25E6DA38D18F}" srcId="{987286AE-BC88-4E3A-BC61-0B2DCF8A183C}" destId="{632DABE0-0819-46AF-80B1-3D66F244513A}" srcOrd="1" destOrd="0" parTransId="{617CE631-0E77-4002-90BC-3CC2DF8DC078}" sibTransId="{53D260FF-B22B-4238-AA6A-D401AF94332A}"/>
    <dgm:cxn modelId="{CF01EEB4-0362-4F34-821B-69E714F75E3E}" type="presOf" srcId="{632DABE0-0819-46AF-80B1-3D66F244513A}" destId="{4F3269B4-A00B-4690-8261-13A24EECA122}" srcOrd="0" destOrd="0" presId="urn:microsoft.com/office/officeart/2005/8/layout/matrix3"/>
    <dgm:cxn modelId="{A301D9E5-8601-43A0-869C-ED1804D72D61}" type="presParOf" srcId="{A3A23233-5EF7-4CAA-B9A9-AAF6E62BBA47}" destId="{BBF0946F-313F-484F-9685-DFFE12480BAE}" srcOrd="0" destOrd="0" presId="urn:microsoft.com/office/officeart/2005/8/layout/matrix3"/>
    <dgm:cxn modelId="{BBB85B85-CF60-41BF-AE9C-E7240DB34629}" type="presParOf" srcId="{A3A23233-5EF7-4CAA-B9A9-AAF6E62BBA47}" destId="{D35EA45D-136F-46D1-81A5-2183389B5D5E}" srcOrd="1" destOrd="0" presId="urn:microsoft.com/office/officeart/2005/8/layout/matrix3"/>
    <dgm:cxn modelId="{B5823F08-8B65-4D0B-81C7-99852E74A53A}" type="presParOf" srcId="{A3A23233-5EF7-4CAA-B9A9-AAF6E62BBA47}" destId="{4F3269B4-A00B-4690-8261-13A24EECA122}" srcOrd="2" destOrd="0" presId="urn:microsoft.com/office/officeart/2005/8/layout/matrix3"/>
    <dgm:cxn modelId="{907B1478-9555-4913-9A01-47A304A98D3A}" type="presParOf" srcId="{A3A23233-5EF7-4CAA-B9A9-AAF6E62BBA47}" destId="{A8A54F3C-99A4-4700-9451-DCAE0C13AFA6}" srcOrd="3" destOrd="0" presId="urn:microsoft.com/office/officeart/2005/8/layout/matrix3"/>
    <dgm:cxn modelId="{240BAB96-81A1-458D-A1F8-88FB768F4F7B}" type="presParOf" srcId="{A3A23233-5EF7-4CAA-B9A9-AAF6E62BBA47}" destId="{D7DF2478-C830-4F53-ADB1-25B061E80C51}"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0C84BBC-B8AE-499A-B182-1E0FCA6DD4FF}" type="doc">
      <dgm:prSet loTypeId="urn:microsoft.com/office/officeart/2016/7/layout/RepeatingBendingProcessNew" loCatId="process" qsTypeId="urn:microsoft.com/office/officeart/2005/8/quickstyle/simple1" qsCatId="simple" csTypeId="urn:microsoft.com/office/officeart/2005/8/colors/colorful4" csCatId="colorful"/>
      <dgm:spPr/>
      <dgm:t>
        <a:bodyPr/>
        <a:lstStyle/>
        <a:p>
          <a:endParaRPr lang="en-US"/>
        </a:p>
      </dgm:t>
    </dgm:pt>
    <dgm:pt modelId="{A3E55F1E-B21A-4149-8B36-554DAC75AC23}">
      <dgm:prSet/>
      <dgm:spPr/>
      <dgm:t>
        <a:bodyPr/>
        <a:lstStyle/>
        <a:p>
          <a:r>
            <a:rPr lang="en-GB"/>
            <a:t>Proper use VR-based training simulations on the operations.</a:t>
          </a:r>
          <a:endParaRPr lang="en-US"/>
        </a:p>
      </dgm:t>
    </dgm:pt>
    <dgm:pt modelId="{7326EC2E-A2F7-4B76-A68E-92F31644B908}" type="parTrans" cxnId="{DCB0E2BB-35EF-4FA5-AB55-D6345F79DFC5}">
      <dgm:prSet/>
      <dgm:spPr/>
      <dgm:t>
        <a:bodyPr/>
        <a:lstStyle/>
        <a:p>
          <a:endParaRPr lang="en-US"/>
        </a:p>
      </dgm:t>
    </dgm:pt>
    <dgm:pt modelId="{855D2900-F4F6-4FC7-933E-12166A4FB7BC}" type="sibTrans" cxnId="{DCB0E2BB-35EF-4FA5-AB55-D6345F79DFC5}">
      <dgm:prSet/>
      <dgm:spPr/>
      <dgm:t>
        <a:bodyPr/>
        <a:lstStyle/>
        <a:p>
          <a:endParaRPr lang="en-US"/>
        </a:p>
      </dgm:t>
    </dgm:pt>
    <dgm:pt modelId="{DDB34B46-389B-45B0-8834-4AAFBAE0B529}">
      <dgm:prSet/>
      <dgm:spPr/>
      <dgm:t>
        <a:bodyPr/>
        <a:lstStyle/>
        <a:p>
          <a:r>
            <a:rPr lang="en-GB"/>
            <a:t>Uniformity in global leadership competency models.</a:t>
          </a:r>
          <a:endParaRPr lang="en-US"/>
        </a:p>
      </dgm:t>
    </dgm:pt>
    <dgm:pt modelId="{3D6F5A65-8011-402B-A19E-5FB9798CB035}" type="parTrans" cxnId="{4E2520B0-F1B0-43A5-843F-57A8E43647AA}">
      <dgm:prSet/>
      <dgm:spPr/>
      <dgm:t>
        <a:bodyPr/>
        <a:lstStyle/>
        <a:p>
          <a:endParaRPr lang="en-US"/>
        </a:p>
      </dgm:t>
    </dgm:pt>
    <dgm:pt modelId="{3193EBCF-189E-4BB7-A7D9-006B6D45EBBC}" type="sibTrans" cxnId="{4E2520B0-F1B0-43A5-843F-57A8E43647AA}">
      <dgm:prSet/>
      <dgm:spPr/>
      <dgm:t>
        <a:bodyPr/>
        <a:lstStyle/>
        <a:p>
          <a:endParaRPr lang="en-US"/>
        </a:p>
      </dgm:t>
    </dgm:pt>
    <dgm:pt modelId="{8BA0B387-B18F-4883-8FE0-2D5DA19C1681}">
      <dgm:prSet/>
      <dgm:spPr/>
      <dgm:t>
        <a:bodyPr/>
        <a:lstStyle/>
        <a:p>
          <a:r>
            <a:rPr lang="en-GB"/>
            <a:t>Effective implementation of guarded weekly training hours to the frontline staff (Goulart </a:t>
          </a:r>
          <a:r>
            <a:rPr lang="en-GB" i="1"/>
            <a:t>et al.,</a:t>
          </a:r>
          <a:r>
            <a:rPr lang="en-GB"/>
            <a:t> 2022).</a:t>
          </a:r>
          <a:endParaRPr lang="en-US"/>
        </a:p>
      </dgm:t>
    </dgm:pt>
    <dgm:pt modelId="{2980D75E-6F7A-4C4E-9E98-D63E0D131C16}" type="parTrans" cxnId="{4BB04D51-24B0-4CC1-B145-82B64A9E8BC1}">
      <dgm:prSet/>
      <dgm:spPr/>
      <dgm:t>
        <a:bodyPr/>
        <a:lstStyle/>
        <a:p>
          <a:endParaRPr lang="en-US"/>
        </a:p>
      </dgm:t>
    </dgm:pt>
    <dgm:pt modelId="{F3154DD8-823F-4A54-9A29-DB074418C32A}" type="sibTrans" cxnId="{4BB04D51-24B0-4CC1-B145-82B64A9E8BC1}">
      <dgm:prSet/>
      <dgm:spPr/>
      <dgm:t>
        <a:bodyPr/>
        <a:lstStyle/>
        <a:p>
          <a:endParaRPr lang="en-US"/>
        </a:p>
      </dgm:t>
    </dgm:pt>
    <dgm:pt modelId="{45CE4EEC-F11C-4B25-AFF6-21AD131EBEF2}">
      <dgm:prSet/>
      <dgm:spPr/>
      <dgm:t>
        <a:bodyPr/>
        <a:lstStyle/>
        <a:p>
          <a:r>
            <a:rPr lang="en-GB"/>
            <a:t>Increase in the amount of digital literacy initiatives to help in the appropriate adoption of technology.</a:t>
          </a:r>
          <a:endParaRPr lang="en-US"/>
        </a:p>
      </dgm:t>
    </dgm:pt>
    <dgm:pt modelId="{E6BDCF70-0501-4ECB-912D-6AD6035F3DC6}" type="parTrans" cxnId="{992FA036-982F-440A-BF48-6B405532F1B2}">
      <dgm:prSet/>
      <dgm:spPr/>
      <dgm:t>
        <a:bodyPr/>
        <a:lstStyle/>
        <a:p>
          <a:endParaRPr lang="en-US"/>
        </a:p>
      </dgm:t>
    </dgm:pt>
    <dgm:pt modelId="{34B72D55-C38D-4509-B308-B0E0B929E441}" type="sibTrans" cxnId="{992FA036-982F-440A-BF48-6B405532F1B2}">
      <dgm:prSet/>
      <dgm:spPr/>
      <dgm:t>
        <a:bodyPr/>
        <a:lstStyle/>
        <a:p>
          <a:endParaRPr lang="en-US"/>
        </a:p>
      </dgm:t>
    </dgm:pt>
    <dgm:pt modelId="{531887AA-0FB1-4F34-AC30-681E3AD8FFBC}" type="pres">
      <dgm:prSet presAssocID="{80C84BBC-B8AE-499A-B182-1E0FCA6DD4FF}" presName="Name0" presStyleCnt="0">
        <dgm:presLayoutVars>
          <dgm:dir/>
          <dgm:resizeHandles val="exact"/>
        </dgm:presLayoutVars>
      </dgm:prSet>
      <dgm:spPr/>
    </dgm:pt>
    <dgm:pt modelId="{C846193E-4BC9-48B9-896C-548B79BE2D01}" type="pres">
      <dgm:prSet presAssocID="{A3E55F1E-B21A-4149-8B36-554DAC75AC23}" presName="node" presStyleLbl="node1" presStyleIdx="0" presStyleCnt="4">
        <dgm:presLayoutVars>
          <dgm:bulletEnabled val="1"/>
        </dgm:presLayoutVars>
      </dgm:prSet>
      <dgm:spPr/>
    </dgm:pt>
    <dgm:pt modelId="{FDBB9A68-8720-4D61-82B0-935F385FB119}" type="pres">
      <dgm:prSet presAssocID="{855D2900-F4F6-4FC7-933E-12166A4FB7BC}" presName="sibTrans" presStyleLbl="sibTrans1D1" presStyleIdx="0" presStyleCnt="3"/>
      <dgm:spPr/>
    </dgm:pt>
    <dgm:pt modelId="{FDE95CF9-8075-4E93-BFD0-CD02D6485375}" type="pres">
      <dgm:prSet presAssocID="{855D2900-F4F6-4FC7-933E-12166A4FB7BC}" presName="connectorText" presStyleLbl="sibTrans1D1" presStyleIdx="0" presStyleCnt="3"/>
      <dgm:spPr/>
    </dgm:pt>
    <dgm:pt modelId="{A18CD922-18B3-48EE-9400-00B937785AD9}" type="pres">
      <dgm:prSet presAssocID="{DDB34B46-389B-45B0-8834-4AAFBAE0B529}" presName="node" presStyleLbl="node1" presStyleIdx="1" presStyleCnt="4">
        <dgm:presLayoutVars>
          <dgm:bulletEnabled val="1"/>
        </dgm:presLayoutVars>
      </dgm:prSet>
      <dgm:spPr/>
    </dgm:pt>
    <dgm:pt modelId="{1ABEC4F4-1BE4-4BA4-8B9F-86F6A50EF5E5}" type="pres">
      <dgm:prSet presAssocID="{3193EBCF-189E-4BB7-A7D9-006B6D45EBBC}" presName="sibTrans" presStyleLbl="sibTrans1D1" presStyleIdx="1" presStyleCnt="3"/>
      <dgm:spPr/>
    </dgm:pt>
    <dgm:pt modelId="{EB061772-8D64-45E5-824D-31739F57F9A8}" type="pres">
      <dgm:prSet presAssocID="{3193EBCF-189E-4BB7-A7D9-006B6D45EBBC}" presName="connectorText" presStyleLbl="sibTrans1D1" presStyleIdx="1" presStyleCnt="3"/>
      <dgm:spPr/>
    </dgm:pt>
    <dgm:pt modelId="{AA0E0F88-D434-4416-BF2F-38D21314548D}" type="pres">
      <dgm:prSet presAssocID="{8BA0B387-B18F-4883-8FE0-2D5DA19C1681}" presName="node" presStyleLbl="node1" presStyleIdx="2" presStyleCnt="4">
        <dgm:presLayoutVars>
          <dgm:bulletEnabled val="1"/>
        </dgm:presLayoutVars>
      </dgm:prSet>
      <dgm:spPr/>
    </dgm:pt>
    <dgm:pt modelId="{D7B48012-7759-4970-B030-1D69440E517E}" type="pres">
      <dgm:prSet presAssocID="{F3154DD8-823F-4A54-9A29-DB074418C32A}" presName="sibTrans" presStyleLbl="sibTrans1D1" presStyleIdx="2" presStyleCnt="3"/>
      <dgm:spPr/>
    </dgm:pt>
    <dgm:pt modelId="{7BC06B11-A35A-47CC-BCC3-E9433FC410CA}" type="pres">
      <dgm:prSet presAssocID="{F3154DD8-823F-4A54-9A29-DB074418C32A}" presName="connectorText" presStyleLbl="sibTrans1D1" presStyleIdx="2" presStyleCnt="3"/>
      <dgm:spPr/>
    </dgm:pt>
    <dgm:pt modelId="{060D3F99-9F80-489B-9279-8CC08A109F91}" type="pres">
      <dgm:prSet presAssocID="{45CE4EEC-F11C-4B25-AFF6-21AD131EBEF2}" presName="node" presStyleLbl="node1" presStyleIdx="3" presStyleCnt="4">
        <dgm:presLayoutVars>
          <dgm:bulletEnabled val="1"/>
        </dgm:presLayoutVars>
      </dgm:prSet>
      <dgm:spPr/>
    </dgm:pt>
  </dgm:ptLst>
  <dgm:cxnLst>
    <dgm:cxn modelId="{CDBF761B-ABD8-4E5D-8F75-035C23E44818}" type="presOf" srcId="{855D2900-F4F6-4FC7-933E-12166A4FB7BC}" destId="{FDE95CF9-8075-4E93-BFD0-CD02D6485375}" srcOrd="1" destOrd="0" presId="urn:microsoft.com/office/officeart/2016/7/layout/RepeatingBendingProcessNew"/>
    <dgm:cxn modelId="{992FA036-982F-440A-BF48-6B405532F1B2}" srcId="{80C84BBC-B8AE-499A-B182-1E0FCA6DD4FF}" destId="{45CE4EEC-F11C-4B25-AFF6-21AD131EBEF2}" srcOrd="3" destOrd="0" parTransId="{E6BDCF70-0501-4ECB-912D-6AD6035F3DC6}" sibTransId="{34B72D55-C38D-4509-B308-B0E0B929E441}"/>
    <dgm:cxn modelId="{CA323F5F-5968-4972-93C6-C4FAFB187E8A}" type="presOf" srcId="{855D2900-F4F6-4FC7-933E-12166A4FB7BC}" destId="{FDBB9A68-8720-4D61-82B0-935F385FB119}" srcOrd="0" destOrd="0" presId="urn:microsoft.com/office/officeart/2016/7/layout/RepeatingBendingProcessNew"/>
    <dgm:cxn modelId="{927F5046-F417-4FE3-A292-707FCA4E6006}" type="presOf" srcId="{8BA0B387-B18F-4883-8FE0-2D5DA19C1681}" destId="{AA0E0F88-D434-4416-BF2F-38D21314548D}" srcOrd="0" destOrd="0" presId="urn:microsoft.com/office/officeart/2016/7/layout/RepeatingBendingProcessNew"/>
    <dgm:cxn modelId="{94A0BE6A-B42B-486A-B6BB-03F6A75D8F66}" type="presOf" srcId="{3193EBCF-189E-4BB7-A7D9-006B6D45EBBC}" destId="{1ABEC4F4-1BE4-4BA4-8B9F-86F6A50EF5E5}" srcOrd="0" destOrd="0" presId="urn:microsoft.com/office/officeart/2016/7/layout/RepeatingBendingProcessNew"/>
    <dgm:cxn modelId="{4BB04D51-24B0-4CC1-B145-82B64A9E8BC1}" srcId="{80C84BBC-B8AE-499A-B182-1E0FCA6DD4FF}" destId="{8BA0B387-B18F-4883-8FE0-2D5DA19C1681}" srcOrd="2" destOrd="0" parTransId="{2980D75E-6F7A-4C4E-9E98-D63E0D131C16}" sibTransId="{F3154DD8-823F-4A54-9A29-DB074418C32A}"/>
    <dgm:cxn modelId="{71030F55-B67A-4921-819E-6B34987FD7F5}" type="presOf" srcId="{3193EBCF-189E-4BB7-A7D9-006B6D45EBBC}" destId="{EB061772-8D64-45E5-824D-31739F57F9A8}" srcOrd="1" destOrd="0" presId="urn:microsoft.com/office/officeart/2016/7/layout/RepeatingBendingProcessNew"/>
    <dgm:cxn modelId="{EF6C5157-90C3-4F95-8F44-4C11FF02D2DD}" type="presOf" srcId="{45CE4EEC-F11C-4B25-AFF6-21AD131EBEF2}" destId="{060D3F99-9F80-489B-9279-8CC08A109F91}" srcOrd="0" destOrd="0" presId="urn:microsoft.com/office/officeart/2016/7/layout/RepeatingBendingProcessNew"/>
    <dgm:cxn modelId="{35EA8859-60E4-44E7-AFB2-93A09CF22694}" type="presOf" srcId="{80C84BBC-B8AE-499A-B182-1E0FCA6DD4FF}" destId="{531887AA-0FB1-4F34-AC30-681E3AD8FFBC}" srcOrd="0" destOrd="0" presId="urn:microsoft.com/office/officeart/2016/7/layout/RepeatingBendingProcessNew"/>
    <dgm:cxn modelId="{2F3DE88E-A874-4668-A26F-99F78E4704E7}" type="presOf" srcId="{F3154DD8-823F-4A54-9A29-DB074418C32A}" destId="{7BC06B11-A35A-47CC-BCC3-E9433FC410CA}" srcOrd="1" destOrd="0" presId="urn:microsoft.com/office/officeart/2016/7/layout/RepeatingBendingProcessNew"/>
    <dgm:cxn modelId="{0790E192-C496-428D-9537-A9B3CB9C4852}" type="presOf" srcId="{DDB34B46-389B-45B0-8834-4AAFBAE0B529}" destId="{A18CD922-18B3-48EE-9400-00B937785AD9}" srcOrd="0" destOrd="0" presId="urn:microsoft.com/office/officeart/2016/7/layout/RepeatingBendingProcessNew"/>
    <dgm:cxn modelId="{CBC2EFA0-1309-493A-A596-3EF1770B87B8}" type="presOf" srcId="{F3154DD8-823F-4A54-9A29-DB074418C32A}" destId="{D7B48012-7759-4970-B030-1D69440E517E}" srcOrd="0" destOrd="0" presId="urn:microsoft.com/office/officeart/2016/7/layout/RepeatingBendingProcessNew"/>
    <dgm:cxn modelId="{4E2520B0-F1B0-43A5-843F-57A8E43647AA}" srcId="{80C84BBC-B8AE-499A-B182-1E0FCA6DD4FF}" destId="{DDB34B46-389B-45B0-8834-4AAFBAE0B529}" srcOrd="1" destOrd="0" parTransId="{3D6F5A65-8011-402B-A19E-5FB9798CB035}" sibTransId="{3193EBCF-189E-4BB7-A7D9-006B6D45EBBC}"/>
    <dgm:cxn modelId="{DCB0E2BB-35EF-4FA5-AB55-D6345F79DFC5}" srcId="{80C84BBC-B8AE-499A-B182-1E0FCA6DD4FF}" destId="{A3E55F1E-B21A-4149-8B36-554DAC75AC23}" srcOrd="0" destOrd="0" parTransId="{7326EC2E-A2F7-4B76-A68E-92F31644B908}" sibTransId="{855D2900-F4F6-4FC7-933E-12166A4FB7BC}"/>
    <dgm:cxn modelId="{665D36C4-686D-463D-B6BF-3449035C4729}" type="presOf" srcId="{A3E55F1E-B21A-4149-8B36-554DAC75AC23}" destId="{C846193E-4BC9-48B9-896C-548B79BE2D01}" srcOrd="0" destOrd="0" presId="urn:microsoft.com/office/officeart/2016/7/layout/RepeatingBendingProcessNew"/>
    <dgm:cxn modelId="{CC05F31A-90E4-4865-804D-E69F14E33A87}" type="presParOf" srcId="{531887AA-0FB1-4F34-AC30-681E3AD8FFBC}" destId="{C846193E-4BC9-48B9-896C-548B79BE2D01}" srcOrd="0" destOrd="0" presId="urn:microsoft.com/office/officeart/2016/7/layout/RepeatingBendingProcessNew"/>
    <dgm:cxn modelId="{196C7B0E-D622-4388-93CC-0C60B4CE7C14}" type="presParOf" srcId="{531887AA-0FB1-4F34-AC30-681E3AD8FFBC}" destId="{FDBB9A68-8720-4D61-82B0-935F385FB119}" srcOrd="1" destOrd="0" presId="urn:microsoft.com/office/officeart/2016/7/layout/RepeatingBendingProcessNew"/>
    <dgm:cxn modelId="{617E18CF-EF83-4FD5-8E5E-3F709E74F2EC}" type="presParOf" srcId="{FDBB9A68-8720-4D61-82B0-935F385FB119}" destId="{FDE95CF9-8075-4E93-BFD0-CD02D6485375}" srcOrd="0" destOrd="0" presId="urn:microsoft.com/office/officeart/2016/7/layout/RepeatingBendingProcessNew"/>
    <dgm:cxn modelId="{4E66E018-1B96-4C69-B662-D3269A8321D1}" type="presParOf" srcId="{531887AA-0FB1-4F34-AC30-681E3AD8FFBC}" destId="{A18CD922-18B3-48EE-9400-00B937785AD9}" srcOrd="2" destOrd="0" presId="urn:microsoft.com/office/officeart/2016/7/layout/RepeatingBendingProcessNew"/>
    <dgm:cxn modelId="{CE360F51-4133-4068-B57F-144A5CAC297C}" type="presParOf" srcId="{531887AA-0FB1-4F34-AC30-681E3AD8FFBC}" destId="{1ABEC4F4-1BE4-4BA4-8B9F-86F6A50EF5E5}" srcOrd="3" destOrd="0" presId="urn:microsoft.com/office/officeart/2016/7/layout/RepeatingBendingProcessNew"/>
    <dgm:cxn modelId="{5F12F90B-130D-4896-9C79-E8831D205719}" type="presParOf" srcId="{1ABEC4F4-1BE4-4BA4-8B9F-86F6A50EF5E5}" destId="{EB061772-8D64-45E5-824D-31739F57F9A8}" srcOrd="0" destOrd="0" presId="urn:microsoft.com/office/officeart/2016/7/layout/RepeatingBendingProcessNew"/>
    <dgm:cxn modelId="{6F8F16B0-A07D-40AD-A38F-733DBB3EABED}" type="presParOf" srcId="{531887AA-0FB1-4F34-AC30-681E3AD8FFBC}" destId="{AA0E0F88-D434-4416-BF2F-38D21314548D}" srcOrd="4" destOrd="0" presId="urn:microsoft.com/office/officeart/2016/7/layout/RepeatingBendingProcessNew"/>
    <dgm:cxn modelId="{1B34202C-9D13-4373-B722-6A24EE9BBD98}" type="presParOf" srcId="{531887AA-0FB1-4F34-AC30-681E3AD8FFBC}" destId="{D7B48012-7759-4970-B030-1D69440E517E}" srcOrd="5" destOrd="0" presId="urn:microsoft.com/office/officeart/2016/7/layout/RepeatingBendingProcessNew"/>
    <dgm:cxn modelId="{40F6F59A-1DCF-46CA-8EAF-574D6A9A7B54}" type="presParOf" srcId="{D7B48012-7759-4970-B030-1D69440E517E}" destId="{7BC06B11-A35A-47CC-BCC3-E9433FC410CA}" srcOrd="0" destOrd="0" presId="urn:microsoft.com/office/officeart/2016/7/layout/RepeatingBendingProcessNew"/>
    <dgm:cxn modelId="{83F89BA4-ED07-4FC2-ABC9-1B5AD572039F}" type="presParOf" srcId="{531887AA-0FB1-4F34-AC30-681E3AD8FFBC}" destId="{060D3F99-9F80-489B-9279-8CC08A109F91}" srcOrd="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1D3139B-C629-4CF6-98A4-24995CE407D4}" type="doc">
      <dgm:prSet loTypeId="urn:microsoft.com/office/officeart/2005/8/layout/pyramid2" loCatId="pyramid" qsTypeId="urn:microsoft.com/office/officeart/2005/8/quickstyle/simple1" qsCatId="simple" csTypeId="urn:microsoft.com/office/officeart/2005/8/colors/accent1_2" csCatId="accent1"/>
      <dgm:spPr/>
      <dgm:t>
        <a:bodyPr/>
        <a:lstStyle/>
        <a:p>
          <a:endParaRPr lang="en-GB"/>
        </a:p>
      </dgm:t>
    </dgm:pt>
    <dgm:pt modelId="{7D34D3C0-4DA6-4442-860C-06C247DF3D4F}">
      <dgm:prSet custT="1"/>
      <dgm:spPr/>
      <dgm:t>
        <a:bodyPr/>
        <a:lstStyle/>
        <a:p>
          <a:r>
            <a:rPr lang="en-GB" sz="1600">
              <a:latin typeface="Arial" panose="020B0604020202020204" pitchFamily="34" charset="0"/>
              <a:cs typeface="Arial" panose="020B0604020202020204" pitchFamily="34" charset="0"/>
            </a:rPr>
            <a:t>Behaviours and KPIs are assessed quarterly by the management of the firm.</a:t>
          </a:r>
        </a:p>
      </dgm:t>
    </dgm:pt>
    <dgm:pt modelId="{EF9146A4-8684-499A-B3B7-A0695EE36F8E}" type="parTrans" cxnId="{680F0FCD-2955-4D80-AA91-F436B8C5AE6E}">
      <dgm:prSet/>
      <dgm:spPr/>
      <dgm:t>
        <a:bodyPr/>
        <a:lstStyle/>
        <a:p>
          <a:endParaRPr lang="en-GB" sz="2000">
            <a:latin typeface="Arial" panose="020B0604020202020204" pitchFamily="34" charset="0"/>
            <a:cs typeface="Arial" panose="020B0604020202020204" pitchFamily="34" charset="0"/>
          </a:endParaRPr>
        </a:p>
      </dgm:t>
    </dgm:pt>
    <dgm:pt modelId="{95255760-9E09-473F-AE5C-E531B89F3C4D}" type="sibTrans" cxnId="{680F0FCD-2955-4D80-AA91-F436B8C5AE6E}">
      <dgm:prSet/>
      <dgm:spPr/>
      <dgm:t>
        <a:bodyPr/>
        <a:lstStyle/>
        <a:p>
          <a:endParaRPr lang="en-GB" sz="2000">
            <a:latin typeface="Arial" panose="020B0604020202020204" pitchFamily="34" charset="0"/>
            <a:cs typeface="Arial" panose="020B0604020202020204" pitchFamily="34" charset="0"/>
          </a:endParaRPr>
        </a:p>
      </dgm:t>
    </dgm:pt>
    <dgm:pt modelId="{88BC8AC7-ED8F-464D-AA44-A80CA808D117}">
      <dgm:prSet custT="1"/>
      <dgm:spPr/>
      <dgm:t>
        <a:bodyPr/>
        <a:lstStyle/>
        <a:p>
          <a:r>
            <a:rPr lang="en-GB" sz="1600">
              <a:latin typeface="Arial" panose="020B0604020202020204" pitchFamily="34" charset="0"/>
              <a:cs typeface="Arial" panose="020B0604020202020204" pitchFamily="34" charset="0"/>
            </a:rPr>
            <a:t>The training requirements were found during performance discussions.</a:t>
          </a:r>
        </a:p>
      </dgm:t>
    </dgm:pt>
    <dgm:pt modelId="{34E7A30C-41BC-4792-AB9D-700F8770E55C}" type="parTrans" cxnId="{20ED4995-C2E4-4DE6-8FCC-3F5CD626A9E1}">
      <dgm:prSet/>
      <dgm:spPr/>
      <dgm:t>
        <a:bodyPr/>
        <a:lstStyle/>
        <a:p>
          <a:endParaRPr lang="en-GB" sz="2000">
            <a:latin typeface="Arial" panose="020B0604020202020204" pitchFamily="34" charset="0"/>
            <a:cs typeface="Arial" panose="020B0604020202020204" pitchFamily="34" charset="0"/>
          </a:endParaRPr>
        </a:p>
      </dgm:t>
    </dgm:pt>
    <dgm:pt modelId="{003E8201-B114-40ED-9F11-17FD2ADF58B4}" type="sibTrans" cxnId="{20ED4995-C2E4-4DE6-8FCC-3F5CD626A9E1}">
      <dgm:prSet/>
      <dgm:spPr/>
      <dgm:t>
        <a:bodyPr/>
        <a:lstStyle/>
        <a:p>
          <a:endParaRPr lang="en-GB" sz="2000">
            <a:latin typeface="Arial" panose="020B0604020202020204" pitchFamily="34" charset="0"/>
            <a:cs typeface="Arial" panose="020B0604020202020204" pitchFamily="34" charset="0"/>
          </a:endParaRPr>
        </a:p>
      </dgm:t>
    </dgm:pt>
    <dgm:pt modelId="{3ABC868A-4E88-4D75-A432-41F7B819CF26}">
      <dgm:prSet custT="1"/>
      <dgm:spPr/>
      <dgm:t>
        <a:bodyPr/>
        <a:lstStyle/>
        <a:p>
          <a:r>
            <a:rPr lang="en-GB" sz="1600">
              <a:latin typeface="Arial" panose="020B0604020202020204" pitchFamily="34" charset="0"/>
              <a:cs typeface="Arial" panose="020B0604020202020204" pitchFamily="34" charset="0"/>
            </a:rPr>
            <a:t>The exceptional service is rewarded through recognition schemes (Uddin </a:t>
          </a:r>
          <a:r>
            <a:rPr lang="en-GB" sz="1600" i="1">
              <a:latin typeface="Arial" panose="020B0604020202020204" pitchFamily="34" charset="0"/>
              <a:cs typeface="Arial" panose="020B0604020202020204" pitchFamily="34" charset="0"/>
            </a:rPr>
            <a:t>et al.,</a:t>
          </a:r>
          <a:r>
            <a:rPr lang="en-GB" sz="1600">
              <a:latin typeface="Arial" panose="020B0604020202020204" pitchFamily="34" charset="0"/>
              <a:cs typeface="Arial" panose="020B0604020202020204" pitchFamily="34" charset="0"/>
            </a:rPr>
            <a:t> 2021).</a:t>
          </a:r>
        </a:p>
      </dgm:t>
    </dgm:pt>
    <dgm:pt modelId="{BE611392-D833-43F2-BAC1-81B4DDEABCF4}" type="parTrans" cxnId="{8C92B6A3-3C68-46F2-9283-3EC23638C374}">
      <dgm:prSet/>
      <dgm:spPr/>
      <dgm:t>
        <a:bodyPr/>
        <a:lstStyle/>
        <a:p>
          <a:endParaRPr lang="en-GB" sz="2000">
            <a:latin typeface="Arial" panose="020B0604020202020204" pitchFamily="34" charset="0"/>
            <a:cs typeface="Arial" panose="020B0604020202020204" pitchFamily="34" charset="0"/>
          </a:endParaRPr>
        </a:p>
      </dgm:t>
    </dgm:pt>
    <dgm:pt modelId="{DC95E369-BB4C-4F3B-A37E-C159FC92A3D1}" type="sibTrans" cxnId="{8C92B6A3-3C68-46F2-9283-3EC23638C374}">
      <dgm:prSet/>
      <dgm:spPr/>
      <dgm:t>
        <a:bodyPr/>
        <a:lstStyle/>
        <a:p>
          <a:endParaRPr lang="en-GB" sz="2000">
            <a:latin typeface="Arial" panose="020B0604020202020204" pitchFamily="34" charset="0"/>
            <a:cs typeface="Arial" panose="020B0604020202020204" pitchFamily="34" charset="0"/>
          </a:endParaRPr>
        </a:p>
      </dgm:t>
    </dgm:pt>
    <dgm:pt modelId="{EA782092-0945-4C6C-92AF-0FBE30375DE0}">
      <dgm:prSet custT="1"/>
      <dgm:spPr/>
      <dgm:t>
        <a:bodyPr/>
        <a:lstStyle/>
        <a:p>
          <a:r>
            <a:rPr lang="en-GB" sz="1600">
              <a:latin typeface="Arial" panose="020B0604020202020204" pitchFamily="34" charset="0"/>
              <a:cs typeface="Arial" panose="020B0604020202020204" pitchFamily="34" charset="0"/>
            </a:rPr>
            <a:t>Daily performance rates are monitored in a proper manner using digital dashboards.</a:t>
          </a:r>
        </a:p>
      </dgm:t>
    </dgm:pt>
    <dgm:pt modelId="{F345475B-242E-45AA-82D8-09AD3842D991}" type="parTrans" cxnId="{2D5D207F-EF3B-43BA-9B23-57E02493CF2E}">
      <dgm:prSet/>
      <dgm:spPr/>
      <dgm:t>
        <a:bodyPr/>
        <a:lstStyle/>
        <a:p>
          <a:endParaRPr lang="en-GB" sz="2000">
            <a:latin typeface="Arial" panose="020B0604020202020204" pitchFamily="34" charset="0"/>
            <a:cs typeface="Arial" panose="020B0604020202020204" pitchFamily="34" charset="0"/>
          </a:endParaRPr>
        </a:p>
      </dgm:t>
    </dgm:pt>
    <dgm:pt modelId="{66D4DC39-1CF8-4392-9BB5-C92E4A429C17}" type="sibTrans" cxnId="{2D5D207F-EF3B-43BA-9B23-57E02493CF2E}">
      <dgm:prSet/>
      <dgm:spPr/>
      <dgm:t>
        <a:bodyPr/>
        <a:lstStyle/>
        <a:p>
          <a:endParaRPr lang="en-GB" sz="2000">
            <a:latin typeface="Arial" panose="020B0604020202020204" pitchFamily="34" charset="0"/>
            <a:cs typeface="Arial" panose="020B0604020202020204" pitchFamily="34" charset="0"/>
          </a:endParaRPr>
        </a:p>
      </dgm:t>
    </dgm:pt>
    <dgm:pt modelId="{501D0491-CB52-43A8-A3FE-DE3CBB81ADDB}" type="pres">
      <dgm:prSet presAssocID="{81D3139B-C629-4CF6-98A4-24995CE407D4}" presName="compositeShape" presStyleCnt="0">
        <dgm:presLayoutVars>
          <dgm:dir/>
          <dgm:resizeHandles/>
        </dgm:presLayoutVars>
      </dgm:prSet>
      <dgm:spPr/>
    </dgm:pt>
    <dgm:pt modelId="{AEBEFFAE-7D73-4D04-ADE7-38C42F8DFFB2}" type="pres">
      <dgm:prSet presAssocID="{81D3139B-C629-4CF6-98A4-24995CE407D4}" presName="pyramid" presStyleLbl="node1" presStyleIdx="0" presStyleCnt="1"/>
      <dgm:spPr/>
    </dgm:pt>
    <dgm:pt modelId="{CE4D3355-B685-494A-BF06-47AEB254834B}" type="pres">
      <dgm:prSet presAssocID="{81D3139B-C629-4CF6-98A4-24995CE407D4}" presName="theList" presStyleCnt="0"/>
      <dgm:spPr/>
    </dgm:pt>
    <dgm:pt modelId="{7D876283-2991-4224-8FBA-C6749E5FC161}" type="pres">
      <dgm:prSet presAssocID="{7D34D3C0-4DA6-4442-860C-06C247DF3D4F}" presName="aNode" presStyleLbl="fgAcc1" presStyleIdx="0" presStyleCnt="4">
        <dgm:presLayoutVars>
          <dgm:bulletEnabled val="1"/>
        </dgm:presLayoutVars>
      </dgm:prSet>
      <dgm:spPr/>
    </dgm:pt>
    <dgm:pt modelId="{3A59E19A-3A2F-4A86-99F7-101E65562A93}" type="pres">
      <dgm:prSet presAssocID="{7D34D3C0-4DA6-4442-860C-06C247DF3D4F}" presName="aSpace" presStyleCnt="0"/>
      <dgm:spPr/>
    </dgm:pt>
    <dgm:pt modelId="{89E74930-DDEE-4431-B265-BCD1240BAF39}" type="pres">
      <dgm:prSet presAssocID="{88BC8AC7-ED8F-464D-AA44-A80CA808D117}" presName="aNode" presStyleLbl="fgAcc1" presStyleIdx="1" presStyleCnt="4">
        <dgm:presLayoutVars>
          <dgm:bulletEnabled val="1"/>
        </dgm:presLayoutVars>
      </dgm:prSet>
      <dgm:spPr/>
    </dgm:pt>
    <dgm:pt modelId="{A6FB76EC-D402-4ED7-9AA1-27D14BD24E7E}" type="pres">
      <dgm:prSet presAssocID="{88BC8AC7-ED8F-464D-AA44-A80CA808D117}" presName="aSpace" presStyleCnt="0"/>
      <dgm:spPr/>
    </dgm:pt>
    <dgm:pt modelId="{93A43F3B-3611-4C5E-96E8-1838037A54C7}" type="pres">
      <dgm:prSet presAssocID="{3ABC868A-4E88-4D75-A432-41F7B819CF26}" presName="aNode" presStyleLbl="fgAcc1" presStyleIdx="2" presStyleCnt="4">
        <dgm:presLayoutVars>
          <dgm:bulletEnabled val="1"/>
        </dgm:presLayoutVars>
      </dgm:prSet>
      <dgm:spPr/>
    </dgm:pt>
    <dgm:pt modelId="{796E97CB-601A-43AC-9587-E014B42382A6}" type="pres">
      <dgm:prSet presAssocID="{3ABC868A-4E88-4D75-A432-41F7B819CF26}" presName="aSpace" presStyleCnt="0"/>
      <dgm:spPr/>
    </dgm:pt>
    <dgm:pt modelId="{8E1F58D9-1538-40D2-B769-441CD4174343}" type="pres">
      <dgm:prSet presAssocID="{EA782092-0945-4C6C-92AF-0FBE30375DE0}" presName="aNode" presStyleLbl="fgAcc1" presStyleIdx="3" presStyleCnt="4">
        <dgm:presLayoutVars>
          <dgm:bulletEnabled val="1"/>
        </dgm:presLayoutVars>
      </dgm:prSet>
      <dgm:spPr/>
    </dgm:pt>
    <dgm:pt modelId="{43DCBDFF-90E7-4DA5-B889-E987185360FD}" type="pres">
      <dgm:prSet presAssocID="{EA782092-0945-4C6C-92AF-0FBE30375DE0}" presName="aSpace" presStyleCnt="0"/>
      <dgm:spPr/>
    </dgm:pt>
  </dgm:ptLst>
  <dgm:cxnLst>
    <dgm:cxn modelId="{95BFC601-3C1F-4279-A937-615D0F9C5675}" type="presOf" srcId="{EA782092-0945-4C6C-92AF-0FBE30375DE0}" destId="{8E1F58D9-1538-40D2-B769-441CD4174343}" srcOrd="0" destOrd="0" presId="urn:microsoft.com/office/officeart/2005/8/layout/pyramid2"/>
    <dgm:cxn modelId="{C0F8C02B-86E0-442C-AB8D-299B3977CDC8}" type="presOf" srcId="{88BC8AC7-ED8F-464D-AA44-A80CA808D117}" destId="{89E74930-DDEE-4431-B265-BCD1240BAF39}" srcOrd="0" destOrd="0" presId="urn:microsoft.com/office/officeart/2005/8/layout/pyramid2"/>
    <dgm:cxn modelId="{70F29B5B-37FD-4533-B909-A245DD9EADE8}" type="presOf" srcId="{81D3139B-C629-4CF6-98A4-24995CE407D4}" destId="{501D0491-CB52-43A8-A3FE-DE3CBB81ADDB}" srcOrd="0" destOrd="0" presId="urn:microsoft.com/office/officeart/2005/8/layout/pyramid2"/>
    <dgm:cxn modelId="{E5413F47-ACEB-4F9C-BC13-315E28C7CA72}" type="presOf" srcId="{7D34D3C0-4DA6-4442-860C-06C247DF3D4F}" destId="{7D876283-2991-4224-8FBA-C6749E5FC161}" srcOrd="0" destOrd="0" presId="urn:microsoft.com/office/officeart/2005/8/layout/pyramid2"/>
    <dgm:cxn modelId="{B3844551-8EE2-413D-9D0A-4D4ED7D78395}" type="presOf" srcId="{3ABC868A-4E88-4D75-A432-41F7B819CF26}" destId="{93A43F3B-3611-4C5E-96E8-1838037A54C7}" srcOrd="0" destOrd="0" presId="urn:microsoft.com/office/officeart/2005/8/layout/pyramid2"/>
    <dgm:cxn modelId="{2D5D207F-EF3B-43BA-9B23-57E02493CF2E}" srcId="{81D3139B-C629-4CF6-98A4-24995CE407D4}" destId="{EA782092-0945-4C6C-92AF-0FBE30375DE0}" srcOrd="3" destOrd="0" parTransId="{F345475B-242E-45AA-82D8-09AD3842D991}" sibTransId="{66D4DC39-1CF8-4392-9BB5-C92E4A429C17}"/>
    <dgm:cxn modelId="{20ED4995-C2E4-4DE6-8FCC-3F5CD626A9E1}" srcId="{81D3139B-C629-4CF6-98A4-24995CE407D4}" destId="{88BC8AC7-ED8F-464D-AA44-A80CA808D117}" srcOrd="1" destOrd="0" parTransId="{34E7A30C-41BC-4792-AB9D-700F8770E55C}" sibTransId="{003E8201-B114-40ED-9F11-17FD2ADF58B4}"/>
    <dgm:cxn modelId="{8C92B6A3-3C68-46F2-9283-3EC23638C374}" srcId="{81D3139B-C629-4CF6-98A4-24995CE407D4}" destId="{3ABC868A-4E88-4D75-A432-41F7B819CF26}" srcOrd="2" destOrd="0" parTransId="{BE611392-D833-43F2-BAC1-81B4DDEABCF4}" sibTransId="{DC95E369-BB4C-4F3B-A37E-C159FC92A3D1}"/>
    <dgm:cxn modelId="{680F0FCD-2955-4D80-AA91-F436B8C5AE6E}" srcId="{81D3139B-C629-4CF6-98A4-24995CE407D4}" destId="{7D34D3C0-4DA6-4442-860C-06C247DF3D4F}" srcOrd="0" destOrd="0" parTransId="{EF9146A4-8684-499A-B3B7-A0695EE36F8E}" sibTransId="{95255760-9E09-473F-AE5C-E531B89F3C4D}"/>
    <dgm:cxn modelId="{139DB97C-2230-4E45-9F66-5B3A2398F508}" type="presParOf" srcId="{501D0491-CB52-43A8-A3FE-DE3CBB81ADDB}" destId="{AEBEFFAE-7D73-4D04-ADE7-38C42F8DFFB2}" srcOrd="0" destOrd="0" presId="urn:microsoft.com/office/officeart/2005/8/layout/pyramid2"/>
    <dgm:cxn modelId="{1426E216-459C-4AE4-9B52-96570969C441}" type="presParOf" srcId="{501D0491-CB52-43A8-A3FE-DE3CBB81ADDB}" destId="{CE4D3355-B685-494A-BF06-47AEB254834B}" srcOrd="1" destOrd="0" presId="urn:microsoft.com/office/officeart/2005/8/layout/pyramid2"/>
    <dgm:cxn modelId="{EAAC3D1B-8168-4EAF-8B69-03E3A8D4D334}" type="presParOf" srcId="{CE4D3355-B685-494A-BF06-47AEB254834B}" destId="{7D876283-2991-4224-8FBA-C6749E5FC161}" srcOrd="0" destOrd="0" presId="urn:microsoft.com/office/officeart/2005/8/layout/pyramid2"/>
    <dgm:cxn modelId="{1A7854DA-156D-457C-9DC4-3189D2E6FCAF}" type="presParOf" srcId="{CE4D3355-B685-494A-BF06-47AEB254834B}" destId="{3A59E19A-3A2F-4A86-99F7-101E65562A93}" srcOrd="1" destOrd="0" presId="urn:microsoft.com/office/officeart/2005/8/layout/pyramid2"/>
    <dgm:cxn modelId="{EA771DF9-DEF6-4BB7-8053-73A67ABC29E3}" type="presParOf" srcId="{CE4D3355-B685-494A-BF06-47AEB254834B}" destId="{89E74930-DDEE-4431-B265-BCD1240BAF39}" srcOrd="2" destOrd="0" presId="urn:microsoft.com/office/officeart/2005/8/layout/pyramid2"/>
    <dgm:cxn modelId="{A600A0C4-5409-4DBE-8C54-CEC091EABB05}" type="presParOf" srcId="{CE4D3355-B685-494A-BF06-47AEB254834B}" destId="{A6FB76EC-D402-4ED7-9AA1-27D14BD24E7E}" srcOrd="3" destOrd="0" presId="urn:microsoft.com/office/officeart/2005/8/layout/pyramid2"/>
    <dgm:cxn modelId="{88E272B0-D1D0-4758-9738-67FA51B4B822}" type="presParOf" srcId="{CE4D3355-B685-494A-BF06-47AEB254834B}" destId="{93A43F3B-3611-4C5E-96E8-1838037A54C7}" srcOrd="4" destOrd="0" presId="urn:microsoft.com/office/officeart/2005/8/layout/pyramid2"/>
    <dgm:cxn modelId="{F0867E27-A2D1-4ABC-A046-002E0A837BCA}" type="presParOf" srcId="{CE4D3355-B685-494A-BF06-47AEB254834B}" destId="{796E97CB-601A-43AC-9587-E014B42382A6}" srcOrd="5" destOrd="0" presId="urn:microsoft.com/office/officeart/2005/8/layout/pyramid2"/>
    <dgm:cxn modelId="{9F172ADD-8870-42E1-A392-DCC8F62F39EE}" type="presParOf" srcId="{CE4D3355-B685-494A-BF06-47AEB254834B}" destId="{8E1F58D9-1538-40D2-B769-441CD4174343}" srcOrd="6" destOrd="0" presId="urn:microsoft.com/office/officeart/2005/8/layout/pyramid2"/>
    <dgm:cxn modelId="{E2848ABC-FDA3-4750-ACFF-FBE93A366863}" type="presParOf" srcId="{CE4D3355-B685-494A-BF06-47AEB254834B}" destId="{43DCBDFF-90E7-4DA5-B889-E987185360FD}" srcOrd="7"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8328E3D-A767-445E-A754-304C66F4FC7E}" type="doc">
      <dgm:prSet loTypeId="urn:microsoft.com/office/officeart/2016/7/layout/RepeatingBendingProcessNew" loCatId="process" qsTypeId="urn:microsoft.com/office/officeart/2005/8/quickstyle/simple1" qsCatId="simple" csTypeId="urn:microsoft.com/office/officeart/2005/8/colors/colorful4" csCatId="colorful"/>
      <dgm:spPr/>
      <dgm:t>
        <a:bodyPr/>
        <a:lstStyle/>
        <a:p>
          <a:endParaRPr lang="en-US"/>
        </a:p>
      </dgm:t>
    </dgm:pt>
    <dgm:pt modelId="{43925E22-A07C-4DED-B059-989F8F448C96}">
      <dgm:prSet/>
      <dgm:spPr/>
      <dgm:t>
        <a:bodyPr/>
        <a:lstStyle/>
        <a:p>
          <a:r>
            <a:rPr lang="en-GB" dirty="0">
              <a:latin typeface="Arial" panose="020B0604020202020204" pitchFamily="34" charset="0"/>
              <a:cs typeface="Arial" panose="020B0604020202020204" pitchFamily="34" charset="0"/>
            </a:rPr>
            <a:t>Clear expectations and KPIs are established by managers.</a:t>
          </a:r>
          <a:endParaRPr lang="en-US" dirty="0">
            <a:latin typeface="Arial" panose="020B0604020202020204" pitchFamily="34" charset="0"/>
            <a:cs typeface="Arial" panose="020B0604020202020204" pitchFamily="34" charset="0"/>
          </a:endParaRPr>
        </a:p>
      </dgm:t>
    </dgm:pt>
    <dgm:pt modelId="{F4808D0D-6A4D-4C12-88E2-FFDA7458A156}" type="parTrans" cxnId="{DD766BD6-7F27-44C9-967C-35D434BC0DB3}">
      <dgm:prSet/>
      <dgm:spPr/>
      <dgm:t>
        <a:bodyPr/>
        <a:lstStyle/>
        <a:p>
          <a:endParaRPr lang="en-US">
            <a:latin typeface="Arial" panose="020B0604020202020204" pitchFamily="34" charset="0"/>
            <a:cs typeface="Arial" panose="020B0604020202020204" pitchFamily="34" charset="0"/>
          </a:endParaRPr>
        </a:p>
      </dgm:t>
    </dgm:pt>
    <dgm:pt modelId="{6D736A8E-A121-4088-B917-D66454DF68C7}" type="sibTrans" cxnId="{DD766BD6-7F27-44C9-967C-35D434BC0DB3}">
      <dgm:prSet/>
      <dgm:spPr/>
      <dgm:t>
        <a:bodyPr/>
        <a:lstStyle/>
        <a:p>
          <a:endParaRPr lang="en-US">
            <a:latin typeface="Arial" panose="020B0604020202020204" pitchFamily="34" charset="0"/>
            <a:cs typeface="Arial" panose="020B0604020202020204" pitchFamily="34" charset="0"/>
          </a:endParaRPr>
        </a:p>
      </dgm:t>
    </dgm:pt>
    <dgm:pt modelId="{05800042-813E-4B4B-8A63-68D1E1AEDB5B}">
      <dgm:prSet/>
      <dgm:spPr/>
      <dgm:t>
        <a:bodyPr/>
        <a:lstStyle/>
        <a:p>
          <a:r>
            <a:rPr lang="en-GB">
              <a:latin typeface="Arial" panose="020B0604020202020204" pitchFamily="34" charset="0"/>
              <a:cs typeface="Arial" panose="020B0604020202020204" pitchFamily="34" charset="0"/>
            </a:rPr>
            <a:t>The managers has been observed to be holding developmental dialogues and coaching (Brabra</a:t>
          </a:r>
          <a:r>
            <a:rPr lang="en-GB" i="1">
              <a:latin typeface="Arial" panose="020B0604020202020204" pitchFamily="34" charset="0"/>
              <a:cs typeface="Arial" panose="020B0604020202020204" pitchFamily="34" charset="0"/>
            </a:rPr>
            <a:t> et al.,</a:t>
          </a:r>
          <a:r>
            <a:rPr lang="en-GB">
              <a:latin typeface="Arial" panose="020B0604020202020204" pitchFamily="34" charset="0"/>
              <a:cs typeface="Arial" panose="020B0604020202020204" pitchFamily="34" charset="0"/>
            </a:rPr>
            <a:t> 2021).</a:t>
          </a:r>
          <a:endParaRPr lang="en-US">
            <a:latin typeface="Arial" panose="020B0604020202020204" pitchFamily="34" charset="0"/>
            <a:cs typeface="Arial" panose="020B0604020202020204" pitchFamily="34" charset="0"/>
          </a:endParaRPr>
        </a:p>
      </dgm:t>
    </dgm:pt>
    <dgm:pt modelId="{F111E016-2AEB-4700-8EC8-8E5C2A1610F5}" type="parTrans" cxnId="{CDCB4F06-8647-425E-95B4-4B7E8C3E2495}">
      <dgm:prSet/>
      <dgm:spPr/>
      <dgm:t>
        <a:bodyPr/>
        <a:lstStyle/>
        <a:p>
          <a:endParaRPr lang="en-US">
            <a:latin typeface="Arial" panose="020B0604020202020204" pitchFamily="34" charset="0"/>
            <a:cs typeface="Arial" panose="020B0604020202020204" pitchFamily="34" charset="0"/>
          </a:endParaRPr>
        </a:p>
      </dgm:t>
    </dgm:pt>
    <dgm:pt modelId="{F3F5B6B3-F3AD-46F6-85B5-73F841D38EBE}" type="sibTrans" cxnId="{CDCB4F06-8647-425E-95B4-4B7E8C3E2495}">
      <dgm:prSet/>
      <dgm:spPr/>
      <dgm:t>
        <a:bodyPr/>
        <a:lstStyle/>
        <a:p>
          <a:endParaRPr lang="en-US">
            <a:latin typeface="Arial" panose="020B0604020202020204" pitchFamily="34" charset="0"/>
            <a:cs typeface="Arial" panose="020B0604020202020204" pitchFamily="34" charset="0"/>
          </a:endParaRPr>
        </a:p>
      </dgm:t>
    </dgm:pt>
    <dgm:pt modelId="{97DB9FF5-86A7-4ED4-9AB7-BB998C1C360D}">
      <dgm:prSet/>
      <dgm:spPr/>
      <dgm:t>
        <a:bodyPr/>
        <a:lstStyle/>
        <a:p>
          <a:r>
            <a:rPr lang="en-GB">
              <a:latin typeface="Arial" panose="020B0604020202020204" pitchFamily="34" charset="0"/>
              <a:cs typeface="Arial" panose="020B0604020202020204" pitchFamily="34" charset="0"/>
            </a:rPr>
            <a:t>Performance evidence is objectively documented by managers.</a:t>
          </a:r>
          <a:endParaRPr lang="en-US">
            <a:latin typeface="Arial" panose="020B0604020202020204" pitchFamily="34" charset="0"/>
            <a:cs typeface="Arial" panose="020B0604020202020204" pitchFamily="34" charset="0"/>
          </a:endParaRPr>
        </a:p>
      </dgm:t>
    </dgm:pt>
    <dgm:pt modelId="{CDB33A56-D18E-4D03-85D9-8E66BCEE046E}" type="parTrans" cxnId="{1DD2F3D1-DE30-4571-A7CE-38257724722F}">
      <dgm:prSet/>
      <dgm:spPr/>
      <dgm:t>
        <a:bodyPr/>
        <a:lstStyle/>
        <a:p>
          <a:endParaRPr lang="en-US">
            <a:latin typeface="Arial" panose="020B0604020202020204" pitchFamily="34" charset="0"/>
            <a:cs typeface="Arial" panose="020B0604020202020204" pitchFamily="34" charset="0"/>
          </a:endParaRPr>
        </a:p>
      </dgm:t>
    </dgm:pt>
    <dgm:pt modelId="{2CA5DB09-0C0B-46B5-8413-3E22E16A1FED}" type="sibTrans" cxnId="{1DD2F3D1-DE30-4571-A7CE-38257724722F}">
      <dgm:prSet/>
      <dgm:spPr/>
      <dgm:t>
        <a:bodyPr/>
        <a:lstStyle/>
        <a:p>
          <a:endParaRPr lang="en-US">
            <a:latin typeface="Arial" panose="020B0604020202020204" pitchFamily="34" charset="0"/>
            <a:cs typeface="Arial" panose="020B0604020202020204" pitchFamily="34" charset="0"/>
          </a:endParaRPr>
        </a:p>
      </dgm:t>
    </dgm:pt>
    <dgm:pt modelId="{E3081D80-0BB5-4A53-B86B-8F10047A2D73}">
      <dgm:prSet/>
      <dgm:spPr/>
      <dgm:t>
        <a:bodyPr/>
        <a:lstStyle/>
        <a:p>
          <a:r>
            <a:rPr lang="en-GB">
              <a:latin typeface="Arial" panose="020B0604020202020204" pitchFamily="34" charset="0"/>
              <a:cs typeface="Arial" panose="020B0604020202020204" pitchFamily="34" charset="0"/>
            </a:rPr>
            <a:t>Training and career development decisions are based on performance insights.</a:t>
          </a:r>
          <a:endParaRPr lang="en-US">
            <a:latin typeface="Arial" panose="020B0604020202020204" pitchFamily="34" charset="0"/>
            <a:cs typeface="Arial" panose="020B0604020202020204" pitchFamily="34" charset="0"/>
          </a:endParaRPr>
        </a:p>
      </dgm:t>
    </dgm:pt>
    <dgm:pt modelId="{BCF0812F-15A7-4975-8664-91C42F56D958}" type="parTrans" cxnId="{BDEA7EDE-B343-4E78-AC91-E9DE8A46FB84}">
      <dgm:prSet/>
      <dgm:spPr/>
      <dgm:t>
        <a:bodyPr/>
        <a:lstStyle/>
        <a:p>
          <a:endParaRPr lang="en-US">
            <a:latin typeface="Arial" panose="020B0604020202020204" pitchFamily="34" charset="0"/>
            <a:cs typeface="Arial" panose="020B0604020202020204" pitchFamily="34" charset="0"/>
          </a:endParaRPr>
        </a:p>
      </dgm:t>
    </dgm:pt>
    <dgm:pt modelId="{97756CB1-5768-41A2-BB87-2C5B7B0974F1}" type="sibTrans" cxnId="{BDEA7EDE-B343-4E78-AC91-E9DE8A46FB84}">
      <dgm:prSet/>
      <dgm:spPr/>
      <dgm:t>
        <a:bodyPr/>
        <a:lstStyle/>
        <a:p>
          <a:endParaRPr lang="en-US">
            <a:latin typeface="Arial" panose="020B0604020202020204" pitchFamily="34" charset="0"/>
            <a:cs typeface="Arial" panose="020B0604020202020204" pitchFamily="34" charset="0"/>
          </a:endParaRPr>
        </a:p>
      </dgm:t>
    </dgm:pt>
    <dgm:pt modelId="{F6CFE7EC-1355-4650-8B41-58D157D17C93}" type="pres">
      <dgm:prSet presAssocID="{38328E3D-A767-445E-A754-304C66F4FC7E}" presName="Name0" presStyleCnt="0">
        <dgm:presLayoutVars>
          <dgm:dir/>
          <dgm:resizeHandles val="exact"/>
        </dgm:presLayoutVars>
      </dgm:prSet>
      <dgm:spPr/>
    </dgm:pt>
    <dgm:pt modelId="{46406BDF-78EF-43C1-896E-66076BE867FF}" type="pres">
      <dgm:prSet presAssocID="{43925E22-A07C-4DED-B059-989F8F448C96}" presName="node" presStyleLbl="node1" presStyleIdx="0" presStyleCnt="4">
        <dgm:presLayoutVars>
          <dgm:bulletEnabled val="1"/>
        </dgm:presLayoutVars>
      </dgm:prSet>
      <dgm:spPr/>
    </dgm:pt>
    <dgm:pt modelId="{BA64ED6A-AEA0-4729-A41B-49C573E63B09}" type="pres">
      <dgm:prSet presAssocID="{6D736A8E-A121-4088-B917-D66454DF68C7}" presName="sibTrans" presStyleLbl="sibTrans1D1" presStyleIdx="0" presStyleCnt="3"/>
      <dgm:spPr/>
    </dgm:pt>
    <dgm:pt modelId="{D88A91B3-2D59-439F-876A-EA18AC790A4B}" type="pres">
      <dgm:prSet presAssocID="{6D736A8E-A121-4088-B917-D66454DF68C7}" presName="connectorText" presStyleLbl="sibTrans1D1" presStyleIdx="0" presStyleCnt="3"/>
      <dgm:spPr/>
    </dgm:pt>
    <dgm:pt modelId="{F8A8AA56-AF0F-4A09-917C-39050F4E185F}" type="pres">
      <dgm:prSet presAssocID="{05800042-813E-4B4B-8A63-68D1E1AEDB5B}" presName="node" presStyleLbl="node1" presStyleIdx="1" presStyleCnt="4">
        <dgm:presLayoutVars>
          <dgm:bulletEnabled val="1"/>
        </dgm:presLayoutVars>
      </dgm:prSet>
      <dgm:spPr/>
    </dgm:pt>
    <dgm:pt modelId="{321153FF-AEF4-4B7C-B603-F2BDC87F7BDE}" type="pres">
      <dgm:prSet presAssocID="{F3F5B6B3-F3AD-46F6-85B5-73F841D38EBE}" presName="sibTrans" presStyleLbl="sibTrans1D1" presStyleIdx="1" presStyleCnt="3"/>
      <dgm:spPr/>
    </dgm:pt>
    <dgm:pt modelId="{47289E7C-9CA5-4D44-9B18-F9272C21F834}" type="pres">
      <dgm:prSet presAssocID="{F3F5B6B3-F3AD-46F6-85B5-73F841D38EBE}" presName="connectorText" presStyleLbl="sibTrans1D1" presStyleIdx="1" presStyleCnt="3"/>
      <dgm:spPr/>
    </dgm:pt>
    <dgm:pt modelId="{2D9BD87E-7613-4B49-B2EE-D40C8F1925C1}" type="pres">
      <dgm:prSet presAssocID="{97DB9FF5-86A7-4ED4-9AB7-BB998C1C360D}" presName="node" presStyleLbl="node1" presStyleIdx="2" presStyleCnt="4">
        <dgm:presLayoutVars>
          <dgm:bulletEnabled val="1"/>
        </dgm:presLayoutVars>
      </dgm:prSet>
      <dgm:spPr/>
    </dgm:pt>
    <dgm:pt modelId="{D94E0556-54A3-4A7C-BC48-F6E9B63FF890}" type="pres">
      <dgm:prSet presAssocID="{2CA5DB09-0C0B-46B5-8413-3E22E16A1FED}" presName="sibTrans" presStyleLbl="sibTrans1D1" presStyleIdx="2" presStyleCnt="3"/>
      <dgm:spPr/>
    </dgm:pt>
    <dgm:pt modelId="{8B9BDE4D-E824-4BF6-B4A1-305C54304399}" type="pres">
      <dgm:prSet presAssocID="{2CA5DB09-0C0B-46B5-8413-3E22E16A1FED}" presName="connectorText" presStyleLbl="sibTrans1D1" presStyleIdx="2" presStyleCnt="3"/>
      <dgm:spPr/>
    </dgm:pt>
    <dgm:pt modelId="{FFB72C3E-D9B6-4BEC-BFF1-E7CDDC8DA7E6}" type="pres">
      <dgm:prSet presAssocID="{E3081D80-0BB5-4A53-B86B-8F10047A2D73}" presName="node" presStyleLbl="node1" presStyleIdx="3" presStyleCnt="4">
        <dgm:presLayoutVars>
          <dgm:bulletEnabled val="1"/>
        </dgm:presLayoutVars>
      </dgm:prSet>
      <dgm:spPr/>
    </dgm:pt>
  </dgm:ptLst>
  <dgm:cxnLst>
    <dgm:cxn modelId="{CDCB4F06-8647-425E-95B4-4B7E8C3E2495}" srcId="{38328E3D-A767-445E-A754-304C66F4FC7E}" destId="{05800042-813E-4B4B-8A63-68D1E1AEDB5B}" srcOrd="1" destOrd="0" parTransId="{F111E016-2AEB-4700-8EC8-8E5C2A1610F5}" sibTransId="{F3F5B6B3-F3AD-46F6-85B5-73F841D38EBE}"/>
    <dgm:cxn modelId="{F5A0DA0D-B634-4B7A-895C-CCD15495C4DB}" type="presOf" srcId="{F3F5B6B3-F3AD-46F6-85B5-73F841D38EBE}" destId="{47289E7C-9CA5-4D44-9B18-F9272C21F834}" srcOrd="1" destOrd="0" presId="urn:microsoft.com/office/officeart/2016/7/layout/RepeatingBendingProcessNew"/>
    <dgm:cxn modelId="{9999851C-7BA4-4A17-A61C-45A67F2E8937}" type="presOf" srcId="{F3F5B6B3-F3AD-46F6-85B5-73F841D38EBE}" destId="{321153FF-AEF4-4B7C-B603-F2BDC87F7BDE}" srcOrd="0" destOrd="0" presId="urn:microsoft.com/office/officeart/2016/7/layout/RepeatingBendingProcessNew"/>
    <dgm:cxn modelId="{A701392A-F7E5-419E-82EA-47AEE434F885}" type="presOf" srcId="{05800042-813E-4B4B-8A63-68D1E1AEDB5B}" destId="{F8A8AA56-AF0F-4A09-917C-39050F4E185F}" srcOrd="0" destOrd="0" presId="urn:microsoft.com/office/officeart/2016/7/layout/RepeatingBendingProcessNew"/>
    <dgm:cxn modelId="{EE54CB2A-AFF8-4DE1-9760-A504926CA6B5}" type="presOf" srcId="{38328E3D-A767-445E-A754-304C66F4FC7E}" destId="{F6CFE7EC-1355-4650-8B41-58D157D17C93}" srcOrd="0" destOrd="0" presId="urn:microsoft.com/office/officeart/2016/7/layout/RepeatingBendingProcessNew"/>
    <dgm:cxn modelId="{BEAF6031-4BEF-4EDC-A945-F0D2AADC8601}" type="presOf" srcId="{6D736A8E-A121-4088-B917-D66454DF68C7}" destId="{BA64ED6A-AEA0-4729-A41B-49C573E63B09}" srcOrd="0" destOrd="0" presId="urn:microsoft.com/office/officeart/2016/7/layout/RepeatingBendingProcessNew"/>
    <dgm:cxn modelId="{A2685747-1581-4247-B52A-68BB8F1DC024}" type="presOf" srcId="{43925E22-A07C-4DED-B059-989F8F448C96}" destId="{46406BDF-78EF-43C1-896E-66076BE867FF}" srcOrd="0" destOrd="0" presId="urn:microsoft.com/office/officeart/2016/7/layout/RepeatingBendingProcessNew"/>
    <dgm:cxn modelId="{CE0D6393-6E32-4571-956E-D200376E7832}" type="presOf" srcId="{97DB9FF5-86A7-4ED4-9AB7-BB998C1C360D}" destId="{2D9BD87E-7613-4B49-B2EE-D40C8F1925C1}" srcOrd="0" destOrd="0" presId="urn:microsoft.com/office/officeart/2016/7/layout/RepeatingBendingProcessNew"/>
    <dgm:cxn modelId="{1DD2F3D1-DE30-4571-A7CE-38257724722F}" srcId="{38328E3D-A767-445E-A754-304C66F4FC7E}" destId="{97DB9FF5-86A7-4ED4-9AB7-BB998C1C360D}" srcOrd="2" destOrd="0" parTransId="{CDB33A56-D18E-4D03-85D9-8E66BCEE046E}" sibTransId="{2CA5DB09-0C0B-46B5-8413-3E22E16A1FED}"/>
    <dgm:cxn modelId="{DD766BD6-7F27-44C9-967C-35D434BC0DB3}" srcId="{38328E3D-A767-445E-A754-304C66F4FC7E}" destId="{43925E22-A07C-4DED-B059-989F8F448C96}" srcOrd="0" destOrd="0" parTransId="{F4808D0D-6A4D-4C12-88E2-FFDA7458A156}" sibTransId="{6D736A8E-A121-4088-B917-D66454DF68C7}"/>
    <dgm:cxn modelId="{8A9625DE-057C-47EB-8F28-821C406468FB}" type="presOf" srcId="{2CA5DB09-0C0B-46B5-8413-3E22E16A1FED}" destId="{8B9BDE4D-E824-4BF6-B4A1-305C54304399}" srcOrd="1" destOrd="0" presId="urn:microsoft.com/office/officeart/2016/7/layout/RepeatingBendingProcessNew"/>
    <dgm:cxn modelId="{BDEA7EDE-B343-4E78-AC91-E9DE8A46FB84}" srcId="{38328E3D-A767-445E-A754-304C66F4FC7E}" destId="{E3081D80-0BB5-4A53-B86B-8F10047A2D73}" srcOrd="3" destOrd="0" parTransId="{BCF0812F-15A7-4975-8664-91C42F56D958}" sibTransId="{97756CB1-5768-41A2-BB87-2C5B7B0974F1}"/>
    <dgm:cxn modelId="{30A3CDE6-2106-480E-901A-8C95C8034ABF}" type="presOf" srcId="{2CA5DB09-0C0B-46B5-8413-3E22E16A1FED}" destId="{D94E0556-54A3-4A7C-BC48-F6E9B63FF890}" srcOrd="0" destOrd="0" presId="urn:microsoft.com/office/officeart/2016/7/layout/RepeatingBendingProcessNew"/>
    <dgm:cxn modelId="{12F824F3-CD43-4B4A-835D-85A8B49A9D2F}" type="presOf" srcId="{6D736A8E-A121-4088-B917-D66454DF68C7}" destId="{D88A91B3-2D59-439F-876A-EA18AC790A4B}" srcOrd="1" destOrd="0" presId="urn:microsoft.com/office/officeart/2016/7/layout/RepeatingBendingProcessNew"/>
    <dgm:cxn modelId="{9DBFACF7-8E67-4A3C-B316-D095187436FB}" type="presOf" srcId="{E3081D80-0BB5-4A53-B86B-8F10047A2D73}" destId="{FFB72C3E-D9B6-4BEC-BFF1-E7CDDC8DA7E6}" srcOrd="0" destOrd="0" presId="urn:microsoft.com/office/officeart/2016/7/layout/RepeatingBendingProcessNew"/>
    <dgm:cxn modelId="{6BD62FB4-CED8-474E-A451-E9009EAC584C}" type="presParOf" srcId="{F6CFE7EC-1355-4650-8B41-58D157D17C93}" destId="{46406BDF-78EF-43C1-896E-66076BE867FF}" srcOrd="0" destOrd="0" presId="urn:microsoft.com/office/officeart/2016/7/layout/RepeatingBendingProcessNew"/>
    <dgm:cxn modelId="{9F43BB55-2EA5-49EA-84DB-C6EF236F04EE}" type="presParOf" srcId="{F6CFE7EC-1355-4650-8B41-58D157D17C93}" destId="{BA64ED6A-AEA0-4729-A41B-49C573E63B09}" srcOrd="1" destOrd="0" presId="urn:microsoft.com/office/officeart/2016/7/layout/RepeatingBendingProcessNew"/>
    <dgm:cxn modelId="{9495BB6E-3F86-4FC6-A22F-2DE6CA685239}" type="presParOf" srcId="{BA64ED6A-AEA0-4729-A41B-49C573E63B09}" destId="{D88A91B3-2D59-439F-876A-EA18AC790A4B}" srcOrd="0" destOrd="0" presId="urn:microsoft.com/office/officeart/2016/7/layout/RepeatingBendingProcessNew"/>
    <dgm:cxn modelId="{08F3114A-7E92-4E21-A64B-2D098ED6EC96}" type="presParOf" srcId="{F6CFE7EC-1355-4650-8B41-58D157D17C93}" destId="{F8A8AA56-AF0F-4A09-917C-39050F4E185F}" srcOrd="2" destOrd="0" presId="urn:microsoft.com/office/officeart/2016/7/layout/RepeatingBendingProcessNew"/>
    <dgm:cxn modelId="{625AE7F7-18F8-45D3-AFEA-66276013BCFF}" type="presParOf" srcId="{F6CFE7EC-1355-4650-8B41-58D157D17C93}" destId="{321153FF-AEF4-4B7C-B603-F2BDC87F7BDE}" srcOrd="3" destOrd="0" presId="urn:microsoft.com/office/officeart/2016/7/layout/RepeatingBendingProcessNew"/>
    <dgm:cxn modelId="{45656AD2-2A80-407E-AA30-D141ED45E9FB}" type="presParOf" srcId="{321153FF-AEF4-4B7C-B603-F2BDC87F7BDE}" destId="{47289E7C-9CA5-4D44-9B18-F9272C21F834}" srcOrd="0" destOrd="0" presId="urn:microsoft.com/office/officeart/2016/7/layout/RepeatingBendingProcessNew"/>
    <dgm:cxn modelId="{58FD1FE9-B899-4440-B4F3-ECB594B05AFF}" type="presParOf" srcId="{F6CFE7EC-1355-4650-8B41-58D157D17C93}" destId="{2D9BD87E-7613-4B49-B2EE-D40C8F1925C1}" srcOrd="4" destOrd="0" presId="urn:microsoft.com/office/officeart/2016/7/layout/RepeatingBendingProcessNew"/>
    <dgm:cxn modelId="{1892C868-A0D6-4E5C-9B4D-1CA3EB14EEDB}" type="presParOf" srcId="{F6CFE7EC-1355-4650-8B41-58D157D17C93}" destId="{D94E0556-54A3-4A7C-BC48-F6E9B63FF890}" srcOrd="5" destOrd="0" presId="urn:microsoft.com/office/officeart/2016/7/layout/RepeatingBendingProcessNew"/>
    <dgm:cxn modelId="{7D6063D7-5DA0-4567-B9D3-6CF11D822663}" type="presParOf" srcId="{D94E0556-54A3-4A7C-BC48-F6E9B63FF890}" destId="{8B9BDE4D-E824-4BF6-B4A1-305C54304399}" srcOrd="0" destOrd="0" presId="urn:microsoft.com/office/officeart/2016/7/layout/RepeatingBendingProcessNew"/>
    <dgm:cxn modelId="{E6310B93-328A-4B74-A8B8-A5D12930FFBD}" type="presParOf" srcId="{F6CFE7EC-1355-4650-8B41-58D157D17C93}" destId="{FFB72C3E-D9B6-4BEC-BFF1-E7CDDC8DA7E6}" srcOrd="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44B2A68-E1F8-4C6A-93C8-10D8775E711B}" type="doc">
      <dgm:prSet loTypeId="urn:microsoft.com/office/officeart/2005/8/layout/matrix3" loCatId="matrix" qsTypeId="urn:microsoft.com/office/officeart/2005/8/quickstyle/simple1" qsCatId="simple" csTypeId="urn:microsoft.com/office/officeart/2005/8/colors/colorful2" csCatId="colorful"/>
      <dgm:spPr/>
      <dgm:t>
        <a:bodyPr/>
        <a:lstStyle/>
        <a:p>
          <a:endParaRPr lang="en-GB"/>
        </a:p>
      </dgm:t>
    </dgm:pt>
    <dgm:pt modelId="{8703280A-9BE3-44B0-9538-BE627A3B1AFA}">
      <dgm:prSet custT="1"/>
      <dgm:spPr/>
      <dgm:t>
        <a:bodyPr/>
        <a:lstStyle/>
        <a:p>
          <a:r>
            <a:rPr lang="en-GB" sz="1800">
              <a:solidFill>
                <a:schemeClr val="tx1"/>
              </a:solidFill>
              <a:latin typeface="Arial" panose="020B0604020202020204" pitchFamily="34" charset="0"/>
              <a:cs typeface="Arial" panose="020B0604020202020204" pitchFamily="34" charset="0"/>
            </a:rPr>
            <a:t>Manager capability variation influences the quality of evaluation.</a:t>
          </a:r>
        </a:p>
      </dgm:t>
    </dgm:pt>
    <dgm:pt modelId="{0DFEF11F-0F05-4B95-9D07-2DADB7EA709F}" type="parTrans" cxnId="{574A086C-3DE1-4594-9C34-6E9534EB97E4}">
      <dgm:prSet/>
      <dgm:spPr/>
      <dgm:t>
        <a:bodyPr/>
        <a:lstStyle/>
        <a:p>
          <a:endParaRPr lang="en-GB" sz="1800">
            <a:solidFill>
              <a:schemeClr val="tx1"/>
            </a:solidFill>
            <a:latin typeface="Arial" panose="020B0604020202020204" pitchFamily="34" charset="0"/>
            <a:cs typeface="Arial" panose="020B0604020202020204" pitchFamily="34" charset="0"/>
          </a:endParaRPr>
        </a:p>
      </dgm:t>
    </dgm:pt>
    <dgm:pt modelId="{DC22637E-96A2-407D-B852-EAB66D1F8A5A}" type="sibTrans" cxnId="{574A086C-3DE1-4594-9C34-6E9534EB97E4}">
      <dgm:prSet/>
      <dgm:spPr/>
      <dgm:t>
        <a:bodyPr/>
        <a:lstStyle/>
        <a:p>
          <a:endParaRPr lang="en-GB" sz="1800">
            <a:solidFill>
              <a:schemeClr val="tx1"/>
            </a:solidFill>
            <a:latin typeface="Arial" panose="020B0604020202020204" pitchFamily="34" charset="0"/>
            <a:cs typeface="Arial" panose="020B0604020202020204" pitchFamily="34" charset="0"/>
          </a:endParaRPr>
        </a:p>
      </dgm:t>
    </dgm:pt>
    <dgm:pt modelId="{05AAAA91-1D22-43B0-B19D-80381E260FBB}">
      <dgm:prSet custT="1"/>
      <dgm:spPr/>
      <dgm:t>
        <a:bodyPr/>
        <a:lstStyle/>
        <a:p>
          <a:r>
            <a:rPr lang="en-GB" sz="1800" dirty="0">
              <a:solidFill>
                <a:schemeClr val="tx1"/>
              </a:solidFill>
              <a:latin typeface="Arial" panose="020B0604020202020204" pitchFamily="34" charset="0"/>
              <a:cs typeface="Arial" panose="020B0604020202020204" pitchFamily="34" charset="0"/>
            </a:rPr>
            <a:t>It has been observed that workload prevents frequent performance discussions.</a:t>
          </a:r>
        </a:p>
      </dgm:t>
    </dgm:pt>
    <dgm:pt modelId="{C3DDB4C8-2570-4D14-B874-FC5D2DD19D25}" type="parTrans" cxnId="{068165B3-37D3-437E-8C56-170422919654}">
      <dgm:prSet/>
      <dgm:spPr/>
      <dgm:t>
        <a:bodyPr/>
        <a:lstStyle/>
        <a:p>
          <a:endParaRPr lang="en-GB" sz="1800">
            <a:solidFill>
              <a:schemeClr val="tx1"/>
            </a:solidFill>
            <a:latin typeface="Arial" panose="020B0604020202020204" pitchFamily="34" charset="0"/>
            <a:cs typeface="Arial" panose="020B0604020202020204" pitchFamily="34" charset="0"/>
          </a:endParaRPr>
        </a:p>
      </dgm:t>
    </dgm:pt>
    <dgm:pt modelId="{42BF00A3-CE21-47CA-82B3-9A9E4F306115}" type="sibTrans" cxnId="{068165B3-37D3-437E-8C56-170422919654}">
      <dgm:prSet/>
      <dgm:spPr/>
      <dgm:t>
        <a:bodyPr/>
        <a:lstStyle/>
        <a:p>
          <a:endParaRPr lang="en-GB" sz="1800">
            <a:solidFill>
              <a:schemeClr val="tx1"/>
            </a:solidFill>
            <a:latin typeface="Arial" panose="020B0604020202020204" pitchFamily="34" charset="0"/>
            <a:cs typeface="Arial" panose="020B0604020202020204" pitchFamily="34" charset="0"/>
          </a:endParaRPr>
        </a:p>
      </dgm:t>
    </dgm:pt>
    <dgm:pt modelId="{0A708C9B-AE11-4EE8-9CA2-519E09ECB2BC}">
      <dgm:prSet custT="1"/>
      <dgm:spPr/>
      <dgm:t>
        <a:bodyPr/>
        <a:lstStyle/>
        <a:p>
          <a:r>
            <a:rPr lang="en-GB" sz="1800">
              <a:solidFill>
                <a:schemeClr val="tx1"/>
              </a:solidFill>
              <a:latin typeface="Arial" panose="020B0604020202020204" pitchFamily="34" charset="0"/>
              <a:cs typeface="Arial" panose="020B0604020202020204" pitchFamily="34" charset="0"/>
            </a:rPr>
            <a:t>The danger of prejudice is the biasis a major threat to objective judgment (Oladele, 2024).</a:t>
          </a:r>
        </a:p>
      </dgm:t>
    </dgm:pt>
    <dgm:pt modelId="{6147ECE2-7AF4-43C1-8874-5464EEB5C26C}" type="parTrans" cxnId="{74F62E46-DE4E-403E-8B27-0A9980C64DE7}">
      <dgm:prSet/>
      <dgm:spPr/>
      <dgm:t>
        <a:bodyPr/>
        <a:lstStyle/>
        <a:p>
          <a:endParaRPr lang="en-GB" sz="1800">
            <a:solidFill>
              <a:schemeClr val="tx1"/>
            </a:solidFill>
            <a:latin typeface="Arial" panose="020B0604020202020204" pitchFamily="34" charset="0"/>
            <a:cs typeface="Arial" panose="020B0604020202020204" pitchFamily="34" charset="0"/>
          </a:endParaRPr>
        </a:p>
      </dgm:t>
    </dgm:pt>
    <dgm:pt modelId="{3CFDC30F-7FCF-45BE-9257-2293C7F28B2B}" type="sibTrans" cxnId="{74F62E46-DE4E-403E-8B27-0A9980C64DE7}">
      <dgm:prSet/>
      <dgm:spPr/>
      <dgm:t>
        <a:bodyPr/>
        <a:lstStyle/>
        <a:p>
          <a:endParaRPr lang="en-GB" sz="1800">
            <a:solidFill>
              <a:schemeClr val="tx1"/>
            </a:solidFill>
            <a:latin typeface="Arial" panose="020B0604020202020204" pitchFamily="34" charset="0"/>
            <a:cs typeface="Arial" panose="020B0604020202020204" pitchFamily="34" charset="0"/>
          </a:endParaRPr>
        </a:p>
      </dgm:t>
    </dgm:pt>
    <dgm:pt modelId="{9F4C2046-0B75-4C55-8701-80F82E8493D4}">
      <dgm:prSet custT="1"/>
      <dgm:spPr/>
      <dgm:t>
        <a:bodyPr/>
        <a:lstStyle/>
        <a:p>
          <a:r>
            <a:rPr lang="en-GB" sz="1800">
              <a:solidFill>
                <a:schemeClr val="tx1"/>
              </a:solidFill>
              <a:latin typeface="Arial" panose="020B0604020202020204" pitchFamily="34" charset="0"/>
              <a:cs typeface="Arial" panose="020B0604020202020204" pitchFamily="34" charset="0"/>
            </a:rPr>
            <a:t>Poor global market performance data integration has also emerged as an issue.</a:t>
          </a:r>
        </a:p>
      </dgm:t>
    </dgm:pt>
    <dgm:pt modelId="{4EE8961C-279B-4E70-A7A2-CC5A63B51B1A}" type="parTrans" cxnId="{A7FFF775-F433-4772-8691-7B58B8CF1342}">
      <dgm:prSet/>
      <dgm:spPr/>
      <dgm:t>
        <a:bodyPr/>
        <a:lstStyle/>
        <a:p>
          <a:endParaRPr lang="en-GB" sz="1800">
            <a:solidFill>
              <a:schemeClr val="tx1"/>
            </a:solidFill>
            <a:latin typeface="Arial" panose="020B0604020202020204" pitchFamily="34" charset="0"/>
            <a:cs typeface="Arial" panose="020B0604020202020204" pitchFamily="34" charset="0"/>
          </a:endParaRPr>
        </a:p>
      </dgm:t>
    </dgm:pt>
    <dgm:pt modelId="{C2C5AED1-2319-4B6D-8BE3-13C731B74B28}" type="sibTrans" cxnId="{A7FFF775-F433-4772-8691-7B58B8CF1342}">
      <dgm:prSet/>
      <dgm:spPr/>
      <dgm:t>
        <a:bodyPr/>
        <a:lstStyle/>
        <a:p>
          <a:endParaRPr lang="en-GB" sz="1800">
            <a:solidFill>
              <a:schemeClr val="tx1"/>
            </a:solidFill>
            <a:latin typeface="Arial" panose="020B0604020202020204" pitchFamily="34" charset="0"/>
            <a:cs typeface="Arial" panose="020B0604020202020204" pitchFamily="34" charset="0"/>
          </a:endParaRPr>
        </a:p>
      </dgm:t>
    </dgm:pt>
    <dgm:pt modelId="{3798B6B1-F05D-49EE-A4F9-FE1F050394BF}" type="pres">
      <dgm:prSet presAssocID="{844B2A68-E1F8-4C6A-93C8-10D8775E711B}" presName="matrix" presStyleCnt="0">
        <dgm:presLayoutVars>
          <dgm:chMax val="1"/>
          <dgm:dir/>
          <dgm:resizeHandles val="exact"/>
        </dgm:presLayoutVars>
      </dgm:prSet>
      <dgm:spPr/>
    </dgm:pt>
    <dgm:pt modelId="{054861D1-7C0F-403D-A16A-A086798FCD34}" type="pres">
      <dgm:prSet presAssocID="{844B2A68-E1F8-4C6A-93C8-10D8775E711B}" presName="diamond" presStyleLbl="bgShp" presStyleIdx="0" presStyleCnt="1"/>
      <dgm:spPr/>
    </dgm:pt>
    <dgm:pt modelId="{7ED1338D-B188-4EB8-BED8-4A8B87879C4C}" type="pres">
      <dgm:prSet presAssocID="{844B2A68-E1F8-4C6A-93C8-10D8775E711B}" presName="quad1" presStyleLbl="node1" presStyleIdx="0" presStyleCnt="4">
        <dgm:presLayoutVars>
          <dgm:chMax val="0"/>
          <dgm:chPref val="0"/>
          <dgm:bulletEnabled val="1"/>
        </dgm:presLayoutVars>
      </dgm:prSet>
      <dgm:spPr/>
    </dgm:pt>
    <dgm:pt modelId="{22C9A84B-319A-4E2C-B89C-CEDF034718C2}" type="pres">
      <dgm:prSet presAssocID="{844B2A68-E1F8-4C6A-93C8-10D8775E711B}" presName="quad2" presStyleLbl="node1" presStyleIdx="1" presStyleCnt="4">
        <dgm:presLayoutVars>
          <dgm:chMax val="0"/>
          <dgm:chPref val="0"/>
          <dgm:bulletEnabled val="1"/>
        </dgm:presLayoutVars>
      </dgm:prSet>
      <dgm:spPr/>
    </dgm:pt>
    <dgm:pt modelId="{63F0B5E5-2E74-4ABC-BBF5-4C7F08C0F9AF}" type="pres">
      <dgm:prSet presAssocID="{844B2A68-E1F8-4C6A-93C8-10D8775E711B}" presName="quad3" presStyleLbl="node1" presStyleIdx="2" presStyleCnt="4">
        <dgm:presLayoutVars>
          <dgm:chMax val="0"/>
          <dgm:chPref val="0"/>
          <dgm:bulletEnabled val="1"/>
        </dgm:presLayoutVars>
      </dgm:prSet>
      <dgm:spPr/>
    </dgm:pt>
    <dgm:pt modelId="{884A4E78-8A3F-4337-8286-122182776B86}" type="pres">
      <dgm:prSet presAssocID="{844B2A68-E1F8-4C6A-93C8-10D8775E711B}" presName="quad4" presStyleLbl="node1" presStyleIdx="3" presStyleCnt="4">
        <dgm:presLayoutVars>
          <dgm:chMax val="0"/>
          <dgm:chPref val="0"/>
          <dgm:bulletEnabled val="1"/>
        </dgm:presLayoutVars>
      </dgm:prSet>
      <dgm:spPr/>
    </dgm:pt>
  </dgm:ptLst>
  <dgm:cxnLst>
    <dgm:cxn modelId="{74F62E46-DE4E-403E-8B27-0A9980C64DE7}" srcId="{844B2A68-E1F8-4C6A-93C8-10D8775E711B}" destId="{0A708C9B-AE11-4EE8-9CA2-519E09ECB2BC}" srcOrd="2" destOrd="0" parTransId="{6147ECE2-7AF4-43C1-8874-5464EEB5C26C}" sibTransId="{3CFDC30F-7FCF-45BE-9257-2293C7F28B2B}"/>
    <dgm:cxn modelId="{574A086C-3DE1-4594-9C34-6E9534EB97E4}" srcId="{844B2A68-E1F8-4C6A-93C8-10D8775E711B}" destId="{8703280A-9BE3-44B0-9538-BE627A3B1AFA}" srcOrd="0" destOrd="0" parTransId="{0DFEF11F-0F05-4B95-9D07-2DADB7EA709F}" sibTransId="{DC22637E-96A2-407D-B852-EAB66D1F8A5A}"/>
    <dgm:cxn modelId="{0AAA6F73-8BC3-4737-90F8-99DDA4FBE4F3}" type="presOf" srcId="{9F4C2046-0B75-4C55-8701-80F82E8493D4}" destId="{884A4E78-8A3F-4337-8286-122182776B86}" srcOrd="0" destOrd="0" presId="urn:microsoft.com/office/officeart/2005/8/layout/matrix3"/>
    <dgm:cxn modelId="{793E3255-0BD6-43C4-885E-59210C1B067A}" type="presOf" srcId="{0A708C9B-AE11-4EE8-9CA2-519E09ECB2BC}" destId="{63F0B5E5-2E74-4ABC-BBF5-4C7F08C0F9AF}" srcOrd="0" destOrd="0" presId="urn:microsoft.com/office/officeart/2005/8/layout/matrix3"/>
    <dgm:cxn modelId="{A7FFF775-F433-4772-8691-7B58B8CF1342}" srcId="{844B2A68-E1F8-4C6A-93C8-10D8775E711B}" destId="{9F4C2046-0B75-4C55-8701-80F82E8493D4}" srcOrd="3" destOrd="0" parTransId="{4EE8961C-279B-4E70-A7A2-CC5A63B51B1A}" sibTransId="{C2C5AED1-2319-4B6D-8BE3-13C731B74B28}"/>
    <dgm:cxn modelId="{B320907A-CB6E-48C1-A799-5F86F7BC6CFB}" type="presOf" srcId="{8703280A-9BE3-44B0-9538-BE627A3B1AFA}" destId="{7ED1338D-B188-4EB8-BED8-4A8B87879C4C}" srcOrd="0" destOrd="0" presId="urn:microsoft.com/office/officeart/2005/8/layout/matrix3"/>
    <dgm:cxn modelId="{068165B3-37D3-437E-8C56-170422919654}" srcId="{844B2A68-E1F8-4C6A-93C8-10D8775E711B}" destId="{05AAAA91-1D22-43B0-B19D-80381E260FBB}" srcOrd="1" destOrd="0" parTransId="{C3DDB4C8-2570-4D14-B874-FC5D2DD19D25}" sibTransId="{42BF00A3-CE21-47CA-82B3-9A9E4F306115}"/>
    <dgm:cxn modelId="{7F3273BC-86E3-454D-9A57-7291098FABD8}" type="presOf" srcId="{05AAAA91-1D22-43B0-B19D-80381E260FBB}" destId="{22C9A84B-319A-4E2C-B89C-CEDF034718C2}" srcOrd="0" destOrd="0" presId="urn:microsoft.com/office/officeart/2005/8/layout/matrix3"/>
    <dgm:cxn modelId="{3D02EAD3-B8AD-44E1-94C5-4E3807FC9F91}" type="presOf" srcId="{844B2A68-E1F8-4C6A-93C8-10D8775E711B}" destId="{3798B6B1-F05D-49EE-A4F9-FE1F050394BF}" srcOrd="0" destOrd="0" presId="urn:microsoft.com/office/officeart/2005/8/layout/matrix3"/>
    <dgm:cxn modelId="{877993E0-1B2B-415F-852E-4076B76DBDBC}" type="presParOf" srcId="{3798B6B1-F05D-49EE-A4F9-FE1F050394BF}" destId="{054861D1-7C0F-403D-A16A-A086798FCD34}" srcOrd="0" destOrd="0" presId="urn:microsoft.com/office/officeart/2005/8/layout/matrix3"/>
    <dgm:cxn modelId="{4F3BF024-5D59-40B8-977C-530E70AA0441}" type="presParOf" srcId="{3798B6B1-F05D-49EE-A4F9-FE1F050394BF}" destId="{7ED1338D-B188-4EB8-BED8-4A8B87879C4C}" srcOrd="1" destOrd="0" presId="urn:microsoft.com/office/officeart/2005/8/layout/matrix3"/>
    <dgm:cxn modelId="{FB46CB23-89F7-4AF6-825B-D7176636E864}" type="presParOf" srcId="{3798B6B1-F05D-49EE-A4F9-FE1F050394BF}" destId="{22C9A84B-319A-4E2C-B89C-CEDF034718C2}" srcOrd="2" destOrd="0" presId="urn:microsoft.com/office/officeart/2005/8/layout/matrix3"/>
    <dgm:cxn modelId="{DDC2300C-111B-4725-85B7-C4E7CE14BD39}" type="presParOf" srcId="{3798B6B1-F05D-49EE-A4F9-FE1F050394BF}" destId="{63F0B5E5-2E74-4ABC-BBF5-4C7F08C0F9AF}" srcOrd="3" destOrd="0" presId="urn:microsoft.com/office/officeart/2005/8/layout/matrix3"/>
    <dgm:cxn modelId="{5A692FB9-C05B-4828-B9F6-FB2331AC5086}" type="presParOf" srcId="{3798B6B1-F05D-49EE-A4F9-FE1F050394BF}" destId="{884A4E78-8A3F-4337-8286-122182776B86}"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FDC2B0D-EBF8-4E89-9A9B-019E579090F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B83667DF-4A01-4793-9AFB-5586ED8D61AA}">
      <dgm:prSet/>
      <dgm:spPr/>
      <dgm:t>
        <a:bodyPr/>
        <a:lstStyle/>
        <a:p>
          <a:pPr>
            <a:lnSpc>
              <a:spcPct val="100000"/>
            </a:lnSpc>
          </a:pPr>
          <a:r>
            <a:rPr lang="en-GB" dirty="0">
              <a:latin typeface="Arial" panose="020B0604020202020204" pitchFamily="34" charset="0"/>
              <a:cs typeface="Arial" panose="020B0604020202020204" pitchFamily="34" charset="0"/>
            </a:rPr>
            <a:t>Implementation of international performance calibration.</a:t>
          </a:r>
          <a:endParaRPr lang="en-US" dirty="0">
            <a:latin typeface="Arial" panose="020B0604020202020204" pitchFamily="34" charset="0"/>
            <a:cs typeface="Arial" panose="020B0604020202020204" pitchFamily="34" charset="0"/>
          </a:endParaRPr>
        </a:p>
      </dgm:t>
    </dgm:pt>
    <dgm:pt modelId="{8A050D89-3684-4B6A-96FB-CB154319167B}" type="parTrans" cxnId="{B3C87705-B7C7-4C7A-8639-B5F3A6E1DCDB}">
      <dgm:prSet/>
      <dgm:spPr/>
      <dgm:t>
        <a:bodyPr/>
        <a:lstStyle/>
        <a:p>
          <a:endParaRPr lang="en-US">
            <a:latin typeface="Arial" panose="020B0604020202020204" pitchFamily="34" charset="0"/>
            <a:cs typeface="Arial" panose="020B0604020202020204" pitchFamily="34" charset="0"/>
          </a:endParaRPr>
        </a:p>
      </dgm:t>
    </dgm:pt>
    <dgm:pt modelId="{0BCB7EBE-8D33-48E2-9AF5-181CBB1D9B4B}" type="sibTrans" cxnId="{B3C87705-B7C7-4C7A-8639-B5F3A6E1DCDB}">
      <dgm:prSet/>
      <dgm:spPr/>
      <dgm:t>
        <a:bodyPr/>
        <a:lstStyle/>
        <a:p>
          <a:pPr>
            <a:lnSpc>
              <a:spcPct val="100000"/>
            </a:lnSpc>
          </a:pPr>
          <a:endParaRPr lang="en-US">
            <a:latin typeface="Arial" panose="020B0604020202020204" pitchFamily="34" charset="0"/>
            <a:cs typeface="Arial" panose="020B0604020202020204" pitchFamily="34" charset="0"/>
          </a:endParaRPr>
        </a:p>
      </dgm:t>
    </dgm:pt>
    <dgm:pt modelId="{1BB33673-147B-4C14-8B92-C7A3C6A8F764}">
      <dgm:prSet/>
      <dgm:spPr/>
      <dgm:t>
        <a:bodyPr/>
        <a:lstStyle/>
        <a:p>
          <a:pPr>
            <a:lnSpc>
              <a:spcPct val="100000"/>
            </a:lnSpc>
          </a:pPr>
          <a:r>
            <a:rPr lang="en-GB">
              <a:latin typeface="Arial" panose="020B0604020202020204" pitchFamily="34" charset="0"/>
              <a:cs typeface="Arial" panose="020B0604020202020204" pitchFamily="34" charset="0"/>
            </a:rPr>
            <a:t>Teach managers bias-awareness as well as evaluation-skills should be fostered.</a:t>
          </a:r>
          <a:endParaRPr lang="en-US">
            <a:latin typeface="Arial" panose="020B0604020202020204" pitchFamily="34" charset="0"/>
            <a:cs typeface="Arial" panose="020B0604020202020204" pitchFamily="34" charset="0"/>
          </a:endParaRPr>
        </a:p>
      </dgm:t>
    </dgm:pt>
    <dgm:pt modelId="{ECB0C9ED-B0BF-402A-BB71-283E0E96EAC7}" type="parTrans" cxnId="{57B93F6A-00E3-4CDF-8724-6B44ED1EECEB}">
      <dgm:prSet/>
      <dgm:spPr/>
      <dgm:t>
        <a:bodyPr/>
        <a:lstStyle/>
        <a:p>
          <a:endParaRPr lang="en-US">
            <a:latin typeface="Arial" panose="020B0604020202020204" pitchFamily="34" charset="0"/>
            <a:cs typeface="Arial" panose="020B0604020202020204" pitchFamily="34" charset="0"/>
          </a:endParaRPr>
        </a:p>
      </dgm:t>
    </dgm:pt>
    <dgm:pt modelId="{564498BA-FEEC-43EF-872B-B848E3021405}" type="sibTrans" cxnId="{57B93F6A-00E3-4CDF-8724-6B44ED1EECEB}">
      <dgm:prSet/>
      <dgm:spPr/>
      <dgm:t>
        <a:bodyPr/>
        <a:lstStyle/>
        <a:p>
          <a:pPr>
            <a:lnSpc>
              <a:spcPct val="100000"/>
            </a:lnSpc>
          </a:pPr>
          <a:endParaRPr lang="en-US">
            <a:latin typeface="Arial" panose="020B0604020202020204" pitchFamily="34" charset="0"/>
            <a:cs typeface="Arial" panose="020B0604020202020204" pitchFamily="34" charset="0"/>
          </a:endParaRPr>
        </a:p>
      </dgm:t>
    </dgm:pt>
    <dgm:pt modelId="{A98327F3-D78F-4771-9480-46ECEF7F0352}">
      <dgm:prSet/>
      <dgm:spPr/>
      <dgm:t>
        <a:bodyPr/>
        <a:lstStyle/>
        <a:p>
          <a:pPr>
            <a:lnSpc>
              <a:spcPct val="100000"/>
            </a:lnSpc>
          </a:pPr>
          <a:r>
            <a:rPr lang="en-GB">
              <a:latin typeface="Arial" panose="020B0604020202020204" pitchFamily="34" charset="0"/>
              <a:cs typeface="Arial" panose="020B0604020202020204" pitchFamily="34" charset="0"/>
            </a:rPr>
            <a:t>Enhancement in the digital performance information .</a:t>
          </a:r>
          <a:endParaRPr lang="en-US">
            <a:latin typeface="Arial" panose="020B0604020202020204" pitchFamily="34" charset="0"/>
            <a:cs typeface="Arial" panose="020B0604020202020204" pitchFamily="34" charset="0"/>
          </a:endParaRPr>
        </a:p>
      </dgm:t>
    </dgm:pt>
    <dgm:pt modelId="{CB494DCE-CB76-482D-9D4C-E62BE4A46CB2}" type="parTrans" cxnId="{4BF7ED20-9E0B-4414-9405-31D826CC9C24}">
      <dgm:prSet/>
      <dgm:spPr/>
      <dgm:t>
        <a:bodyPr/>
        <a:lstStyle/>
        <a:p>
          <a:endParaRPr lang="en-US">
            <a:latin typeface="Arial" panose="020B0604020202020204" pitchFamily="34" charset="0"/>
            <a:cs typeface="Arial" panose="020B0604020202020204" pitchFamily="34" charset="0"/>
          </a:endParaRPr>
        </a:p>
      </dgm:t>
    </dgm:pt>
    <dgm:pt modelId="{A97DCD8E-C68C-442A-9029-911A70BA14DE}" type="sibTrans" cxnId="{4BF7ED20-9E0B-4414-9405-31D826CC9C24}">
      <dgm:prSet/>
      <dgm:spPr/>
      <dgm:t>
        <a:bodyPr/>
        <a:lstStyle/>
        <a:p>
          <a:pPr>
            <a:lnSpc>
              <a:spcPct val="100000"/>
            </a:lnSpc>
          </a:pPr>
          <a:endParaRPr lang="en-US">
            <a:latin typeface="Arial" panose="020B0604020202020204" pitchFamily="34" charset="0"/>
            <a:cs typeface="Arial" panose="020B0604020202020204" pitchFamily="34" charset="0"/>
          </a:endParaRPr>
        </a:p>
      </dgm:t>
    </dgm:pt>
    <dgm:pt modelId="{C41CCD12-6A0E-4F92-B811-004FF562CFE8}">
      <dgm:prSet/>
      <dgm:spPr/>
      <dgm:t>
        <a:bodyPr/>
        <a:lstStyle/>
        <a:p>
          <a:pPr>
            <a:lnSpc>
              <a:spcPct val="100000"/>
            </a:lnSpc>
          </a:pPr>
          <a:r>
            <a:rPr lang="en-GB" dirty="0">
              <a:latin typeface="Arial" panose="020B0604020202020204" pitchFamily="34" charset="0"/>
              <a:cs typeface="Arial" panose="020B0604020202020204" pitchFamily="34" charset="0"/>
            </a:rPr>
            <a:t>Introduction of the use of AI-based performance analytics to be objective (Oladele, 2024).</a:t>
          </a:r>
          <a:endParaRPr lang="en-US" dirty="0">
            <a:latin typeface="Arial" panose="020B0604020202020204" pitchFamily="34" charset="0"/>
            <a:cs typeface="Arial" panose="020B0604020202020204" pitchFamily="34" charset="0"/>
          </a:endParaRPr>
        </a:p>
      </dgm:t>
    </dgm:pt>
    <dgm:pt modelId="{AEA1520E-4E5A-4A0F-AA5F-F71BB51EA57E}" type="parTrans" cxnId="{4D9F1E89-AA86-4914-A976-48C45A7839AF}">
      <dgm:prSet/>
      <dgm:spPr/>
      <dgm:t>
        <a:bodyPr/>
        <a:lstStyle/>
        <a:p>
          <a:endParaRPr lang="en-US">
            <a:latin typeface="Arial" panose="020B0604020202020204" pitchFamily="34" charset="0"/>
            <a:cs typeface="Arial" panose="020B0604020202020204" pitchFamily="34" charset="0"/>
          </a:endParaRPr>
        </a:p>
      </dgm:t>
    </dgm:pt>
    <dgm:pt modelId="{5060D142-362E-4FC0-9472-4DC1106D53E9}" type="sibTrans" cxnId="{4D9F1E89-AA86-4914-A976-48C45A7839AF}">
      <dgm:prSet/>
      <dgm:spPr/>
      <dgm:t>
        <a:bodyPr/>
        <a:lstStyle/>
        <a:p>
          <a:endParaRPr lang="en-US">
            <a:latin typeface="Arial" panose="020B0604020202020204" pitchFamily="34" charset="0"/>
            <a:cs typeface="Arial" panose="020B0604020202020204" pitchFamily="34" charset="0"/>
          </a:endParaRPr>
        </a:p>
      </dgm:t>
    </dgm:pt>
    <dgm:pt modelId="{6DCB0EFC-E581-45AF-8C3A-30973F0348D0}" type="pres">
      <dgm:prSet presAssocID="{2FDC2B0D-EBF8-4E89-9A9B-019E579090FD}" presName="root" presStyleCnt="0">
        <dgm:presLayoutVars>
          <dgm:dir/>
          <dgm:resizeHandles val="exact"/>
        </dgm:presLayoutVars>
      </dgm:prSet>
      <dgm:spPr/>
    </dgm:pt>
    <dgm:pt modelId="{EEABA017-6E92-476B-99F7-ECCAA2A56528}" type="pres">
      <dgm:prSet presAssocID="{2FDC2B0D-EBF8-4E89-9A9B-019E579090FD}" presName="container" presStyleCnt="0">
        <dgm:presLayoutVars>
          <dgm:dir/>
          <dgm:resizeHandles val="exact"/>
        </dgm:presLayoutVars>
      </dgm:prSet>
      <dgm:spPr/>
    </dgm:pt>
    <dgm:pt modelId="{B9167032-DA5F-45CF-BBB1-3BC5D2F80B5A}" type="pres">
      <dgm:prSet presAssocID="{B83667DF-4A01-4793-9AFB-5586ED8D61AA}" presName="compNode" presStyleCnt="0"/>
      <dgm:spPr/>
    </dgm:pt>
    <dgm:pt modelId="{EAA09955-57ED-4BFD-922E-E0C24CAC09BB}" type="pres">
      <dgm:prSet presAssocID="{B83667DF-4A01-4793-9AFB-5586ED8D61AA}" presName="iconBgRect" presStyleLbl="bgShp" presStyleIdx="0" presStyleCnt="4"/>
      <dgm:spPr/>
    </dgm:pt>
    <dgm:pt modelId="{65FBF933-EEF8-46F0-811B-F735B98E37FA}" type="pres">
      <dgm:prSet presAssocID="{B83667DF-4A01-4793-9AFB-5586ED8D61A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ears"/>
        </a:ext>
      </dgm:extLst>
    </dgm:pt>
    <dgm:pt modelId="{22F9E876-7484-4AC3-866F-AD118052FE99}" type="pres">
      <dgm:prSet presAssocID="{B83667DF-4A01-4793-9AFB-5586ED8D61AA}" presName="spaceRect" presStyleCnt="0"/>
      <dgm:spPr/>
    </dgm:pt>
    <dgm:pt modelId="{C933B580-3162-40E0-9B40-358AFE4F79B5}" type="pres">
      <dgm:prSet presAssocID="{B83667DF-4A01-4793-9AFB-5586ED8D61AA}" presName="textRect" presStyleLbl="revTx" presStyleIdx="0" presStyleCnt="4">
        <dgm:presLayoutVars>
          <dgm:chMax val="1"/>
          <dgm:chPref val="1"/>
        </dgm:presLayoutVars>
      </dgm:prSet>
      <dgm:spPr/>
    </dgm:pt>
    <dgm:pt modelId="{65C13904-D47D-4CC3-9F9C-09C837B5F860}" type="pres">
      <dgm:prSet presAssocID="{0BCB7EBE-8D33-48E2-9AF5-181CBB1D9B4B}" presName="sibTrans" presStyleLbl="sibTrans2D1" presStyleIdx="0" presStyleCnt="0"/>
      <dgm:spPr/>
    </dgm:pt>
    <dgm:pt modelId="{89DDC9E1-2193-4FA3-BA3A-555C4509D849}" type="pres">
      <dgm:prSet presAssocID="{1BB33673-147B-4C14-8B92-C7A3C6A8F764}" presName="compNode" presStyleCnt="0"/>
      <dgm:spPr/>
    </dgm:pt>
    <dgm:pt modelId="{43FDE1D6-5AF1-42C3-8077-E5CAB04C5E52}" type="pres">
      <dgm:prSet presAssocID="{1BB33673-147B-4C14-8B92-C7A3C6A8F764}" presName="iconBgRect" presStyleLbl="bgShp" presStyleIdx="1" presStyleCnt="4"/>
      <dgm:spPr/>
    </dgm:pt>
    <dgm:pt modelId="{BB46BAAC-07EE-4D5C-89FC-8A16EF4F58D3}" type="pres">
      <dgm:prSet presAssocID="{1BB33673-147B-4C14-8B92-C7A3C6A8F76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ecturer"/>
        </a:ext>
      </dgm:extLst>
    </dgm:pt>
    <dgm:pt modelId="{4EB17A92-564A-4826-9F19-F81407832511}" type="pres">
      <dgm:prSet presAssocID="{1BB33673-147B-4C14-8B92-C7A3C6A8F764}" presName="spaceRect" presStyleCnt="0"/>
      <dgm:spPr/>
    </dgm:pt>
    <dgm:pt modelId="{BE0E78CD-56EE-4F6C-B9D8-D8925F8A12B7}" type="pres">
      <dgm:prSet presAssocID="{1BB33673-147B-4C14-8B92-C7A3C6A8F764}" presName="textRect" presStyleLbl="revTx" presStyleIdx="1" presStyleCnt="4">
        <dgm:presLayoutVars>
          <dgm:chMax val="1"/>
          <dgm:chPref val="1"/>
        </dgm:presLayoutVars>
      </dgm:prSet>
      <dgm:spPr/>
    </dgm:pt>
    <dgm:pt modelId="{FC7EF4E1-2510-47E8-A0D5-5CCE26FA5F76}" type="pres">
      <dgm:prSet presAssocID="{564498BA-FEEC-43EF-872B-B848E3021405}" presName="sibTrans" presStyleLbl="sibTrans2D1" presStyleIdx="0" presStyleCnt="0"/>
      <dgm:spPr/>
    </dgm:pt>
    <dgm:pt modelId="{EEC75F44-D096-4F31-95A5-8035E8D97B79}" type="pres">
      <dgm:prSet presAssocID="{A98327F3-D78F-4771-9480-46ECEF7F0352}" presName="compNode" presStyleCnt="0"/>
      <dgm:spPr/>
    </dgm:pt>
    <dgm:pt modelId="{A522E052-5E1A-4928-A465-138FCAD7EF26}" type="pres">
      <dgm:prSet presAssocID="{A98327F3-D78F-4771-9480-46ECEF7F0352}" presName="iconBgRect" presStyleLbl="bgShp" presStyleIdx="2" presStyleCnt="4"/>
      <dgm:spPr/>
    </dgm:pt>
    <dgm:pt modelId="{257668D3-F757-40A0-98E7-A4C383506F19}" type="pres">
      <dgm:prSet presAssocID="{A98327F3-D78F-4771-9480-46ECEF7F035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mage"/>
        </a:ext>
      </dgm:extLst>
    </dgm:pt>
    <dgm:pt modelId="{58DD8AA9-19D4-43BC-81B0-33CBECDA41C0}" type="pres">
      <dgm:prSet presAssocID="{A98327F3-D78F-4771-9480-46ECEF7F0352}" presName="spaceRect" presStyleCnt="0"/>
      <dgm:spPr/>
    </dgm:pt>
    <dgm:pt modelId="{6097E59C-1BDA-4421-A36B-AA29832A6AD9}" type="pres">
      <dgm:prSet presAssocID="{A98327F3-D78F-4771-9480-46ECEF7F0352}" presName="textRect" presStyleLbl="revTx" presStyleIdx="2" presStyleCnt="4">
        <dgm:presLayoutVars>
          <dgm:chMax val="1"/>
          <dgm:chPref val="1"/>
        </dgm:presLayoutVars>
      </dgm:prSet>
      <dgm:spPr/>
    </dgm:pt>
    <dgm:pt modelId="{A3F10B36-54CE-45D1-9B7B-302A8E60391F}" type="pres">
      <dgm:prSet presAssocID="{A97DCD8E-C68C-442A-9029-911A70BA14DE}" presName="sibTrans" presStyleLbl="sibTrans2D1" presStyleIdx="0" presStyleCnt="0"/>
      <dgm:spPr/>
    </dgm:pt>
    <dgm:pt modelId="{AA2E1344-5831-43BD-AD26-90DD93D56717}" type="pres">
      <dgm:prSet presAssocID="{C41CCD12-6A0E-4F92-B811-004FF562CFE8}" presName="compNode" presStyleCnt="0"/>
      <dgm:spPr/>
    </dgm:pt>
    <dgm:pt modelId="{60A7A0CA-C8E5-47F4-A889-22AA256F927E}" type="pres">
      <dgm:prSet presAssocID="{C41CCD12-6A0E-4F92-B811-004FF562CFE8}" presName="iconBgRect" presStyleLbl="bgShp" presStyleIdx="3" presStyleCnt="4"/>
      <dgm:spPr/>
    </dgm:pt>
    <dgm:pt modelId="{9EBFE1F8-9A3D-4C8A-A41B-6DB9E23CD3BA}" type="pres">
      <dgm:prSet presAssocID="{C41CCD12-6A0E-4F92-B811-004FF562CFE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erson with Idea"/>
        </a:ext>
      </dgm:extLst>
    </dgm:pt>
    <dgm:pt modelId="{A807EA23-A7A6-4D57-B7CC-3FC5E2B537CA}" type="pres">
      <dgm:prSet presAssocID="{C41CCD12-6A0E-4F92-B811-004FF562CFE8}" presName="spaceRect" presStyleCnt="0"/>
      <dgm:spPr/>
    </dgm:pt>
    <dgm:pt modelId="{2B77ED6A-1FD3-4154-A24C-25C4D1E6C614}" type="pres">
      <dgm:prSet presAssocID="{C41CCD12-6A0E-4F92-B811-004FF562CFE8}" presName="textRect" presStyleLbl="revTx" presStyleIdx="3" presStyleCnt="4">
        <dgm:presLayoutVars>
          <dgm:chMax val="1"/>
          <dgm:chPref val="1"/>
        </dgm:presLayoutVars>
      </dgm:prSet>
      <dgm:spPr/>
    </dgm:pt>
  </dgm:ptLst>
  <dgm:cxnLst>
    <dgm:cxn modelId="{74D11400-3962-441B-8F1E-92329D226A1A}" type="presOf" srcId="{C41CCD12-6A0E-4F92-B811-004FF562CFE8}" destId="{2B77ED6A-1FD3-4154-A24C-25C4D1E6C614}" srcOrd="0" destOrd="0" presId="urn:microsoft.com/office/officeart/2018/2/layout/IconCircleList"/>
    <dgm:cxn modelId="{B3C87705-B7C7-4C7A-8639-B5F3A6E1DCDB}" srcId="{2FDC2B0D-EBF8-4E89-9A9B-019E579090FD}" destId="{B83667DF-4A01-4793-9AFB-5586ED8D61AA}" srcOrd="0" destOrd="0" parTransId="{8A050D89-3684-4B6A-96FB-CB154319167B}" sibTransId="{0BCB7EBE-8D33-48E2-9AF5-181CBB1D9B4B}"/>
    <dgm:cxn modelId="{E0BFB80F-EC92-499E-ABCC-770C87D5FA61}" type="presOf" srcId="{2FDC2B0D-EBF8-4E89-9A9B-019E579090FD}" destId="{6DCB0EFC-E581-45AF-8C3A-30973F0348D0}" srcOrd="0" destOrd="0" presId="urn:microsoft.com/office/officeart/2018/2/layout/IconCircleList"/>
    <dgm:cxn modelId="{4BF7ED20-9E0B-4414-9405-31D826CC9C24}" srcId="{2FDC2B0D-EBF8-4E89-9A9B-019E579090FD}" destId="{A98327F3-D78F-4771-9480-46ECEF7F0352}" srcOrd="2" destOrd="0" parTransId="{CB494DCE-CB76-482D-9D4C-E62BE4A46CB2}" sibTransId="{A97DCD8E-C68C-442A-9029-911A70BA14DE}"/>
    <dgm:cxn modelId="{6FA40E45-B055-4030-9F36-3E31B8F96DD7}" type="presOf" srcId="{B83667DF-4A01-4793-9AFB-5586ED8D61AA}" destId="{C933B580-3162-40E0-9B40-358AFE4F79B5}" srcOrd="0" destOrd="0" presId="urn:microsoft.com/office/officeart/2018/2/layout/IconCircleList"/>
    <dgm:cxn modelId="{57B93F6A-00E3-4CDF-8724-6B44ED1EECEB}" srcId="{2FDC2B0D-EBF8-4E89-9A9B-019E579090FD}" destId="{1BB33673-147B-4C14-8B92-C7A3C6A8F764}" srcOrd="1" destOrd="0" parTransId="{ECB0C9ED-B0BF-402A-BB71-283E0E96EAC7}" sibTransId="{564498BA-FEEC-43EF-872B-B848E3021405}"/>
    <dgm:cxn modelId="{16707C85-2532-4FDE-AC9B-17E1EB3E7A33}" type="presOf" srcId="{564498BA-FEEC-43EF-872B-B848E3021405}" destId="{FC7EF4E1-2510-47E8-A0D5-5CCE26FA5F76}" srcOrd="0" destOrd="0" presId="urn:microsoft.com/office/officeart/2018/2/layout/IconCircleList"/>
    <dgm:cxn modelId="{4D9F1E89-AA86-4914-A976-48C45A7839AF}" srcId="{2FDC2B0D-EBF8-4E89-9A9B-019E579090FD}" destId="{C41CCD12-6A0E-4F92-B811-004FF562CFE8}" srcOrd="3" destOrd="0" parTransId="{AEA1520E-4E5A-4A0F-AA5F-F71BB51EA57E}" sibTransId="{5060D142-362E-4FC0-9472-4DC1106D53E9}"/>
    <dgm:cxn modelId="{3787FEAF-C000-4143-949F-BB4C91ABA52E}" type="presOf" srcId="{A97DCD8E-C68C-442A-9029-911A70BA14DE}" destId="{A3F10B36-54CE-45D1-9B7B-302A8E60391F}" srcOrd="0" destOrd="0" presId="urn:microsoft.com/office/officeart/2018/2/layout/IconCircleList"/>
    <dgm:cxn modelId="{6D65B4B2-4C3D-426F-9BF5-B2B2A6F60D40}" type="presOf" srcId="{1BB33673-147B-4C14-8B92-C7A3C6A8F764}" destId="{BE0E78CD-56EE-4F6C-B9D8-D8925F8A12B7}" srcOrd="0" destOrd="0" presId="urn:microsoft.com/office/officeart/2018/2/layout/IconCircleList"/>
    <dgm:cxn modelId="{8B93A9B9-F3F1-4399-BD29-8F8260D62D47}" type="presOf" srcId="{A98327F3-D78F-4771-9480-46ECEF7F0352}" destId="{6097E59C-1BDA-4421-A36B-AA29832A6AD9}" srcOrd="0" destOrd="0" presId="urn:microsoft.com/office/officeart/2018/2/layout/IconCircleList"/>
    <dgm:cxn modelId="{518202BA-E37E-4FE0-9400-DC330F8A3583}" type="presOf" srcId="{0BCB7EBE-8D33-48E2-9AF5-181CBB1D9B4B}" destId="{65C13904-D47D-4CC3-9F9C-09C837B5F860}" srcOrd="0" destOrd="0" presId="urn:microsoft.com/office/officeart/2018/2/layout/IconCircleList"/>
    <dgm:cxn modelId="{1E614B2B-893D-4688-B6A0-A4DD036E847D}" type="presParOf" srcId="{6DCB0EFC-E581-45AF-8C3A-30973F0348D0}" destId="{EEABA017-6E92-476B-99F7-ECCAA2A56528}" srcOrd="0" destOrd="0" presId="urn:microsoft.com/office/officeart/2018/2/layout/IconCircleList"/>
    <dgm:cxn modelId="{DE0663FD-AD33-495D-8432-1EC6E2DF655D}" type="presParOf" srcId="{EEABA017-6E92-476B-99F7-ECCAA2A56528}" destId="{B9167032-DA5F-45CF-BBB1-3BC5D2F80B5A}" srcOrd="0" destOrd="0" presId="urn:microsoft.com/office/officeart/2018/2/layout/IconCircleList"/>
    <dgm:cxn modelId="{40B3F60F-B1CD-42C7-80F9-CACD9A4C5348}" type="presParOf" srcId="{B9167032-DA5F-45CF-BBB1-3BC5D2F80B5A}" destId="{EAA09955-57ED-4BFD-922E-E0C24CAC09BB}" srcOrd="0" destOrd="0" presId="urn:microsoft.com/office/officeart/2018/2/layout/IconCircleList"/>
    <dgm:cxn modelId="{1CB623BF-990D-497B-BB8A-FC8CCC0E14B3}" type="presParOf" srcId="{B9167032-DA5F-45CF-BBB1-3BC5D2F80B5A}" destId="{65FBF933-EEF8-46F0-811B-F735B98E37FA}" srcOrd="1" destOrd="0" presId="urn:microsoft.com/office/officeart/2018/2/layout/IconCircleList"/>
    <dgm:cxn modelId="{90DF7F91-A702-4431-842A-1A9566CA9EFE}" type="presParOf" srcId="{B9167032-DA5F-45CF-BBB1-3BC5D2F80B5A}" destId="{22F9E876-7484-4AC3-866F-AD118052FE99}" srcOrd="2" destOrd="0" presId="urn:microsoft.com/office/officeart/2018/2/layout/IconCircleList"/>
    <dgm:cxn modelId="{89808571-EC14-4B8C-A748-21E6590A5C1D}" type="presParOf" srcId="{B9167032-DA5F-45CF-BBB1-3BC5D2F80B5A}" destId="{C933B580-3162-40E0-9B40-358AFE4F79B5}" srcOrd="3" destOrd="0" presId="urn:microsoft.com/office/officeart/2018/2/layout/IconCircleList"/>
    <dgm:cxn modelId="{7AB11C49-4A4C-4026-BDED-2B7FD4F19160}" type="presParOf" srcId="{EEABA017-6E92-476B-99F7-ECCAA2A56528}" destId="{65C13904-D47D-4CC3-9F9C-09C837B5F860}" srcOrd="1" destOrd="0" presId="urn:microsoft.com/office/officeart/2018/2/layout/IconCircleList"/>
    <dgm:cxn modelId="{1739DF55-5699-43EE-B0C6-9AE9637A6ED7}" type="presParOf" srcId="{EEABA017-6E92-476B-99F7-ECCAA2A56528}" destId="{89DDC9E1-2193-4FA3-BA3A-555C4509D849}" srcOrd="2" destOrd="0" presId="urn:microsoft.com/office/officeart/2018/2/layout/IconCircleList"/>
    <dgm:cxn modelId="{AB21A3A1-6A9C-42E1-861C-6CD71FAC684F}" type="presParOf" srcId="{89DDC9E1-2193-4FA3-BA3A-555C4509D849}" destId="{43FDE1D6-5AF1-42C3-8077-E5CAB04C5E52}" srcOrd="0" destOrd="0" presId="urn:microsoft.com/office/officeart/2018/2/layout/IconCircleList"/>
    <dgm:cxn modelId="{05E53D09-AE5A-4FB2-9BFC-809633FF39F7}" type="presParOf" srcId="{89DDC9E1-2193-4FA3-BA3A-555C4509D849}" destId="{BB46BAAC-07EE-4D5C-89FC-8A16EF4F58D3}" srcOrd="1" destOrd="0" presId="urn:microsoft.com/office/officeart/2018/2/layout/IconCircleList"/>
    <dgm:cxn modelId="{288D7266-4ABD-49B4-A73A-33DE2ED0C11E}" type="presParOf" srcId="{89DDC9E1-2193-4FA3-BA3A-555C4509D849}" destId="{4EB17A92-564A-4826-9F19-F81407832511}" srcOrd="2" destOrd="0" presId="urn:microsoft.com/office/officeart/2018/2/layout/IconCircleList"/>
    <dgm:cxn modelId="{6FD4A658-72F0-4C91-8945-DCFC7DFF5A15}" type="presParOf" srcId="{89DDC9E1-2193-4FA3-BA3A-555C4509D849}" destId="{BE0E78CD-56EE-4F6C-B9D8-D8925F8A12B7}" srcOrd="3" destOrd="0" presId="urn:microsoft.com/office/officeart/2018/2/layout/IconCircleList"/>
    <dgm:cxn modelId="{9AC794B3-B120-47F7-A085-B05684170C4F}" type="presParOf" srcId="{EEABA017-6E92-476B-99F7-ECCAA2A56528}" destId="{FC7EF4E1-2510-47E8-A0D5-5CCE26FA5F76}" srcOrd="3" destOrd="0" presId="urn:microsoft.com/office/officeart/2018/2/layout/IconCircleList"/>
    <dgm:cxn modelId="{AED5EE99-6AF6-4408-B77A-65B655BFB1C9}" type="presParOf" srcId="{EEABA017-6E92-476B-99F7-ECCAA2A56528}" destId="{EEC75F44-D096-4F31-95A5-8035E8D97B79}" srcOrd="4" destOrd="0" presId="urn:microsoft.com/office/officeart/2018/2/layout/IconCircleList"/>
    <dgm:cxn modelId="{F6E6F882-84F8-4E30-A45F-3C547DEA291D}" type="presParOf" srcId="{EEC75F44-D096-4F31-95A5-8035E8D97B79}" destId="{A522E052-5E1A-4928-A465-138FCAD7EF26}" srcOrd="0" destOrd="0" presId="urn:microsoft.com/office/officeart/2018/2/layout/IconCircleList"/>
    <dgm:cxn modelId="{674C5EFF-8F1F-4336-8214-7E364A080928}" type="presParOf" srcId="{EEC75F44-D096-4F31-95A5-8035E8D97B79}" destId="{257668D3-F757-40A0-98E7-A4C383506F19}" srcOrd="1" destOrd="0" presId="urn:microsoft.com/office/officeart/2018/2/layout/IconCircleList"/>
    <dgm:cxn modelId="{DBC8213B-7D28-48EA-A495-10C57E4CDF1E}" type="presParOf" srcId="{EEC75F44-D096-4F31-95A5-8035E8D97B79}" destId="{58DD8AA9-19D4-43BC-81B0-33CBECDA41C0}" srcOrd="2" destOrd="0" presId="urn:microsoft.com/office/officeart/2018/2/layout/IconCircleList"/>
    <dgm:cxn modelId="{14A95F76-FAE5-4009-972F-A8D589BF1A0A}" type="presParOf" srcId="{EEC75F44-D096-4F31-95A5-8035E8D97B79}" destId="{6097E59C-1BDA-4421-A36B-AA29832A6AD9}" srcOrd="3" destOrd="0" presId="urn:microsoft.com/office/officeart/2018/2/layout/IconCircleList"/>
    <dgm:cxn modelId="{57EABBC3-FF6D-4B3E-90A6-1CC735001391}" type="presParOf" srcId="{EEABA017-6E92-476B-99F7-ECCAA2A56528}" destId="{A3F10B36-54CE-45D1-9B7B-302A8E60391F}" srcOrd="5" destOrd="0" presId="urn:microsoft.com/office/officeart/2018/2/layout/IconCircleList"/>
    <dgm:cxn modelId="{689A358D-B8C1-4966-A54F-1952A95E4122}" type="presParOf" srcId="{EEABA017-6E92-476B-99F7-ECCAA2A56528}" destId="{AA2E1344-5831-43BD-AD26-90DD93D56717}" srcOrd="6" destOrd="0" presId="urn:microsoft.com/office/officeart/2018/2/layout/IconCircleList"/>
    <dgm:cxn modelId="{D632443D-3FFF-4C21-A53B-80465D6C1755}" type="presParOf" srcId="{AA2E1344-5831-43BD-AD26-90DD93D56717}" destId="{60A7A0CA-C8E5-47F4-A889-22AA256F927E}" srcOrd="0" destOrd="0" presId="urn:microsoft.com/office/officeart/2018/2/layout/IconCircleList"/>
    <dgm:cxn modelId="{4093B739-88DE-4771-8FB0-BE9078762354}" type="presParOf" srcId="{AA2E1344-5831-43BD-AD26-90DD93D56717}" destId="{9EBFE1F8-9A3D-4C8A-A41B-6DB9E23CD3BA}" srcOrd="1" destOrd="0" presId="urn:microsoft.com/office/officeart/2018/2/layout/IconCircleList"/>
    <dgm:cxn modelId="{146305D2-96CB-48E9-98C9-F1F954826DB7}" type="presParOf" srcId="{AA2E1344-5831-43BD-AD26-90DD93D56717}" destId="{A807EA23-A7A6-4D57-B7CC-3FC5E2B537CA}" srcOrd="2" destOrd="0" presId="urn:microsoft.com/office/officeart/2018/2/layout/IconCircleList"/>
    <dgm:cxn modelId="{DADD2E57-B8B5-4414-BE0F-107E018F8B56}" type="presParOf" srcId="{AA2E1344-5831-43BD-AD26-90DD93D56717}" destId="{2B77ED6A-1FD3-4154-A24C-25C4D1E6C614}"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20F4764-F666-42CA-A822-EBDC6FE93808}" type="doc">
      <dgm:prSet loTypeId="urn:microsoft.com/office/officeart/2005/8/layout/matrix2" loCatId="matrix" qsTypeId="urn:microsoft.com/office/officeart/2005/8/quickstyle/simple3" qsCatId="simple" csTypeId="urn:microsoft.com/office/officeart/2005/8/colors/colorful2" csCatId="colorful"/>
      <dgm:spPr/>
      <dgm:t>
        <a:bodyPr/>
        <a:lstStyle/>
        <a:p>
          <a:endParaRPr lang="en-US"/>
        </a:p>
      </dgm:t>
    </dgm:pt>
    <dgm:pt modelId="{B434602C-7D41-4A4F-9CB7-D6B097B95C53}">
      <dgm:prSet custT="1"/>
      <dgm:spPr/>
      <dgm:t>
        <a:bodyPr/>
        <a:lstStyle/>
        <a:p>
          <a:r>
            <a:rPr lang="en-GB" sz="1600" dirty="0">
              <a:latin typeface="Arial" panose="020B0604020202020204" pitchFamily="34" charset="0"/>
              <a:cs typeface="Arial" panose="020B0604020202020204" pitchFamily="34" charset="0"/>
            </a:rPr>
            <a:t>Tesco embraces the culture of inclusivity through the help of systematic DEI programmes.</a:t>
          </a:r>
          <a:endParaRPr lang="en-US" sz="1600" dirty="0">
            <a:latin typeface="Arial" panose="020B0604020202020204" pitchFamily="34" charset="0"/>
            <a:cs typeface="Arial" panose="020B0604020202020204" pitchFamily="34" charset="0"/>
          </a:endParaRPr>
        </a:p>
      </dgm:t>
    </dgm:pt>
    <dgm:pt modelId="{C65DCA5B-6D83-48B8-B738-1A12EA08CF52}" type="parTrans" cxnId="{706E70A4-001B-4D55-9E8F-00E2DB4459C1}">
      <dgm:prSet/>
      <dgm:spPr/>
      <dgm:t>
        <a:bodyPr/>
        <a:lstStyle/>
        <a:p>
          <a:endParaRPr lang="en-US" sz="2000">
            <a:latin typeface="Arial" panose="020B0604020202020204" pitchFamily="34" charset="0"/>
            <a:cs typeface="Arial" panose="020B0604020202020204" pitchFamily="34" charset="0"/>
          </a:endParaRPr>
        </a:p>
      </dgm:t>
    </dgm:pt>
    <dgm:pt modelId="{D30D33FD-A078-4FC3-80AF-BCBB1F8D424A}" type="sibTrans" cxnId="{706E70A4-001B-4D55-9E8F-00E2DB4459C1}">
      <dgm:prSet/>
      <dgm:spPr/>
      <dgm:t>
        <a:bodyPr/>
        <a:lstStyle/>
        <a:p>
          <a:endParaRPr lang="en-US" sz="2000">
            <a:latin typeface="Arial" panose="020B0604020202020204" pitchFamily="34" charset="0"/>
            <a:cs typeface="Arial" panose="020B0604020202020204" pitchFamily="34" charset="0"/>
          </a:endParaRPr>
        </a:p>
      </dgm:t>
    </dgm:pt>
    <dgm:pt modelId="{93F8D944-01BB-45D9-9CCA-70799AAD775B}">
      <dgm:prSet custT="1"/>
      <dgm:spPr/>
      <dgm:t>
        <a:bodyPr/>
        <a:lstStyle/>
        <a:p>
          <a:r>
            <a:rPr lang="en-GB" sz="1600">
              <a:latin typeface="Arial" panose="020B0604020202020204" pitchFamily="34" charset="0"/>
              <a:cs typeface="Arial" panose="020B0604020202020204" pitchFamily="34" charset="0"/>
            </a:rPr>
            <a:t>Tesco is directed by its diversity efforts that are based on the idea that everyone is welcome (Iradukunda and Werner, 2025).</a:t>
          </a:r>
          <a:endParaRPr lang="en-US" sz="1600">
            <a:latin typeface="Arial" panose="020B0604020202020204" pitchFamily="34" charset="0"/>
            <a:cs typeface="Arial" panose="020B0604020202020204" pitchFamily="34" charset="0"/>
          </a:endParaRPr>
        </a:p>
      </dgm:t>
    </dgm:pt>
    <dgm:pt modelId="{AA5ED7FA-08AB-451C-906E-B2CFF55380AE}" type="parTrans" cxnId="{C6D012C8-A526-4506-8D4D-74F7F09A1CD5}">
      <dgm:prSet/>
      <dgm:spPr/>
      <dgm:t>
        <a:bodyPr/>
        <a:lstStyle/>
        <a:p>
          <a:endParaRPr lang="en-US" sz="2000">
            <a:latin typeface="Arial" panose="020B0604020202020204" pitchFamily="34" charset="0"/>
            <a:cs typeface="Arial" panose="020B0604020202020204" pitchFamily="34" charset="0"/>
          </a:endParaRPr>
        </a:p>
      </dgm:t>
    </dgm:pt>
    <dgm:pt modelId="{D6CA64A9-400B-401D-948A-1323879A21DE}" type="sibTrans" cxnId="{C6D012C8-A526-4506-8D4D-74F7F09A1CD5}">
      <dgm:prSet/>
      <dgm:spPr/>
      <dgm:t>
        <a:bodyPr/>
        <a:lstStyle/>
        <a:p>
          <a:endParaRPr lang="en-US" sz="2000">
            <a:latin typeface="Arial" panose="020B0604020202020204" pitchFamily="34" charset="0"/>
            <a:cs typeface="Arial" panose="020B0604020202020204" pitchFamily="34" charset="0"/>
          </a:endParaRPr>
        </a:p>
      </dgm:t>
    </dgm:pt>
    <dgm:pt modelId="{943EA531-AB78-481C-9D32-8B3A26402752}">
      <dgm:prSet custT="1"/>
      <dgm:spPr/>
      <dgm:t>
        <a:bodyPr/>
        <a:lstStyle/>
        <a:p>
          <a:r>
            <a:rPr lang="en-GB" sz="1600">
              <a:latin typeface="Arial" panose="020B0604020202020204" pitchFamily="34" charset="0"/>
              <a:cs typeface="Arial" panose="020B0604020202020204" pitchFamily="34" charset="0"/>
            </a:rPr>
            <a:t>The underrepresented groups are supported by employee networks in an effective manner.</a:t>
          </a:r>
          <a:endParaRPr lang="en-US" sz="1600">
            <a:latin typeface="Arial" panose="020B0604020202020204" pitchFamily="34" charset="0"/>
            <a:cs typeface="Arial" panose="020B0604020202020204" pitchFamily="34" charset="0"/>
          </a:endParaRPr>
        </a:p>
      </dgm:t>
    </dgm:pt>
    <dgm:pt modelId="{0111A6FB-F4E7-42C0-A262-ACC17236E67A}" type="parTrans" cxnId="{B65675CF-802A-4719-A4AB-F30AA2DD3BEA}">
      <dgm:prSet/>
      <dgm:spPr/>
      <dgm:t>
        <a:bodyPr/>
        <a:lstStyle/>
        <a:p>
          <a:endParaRPr lang="en-US" sz="2000">
            <a:latin typeface="Arial" panose="020B0604020202020204" pitchFamily="34" charset="0"/>
            <a:cs typeface="Arial" panose="020B0604020202020204" pitchFamily="34" charset="0"/>
          </a:endParaRPr>
        </a:p>
      </dgm:t>
    </dgm:pt>
    <dgm:pt modelId="{8B359F12-3C5E-41BF-92A8-49EFBF9F3DEB}" type="sibTrans" cxnId="{B65675CF-802A-4719-A4AB-F30AA2DD3BEA}">
      <dgm:prSet/>
      <dgm:spPr/>
      <dgm:t>
        <a:bodyPr/>
        <a:lstStyle/>
        <a:p>
          <a:endParaRPr lang="en-US" sz="2000">
            <a:latin typeface="Arial" panose="020B0604020202020204" pitchFamily="34" charset="0"/>
            <a:cs typeface="Arial" panose="020B0604020202020204" pitchFamily="34" charset="0"/>
          </a:endParaRPr>
        </a:p>
      </dgm:t>
    </dgm:pt>
    <dgm:pt modelId="{C80D6643-BEED-45DE-98C3-9B948A665008}">
      <dgm:prSet custT="1"/>
      <dgm:spPr/>
      <dgm:t>
        <a:bodyPr/>
        <a:lstStyle/>
        <a:p>
          <a:r>
            <a:rPr lang="en-GB" sz="1600">
              <a:latin typeface="Arial" panose="020B0604020202020204" pitchFamily="34" charset="0"/>
              <a:cs typeface="Arial" panose="020B0604020202020204" pitchFamily="34" charset="0"/>
            </a:rPr>
            <a:t>DEI is a corporate image booster as well as alignment with customers.</a:t>
          </a:r>
          <a:endParaRPr lang="en-US" sz="1600">
            <a:latin typeface="Arial" panose="020B0604020202020204" pitchFamily="34" charset="0"/>
            <a:cs typeface="Arial" panose="020B0604020202020204" pitchFamily="34" charset="0"/>
          </a:endParaRPr>
        </a:p>
      </dgm:t>
    </dgm:pt>
    <dgm:pt modelId="{46A3490E-424A-4725-A1A0-DD8E2EB8D300}" type="parTrans" cxnId="{80330AD1-2D77-493F-B230-9789C0E1D022}">
      <dgm:prSet/>
      <dgm:spPr/>
      <dgm:t>
        <a:bodyPr/>
        <a:lstStyle/>
        <a:p>
          <a:endParaRPr lang="en-US" sz="2000">
            <a:latin typeface="Arial" panose="020B0604020202020204" pitchFamily="34" charset="0"/>
            <a:cs typeface="Arial" panose="020B0604020202020204" pitchFamily="34" charset="0"/>
          </a:endParaRPr>
        </a:p>
      </dgm:t>
    </dgm:pt>
    <dgm:pt modelId="{B8A3611F-530D-437D-88A5-F3B0F4211773}" type="sibTrans" cxnId="{80330AD1-2D77-493F-B230-9789C0E1D022}">
      <dgm:prSet/>
      <dgm:spPr/>
      <dgm:t>
        <a:bodyPr/>
        <a:lstStyle/>
        <a:p>
          <a:endParaRPr lang="en-US" sz="2000">
            <a:latin typeface="Arial" panose="020B0604020202020204" pitchFamily="34" charset="0"/>
            <a:cs typeface="Arial" panose="020B0604020202020204" pitchFamily="34" charset="0"/>
          </a:endParaRPr>
        </a:p>
      </dgm:t>
    </dgm:pt>
    <dgm:pt modelId="{F8F1411E-F640-4981-AFB4-93CDEB92C815}" type="pres">
      <dgm:prSet presAssocID="{320F4764-F666-42CA-A822-EBDC6FE93808}" presName="matrix" presStyleCnt="0">
        <dgm:presLayoutVars>
          <dgm:chMax val="1"/>
          <dgm:dir/>
          <dgm:resizeHandles val="exact"/>
        </dgm:presLayoutVars>
      </dgm:prSet>
      <dgm:spPr/>
    </dgm:pt>
    <dgm:pt modelId="{CA7EA85A-22A5-43B2-9ED5-DBDE19D5566E}" type="pres">
      <dgm:prSet presAssocID="{320F4764-F666-42CA-A822-EBDC6FE93808}" presName="axisShape" presStyleLbl="bgShp" presStyleIdx="0" presStyleCnt="1"/>
      <dgm:spPr/>
    </dgm:pt>
    <dgm:pt modelId="{F57D4550-C607-4C6C-A812-0CD6A9679711}" type="pres">
      <dgm:prSet presAssocID="{320F4764-F666-42CA-A822-EBDC6FE93808}" presName="rect1" presStyleLbl="node1" presStyleIdx="0" presStyleCnt="4">
        <dgm:presLayoutVars>
          <dgm:chMax val="0"/>
          <dgm:chPref val="0"/>
          <dgm:bulletEnabled val="1"/>
        </dgm:presLayoutVars>
      </dgm:prSet>
      <dgm:spPr/>
    </dgm:pt>
    <dgm:pt modelId="{146D23A4-9E33-4A06-A60B-ECE55E15540C}" type="pres">
      <dgm:prSet presAssocID="{320F4764-F666-42CA-A822-EBDC6FE93808}" presName="rect2" presStyleLbl="node1" presStyleIdx="1" presStyleCnt="4">
        <dgm:presLayoutVars>
          <dgm:chMax val="0"/>
          <dgm:chPref val="0"/>
          <dgm:bulletEnabled val="1"/>
        </dgm:presLayoutVars>
      </dgm:prSet>
      <dgm:spPr/>
    </dgm:pt>
    <dgm:pt modelId="{C36668BC-D73D-45CB-BC45-BAB8B425B0F4}" type="pres">
      <dgm:prSet presAssocID="{320F4764-F666-42CA-A822-EBDC6FE93808}" presName="rect3" presStyleLbl="node1" presStyleIdx="2" presStyleCnt="4">
        <dgm:presLayoutVars>
          <dgm:chMax val="0"/>
          <dgm:chPref val="0"/>
          <dgm:bulletEnabled val="1"/>
        </dgm:presLayoutVars>
      </dgm:prSet>
      <dgm:spPr/>
    </dgm:pt>
    <dgm:pt modelId="{E817E768-BEDC-459C-BB94-69CA808877DD}" type="pres">
      <dgm:prSet presAssocID="{320F4764-F666-42CA-A822-EBDC6FE93808}" presName="rect4" presStyleLbl="node1" presStyleIdx="3" presStyleCnt="4">
        <dgm:presLayoutVars>
          <dgm:chMax val="0"/>
          <dgm:chPref val="0"/>
          <dgm:bulletEnabled val="1"/>
        </dgm:presLayoutVars>
      </dgm:prSet>
      <dgm:spPr/>
    </dgm:pt>
  </dgm:ptLst>
  <dgm:cxnLst>
    <dgm:cxn modelId="{EA738E03-4D52-4535-A5A2-B8DD7A89D2EC}" type="presOf" srcId="{320F4764-F666-42CA-A822-EBDC6FE93808}" destId="{F8F1411E-F640-4981-AFB4-93CDEB92C815}" srcOrd="0" destOrd="0" presId="urn:microsoft.com/office/officeart/2005/8/layout/matrix2"/>
    <dgm:cxn modelId="{D16CD615-6294-4735-B8F3-4579936C50E3}" type="presOf" srcId="{93F8D944-01BB-45D9-9CCA-70799AAD775B}" destId="{146D23A4-9E33-4A06-A60B-ECE55E15540C}" srcOrd="0" destOrd="0" presId="urn:microsoft.com/office/officeart/2005/8/layout/matrix2"/>
    <dgm:cxn modelId="{A6808638-2932-4FF8-AF8D-8D363B1080E7}" type="presOf" srcId="{B434602C-7D41-4A4F-9CB7-D6B097B95C53}" destId="{F57D4550-C607-4C6C-A812-0CD6A9679711}" srcOrd="0" destOrd="0" presId="urn:microsoft.com/office/officeart/2005/8/layout/matrix2"/>
    <dgm:cxn modelId="{C942EB5D-5DDF-4AB9-AA13-279F2A86FB8D}" type="presOf" srcId="{943EA531-AB78-481C-9D32-8B3A26402752}" destId="{C36668BC-D73D-45CB-BC45-BAB8B425B0F4}" srcOrd="0" destOrd="0" presId="urn:microsoft.com/office/officeart/2005/8/layout/matrix2"/>
    <dgm:cxn modelId="{79102299-B952-44AD-B065-C45A53D7057F}" type="presOf" srcId="{C80D6643-BEED-45DE-98C3-9B948A665008}" destId="{E817E768-BEDC-459C-BB94-69CA808877DD}" srcOrd="0" destOrd="0" presId="urn:microsoft.com/office/officeart/2005/8/layout/matrix2"/>
    <dgm:cxn modelId="{706E70A4-001B-4D55-9E8F-00E2DB4459C1}" srcId="{320F4764-F666-42CA-A822-EBDC6FE93808}" destId="{B434602C-7D41-4A4F-9CB7-D6B097B95C53}" srcOrd="0" destOrd="0" parTransId="{C65DCA5B-6D83-48B8-B738-1A12EA08CF52}" sibTransId="{D30D33FD-A078-4FC3-80AF-BCBB1F8D424A}"/>
    <dgm:cxn modelId="{C6D012C8-A526-4506-8D4D-74F7F09A1CD5}" srcId="{320F4764-F666-42CA-A822-EBDC6FE93808}" destId="{93F8D944-01BB-45D9-9CCA-70799AAD775B}" srcOrd="1" destOrd="0" parTransId="{AA5ED7FA-08AB-451C-906E-B2CFF55380AE}" sibTransId="{D6CA64A9-400B-401D-948A-1323879A21DE}"/>
    <dgm:cxn modelId="{B65675CF-802A-4719-A4AB-F30AA2DD3BEA}" srcId="{320F4764-F666-42CA-A822-EBDC6FE93808}" destId="{943EA531-AB78-481C-9D32-8B3A26402752}" srcOrd="2" destOrd="0" parTransId="{0111A6FB-F4E7-42C0-A262-ACC17236E67A}" sibTransId="{8B359F12-3C5E-41BF-92A8-49EFBF9F3DEB}"/>
    <dgm:cxn modelId="{80330AD1-2D77-493F-B230-9789C0E1D022}" srcId="{320F4764-F666-42CA-A822-EBDC6FE93808}" destId="{C80D6643-BEED-45DE-98C3-9B948A665008}" srcOrd="3" destOrd="0" parTransId="{46A3490E-424A-4725-A1A0-DD8E2EB8D300}" sibTransId="{B8A3611F-530D-437D-88A5-F3B0F4211773}"/>
    <dgm:cxn modelId="{FC710D16-0DD9-457B-B0BE-736CB5A217BD}" type="presParOf" srcId="{F8F1411E-F640-4981-AFB4-93CDEB92C815}" destId="{CA7EA85A-22A5-43B2-9ED5-DBDE19D5566E}" srcOrd="0" destOrd="0" presId="urn:microsoft.com/office/officeart/2005/8/layout/matrix2"/>
    <dgm:cxn modelId="{BF0AE153-8D1F-4A63-950C-5A9B9F86B4F6}" type="presParOf" srcId="{F8F1411E-F640-4981-AFB4-93CDEB92C815}" destId="{F57D4550-C607-4C6C-A812-0CD6A9679711}" srcOrd="1" destOrd="0" presId="urn:microsoft.com/office/officeart/2005/8/layout/matrix2"/>
    <dgm:cxn modelId="{7A43611F-837E-439E-A78E-F720E76EDEBF}" type="presParOf" srcId="{F8F1411E-F640-4981-AFB4-93CDEB92C815}" destId="{146D23A4-9E33-4A06-A60B-ECE55E15540C}" srcOrd="2" destOrd="0" presId="urn:microsoft.com/office/officeart/2005/8/layout/matrix2"/>
    <dgm:cxn modelId="{AAFD5ACC-5467-477F-8C23-9850016BC5A2}" type="presParOf" srcId="{F8F1411E-F640-4981-AFB4-93CDEB92C815}" destId="{C36668BC-D73D-45CB-BC45-BAB8B425B0F4}" srcOrd="3" destOrd="0" presId="urn:microsoft.com/office/officeart/2005/8/layout/matrix2"/>
    <dgm:cxn modelId="{653E6E75-9441-4313-8E31-12AFE626C7A4}" type="presParOf" srcId="{F8F1411E-F640-4981-AFB4-93CDEB92C815}" destId="{E817E768-BEDC-459C-BB94-69CA808877DD}"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7699E09-7B57-44EB-B0A8-CA194860D5D5}" type="doc">
      <dgm:prSet loTypeId="urn:microsoft.com/office/officeart/2005/8/layout/vList2" loCatId="list" qsTypeId="urn:microsoft.com/office/officeart/2005/8/quickstyle/simple2" qsCatId="simple" csTypeId="urn:microsoft.com/office/officeart/2005/8/colors/colorful5" csCatId="colorful"/>
      <dgm:spPr/>
      <dgm:t>
        <a:bodyPr/>
        <a:lstStyle/>
        <a:p>
          <a:endParaRPr lang="en-US"/>
        </a:p>
      </dgm:t>
    </dgm:pt>
    <dgm:pt modelId="{B36FE6B9-36B0-4E60-BD50-B9B11C26AEC4}">
      <dgm:prSet/>
      <dgm:spPr/>
      <dgm:t>
        <a:bodyPr/>
        <a:lstStyle/>
        <a:p>
          <a:r>
            <a:rPr lang="en-GB" dirty="0">
              <a:latin typeface="Times New Roman" panose="02020603050405020304" pitchFamily="18" charset="0"/>
              <a:cs typeface="Times New Roman" panose="02020603050405020304" pitchFamily="18" charset="0"/>
            </a:rPr>
            <a:t>Social Identity Theory describes the role of group membership on behaviours (Spears, 2021).</a:t>
          </a:r>
          <a:endParaRPr lang="en-US" dirty="0">
            <a:latin typeface="Times New Roman" panose="02020603050405020304" pitchFamily="18" charset="0"/>
            <a:cs typeface="Times New Roman" panose="02020603050405020304" pitchFamily="18" charset="0"/>
          </a:endParaRPr>
        </a:p>
      </dgm:t>
    </dgm:pt>
    <dgm:pt modelId="{E1EAA180-EDBF-4239-B71D-8F20DB216BEF}" type="parTrans" cxnId="{4EFF5188-EE28-4787-8916-D1246A3EEA5E}">
      <dgm:prSet/>
      <dgm:spPr/>
      <dgm:t>
        <a:bodyPr/>
        <a:lstStyle/>
        <a:p>
          <a:endParaRPr lang="en-US">
            <a:latin typeface="Times New Roman" panose="02020603050405020304" pitchFamily="18" charset="0"/>
            <a:cs typeface="Times New Roman" panose="02020603050405020304" pitchFamily="18" charset="0"/>
          </a:endParaRPr>
        </a:p>
      </dgm:t>
    </dgm:pt>
    <dgm:pt modelId="{C53919DE-2242-437E-BF21-7FB1ECD90D8A}" type="sibTrans" cxnId="{4EFF5188-EE28-4787-8916-D1246A3EEA5E}">
      <dgm:prSet/>
      <dgm:spPr/>
      <dgm:t>
        <a:bodyPr/>
        <a:lstStyle/>
        <a:p>
          <a:endParaRPr lang="en-US">
            <a:latin typeface="Times New Roman" panose="02020603050405020304" pitchFamily="18" charset="0"/>
            <a:cs typeface="Times New Roman" panose="02020603050405020304" pitchFamily="18" charset="0"/>
          </a:endParaRPr>
        </a:p>
      </dgm:t>
    </dgm:pt>
    <dgm:pt modelId="{714C95DB-FB70-49C0-B2B7-85025ADA12A1}">
      <dgm:prSet/>
      <dgm:spPr/>
      <dgm:t>
        <a:bodyPr/>
        <a:lstStyle/>
        <a:p>
          <a:r>
            <a:rPr lang="en-GB">
              <a:latin typeface="Times New Roman" panose="02020603050405020304" pitchFamily="18" charset="0"/>
              <a:cs typeface="Times New Roman" panose="02020603050405020304" pitchFamily="18" charset="0"/>
            </a:rPr>
            <a:t>The DEI efforts made by Tesco lessen intergroup bias.</a:t>
          </a:r>
          <a:endParaRPr lang="en-US">
            <a:latin typeface="Times New Roman" panose="02020603050405020304" pitchFamily="18" charset="0"/>
            <a:cs typeface="Times New Roman" panose="02020603050405020304" pitchFamily="18" charset="0"/>
          </a:endParaRPr>
        </a:p>
      </dgm:t>
    </dgm:pt>
    <dgm:pt modelId="{325B53AA-040D-4900-AECD-072B2DBE556A}" type="parTrans" cxnId="{BBF4C695-8E53-443D-89FD-966E6CB8BFD2}">
      <dgm:prSet/>
      <dgm:spPr/>
      <dgm:t>
        <a:bodyPr/>
        <a:lstStyle/>
        <a:p>
          <a:endParaRPr lang="en-US">
            <a:latin typeface="Times New Roman" panose="02020603050405020304" pitchFamily="18" charset="0"/>
            <a:cs typeface="Times New Roman" panose="02020603050405020304" pitchFamily="18" charset="0"/>
          </a:endParaRPr>
        </a:p>
      </dgm:t>
    </dgm:pt>
    <dgm:pt modelId="{FB01E726-D7F6-4C31-A70D-E811A4E2B219}" type="sibTrans" cxnId="{BBF4C695-8E53-443D-89FD-966E6CB8BFD2}">
      <dgm:prSet/>
      <dgm:spPr/>
      <dgm:t>
        <a:bodyPr/>
        <a:lstStyle/>
        <a:p>
          <a:endParaRPr lang="en-US">
            <a:latin typeface="Times New Roman" panose="02020603050405020304" pitchFamily="18" charset="0"/>
            <a:cs typeface="Times New Roman" panose="02020603050405020304" pitchFamily="18" charset="0"/>
          </a:endParaRPr>
        </a:p>
      </dgm:t>
    </dgm:pt>
    <dgm:pt modelId="{A55B575A-C1BD-4B0E-8A6F-1E82E4128163}">
      <dgm:prSet/>
      <dgm:spPr/>
      <dgm:t>
        <a:bodyPr/>
        <a:lstStyle/>
        <a:p>
          <a:r>
            <a:rPr lang="en-GB">
              <a:latin typeface="Times New Roman" panose="02020603050405020304" pitchFamily="18" charset="0"/>
              <a:cs typeface="Times New Roman" panose="02020603050405020304" pitchFamily="18" charset="0"/>
            </a:rPr>
            <a:t>Non-discriminatory policies may enhance psychological safety and cooperation.</a:t>
          </a:r>
          <a:endParaRPr lang="en-US">
            <a:latin typeface="Times New Roman" panose="02020603050405020304" pitchFamily="18" charset="0"/>
            <a:cs typeface="Times New Roman" panose="02020603050405020304" pitchFamily="18" charset="0"/>
          </a:endParaRPr>
        </a:p>
      </dgm:t>
    </dgm:pt>
    <dgm:pt modelId="{8BAB4719-71EF-412D-A94A-051B4A0D9D20}" type="parTrans" cxnId="{78348120-20A9-4E42-BE31-3380ACC0D27C}">
      <dgm:prSet/>
      <dgm:spPr/>
      <dgm:t>
        <a:bodyPr/>
        <a:lstStyle/>
        <a:p>
          <a:endParaRPr lang="en-US">
            <a:latin typeface="Times New Roman" panose="02020603050405020304" pitchFamily="18" charset="0"/>
            <a:cs typeface="Times New Roman" panose="02020603050405020304" pitchFamily="18" charset="0"/>
          </a:endParaRPr>
        </a:p>
      </dgm:t>
    </dgm:pt>
    <dgm:pt modelId="{BB2BD64F-485E-4CA1-8F4F-C950FDFED84B}" type="sibTrans" cxnId="{78348120-20A9-4E42-BE31-3380ACC0D27C}">
      <dgm:prSet/>
      <dgm:spPr/>
      <dgm:t>
        <a:bodyPr/>
        <a:lstStyle/>
        <a:p>
          <a:endParaRPr lang="en-US">
            <a:latin typeface="Times New Roman" panose="02020603050405020304" pitchFamily="18" charset="0"/>
            <a:cs typeface="Times New Roman" panose="02020603050405020304" pitchFamily="18" charset="0"/>
          </a:endParaRPr>
        </a:p>
      </dgm:t>
    </dgm:pt>
    <dgm:pt modelId="{506CC16B-23EB-488C-948F-D1DD9FA6DFFE}">
      <dgm:prSet/>
      <dgm:spPr/>
      <dgm:t>
        <a:bodyPr/>
        <a:lstStyle/>
        <a:p>
          <a:r>
            <a:rPr lang="en-GB">
              <a:latin typeface="Times New Roman" panose="02020603050405020304" pitchFamily="18" charset="0"/>
              <a:cs typeface="Times New Roman" panose="02020603050405020304" pitchFamily="18" charset="0"/>
            </a:rPr>
            <a:t>Different teams promote creativity along with decision making.</a:t>
          </a:r>
          <a:endParaRPr lang="en-US">
            <a:latin typeface="Times New Roman" panose="02020603050405020304" pitchFamily="18" charset="0"/>
            <a:cs typeface="Times New Roman" panose="02020603050405020304" pitchFamily="18" charset="0"/>
          </a:endParaRPr>
        </a:p>
      </dgm:t>
    </dgm:pt>
    <dgm:pt modelId="{6F350B06-E3FF-47E0-A353-E3DC3BF0DBE5}" type="parTrans" cxnId="{5CE9DE21-8F40-4DD1-8ADF-5D670270320E}">
      <dgm:prSet/>
      <dgm:spPr/>
      <dgm:t>
        <a:bodyPr/>
        <a:lstStyle/>
        <a:p>
          <a:endParaRPr lang="en-US">
            <a:latin typeface="Times New Roman" panose="02020603050405020304" pitchFamily="18" charset="0"/>
            <a:cs typeface="Times New Roman" panose="02020603050405020304" pitchFamily="18" charset="0"/>
          </a:endParaRPr>
        </a:p>
      </dgm:t>
    </dgm:pt>
    <dgm:pt modelId="{3F9FAC15-D736-4FA4-966D-5DC02B1D29A9}" type="sibTrans" cxnId="{5CE9DE21-8F40-4DD1-8ADF-5D670270320E}">
      <dgm:prSet/>
      <dgm:spPr/>
      <dgm:t>
        <a:bodyPr/>
        <a:lstStyle/>
        <a:p>
          <a:endParaRPr lang="en-US">
            <a:latin typeface="Times New Roman" panose="02020603050405020304" pitchFamily="18" charset="0"/>
            <a:cs typeface="Times New Roman" panose="02020603050405020304" pitchFamily="18" charset="0"/>
          </a:endParaRPr>
        </a:p>
      </dgm:t>
    </dgm:pt>
    <dgm:pt modelId="{AB4CC9BF-831B-4595-A805-2994B91F13B3}" type="pres">
      <dgm:prSet presAssocID="{17699E09-7B57-44EB-B0A8-CA194860D5D5}" presName="linear" presStyleCnt="0">
        <dgm:presLayoutVars>
          <dgm:animLvl val="lvl"/>
          <dgm:resizeHandles val="exact"/>
        </dgm:presLayoutVars>
      </dgm:prSet>
      <dgm:spPr/>
    </dgm:pt>
    <dgm:pt modelId="{BA14FEFC-C861-4169-AD58-0EA0840710D1}" type="pres">
      <dgm:prSet presAssocID="{B36FE6B9-36B0-4E60-BD50-B9B11C26AEC4}" presName="parentText" presStyleLbl="node1" presStyleIdx="0" presStyleCnt="4">
        <dgm:presLayoutVars>
          <dgm:chMax val="0"/>
          <dgm:bulletEnabled val="1"/>
        </dgm:presLayoutVars>
      </dgm:prSet>
      <dgm:spPr/>
    </dgm:pt>
    <dgm:pt modelId="{64602050-3109-470F-A143-8C05347A42B1}" type="pres">
      <dgm:prSet presAssocID="{C53919DE-2242-437E-BF21-7FB1ECD90D8A}" presName="spacer" presStyleCnt="0"/>
      <dgm:spPr/>
    </dgm:pt>
    <dgm:pt modelId="{94ED245F-5885-45AE-975B-A3DC155C5E66}" type="pres">
      <dgm:prSet presAssocID="{714C95DB-FB70-49C0-B2B7-85025ADA12A1}" presName="parentText" presStyleLbl="node1" presStyleIdx="1" presStyleCnt="4">
        <dgm:presLayoutVars>
          <dgm:chMax val="0"/>
          <dgm:bulletEnabled val="1"/>
        </dgm:presLayoutVars>
      </dgm:prSet>
      <dgm:spPr/>
    </dgm:pt>
    <dgm:pt modelId="{67B6D556-FB75-475E-BA41-98CBB9F265EC}" type="pres">
      <dgm:prSet presAssocID="{FB01E726-D7F6-4C31-A70D-E811A4E2B219}" presName="spacer" presStyleCnt="0"/>
      <dgm:spPr/>
    </dgm:pt>
    <dgm:pt modelId="{927A6831-0223-477D-A089-881E026C19CE}" type="pres">
      <dgm:prSet presAssocID="{A55B575A-C1BD-4B0E-8A6F-1E82E4128163}" presName="parentText" presStyleLbl="node1" presStyleIdx="2" presStyleCnt="4">
        <dgm:presLayoutVars>
          <dgm:chMax val="0"/>
          <dgm:bulletEnabled val="1"/>
        </dgm:presLayoutVars>
      </dgm:prSet>
      <dgm:spPr/>
    </dgm:pt>
    <dgm:pt modelId="{C9017D5D-2E52-42D4-BC63-72EFD6BD31B9}" type="pres">
      <dgm:prSet presAssocID="{BB2BD64F-485E-4CA1-8F4F-C950FDFED84B}" presName="spacer" presStyleCnt="0"/>
      <dgm:spPr/>
    </dgm:pt>
    <dgm:pt modelId="{38A7193A-2D1B-48FA-940A-A16A85634389}" type="pres">
      <dgm:prSet presAssocID="{506CC16B-23EB-488C-948F-D1DD9FA6DFFE}" presName="parentText" presStyleLbl="node1" presStyleIdx="3" presStyleCnt="4">
        <dgm:presLayoutVars>
          <dgm:chMax val="0"/>
          <dgm:bulletEnabled val="1"/>
        </dgm:presLayoutVars>
      </dgm:prSet>
      <dgm:spPr/>
    </dgm:pt>
  </dgm:ptLst>
  <dgm:cxnLst>
    <dgm:cxn modelId="{78348120-20A9-4E42-BE31-3380ACC0D27C}" srcId="{17699E09-7B57-44EB-B0A8-CA194860D5D5}" destId="{A55B575A-C1BD-4B0E-8A6F-1E82E4128163}" srcOrd="2" destOrd="0" parTransId="{8BAB4719-71EF-412D-A94A-051B4A0D9D20}" sibTransId="{BB2BD64F-485E-4CA1-8F4F-C950FDFED84B}"/>
    <dgm:cxn modelId="{5CE9DE21-8F40-4DD1-8ADF-5D670270320E}" srcId="{17699E09-7B57-44EB-B0A8-CA194860D5D5}" destId="{506CC16B-23EB-488C-948F-D1DD9FA6DFFE}" srcOrd="3" destOrd="0" parTransId="{6F350B06-E3FF-47E0-A353-E3DC3BF0DBE5}" sibTransId="{3F9FAC15-D736-4FA4-966D-5DC02B1D29A9}"/>
    <dgm:cxn modelId="{218E0C53-FFA6-43AB-ABD1-7EAE5E14E75D}" type="presOf" srcId="{A55B575A-C1BD-4B0E-8A6F-1E82E4128163}" destId="{927A6831-0223-477D-A089-881E026C19CE}" srcOrd="0" destOrd="0" presId="urn:microsoft.com/office/officeart/2005/8/layout/vList2"/>
    <dgm:cxn modelId="{5DDBD557-37A3-42E4-98B2-3D754D13C8B9}" type="presOf" srcId="{B36FE6B9-36B0-4E60-BD50-B9B11C26AEC4}" destId="{BA14FEFC-C861-4169-AD58-0EA0840710D1}" srcOrd="0" destOrd="0" presId="urn:microsoft.com/office/officeart/2005/8/layout/vList2"/>
    <dgm:cxn modelId="{4EFF5188-EE28-4787-8916-D1246A3EEA5E}" srcId="{17699E09-7B57-44EB-B0A8-CA194860D5D5}" destId="{B36FE6B9-36B0-4E60-BD50-B9B11C26AEC4}" srcOrd="0" destOrd="0" parTransId="{E1EAA180-EDBF-4239-B71D-8F20DB216BEF}" sibTransId="{C53919DE-2242-437E-BF21-7FB1ECD90D8A}"/>
    <dgm:cxn modelId="{A1A73F95-2D95-44E7-9629-95CDF1642851}" type="presOf" srcId="{714C95DB-FB70-49C0-B2B7-85025ADA12A1}" destId="{94ED245F-5885-45AE-975B-A3DC155C5E66}" srcOrd="0" destOrd="0" presId="urn:microsoft.com/office/officeart/2005/8/layout/vList2"/>
    <dgm:cxn modelId="{BBF4C695-8E53-443D-89FD-966E6CB8BFD2}" srcId="{17699E09-7B57-44EB-B0A8-CA194860D5D5}" destId="{714C95DB-FB70-49C0-B2B7-85025ADA12A1}" srcOrd="1" destOrd="0" parTransId="{325B53AA-040D-4900-AECD-072B2DBE556A}" sibTransId="{FB01E726-D7F6-4C31-A70D-E811A4E2B219}"/>
    <dgm:cxn modelId="{7C80E0AD-7304-4B5C-A424-0217A3CE4706}" type="presOf" srcId="{506CC16B-23EB-488C-948F-D1DD9FA6DFFE}" destId="{38A7193A-2D1B-48FA-940A-A16A85634389}" srcOrd="0" destOrd="0" presId="urn:microsoft.com/office/officeart/2005/8/layout/vList2"/>
    <dgm:cxn modelId="{7EF644FD-02AC-459C-A5CE-3DDFAD45B4EE}" type="presOf" srcId="{17699E09-7B57-44EB-B0A8-CA194860D5D5}" destId="{AB4CC9BF-831B-4595-A805-2994B91F13B3}" srcOrd="0" destOrd="0" presId="urn:microsoft.com/office/officeart/2005/8/layout/vList2"/>
    <dgm:cxn modelId="{AB954AAC-451B-4201-BDA9-5CC81C00CFF0}" type="presParOf" srcId="{AB4CC9BF-831B-4595-A805-2994B91F13B3}" destId="{BA14FEFC-C861-4169-AD58-0EA0840710D1}" srcOrd="0" destOrd="0" presId="urn:microsoft.com/office/officeart/2005/8/layout/vList2"/>
    <dgm:cxn modelId="{78531A00-E8E5-4678-BB37-7C49C23EDF3C}" type="presParOf" srcId="{AB4CC9BF-831B-4595-A805-2994B91F13B3}" destId="{64602050-3109-470F-A143-8C05347A42B1}" srcOrd="1" destOrd="0" presId="urn:microsoft.com/office/officeart/2005/8/layout/vList2"/>
    <dgm:cxn modelId="{006D81B8-2108-4137-ABE1-BDACC3842360}" type="presParOf" srcId="{AB4CC9BF-831B-4595-A805-2994B91F13B3}" destId="{94ED245F-5885-45AE-975B-A3DC155C5E66}" srcOrd="2" destOrd="0" presId="urn:microsoft.com/office/officeart/2005/8/layout/vList2"/>
    <dgm:cxn modelId="{7FF52E81-0E43-4EE6-B0C7-C193394FCF97}" type="presParOf" srcId="{AB4CC9BF-831B-4595-A805-2994B91F13B3}" destId="{67B6D556-FB75-475E-BA41-98CBB9F265EC}" srcOrd="3" destOrd="0" presId="urn:microsoft.com/office/officeart/2005/8/layout/vList2"/>
    <dgm:cxn modelId="{95F92818-18BA-4A5A-A35D-BAAB53AD6182}" type="presParOf" srcId="{AB4CC9BF-831B-4595-A805-2994B91F13B3}" destId="{927A6831-0223-477D-A089-881E026C19CE}" srcOrd="4" destOrd="0" presId="urn:microsoft.com/office/officeart/2005/8/layout/vList2"/>
    <dgm:cxn modelId="{D4D513D1-4F0A-4FCB-99B9-36A66EAAD378}" type="presParOf" srcId="{AB4CC9BF-831B-4595-A805-2994B91F13B3}" destId="{C9017D5D-2E52-42D4-BC63-72EFD6BD31B9}" srcOrd="5" destOrd="0" presId="urn:microsoft.com/office/officeart/2005/8/layout/vList2"/>
    <dgm:cxn modelId="{5D078E8B-87E4-41E3-80CD-2FEE1406319E}" type="presParOf" srcId="{AB4CC9BF-831B-4595-A805-2994B91F13B3}" destId="{38A7193A-2D1B-48FA-940A-A16A85634389}"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3A723EC-2EE2-4A55-A4FE-D9F3B247C4CE}" type="doc">
      <dgm:prSet loTypeId="urn:microsoft.com/office/officeart/2005/8/layout/vProcess5" loCatId="process" qsTypeId="urn:microsoft.com/office/officeart/2005/8/quickstyle/simple1" qsCatId="simple" csTypeId="urn:microsoft.com/office/officeart/2005/8/colors/colorful3" csCatId="colorful"/>
      <dgm:spPr/>
      <dgm:t>
        <a:bodyPr/>
        <a:lstStyle/>
        <a:p>
          <a:endParaRPr lang="en-US"/>
        </a:p>
      </dgm:t>
    </dgm:pt>
    <dgm:pt modelId="{56A52B41-3FC9-4B6B-8214-FF7D7AD135ED}">
      <dgm:prSet/>
      <dgm:spPr/>
      <dgm:t>
        <a:bodyPr/>
        <a:lstStyle/>
        <a:p>
          <a:r>
            <a:rPr lang="en-GB" dirty="0">
              <a:latin typeface="Arial" panose="020B0604020202020204" pitchFamily="34" charset="0"/>
              <a:cs typeface="Arial" panose="020B0604020202020204" pitchFamily="34" charset="0"/>
            </a:rPr>
            <a:t>Managers make sure that there is inclusive scheduling and allocation of tasks.</a:t>
          </a:r>
          <a:endParaRPr lang="en-US" dirty="0">
            <a:latin typeface="Arial" panose="020B0604020202020204" pitchFamily="34" charset="0"/>
            <a:cs typeface="Arial" panose="020B0604020202020204" pitchFamily="34" charset="0"/>
          </a:endParaRPr>
        </a:p>
      </dgm:t>
    </dgm:pt>
    <dgm:pt modelId="{291935AD-FC43-41B7-AA2C-4C4C849CD00B}" type="parTrans" cxnId="{F44CD5A3-DB19-49F4-916A-81DA09D50A49}">
      <dgm:prSet/>
      <dgm:spPr/>
      <dgm:t>
        <a:bodyPr/>
        <a:lstStyle/>
        <a:p>
          <a:endParaRPr lang="en-US">
            <a:latin typeface="Arial" panose="020B0604020202020204" pitchFamily="34" charset="0"/>
            <a:cs typeface="Arial" panose="020B0604020202020204" pitchFamily="34" charset="0"/>
          </a:endParaRPr>
        </a:p>
      </dgm:t>
    </dgm:pt>
    <dgm:pt modelId="{1B9D94FE-5886-4DF5-96FF-3D5256534879}" type="sibTrans" cxnId="{F44CD5A3-DB19-49F4-916A-81DA09D50A49}">
      <dgm:prSet/>
      <dgm:spPr/>
      <dgm:t>
        <a:bodyPr/>
        <a:lstStyle/>
        <a:p>
          <a:endParaRPr lang="en-US">
            <a:latin typeface="Arial" panose="020B0604020202020204" pitchFamily="34" charset="0"/>
            <a:cs typeface="Arial" panose="020B0604020202020204" pitchFamily="34" charset="0"/>
          </a:endParaRPr>
        </a:p>
      </dgm:t>
    </dgm:pt>
    <dgm:pt modelId="{1B60E7CB-8B0E-42EF-81CC-1BCF468CC3C7}">
      <dgm:prSet/>
      <dgm:spPr/>
      <dgm:t>
        <a:bodyPr/>
        <a:lstStyle/>
        <a:p>
          <a:r>
            <a:rPr lang="en-GB">
              <a:latin typeface="Arial" panose="020B0604020202020204" pitchFamily="34" charset="0"/>
              <a:cs typeface="Arial" panose="020B0604020202020204" pitchFamily="34" charset="0"/>
            </a:rPr>
            <a:t>The managers has been observed to be handling the issues of discrimination in time.</a:t>
          </a:r>
          <a:endParaRPr lang="en-US">
            <a:latin typeface="Arial" panose="020B0604020202020204" pitchFamily="34" charset="0"/>
            <a:cs typeface="Arial" panose="020B0604020202020204" pitchFamily="34" charset="0"/>
          </a:endParaRPr>
        </a:p>
      </dgm:t>
    </dgm:pt>
    <dgm:pt modelId="{6876A045-674C-449F-8991-E2448A5BD9F2}" type="parTrans" cxnId="{6663BB02-994C-44C8-BA3D-98E68599ABCF}">
      <dgm:prSet/>
      <dgm:spPr/>
      <dgm:t>
        <a:bodyPr/>
        <a:lstStyle/>
        <a:p>
          <a:endParaRPr lang="en-US">
            <a:latin typeface="Arial" panose="020B0604020202020204" pitchFamily="34" charset="0"/>
            <a:cs typeface="Arial" panose="020B0604020202020204" pitchFamily="34" charset="0"/>
          </a:endParaRPr>
        </a:p>
      </dgm:t>
    </dgm:pt>
    <dgm:pt modelId="{18C091CE-AABD-4D4F-B06B-A63AF40780D1}" type="sibTrans" cxnId="{6663BB02-994C-44C8-BA3D-98E68599ABCF}">
      <dgm:prSet/>
      <dgm:spPr/>
      <dgm:t>
        <a:bodyPr/>
        <a:lstStyle/>
        <a:p>
          <a:endParaRPr lang="en-US">
            <a:latin typeface="Arial" panose="020B0604020202020204" pitchFamily="34" charset="0"/>
            <a:cs typeface="Arial" panose="020B0604020202020204" pitchFamily="34" charset="0"/>
          </a:endParaRPr>
        </a:p>
      </dgm:t>
    </dgm:pt>
    <dgm:pt modelId="{85340CF6-6AEE-495E-9DE3-96285B29D631}">
      <dgm:prSet/>
      <dgm:spPr/>
      <dgm:t>
        <a:bodyPr/>
        <a:lstStyle/>
        <a:p>
          <a:r>
            <a:rPr lang="en-GB">
              <a:latin typeface="Arial" panose="020B0604020202020204" pitchFamily="34" charset="0"/>
              <a:cs typeface="Arial" panose="020B0604020202020204" pitchFamily="34" charset="0"/>
            </a:rPr>
            <a:t>Managers encourage the joining of networks of employees (Postuła and Szczepański, 2024).</a:t>
          </a:r>
          <a:endParaRPr lang="en-US">
            <a:latin typeface="Arial" panose="020B0604020202020204" pitchFamily="34" charset="0"/>
            <a:cs typeface="Arial" panose="020B0604020202020204" pitchFamily="34" charset="0"/>
          </a:endParaRPr>
        </a:p>
      </dgm:t>
    </dgm:pt>
    <dgm:pt modelId="{E9806E4B-F712-4FEA-A088-F237EF6408BC}" type="parTrans" cxnId="{DC1FC2A2-E3E6-4407-808B-9338FB5D3531}">
      <dgm:prSet/>
      <dgm:spPr/>
      <dgm:t>
        <a:bodyPr/>
        <a:lstStyle/>
        <a:p>
          <a:endParaRPr lang="en-US">
            <a:latin typeface="Arial" panose="020B0604020202020204" pitchFamily="34" charset="0"/>
            <a:cs typeface="Arial" panose="020B0604020202020204" pitchFamily="34" charset="0"/>
          </a:endParaRPr>
        </a:p>
      </dgm:t>
    </dgm:pt>
    <dgm:pt modelId="{FF4C31C8-7783-42DB-9CEE-050A9ED54199}" type="sibTrans" cxnId="{DC1FC2A2-E3E6-4407-808B-9338FB5D3531}">
      <dgm:prSet/>
      <dgm:spPr/>
      <dgm:t>
        <a:bodyPr/>
        <a:lstStyle/>
        <a:p>
          <a:endParaRPr lang="en-US">
            <a:latin typeface="Arial" panose="020B0604020202020204" pitchFamily="34" charset="0"/>
            <a:cs typeface="Arial" panose="020B0604020202020204" pitchFamily="34" charset="0"/>
          </a:endParaRPr>
        </a:p>
      </dgm:t>
    </dgm:pt>
    <dgm:pt modelId="{7868613A-5814-4C69-9D9A-16E9773BE41D}">
      <dgm:prSet/>
      <dgm:spPr/>
      <dgm:t>
        <a:bodyPr/>
        <a:lstStyle/>
        <a:p>
          <a:r>
            <a:rPr lang="en-GB">
              <a:latin typeface="Arial" panose="020B0604020202020204" pitchFamily="34" charset="0"/>
              <a:cs typeface="Arial" panose="020B0604020202020204" pitchFamily="34" charset="0"/>
            </a:rPr>
            <a:t>Inclusive behaviours LBM model inclusiveness between teams.</a:t>
          </a:r>
          <a:endParaRPr lang="en-US">
            <a:latin typeface="Arial" panose="020B0604020202020204" pitchFamily="34" charset="0"/>
            <a:cs typeface="Arial" panose="020B0604020202020204" pitchFamily="34" charset="0"/>
          </a:endParaRPr>
        </a:p>
      </dgm:t>
    </dgm:pt>
    <dgm:pt modelId="{8F0E7B37-666A-4CFA-8318-4D6CCECC22F1}" type="parTrans" cxnId="{F596F0B4-AD49-4619-9AED-6DA4B42D7C14}">
      <dgm:prSet/>
      <dgm:spPr/>
      <dgm:t>
        <a:bodyPr/>
        <a:lstStyle/>
        <a:p>
          <a:endParaRPr lang="en-US">
            <a:latin typeface="Arial" panose="020B0604020202020204" pitchFamily="34" charset="0"/>
            <a:cs typeface="Arial" panose="020B0604020202020204" pitchFamily="34" charset="0"/>
          </a:endParaRPr>
        </a:p>
      </dgm:t>
    </dgm:pt>
    <dgm:pt modelId="{E1C5EEA3-5DF8-457C-AD23-8EC4C3DA6984}" type="sibTrans" cxnId="{F596F0B4-AD49-4619-9AED-6DA4B42D7C14}">
      <dgm:prSet/>
      <dgm:spPr/>
      <dgm:t>
        <a:bodyPr/>
        <a:lstStyle/>
        <a:p>
          <a:endParaRPr lang="en-US">
            <a:latin typeface="Arial" panose="020B0604020202020204" pitchFamily="34" charset="0"/>
            <a:cs typeface="Arial" panose="020B0604020202020204" pitchFamily="34" charset="0"/>
          </a:endParaRPr>
        </a:p>
      </dgm:t>
    </dgm:pt>
    <dgm:pt modelId="{22071423-A090-46F5-9B91-B59829C83BAB}" type="pres">
      <dgm:prSet presAssocID="{93A723EC-2EE2-4A55-A4FE-D9F3B247C4CE}" presName="outerComposite" presStyleCnt="0">
        <dgm:presLayoutVars>
          <dgm:chMax val="5"/>
          <dgm:dir/>
          <dgm:resizeHandles val="exact"/>
        </dgm:presLayoutVars>
      </dgm:prSet>
      <dgm:spPr/>
    </dgm:pt>
    <dgm:pt modelId="{5FE39D98-B1D8-44B4-9EE6-4491E0428D30}" type="pres">
      <dgm:prSet presAssocID="{93A723EC-2EE2-4A55-A4FE-D9F3B247C4CE}" presName="dummyMaxCanvas" presStyleCnt="0">
        <dgm:presLayoutVars/>
      </dgm:prSet>
      <dgm:spPr/>
    </dgm:pt>
    <dgm:pt modelId="{3FD39566-89BA-4F7E-9562-CDAE231A920F}" type="pres">
      <dgm:prSet presAssocID="{93A723EC-2EE2-4A55-A4FE-D9F3B247C4CE}" presName="FourNodes_1" presStyleLbl="node1" presStyleIdx="0" presStyleCnt="4">
        <dgm:presLayoutVars>
          <dgm:bulletEnabled val="1"/>
        </dgm:presLayoutVars>
      </dgm:prSet>
      <dgm:spPr/>
    </dgm:pt>
    <dgm:pt modelId="{C94779D8-E74D-4F75-A286-A650976E5618}" type="pres">
      <dgm:prSet presAssocID="{93A723EC-2EE2-4A55-A4FE-D9F3B247C4CE}" presName="FourNodes_2" presStyleLbl="node1" presStyleIdx="1" presStyleCnt="4">
        <dgm:presLayoutVars>
          <dgm:bulletEnabled val="1"/>
        </dgm:presLayoutVars>
      </dgm:prSet>
      <dgm:spPr/>
    </dgm:pt>
    <dgm:pt modelId="{A3A272F8-96F9-462B-8D51-60C6BCF6D5F8}" type="pres">
      <dgm:prSet presAssocID="{93A723EC-2EE2-4A55-A4FE-D9F3B247C4CE}" presName="FourNodes_3" presStyleLbl="node1" presStyleIdx="2" presStyleCnt="4">
        <dgm:presLayoutVars>
          <dgm:bulletEnabled val="1"/>
        </dgm:presLayoutVars>
      </dgm:prSet>
      <dgm:spPr/>
    </dgm:pt>
    <dgm:pt modelId="{50DF7C10-8F67-4D08-A733-021CFA5BD72C}" type="pres">
      <dgm:prSet presAssocID="{93A723EC-2EE2-4A55-A4FE-D9F3B247C4CE}" presName="FourNodes_4" presStyleLbl="node1" presStyleIdx="3" presStyleCnt="4">
        <dgm:presLayoutVars>
          <dgm:bulletEnabled val="1"/>
        </dgm:presLayoutVars>
      </dgm:prSet>
      <dgm:spPr/>
    </dgm:pt>
    <dgm:pt modelId="{7509A739-F6A9-4356-8459-07A7FD7DE61D}" type="pres">
      <dgm:prSet presAssocID="{93A723EC-2EE2-4A55-A4FE-D9F3B247C4CE}" presName="FourConn_1-2" presStyleLbl="fgAccFollowNode1" presStyleIdx="0" presStyleCnt="3">
        <dgm:presLayoutVars>
          <dgm:bulletEnabled val="1"/>
        </dgm:presLayoutVars>
      </dgm:prSet>
      <dgm:spPr/>
    </dgm:pt>
    <dgm:pt modelId="{F67C660B-27C5-4AB3-B0C2-1A1AEC1D2284}" type="pres">
      <dgm:prSet presAssocID="{93A723EC-2EE2-4A55-A4FE-D9F3B247C4CE}" presName="FourConn_2-3" presStyleLbl="fgAccFollowNode1" presStyleIdx="1" presStyleCnt="3">
        <dgm:presLayoutVars>
          <dgm:bulletEnabled val="1"/>
        </dgm:presLayoutVars>
      </dgm:prSet>
      <dgm:spPr/>
    </dgm:pt>
    <dgm:pt modelId="{7398ABE0-C736-485C-91E6-03D9CCCBCB79}" type="pres">
      <dgm:prSet presAssocID="{93A723EC-2EE2-4A55-A4FE-D9F3B247C4CE}" presName="FourConn_3-4" presStyleLbl="fgAccFollowNode1" presStyleIdx="2" presStyleCnt="3">
        <dgm:presLayoutVars>
          <dgm:bulletEnabled val="1"/>
        </dgm:presLayoutVars>
      </dgm:prSet>
      <dgm:spPr/>
    </dgm:pt>
    <dgm:pt modelId="{51632643-709B-47BE-A96E-C639E8A4EB52}" type="pres">
      <dgm:prSet presAssocID="{93A723EC-2EE2-4A55-A4FE-D9F3B247C4CE}" presName="FourNodes_1_text" presStyleLbl="node1" presStyleIdx="3" presStyleCnt="4">
        <dgm:presLayoutVars>
          <dgm:bulletEnabled val="1"/>
        </dgm:presLayoutVars>
      </dgm:prSet>
      <dgm:spPr/>
    </dgm:pt>
    <dgm:pt modelId="{0EDA2D2D-70B1-4872-9BFB-489A8D57F528}" type="pres">
      <dgm:prSet presAssocID="{93A723EC-2EE2-4A55-A4FE-D9F3B247C4CE}" presName="FourNodes_2_text" presStyleLbl="node1" presStyleIdx="3" presStyleCnt="4">
        <dgm:presLayoutVars>
          <dgm:bulletEnabled val="1"/>
        </dgm:presLayoutVars>
      </dgm:prSet>
      <dgm:spPr/>
    </dgm:pt>
    <dgm:pt modelId="{F2655207-CDDF-4AF9-B452-D5EDADC60690}" type="pres">
      <dgm:prSet presAssocID="{93A723EC-2EE2-4A55-A4FE-D9F3B247C4CE}" presName="FourNodes_3_text" presStyleLbl="node1" presStyleIdx="3" presStyleCnt="4">
        <dgm:presLayoutVars>
          <dgm:bulletEnabled val="1"/>
        </dgm:presLayoutVars>
      </dgm:prSet>
      <dgm:spPr/>
    </dgm:pt>
    <dgm:pt modelId="{DB5604D0-DCD0-4157-B1EE-492E4E44B459}" type="pres">
      <dgm:prSet presAssocID="{93A723EC-2EE2-4A55-A4FE-D9F3B247C4CE}" presName="FourNodes_4_text" presStyleLbl="node1" presStyleIdx="3" presStyleCnt="4">
        <dgm:presLayoutVars>
          <dgm:bulletEnabled val="1"/>
        </dgm:presLayoutVars>
      </dgm:prSet>
      <dgm:spPr/>
    </dgm:pt>
  </dgm:ptLst>
  <dgm:cxnLst>
    <dgm:cxn modelId="{6663BB02-994C-44C8-BA3D-98E68599ABCF}" srcId="{93A723EC-2EE2-4A55-A4FE-D9F3B247C4CE}" destId="{1B60E7CB-8B0E-42EF-81CC-1BCF468CC3C7}" srcOrd="1" destOrd="0" parTransId="{6876A045-674C-449F-8991-E2448A5BD9F2}" sibTransId="{18C091CE-AABD-4D4F-B06B-A63AF40780D1}"/>
    <dgm:cxn modelId="{3C36B740-D8C6-41D4-AB91-CFB98DB3A49E}" type="presOf" srcId="{56A52B41-3FC9-4B6B-8214-FF7D7AD135ED}" destId="{51632643-709B-47BE-A96E-C639E8A4EB52}" srcOrd="1" destOrd="0" presId="urn:microsoft.com/office/officeart/2005/8/layout/vProcess5"/>
    <dgm:cxn modelId="{00E06A66-6E81-4FA5-9111-9D17201FF277}" type="presOf" srcId="{1B9D94FE-5886-4DF5-96FF-3D5256534879}" destId="{7509A739-F6A9-4356-8459-07A7FD7DE61D}" srcOrd="0" destOrd="0" presId="urn:microsoft.com/office/officeart/2005/8/layout/vProcess5"/>
    <dgm:cxn modelId="{C4C3444B-9EDB-49C2-97C7-902417DC3AE1}" type="presOf" srcId="{FF4C31C8-7783-42DB-9CEE-050A9ED54199}" destId="{7398ABE0-C736-485C-91E6-03D9CCCBCB79}" srcOrd="0" destOrd="0" presId="urn:microsoft.com/office/officeart/2005/8/layout/vProcess5"/>
    <dgm:cxn modelId="{160CA54E-E14B-4478-A2B2-E4856235C2B4}" type="presOf" srcId="{7868613A-5814-4C69-9D9A-16E9773BE41D}" destId="{50DF7C10-8F67-4D08-A733-021CFA5BD72C}" srcOrd="0" destOrd="0" presId="urn:microsoft.com/office/officeart/2005/8/layout/vProcess5"/>
    <dgm:cxn modelId="{9639DD7A-C640-4A88-BDD7-DB798D4C35F0}" type="presOf" srcId="{85340CF6-6AEE-495E-9DE3-96285B29D631}" destId="{F2655207-CDDF-4AF9-B452-D5EDADC60690}" srcOrd="1" destOrd="0" presId="urn:microsoft.com/office/officeart/2005/8/layout/vProcess5"/>
    <dgm:cxn modelId="{B419CF9A-08E8-4365-8EC9-5C49E2B790FB}" type="presOf" srcId="{85340CF6-6AEE-495E-9DE3-96285B29D631}" destId="{A3A272F8-96F9-462B-8D51-60C6BCF6D5F8}" srcOrd="0" destOrd="0" presId="urn:microsoft.com/office/officeart/2005/8/layout/vProcess5"/>
    <dgm:cxn modelId="{F11F5EA0-3AB5-435B-9A7D-B74350CF78A7}" type="presOf" srcId="{1B60E7CB-8B0E-42EF-81CC-1BCF468CC3C7}" destId="{C94779D8-E74D-4F75-A286-A650976E5618}" srcOrd="0" destOrd="0" presId="urn:microsoft.com/office/officeart/2005/8/layout/vProcess5"/>
    <dgm:cxn modelId="{DC1FC2A2-E3E6-4407-808B-9338FB5D3531}" srcId="{93A723EC-2EE2-4A55-A4FE-D9F3B247C4CE}" destId="{85340CF6-6AEE-495E-9DE3-96285B29D631}" srcOrd="2" destOrd="0" parTransId="{E9806E4B-F712-4FEA-A088-F237EF6408BC}" sibTransId="{FF4C31C8-7783-42DB-9CEE-050A9ED54199}"/>
    <dgm:cxn modelId="{F44CD5A3-DB19-49F4-916A-81DA09D50A49}" srcId="{93A723EC-2EE2-4A55-A4FE-D9F3B247C4CE}" destId="{56A52B41-3FC9-4B6B-8214-FF7D7AD135ED}" srcOrd="0" destOrd="0" parTransId="{291935AD-FC43-41B7-AA2C-4C4C849CD00B}" sibTransId="{1B9D94FE-5886-4DF5-96FF-3D5256534879}"/>
    <dgm:cxn modelId="{491F3AA6-6826-4DA0-B4EF-EEFD265BBD35}" type="presOf" srcId="{18C091CE-AABD-4D4F-B06B-A63AF40780D1}" destId="{F67C660B-27C5-4AB3-B0C2-1A1AEC1D2284}" srcOrd="0" destOrd="0" presId="urn:microsoft.com/office/officeart/2005/8/layout/vProcess5"/>
    <dgm:cxn modelId="{F596F0B4-AD49-4619-9AED-6DA4B42D7C14}" srcId="{93A723EC-2EE2-4A55-A4FE-D9F3B247C4CE}" destId="{7868613A-5814-4C69-9D9A-16E9773BE41D}" srcOrd="3" destOrd="0" parTransId="{8F0E7B37-666A-4CFA-8318-4D6CCECC22F1}" sibTransId="{E1C5EEA3-5DF8-457C-AD23-8EC4C3DA6984}"/>
    <dgm:cxn modelId="{CFD860BD-1F74-4DFC-B4E0-DA8E7D432683}" type="presOf" srcId="{56A52B41-3FC9-4B6B-8214-FF7D7AD135ED}" destId="{3FD39566-89BA-4F7E-9562-CDAE231A920F}" srcOrd="0" destOrd="0" presId="urn:microsoft.com/office/officeart/2005/8/layout/vProcess5"/>
    <dgm:cxn modelId="{4186B5C5-9E62-4C57-AF27-82DF899D1FA7}" type="presOf" srcId="{7868613A-5814-4C69-9D9A-16E9773BE41D}" destId="{DB5604D0-DCD0-4157-B1EE-492E4E44B459}" srcOrd="1" destOrd="0" presId="urn:microsoft.com/office/officeart/2005/8/layout/vProcess5"/>
    <dgm:cxn modelId="{B30BCAC6-D516-4A01-AB08-0E6CA9C22339}" type="presOf" srcId="{1B60E7CB-8B0E-42EF-81CC-1BCF468CC3C7}" destId="{0EDA2D2D-70B1-4872-9BFB-489A8D57F528}" srcOrd="1" destOrd="0" presId="urn:microsoft.com/office/officeart/2005/8/layout/vProcess5"/>
    <dgm:cxn modelId="{30980DE7-2ED9-4CF1-ADFD-FC4535381CB7}" type="presOf" srcId="{93A723EC-2EE2-4A55-A4FE-D9F3B247C4CE}" destId="{22071423-A090-46F5-9B91-B59829C83BAB}" srcOrd="0" destOrd="0" presId="urn:microsoft.com/office/officeart/2005/8/layout/vProcess5"/>
    <dgm:cxn modelId="{6E6D2AA3-214D-4ECE-9096-6E244501CC8D}" type="presParOf" srcId="{22071423-A090-46F5-9B91-B59829C83BAB}" destId="{5FE39D98-B1D8-44B4-9EE6-4491E0428D30}" srcOrd="0" destOrd="0" presId="urn:microsoft.com/office/officeart/2005/8/layout/vProcess5"/>
    <dgm:cxn modelId="{25AEF7E7-35E0-49D4-B8E7-ADAC3D1DE4C7}" type="presParOf" srcId="{22071423-A090-46F5-9B91-B59829C83BAB}" destId="{3FD39566-89BA-4F7E-9562-CDAE231A920F}" srcOrd="1" destOrd="0" presId="urn:microsoft.com/office/officeart/2005/8/layout/vProcess5"/>
    <dgm:cxn modelId="{294E71E3-87FD-4DA5-9907-1C41AAE1F22C}" type="presParOf" srcId="{22071423-A090-46F5-9B91-B59829C83BAB}" destId="{C94779D8-E74D-4F75-A286-A650976E5618}" srcOrd="2" destOrd="0" presId="urn:microsoft.com/office/officeart/2005/8/layout/vProcess5"/>
    <dgm:cxn modelId="{E992817D-6463-401B-8259-BC53EA23F3D6}" type="presParOf" srcId="{22071423-A090-46F5-9B91-B59829C83BAB}" destId="{A3A272F8-96F9-462B-8D51-60C6BCF6D5F8}" srcOrd="3" destOrd="0" presId="urn:microsoft.com/office/officeart/2005/8/layout/vProcess5"/>
    <dgm:cxn modelId="{AD912E78-46CF-4191-BE2B-86FC9A21BB1A}" type="presParOf" srcId="{22071423-A090-46F5-9B91-B59829C83BAB}" destId="{50DF7C10-8F67-4D08-A733-021CFA5BD72C}" srcOrd="4" destOrd="0" presId="urn:microsoft.com/office/officeart/2005/8/layout/vProcess5"/>
    <dgm:cxn modelId="{B51A3FCD-EFDD-41DB-95F1-94DCD9B00B0E}" type="presParOf" srcId="{22071423-A090-46F5-9B91-B59829C83BAB}" destId="{7509A739-F6A9-4356-8459-07A7FD7DE61D}" srcOrd="5" destOrd="0" presId="urn:microsoft.com/office/officeart/2005/8/layout/vProcess5"/>
    <dgm:cxn modelId="{E0BB0FAF-944E-47AB-90A8-73E08D5B8B63}" type="presParOf" srcId="{22071423-A090-46F5-9B91-B59829C83BAB}" destId="{F67C660B-27C5-4AB3-B0C2-1A1AEC1D2284}" srcOrd="6" destOrd="0" presId="urn:microsoft.com/office/officeart/2005/8/layout/vProcess5"/>
    <dgm:cxn modelId="{85723D03-BBCB-4D98-9C44-B8B8315192A8}" type="presParOf" srcId="{22071423-A090-46F5-9B91-B59829C83BAB}" destId="{7398ABE0-C736-485C-91E6-03D9CCCBCB79}" srcOrd="7" destOrd="0" presId="urn:microsoft.com/office/officeart/2005/8/layout/vProcess5"/>
    <dgm:cxn modelId="{CEC1DB50-C902-4719-AA07-99D25CA9E4B8}" type="presParOf" srcId="{22071423-A090-46F5-9B91-B59829C83BAB}" destId="{51632643-709B-47BE-A96E-C639E8A4EB52}" srcOrd="8" destOrd="0" presId="urn:microsoft.com/office/officeart/2005/8/layout/vProcess5"/>
    <dgm:cxn modelId="{52330B8B-ACD6-4069-9430-65DCB9969383}" type="presParOf" srcId="{22071423-A090-46F5-9B91-B59829C83BAB}" destId="{0EDA2D2D-70B1-4872-9BFB-489A8D57F528}" srcOrd="9" destOrd="0" presId="urn:microsoft.com/office/officeart/2005/8/layout/vProcess5"/>
    <dgm:cxn modelId="{20BF8808-EDDD-4F70-B19F-3E226963538C}" type="presParOf" srcId="{22071423-A090-46F5-9B91-B59829C83BAB}" destId="{F2655207-CDDF-4AF9-B452-D5EDADC60690}" srcOrd="10" destOrd="0" presId="urn:microsoft.com/office/officeart/2005/8/layout/vProcess5"/>
    <dgm:cxn modelId="{00ADBDD3-DE30-4AD1-A2C5-EF4E760D3159}" type="presParOf" srcId="{22071423-A090-46F5-9B91-B59829C83BAB}" destId="{DB5604D0-DCD0-4157-B1EE-492E4E44B459}"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F95A5D32-6615-4763-8AB8-FBA0A7F87C30}" type="doc">
      <dgm:prSet loTypeId="urn:microsoft.com/office/officeart/2005/8/layout/vProcess5" loCatId="process" qsTypeId="urn:microsoft.com/office/officeart/2005/8/quickstyle/simple1" qsCatId="simple" csTypeId="urn:microsoft.com/office/officeart/2005/8/colors/colorful3" csCatId="colorful"/>
      <dgm:spPr/>
      <dgm:t>
        <a:bodyPr/>
        <a:lstStyle/>
        <a:p>
          <a:endParaRPr lang="en-US"/>
        </a:p>
      </dgm:t>
    </dgm:pt>
    <dgm:pt modelId="{DA9368D9-785C-450B-A0A2-7E2939D9ABE3}">
      <dgm:prSet custT="1"/>
      <dgm:spPr/>
      <dgm:t>
        <a:bodyPr/>
        <a:lstStyle/>
        <a:p>
          <a:r>
            <a:rPr lang="en-GB" sz="1400" dirty="0">
              <a:latin typeface="Arial" panose="020B0604020202020204" pitchFamily="34" charset="0"/>
              <a:cs typeface="Arial" panose="020B0604020202020204" pitchFamily="34" charset="0"/>
            </a:rPr>
            <a:t>The issue of cultural differences makes the implementation of DEI uniform across the world tricky (Friedman and </a:t>
          </a:r>
          <a:r>
            <a:rPr lang="en-GB" sz="1400" dirty="0" err="1">
              <a:latin typeface="Arial" panose="020B0604020202020204" pitchFamily="34" charset="0"/>
              <a:cs typeface="Arial" panose="020B0604020202020204" pitchFamily="34" charset="0"/>
            </a:rPr>
            <a:t>Vlady</a:t>
          </a:r>
          <a:r>
            <a:rPr lang="en-GB" sz="1400" dirty="0">
              <a:latin typeface="Arial" panose="020B0604020202020204" pitchFamily="34" charset="0"/>
              <a:cs typeface="Arial" panose="020B0604020202020204" pitchFamily="34" charset="0"/>
            </a:rPr>
            <a:t>, 2024).</a:t>
          </a:r>
          <a:endParaRPr lang="en-US" sz="1400" dirty="0">
            <a:latin typeface="Arial" panose="020B0604020202020204" pitchFamily="34" charset="0"/>
            <a:cs typeface="Arial" panose="020B0604020202020204" pitchFamily="34" charset="0"/>
          </a:endParaRPr>
        </a:p>
      </dgm:t>
    </dgm:pt>
    <dgm:pt modelId="{1C9A6549-6EB1-4D17-907B-5A43321807C7}" type="parTrans" cxnId="{E1D523A5-51F8-4862-AD00-F72B4D078886}">
      <dgm:prSet/>
      <dgm:spPr/>
      <dgm:t>
        <a:bodyPr/>
        <a:lstStyle/>
        <a:p>
          <a:endParaRPr lang="en-US" sz="2000">
            <a:latin typeface="Arial" panose="020B0604020202020204" pitchFamily="34" charset="0"/>
            <a:cs typeface="Arial" panose="020B0604020202020204" pitchFamily="34" charset="0"/>
          </a:endParaRPr>
        </a:p>
      </dgm:t>
    </dgm:pt>
    <dgm:pt modelId="{7EF7E392-638B-4D62-8E0F-4010374097A2}" type="sibTrans" cxnId="{E1D523A5-51F8-4862-AD00-F72B4D078886}">
      <dgm:prSet custT="1"/>
      <dgm:spPr/>
      <dgm:t>
        <a:bodyPr/>
        <a:lstStyle/>
        <a:p>
          <a:endParaRPr lang="en-US" sz="2800">
            <a:latin typeface="Arial" panose="020B0604020202020204" pitchFamily="34" charset="0"/>
            <a:cs typeface="Arial" panose="020B0604020202020204" pitchFamily="34" charset="0"/>
          </a:endParaRPr>
        </a:p>
      </dgm:t>
    </dgm:pt>
    <dgm:pt modelId="{3BB112F4-17AC-4213-A1EE-9E7CF4559B51}">
      <dgm:prSet custT="1"/>
      <dgm:spPr/>
      <dgm:t>
        <a:bodyPr/>
        <a:lstStyle/>
        <a:p>
          <a:r>
            <a:rPr lang="en-GB" sz="1400">
              <a:latin typeface="Arial" panose="020B0604020202020204" pitchFamily="34" charset="0"/>
              <a:cs typeface="Arial" panose="020B0604020202020204" pitchFamily="34" charset="0"/>
            </a:rPr>
            <a:t>In top management there has been cases of underrepresentation</a:t>
          </a:r>
          <a:endParaRPr lang="en-US" sz="1400">
            <a:latin typeface="Arial" panose="020B0604020202020204" pitchFamily="34" charset="0"/>
            <a:cs typeface="Arial" panose="020B0604020202020204" pitchFamily="34" charset="0"/>
          </a:endParaRPr>
        </a:p>
      </dgm:t>
    </dgm:pt>
    <dgm:pt modelId="{2261D410-84A9-4CF1-BE9C-8742A607D8CD}" type="parTrans" cxnId="{0D8051C9-3A94-46FF-AB89-3AA0160772F5}">
      <dgm:prSet/>
      <dgm:spPr/>
      <dgm:t>
        <a:bodyPr/>
        <a:lstStyle/>
        <a:p>
          <a:endParaRPr lang="en-US" sz="2000">
            <a:latin typeface="Arial" panose="020B0604020202020204" pitchFamily="34" charset="0"/>
            <a:cs typeface="Arial" panose="020B0604020202020204" pitchFamily="34" charset="0"/>
          </a:endParaRPr>
        </a:p>
      </dgm:t>
    </dgm:pt>
    <dgm:pt modelId="{FC569D13-FBBE-4127-929B-4C9FEBAC50B6}" type="sibTrans" cxnId="{0D8051C9-3A94-46FF-AB89-3AA0160772F5}">
      <dgm:prSet custT="1"/>
      <dgm:spPr/>
      <dgm:t>
        <a:bodyPr/>
        <a:lstStyle/>
        <a:p>
          <a:endParaRPr lang="en-US" sz="2800">
            <a:latin typeface="Arial" panose="020B0604020202020204" pitchFamily="34" charset="0"/>
            <a:cs typeface="Arial" panose="020B0604020202020204" pitchFamily="34" charset="0"/>
          </a:endParaRPr>
        </a:p>
      </dgm:t>
    </dgm:pt>
    <dgm:pt modelId="{B283DBF3-EC2D-4D90-9C13-A6AD9AD64794}">
      <dgm:prSet custT="1"/>
      <dgm:spPr/>
      <dgm:t>
        <a:bodyPr/>
        <a:lstStyle/>
        <a:p>
          <a:r>
            <a:rPr lang="en-GB" sz="1400">
              <a:latin typeface="Arial" panose="020B0604020202020204" pitchFamily="34" charset="0"/>
              <a:cs typeface="Arial" panose="020B0604020202020204" pitchFamily="34" charset="0"/>
            </a:rPr>
            <a:t>Older store infrastructure is more or less accessible.</a:t>
          </a:r>
          <a:endParaRPr lang="en-US" sz="1400">
            <a:latin typeface="Arial" panose="020B0604020202020204" pitchFamily="34" charset="0"/>
            <a:cs typeface="Arial" panose="020B0604020202020204" pitchFamily="34" charset="0"/>
          </a:endParaRPr>
        </a:p>
      </dgm:t>
    </dgm:pt>
    <dgm:pt modelId="{FE6364BD-CF3B-47F5-BD61-6CA0BF78B75D}" type="parTrans" cxnId="{0D9C963A-7B4F-4DA0-A865-5B3894C0804A}">
      <dgm:prSet/>
      <dgm:spPr/>
      <dgm:t>
        <a:bodyPr/>
        <a:lstStyle/>
        <a:p>
          <a:endParaRPr lang="en-US" sz="2000">
            <a:latin typeface="Arial" panose="020B0604020202020204" pitchFamily="34" charset="0"/>
            <a:cs typeface="Arial" panose="020B0604020202020204" pitchFamily="34" charset="0"/>
          </a:endParaRPr>
        </a:p>
      </dgm:t>
    </dgm:pt>
    <dgm:pt modelId="{B8D9F86D-FB9D-4106-B481-F96F72075855}" type="sibTrans" cxnId="{0D9C963A-7B4F-4DA0-A865-5B3894C0804A}">
      <dgm:prSet custT="1"/>
      <dgm:spPr/>
      <dgm:t>
        <a:bodyPr/>
        <a:lstStyle/>
        <a:p>
          <a:endParaRPr lang="en-US" sz="2800">
            <a:latin typeface="Arial" panose="020B0604020202020204" pitchFamily="34" charset="0"/>
            <a:cs typeface="Arial" panose="020B0604020202020204" pitchFamily="34" charset="0"/>
          </a:endParaRPr>
        </a:p>
      </dgm:t>
    </dgm:pt>
    <dgm:pt modelId="{B1F7C4F5-A285-4791-9FAA-E9F5520AEB94}">
      <dgm:prSet custT="1"/>
      <dgm:spPr/>
      <dgm:t>
        <a:bodyPr/>
        <a:lstStyle/>
        <a:p>
          <a:r>
            <a:rPr lang="en-GB" sz="1400">
              <a:latin typeface="Arial" panose="020B0604020202020204" pitchFamily="34" charset="0"/>
              <a:cs typeface="Arial" panose="020B0604020202020204" pitchFamily="34" charset="0"/>
            </a:rPr>
            <a:t>It is still difficult to measure the DEI impact in a proper manner.</a:t>
          </a:r>
          <a:endParaRPr lang="en-US" sz="1400">
            <a:latin typeface="Arial" panose="020B0604020202020204" pitchFamily="34" charset="0"/>
            <a:cs typeface="Arial" panose="020B0604020202020204" pitchFamily="34" charset="0"/>
          </a:endParaRPr>
        </a:p>
      </dgm:t>
    </dgm:pt>
    <dgm:pt modelId="{92F364B4-DAEA-45D8-A5DF-949252139D68}" type="parTrans" cxnId="{B79C059A-320D-4EBF-B17A-38C06013464F}">
      <dgm:prSet/>
      <dgm:spPr/>
      <dgm:t>
        <a:bodyPr/>
        <a:lstStyle/>
        <a:p>
          <a:endParaRPr lang="en-US" sz="2000">
            <a:latin typeface="Arial" panose="020B0604020202020204" pitchFamily="34" charset="0"/>
            <a:cs typeface="Arial" panose="020B0604020202020204" pitchFamily="34" charset="0"/>
          </a:endParaRPr>
        </a:p>
      </dgm:t>
    </dgm:pt>
    <dgm:pt modelId="{539633EB-EC63-4961-93BF-3952810127F0}" type="sibTrans" cxnId="{B79C059A-320D-4EBF-B17A-38C06013464F}">
      <dgm:prSet/>
      <dgm:spPr/>
      <dgm:t>
        <a:bodyPr/>
        <a:lstStyle/>
        <a:p>
          <a:endParaRPr lang="en-US" sz="2000">
            <a:latin typeface="Arial" panose="020B0604020202020204" pitchFamily="34" charset="0"/>
            <a:cs typeface="Arial" panose="020B0604020202020204" pitchFamily="34" charset="0"/>
          </a:endParaRPr>
        </a:p>
      </dgm:t>
    </dgm:pt>
    <dgm:pt modelId="{8B67C0BF-83DA-41C9-93DE-909B37B1CE06}" type="pres">
      <dgm:prSet presAssocID="{F95A5D32-6615-4763-8AB8-FBA0A7F87C30}" presName="outerComposite" presStyleCnt="0">
        <dgm:presLayoutVars>
          <dgm:chMax val="5"/>
          <dgm:dir/>
          <dgm:resizeHandles val="exact"/>
        </dgm:presLayoutVars>
      </dgm:prSet>
      <dgm:spPr/>
    </dgm:pt>
    <dgm:pt modelId="{B6A43116-F5DE-4B35-806F-8CFEDCC1C6B6}" type="pres">
      <dgm:prSet presAssocID="{F95A5D32-6615-4763-8AB8-FBA0A7F87C30}" presName="dummyMaxCanvas" presStyleCnt="0">
        <dgm:presLayoutVars/>
      </dgm:prSet>
      <dgm:spPr/>
    </dgm:pt>
    <dgm:pt modelId="{A3797BC8-EDCF-4899-B2A6-7D404740101A}" type="pres">
      <dgm:prSet presAssocID="{F95A5D32-6615-4763-8AB8-FBA0A7F87C30}" presName="FourNodes_1" presStyleLbl="node1" presStyleIdx="0" presStyleCnt="4">
        <dgm:presLayoutVars>
          <dgm:bulletEnabled val="1"/>
        </dgm:presLayoutVars>
      </dgm:prSet>
      <dgm:spPr/>
    </dgm:pt>
    <dgm:pt modelId="{3809538F-1D01-4EEA-AE62-022D7A9A7948}" type="pres">
      <dgm:prSet presAssocID="{F95A5D32-6615-4763-8AB8-FBA0A7F87C30}" presName="FourNodes_2" presStyleLbl="node1" presStyleIdx="1" presStyleCnt="4">
        <dgm:presLayoutVars>
          <dgm:bulletEnabled val="1"/>
        </dgm:presLayoutVars>
      </dgm:prSet>
      <dgm:spPr/>
    </dgm:pt>
    <dgm:pt modelId="{9C2347A3-489C-4CE4-B204-01086D7ECD06}" type="pres">
      <dgm:prSet presAssocID="{F95A5D32-6615-4763-8AB8-FBA0A7F87C30}" presName="FourNodes_3" presStyleLbl="node1" presStyleIdx="2" presStyleCnt="4">
        <dgm:presLayoutVars>
          <dgm:bulletEnabled val="1"/>
        </dgm:presLayoutVars>
      </dgm:prSet>
      <dgm:spPr/>
    </dgm:pt>
    <dgm:pt modelId="{5DB4CA3F-3229-409B-ADA6-B971F1213700}" type="pres">
      <dgm:prSet presAssocID="{F95A5D32-6615-4763-8AB8-FBA0A7F87C30}" presName="FourNodes_4" presStyleLbl="node1" presStyleIdx="3" presStyleCnt="4">
        <dgm:presLayoutVars>
          <dgm:bulletEnabled val="1"/>
        </dgm:presLayoutVars>
      </dgm:prSet>
      <dgm:spPr/>
    </dgm:pt>
    <dgm:pt modelId="{C970AF75-7AEA-4E41-A2A2-80CA257C1266}" type="pres">
      <dgm:prSet presAssocID="{F95A5D32-6615-4763-8AB8-FBA0A7F87C30}" presName="FourConn_1-2" presStyleLbl="fgAccFollowNode1" presStyleIdx="0" presStyleCnt="3">
        <dgm:presLayoutVars>
          <dgm:bulletEnabled val="1"/>
        </dgm:presLayoutVars>
      </dgm:prSet>
      <dgm:spPr/>
    </dgm:pt>
    <dgm:pt modelId="{34BA19AB-9978-4B81-BA1E-8B6EB7AEE2EA}" type="pres">
      <dgm:prSet presAssocID="{F95A5D32-6615-4763-8AB8-FBA0A7F87C30}" presName="FourConn_2-3" presStyleLbl="fgAccFollowNode1" presStyleIdx="1" presStyleCnt="3">
        <dgm:presLayoutVars>
          <dgm:bulletEnabled val="1"/>
        </dgm:presLayoutVars>
      </dgm:prSet>
      <dgm:spPr/>
    </dgm:pt>
    <dgm:pt modelId="{CEC3D8D6-8F26-44D7-BC25-3CA73D6822F7}" type="pres">
      <dgm:prSet presAssocID="{F95A5D32-6615-4763-8AB8-FBA0A7F87C30}" presName="FourConn_3-4" presStyleLbl="fgAccFollowNode1" presStyleIdx="2" presStyleCnt="3">
        <dgm:presLayoutVars>
          <dgm:bulletEnabled val="1"/>
        </dgm:presLayoutVars>
      </dgm:prSet>
      <dgm:spPr/>
    </dgm:pt>
    <dgm:pt modelId="{344C3285-3E2A-4576-BBA9-643752E6DB80}" type="pres">
      <dgm:prSet presAssocID="{F95A5D32-6615-4763-8AB8-FBA0A7F87C30}" presName="FourNodes_1_text" presStyleLbl="node1" presStyleIdx="3" presStyleCnt="4">
        <dgm:presLayoutVars>
          <dgm:bulletEnabled val="1"/>
        </dgm:presLayoutVars>
      </dgm:prSet>
      <dgm:spPr/>
    </dgm:pt>
    <dgm:pt modelId="{D4CBD0FB-180A-4050-8BBF-EEA560FAF559}" type="pres">
      <dgm:prSet presAssocID="{F95A5D32-6615-4763-8AB8-FBA0A7F87C30}" presName="FourNodes_2_text" presStyleLbl="node1" presStyleIdx="3" presStyleCnt="4">
        <dgm:presLayoutVars>
          <dgm:bulletEnabled val="1"/>
        </dgm:presLayoutVars>
      </dgm:prSet>
      <dgm:spPr/>
    </dgm:pt>
    <dgm:pt modelId="{6BFF49ED-112C-453A-97F5-E4B67ABF09EF}" type="pres">
      <dgm:prSet presAssocID="{F95A5D32-6615-4763-8AB8-FBA0A7F87C30}" presName="FourNodes_3_text" presStyleLbl="node1" presStyleIdx="3" presStyleCnt="4">
        <dgm:presLayoutVars>
          <dgm:bulletEnabled val="1"/>
        </dgm:presLayoutVars>
      </dgm:prSet>
      <dgm:spPr/>
    </dgm:pt>
    <dgm:pt modelId="{296C99CA-9095-44EE-9B0F-AB18614B2903}" type="pres">
      <dgm:prSet presAssocID="{F95A5D32-6615-4763-8AB8-FBA0A7F87C30}" presName="FourNodes_4_text" presStyleLbl="node1" presStyleIdx="3" presStyleCnt="4">
        <dgm:presLayoutVars>
          <dgm:bulletEnabled val="1"/>
        </dgm:presLayoutVars>
      </dgm:prSet>
      <dgm:spPr/>
    </dgm:pt>
  </dgm:ptLst>
  <dgm:cxnLst>
    <dgm:cxn modelId="{50111400-6D2B-4A77-AA67-E3E5BC75DC8C}" type="presOf" srcId="{3BB112F4-17AC-4213-A1EE-9E7CF4559B51}" destId="{D4CBD0FB-180A-4050-8BBF-EEA560FAF559}" srcOrd="1" destOrd="0" presId="urn:microsoft.com/office/officeart/2005/8/layout/vProcess5"/>
    <dgm:cxn modelId="{19F20D0D-0E55-4611-A9DB-A525CEE8B667}" type="presOf" srcId="{3BB112F4-17AC-4213-A1EE-9E7CF4559B51}" destId="{3809538F-1D01-4EEA-AE62-022D7A9A7948}" srcOrd="0" destOrd="0" presId="urn:microsoft.com/office/officeart/2005/8/layout/vProcess5"/>
    <dgm:cxn modelId="{7702772B-00C0-41D5-84EC-CAC3D3D60403}" type="presOf" srcId="{B1F7C4F5-A285-4791-9FAA-E9F5520AEB94}" destId="{5DB4CA3F-3229-409B-ADA6-B971F1213700}" srcOrd="0" destOrd="0" presId="urn:microsoft.com/office/officeart/2005/8/layout/vProcess5"/>
    <dgm:cxn modelId="{C1679630-4DEB-4800-9F33-46311C614931}" type="presOf" srcId="{DA9368D9-785C-450B-A0A2-7E2939D9ABE3}" destId="{A3797BC8-EDCF-4899-B2A6-7D404740101A}" srcOrd="0" destOrd="0" presId="urn:microsoft.com/office/officeart/2005/8/layout/vProcess5"/>
    <dgm:cxn modelId="{0D9C963A-7B4F-4DA0-A865-5B3894C0804A}" srcId="{F95A5D32-6615-4763-8AB8-FBA0A7F87C30}" destId="{B283DBF3-EC2D-4D90-9C13-A6AD9AD64794}" srcOrd="2" destOrd="0" parTransId="{FE6364BD-CF3B-47F5-BD61-6CA0BF78B75D}" sibTransId="{B8D9F86D-FB9D-4106-B481-F96F72075855}"/>
    <dgm:cxn modelId="{D11A4B6B-D135-4889-B2A5-0834E5F7D36B}" type="presOf" srcId="{DA9368D9-785C-450B-A0A2-7E2939D9ABE3}" destId="{344C3285-3E2A-4576-BBA9-643752E6DB80}" srcOrd="1" destOrd="0" presId="urn:microsoft.com/office/officeart/2005/8/layout/vProcess5"/>
    <dgm:cxn modelId="{CA5BF377-A38E-47EA-A668-C921B47F7189}" type="presOf" srcId="{B1F7C4F5-A285-4791-9FAA-E9F5520AEB94}" destId="{296C99CA-9095-44EE-9B0F-AB18614B2903}" srcOrd="1" destOrd="0" presId="urn:microsoft.com/office/officeart/2005/8/layout/vProcess5"/>
    <dgm:cxn modelId="{8B89B997-7857-42AD-95D9-553F8B271442}" type="presOf" srcId="{B283DBF3-EC2D-4D90-9C13-A6AD9AD64794}" destId="{6BFF49ED-112C-453A-97F5-E4B67ABF09EF}" srcOrd="1" destOrd="0" presId="urn:microsoft.com/office/officeart/2005/8/layout/vProcess5"/>
    <dgm:cxn modelId="{B79C059A-320D-4EBF-B17A-38C06013464F}" srcId="{F95A5D32-6615-4763-8AB8-FBA0A7F87C30}" destId="{B1F7C4F5-A285-4791-9FAA-E9F5520AEB94}" srcOrd="3" destOrd="0" parTransId="{92F364B4-DAEA-45D8-A5DF-949252139D68}" sibTransId="{539633EB-EC63-4961-93BF-3952810127F0}"/>
    <dgm:cxn modelId="{1B9C2B9A-4CC7-4610-88BC-5C23D2C69C0D}" type="presOf" srcId="{F95A5D32-6615-4763-8AB8-FBA0A7F87C30}" destId="{8B67C0BF-83DA-41C9-93DE-909B37B1CE06}" srcOrd="0" destOrd="0" presId="urn:microsoft.com/office/officeart/2005/8/layout/vProcess5"/>
    <dgm:cxn modelId="{E1D523A5-51F8-4862-AD00-F72B4D078886}" srcId="{F95A5D32-6615-4763-8AB8-FBA0A7F87C30}" destId="{DA9368D9-785C-450B-A0A2-7E2939D9ABE3}" srcOrd="0" destOrd="0" parTransId="{1C9A6549-6EB1-4D17-907B-5A43321807C7}" sibTransId="{7EF7E392-638B-4D62-8E0F-4010374097A2}"/>
    <dgm:cxn modelId="{FB1B19B5-B7BD-4A3F-BC3F-9658961C3A90}" type="presOf" srcId="{7EF7E392-638B-4D62-8E0F-4010374097A2}" destId="{C970AF75-7AEA-4E41-A2A2-80CA257C1266}" srcOrd="0" destOrd="0" presId="urn:microsoft.com/office/officeart/2005/8/layout/vProcess5"/>
    <dgm:cxn modelId="{D8D155BA-B18A-47DC-A4D5-CA7977721586}" type="presOf" srcId="{B283DBF3-EC2D-4D90-9C13-A6AD9AD64794}" destId="{9C2347A3-489C-4CE4-B204-01086D7ECD06}" srcOrd="0" destOrd="0" presId="urn:microsoft.com/office/officeart/2005/8/layout/vProcess5"/>
    <dgm:cxn modelId="{85718FC4-2759-453B-AABD-EB5924322AE2}" type="presOf" srcId="{B8D9F86D-FB9D-4106-B481-F96F72075855}" destId="{CEC3D8D6-8F26-44D7-BC25-3CA73D6822F7}" srcOrd="0" destOrd="0" presId="urn:microsoft.com/office/officeart/2005/8/layout/vProcess5"/>
    <dgm:cxn modelId="{0D8051C9-3A94-46FF-AB89-3AA0160772F5}" srcId="{F95A5D32-6615-4763-8AB8-FBA0A7F87C30}" destId="{3BB112F4-17AC-4213-A1EE-9E7CF4559B51}" srcOrd="1" destOrd="0" parTransId="{2261D410-84A9-4CF1-BE9C-8742A607D8CD}" sibTransId="{FC569D13-FBBE-4127-929B-4C9FEBAC50B6}"/>
    <dgm:cxn modelId="{D8DEC3E0-2896-4366-B380-7FB508712D0A}" type="presOf" srcId="{FC569D13-FBBE-4127-929B-4C9FEBAC50B6}" destId="{34BA19AB-9978-4B81-BA1E-8B6EB7AEE2EA}" srcOrd="0" destOrd="0" presId="urn:microsoft.com/office/officeart/2005/8/layout/vProcess5"/>
    <dgm:cxn modelId="{00013DA4-8DE2-4FA4-8EDE-787275341FFC}" type="presParOf" srcId="{8B67C0BF-83DA-41C9-93DE-909B37B1CE06}" destId="{B6A43116-F5DE-4B35-806F-8CFEDCC1C6B6}" srcOrd="0" destOrd="0" presId="urn:microsoft.com/office/officeart/2005/8/layout/vProcess5"/>
    <dgm:cxn modelId="{ACB6679C-F05F-4D54-A7D9-325CEE25C84C}" type="presParOf" srcId="{8B67C0BF-83DA-41C9-93DE-909B37B1CE06}" destId="{A3797BC8-EDCF-4899-B2A6-7D404740101A}" srcOrd="1" destOrd="0" presId="urn:microsoft.com/office/officeart/2005/8/layout/vProcess5"/>
    <dgm:cxn modelId="{A3D9BAA1-20C5-4EB8-8AD6-2430FE4C00B4}" type="presParOf" srcId="{8B67C0BF-83DA-41C9-93DE-909B37B1CE06}" destId="{3809538F-1D01-4EEA-AE62-022D7A9A7948}" srcOrd="2" destOrd="0" presId="urn:microsoft.com/office/officeart/2005/8/layout/vProcess5"/>
    <dgm:cxn modelId="{7D4D2516-8739-4F4E-A542-EBF58D72D3D2}" type="presParOf" srcId="{8B67C0BF-83DA-41C9-93DE-909B37B1CE06}" destId="{9C2347A3-489C-4CE4-B204-01086D7ECD06}" srcOrd="3" destOrd="0" presId="urn:microsoft.com/office/officeart/2005/8/layout/vProcess5"/>
    <dgm:cxn modelId="{CBF95DA9-5E42-425F-AAA6-CC319DEC6F1B}" type="presParOf" srcId="{8B67C0BF-83DA-41C9-93DE-909B37B1CE06}" destId="{5DB4CA3F-3229-409B-ADA6-B971F1213700}" srcOrd="4" destOrd="0" presId="urn:microsoft.com/office/officeart/2005/8/layout/vProcess5"/>
    <dgm:cxn modelId="{BAE7E508-0BCD-484A-94F7-0526980618AE}" type="presParOf" srcId="{8B67C0BF-83DA-41C9-93DE-909B37B1CE06}" destId="{C970AF75-7AEA-4E41-A2A2-80CA257C1266}" srcOrd="5" destOrd="0" presId="urn:microsoft.com/office/officeart/2005/8/layout/vProcess5"/>
    <dgm:cxn modelId="{C63F7C31-20DB-4C3C-984F-E16A66985FC8}" type="presParOf" srcId="{8B67C0BF-83DA-41C9-93DE-909B37B1CE06}" destId="{34BA19AB-9978-4B81-BA1E-8B6EB7AEE2EA}" srcOrd="6" destOrd="0" presId="urn:microsoft.com/office/officeart/2005/8/layout/vProcess5"/>
    <dgm:cxn modelId="{09759B3B-DE9D-4298-B9EB-43D260A4727A}" type="presParOf" srcId="{8B67C0BF-83DA-41C9-93DE-909B37B1CE06}" destId="{CEC3D8D6-8F26-44D7-BC25-3CA73D6822F7}" srcOrd="7" destOrd="0" presId="urn:microsoft.com/office/officeart/2005/8/layout/vProcess5"/>
    <dgm:cxn modelId="{27625C58-0750-45B4-A9B5-4CEB484CB42E}" type="presParOf" srcId="{8B67C0BF-83DA-41C9-93DE-909B37B1CE06}" destId="{344C3285-3E2A-4576-BBA9-643752E6DB80}" srcOrd="8" destOrd="0" presId="urn:microsoft.com/office/officeart/2005/8/layout/vProcess5"/>
    <dgm:cxn modelId="{EB83032E-5AB4-4F16-9575-C3C55EE0F03E}" type="presParOf" srcId="{8B67C0BF-83DA-41C9-93DE-909B37B1CE06}" destId="{D4CBD0FB-180A-4050-8BBF-EEA560FAF559}" srcOrd="9" destOrd="0" presId="urn:microsoft.com/office/officeart/2005/8/layout/vProcess5"/>
    <dgm:cxn modelId="{8E2676BA-8A3A-4067-94BB-9B0F2D466493}" type="presParOf" srcId="{8B67C0BF-83DA-41C9-93DE-909B37B1CE06}" destId="{6BFF49ED-112C-453A-97F5-E4B67ABF09EF}" srcOrd="10" destOrd="0" presId="urn:microsoft.com/office/officeart/2005/8/layout/vProcess5"/>
    <dgm:cxn modelId="{2998DF79-3CBD-4427-B552-5415AA6F0AD3}" type="presParOf" srcId="{8B67C0BF-83DA-41C9-93DE-909B37B1CE06}" destId="{296C99CA-9095-44EE-9B0F-AB18614B2903}"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7541C9AA-CE4C-4412-B44A-33CC920916F9}" type="doc">
      <dgm:prSet loTypeId="urn:microsoft.com/office/officeart/2005/8/layout/vProcess5" loCatId="process" qsTypeId="urn:microsoft.com/office/officeart/2005/8/quickstyle/simple4" qsCatId="simple" csTypeId="urn:microsoft.com/office/officeart/2005/8/colors/colorful3" csCatId="colorful" phldr="1"/>
      <dgm:spPr/>
      <dgm:t>
        <a:bodyPr/>
        <a:lstStyle/>
        <a:p>
          <a:endParaRPr lang="en-US"/>
        </a:p>
      </dgm:t>
    </dgm:pt>
    <dgm:pt modelId="{8D7CBD1D-0FBF-4A4B-BD29-1FBB9B51A3D6}">
      <dgm:prSet/>
      <dgm:spPr/>
      <dgm:t>
        <a:bodyPr/>
        <a:lstStyle/>
        <a:p>
          <a:r>
            <a:rPr lang="en-GB" dirty="0">
              <a:latin typeface="Arial" panose="020B0604020202020204" pitchFamily="34" charset="0"/>
              <a:cs typeface="Arial" panose="020B0604020202020204" pitchFamily="34" charset="0"/>
            </a:rPr>
            <a:t>Proper creation of international DEI dashboards to gain quantifiable data </a:t>
          </a:r>
          <a:r>
            <a:rPr lang="en-GB" dirty="0">
              <a:solidFill>
                <a:schemeClr val="bg1"/>
              </a:solidFill>
              <a:latin typeface="Arial" panose="020B0604020202020204" pitchFamily="34" charset="0"/>
              <a:cs typeface="Arial" panose="020B0604020202020204" pitchFamily="34" charset="0"/>
            </a:rPr>
            <a:t>(</a:t>
          </a:r>
          <a:r>
            <a:rPr lang="en-US"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Kirton and Greene, 2024)</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dgm:t>
    </dgm:pt>
    <dgm:pt modelId="{02A676DC-FC22-4AB4-A26C-97B4984F2FAF}" type="parTrans" cxnId="{50B218F5-916E-45D9-AFDB-7E91D9A40A2B}">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5C104B27-95AE-42BA-B143-E157E2A42FE1}" type="sibTrans" cxnId="{50B218F5-916E-45D9-AFDB-7E91D9A40A2B}">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5F77B06F-3722-4AC1-B478-D9E75B620854}">
      <dgm:prSet/>
      <dgm:spPr/>
      <dgm:t>
        <a:bodyPr/>
        <a:lstStyle/>
        <a:p>
          <a:r>
            <a:rPr lang="en-GB" dirty="0">
              <a:latin typeface="Arial" panose="020B0604020202020204" pitchFamily="34" charset="0"/>
              <a:cs typeface="Arial" panose="020B0604020202020204" pitchFamily="34" charset="0"/>
            </a:rPr>
            <a:t>Enhance leadership mentoring of women and minorities.</a:t>
          </a:r>
          <a:endParaRPr lang="en-US" dirty="0">
            <a:latin typeface="Arial" panose="020B0604020202020204" pitchFamily="34" charset="0"/>
            <a:cs typeface="Arial" panose="020B0604020202020204" pitchFamily="34" charset="0"/>
          </a:endParaRPr>
        </a:p>
      </dgm:t>
    </dgm:pt>
    <dgm:pt modelId="{5E554C10-F9C0-4141-A949-3FCAB80A6565}" type="parTrans" cxnId="{D5BF8786-78FC-48E1-8765-7D8886636C79}">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6142CB7E-2CA4-42F0-8E99-512AA2D0CACF}" type="sibTrans" cxnId="{D5BF8786-78FC-48E1-8765-7D8886636C79}">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55E556D1-9E62-4FB6-BAC1-55102403AF96}">
      <dgm:prSet/>
      <dgm:spPr/>
      <dgm:t>
        <a:bodyPr/>
        <a:lstStyle/>
        <a:p>
          <a:r>
            <a:rPr lang="en-GB">
              <a:latin typeface="Arial" panose="020B0604020202020204" pitchFamily="34" charset="0"/>
              <a:cs typeface="Arial" panose="020B0604020202020204" pitchFamily="34" charset="0"/>
            </a:rPr>
            <a:t>Perform efficient DEI audits of the regions.</a:t>
          </a:r>
          <a:endParaRPr lang="en-US">
            <a:latin typeface="Arial" panose="020B0604020202020204" pitchFamily="34" charset="0"/>
            <a:cs typeface="Arial" panose="020B0604020202020204" pitchFamily="34" charset="0"/>
          </a:endParaRPr>
        </a:p>
      </dgm:t>
    </dgm:pt>
    <dgm:pt modelId="{C619C017-9C34-4357-83FD-F37036D0EA13}" type="parTrans" cxnId="{694FFB33-5FE9-4450-BF9C-23ABE2FA2A24}">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FB85439A-D7F8-46EB-8FBD-766CBB42972C}" type="sibTrans" cxnId="{694FFB33-5FE9-4450-BF9C-23ABE2FA2A24}">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EB90DB77-0348-468B-837E-C72320FFF4FE}">
      <dgm:prSet/>
      <dgm:spPr/>
      <dgm:t>
        <a:bodyPr/>
        <a:lstStyle/>
        <a:p>
          <a:r>
            <a:rPr lang="en-GB">
              <a:latin typeface="Arial" panose="020B0604020202020204" pitchFamily="34" charset="0"/>
              <a:cs typeface="Arial" panose="020B0604020202020204" pitchFamily="34" charset="0"/>
            </a:rPr>
            <a:t>Fast track available redesign investments in the workplace (Friedman and Vlady, 2024).</a:t>
          </a:r>
          <a:endParaRPr lang="en-US">
            <a:latin typeface="Arial" panose="020B0604020202020204" pitchFamily="34" charset="0"/>
            <a:cs typeface="Arial" panose="020B0604020202020204" pitchFamily="34" charset="0"/>
          </a:endParaRPr>
        </a:p>
      </dgm:t>
    </dgm:pt>
    <dgm:pt modelId="{72F80C9F-A1EE-401A-A31F-DF78C2E3CC16}" type="parTrans" cxnId="{7AE58972-D71C-434C-AD57-B1634D60FD1C}">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EB3DEB49-38C3-42DF-B90C-E46914E3BF2F}" type="sibTrans" cxnId="{7AE58972-D71C-434C-AD57-B1634D60FD1C}">
      <dgm:prSet/>
      <dgm:spPr/>
      <dgm:t>
        <a:bodyPr/>
        <a:lstStyle/>
        <a:p>
          <a:endParaRPr lang="en-US">
            <a:solidFill>
              <a:schemeClr val="tx1"/>
            </a:solidFill>
            <a:latin typeface="Arial" panose="020B0604020202020204" pitchFamily="34" charset="0"/>
            <a:cs typeface="Arial" panose="020B0604020202020204" pitchFamily="34" charset="0"/>
          </a:endParaRPr>
        </a:p>
      </dgm:t>
    </dgm:pt>
    <dgm:pt modelId="{CA0E99A1-7685-4205-B2AC-7BBF8AF0F808}" type="pres">
      <dgm:prSet presAssocID="{7541C9AA-CE4C-4412-B44A-33CC920916F9}" presName="outerComposite" presStyleCnt="0">
        <dgm:presLayoutVars>
          <dgm:chMax val="5"/>
          <dgm:dir/>
          <dgm:resizeHandles val="exact"/>
        </dgm:presLayoutVars>
      </dgm:prSet>
      <dgm:spPr/>
    </dgm:pt>
    <dgm:pt modelId="{B0F26B5B-15FA-499C-B999-7F83A9B2B362}" type="pres">
      <dgm:prSet presAssocID="{7541C9AA-CE4C-4412-B44A-33CC920916F9}" presName="dummyMaxCanvas" presStyleCnt="0">
        <dgm:presLayoutVars/>
      </dgm:prSet>
      <dgm:spPr/>
    </dgm:pt>
    <dgm:pt modelId="{A5E18E1A-B98F-4EE7-AD42-27AB760BCF1A}" type="pres">
      <dgm:prSet presAssocID="{7541C9AA-CE4C-4412-B44A-33CC920916F9}" presName="FourNodes_1" presStyleLbl="node1" presStyleIdx="0" presStyleCnt="4">
        <dgm:presLayoutVars>
          <dgm:bulletEnabled val="1"/>
        </dgm:presLayoutVars>
      </dgm:prSet>
      <dgm:spPr/>
    </dgm:pt>
    <dgm:pt modelId="{FE2291B3-2CA4-4C99-9067-23987F6488FA}" type="pres">
      <dgm:prSet presAssocID="{7541C9AA-CE4C-4412-B44A-33CC920916F9}" presName="FourNodes_2" presStyleLbl="node1" presStyleIdx="1" presStyleCnt="4">
        <dgm:presLayoutVars>
          <dgm:bulletEnabled val="1"/>
        </dgm:presLayoutVars>
      </dgm:prSet>
      <dgm:spPr/>
    </dgm:pt>
    <dgm:pt modelId="{0B504DA2-5A02-429F-A6A5-86A5C65C9903}" type="pres">
      <dgm:prSet presAssocID="{7541C9AA-CE4C-4412-B44A-33CC920916F9}" presName="FourNodes_3" presStyleLbl="node1" presStyleIdx="2" presStyleCnt="4">
        <dgm:presLayoutVars>
          <dgm:bulletEnabled val="1"/>
        </dgm:presLayoutVars>
      </dgm:prSet>
      <dgm:spPr/>
    </dgm:pt>
    <dgm:pt modelId="{F2AD9A33-41F9-4A7F-8A6F-A8208EDE10B0}" type="pres">
      <dgm:prSet presAssocID="{7541C9AA-CE4C-4412-B44A-33CC920916F9}" presName="FourNodes_4" presStyleLbl="node1" presStyleIdx="3" presStyleCnt="4">
        <dgm:presLayoutVars>
          <dgm:bulletEnabled val="1"/>
        </dgm:presLayoutVars>
      </dgm:prSet>
      <dgm:spPr/>
    </dgm:pt>
    <dgm:pt modelId="{B90927B6-99E1-4D52-AEA9-1C66C323DB42}" type="pres">
      <dgm:prSet presAssocID="{7541C9AA-CE4C-4412-B44A-33CC920916F9}" presName="FourConn_1-2" presStyleLbl="fgAccFollowNode1" presStyleIdx="0" presStyleCnt="3">
        <dgm:presLayoutVars>
          <dgm:bulletEnabled val="1"/>
        </dgm:presLayoutVars>
      </dgm:prSet>
      <dgm:spPr/>
    </dgm:pt>
    <dgm:pt modelId="{8E78353E-F123-4189-BA3A-844487926777}" type="pres">
      <dgm:prSet presAssocID="{7541C9AA-CE4C-4412-B44A-33CC920916F9}" presName="FourConn_2-3" presStyleLbl="fgAccFollowNode1" presStyleIdx="1" presStyleCnt="3">
        <dgm:presLayoutVars>
          <dgm:bulletEnabled val="1"/>
        </dgm:presLayoutVars>
      </dgm:prSet>
      <dgm:spPr/>
    </dgm:pt>
    <dgm:pt modelId="{065420D4-89CE-426F-9E1B-AFD7FB06855D}" type="pres">
      <dgm:prSet presAssocID="{7541C9AA-CE4C-4412-B44A-33CC920916F9}" presName="FourConn_3-4" presStyleLbl="fgAccFollowNode1" presStyleIdx="2" presStyleCnt="3">
        <dgm:presLayoutVars>
          <dgm:bulletEnabled val="1"/>
        </dgm:presLayoutVars>
      </dgm:prSet>
      <dgm:spPr/>
    </dgm:pt>
    <dgm:pt modelId="{30964E02-75D1-47D7-8D97-69FE7AFA9729}" type="pres">
      <dgm:prSet presAssocID="{7541C9AA-CE4C-4412-B44A-33CC920916F9}" presName="FourNodes_1_text" presStyleLbl="node1" presStyleIdx="3" presStyleCnt="4">
        <dgm:presLayoutVars>
          <dgm:bulletEnabled val="1"/>
        </dgm:presLayoutVars>
      </dgm:prSet>
      <dgm:spPr/>
    </dgm:pt>
    <dgm:pt modelId="{714AC41D-C51B-453A-99C9-1A8AD8F4CC42}" type="pres">
      <dgm:prSet presAssocID="{7541C9AA-CE4C-4412-B44A-33CC920916F9}" presName="FourNodes_2_text" presStyleLbl="node1" presStyleIdx="3" presStyleCnt="4">
        <dgm:presLayoutVars>
          <dgm:bulletEnabled val="1"/>
        </dgm:presLayoutVars>
      </dgm:prSet>
      <dgm:spPr/>
    </dgm:pt>
    <dgm:pt modelId="{E2C04F80-5B4E-4B76-84C7-86C8612C7EC5}" type="pres">
      <dgm:prSet presAssocID="{7541C9AA-CE4C-4412-B44A-33CC920916F9}" presName="FourNodes_3_text" presStyleLbl="node1" presStyleIdx="3" presStyleCnt="4">
        <dgm:presLayoutVars>
          <dgm:bulletEnabled val="1"/>
        </dgm:presLayoutVars>
      </dgm:prSet>
      <dgm:spPr/>
    </dgm:pt>
    <dgm:pt modelId="{1AA63006-09D8-4936-91A6-CF4D622838F4}" type="pres">
      <dgm:prSet presAssocID="{7541C9AA-CE4C-4412-B44A-33CC920916F9}" presName="FourNodes_4_text" presStyleLbl="node1" presStyleIdx="3" presStyleCnt="4">
        <dgm:presLayoutVars>
          <dgm:bulletEnabled val="1"/>
        </dgm:presLayoutVars>
      </dgm:prSet>
      <dgm:spPr/>
    </dgm:pt>
  </dgm:ptLst>
  <dgm:cxnLst>
    <dgm:cxn modelId="{7BCC1B11-3628-47F9-860A-BA6BE6E461E2}" type="presOf" srcId="{55E556D1-9E62-4FB6-BAC1-55102403AF96}" destId="{0B504DA2-5A02-429F-A6A5-86A5C65C9903}" srcOrd="0" destOrd="0" presId="urn:microsoft.com/office/officeart/2005/8/layout/vProcess5"/>
    <dgm:cxn modelId="{B0F65220-088B-4DF9-A525-26583E3D7709}" type="presOf" srcId="{5C104B27-95AE-42BA-B143-E157E2A42FE1}" destId="{B90927B6-99E1-4D52-AEA9-1C66C323DB42}" srcOrd="0" destOrd="0" presId="urn:microsoft.com/office/officeart/2005/8/layout/vProcess5"/>
    <dgm:cxn modelId="{694FFB33-5FE9-4450-BF9C-23ABE2FA2A24}" srcId="{7541C9AA-CE4C-4412-B44A-33CC920916F9}" destId="{55E556D1-9E62-4FB6-BAC1-55102403AF96}" srcOrd="2" destOrd="0" parTransId="{C619C017-9C34-4357-83FD-F37036D0EA13}" sibTransId="{FB85439A-D7F8-46EB-8FBD-766CBB42972C}"/>
    <dgm:cxn modelId="{A8972570-1ED1-4795-B02D-F81ABEAB3599}" type="presOf" srcId="{6142CB7E-2CA4-42F0-8E99-512AA2D0CACF}" destId="{8E78353E-F123-4189-BA3A-844487926777}" srcOrd="0" destOrd="0" presId="urn:microsoft.com/office/officeart/2005/8/layout/vProcess5"/>
    <dgm:cxn modelId="{E0AE9451-66E1-4CD6-A425-40D1BF6B8C68}" type="presOf" srcId="{EB90DB77-0348-468B-837E-C72320FFF4FE}" destId="{F2AD9A33-41F9-4A7F-8A6F-A8208EDE10B0}" srcOrd="0" destOrd="0" presId="urn:microsoft.com/office/officeart/2005/8/layout/vProcess5"/>
    <dgm:cxn modelId="{CA530372-67D4-4B99-A21E-FCAE9AEA587C}" type="presOf" srcId="{7541C9AA-CE4C-4412-B44A-33CC920916F9}" destId="{CA0E99A1-7685-4205-B2AC-7BBF8AF0F808}" srcOrd="0" destOrd="0" presId="urn:microsoft.com/office/officeart/2005/8/layout/vProcess5"/>
    <dgm:cxn modelId="{7AE58972-D71C-434C-AD57-B1634D60FD1C}" srcId="{7541C9AA-CE4C-4412-B44A-33CC920916F9}" destId="{EB90DB77-0348-468B-837E-C72320FFF4FE}" srcOrd="3" destOrd="0" parTransId="{72F80C9F-A1EE-401A-A31F-DF78C2E3CC16}" sibTransId="{EB3DEB49-38C3-42DF-B90C-E46914E3BF2F}"/>
    <dgm:cxn modelId="{6605D985-F64A-4627-A00C-12FF19B04247}" type="presOf" srcId="{8D7CBD1D-0FBF-4A4B-BD29-1FBB9B51A3D6}" destId="{A5E18E1A-B98F-4EE7-AD42-27AB760BCF1A}" srcOrd="0" destOrd="0" presId="urn:microsoft.com/office/officeart/2005/8/layout/vProcess5"/>
    <dgm:cxn modelId="{D5BF8786-78FC-48E1-8765-7D8886636C79}" srcId="{7541C9AA-CE4C-4412-B44A-33CC920916F9}" destId="{5F77B06F-3722-4AC1-B478-D9E75B620854}" srcOrd="1" destOrd="0" parTransId="{5E554C10-F9C0-4141-A949-3FCAB80A6565}" sibTransId="{6142CB7E-2CA4-42F0-8E99-512AA2D0CACF}"/>
    <dgm:cxn modelId="{0CC39FAC-364B-460B-9643-7411494D6504}" type="presOf" srcId="{55E556D1-9E62-4FB6-BAC1-55102403AF96}" destId="{E2C04F80-5B4E-4B76-84C7-86C8612C7EC5}" srcOrd="1" destOrd="0" presId="urn:microsoft.com/office/officeart/2005/8/layout/vProcess5"/>
    <dgm:cxn modelId="{DA62EAAC-6E3C-40AC-A702-50E702F1D696}" type="presOf" srcId="{EB90DB77-0348-468B-837E-C72320FFF4FE}" destId="{1AA63006-09D8-4936-91A6-CF4D622838F4}" srcOrd="1" destOrd="0" presId="urn:microsoft.com/office/officeart/2005/8/layout/vProcess5"/>
    <dgm:cxn modelId="{C3484CC4-2CC8-478B-AB36-F2B62147173C}" type="presOf" srcId="{5F77B06F-3722-4AC1-B478-D9E75B620854}" destId="{FE2291B3-2CA4-4C99-9067-23987F6488FA}" srcOrd="0" destOrd="0" presId="urn:microsoft.com/office/officeart/2005/8/layout/vProcess5"/>
    <dgm:cxn modelId="{4BB16FE3-27C6-4116-ADBC-7F4AE864F498}" type="presOf" srcId="{5F77B06F-3722-4AC1-B478-D9E75B620854}" destId="{714AC41D-C51B-453A-99C9-1A8AD8F4CC42}" srcOrd="1" destOrd="0" presId="urn:microsoft.com/office/officeart/2005/8/layout/vProcess5"/>
    <dgm:cxn modelId="{40309EEB-6F62-4EF7-A45E-017E4BEA0161}" type="presOf" srcId="{8D7CBD1D-0FBF-4A4B-BD29-1FBB9B51A3D6}" destId="{30964E02-75D1-47D7-8D97-69FE7AFA9729}" srcOrd="1" destOrd="0" presId="urn:microsoft.com/office/officeart/2005/8/layout/vProcess5"/>
    <dgm:cxn modelId="{50B218F5-916E-45D9-AFDB-7E91D9A40A2B}" srcId="{7541C9AA-CE4C-4412-B44A-33CC920916F9}" destId="{8D7CBD1D-0FBF-4A4B-BD29-1FBB9B51A3D6}" srcOrd="0" destOrd="0" parTransId="{02A676DC-FC22-4AB4-A26C-97B4984F2FAF}" sibTransId="{5C104B27-95AE-42BA-B143-E157E2A42FE1}"/>
    <dgm:cxn modelId="{1ECF9EF6-B3B6-48F8-B2AA-21C6E102CF3F}" type="presOf" srcId="{FB85439A-D7F8-46EB-8FBD-766CBB42972C}" destId="{065420D4-89CE-426F-9E1B-AFD7FB06855D}" srcOrd="0" destOrd="0" presId="urn:microsoft.com/office/officeart/2005/8/layout/vProcess5"/>
    <dgm:cxn modelId="{33E583B3-D749-49DC-8425-4AA0639CEBBE}" type="presParOf" srcId="{CA0E99A1-7685-4205-B2AC-7BBF8AF0F808}" destId="{B0F26B5B-15FA-499C-B999-7F83A9B2B362}" srcOrd="0" destOrd="0" presId="urn:microsoft.com/office/officeart/2005/8/layout/vProcess5"/>
    <dgm:cxn modelId="{583FAC09-A9F7-4FB6-9F59-659138878325}" type="presParOf" srcId="{CA0E99A1-7685-4205-B2AC-7BBF8AF0F808}" destId="{A5E18E1A-B98F-4EE7-AD42-27AB760BCF1A}" srcOrd="1" destOrd="0" presId="urn:microsoft.com/office/officeart/2005/8/layout/vProcess5"/>
    <dgm:cxn modelId="{E81C51CD-F8EE-4AA9-92D1-5AD5B478E5C9}" type="presParOf" srcId="{CA0E99A1-7685-4205-B2AC-7BBF8AF0F808}" destId="{FE2291B3-2CA4-4C99-9067-23987F6488FA}" srcOrd="2" destOrd="0" presId="urn:microsoft.com/office/officeart/2005/8/layout/vProcess5"/>
    <dgm:cxn modelId="{AB1A5DE0-8BEB-4EF0-814B-7F45DDB3F2C9}" type="presParOf" srcId="{CA0E99A1-7685-4205-B2AC-7BBF8AF0F808}" destId="{0B504DA2-5A02-429F-A6A5-86A5C65C9903}" srcOrd="3" destOrd="0" presId="urn:microsoft.com/office/officeart/2005/8/layout/vProcess5"/>
    <dgm:cxn modelId="{CDC24D61-2595-4CFC-BCFF-4E5CE9472BE8}" type="presParOf" srcId="{CA0E99A1-7685-4205-B2AC-7BBF8AF0F808}" destId="{F2AD9A33-41F9-4A7F-8A6F-A8208EDE10B0}" srcOrd="4" destOrd="0" presId="urn:microsoft.com/office/officeart/2005/8/layout/vProcess5"/>
    <dgm:cxn modelId="{DF138194-1DD2-4798-BC7C-9665C5A280C4}" type="presParOf" srcId="{CA0E99A1-7685-4205-B2AC-7BBF8AF0F808}" destId="{B90927B6-99E1-4D52-AEA9-1C66C323DB42}" srcOrd="5" destOrd="0" presId="urn:microsoft.com/office/officeart/2005/8/layout/vProcess5"/>
    <dgm:cxn modelId="{DE4F2974-B4F9-4B1D-8296-B6315DF982AE}" type="presParOf" srcId="{CA0E99A1-7685-4205-B2AC-7BBF8AF0F808}" destId="{8E78353E-F123-4189-BA3A-844487926777}" srcOrd="6" destOrd="0" presId="urn:microsoft.com/office/officeart/2005/8/layout/vProcess5"/>
    <dgm:cxn modelId="{6837687C-C275-4D88-B618-8419AE098A37}" type="presParOf" srcId="{CA0E99A1-7685-4205-B2AC-7BBF8AF0F808}" destId="{065420D4-89CE-426F-9E1B-AFD7FB06855D}" srcOrd="7" destOrd="0" presId="urn:microsoft.com/office/officeart/2005/8/layout/vProcess5"/>
    <dgm:cxn modelId="{2DB36A07-2631-40A6-9BB7-398623DC45D4}" type="presParOf" srcId="{CA0E99A1-7685-4205-B2AC-7BBF8AF0F808}" destId="{30964E02-75D1-47D7-8D97-69FE7AFA9729}" srcOrd="8" destOrd="0" presId="urn:microsoft.com/office/officeart/2005/8/layout/vProcess5"/>
    <dgm:cxn modelId="{9808AB35-579E-4D71-8145-2B4C63854111}" type="presParOf" srcId="{CA0E99A1-7685-4205-B2AC-7BBF8AF0F808}" destId="{714AC41D-C51B-453A-99C9-1A8AD8F4CC42}" srcOrd="9" destOrd="0" presId="urn:microsoft.com/office/officeart/2005/8/layout/vProcess5"/>
    <dgm:cxn modelId="{5CF33CE1-0797-4312-9142-A848FE976568}" type="presParOf" srcId="{CA0E99A1-7685-4205-B2AC-7BBF8AF0F808}" destId="{E2C04F80-5B4E-4B76-84C7-86C8612C7EC5}" srcOrd="10" destOrd="0" presId="urn:microsoft.com/office/officeart/2005/8/layout/vProcess5"/>
    <dgm:cxn modelId="{196B591B-1B64-45D3-A918-BD116266AB39}" type="presParOf" srcId="{CA0E99A1-7685-4205-B2AC-7BBF8AF0F808}" destId="{1AA63006-09D8-4936-91A6-CF4D622838F4}"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FAD21D6-D339-4C1A-81F9-18943D4210C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2A418FE-F38B-4DD5-A57C-218802B6B2A7}">
      <dgm:prSet/>
      <dgm:spPr/>
      <dgm:t>
        <a:bodyPr/>
        <a:lstStyle/>
        <a:p>
          <a:pPr>
            <a:lnSpc>
              <a:spcPct val="100000"/>
            </a:lnSpc>
          </a:pPr>
          <a:r>
            <a:rPr lang="en-GB">
              <a:latin typeface="Arial" panose="020B0604020202020204" pitchFamily="34" charset="0"/>
              <a:cs typeface="Arial" panose="020B0604020202020204" pitchFamily="34" charset="0"/>
            </a:rPr>
            <a:t>Training and development enhances the capacity of employees that are helping Tesco in digital transformation and customer-centric approach to operating in all markets.</a:t>
          </a:r>
          <a:endParaRPr lang="en-US">
            <a:latin typeface="Arial" panose="020B0604020202020204" pitchFamily="34" charset="0"/>
            <a:cs typeface="Arial" panose="020B0604020202020204" pitchFamily="34" charset="0"/>
          </a:endParaRPr>
        </a:p>
      </dgm:t>
    </dgm:pt>
    <dgm:pt modelId="{8EC499CF-9A60-4885-B75C-60BAF6B2781C}" type="parTrans" cxnId="{90E47AAC-3EAC-49EF-BB99-BC9AAD228C1A}">
      <dgm:prSet/>
      <dgm:spPr/>
      <dgm:t>
        <a:bodyPr/>
        <a:lstStyle/>
        <a:p>
          <a:pPr algn="just"/>
          <a:endParaRPr lang="en-US" sz="2400">
            <a:latin typeface="Arial" panose="020B0604020202020204" pitchFamily="34" charset="0"/>
            <a:cs typeface="Arial" panose="020B0604020202020204" pitchFamily="34" charset="0"/>
          </a:endParaRPr>
        </a:p>
      </dgm:t>
    </dgm:pt>
    <dgm:pt modelId="{62062A7E-8394-47DE-ACBE-3D6E6E45FC70}" type="sibTrans" cxnId="{90E47AAC-3EAC-49EF-BB99-BC9AAD228C1A}">
      <dgm:prSet/>
      <dgm:spPr/>
      <dgm:t>
        <a:bodyPr/>
        <a:lstStyle/>
        <a:p>
          <a:endParaRPr lang="en-US">
            <a:latin typeface="Arial" panose="020B0604020202020204" pitchFamily="34" charset="0"/>
            <a:cs typeface="Arial" panose="020B0604020202020204" pitchFamily="34" charset="0"/>
          </a:endParaRPr>
        </a:p>
      </dgm:t>
    </dgm:pt>
    <dgm:pt modelId="{A8689BD1-6CEC-4BD4-9DD4-2E56A17A4B11}">
      <dgm:prSet/>
      <dgm:spPr/>
      <dgm:t>
        <a:bodyPr/>
        <a:lstStyle/>
        <a:p>
          <a:pPr>
            <a:lnSpc>
              <a:spcPct val="100000"/>
            </a:lnSpc>
          </a:pPr>
          <a:r>
            <a:rPr lang="en-GB">
              <a:latin typeface="Arial" panose="020B0604020202020204" pitchFamily="34" charset="0"/>
              <a:cs typeface="Arial" panose="020B0604020202020204" pitchFamily="34" charset="0"/>
            </a:rPr>
            <a:t>Through recruitment and selection, access to diverse and high-quality talent is guaranteed to operate efficiently and achieve global competitiveness.</a:t>
          </a:r>
          <a:endParaRPr lang="en-US">
            <a:latin typeface="Arial" panose="020B0604020202020204" pitchFamily="34" charset="0"/>
            <a:cs typeface="Arial" panose="020B0604020202020204" pitchFamily="34" charset="0"/>
          </a:endParaRPr>
        </a:p>
      </dgm:t>
    </dgm:pt>
    <dgm:pt modelId="{890137D4-510B-464C-90DA-E9C3642850DC}" type="parTrans" cxnId="{B8FEC84C-ACCC-4B03-8B8D-82342825192E}">
      <dgm:prSet/>
      <dgm:spPr/>
      <dgm:t>
        <a:bodyPr/>
        <a:lstStyle/>
        <a:p>
          <a:pPr algn="just"/>
          <a:endParaRPr lang="en-US" sz="2400">
            <a:latin typeface="Arial" panose="020B0604020202020204" pitchFamily="34" charset="0"/>
            <a:cs typeface="Arial" panose="020B0604020202020204" pitchFamily="34" charset="0"/>
          </a:endParaRPr>
        </a:p>
      </dgm:t>
    </dgm:pt>
    <dgm:pt modelId="{37AF036D-0924-4626-9CF1-081E5910B16F}" type="sibTrans" cxnId="{B8FEC84C-ACCC-4B03-8B8D-82342825192E}">
      <dgm:prSet/>
      <dgm:spPr/>
      <dgm:t>
        <a:bodyPr/>
        <a:lstStyle/>
        <a:p>
          <a:endParaRPr lang="en-US">
            <a:latin typeface="Arial" panose="020B0604020202020204" pitchFamily="34" charset="0"/>
            <a:cs typeface="Arial" panose="020B0604020202020204" pitchFamily="34" charset="0"/>
          </a:endParaRPr>
        </a:p>
      </dgm:t>
    </dgm:pt>
    <dgm:pt modelId="{B911521D-7B71-49A5-8917-2E7F3DB6CE1C}">
      <dgm:prSet/>
      <dgm:spPr/>
      <dgm:t>
        <a:bodyPr/>
        <a:lstStyle/>
        <a:p>
          <a:pPr>
            <a:lnSpc>
              <a:spcPct val="100000"/>
            </a:lnSpc>
          </a:pPr>
          <a:r>
            <a:rPr lang="en-GB">
              <a:latin typeface="Arial" panose="020B0604020202020204" pitchFamily="34" charset="0"/>
              <a:cs typeface="Arial" panose="020B0604020202020204" pitchFamily="34" charset="0"/>
            </a:rPr>
            <a:t>Performance management is a management approach that harmonises the behaviours of employees and the KPIs with the strategic objectives to fuel the delivery of consistent services and productivity.</a:t>
          </a:r>
          <a:endParaRPr lang="en-US">
            <a:latin typeface="Arial" panose="020B0604020202020204" pitchFamily="34" charset="0"/>
            <a:cs typeface="Arial" panose="020B0604020202020204" pitchFamily="34" charset="0"/>
          </a:endParaRPr>
        </a:p>
      </dgm:t>
    </dgm:pt>
    <dgm:pt modelId="{A44F4279-9791-4644-BE82-F12F9AA2DA6C}" type="parTrans" cxnId="{A0873352-914E-4D50-91B0-862050F4D386}">
      <dgm:prSet/>
      <dgm:spPr/>
      <dgm:t>
        <a:bodyPr/>
        <a:lstStyle/>
        <a:p>
          <a:pPr algn="just"/>
          <a:endParaRPr lang="en-US" sz="2400">
            <a:latin typeface="Arial" panose="020B0604020202020204" pitchFamily="34" charset="0"/>
            <a:cs typeface="Arial" panose="020B0604020202020204" pitchFamily="34" charset="0"/>
          </a:endParaRPr>
        </a:p>
      </dgm:t>
    </dgm:pt>
    <dgm:pt modelId="{43D35001-3C1B-47B5-9D1A-B01E5190993B}" type="sibTrans" cxnId="{A0873352-914E-4D50-91B0-862050F4D386}">
      <dgm:prSet/>
      <dgm:spPr/>
      <dgm:t>
        <a:bodyPr/>
        <a:lstStyle/>
        <a:p>
          <a:endParaRPr lang="en-US">
            <a:latin typeface="Arial" panose="020B0604020202020204" pitchFamily="34" charset="0"/>
            <a:cs typeface="Arial" panose="020B0604020202020204" pitchFamily="34" charset="0"/>
          </a:endParaRPr>
        </a:p>
      </dgm:t>
    </dgm:pt>
    <dgm:pt modelId="{2D1EB775-2BA2-48CF-9348-77C0AE60DDCA}">
      <dgm:prSet/>
      <dgm:spPr/>
      <dgm:t>
        <a:bodyPr/>
        <a:lstStyle/>
        <a:p>
          <a:pPr>
            <a:lnSpc>
              <a:spcPct val="100000"/>
            </a:lnSpc>
          </a:pPr>
          <a:r>
            <a:rPr lang="en-GB">
              <a:latin typeface="Arial" panose="020B0604020202020204" pitchFamily="34" charset="0"/>
              <a:cs typeface="Arial" panose="020B0604020202020204" pitchFamily="34" charset="0"/>
            </a:rPr>
            <a:t>DEI initiatives improve organisational culture, innovation and workforce representation, which helps Tesco to be sustainable in the long run and its global image.</a:t>
          </a:r>
          <a:endParaRPr lang="en-US">
            <a:latin typeface="Arial" panose="020B0604020202020204" pitchFamily="34" charset="0"/>
            <a:cs typeface="Arial" panose="020B0604020202020204" pitchFamily="34" charset="0"/>
          </a:endParaRPr>
        </a:p>
      </dgm:t>
    </dgm:pt>
    <dgm:pt modelId="{BFDC87FF-F00D-41B0-A2F7-6D8CF4BF0AE0}" type="parTrans" cxnId="{8C87470B-8FF3-4ED9-9527-1C56A3544BA6}">
      <dgm:prSet/>
      <dgm:spPr/>
      <dgm:t>
        <a:bodyPr/>
        <a:lstStyle/>
        <a:p>
          <a:pPr algn="just"/>
          <a:endParaRPr lang="en-US" sz="2400">
            <a:latin typeface="Arial" panose="020B0604020202020204" pitchFamily="34" charset="0"/>
            <a:cs typeface="Arial" panose="020B0604020202020204" pitchFamily="34" charset="0"/>
          </a:endParaRPr>
        </a:p>
      </dgm:t>
    </dgm:pt>
    <dgm:pt modelId="{5AD90FDA-8AD2-48E6-A8A8-57690DB15D4F}" type="sibTrans" cxnId="{8C87470B-8FF3-4ED9-9527-1C56A3544BA6}">
      <dgm:prSet/>
      <dgm:spPr/>
      <dgm:t>
        <a:bodyPr/>
        <a:lstStyle/>
        <a:p>
          <a:endParaRPr lang="en-US">
            <a:latin typeface="Arial" panose="020B0604020202020204" pitchFamily="34" charset="0"/>
            <a:cs typeface="Arial" panose="020B0604020202020204" pitchFamily="34" charset="0"/>
          </a:endParaRPr>
        </a:p>
      </dgm:t>
    </dgm:pt>
    <dgm:pt modelId="{D345E4A3-C42A-48FD-8A15-1F3AC53AEF02}" type="pres">
      <dgm:prSet presAssocID="{AFAD21D6-D339-4C1A-81F9-18943D4210CA}" presName="root" presStyleCnt="0">
        <dgm:presLayoutVars>
          <dgm:dir/>
          <dgm:resizeHandles val="exact"/>
        </dgm:presLayoutVars>
      </dgm:prSet>
      <dgm:spPr/>
    </dgm:pt>
    <dgm:pt modelId="{E13C4FB3-7D1E-48A8-B30A-D54F26C27B15}" type="pres">
      <dgm:prSet presAssocID="{E2A418FE-F38B-4DD5-A57C-218802B6B2A7}" presName="compNode" presStyleCnt="0"/>
      <dgm:spPr/>
    </dgm:pt>
    <dgm:pt modelId="{3095D2B4-51C6-4A03-8867-94D2D8F53A13}" type="pres">
      <dgm:prSet presAssocID="{E2A418FE-F38B-4DD5-A57C-218802B6B2A7}" presName="bgRect" presStyleLbl="bgShp" presStyleIdx="0" presStyleCnt="4"/>
      <dgm:spPr/>
    </dgm:pt>
    <dgm:pt modelId="{41AD60B6-DBE7-4F05-9CAE-CF2DD5B0C0D6}" type="pres">
      <dgm:prSet presAssocID="{E2A418FE-F38B-4DD5-A57C-218802B6B2A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A048CA45-2879-4A57-B2A1-8CD45B200EB2}" type="pres">
      <dgm:prSet presAssocID="{E2A418FE-F38B-4DD5-A57C-218802B6B2A7}" presName="spaceRect" presStyleCnt="0"/>
      <dgm:spPr/>
    </dgm:pt>
    <dgm:pt modelId="{D4184B89-E855-47E9-B1A5-4B35C4A188A4}" type="pres">
      <dgm:prSet presAssocID="{E2A418FE-F38B-4DD5-A57C-218802B6B2A7}" presName="parTx" presStyleLbl="revTx" presStyleIdx="0" presStyleCnt="4">
        <dgm:presLayoutVars>
          <dgm:chMax val="0"/>
          <dgm:chPref val="0"/>
        </dgm:presLayoutVars>
      </dgm:prSet>
      <dgm:spPr/>
    </dgm:pt>
    <dgm:pt modelId="{B2BA6598-06E4-4BDB-BCFD-4FA06102144E}" type="pres">
      <dgm:prSet presAssocID="{62062A7E-8394-47DE-ACBE-3D6E6E45FC70}" presName="sibTrans" presStyleCnt="0"/>
      <dgm:spPr/>
    </dgm:pt>
    <dgm:pt modelId="{A68E8A1A-CFE3-4EFD-B9DD-5F6D347FAAC4}" type="pres">
      <dgm:prSet presAssocID="{A8689BD1-6CEC-4BD4-9DD4-2E56A17A4B11}" presName="compNode" presStyleCnt="0"/>
      <dgm:spPr/>
    </dgm:pt>
    <dgm:pt modelId="{E7E302D3-162D-4E00-9047-813DE5AF7E9C}" type="pres">
      <dgm:prSet presAssocID="{A8689BD1-6CEC-4BD4-9DD4-2E56A17A4B11}" presName="bgRect" presStyleLbl="bgShp" presStyleIdx="1" presStyleCnt="4"/>
      <dgm:spPr/>
    </dgm:pt>
    <dgm:pt modelId="{9C4D530C-A891-40E4-AA5C-2405C90CEE15}" type="pres">
      <dgm:prSet presAssocID="{A8689BD1-6CEC-4BD4-9DD4-2E56A17A4B1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5B5B7BD1-EBDC-4CEB-AB91-251C1FA71953}" type="pres">
      <dgm:prSet presAssocID="{A8689BD1-6CEC-4BD4-9DD4-2E56A17A4B11}" presName="spaceRect" presStyleCnt="0"/>
      <dgm:spPr/>
    </dgm:pt>
    <dgm:pt modelId="{F116C7FF-E156-4034-9373-DC7EFBA7CB7A}" type="pres">
      <dgm:prSet presAssocID="{A8689BD1-6CEC-4BD4-9DD4-2E56A17A4B11}" presName="parTx" presStyleLbl="revTx" presStyleIdx="1" presStyleCnt="4">
        <dgm:presLayoutVars>
          <dgm:chMax val="0"/>
          <dgm:chPref val="0"/>
        </dgm:presLayoutVars>
      </dgm:prSet>
      <dgm:spPr/>
    </dgm:pt>
    <dgm:pt modelId="{1FE525A5-118C-40AC-8011-950A2D0DABA5}" type="pres">
      <dgm:prSet presAssocID="{37AF036D-0924-4626-9CF1-081E5910B16F}" presName="sibTrans" presStyleCnt="0"/>
      <dgm:spPr/>
    </dgm:pt>
    <dgm:pt modelId="{13E5B610-7EF9-45C0-82DB-69EDD8975B6A}" type="pres">
      <dgm:prSet presAssocID="{B911521D-7B71-49A5-8917-2E7F3DB6CE1C}" presName="compNode" presStyleCnt="0"/>
      <dgm:spPr/>
    </dgm:pt>
    <dgm:pt modelId="{9B30329B-8501-4F2B-9B70-1BDD4393A9C2}" type="pres">
      <dgm:prSet presAssocID="{B911521D-7B71-49A5-8917-2E7F3DB6CE1C}" presName="bgRect" presStyleLbl="bgShp" presStyleIdx="2" presStyleCnt="4"/>
      <dgm:spPr/>
    </dgm:pt>
    <dgm:pt modelId="{44F00E24-04BF-48BB-8940-7B537D3189E6}" type="pres">
      <dgm:prSet presAssocID="{B911521D-7B71-49A5-8917-2E7F3DB6CE1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uge"/>
        </a:ext>
      </dgm:extLst>
    </dgm:pt>
    <dgm:pt modelId="{F76AAE0D-FA2F-4AC2-AE97-A96D2A4C49FF}" type="pres">
      <dgm:prSet presAssocID="{B911521D-7B71-49A5-8917-2E7F3DB6CE1C}" presName="spaceRect" presStyleCnt="0"/>
      <dgm:spPr/>
    </dgm:pt>
    <dgm:pt modelId="{3F769C4F-BB80-44E7-86AF-75A04D0A4A76}" type="pres">
      <dgm:prSet presAssocID="{B911521D-7B71-49A5-8917-2E7F3DB6CE1C}" presName="parTx" presStyleLbl="revTx" presStyleIdx="2" presStyleCnt="4">
        <dgm:presLayoutVars>
          <dgm:chMax val="0"/>
          <dgm:chPref val="0"/>
        </dgm:presLayoutVars>
      </dgm:prSet>
      <dgm:spPr/>
    </dgm:pt>
    <dgm:pt modelId="{D6BEF494-2E1E-467C-9AAC-62E1FFBE4978}" type="pres">
      <dgm:prSet presAssocID="{43D35001-3C1B-47B5-9D1A-B01E5190993B}" presName="sibTrans" presStyleCnt="0"/>
      <dgm:spPr/>
    </dgm:pt>
    <dgm:pt modelId="{8D9DC25C-2275-4159-A263-ABD8534A049F}" type="pres">
      <dgm:prSet presAssocID="{2D1EB775-2BA2-48CF-9348-77C0AE60DDCA}" presName="compNode" presStyleCnt="0"/>
      <dgm:spPr/>
    </dgm:pt>
    <dgm:pt modelId="{9C21B2ED-A652-4D6D-B21A-63C39482295D}" type="pres">
      <dgm:prSet presAssocID="{2D1EB775-2BA2-48CF-9348-77C0AE60DDCA}" presName="bgRect" presStyleLbl="bgShp" presStyleIdx="3" presStyleCnt="4"/>
      <dgm:spPr/>
    </dgm:pt>
    <dgm:pt modelId="{010314DC-2A1B-400B-B6FA-4D687A52DBB9}" type="pres">
      <dgm:prSet presAssocID="{2D1EB775-2BA2-48CF-9348-77C0AE60DDC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C8290D80-103B-4498-8CFD-3A83B5CE4961}" type="pres">
      <dgm:prSet presAssocID="{2D1EB775-2BA2-48CF-9348-77C0AE60DDCA}" presName="spaceRect" presStyleCnt="0"/>
      <dgm:spPr/>
    </dgm:pt>
    <dgm:pt modelId="{A4409F5F-2B6D-4A7F-AED7-DFF796A953BB}" type="pres">
      <dgm:prSet presAssocID="{2D1EB775-2BA2-48CF-9348-77C0AE60DDCA}" presName="parTx" presStyleLbl="revTx" presStyleIdx="3" presStyleCnt="4">
        <dgm:presLayoutVars>
          <dgm:chMax val="0"/>
          <dgm:chPref val="0"/>
        </dgm:presLayoutVars>
      </dgm:prSet>
      <dgm:spPr/>
    </dgm:pt>
  </dgm:ptLst>
  <dgm:cxnLst>
    <dgm:cxn modelId="{8C87470B-8FF3-4ED9-9527-1C56A3544BA6}" srcId="{AFAD21D6-D339-4C1A-81F9-18943D4210CA}" destId="{2D1EB775-2BA2-48CF-9348-77C0AE60DDCA}" srcOrd="3" destOrd="0" parTransId="{BFDC87FF-F00D-41B0-A2F7-6D8CF4BF0AE0}" sibTransId="{5AD90FDA-8AD2-48E6-A8A8-57690DB15D4F}"/>
    <dgm:cxn modelId="{1A5A4915-211B-4DA5-8BA8-CF09F222E81D}" type="presOf" srcId="{E2A418FE-F38B-4DD5-A57C-218802B6B2A7}" destId="{D4184B89-E855-47E9-B1A5-4B35C4A188A4}" srcOrd="0" destOrd="0" presId="urn:microsoft.com/office/officeart/2018/2/layout/IconVerticalSolidList"/>
    <dgm:cxn modelId="{D011D86B-B90A-42C6-98E3-083B9D59C388}" type="presOf" srcId="{AFAD21D6-D339-4C1A-81F9-18943D4210CA}" destId="{D345E4A3-C42A-48FD-8A15-1F3AC53AEF02}" srcOrd="0" destOrd="0" presId="urn:microsoft.com/office/officeart/2018/2/layout/IconVerticalSolidList"/>
    <dgm:cxn modelId="{B8FEC84C-ACCC-4B03-8B8D-82342825192E}" srcId="{AFAD21D6-D339-4C1A-81F9-18943D4210CA}" destId="{A8689BD1-6CEC-4BD4-9DD4-2E56A17A4B11}" srcOrd="1" destOrd="0" parTransId="{890137D4-510B-464C-90DA-E9C3642850DC}" sibTransId="{37AF036D-0924-4626-9CF1-081E5910B16F}"/>
    <dgm:cxn modelId="{A0873352-914E-4D50-91B0-862050F4D386}" srcId="{AFAD21D6-D339-4C1A-81F9-18943D4210CA}" destId="{B911521D-7B71-49A5-8917-2E7F3DB6CE1C}" srcOrd="2" destOrd="0" parTransId="{A44F4279-9791-4644-BE82-F12F9AA2DA6C}" sibTransId="{43D35001-3C1B-47B5-9D1A-B01E5190993B}"/>
    <dgm:cxn modelId="{DC86E297-BCC7-461E-9515-68730AECFE32}" type="presOf" srcId="{B911521D-7B71-49A5-8917-2E7F3DB6CE1C}" destId="{3F769C4F-BB80-44E7-86AF-75A04D0A4A76}" srcOrd="0" destOrd="0" presId="urn:microsoft.com/office/officeart/2018/2/layout/IconVerticalSolidList"/>
    <dgm:cxn modelId="{2C491498-8543-4CEC-9A56-FFB126407DB5}" type="presOf" srcId="{2D1EB775-2BA2-48CF-9348-77C0AE60DDCA}" destId="{A4409F5F-2B6D-4A7F-AED7-DFF796A953BB}" srcOrd="0" destOrd="0" presId="urn:microsoft.com/office/officeart/2018/2/layout/IconVerticalSolidList"/>
    <dgm:cxn modelId="{90E47AAC-3EAC-49EF-BB99-BC9AAD228C1A}" srcId="{AFAD21D6-D339-4C1A-81F9-18943D4210CA}" destId="{E2A418FE-F38B-4DD5-A57C-218802B6B2A7}" srcOrd="0" destOrd="0" parTransId="{8EC499CF-9A60-4885-B75C-60BAF6B2781C}" sibTransId="{62062A7E-8394-47DE-ACBE-3D6E6E45FC70}"/>
    <dgm:cxn modelId="{539516E7-EBB3-496D-92C8-14D39F19CA67}" type="presOf" srcId="{A8689BD1-6CEC-4BD4-9DD4-2E56A17A4B11}" destId="{F116C7FF-E156-4034-9373-DC7EFBA7CB7A}" srcOrd="0" destOrd="0" presId="urn:microsoft.com/office/officeart/2018/2/layout/IconVerticalSolidList"/>
    <dgm:cxn modelId="{EEDA3118-C526-4FF8-8368-A3FC771B5690}" type="presParOf" srcId="{D345E4A3-C42A-48FD-8A15-1F3AC53AEF02}" destId="{E13C4FB3-7D1E-48A8-B30A-D54F26C27B15}" srcOrd="0" destOrd="0" presId="urn:microsoft.com/office/officeart/2018/2/layout/IconVerticalSolidList"/>
    <dgm:cxn modelId="{B4A18FE9-843E-4528-B29E-D856EF9C8185}" type="presParOf" srcId="{E13C4FB3-7D1E-48A8-B30A-D54F26C27B15}" destId="{3095D2B4-51C6-4A03-8867-94D2D8F53A13}" srcOrd="0" destOrd="0" presId="urn:microsoft.com/office/officeart/2018/2/layout/IconVerticalSolidList"/>
    <dgm:cxn modelId="{BC4CAFC7-A36B-4FB0-985D-8D1B97BAC2C4}" type="presParOf" srcId="{E13C4FB3-7D1E-48A8-B30A-D54F26C27B15}" destId="{41AD60B6-DBE7-4F05-9CAE-CF2DD5B0C0D6}" srcOrd="1" destOrd="0" presId="urn:microsoft.com/office/officeart/2018/2/layout/IconVerticalSolidList"/>
    <dgm:cxn modelId="{E4EF022E-7D22-4028-A152-9A3D650844E4}" type="presParOf" srcId="{E13C4FB3-7D1E-48A8-B30A-D54F26C27B15}" destId="{A048CA45-2879-4A57-B2A1-8CD45B200EB2}" srcOrd="2" destOrd="0" presId="urn:microsoft.com/office/officeart/2018/2/layout/IconVerticalSolidList"/>
    <dgm:cxn modelId="{A82C1D3C-F98D-4DFC-AEEB-E945175ABC8A}" type="presParOf" srcId="{E13C4FB3-7D1E-48A8-B30A-D54F26C27B15}" destId="{D4184B89-E855-47E9-B1A5-4B35C4A188A4}" srcOrd="3" destOrd="0" presId="urn:microsoft.com/office/officeart/2018/2/layout/IconVerticalSolidList"/>
    <dgm:cxn modelId="{7E90B1F4-A377-415C-B5B1-51A68766371E}" type="presParOf" srcId="{D345E4A3-C42A-48FD-8A15-1F3AC53AEF02}" destId="{B2BA6598-06E4-4BDB-BCFD-4FA06102144E}" srcOrd="1" destOrd="0" presId="urn:microsoft.com/office/officeart/2018/2/layout/IconVerticalSolidList"/>
    <dgm:cxn modelId="{55018AF4-1F42-4345-A2CD-0CCA666FEA4D}" type="presParOf" srcId="{D345E4A3-C42A-48FD-8A15-1F3AC53AEF02}" destId="{A68E8A1A-CFE3-4EFD-B9DD-5F6D347FAAC4}" srcOrd="2" destOrd="0" presId="urn:microsoft.com/office/officeart/2018/2/layout/IconVerticalSolidList"/>
    <dgm:cxn modelId="{83EB28E6-4FFA-4EA3-88F8-857EB4B3527A}" type="presParOf" srcId="{A68E8A1A-CFE3-4EFD-B9DD-5F6D347FAAC4}" destId="{E7E302D3-162D-4E00-9047-813DE5AF7E9C}" srcOrd="0" destOrd="0" presId="urn:microsoft.com/office/officeart/2018/2/layout/IconVerticalSolidList"/>
    <dgm:cxn modelId="{8251299C-A96D-4BE9-A092-E766EFCB6864}" type="presParOf" srcId="{A68E8A1A-CFE3-4EFD-B9DD-5F6D347FAAC4}" destId="{9C4D530C-A891-40E4-AA5C-2405C90CEE15}" srcOrd="1" destOrd="0" presId="urn:microsoft.com/office/officeart/2018/2/layout/IconVerticalSolidList"/>
    <dgm:cxn modelId="{8CC1B474-77B0-43D8-B29C-21BA1295BCE0}" type="presParOf" srcId="{A68E8A1A-CFE3-4EFD-B9DD-5F6D347FAAC4}" destId="{5B5B7BD1-EBDC-4CEB-AB91-251C1FA71953}" srcOrd="2" destOrd="0" presId="urn:microsoft.com/office/officeart/2018/2/layout/IconVerticalSolidList"/>
    <dgm:cxn modelId="{F30E9CA3-786D-4CD5-908A-82ADFC07BA04}" type="presParOf" srcId="{A68E8A1A-CFE3-4EFD-B9DD-5F6D347FAAC4}" destId="{F116C7FF-E156-4034-9373-DC7EFBA7CB7A}" srcOrd="3" destOrd="0" presId="urn:microsoft.com/office/officeart/2018/2/layout/IconVerticalSolidList"/>
    <dgm:cxn modelId="{65B707B6-D41D-4B4C-AA9F-03FB2C2FBFF8}" type="presParOf" srcId="{D345E4A3-C42A-48FD-8A15-1F3AC53AEF02}" destId="{1FE525A5-118C-40AC-8011-950A2D0DABA5}" srcOrd="3" destOrd="0" presId="urn:microsoft.com/office/officeart/2018/2/layout/IconVerticalSolidList"/>
    <dgm:cxn modelId="{AEC966DE-8CE1-4016-880A-820CB3CA2343}" type="presParOf" srcId="{D345E4A3-C42A-48FD-8A15-1F3AC53AEF02}" destId="{13E5B610-7EF9-45C0-82DB-69EDD8975B6A}" srcOrd="4" destOrd="0" presId="urn:microsoft.com/office/officeart/2018/2/layout/IconVerticalSolidList"/>
    <dgm:cxn modelId="{EB01C204-F35F-4714-B460-BBB10895C1D6}" type="presParOf" srcId="{13E5B610-7EF9-45C0-82DB-69EDD8975B6A}" destId="{9B30329B-8501-4F2B-9B70-1BDD4393A9C2}" srcOrd="0" destOrd="0" presId="urn:microsoft.com/office/officeart/2018/2/layout/IconVerticalSolidList"/>
    <dgm:cxn modelId="{E91030E7-89D2-4155-9395-8C7D047748C4}" type="presParOf" srcId="{13E5B610-7EF9-45C0-82DB-69EDD8975B6A}" destId="{44F00E24-04BF-48BB-8940-7B537D3189E6}" srcOrd="1" destOrd="0" presId="urn:microsoft.com/office/officeart/2018/2/layout/IconVerticalSolidList"/>
    <dgm:cxn modelId="{9B95D512-55CA-40FE-BA53-6FB50353AF6F}" type="presParOf" srcId="{13E5B610-7EF9-45C0-82DB-69EDD8975B6A}" destId="{F76AAE0D-FA2F-4AC2-AE97-A96D2A4C49FF}" srcOrd="2" destOrd="0" presId="urn:microsoft.com/office/officeart/2018/2/layout/IconVerticalSolidList"/>
    <dgm:cxn modelId="{46040EB6-7272-4EDA-A572-D6C44BD771EC}" type="presParOf" srcId="{13E5B610-7EF9-45C0-82DB-69EDD8975B6A}" destId="{3F769C4F-BB80-44E7-86AF-75A04D0A4A76}" srcOrd="3" destOrd="0" presId="urn:microsoft.com/office/officeart/2018/2/layout/IconVerticalSolidList"/>
    <dgm:cxn modelId="{B061135E-DEC0-4C99-91EF-DCA9B4AA65CF}" type="presParOf" srcId="{D345E4A3-C42A-48FD-8A15-1F3AC53AEF02}" destId="{D6BEF494-2E1E-467C-9AAC-62E1FFBE4978}" srcOrd="5" destOrd="0" presId="urn:microsoft.com/office/officeart/2018/2/layout/IconVerticalSolidList"/>
    <dgm:cxn modelId="{600B1CE3-C386-4983-B0B2-C46E0475BF81}" type="presParOf" srcId="{D345E4A3-C42A-48FD-8A15-1F3AC53AEF02}" destId="{8D9DC25C-2275-4159-A263-ABD8534A049F}" srcOrd="6" destOrd="0" presId="urn:microsoft.com/office/officeart/2018/2/layout/IconVerticalSolidList"/>
    <dgm:cxn modelId="{03BEAF1E-2C1A-4B54-AACE-73B561217576}" type="presParOf" srcId="{8D9DC25C-2275-4159-A263-ABD8534A049F}" destId="{9C21B2ED-A652-4D6D-B21A-63C39482295D}" srcOrd="0" destOrd="0" presId="urn:microsoft.com/office/officeart/2018/2/layout/IconVerticalSolidList"/>
    <dgm:cxn modelId="{FF1F3908-ABF6-47C2-90F1-13379C7DA46E}" type="presParOf" srcId="{8D9DC25C-2275-4159-A263-ABD8534A049F}" destId="{010314DC-2A1B-400B-B6FA-4D687A52DBB9}" srcOrd="1" destOrd="0" presId="urn:microsoft.com/office/officeart/2018/2/layout/IconVerticalSolidList"/>
    <dgm:cxn modelId="{71C344E6-F9FD-45D5-B510-B08D42DB1D65}" type="presParOf" srcId="{8D9DC25C-2275-4159-A263-ABD8534A049F}" destId="{C8290D80-103B-4498-8CFD-3A83B5CE4961}" srcOrd="2" destOrd="0" presId="urn:microsoft.com/office/officeart/2018/2/layout/IconVerticalSolidList"/>
    <dgm:cxn modelId="{E0797CB4-8ED3-4EF3-9609-78F298360E90}" type="presParOf" srcId="{8D9DC25C-2275-4159-A263-ABD8534A049F}" destId="{A4409F5F-2B6D-4A7F-AED7-DFF796A953B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5B90D7-7427-4872-B8E3-4821A151161A}">
      <dsp:nvSpPr>
        <dsp:cNvPr id="0" name=""/>
        <dsp:cNvSpPr/>
      </dsp:nvSpPr>
      <dsp:spPr>
        <a:xfrm>
          <a:off x="205" y="687670"/>
          <a:ext cx="2479997" cy="2975996"/>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577850">
            <a:lnSpc>
              <a:spcPct val="90000"/>
            </a:lnSpc>
            <a:spcBef>
              <a:spcPct val="0"/>
            </a:spcBef>
            <a:spcAft>
              <a:spcPct val="35000"/>
            </a:spcAft>
            <a:buNone/>
          </a:pPr>
          <a:r>
            <a:rPr lang="en-US" sz="1300" b="1" i="0" kern="1200" baseline="0" dirty="0">
              <a:latin typeface="Arial" panose="020B0604020202020204" pitchFamily="34" charset="0"/>
              <a:cs typeface="Arial" panose="020B0604020202020204" pitchFamily="34" charset="0"/>
            </a:rPr>
            <a:t>Student 1:Recruitment and Selection</a:t>
          </a:r>
          <a:r>
            <a:rPr lang="en-US" sz="1300" b="0" i="0" kern="1200" baseline="0" dirty="0">
              <a:latin typeface="Arial" panose="020B0604020202020204" pitchFamily="34" charset="0"/>
              <a:cs typeface="Arial" panose="020B0604020202020204" pitchFamily="34" charset="0"/>
            </a:rPr>
            <a:t>– Evaluation of talent acquisition processes, strategic alignment, global challenges, and proposed improvements.</a:t>
          </a:r>
          <a:endParaRPr lang="en-GB" sz="1300" b="0" i="0" kern="1200" baseline="0" dirty="0">
            <a:latin typeface="Arial" panose="020B0604020202020204" pitchFamily="34" charset="0"/>
            <a:cs typeface="Arial" panose="020B0604020202020204" pitchFamily="34" charset="0"/>
          </a:endParaRPr>
        </a:p>
        <a:p>
          <a:pPr marL="0" lvl="0" indent="0" algn="l" defTabSz="577850">
            <a:lnSpc>
              <a:spcPct val="90000"/>
            </a:lnSpc>
            <a:spcBef>
              <a:spcPct val="0"/>
            </a:spcBef>
            <a:spcAft>
              <a:spcPct val="35000"/>
            </a:spcAft>
            <a:buNone/>
          </a:pPr>
          <a:endParaRPr lang="en-GB" sz="1300" kern="1200" dirty="0">
            <a:latin typeface="Arial" panose="020B0604020202020204" pitchFamily="34" charset="0"/>
            <a:cs typeface="Arial" panose="020B0604020202020204" pitchFamily="34" charset="0"/>
          </a:endParaRPr>
        </a:p>
      </dsp:txBody>
      <dsp:txXfrm>
        <a:off x="205" y="1878069"/>
        <a:ext cx="2479997" cy="1785598"/>
      </dsp:txXfrm>
    </dsp:sp>
    <dsp:sp modelId="{23C88911-08E2-446B-81AA-46C0338F0FB0}">
      <dsp:nvSpPr>
        <dsp:cNvPr id="0" name=""/>
        <dsp:cNvSpPr/>
      </dsp:nvSpPr>
      <dsp:spPr>
        <a:xfrm>
          <a:off x="205" y="687670"/>
          <a:ext cx="2479997" cy="1190398"/>
        </a:xfrm>
        <a:prstGeom prst="rect">
          <a:avLst/>
        </a:prstGeom>
        <a:noFill/>
        <a:ln w="1905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889250">
            <a:lnSpc>
              <a:spcPct val="90000"/>
            </a:lnSpc>
            <a:spcBef>
              <a:spcPct val="0"/>
            </a:spcBef>
            <a:spcAft>
              <a:spcPct val="35000"/>
            </a:spcAft>
            <a:buNone/>
          </a:pPr>
          <a:r>
            <a:rPr lang="en-GB" sz="6500" kern="1200">
              <a:latin typeface="Arial" panose="020B0604020202020204" pitchFamily="34" charset="0"/>
              <a:cs typeface="Arial" panose="020B0604020202020204" pitchFamily="34" charset="0"/>
            </a:rPr>
            <a:t>01</a:t>
          </a:r>
        </a:p>
      </dsp:txBody>
      <dsp:txXfrm>
        <a:off x="205" y="687670"/>
        <a:ext cx="2479997" cy="1190398"/>
      </dsp:txXfrm>
    </dsp:sp>
    <dsp:sp modelId="{9C9BA5A8-D6BB-4CC9-8DEC-75A630EF2758}">
      <dsp:nvSpPr>
        <dsp:cNvPr id="0" name=""/>
        <dsp:cNvSpPr/>
      </dsp:nvSpPr>
      <dsp:spPr>
        <a:xfrm>
          <a:off x="2678602" y="687670"/>
          <a:ext cx="2479997" cy="2975996"/>
        </a:xfrm>
        <a:prstGeom prst="rect">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577850">
            <a:lnSpc>
              <a:spcPct val="90000"/>
            </a:lnSpc>
            <a:spcBef>
              <a:spcPct val="0"/>
            </a:spcBef>
            <a:spcAft>
              <a:spcPct val="35000"/>
            </a:spcAft>
            <a:buNone/>
          </a:pPr>
          <a:r>
            <a:rPr lang="en-US" sz="1300" b="1" i="0" kern="1200" baseline="0" dirty="0">
              <a:latin typeface="Arial" panose="020B0604020202020204" pitchFamily="34" charset="0"/>
              <a:cs typeface="Arial" panose="020B0604020202020204" pitchFamily="34" charset="0"/>
            </a:rPr>
            <a:t>Student 2: Training and Development</a:t>
          </a:r>
          <a:r>
            <a:rPr lang="en-US" sz="1300" b="0" i="0" kern="1200" baseline="0" dirty="0">
              <a:latin typeface="Arial" panose="020B0604020202020204" pitchFamily="34" charset="0"/>
              <a:cs typeface="Arial" panose="020B0604020202020204" pitchFamily="34" charset="0"/>
            </a:rPr>
            <a:t>– Analysis of capability-building strategies, current practices, managerial roles, challenges, and recommendations.</a:t>
          </a:r>
          <a:endParaRPr lang="en-GB" sz="1300" b="0" i="0" kern="1200" baseline="0" dirty="0">
            <a:latin typeface="Arial" panose="020B0604020202020204" pitchFamily="34" charset="0"/>
            <a:cs typeface="Arial" panose="020B0604020202020204" pitchFamily="34" charset="0"/>
          </a:endParaRPr>
        </a:p>
        <a:p>
          <a:pPr marL="0" lvl="0" indent="0" algn="l" defTabSz="577850">
            <a:lnSpc>
              <a:spcPct val="90000"/>
            </a:lnSpc>
            <a:spcBef>
              <a:spcPct val="0"/>
            </a:spcBef>
            <a:spcAft>
              <a:spcPct val="35000"/>
            </a:spcAft>
            <a:buNone/>
          </a:pPr>
          <a:endParaRPr lang="en-GB" sz="1300" kern="1200" dirty="0">
            <a:latin typeface="Arial" panose="020B0604020202020204" pitchFamily="34" charset="0"/>
            <a:cs typeface="Arial" panose="020B0604020202020204" pitchFamily="34" charset="0"/>
          </a:endParaRPr>
        </a:p>
      </dsp:txBody>
      <dsp:txXfrm>
        <a:off x="2678602" y="1878069"/>
        <a:ext cx="2479997" cy="1785598"/>
      </dsp:txXfrm>
    </dsp:sp>
    <dsp:sp modelId="{B33D4524-A926-49BA-B71F-3FBF10A6CC49}">
      <dsp:nvSpPr>
        <dsp:cNvPr id="0" name=""/>
        <dsp:cNvSpPr/>
      </dsp:nvSpPr>
      <dsp:spPr>
        <a:xfrm>
          <a:off x="2678602" y="687670"/>
          <a:ext cx="2479997" cy="1190398"/>
        </a:xfrm>
        <a:prstGeom prst="rect">
          <a:avLst/>
        </a:prstGeom>
        <a:noFill/>
        <a:ln w="1905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889250">
            <a:lnSpc>
              <a:spcPct val="90000"/>
            </a:lnSpc>
            <a:spcBef>
              <a:spcPct val="0"/>
            </a:spcBef>
            <a:spcAft>
              <a:spcPct val="35000"/>
            </a:spcAft>
            <a:buNone/>
          </a:pPr>
          <a:r>
            <a:rPr lang="en-GB" sz="6500" kern="1200">
              <a:latin typeface="Arial" panose="020B0604020202020204" pitchFamily="34" charset="0"/>
              <a:cs typeface="Arial" panose="020B0604020202020204" pitchFamily="34" charset="0"/>
            </a:rPr>
            <a:t>02</a:t>
          </a:r>
          <a:endParaRPr lang="en-GB" sz="6500" kern="1200" dirty="0">
            <a:latin typeface="Arial" panose="020B0604020202020204" pitchFamily="34" charset="0"/>
            <a:cs typeface="Arial" panose="020B0604020202020204" pitchFamily="34" charset="0"/>
          </a:endParaRPr>
        </a:p>
      </dsp:txBody>
      <dsp:txXfrm>
        <a:off x="2678602" y="687670"/>
        <a:ext cx="2479997" cy="1190398"/>
      </dsp:txXfrm>
    </dsp:sp>
    <dsp:sp modelId="{3DDA009D-161A-49D6-BB6D-FCCD49EF097A}">
      <dsp:nvSpPr>
        <dsp:cNvPr id="0" name=""/>
        <dsp:cNvSpPr/>
      </dsp:nvSpPr>
      <dsp:spPr>
        <a:xfrm>
          <a:off x="5356999" y="687670"/>
          <a:ext cx="2479997" cy="2975996"/>
        </a:xfrm>
        <a:prstGeom prst="rect">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577850">
            <a:lnSpc>
              <a:spcPct val="90000"/>
            </a:lnSpc>
            <a:spcBef>
              <a:spcPct val="0"/>
            </a:spcBef>
            <a:spcAft>
              <a:spcPct val="35000"/>
            </a:spcAft>
            <a:buNone/>
          </a:pPr>
          <a:r>
            <a:rPr lang="en-US" sz="1300" b="1" i="0" kern="1200" baseline="0">
              <a:latin typeface="Arial" panose="020B0604020202020204" pitchFamily="34" charset="0"/>
              <a:cs typeface="Arial" panose="020B0604020202020204" pitchFamily="34" charset="0"/>
            </a:rPr>
            <a:t>Student 3:</a:t>
          </a:r>
          <a:r>
            <a:rPr lang="en-US" sz="1300" b="0" i="0" kern="1200" baseline="0">
              <a:latin typeface="Arial" panose="020B0604020202020204" pitchFamily="34" charset="0"/>
              <a:cs typeface="Arial" panose="020B0604020202020204" pitchFamily="34" charset="0"/>
            </a:rPr>
            <a:t> </a:t>
          </a:r>
          <a:r>
            <a:rPr lang="en-US" sz="1300" b="1" i="0" kern="1200" baseline="0">
              <a:latin typeface="Arial" panose="020B0604020202020204" pitchFamily="34" charset="0"/>
              <a:cs typeface="Arial" panose="020B0604020202020204" pitchFamily="34" charset="0"/>
            </a:rPr>
            <a:t>Performance Management </a:t>
          </a:r>
          <a:r>
            <a:rPr lang="en-US" sz="1300" b="0" i="0" kern="1200" baseline="0">
              <a:latin typeface="Arial" panose="020B0604020202020204" pitchFamily="34" charset="0"/>
              <a:cs typeface="Arial" panose="020B0604020202020204" pitchFamily="34" charset="0"/>
            </a:rPr>
            <a:t>– Review of performance frameworks, line manager involvement, limitations, and enhancement strategies.</a:t>
          </a:r>
          <a:endParaRPr lang="en-GB" sz="1300" kern="1200">
            <a:latin typeface="Arial" panose="020B0604020202020204" pitchFamily="34" charset="0"/>
            <a:cs typeface="Arial" panose="020B0604020202020204" pitchFamily="34" charset="0"/>
          </a:endParaRPr>
        </a:p>
      </dsp:txBody>
      <dsp:txXfrm>
        <a:off x="5356999" y="1878069"/>
        <a:ext cx="2479997" cy="1785598"/>
      </dsp:txXfrm>
    </dsp:sp>
    <dsp:sp modelId="{026D92D4-C6A1-45B2-8E2D-EE3515975B10}">
      <dsp:nvSpPr>
        <dsp:cNvPr id="0" name=""/>
        <dsp:cNvSpPr/>
      </dsp:nvSpPr>
      <dsp:spPr>
        <a:xfrm>
          <a:off x="5356999" y="687670"/>
          <a:ext cx="2479997" cy="1190398"/>
        </a:xfrm>
        <a:prstGeom prst="rect">
          <a:avLst/>
        </a:prstGeom>
        <a:noFill/>
        <a:ln w="1905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889250">
            <a:lnSpc>
              <a:spcPct val="90000"/>
            </a:lnSpc>
            <a:spcBef>
              <a:spcPct val="0"/>
            </a:spcBef>
            <a:spcAft>
              <a:spcPct val="35000"/>
            </a:spcAft>
            <a:buNone/>
          </a:pPr>
          <a:r>
            <a:rPr lang="en-GB" sz="6500" kern="1200">
              <a:latin typeface="Arial" panose="020B0604020202020204" pitchFamily="34" charset="0"/>
              <a:cs typeface="Arial" panose="020B0604020202020204" pitchFamily="34" charset="0"/>
            </a:rPr>
            <a:t>03</a:t>
          </a:r>
        </a:p>
      </dsp:txBody>
      <dsp:txXfrm>
        <a:off x="5356999" y="687670"/>
        <a:ext cx="2479997" cy="1190398"/>
      </dsp:txXfrm>
    </dsp:sp>
    <dsp:sp modelId="{1E4CBE07-9B05-4103-97AB-B185917EF74A}">
      <dsp:nvSpPr>
        <dsp:cNvPr id="0" name=""/>
        <dsp:cNvSpPr/>
      </dsp:nvSpPr>
      <dsp:spPr>
        <a:xfrm>
          <a:off x="8035397" y="687670"/>
          <a:ext cx="2479997" cy="2975996"/>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44969" tIns="0" rIns="244969" bIns="330200" numCol="1" spcCol="1270" anchor="t" anchorCtr="0">
          <a:noAutofit/>
        </a:bodyPr>
        <a:lstStyle/>
        <a:p>
          <a:pPr marL="0" lvl="0" indent="0" algn="l" defTabSz="577850">
            <a:lnSpc>
              <a:spcPct val="90000"/>
            </a:lnSpc>
            <a:spcBef>
              <a:spcPct val="0"/>
            </a:spcBef>
            <a:spcAft>
              <a:spcPct val="35000"/>
            </a:spcAft>
            <a:buNone/>
          </a:pPr>
          <a:r>
            <a:rPr lang="en-US" sz="1300" b="1" i="0" kern="1200" baseline="0">
              <a:latin typeface="Arial" panose="020B0604020202020204" pitchFamily="34" charset="0"/>
              <a:cs typeface="Arial" panose="020B0604020202020204" pitchFamily="34" charset="0"/>
            </a:rPr>
            <a:t>Student 4:</a:t>
          </a:r>
          <a:r>
            <a:rPr lang="en-US" sz="1300" b="0" i="0" kern="1200" baseline="0">
              <a:latin typeface="Arial" panose="020B0604020202020204" pitchFamily="34" charset="0"/>
              <a:cs typeface="Arial" panose="020B0604020202020204" pitchFamily="34" charset="0"/>
            </a:rPr>
            <a:t> </a:t>
          </a:r>
          <a:r>
            <a:rPr lang="en-US" sz="1300" b="1" i="0" kern="1200" baseline="0">
              <a:latin typeface="Arial" panose="020B0604020202020204" pitchFamily="34" charset="0"/>
              <a:cs typeface="Arial" panose="020B0604020202020204" pitchFamily="34" charset="0"/>
            </a:rPr>
            <a:t>Diversity, Equity, and Inclusion (DEI) </a:t>
          </a:r>
          <a:r>
            <a:rPr lang="en-US" sz="1300" b="0" i="0" kern="1200" baseline="0">
              <a:latin typeface="Arial" panose="020B0604020202020204" pitchFamily="34" charset="0"/>
              <a:cs typeface="Arial" panose="020B0604020202020204" pitchFamily="34" charset="0"/>
            </a:rPr>
            <a:t>– Examination of DEI initiatives, global implementation issues, and strategic recommendations.</a:t>
          </a:r>
          <a:endParaRPr lang="en-GB" sz="1300" kern="1200">
            <a:latin typeface="Arial" panose="020B0604020202020204" pitchFamily="34" charset="0"/>
            <a:cs typeface="Arial" panose="020B0604020202020204" pitchFamily="34" charset="0"/>
          </a:endParaRPr>
        </a:p>
      </dsp:txBody>
      <dsp:txXfrm>
        <a:off x="8035397" y="1878069"/>
        <a:ext cx="2479997" cy="1785598"/>
      </dsp:txXfrm>
    </dsp:sp>
    <dsp:sp modelId="{2BF934FF-7616-4993-8979-E88823BA3E87}">
      <dsp:nvSpPr>
        <dsp:cNvPr id="0" name=""/>
        <dsp:cNvSpPr/>
      </dsp:nvSpPr>
      <dsp:spPr>
        <a:xfrm>
          <a:off x="8035397" y="687670"/>
          <a:ext cx="2479997" cy="1190398"/>
        </a:xfrm>
        <a:prstGeom prst="rect">
          <a:avLst/>
        </a:prstGeom>
        <a:noFill/>
        <a:ln w="1905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244969" tIns="165100" rIns="244969" bIns="165100" numCol="1" spcCol="1270" anchor="ctr" anchorCtr="0">
          <a:noAutofit/>
        </a:bodyPr>
        <a:lstStyle/>
        <a:p>
          <a:pPr marL="0" lvl="0" indent="0" algn="l" defTabSz="2889250">
            <a:lnSpc>
              <a:spcPct val="90000"/>
            </a:lnSpc>
            <a:spcBef>
              <a:spcPct val="0"/>
            </a:spcBef>
            <a:spcAft>
              <a:spcPct val="35000"/>
            </a:spcAft>
            <a:buNone/>
          </a:pPr>
          <a:r>
            <a:rPr lang="en-GB" sz="6500" kern="1200">
              <a:latin typeface="Arial" panose="020B0604020202020204" pitchFamily="34" charset="0"/>
              <a:cs typeface="Arial" panose="020B0604020202020204" pitchFamily="34" charset="0"/>
            </a:rPr>
            <a:t>04</a:t>
          </a:r>
        </a:p>
      </dsp:txBody>
      <dsp:txXfrm>
        <a:off x="8035397" y="687670"/>
        <a:ext cx="2479997" cy="11903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87728D-5BA3-4726-99EC-4F9B8B471CCC}">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7830A2-560D-401A-B868-6A3BC7879ED0}">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18759F-74C9-4304-BF96-8086C6B8D0D5}">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US" sz="2100" kern="1200" dirty="0"/>
            <a:t>To evaluate the recruitment and selection process of Tesco Plc in the present context.</a:t>
          </a:r>
        </a:p>
      </dsp:txBody>
      <dsp:txXfrm>
        <a:off x="1948202" y="368029"/>
        <a:ext cx="3233964" cy="1371985"/>
      </dsp:txXfrm>
    </dsp:sp>
    <dsp:sp modelId="{346F728F-5177-4D05-A2FD-6B8B80DA3D9C}">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D8773C-0F5A-491B-8B48-F1F77905CB30}">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5ECC1D-164B-414A-B11D-D641F7261D14}">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US" sz="2100" kern="1200"/>
            <a:t>To determine the training and development measures taken by Tesco for employee development.</a:t>
          </a:r>
        </a:p>
      </dsp:txBody>
      <dsp:txXfrm>
        <a:off x="7411643" y="368029"/>
        <a:ext cx="3233964" cy="1371985"/>
      </dsp:txXfrm>
    </dsp:sp>
    <dsp:sp modelId="{0384F428-BC60-435B-A9E8-A577101E5726}">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16F05F-6451-4870-9FCC-44F2316EBE02}">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784015-48B0-487B-A289-743F1D7F7849}">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US" sz="2100" kern="1200"/>
            <a:t>To review the performance management measures of the organisation and enhancement strategies.</a:t>
          </a:r>
        </a:p>
      </dsp:txBody>
      <dsp:txXfrm>
        <a:off x="1948202" y="2452790"/>
        <a:ext cx="3233964" cy="1371985"/>
      </dsp:txXfrm>
    </dsp:sp>
    <dsp:sp modelId="{2F816A52-F451-4678-B97E-F271F92EFF17}">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A8ED13-CE11-4600-B11B-661A875D0D1D}">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7110DE-5F0E-4579-8636-3F40B73FD591}">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US" sz="2100" kern="1200"/>
            <a:t>To review the effectiveness of the Diversity, Equity and Inclusion policies of Tesco.</a:t>
          </a:r>
        </a:p>
      </dsp:txBody>
      <dsp:txXfrm>
        <a:off x="7411643" y="2452790"/>
        <a:ext cx="3233964" cy="13719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488A8E-3440-467D-BB86-E3ED18641E24}">
      <dsp:nvSpPr>
        <dsp:cNvPr id="0" name=""/>
        <dsp:cNvSpPr/>
      </dsp:nvSpPr>
      <dsp:spPr>
        <a:xfrm>
          <a:off x="0" y="0"/>
          <a:ext cx="3888528"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A66187-9097-422D-84FC-20B788505A9F}">
      <dsp:nvSpPr>
        <dsp:cNvPr id="0" name=""/>
        <dsp:cNvSpPr/>
      </dsp:nvSpPr>
      <dsp:spPr>
        <a:xfrm>
          <a:off x="0" y="0"/>
          <a:ext cx="3888528" cy="888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The online evaluation tools are used to analyse the ability to provide customer service and solve problems.</a:t>
          </a:r>
        </a:p>
      </dsp:txBody>
      <dsp:txXfrm>
        <a:off x="0" y="0"/>
        <a:ext cx="3888528" cy="888395"/>
      </dsp:txXfrm>
    </dsp:sp>
    <dsp:sp modelId="{A49551B4-411F-4CA4-A2F2-1318C76BA6F4}">
      <dsp:nvSpPr>
        <dsp:cNvPr id="0" name=""/>
        <dsp:cNvSpPr/>
      </dsp:nvSpPr>
      <dsp:spPr>
        <a:xfrm>
          <a:off x="0" y="888395"/>
          <a:ext cx="3888528"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798D4B-A70B-4F8C-9CFC-0D6D9953B16A}">
      <dsp:nvSpPr>
        <dsp:cNvPr id="0" name=""/>
        <dsp:cNvSpPr/>
      </dsp:nvSpPr>
      <dsp:spPr>
        <a:xfrm>
          <a:off x="0" y="888395"/>
          <a:ext cx="3888528" cy="888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latin typeface="Times New Roman" panose="02020603050405020304" pitchFamily="18" charset="0"/>
              <a:cs typeface="Times New Roman" panose="02020603050405020304" pitchFamily="18" charset="0"/>
            </a:rPr>
            <a:t>Recruitment is aimed at internal promotion in order to enhance career pathways in an efficient way (Vishwanath and </a:t>
          </a:r>
          <a:r>
            <a:rPr lang="en-GB" sz="1500" kern="1200" dirty="0" err="1">
              <a:latin typeface="Times New Roman" panose="02020603050405020304" pitchFamily="18" charset="0"/>
              <a:cs typeface="Times New Roman" panose="02020603050405020304" pitchFamily="18" charset="0"/>
            </a:rPr>
            <a:t>Vaddepalli</a:t>
          </a:r>
          <a:r>
            <a:rPr lang="en-GB" sz="1500" kern="1200" dirty="0">
              <a:latin typeface="Times New Roman" panose="02020603050405020304" pitchFamily="18" charset="0"/>
              <a:cs typeface="Times New Roman" panose="02020603050405020304" pitchFamily="18" charset="0"/>
            </a:rPr>
            <a:t>, 2023).</a:t>
          </a:r>
        </a:p>
      </dsp:txBody>
      <dsp:txXfrm>
        <a:off x="0" y="888395"/>
        <a:ext cx="3888528" cy="888395"/>
      </dsp:txXfrm>
    </dsp:sp>
    <dsp:sp modelId="{98ADC379-DFF3-44BE-BC49-814CEAA4A929}">
      <dsp:nvSpPr>
        <dsp:cNvPr id="0" name=""/>
        <dsp:cNvSpPr/>
      </dsp:nvSpPr>
      <dsp:spPr>
        <a:xfrm>
          <a:off x="0" y="1776790"/>
          <a:ext cx="3888528"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1FB853-969B-44EF-AC6B-776FF65AE6B2}">
      <dsp:nvSpPr>
        <dsp:cNvPr id="0" name=""/>
        <dsp:cNvSpPr/>
      </dsp:nvSpPr>
      <dsp:spPr>
        <a:xfrm>
          <a:off x="0" y="1776790"/>
          <a:ext cx="3888528" cy="888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latin typeface="Times New Roman" panose="02020603050405020304" pitchFamily="18" charset="0"/>
              <a:cs typeface="Times New Roman" panose="02020603050405020304" pitchFamily="18" charset="0"/>
            </a:rPr>
            <a:t>Alliances with schools develop pipelines in early careers.</a:t>
          </a:r>
        </a:p>
      </dsp:txBody>
      <dsp:txXfrm>
        <a:off x="0" y="1776790"/>
        <a:ext cx="3888528" cy="888395"/>
      </dsp:txXfrm>
    </dsp:sp>
    <dsp:sp modelId="{838FAE9E-4A75-4E1A-847A-E040D5346852}">
      <dsp:nvSpPr>
        <dsp:cNvPr id="0" name=""/>
        <dsp:cNvSpPr/>
      </dsp:nvSpPr>
      <dsp:spPr>
        <a:xfrm>
          <a:off x="0" y="2665185"/>
          <a:ext cx="3888528"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430CE4-DC7C-4B03-97DE-AB6F31A29FAF}">
      <dsp:nvSpPr>
        <dsp:cNvPr id="0" name=""/>
        <dsp:cNvSpPr/>
      </dsp:nvSpPr>
      <dsp:spPr>
        <a:xfrm>
          <a:off x="0" y="2665185"/>
          <a:ext cx="3888528" cy="8883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latin typeface="Times New Roman" panose="02020603050405020304" pitchFamily="18" charset="0"/>
              <a:cs typeface="Times New Roman" panose="02020603050405020304" pitchFamily="18" charset="0"/>
            </a:rPr>
            <a:t>Diversity recruiting efforts expand the reach to the underrepresented groups.</a:t>
          </a:r>
        </a:p>
      </dsp:txBody>
      <dsp:txXfrm>
        <a:off x="0" y="2665185"/>
        <a:ext cx="3888528" cy="8883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BF8961-712D-4C8C-92A5-7DEEE6CFD5AE}">
      <dsp:nvSpPr>
        <dsp:cNvPr id="0" name=""/>
        <dsp:cNvSpPr/>
      </dsp:nvSpPr>
      <dsp:spPr>
        <a:xfrm>
          <a:off x="3744130" y="340961"/>
          <a:ext cx="4575539" cy="4575539"/>
        </a:xfrm>
        <a:prstGeom prst="pie">
          <a:avLst>
            <a:gd name="adj1" fmla="val 16200000"/>
            <a:gd name="adj2" fmla="val 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Employee turnover on the frontline is a major challenge to long term workforce planning.</a:t>
          </a:r>
          <a:endParaRPr lang="en-US" sz="1200" kern="1200" dirty="0">
            <a:latin typeface="Arial" panose="020B0604020202020204" pitchFamily="34" charset="0"/>
            <a:cs typeface="Arial" panose="020B0604020202020204" pitchFamily="34" charset="0"/>
          </a:endParaRPr>
        </a:p>
      </dsp:txBody>
      <dsp:txXfrm>
        <a:off x="6172979" y="1289297"/>
        <a:ext cx="1688592" cy="1252826"/>
      </dsp:txXfrm>
    </dsp:sp>
    <dsp:sp modelId="{B3FCC5F3-4E82-4A36-B9B4-DB8079FCF5AB}">
      <dsp:nvSpPr>
        <dsp:cNvPr id="0" name=""/>
        <dsp:cNvSpPr/>
      </dsp:nvSpPr>
      <dsp:spPr>
        <a:xfrm>
          <a:off x="3744130" y="494569"/>
          <a:ext cx="4575539" cy="4575539"/>
        </a:xfrm>
        <a:prstGeom prst="pie">
          <a:avLst>
            <a:gd name="adj1" fmla="val 0"/>
            <a:gd name="adj2" fmla="val 5400000"/>
          </a:avLst>
        </a:prstGeom>
        <a:solidFill>
          <a:schemeClr val="accent4">
            <a:hueOff val="2199979"/>
            <a:satOff val="-9734"/>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The talent shortages are increased by the competition of logistics and digital specialists.</a:t>
          </a:r>
          <a:endParaRPr lang="en-US" sz="1200" kern="1200">
            <a:latin typeface="Arial" panose="020B0604020202020204" pitchFamily="34" charset="0"/>
            <a:cs typeface="Arial" panose="020B0604020202020204" pitchFamily="34" charset="0"/>
          </a:endParaRPr>
        </a:p>
      </dsp:txBody>
      <dsp:txXfrm>
        <a:off x="6172979" y="2868947"/>
        <a:ext cx="1688592" cy="1252826"/>
      </dsp:txXfrm>
    </dsp:sp>
    <dsp:sp modelId="{A9CA525E-F5E6-40B2-B077-EB066072755C}">
      <dsp:nvSpPr>
        <dsp:cNvPr id="0" name=""/>
        <dsp:cNvSpPr/>
      </dsp:nvSpPr>
      <dsp:spPr>
        <a:xfrm>
          <a:off x="3590522" y="494569"/>
          <a:ext cx="4575539" cy="4575539"/>
        </a:xfrm>
        <a:prstGeom prst="pie">
          <a:avLst>
            <a:gd name="adj1" fmla="val 5400000"/>
            <a:gd name="adj2" fmla="val 10800000"/>
          </a:avLst>
        </a:prstGeom>
        <a:solidFill>
          <a:schemeClr val="accent4">
            <a:hueOff val="4399958"/>
            <a:satOff val="-19468"/>
            <a:lumOff val="-32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International discrepancies have negative impacts on recruiting efficiency (Smith </a:t>
          </a:r>
          <a:r>
            <a:rPr lang="en-GB" sz="1200" i="1" kern="1200">
              <a:latin typeface="Arial" panose="020B0604020202020204" pitchFamily="34" charset="0"/>
              <a:cs typeface="Arial" panose="020B0604020202020204" pitchFamily="34" charset="0"/>
            </a:rPr>
            <a:t>et al., </a:t>
          </a:r>
          <a:r>
            <a:rPr lang="en-GB" sz="1200" kern="1200">
              <a:latin typeface="Arial" panose="020B0604020202020204" pitchFamily="34" charset="0"/>
              <a:cs typeface="Arial" panose="020B0604020202020204" pitchFamily="34" charset="0"/>
            </a:rPr>
            <a:t>2024).</a:t>
          </a:r>
          <a:endParaRPr lang="en-US" sz="1200" kern="1200">
            <a:latin typeface="Arial" panose="020B0604020202020204" pitchFamily="34" charset="0"/>
            <a:cs typeface="Arial" panose="020B0604020202020204" pitchFamily="34" charset="0"/>
          </a:endParaRPr>
        </a:p>
      </dsp:txBody>
      <dsp:txXfrm>
        <a:off x="4048621" y="2868947"/>
        <a:ext cx="1688592" cy="1252826"/>
      </dsp:txXfrm>
    </dsp:sp>
    <dsp:sp modelId="{D7F646AE-CE74-4C25-A3C4-1FFC5E633AE2}">
      <dsp:nvSpPr>
        <dsp:cNvPr id="0" name=""/>
        <dsp:cNvSpPr/>
      </dsp:nvSpPr>
      <dsp:spPr>
        <a:xfrm>
          <a:off x="3590522" y="340961"/>
          <a:ext cx="4575539" cy="4575539"/>
        </a:xfrm>
        <a:prstGeom prst="pie">
          <a:avLst>
            <a:gd name="adj1" fmla="val 10800000"/>
            <a:gd name="adj2" fmla="val 16200000"/>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There is international movement of leadership with the help of  limited movement.</a:t>
          </a:r>
          <a:endParaRPr lang="en-US" sz="1200" kern="1200" dirty="0">
            <a:latin typeface="Arial" panose="020B0604020202020204" pitchFamily="34" charset="0"/>
            <a:cs typeface="Arial" panose="020B0604020202020204" pitchFamily="34" charset="0"/>
          </a:endParaRPr>
        </a:p>
      </dsp:txBody>
      <dsp:txXfrm>
        <a:off x="4048621" y="1289297"/>
        <a:ext cx="1688592" cy="1252826"/>
      </dsp:txXfrm>
    </dsp:sp>
    <dsp:sp modelId="{94350F9D-87D4-47D9-94F9-8BFF3A5D98A8}">
      <dsp:nvSpPr>
        <dsp:cNvPr id="0" name=""/>
        <dsp:cNvSpPr/>
      </dsp:nvSpPr>
      <dsp:spPr>
        <a:xfrm>
          <a:off x="3460882" y="57714"/>
          <a:ext cx="5142035" cy="5142035"/>
        </a:xfrm>
        <a:prstGeom prst="circularArrow">
          <a:avLst>
            <a:gd name="adj1" fmla="val 5085"/>
            <a:gd name="adj2" fmla="val 327528"/>
            <a:gd name="adj3" fmla="val 21272472"/>
            <a:gd name="adj4" fmla="val 16200000"/>
            <a:gd name="adj5" fmla="val 593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851230A-AE70-436E-9218-44C30BCB8E7D}">
      <dsp:nvSpPr>
        <dsp:cNvPr id="0" name=""/>
        <dsp:cNvSpPr/>
      </dsp:nvSpPr>
      <dsp:spPr>
        <a:xfrm>
          <a:off x="3460882" y="211321"/>
          <a:ext cx="5142035" cy="5142035"/>
        </a:xfrm>
        <a:prstGeom prst="circularArrow">
          <a:avLst>
            <a:gd name="adj1" fmla="val 5085"/>
            <a:gd name="adj2" fmla="val 327528"/>
            <a:gd name="adj3" fmla="val 5072472"/>
            <a:gd name="adj4" fmla="val 0"/>
            <a:gd name="adj5" fmla="val 5932"/>
          </a:avLst>
        </a:prstGeom>
        <a:solidFill>
          <a:schemeClr val="accent4">
            <a:hueOff val="2199979"/>
            <a:satOff val="-9734"/>
            <a:lumOff val="-163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661C468-16F4-4845-B0E3-18781564D296}">
      <dsp:nvSpPr>
        <dsp:cNvPr id="0" name=""/>
        <dsp:cNvSpPr/>
      </dsp:nvSpPr>
      <dsp:spPr>
        <a:xfrm>
          <a:off x="3307275" y="211321"/>
          <a:ext cx="5142035" cy="5142035"/>
        </a:xfrm>
        <a:prstGeom prst="circularArrow">
          <a:avLst>
            <a:gd name="adj1" fmla="val 5085"/>
            <a:gd name="adj2" fmla="val 327528"/>
            <a:gd name="adj3" fmla="val 10472472"/>
            <a:gd name="adj4" fmla="val 5400000"/>
            <a:gd name="adj5" fmla="val 5932"/>
          </a:avLst>
        </a:prstGeom>
        <a:solidFill>
          <a:schemeClr val="accent4">
            <a:hueOff val="4399958"/>
            <a:satOff val="-19468"/>
            <a:lumOff val="-326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6921205-3AC8-4772-B263-B22B5E289D62}">
      <dsp:nvSpPr>
        <dsp:cNvPr id="0" name=""/>
        <dsp:cNvSpPr/>
      </dsp:nvSpPr>
      <dsp:spPr>
        <a:xfrm>
          <a:off x="3307275" y="57714"/>
          <a:ext cx="5142035" cy="5142035"/>
        </a:xfrm>
        <a:prstGeom prst="circularArrow">
          <a:avLst>
            <a:gd name="adj1" fmla="val 5085"/>
            <a:gd name="adj2" fmla="val 327528"/>
            <a:gd name="adj3" fmla="val 15872472"/>
            <a:gd name="adj4" fmla="val 10800000"/>
            <a:gd name="adj5" fmla="val 5932"/>
          </a:avLst>
        </a:prstGeom>
        <a:solidFill>
          <a:schemeClr val="accent4">
            <a:hueOff val="6599937"/>
            <a:satOff val="-29202"/>
            <a:lumOff val="-4903"/>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5D2086-1107-402C-942D-12AD0581445E}">
      <dsp:nvSpPr>
        <dsp:cNvPr id="0" name=""/>
        <dsp:cNvSpPr/>
      </dsp:nvSpPr>
      <dsp:spPr>
        <a:xfrm>
          <a:off x="30139" y="264746"/>
          <a:ext cx="1475267" cy="147526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4591F7-5BD0-40C6-8ECB-CCFA2997CE14}">
      <dsp:nvSpPr>
        <dsp:cNvPr id="0" name=""/>
        <dsp:cNvSpPr/>
      </dsp:nvSpPr>
      <dsp:spPr>
        <a:xfrm>
          <a:off x="339945" y="574552"/>
          <a:ext cx="855654" cy="8556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58D04D-4AC3-4B24-9A80-BE159D363766}">
      <dsp:nvSpPr>
        <dsp:cNvPr id="0" name=""/>
        <dsp:cNvSpPr/>
      </dsp:nvSpPr>
      <dsp:spPr>
        <a:xfrm>
          <a:off x="1821535" y="264746"/>
          <a:ext cx="3477415" cy="1475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Enlargement of the AI-based candidate screening to become more efficient.</a:t>
          </a:r>
          <a:endParaRPr lang="en-US" sz="1800" kern="1200" dirty="0">
            <a:solidFill>
              <a:schemeClr val="tx1"/>
            </a:solidFill>
            <a:latin typeface="Arial" panose="020B0604020202020204" pitchFamily="34" charset="0"/>
            <a:cs typeface="Arial" panose="020B0604020202020204" pitchFamily="34" charset="0"/>
          </a:endParaRPr>
        </a:p>
      </dsp:txBody>
      <dsp:txXfrm>
        <a:off x="1821535" y="264746"/>
        <a:ext cx="3477415" cy="1475267"/>
      </dsp:txXfrm>
    </dsp:sp>
    <dsp:sp modelId="{4561DBBF-C73C-4C8B-8267-52B377B7BF1B}">
      <dsp:nvSpPr>
        <dsp:cNvPr id="0" name=""/>
        <dsp:cNvSpPr/>
      </dsp:nvSpPr>
      <dsp:spPr>
        <a:xfrm>
          <a:off x="5904864" y="264746"/>
          <a:ext cx="1475267" cy="147526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2A1570-4D49-4C64-A0A6-D3FBF39C9AE5}">
      <dsp:nvSpPr>
        <dsp:cNvPr id="0" name=""/>
        <dsp:cNvSpPr/>
      </dsp:nvSpPr>
      <dsp:spPr>
        <a:xfrm>
          <a:off x="6214670" y="574552"/>
          <a:ext cx="855654" cy="8556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4C6468-77A0-438D-9CC9-955FB8446C3A}">
      <dsp:nvSpPr>
        <dsp:cNvPr id="0" name=""/>
        <dsp:cNvSpPr/>
      </dsp:nvSpPr>
      <dsp:spPr>
        <a:xfrm>
          <a:off x="7696260" y="264746"/>
          <a:ext cx="3477415" cy="1475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solidFill>
                <a:schemeClr val="tx1"/>
              </a:solidFill>
              <a:latin typeface="Arial" panose="020B0604020202020204" pitchFamily="34" charset="0"/>
              <a:cs typeface="Arial" panose="020B0604020202020204" pitchFamily="34" charset="0"/>
            </a:rPr>
            <a:t>Increase global leadership mobility programmes.</a:t>
          </a:r>
          <a:endParaRPr lang="en-US" sz="1800" kern="1200">
            <a:solidFill>
              <a:schemeClr val="tx1"/>
            </a:solidFill>
            <a:latin typeface="Arial" panose="020B0604020202020204" pitchFamily="34" charset="0"/>
            <a:cs typeface="Arial" panose="020B0604020202020204" pitchFamily="34" charset="0"/>
          </a:endParaRPr>
        </a:p>
      </dsp:txBody>
      <dsp:txXfrm>
        <a:off x="7696260" y="264746"/>
        <a:ext cx="3477415" cy="1475267"/>
      </dsp:txXfrm>
    </dsp:sp>
    <dsp:sp modelId="{BF24A916-D703-42E0-804A-639716AE8629}">
      <dsp:nvSpPr>
        <dsp:cNvPr id="0" name=""/>
        <dsp:cNvSpPr/>
      </dsp:nvSpPr>
      <dsp:spPr>
        <a:xfrm>
          <a:off x="30139" y="2452790"/>
          <a:ext cx="1475267" cy="147526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BE140B-11EE-4969-9DB8-EE87A7B1672E}">
      <dsp:nvSpPr>
        <dsp:cNvPr id="0" name=""/>
        <dsp:cNvSpPr/>
      </dsp:nvSpPr>
      <dsp:spPr>
        <a:xfrm>
          <a:off x="339945" y="2762597"/>
          <a:ext cx="855654" cy="8556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F78C7E-4E8C-4ED1-87D5-EB3D1F609521}">
      <dsp:nvSpPr>
        <dsp:cNvPr id="0" name=""/>
        <dsp:cNvSpPr/>
      </dsp:nvSpPr>
      <dsp:spPr>
        <a:xfrm>
          <a:off x="1821535" y="2452790"/>
          <a:ext cx="3477415" cy="1475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solidFill>
                <a:schemeClr val="tx1"/>
              </a:solidFill>
              <a:latin typeface="Arial" panose="020B0604020202020204" pitchFamily="34" charset="0"/>
              <a:cs typeface="Arial" panose="020B0604020202020204" pitchFamily="34" charset="0"/>
            </a:rPr>
            <a:t>Target employer branding campaigns on the global markets (Smith </a:t>
          </a:r>
          <a:r>
            <a:rPr lang="en-GB" sz="1800" i="1" kern="1200">
              <a:solidFill>
                <a:schemeClr val="tx1"/>
              </a:solidFill>
              <a:latin typeface="Arial" panose="020B0604020202020204" pitchFamily="34" charset="0"/>
              <a:cs typeface="Arial" panose="020B0604020202020204" pitchFamily="34" charset="0"/>
            </a:rPr>
            <a:t>et al., </a:t>
          </a:r>
          <a:r>
            <a:rPr lang="en-GB" sz="1800" kern="1200">
              <a:solidFill>
                <a:schemeClr val="tx1"/>
              </a:solidFill>
              <a:latin typeface="Arial" panose="020B0604020202020204" pitchFamily="34" charset="0"/>
              <a:cs typeface="Arial" panose="020B0604020202020204" pitchFamily="34" charset="0"/>
            </a:rPr>
            <a:t>2024).</a:t>
          </a:r>
          <a:endParaRPr lang="en-US" sz="1800" kern="1200">
            <a:solidFill>
              <a:schemeClr val="tx1"/>
            </a:solidFill>
            <a:latin typeface="Arial" panose="020B0604020202020204" pitchFamily="34" charset="0"/>
            <a:cs typeface="Arial" panose="020B0604020202020204" pitchFamily="34" charset="0"/>
          </a:endParaRPr>
        </a:p>
      </dsp:txBody>
      <dsp:txXfrm>
        <a:off x="1821535" y="2452790"/>
        <a:ext cx="3477415" cy="1475267"/>
      </dsp:txXfrm>
    </dsp:sp>
    <dsp:sp modelId="{89FF4589-8C58-4C71-9541-BB3FCA85F88F}">
      <dsp:nvSpPr>
        <dsp:cNvPr id="0" name=""/>
        <dsp:cNvSpPr/>
      </dsp:nvSpPr>
      <dsp:spPr>
        <a:xfrm>
          <a:off x="5904864" y="2452790"/>
          <a:ext cx="1475267" cy="147526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609ACC-A2AD-48CF-86D4-8B0F74CA5581}">
      <dsp:nvSpPr>
        <dsp:cNvPr id="0" name=""/>
        <dsp:cNvSpPr/>
      </dsp:nvSpPr>
      <dsp:spPr>
        <a:xfrm>
          <a:off x="6214670" y="2762597"/>
          <a:ext cx="855654" cy="8556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D577F2-31B2-41E3-B2B1-04443A74C411}">
      <dsp:nvSpPr>
        <dsp:cNvPr id="0" name=""/>
        <dsp:cNvSpPr/>
      </dsp:nvSpPr>
      <dsp:spPr>
        <a:xfrm>
          <a:off x="7696260" y="2452790"/>
          <a:ext cx="3477415" cy="1475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solidFill>
                <a:schemeClr val="tx1"/>
              </a:solidFill>
              <a:latin typeface="Arial" panose="020B0604020202020204" pitchFamily="34" charset="0"/>
              <a:cs typeface="Arial" panose="020B0604020202020204" pitchFamily="34" charset="0"/>
            </a:rPr>
            <a:t>Collaborate with universities to create talent avenues across the world.</a:t>
          </a:r>
          <a:endParaRPr lang="en-US" sz="1800" kern="1200">
            <a:solidFill>
              <a:schemeClr val="tx1"/>
            </a:solidFill>
            <a:latin typeface="Arial" panose="020B0604020202020204" pitchFamily="34" charset="0"/>
            <a:cs typeface="Arial" panose="020B0604020202020204" pitchFamily="34" charset="0"/>
          </a:endParaRPr>
        </a:p>
      </dsp:txBody>
      <dsp:txXfrm>
        <a:off x="7696260" y="2452790"/>
        <a:ext cx="3477415" cy="147526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902B82-2463-4391-BFE0-50BCD93E37D6}">
      <dsp:nvSpPr>
        <dsp:cNvPr id="0" name=""/>
        <dsp:cNvSpPr/>
      </dsp:nvSpPr>
      <dsp:spPr>
        <a:xfrm>
          <a:off x="0" y="0"/>
          <a:ext cx="4404203" cy="966464"/>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latin typeface="Times New Roman" panose="02020603050405020304" pitchFamily="18" charset="0"/>
              <a:cs typeface="Times New Roman" panose="02020603050405020304" pitchFamily="18" charset="0"/>
            </a:rPr>
            <a:t>Tesco uses blended learning models that consist of online or digital learning modules, field training, as well as properly planned career progressions (Ruslan</a:t>
          </a:r>
          <a:r>
            <a:rPr lang="en-GB" sz="1300" i="1" kern="1200">
              <a:latin typeface="Times New Roman" panose="02020603050405020304" pitchFamily="18" charset="0"/>
              <a:cs typeface="Times New Roman" panose="02020603050405020304" pitchFamily="18" charset="0"/>
            </a:rPr>
            <a:t> et al., </a:t>
          </a:r>
          <a:r>
            <a:rPr lang="en-GB" sz="1300" kern="1200">
              <a:latin typeface="Times New Roman" panose="02020603050405020304" pitchFamily="18" charset="0"/>
              <a:cs typeface="Times New Roman" panose="02020603050405020304" pitchFamily="18" charset="0"/>
            </a:rPr>
            <a:t>2023).</a:t>
          </a:r>
        </a:p>
      </dsp:txBody>
      <dsp:txXfrm>
        <a:off x="28307" y="28307"/>
        <a:ext cx="3279645" cy="909850"/>
      </dsp:txXfrm>
    </dsp:sp>
    <dsp:sp modelId="{C55E849C-163C-4C42-B397-8E7C675FCBD6}">
      <dsp:nvSpPr>
        <dsp:cNvPr id="0" name=""/>
        <dsp:cNvSpPr/>
      </dsp:nvSpPr>
      <dsp:spPr>
        <a:xfrm>
          <a:off x="368852" y="1142185"/>
          <a:ext cx="4404203" cy="966464"/>
        </a:xfrm>
        <a:prstGeom prst="roundRect">
          <a:avLst>
            <a:gd name="adj" fmla="val 10000"/>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latin typeface="Times New Roman" panose="02020603050405020304" pitchFamily="18" charset="0"/>
              <a:cs typeface="Times New Roman" panose="02020603050405020304" pitchFamily="18" charset="0"/>
            </a:rPr>
            <a:t>The Tesco Academy is the learning platform used by the organisation on technical and leadership along with compliance learning.</a:t>
          </a:r>
        </a:p>
      </dsp:txBody>
      <dsp:txXfrm>
        <a:off x="397159" y="1170492"/>
        <a:ext cx="3350535" cy="909850"/>
      </dsp:txXfrm>
    </dsp:sp>
    <dsp:sp modelId="{6BF8ED08-98D5-40D9-A120-8C79EB6A81DF}">
      <dsp:nvSpPr>
        <dsp:cNvPr id="0" name=""/>
        <dsp:cNvSpPr/>
      </dsp:nvSpPr>
      <dsp:spPr>
        <a:xfrm>
          <a:off x="732198" y="2284370"/>
          <a:ext cx="4404203" cy="966464"/>
        </a:xfrm>
        <a:prstGeom prst="roundRect">
          <a:avLst>
            <a:gd name="adj" fmla="val 10000"/>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latin typeface="Times New Roman" panose="02020603050405020304" pitchFamily="18" charset="0"/>
              <a:cs typeface="Times New Roman" panose="02020603050405020304" pitchFamily="18" charset="0"/>
            </a:rPr>
            <a:t>On the Retail Workforce Agility, programmes has been helpful in responding to industry dynamism.</a:t>
          </a:r>
        </a:p>
      </dsp:txBody>
      <dsp:txXfrm>
        <a:off x="760505" y="2312677"/>
        <a:ext cx="3356040" cy="909850"/>
      </dsp:txXfrm>
    </dsp:sp>
    <dsp:sp modelId="{DD61D0D1-A4C0-409D-AE9D-701B037107E5}">
      <dsp:nvSpPr>
        <dsp:cNvPr id="0" name=""/>
        <dsp:cNvSpPr/>
      </dsp:nvSpPr>
      <dsp:spPr>
        <a:xfrm>
          <a:off x="1101050" y="3426556"/>
          <a:ext cx="4404203" cy="966464"/>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latin typeface="Times New Roman" panose="02020603050405020304" pitchFamily="18" charset="0"/>
              <a:cs typeface="Times New Roman" panose="02020603050405020304" pitchFamily="18" charset="0"/>
            </a:rPr>
            <a:t>Training is in line with the strategic transformation agenda of Tesco.</a:t>
          </a:r>
        </a:p>
      </dsp:txBody>
      <dsp:txXfrm>
        <a:off x="1129357" y="3454863"/>
        <a:ext cx="3350535" cy="909850"/>
      </dsp:txXfrm>
    </dsp:sp>
    <dsp:sp modelId="{60BDCDEC-26F1-4F76-888A-ED50DFCBB1CF}">
      <dsp:nvSpPr>
        <dsp:cNvPr id="0" name=""/>
        <dsp:cNvSpPr/>
      </dsp:nvSpPr>
      <dsp:spPr>
        <a:xfrm>
          <a:off x="3776001" y="740224"/>
          <a:ext cx="628202" cy="628202"/>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GB" sz="3000" kern="1200">
            <a:latin typeface="Times New Roman" panose="02020603050405020304" pitchFamily="18" charset="0"/>
            <a:cs typeface="Times New Roman" panose="02020603050405020304" pitchFamily="18" charset="0"/>
          </a:endParaRPr>
        </a:p>
      </dsp:txBody>
      <dsp:txXfrm>
        <a:off x="3917346" y="740224"/>
        <a:ext cx="345512" cy="472722"/>
      </dsp:txXfrm>
    </dsp:sp>
    <dsp:sp modelId="{DDD2FBF8-AE28-4090-85C0-85BF4083A317}">
      <dsp:nvSpPr>
        <dsp:cNvPr id="0" name=""/>
        <dsp:cNvSpPr/>
      </dsp:nvSpPr>
      <dsp:spPr>
        <a:xfrm>
          <a:off x="4144853" y="1882409"/>
          <a:ext cx="628202" cy="628202"/>
        </a:xfrm>
        <a:prstGeom prst="downArrow">
          <a:avLst>
            <a:gd name="adj1" fmla="val 55000"/>
            <a:gd name="adj2" fmla="val 45000"/>
          </a:avLst>
        </a:prstGeom>
        <a:solidFill>
          <a:schemeClr val="accent5">
            <a:tint val="40000"/>
            <a:alpha val="90000"/>
            <a:hueOff val="-5972333"/>
            <a:satOff val="1333"/>
            <a:lumOff val="20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GB" sz="3000" kern="1200">
            <a:latin typeface="Times New Roman" panose="02020603050405020304" pitchFamily="18" charset="0"/>
            <a:cs typeface="Times New Roman" panose="02020603050405020304" pitchFamily="18" charset="0"/>
          </a:endParaRPr>
        </a:p>
      </dsp:txBody>
      <dsp:txXfrm>
        <a:off x="4286198" y="1882409"/>
        <a:ext cx="345512" cy="472722"/>
      </dsp:txXfrm>
    </dsp:sp>
    <dsp:sp modelId="{F39EA5C8-E3C1-4C66-8922-01146C4B55D0}">
      <dsp:nvSpPr>
        <dsp:cNvPr id="0" name=""/>
        <dsp:cNvSpPr/>
      </dsp:nvSpPr>
      <dsp:spPr>
        <a:xfrm>
          <a:off x="4508199" y="3024594"/>
          <a:ext cx="628202" cy="628202"/>
        </a:xfrm>
        <a:prstGeom prst="downArrow">
          <a:avLst>
            <a:gd name="adj1" fmla="val 55000"/>
            <a:gd name="adj2" fmla="val 45000"/>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GB" sz="3000" kern="1200">
            <a:latin typeface="Times New Roman" panose="02020603050405020304" pitchFamily="18" charset="0"/>
            <a:cs typeface="Times New Roman" panose="02020603050405020304" pitchFamily="18" charset="0"/>
          </a:endParaRPr>
        </a:p>
      </dsp:txBody>
      <dsp:txXfrm>
        <a:off x="4649544" y="3024594"/>
        <a:ext cx="345512" cy="47272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7A900C-F626-49D6-8AC9-53B5E6FE67F8}">
      <dsp:nvSpPr>
        <dsp:cNvPr id="0" name=""/>
        <dsp:cNvSpPr/>
      </dsp:nvSpPr>
      <dsp:spPr>
        <a:xfrm>
          <a:off x="969209" y="1033881"/>
          <a:ext cx="1263966" cy="1263966"/>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7F1523-651B-4BFB-A21F-1C8528A4695D}">
      <dsp:nvSpPr>
        <dsp:cNvPr id="0" name=""/>
        <dsp:cNvSpPr/>
      </dsp:nvSpPr>
      <dsp:spPr>
        <a:xfrm>
          <a:off x="1238579" y="1303251"/>
          <a:ext cx="725226" cy="7252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B62645-E805-40C1-97B7-DE91DFECA276}">
      <dsp:nvSpPr>
        <dsp:cNvPr id="0" name=""/>
        <dsp:cNvSpPr/>
      </dsp:nvSpPr>
      <dsp:spPr>
        <a:xfrm>
          <a:off x="565154" y="2691542"/>
          <a:ext cx="2072076"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Times New Roman" panose="02020603050405020304" pitchFamily="18" charset="0"/>
              <a:cs typeface="Times New Roman" panose="02020603050405020304" pitchFamily="18" charset="0"/>
            </a:rPr>
            <a:t>Tesco Academy is an online course and virtual classroom which efficiently provides role specific learning.</a:t>
          </a:r>
          <a:endParaRPr lang="en-US" sz="1100" kern="1200">
            <a:latin typeface="Times New Roman" panose="02020603050405020304" pitchFamily="18" charset="0"/>
            <a:cs typeface="Times New Roman" panose="02020603050405020304" pitchFamily="18" charset="0"/>
          </a:endParaRPr>
        </a:p>
      </dsp:txBody>
      <dsp:txXfrm>
        <a:off x="565154" y="2691542"/>
        <a:ext cx="2072076" cy="810000"/>
      </dsp:txXfrm>
    </dsp:sp>
    <dsp:sp modelId="{597C8222-8A3D-401E-96C9-78629C5652B2}">
      <dsp:nvSpPr>
        <dsp:cNvPr id="0" name=""/>
        <dsp:cNvSpPr/>
      </dsp:nvSpPr>
      <dsp:spPr>
        <a:xfrm>
          <a:off x="3403899" y="1033881"/>
          <a:ext cx="1263966" cy="1263966"/>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E424F6-806B-4431-9DC0-E4FF2BADA253}">
      <dsp:nvSpPr>
        <dsp:cNvPr id="0" name=""/>
        <dsp:cNvSpPr/>
      </dsp:nvSpPr>
      <dsp:spPr>
        <a:xfrm>
          <a:off x="3673269" y="1303251"/>
          <a:ext cx="725226" cy="7252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E3D3ED-1CFA-409D-9928-EF75D5E7262C}">
      <dsp:nvSpPr>
        <dsp:cNvPr id="0" name=""/>
        <dsp:cNvSpPr/>
      </dsp:nvSpPr>
      <dsp:spPr>
        <a:xfrm>
          <a:off x="2999844" y="2691542"/>
          <a:ext cx="2072076"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Times New Roman" panose="02020603050405020304" pitchFamily="18" charset="0"/>
              <a:cs typeface="Times New Roman" panose="02020603050405020304" pitchFamily="18" charset="0"/>
            </a:rPr>
            <a:t>Managerial capability as well as succession pipelines are built in leadership programmes (e.g., Aspire) (Ingale, 2024).</a:t>
          </a:r>
          <a:endParaRPr lang="en-US" sz="1100" kern="1200">
            <a:latin typeface="Times New Roman" panose="02020603050405020304" pitchFamily="18" charset="0"/>
            <a:cs typeface="Times New Roman" panose="02020603050405020304" pitchFamily="18" charset="0"/>
          </a:endParaRPr>
        </a:p>
      </dsp:txBody>
      <dsp:txXfrm>
        <a:off x="2999844" y="2691542"/>
        <a:ext cx="2072076" cy="810000"/>
      </dsp:txXfrm>
    </dsp:sp>
    <dsp:sp modelId="{A678FF53-1D90-4245-9CB4-DF7D73834F12}">
      <dsp:nvSpPr>
        <dsp:cNvPr id="0" name=""/>
        <dsp:cNvSpPr/>
      </dsp:nvSpPr>
      <dsp:spPr>
        <a:xfrm>
          <a:off x="5838589" y="1033881"/>
          <a:ext cx="1263966" cy="1263966"/>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1B747C-B17F-4C76-A162-A97E5AA930B3}">
      <dsp:nvSpPr>
        <dsp:cNvPr id="0" name=""/>
        <dsp:cNvSpPr/>
      </dsp:nvSpPr>
      <dsp:spPr>
        <a:xfrm>
          <a:off x="6107959" y="1303251"/>
          <a:ext cx="725226" cy="7252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406F77-F11E-43E3-8DD4-449AFBB18B40}">
      <dsp:nvSpPr>
        <dsp:cNvPr id="0" name=""/>
        <dsp:cNvSpPr/>
      </dsp:nvSpPr>
      <dsp:spPr>
        <a:xfrm>
          <a:off x="5434534" y="2691542"/>
          <a:ext cx="2072076"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Times New Roman" panose="02020603050405020304" pitchFamily="18" charset="0"/>
              <a:cs typeface="Times New Roman" panose="02020603050405020304" pitchFamily="18" charset="0"/>
            </a:rPr>
            <a:t>Apprenticeship programmes has been facilitating vocational education among young talent in careers.</a:t>
          </a:r>
          <a:endParaRPr lang="en-US" sz="1100" kern="1200">
            <a:latin typeface="Times New Roman" panose="02020603050405020304" pitchFamily="18" charset="0"/>
            <a:cs typeface="Times New Roman" panose="02020603050405020304" pitchFamily="18" charset="0"/>
          </a:endParaRPr>
        </a:p>
      </dsp:txBody>
      <dsp:txXfrm>
        <a:off x="5434534" y="2691542"/>
        <a:ext cx="2072076" cy="810000"/>
      </dsp:txXfrm>
    </dsp:sp>
    <dsp:sp modelId="{6FF82FA5-6204-4FFC-B9CB-AE6EF709BA4B}">
      <dsp:nvSpPr>
        <dsp:cNvPr id="0" name=""/>
        <dsp:cNvSpPr/>
      </dsp:nvSpPr>
      <dsp:spPr>
        <a:xfrm>
          <a:off x="8273279" y="1033881"/>
          <a:ext cx="1263966" cy="1263966"/>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9F4E24-B401-4ED5-8F8A-CCC1ED0221BD}">
      <dsp:nvSpPr>
        <dsp:cNvPr id="0" name=""/>
        <dsp:cNvSpPr/>
      </dsp:nvSpPr>
      <dsp:spPr>
        <a:xfrm>
          <a:off x="8542649" y="1303251"/>
          <a:ext cx="725226" cy="7252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80B2B4-046E-410B-8289-9A377391A94E}">
      <dsp:nvSpPr>
        <dsp:cNvPr id="0" name=""/>
        <dsp:cNvSpPr/>
      </dsp:nvSpPr>
      <dsp:spPr>
        <a:xfrm>
          <a:off x="7869224" y="2691542"/>
          <a:ext cx="2072076"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latin typeface="Times New Roman" panose="02020603050405020304" pitchFamily="18" charset="0"/>
              <a:cs typeface="Times New Roman" panose="02020603050405020304" pitchFamily="18" charset="0"/>
            </a:rPr>
            <a:t>Customer service training promotes the uniformity of service delivery in markets.</a:t>
          </a:r>
          <a:endParaRPr lang="en-US" sz="1100" kern="1200">
            <a:latin typeface="Times New Roman" panose="02020603050405020304" pitchFamily="18" charset="0"/>
            <a:cs typeface="Times New Roman" panose="02020603050405020304" pitchFamily="18" charset="0"/>
          </a:endParaRPr>
        </a:p>
      </dsp:txBody>
      <dsp:txXfrm>
        <a:off x="7869224" y="2691542"/>
        <a:ext cx="2072076" cy="81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F0946F-313F-484F-9685-DFFE12480BAE}">
      <dsp:nvSpPr>
        <dsp:cNvPr id="0" name=""/>
        <dsp:cNvSpPr/>
      </dsp:nvSpPr>
      <dsp:spPr>
        <a:xfrm>
          <a:off x="379476" y="0"/>
          <a:ext cx="5504687" cy="5504687"/>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5EA45D-136F-46D1-81A5-2183389B5D5E}">
      <dsp:nvSpPr>
        <dsp:cNvPr id="0" name=""/>
        <dsp:cNvSpPr/>
      </dsp:nvSpPr>
      <dsp:spPr>
        <a:xfrm>
          <a:off x="902421" y="522945"/>
          <a:ext cx="2146828" cy="2146828"/>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Times New Roman" panose="02020603050405020304" pitchFamily="18" charset="0"/>
              <a:cs typeface="Times New Roman" panose="02020603050405020304" pitchFamily="18" charset="0"/>
            </a:rPr>
            <a:t>It has been found that there are local differences in the quality of training across the international markets.</a:t>
          </a:r>
          <a:endParaRPr lang="en-US" sz="1800" kern="1200">
            <a:latin typeface="Times New Roman" panose="02020603050405020304" pitchFamily="18" charset="0"/>
            <a:cs typeface="Times New Roman" panose="02020603050405020304" pitchFamily="18" charset="0"/>
          </a:endParaRPr>
        </a:p>
      </dsp:txBody>
      <dsp:txXfrm>
        <a:off x="1007221" y="627745"/>
        <a:ext cx="1937228" cy="1937228"/>
      </dsp:txXfrm>
    </dsp:sp>
    <dsp:sp modelId="{4F3269B4-A00B-4690-8261-13A24EECA122}">
      <dsp:nvSpPr>
        <dsp:cNvPr id="0" name=""/>
        <dsp:cNvSpPr/>
      </dsp:nvSpPr>
      <dsp:spPr>
        <a:xfrm>
          <a:off x="3214390" y="522945"/>
          <a:ext cx="2146828" cy="2146828"/>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Times New Roman" panose="02020603050405020304" pitchFamily="18" charset="0"/>
              <a:cs typeface="Times New Roman" panose="02020603050405020304" pitchFamily="18" charset="0"/>
            </a:rPr>
            <a:t>There has been minimal time off, safeguarded to develop in the crowded retail settings.</a:t>
          </a:r>
          <a:endParaRPr lang="en-US" sz="1800" kern="1200">
            <a:latin typeface="Times New Roman" panose="02020603050405020304" pitchFamily="18" charset="0"/>
            <a:cs typeface="Times New Roman" panose="02020603050405020304" pitchFamily="18" charset="0"/>
          </a:endParaRPr>
        </a:p>
      </dsp:txBody>
      <dsp:txXfrm>
        <a:off x="3319190" y="627745"/>
        <a:ext cx="1937228" cy="1937228"/>
      </dsp:txXfrm>
    </dsp:sp>
    <dsp:sp modelId="{A8A54F3C-99A4-4700-9451-DCAE0C13AFA6}">
      <dsp:nvSpPr>
        <dsp:cNvPr id="0" name=""/>
        <dsp:cNvSpPr/>
      </dsp:nvSpPr>
      <dsp:spPr>
        <a:xfrm>
          <a:off x="902421" y="2834914"/>
          <a:ext cx="2146828" cy="2146828"/>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Times New Roman" panose="02020603050405020304" pitchFamily="18" charset="0"/>
              <a:cs typeface="Times New Roman" panose="02020603050405020304" pitchFamily="18" charset="0"/>
            </a:rPr>
            <a:t>Increased pressure on the need to acquire digital skills as well as transformation efforts (Goulart </a:t>
          </a:r>
          <a:r>
            <a:rPr lang="en-GB" sz="1800" i="1" kern="1200">
              <a:latin typeface="Times New Roman" panose="02020603050405020304" pitchFamily="18" charset="0"/>
              <a:cs typeface="Times New Roman" panose="02020603050405020304" pitchFamily="18" charset="0"/>
            </a:rPr>
            <a:t>et al.,</a:t>
          </a:r>
          <a:r>
            <a:rPr lang="en-GB" sz="1800" kern="1200">
              <a:latin typeface="Times New Roman" panose="02020603050405020304" pitchFamily="18" charset="0"/>
              <a:cs typeface="Times New Roman" panose="02020603050405020304" pitchFamily="18" charset="0"/>
            </a:rPr>
            <a:t> 2022).</a:t>
          </a:r>
          <a:endParaRPr lang="en-US" sz="1800" kern="1200">
            <a:latin typeface="Times New Roman" panose="02020603050405020304" pitchFamily="18" charset="0"/>
            <a:cs typeface="Times New Roman" panose="02020603050405020304" pitchFamily="18" charset="0"/>
          </a:endParaRPr>
        </a:p>
      </dsp:txBody>
      <dsp:txXfrm>
        <a:off x="1007221" y="2939714"/>
        <a:ext cx="1937228" cy="1937228"/>
      </dsp:txXfrm>
    </dsp:sp>
    <dsp:sp modelId="{D7DF2478-C830-4F53-ADB1-25B061E80C51}">
      <dsp:nvSpPr>
        <dsp:cNvPr id="0" name=""/>
        <dsp:cNvSpPr/>
      </dsp:nvSpPr>
      <dsp:spPr>
        <a:xfrm>
          <a:off x="3214390" y="2834914"/>
          <a:ext cx="2146828" cy="2146828"/>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latin typeface="Times New Roman" panose="02020603050405020304" pitchFamily="18" charset="0"/>
              <a:cs typeface="Times New Roman" panose="02020603050405020304" pitchFamily="18" charset="0"/>
            </a:rPr>
            <a:t>Lack of internationalisation in leadership training programmes are prominent.</a:t>
          </a:r>
          <a:endParaRPr lang="en-US" sz="1800" kern="1200">
            <a:latin typeface="Times New Roman" panose="02020603050405020304" pitchFamily="18" charset="0"/>
            <a:cs typeface="Times New Roman" panose="02020603050405020304" pitchFamily="18" charset="0"/>
          </a:endParaRPr>
        </a:p>
      </dsp:txBody>
      <dsp:txXfrm>
        <a:off x="3319190" y="2939714"/>
        <a:ext cx="1937228" cy="193722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BB9A68-8720-4D61-82B0-935F385FB119}">
      <dsp:nvSpPr>
        <dsp:cNvPr id="0" name=""/>
        <dsp:cNvSpPr/>
      </dsp:nvSpPr>
      <dsp:spPr>
        <a:xfrm>
          <a:off x="3243197" y="784453"/>
          <a:ext cx="603570" cy="91440"/>
        </a:xfrm>
        <a:custGeom>
          <a:avLst/>
          <a:gdLst/>
          <a:ahLst/>
          <a:cxnLst/>
          <a:rect l="0" t="0" r="0" b="0"/>
          <a:pathLst>
            <a:path>
              <a:moveTo>
                <a:pt x="0" y="45720"/>
              </a:moveTo>
              <a:lnTo>
                <a:pt x="603570"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9128" y="827002"/>
        <a:ext cx="31708" cy="6341"/>
      </dsp:txXfrm>
    </dsp:sp>
    <dsp:sp modelId="{C846193E-4BC9-48B9-896C-548B79BE2D01}">
      <dsp:nvSpPr>
        <dsp:cNvPr id="0" name=""/>
        <dsp:cNvSpPr/>
      </dsp:nvSpPr>
      <dsp:spPr>
        <a:xfrm>
          <a:off x="487732" y="2994"/>
          <a:ext cx="2757264" cy="165435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800100">
            <a:lnSpc>
              <a:spcPct val="90000"/>
            </a:lnSpc>
            <a:spcBef>
              <a:spcPct val="0"/>
            </a:spcBef>
            <a:spcAft>
              <a:spcPct val="35000"/>
            </a:spcAft>
            <a:buNone/>
          </a:pPr>
          <a:r>
            <a:rPr lang="en-GB" sz="1800" kern="1200"/>
            <a:t>Proper use VR-based training simulations on the operations.</a:t>
          </a:r>
          <a:endParaRPr lang="en-US" sz="1800" kern="1200"/>
        </a:p>
      </dsp:txBody>
      <dsp:txXfrm>
        <a:off x="487732" y="2994"/>
        <a:ext cx="2757264" cy="1654358"/>
      </dsp:txXfrm>
    </dsp:sp>
    <dsp:sp modelId="{1ABEC4F4-1BE4-4BA4-8B9F-86F6A50EF5E5}">
      <dsp:nvSpPr>
        <dsp:cNvPr id="0" name=""/>
        <dsp:cNvSpPr/>
      </dsp:nvSpPr>
      <dsp:spPr>
        <a:xfrm>
          <a:off x="6634632" y="784453"/>
          <a:ext cx="603570" cy="91440"/>
        </a:xfrm>
        <a:custGeom>
          <a:avLst/>
          <a:gdLst/>
          <a:ahLst/>
          <a:cxnLst/>
          <a:rect l="0" t="0" r="0" b="0"/>
          <a:pathLst>
            <a:path>
              <a:moveTo>
                <a:pt x="0" y="45720"/>
              </a:moveTo>
              <a:lnTo>
                <a:pt x="603570" y="45720"/>
              </a:lnTo>
            </a:path>
          </a:pathLst>
        </a:custGeom>
        <a:noFill/>
        <a:ln w="12700" cap="flat" cmpd="sng" algn="ctr">
          <a:solidFill>
            <a:schemeClr val="accent4">
              <a:hueOff val="3299968"/>
              <a:satOff val="-14601"/>
              <a:lumOff val="-245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20563" y="827002"/>
        <a:ext cx="31708" cy="6341"/>
      </dsp:txXfrm>
    </dsp:sp>
    <dsp:sp modelId="{A18CD922-18B3-48EE-9400-00B937785AD9}">
      <dsp:nvSpPr>
        <dsp:cNvPr id="0" name=""/>
        <dsp:cNvSpPr/>
      </dsp:nvSpPr>
      <dsp:spPr>
        <a:xfrm>
          <a:off x="3879167" y="2994"/>
          <a:ext cx="2757264" cy="1654358"/>
        </a:xfrm>
        <a:prstGeom prst="rect">
          <a:avLst/>
        </a:prstGeom>
        <a:solidFill>
          <a:schemeClr val="accent4">
            <a:hueOff val="2199979"/>
            <a:satOff val="-9734"/>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800100">
            <a:lnSpc>
              <a:spcPct val="90000"/>
            </a:lnSpc>
            <a:spcBef>
              <a:spcPct val="0"/>
            </a:spcBef>
            <a:spcAft>
              <a:spcPct val="35000"/>
            </a:spcAft>
            <a:buNone/>
          </a:pPr>
          <a:r>
            <a:rPr lang="en-GB" sz="1800" kern="1200"/>
            <a:t>Uniformity in global leadership competency models.</a:t>
          </a:r>
          <a:endParaRPr lang="en-US" sz="1800" kern="1200"/>
        </a:p>
      </dsp:txBody>
      <dsp:txXfrm>
        <a:off x="3879167" y="2994"/>
        <a:ext cx="2757264" cy="1654358"/>
      </dsp:txXfrm>
    </dsp:sp>
    <dsp:sp modelId="{D7B48012-7759-4970-B030-1D69440E517E}">
      <dsp:nvSpPr>
        <dsp:cNvPr id="0" name=""/>
        <dsp:cNvSpPr/>
      </dsp:nvSpPr>
      <dsp:spPr>
        <a:xfrm>
          <a:off x="1866364" y="1655552"/>
          <a:ext cx="6782870" cy="603570"/>
        </a:xfrm>
        <a:custGeom>
          <a:avLst/>
          <a:gdLst/>
          <a:ahLst/>
          <a:cxnLst/>
          <a:rect l="0" t="0" r="0" b="0"/>
          <a:pathLst>
            <a:path>
              <a:moveTo>
                <a:pt x="6782870" y="0"/>
              </a:moveTo>
              <a:lnTo>
                <a:pt x="6782870" y="318885"/>
              </a:lnTo>
              <a:lnTo>
                <a:pt x="0" y="318885"/>
              </a:lnTo>
              <a:lnTo>
                <a:pt x="0" y="603570"/>
              </a:lnTo>
            </a:path>
          </a:pathLst>
        </a:custGeom>
        <a:noFill/>
        <a:ln w="12700" cap="flat" cmpd="sng" algn="ctr">
          <a:solidFill>
            <a:schemeClr val="accent4">
              <a:hueOff val="6599937"/>
              <a:satOff val="-29202"/>
              <a:lumOff val="-490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7488" y="1954167"/>
        <a:ext cx="340622" cy="6341"/>
      </dsp:txXfrm>
    </dsp:sp>
    <dsp:sp modelId="{AA0E0F88-D434-4416-BF2F-38D21314548D}">
      <dsp:nvSpPr>
        <dsp:cNvPr id="0" name=""/>
        <dsp:cNvSpPr/>
      </dsp:nvSpPr>
      <dsp:spPr>
        <a:xfrm>
          <a:off x="7270602" y="2994"/>
          <a:ext cx="2757264" cy="1654358"/>
        </a:xfrm>
        <a:prstGeom prst="rect">
          <a:avLst/>
        </a:prstGeom>
        <a:solidFill>
          <a:schemeClr val="accent4">
            <a:hueOff val="4399958"/>
            <a:satOff val="-19468"/>
            <a:lumOff val="-32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800100">
            <a:lnSpc>
              <a:spcPct val="90000"/>
            </a:lnSpc>
            <a:spcBef>
              <a:spcPct val="0"/>
            </a:spcBef>
            <a:spcAft>
              <a:spcPct val="35000"/>
            </a:spcAft>
            <a:buNone/>
          </a:pPr>
          <a:r>
            <a:rPr lang="en-GB" sz="1800" kern="1200"/>
            <a:t>Effective implementation of guarded weekly training hours to the frontline staff (Goulart </a:t>
          </a:r>
          <a:r>
            <a:rPr lang="en-GB" sz="1800" i="1" kern="1200"/>
            <a:t>et al.,</a:t>
          </a:r>
          <a:r>
            <a:rPr lang="en-GB" sz="1800" kern="1200"/>
            <a:t> 2022).</a:t>
          </a:r>
          <a:endParaRPr lang="en-US" sz="1800" kern="1200"/>
        </a:p>
      </dsp:txBody>
      <dsp:txXfrm>
        <a:off x="7270602" y="2994"/>
        <a:ext cx="2757264" cy="1654358"/>
      </dsp:txXfrm>
    </dsp:sp>
    <dsp:sp modelId="{060D3F99-9F80-489B-9279-8CC08A109F91}">
      <dsp:nvSpPr>
        <dsp:cNvPr id="0" name=""/>
        <dsp:cNvSpPr/>
      </dsp:nvSpPr>
      <dsp:spPr>
        <a:xfrm>
          <a:off x="487732" y="2291523"/>
          <a:ext cx="2757264" cy="1654358"/>
        </a:xfrm>
        <a:prstGeom prst="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800100">
            <a:lnSpc>
              <a:spcPct val="90000"/>
            </a:lnSpc>
            <a:spcBef>
              <a:spcPct val="0"/>
            </a:spcBef>
            <a:spcAft>
              <a:spcPct val="35000"/>
            </a:spcAft>
            <a:buNone/>
          </a:pPr>
          <a:r>
            <a:rPr lang="en-GB" sz="1800" kern="1200"/>
            <a:t>Increase in the amount of digital literacy initiatives to help in the appropriate adoption of technology.</a:t>
          </a:r>
          <a:endParaRPr lang="en-US" sz="1800" kern="1200"/>
        </a:p>
      </dsp:txBody>
      <dsp:txXfrm>
        <a:off x="487732" y="2291523"/>
        <a:ext cx="2757264" cy="165435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BEFFAE-7D73-4D04-ADE7-38C42F8DFFB2}">
      <dsp:nvSpPr>
        <dsp:cNvPr id="0" name=""/>
        <dsp:cNvSpPr/>
      </dsp:nvSpPr>
      <dsp:spPr>
        <a:xfrm>
          <a:off x="310844" y="0"/>
          <a:ext cx="4758812" cy="4758812"/>
        </a:xfrm>
        <a:prstGeom prst="triangl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876283-2991-4224-8FBA-C6749E5FC161}">
      <dsp:nvSpPr>
        <dsp:cNvPr id="0" name=""/>
        <dsp:cNvSpPr/>
      </dsp:nvSpPr>
      <dsp:spPr>
        <a:xfrm>
          <a:off x="2690251" y="476346"/>
          <a:ext cx="3093228" cy="845804"/>
        </a:xfrm>
        <a:prstGeom prst="round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Behaviours and KPIs are assessed quarterly by the management of the firm.</a:t>
          </a:r>
        </a:p>
      </dsp:txBody>
      <dsp:txXfrm>
        <a:off x="2731540" y="517635"/>
        <a:ext cx="3010650" cy="763226"/>
      </dsp:txXfrm>
    </dsp:sp>
    <dsp:sp modelId="{89E74930-DDEE-4431-B265-BCD1240BAF39}">
      <dsp:nvSpPr>
        <dsp:cNvPr id="0" name=""/>
        <dsp:cNvSpPr/>
      </dsp:nvSpPr>
      <dsp:spPr>
        <a:xfrm>
          <a:off x="2690251" y="1427876"/>
          <a:ext cx="3093228" cy="845804"/>
        </a:xfrm>
        <a:prstGeom prst="round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The training requirements were found during performance discussions.</a:t>
          </a:r>
        </a:p>
      </dsp:txBody>
      <dsp:txXfrm>
        <a:off x="2731540" y="1469165"/>
        <a:ext cx="3010650" cy="763226"/>
      </dsp:txXfrm>
    </dsp:sp>
    <dsp:sp modelId="{93A43F3B-3611-4C5E-96E8-1838037A54C7}">
      <dsp:nvSpPr>
        <dsp:cNvPr id="0" name=""/>
        <dsp:cNvSpPr/>
      </dsp:nvSpPr>
      <dsp:spPr>
        <a:xfrm>
          <a:off x="2690251" y="2379406"/>
          <a:ext cx="3093228" cy="845804"/>
        </a:xfrm>
        <a:prstGeom prst="round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The exceptional service is rewarded through recognition schemes (Uddin </a:t>
          </a:r>
          <a:r>
            <a:rPr lang="en-GB" sz="1600" i="1" kern="1200">
              <a:latin typeface="Arial" panose="020B0604020202020204" pitchFamily="34" charset="0"/>
              <a:cs typeface="Arial" panose="020B0604020202020204" pitchFamily="34" charset="0"/>
            </a:rPr>
            <a:t>et al.,</a:t>
          </a:r>
          <a:r>
            <a:rPr lang="en-GB" sz="1600" kern="1200">
              <a:latin typeface="Arial" panose="020B0604020202020204" pitchFamily="34" charset="0"/>
              <a:cs typeface="Arial" panose="020B0604020202020204" pitchFamily="34" charset="0"/>
            </a:rPr>
            <a:t> 2021).</a:t>
          </a:r>
        </a:p>
      </dsp:txBody>
      <dsp:txXfrm>
        <a:off x="2731540" y="2420695"/>
        <a:ext cx="3010650" cy="763226"/>
      </dsp:txXfrm>
    </dsp:sp>
    <dsp:sp modelId="{8E1F58D9-1538-40D2-B769-441CD4174343}">
      <dsp:nvSpPr>
        <dsp:cNvPr id="0" name=""/>
        <dsp:cNvSpPr/>
      </dsp:nvSpPr>
      <dsp:spPr>
        <a:xfrm>
          <a:off x="2690251" y="3330936"/>
          <a:ext cx="3093228" cy="845804"/>
        </a:xfrm>
        <a:prstGeom prst="round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Daily performance rates are monitored in a proper manner using digital dashboards.</a:t>
          </a:r>
        </a:p>
      </dsp:txBody>
      <dsp:txXfrm>
        <a:off x="2731540" y="3372225"/>
        <a:ext cx="3010650" cy="76322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64ED6A-AEA0-4729-A41B-49C573E63B09}">
      <dsp:nvSpPr>
        <dsp:cNvPr id="0" name=""/>
        <dsp:cNvSpPr/>
      </dsp:nvSpPr>
      <dsp:spPr>
        <a:xfrm>
          <a:off x="3243197" y="784453"/>
          <a:ext cx="603570" cy="91440"/>
        </a:xfrm>
        <a:custGeom>
          <a:avLst/>
          <a:gdLst/>
          <a:ahLst/>
          <a:cxnLst/>
          <a:rect l="0" t="0" r="0" b="0"/>
          <a:pathLst>
            <a:path>
              <a:moveTo>
                <a:pt x="0" y="45720"/>
              </a:moveTo>
              <a:lnTo>
                <a:pt x="603570"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Arial" panose="020B0604020202020204" pitchFamily="34" charset="0"/>
            <a:cs typeface="Arial" panose="020B0604020202020204" pitchFamily="34" charset="0"/>
          </a:endParaRPr>
        </a:p>
      </dsp:txBody>
      <dsp:txXfrm>
        <a:off x="3529128" y="827002"/>
        <a:ext cx="31708" cy="6341"/>
      </dsp:txXfrm>
    </dsp:sp>
    <dsp:sp modelId="{46406BDF-78EF-43C1-896E-66076BE867FF}">
      <dsp:nvSpPr>
        <dsp:cNvPr id="0" name=""/>
        <dsp:cNvSpPr/>
      </dsp:nvSpPr>
      <dsp:spPr>
        <a:xfrm>
          <a:off x="487732" y="2994"/>
          <a:ext cx="2757264" cy="165435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Clear expectations and KPIs are established by managers.</a:t>
          </a:r>
          <a:endParaRPr lang="en-US" sz="1800" kern="1200" dirty="0">
            <a:latin typeface="Arial" panose="020B0604020202020204" pitchFamily="34" charset="0"/>
            <a:cs typeface="Arial" panose="020B0604020202020204" pitchFamily="34" charset="0"/>
          </a:endParaRPr>
        </a:p>
      </dsp:txBody>
      <dsp:txXfrm>
        <a:off x="487732" y="2994"/>
        <a:ext cx="2757264" cy="1654358"/>
      </dsp:txXfrm>
    </dsp:sp>
    <dsp:sp modelId="{321153FF-AEF4-4B7C-B603-F2BDC87F7BDE}">
      <dsp:nvSpPr>
        <dsp:cNvPr id="0" name=""/>
        <dsp:cNvSpPr/>
      </dsp:nvSpPr>
      <dsp:spPr>
        <a:xfrm>
          <a:off x="6634632" y="784453"/>
          <a:ext cx="603570" cy="91440"/>
        </a:xfrm>
        <a:custGeom>
          <a:avLst/>
          <a:gdLst/>
          <a:ahLst/>
          <a:cxnLst/>
          <a:rect l="0" t="0" r="0" b="0"/>
          <a:pathLst>
            <a:path>
              <a:moveTo>
                <a:pt x="0" y="45720"/>
              </a:moveTo>
              <a:lnTo>
                <a:pt x="603570" y="45720"/>
              </a:lnTo>
            </a:path>
          </a:pathLst>
        </a:custGeom>
        <a:noFill/>
        <a:ln w="12700" cap="flat" cmpd="sng" algn="ctr">
          <a:solidFill>
            <a:schemeClr val="accent4">
              <a:hueOff val="3299968"/>
              <a:satOff val="-14601"/>
              <a:lumOff val="-245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Arial" panose="020B0604020202020204" pitchFamily="34" charset="0"/>
            <a:cs typeface="Arial" panose="020B0604020202020204" pitchFamily="34" charset="0"/>
          </a:endParaRPr>
        </a:p>
      </dsp:txBody>
      <dsp:txXfrm>
        <a:off x="6920563" y="827002"/>
        <a:ext cx="31708" cy="6341"/>
      </dsp:txXfrm>
    </dsp:sp>
    <dsp:sp modelId="{F8A8AA56-AF0F-4A09-917C-39050F4E185F}">
      <dsp:nvSpPr>
        <dsp:cNvPr id="0" name=""/>
        <dsp:cNvSpPr/>
      </dsp:nvSpPr>
      <dsp:spPr>
        <a:xfrm>
          <a:off x="3879167" y="2994"/>
          <a:ext cx="2757264" cy="1654358"/>
        </a:xfrm>
        <a:prstGeom prst="rect">
          <a:avLst/>
        </a:prstGeom>
        <a:solidFill>
          <a:schemeClr val="accent4">
            <a:hueOff val="2199979"/>
            <a:satOff val="-9734"/>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The managers has been observed to be holding developmental dialogues and coaching (Brabra</a:t>
          </a:r>
          <a:r>
            <a:rPr lang="en-GB" sz="1800" i="1" kern="1200">
              <a:latin typeface="Arial" panose="020B0604020202020204" pitchFamily="34" charset="0"/>
              <a:cs typeface="Arial" panose="020B0604020202020204" pitchFamily="34" charset="0"/>
            </a:rPr>
            <a:t> et al.,</a:t>
          </a:r>
          <a:r>
            <a:rPr lang="en-GB" sz="1800" kern="1200">
              <a:latin typeface="Arial" panose="020B0604020202020204" pitchFamily="34" charset="0"/>
              <a:cs typeface="Arial" panose="020B0604020202020204" pitchFamily="34" charset="0"/>
            </a:rPr>
            <a:t> 2021).</a:t>
          </a:r>
          <a:endParaRPr lang="en-US" sz="1800" kern="1200">
            <a:latin typeface="Arial" panose="020B0604020202020204" pitchFamily="34" charset="0"/>
            <a:cs typeface="Arial" panose="020B0604020202020204" pitchFamily="34" charset="0"/>
          </a:endParaRPr>
        </a:p>
      </dsp:txBody>
      <dsp:txXfrm>
        <a:off x="3879167" y="2994"/>
        <a:ext cx="2757264" cy="1654358"/>
      </dsp:txXfrm>
    </dsp:sp>
    <dsp:sp modelId="{D94E0556-54A3-4A7C-BC48-F6E9B63FF890}">
      <dsp:nvSpPr>
        <dsp:cNvPr id="0" name=""/>
        <dsp:cNvSpPr/>
      </dsp:nvSpPr>
      <dsp:spPr>
        <a:xfrm>
          <a:off x="1866364" y="1655552"/>
          <a:ext cx="6782870" cy="603570"/>
        </a:xfrm>
        <a:custGeom>
          <a:avLst/>
          <a:gdLst/>
          <a:ahLst/>
          <a:cxnLst/>
          <a:rect l="0" t="0" r="0" b="0"/>
          <a:pathLst>
            <a:path>
              <a:moveTo>
                <a:pt x="6782870" y="0"/>
              </a:moveTo>
              <a:lnTo>
                <a:pt x="6782870" y="318885"/>
              </a:lnTo>
              <a:lnTo>
                <a:pt x="0" y="318885"/>
              </a:lnTo>
              <a:lnTo>
                <a:pt x="0" y="603570"/>
              </a:lnTo>
            </a:path>
          </a:pathLst>
        </a:custGeom>
        <a:noFill/>
        <a:ln w="12700" cap="flat" cmpd="sng" algn="ctr">
          <a:solidFill>
            <a:schemeClr val="accent4">
              <a:hueOff val="6599937"/>
              <a:satOff val="-29202"/>
              <a:lumOff val="-490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Arial" panose="020B0604020202020204" pitchFamily="34" charset="0"/>
            <a:cs typeface="Arial" panose="020B0604020202020204" pitchFamily="34" charset="0"/>
          </a:endParaRPr>
        </a:p>
      </dsp:txBody>
      <dsp:txXfrm>
        <a:off x="5087488" y="1954167"/>
        <a:ext cx="340622" cy="6341"/>
      </dsp:txXfrm>
    </dsp:sp>
    <dsp:sp modelId="{2D9BD87E-7613-4B49-B2EE-D40C8F1925C1}">
      <dsp:nvSpPr>
        <dsp:cNvPr id="0" name=""/>
        <dsp:cNvSpPr/>
      </dsp:nvSpPr>
      <dsp:spPr>
        <a:xfrm>
          <a:off x="7270602" y="2994"/>
          <a:ext cx="2757264" cy="1654358"/>
        </a:xfrm>
        <a:prstGeom prst="rect">
          <a:avLst/>
        </a:prstGeom>
        <a:solidFill>
          <a:schemeClr val="accent4">
            <a:hueOff val="4399958"/>
            <a:satOff val="-19468"/>
            <a:lumOff val="-32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Performance evidence is objectively documented by managers.</a:t>
          </a:r>
          <a:endParaRPr lang="en-US" sz="1800" kern="1200">
            <a:latin typeface="Arial" panose="020B0604020202020204" pitchFamily="34" charset="0"/>
            <a:cs typeface="Arial" panose="020B0604020202020204" pitchFamily="34" charset="0"/>
          </a:endParaRPr>
        </a:p>
      </dsp:txBody>
      <dsp:txXfrm>
        <a:off x="7270602" y="2994"/>
        <a:ext cx="2757264" cy="1654358"/>
      </dsp:txXfrm>
    </dsp:sp>
    <dsp:sp modelId="{FFB72C3E-D9B6-4BEC-BFF1-E7CDDC8DA7E6}">
      <dsp:nvSpPr>
        <dsp:cNvPr id="0" name=""/>
        <dsp:cNvSpPr/>
      </dsp:nvSpPr>
      <dsp:spPr>
        <a:xfrm>
          <a:off x="487732" y="2291523"/>
          <a:ext cx="2757264" cy="1654358"/>
        </a:xfrm>
        <a:prstGeom prst="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Training and career development decisions are based on performance insights.</a:t>
          </a:r>
          <a:endParaRPr lang="en-US" sz="1800" kern="1200">
            <a:latin typeface="Arial" panose="020B0604020202020204" pitchFamily="34" charset="0"/>
            <a:cs typeface="Arial" panose="020B0604020202020204" pitchFamily="34" charset="0"/>
          </a:endParaRPr>
        </a:p>
      </dsp:txBody>
      <dsp:txXfrm>
        <a:off x="487732" y="2291523"/>
        <a:ext cx="2757264" cy="165435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4861D1-7C0F-403D-A16A-A086798FCD34}">
      <dsp:nvSpPr>
        <dsp:cNvPr id="0" name=""/>
        <dsp:cNvSpPr/>
      </dsp:nvSpPr>
      <dsp:spPr>
        <a:xfrm>
          <a:off x="417378" y="0"/>
          <a:ext cx="5340097" cy="5340097"/>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D1338D-B188-4EB8-BED8-4A8B87879C4C}">
      <dsp:nvSpPr>
        <dsp:cNvPr id="0" name=""/>
        <dsp:cNvSpPr/>
      </dsp:nvSpPr>
      <dsp:spPr>
        <a:xfrm>
          <a:off x="924687" y="507309"/>
          <a:ext cx="2082637" cy="2082637"/>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solidFill>
              <a:latin typeface="Arial" panose="020B0604020202020204" pitchFamily="34" charset="0"/>
              <a:cs typeface="Arial" panose="020B0604020202020204" pitchFamily="34" charset="0"/>
            </a:rPr>
            <a:t>Manager capability variation influences the quality of evaluation.</a:t>
          </a:r>
        </a:p>
      </dsp:txBody>
      <dsp:txXfrm>
        <a:off x="1026353" y="608975"/>
        <a:ext cx="1879305" cy="1879305"/>
      </dsp:txXfrm>
    </dsp:sp>
    <dsp:sp modelId="{22C9A84B-319A-4E2C-B89C-CEDF034718C2}">
      <dsp:nvSpPr>
        <dsp:cNvPr id="0" name=""/>
        <dsp:cNvSpPr/>
      </dsp:nvSpPr>
      <dsp:spPr>
        <a:xfrm>
          <a:off x="3167528" y="507309"/>
          <a:ext cx="2082637" cy="2082637"/>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It has been observed that workload prevents frequent performance discussions.</a:t>
          </a:r>
        </a:p>
      </dsp:txBody>
      <dsp:txXfrm>
        <a:off x="3269194" y="608975"/>
        <a:ext cx="1879305" cy="1879305"/>
      </dsp:txXfrm>
    </dsp:sp>
    <dsp:sp modelId="{63F0B5E5-2E74-4ABC-BBF5-4C7F08C0F9AF}">
      <dsp:nvSpPr>
        <dsp:cNvPr id="0" name=""/>
        <dsp:cNvSpPr/>
      </dsp:nvSpPr>
      <dsp:spPr>
        <a:xfrm>
          <a:off x="924687" y="2750149"/>
          <a:ext cx="2082637" cy="2082637"/>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solidFill>
              <a:latin typeface="Arial" panose="020B0604020202020204" pitchFamily="34" charset="0"/>
              <a:cs typeface="Arial" panose="020B0604020202020204" pitchFamily="34" charset="0"/>
            </a:rPr>
            <a:t>The danger of prejudice is the biasis a major threat to objective judgment (Oladele, 2024).</a:t>
          </a:r>
        </a:p>
      </dsp:txBody>
      <dsp:txXfrm>
        <a:off x="1026353" y="2851815"/>
        <a:ext cx="1879305" cy="1879305"/>
      </dsp:txXfrm>
    </dsp:sp>
    <dsp:sp modelId="{884A4E78-8A3F-4337-8286-122182776B86}">
      <dsp:nvSpPr>
        <dsp:cNvPr id="0" name=""/>
        <dsp:cNvSpPr/>
      </dsp:nvSpPr>
      <dsp:spPr>
        <a:xfrm>
          <a:off x="3167528" y="2750149"/>
          <a:ext cx="2082637" cy="2082637"/>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solidFill>
              <a:latin typeface="Arial" panose="020B0604020202020204" pitchFamily="34" charset="0"/>
              <a:cs typeface="Arial" panose="020B0604020202020204" pitchFamily="34" charset="0"/>
            </a:rPr>
            <a:t>Poor global market performance data integration has also emerged as an issue.</a:t>
          </a:r>
        </a:p>
      </dsp:txBody>
      <dsp:txXfrm>
        <a:off x="3269194" y="2851815"/>
        <a:ext cx="1879305" cy="187930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A09955-57ED-4BFD-922E-E0C24CAC09BB}">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FBF933-EEF8-46F0-811B-F735B98E37FA}">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33B580-3162-40E0-9B40-358AFE4F79B5}">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Arial" panose="020B0604020202020204" pitchFamily="34" charset="0"/>
              <a:cs typeface="Arial" panose="020B0604020202020204" pitchFamily="34" charset="0"/>
            </a:rPr>
            <a:t>Implementation of international performance calibration.</a:t>
          </a:r>
          <a:endParaRPr lang="en-US" sz="2200" kern="1200" dirty="0">
            <a:latin typeface="Arial" panose="020B0604020202020204" pitchFamily="34" charset="0"/>
            <a:cs typeface="Arial" panose="020B0604020202020204" pitchFamily="34" charset="0"/>
          </a:endParaRPr>
        </a:p>
      </dsp:txBody>
      <dsp:txXfrm>
        <a:off x="1834517" y="469890"/>
        <a:ext cx="3148942" cy="1335915"/>
      </dsp:txXfrm>
    </dsp:sp>
    <dsp:sp modelId="{43FDE1D6-5AF1-42C3-8077-E5CAB04C5E52}">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46BAAC-07EE-4D5C-89FC-8A16EF4F58D3}">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0E78CD-56EE-4F6C-B9D8-D8925F8A12B7}">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GB" sz="2200" kern="1200">
              <a:latin typeface="Arial" panose="020B0604020202020204" pitchFamily="34" charset="0"/>
              <a:cs typeface="Arial" panose="020B0604020202020204" pitchFamily="34" charset="0"/>
            </a:rPr>
            <a:t>Teach managers bias-awareness as well as evaluation-skills should be fostered.</a:t>
          </a:r>
          <a:endParaRPr lang="en-US" sz="2200" kern="1200">
            <a:latin typeface="Arial" panose="020B0604020202020204" pitchFamily="34" charset="0"/>
            <a:cs typeface="Arial" panose="020B0604020202020204" pitchFamily="34" charset="0"/>
          </a:endParaRPr>
        </a:p>
      </dsp:txBody>
      <dsp:txXfrm>
        <a:off x="7154322" y="469890"/>
        <a:ext cx="3148942" cy="1335915"/>
      </dsp:txXfrm>
    </dsp:sp>
    <dsp:sp modelId="{A522E052-5E1A-4928-A465-138FCAD7EF26}">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7668D3-F757-40A0-98E7-A4C383506F19}">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97E59C-1BDA-4421-A36B-AA29832A6AD9}">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GB" sz="2200" kern="1200">
              <a:latin typeface="Arial" panose="020B0604020202020204" pitchFamily="34" charset="0"/>
              <a:cs typeface="Arial" panose="020B0604020202020204" pitchFamily="34" charset="0"/>
            </a:rPr>
            <a:t>Enhancement in the digital performance information .</a:t>
          </a:r>
          <a:endParaRPr lang="en-US" sz="2200" kern="1200">
            <a:latin typeface="Arial" panose="020B0604020202020204" pitchFamily="34" charset="0"/>
            <a:cs typeface="Arial" panose="020B0604020202020204" pitchFamily="34" charset="0"/>
          </a:endParaRPr>
        </a:p>
      </dsp:txBody>
      <dsp:txXfrm>
        <a:off x="1834517" y="2545532"/>
        <a:ext cx="3148942" cy="1335915"/>
      </dsp:txXfrm>
    </dsp:sp>
    <dsp:sp modelId="{60A7A0CA-C8E5-47F4-A889-22AA256F927E}">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BFE1F8-9A3D-4C8A-A41B-6DB9E23CD3BA}">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77ED6A-1FD3-4154-A24C-25C4D1E6C614}">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Arial" panose="020B0604020202020204" pitchFamily="34" charset="0"/>
              <a:cs typeface="Arial" panose="020B0604020202020204" pitchFamily="34" charset="0"/>
            </a:rPr>
            <a:t>Introduction of the use of AI-based performance analytics to be objective (Oladele, 2024).</a:t>
          </a:r>
          <a:endParaRPr lang="en-US" sz="2200" kern="1200" dirty="0">
            <a:latin typeface="Arial" panose="020B0604020202020204" pitchFamily="34" charset="0"/>
            <a:cs typeface="Arial" panose="020B0604020202020204" pitchFamily="34" charset="0"/>
          </a:endParaRPr>
        </a:p>
      </dsp:txBody>
      <dsp:txXfrm>
        <a:off x="7154322" y="2545532"/>
        <a:ext cx="3148942" cy="133591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7EA85A-22A5-43B2-9ED5-DBDE19D5566E}">
      <dsp:nvSpPr>
        <dsp:cNvPr id="0" name=""/>
        <dsp:cNvSpPr/>
      </dsp:nvSpPr>
      <dsp:spPr>
        <a:xfrm>
          <a:off x="643730" y="0"/>
          <a:ext cx="4351338" cy="4351338"/>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F57D4550-C607-4C6C-A812-0CD6A9679711}">
      <dsp:nvSpPr>
        <dsp:cNvPr id="0" name=""/>
        <dsp:cNvSpPr/>
      </dsp:nvSpPr>
      <dsp:spPr>
        <a:xfrm>
          <a:off x="926567" y="282836"/>
          <a:ext cx="1740535" cy="1740535"/>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Tesco embraces the culture of inclusivity through the help of systematic DEI programmes.</a:t>
          </a:r>
          <a:endParaRPr lang="en-US" sz="1600" kern="1200" dirty="0">
            <a:latin typeface="Arial" panose="020B0604020202020204" pitchFamily="34" charset="0"/>
            <a:cs typeface="Arial" panose="020B0604020202020204" pitchFamily="34" charset="0"/>
          </a:endParaRPr>
        </a:p>
      </dsp:txBody>
      <dsp:txXfrm>
        <a:off x="1011533" y="367802"/>
        <a:ext cx="1570603" cy="1570603"/>
      </dsp:txXfrm>
    </dsp:sp>
    <dsp:sp modelId="{146D23A4-9E33-4A06-A60B-ECE55E15540C}">
      <dsp:nvSpPr>
        <dsp:cNvPr id="0" name=""/>
        <dsp:cNvSpPr/>
      </dsp:nvSpPr>
      <dsp:spPr>
        <a:xfrm>
          <a:off x="2971696" y="282836"/>
          <a:ext cx="1740535" cy="1740535"/>
        </a:xfrm>
        <a:prstGeom prst="roundRect">
          <a:avLst/>
        </a:prstGeom>
        <a:gradFill rotWithShape="0">
          <a:gsLst>
            <a:gs pos="0">
              <a:schemeClr val="accent2">
                <a:hueOff val="2147871"/>
                <a:satOff val="-6164"/>
                <a:lumOff val="-9870"/>
                <a:alphaOff val="0"/>
                <a:lumMod val="110000"/>
                <a:satMod val="105000"/>
                <a:tint val="67000"/>
              </a:schemeClr>
            </a:gs>
            <a:gs pos="50000">
              <a:schemeClr val="accent2">
                <a:hueOff val="2147871"/>
                <a:satOff val="-6164"/>
                <a:lumOff val="-9870"/>
                <a:alphaOff val="0"/>
                <a:lumMod val="105000"/>
                <a:satMod val="103000"/>
                <a:tint val="73000"/>
              </a:schemeClr>
            </a:gs>
            <a:gs pos="100000">
              <a:schemeClr val="accent2">
                <a:hueOff val="2147871"/>
                <a:satOff val="-6164"/>
                <a:lumOff val="-987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Tesco is directed by its diversity efforts that are based on the idea that everyone is welcome (Iradukunda and Werner, 2025).</a:t>
          </a:r>
          <a:endParaRPr lang="en-US" sz="1600" kern="1200">
            <a:latin typeface="Arial" panose="020B0604020202020204" pitchFamily="34" charset="0"/>
            <a:cs typeface="Arial" panose="020B0604020202020204" pitchFamily="34" charset="0"/>
          </a:endParaRPr>
        </a:p>
      </dsp:txBody>
      <dsp:txXfrm>
        <a:off x="3056662" y="367802"/>
        <a:ext cx="1570603" cy="1570603"/>
      </dsp:txXfrm>
    </dsp:sp>
    <dsp:sp modelId="{C36668BC-D73D-45CB-BC45-BAB8B425B0F4}">
      <dsp:nvSpPr>
        <dsp:cNvPr id="0" name=""/>
        <dsp:cNvSpPr/>
      </dsp:nvSpPr>
      <dsp:spPr>
        <a:xfrm>
          <a:off x="926567" y="2327965"/>
          <a:ext cx="1740535" cy="1740535"/>
        </a:xfrm>
        <a:prstGeom prst="roundRect">
          <a:avLst/>
        </a:prstGeom>
        <a:gradFill rotWithShape="0">
          <a:gsLst>
            <a:gs pos="0">
              <a:schemeClr val="accent2">
                <a:hueOff val="4295743"/>
                <a:satOff val="-12329"/>
                <a:lumOff val="-19739"/>
                <a:alphaOff val="0"/>
                <a:lumMod val="110000"/>
                <a:satMod val="105000"/>
                <a:tint val="67000"/>
              </a:schemeClr>
            </a:gs>
            <a:gs pos="50000">
              <a:schemeClr val="accent2">
                <a:hueOff val="4295743"/>
                <a:satOff val="-12329"/>
                <a:lumOff val="-19739"/>
                <a:alphaOff val="0"/>
                <a:lumMod val="105000"/>
                <a:satMod val="103000"/>
                <a:tint val="73000"/>
              </a:schemeClr>
            </a:gs>
            <a:gs pos="100000">
              <a:schemeClr val="accent2">
                <a:hueOff val="4295743"/>
                <a:satOff val="-12329"/>
                <a:lumOff val="-1973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The underrepresented groups are supported by employee networks in an effective manner.</a:t>
          </a:r>
          <a:endParaRPr lang="en-US" sz="1600" kern="1200">
            <a:latin typeface="Arial" panose="020B0604020202020204" pitchFamily="34" charset="0"/>
            <a:cs typeface="Arial" panose="020B0604020202020204" pitchFamily="34" charset="0"/>
          </a:endParaRPr>
        </a:p>
      </dsp:txBody>
      <dsp:txXfrm>
        <a:off x="1011533" y="2412931"/>
        <a:ext cx="1570603" cy="1570603"/>
      </dsp:txXfrm>
    </dsp:sp>
    <dsp:sp modelId="{E817E768-BEDC-459C-BB94-69CA808877DD}">
      <dsp:nvSpPr>
        <dsp:cNvPr id="0" name=""/>
        <dsp:cNvSpPr/>
      </dsp:nvSpPr>
      <dsp:spPr>
        <a:xfrm>
          <a:off x="2971696" y="2327965"/>
          <a:ext cx="1740535" cy="1740535"/>
        </a:xfrm>
        <a:prstGeom prst="roundRect">
          <a:avLst/>
        </a:prstGeom>
        <a:gradFill rotWithShape="0">
          <a:gsLst>
            <a:gs pos="0">
              <a:schemeClr val="accent2">
                <a:hueOff val="6443614"/>
                <a:satOff val="-18493"/>
                <a:lumOff val="-29609"/>
                <a:alphaOff val="0"/>
                <a:lumMod val="110000"/>
                <a:satMod val="105000"/>
                <a:tint val="67000"/>
              </a:schemeClr>
            </a:gs>
            <a:gs pos="50000">
              <a:schemeClr val="accent2">
                <a:hueOff val="6443614"/>
                <a:satOff val="-18493"/>
                <a:lumOff val="-29609"/>
                <a:alphaOff val="0"/>
                <a:lumMod val="105000"/>
                <a:satMod val="103000"/>
                <a:tint val="73000"/>
              </a:schemeClr>
            </a:gs>
            <a:gs pos="100000">
              <a:schemeClr val="accent2">
                <a:hueOff val="6443614"/>
                <a:satOff val="-18493"/>
                <a:lumOff val="-2960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DEI is a corporate image booster as well as alignment with customers.</a:t>
          </a:r>
          <a:endParaRPr lang="en-US" sz="1600" kern="1200">
            <a:latin typeface="Arial" panose="020B0604020202020204" pitchFamily="34" charset="0"/>
            <a:cs typeface="Arial" panose="020B0604020202020204" pitchFamily="34" charset="0"/>
          </a:endParaRPr>
        </a:p>
      </dsp:txBody>
      <dsp:txXfrm>
        <a:off x="3056662" y="2412931"/>
        <a:ext cx="1570603" cy="157060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14FEFC-C861-4169-AD58-0EA0840710D1}">
      <dsp:nvSpPr>
        <dsp:cNvPr id="0" name=""/>
        <dsp:cNvSpPr/>
      </dsp:nvSpPr>
      <dsp:spPr>
        <a:xfrm>
          <a:off x="0" y="451331"/>
          <a:ext cx="4282984" cy="61776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Social Identity Theory describes the role of group membership on behaviours (Spears, 2021).</a:t>
          </a:r>
          <a:endParaRPr lang="en-US" sz="1600" kern="1200" dirty="0">
            <a:latin typeface="Times New Roman" panose="02020603050405020304" pitchFamily="18" charset="0"/>
            <a:cs typeface="Times New Roman" panose="02020603050405020304" pitchFamily="18" charset="0"/>
          </a:endParaRPr>
        </a:p>
      </dsp:txBody>
      <dsp:txXfrm>
        <a:off x="30157" y="481488"/>
        <a:ext cx="4222670" cy="557446"/>
      </dsp:txXfrm>
    </dsp:sp>
    <dsp:sp modelId="{94ED245F-5885-45AE-975B-A3DC155C5E66}">
      <dsp:nvSpPr>
        <dsp:cNvPr id="0" name=""/>
        <dsp:cNvSpPr/>
      </dsp:nvSpPr>
      <dsp:spPr>
        <a:xfrm>
          <a:off x="0" y="1115171"/>
          <a:ext cx="4282984" cy="617760"/>
        </a:xfrm>
        <a:prstGeom prst="roundRect">
          <a:avLst/>
        </a:prstGeom>
        <a:solidFill>
          <a:schemeClr val="accent5">
            <a:hueOff val="-4050717"/>
            <a:satOff val="-275"/>
            <a:lumOff val="654"/>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Times New Roman" panose="02020603050405020304" pitchFamily="18" charset="0"/>
              <a:cs typeface="Times New Roman" panose="02020603050405020304" pitchFamily="18" charset="0"/>
            </a:rPr>
            <a:t>The DEI efforts made by Tesco lessen intergroup bias.</a:t>
          </a:r>
          <a:endParaRPr lang="en-US" sz="1600" kern="1200">
            <a:latin typeface="Times New Roman" panose="02020603050405020304" pitchFamily="18" charset="0"/>
            <a:cs typeface="Times New Roman" panose="02020603050405020304" pitchFamily="18" charset="0"/>
          </a:endParaRPr>
        </a:p>
      </dsp:txBody>
      <dsp:txXfrm>
        <a:off x="30157" y="1145328"/>
        <a:ext cx="4222670" cy="557446"/>
      </dsp:txXfrm>
    </dsp:sp>
    <dsp:sp modelId="{927A6831-0223-477D-A089-881E026C19CE}">
      <dsp:nvSpPr>
        <dsp:cNvPr id="0" name=""/>
        <dsp:cNvSpPr/>
      </dsp:nvSpPr>
      <dsp:spPr>
        <a:xfrm>
          <a:off x="0" y="1779011"/>
          <a:ext cx="4282984" cy="617760"/>
        </a:xfrm>
        <a:prstGeom prst="roundRect">
          <a:avLst/>
        </a:prstGeom>
        <a:solidFill>
          <a:schemeClr val="accent5">
            <a:hueOff val="-8101434"/>
            <a:satOff val="-551"/>
            <a:lumOff val="1307"/>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Times New Roman" panose="02020603050405020304" pitchFamily="18" charset="0"/>
              <a:cs typeface="Times New Roman" panose="02020603050405020304" pitchFamily="18" charset="0"/>
            </a:rPr>
            <a:t>Non-discriminatory policies may enhance psychological safety and cooperation.</a:t>
          </a:r>
          <a:endParaRPr lang="en-US" sz="1600" kern="1200">
            <a:latin typeface="Times New Roman" panose="02020603050405020304" pitchFamily="18" charset="0"/>
            <a:cs typeface="Times New Roman" panose="02020603050405020304" pitchFamily="18" charset="0"/>
          </a:endParaRPr>
        </a:p>
      </dsp:txBody>
      <dsp:txXfrm>
        <a:off x="30157" y="1809168"/>
        <a:ext cx="4222670" cy="557446"/>
      </dsp:txXfrm>
    </dsp:sp>
    <dsp:sp modelId="{38A7193A-2D1B-48FA-940A-A16A85634389}">
      <dsp:nvSpPr>
        <dsp:cNvPr id="0" name=""/>
        <dsp:cNvSpPr/>
      </dsp:nvSpPr>
      <dsp:spPr>
        <a:xfrm>
          <a:off x="0" y="2442851"/>
          <a:ext cx="4282984" cy="617760"/>
        </a:xfrm>
        <a:prstGeom prst="roundRect">
          <a:avLst/>
        </a:prstGeom>
        <a:solidFill>
          <a:schemeClr val="accent5">
            <a:hueOff val="-12152150"/>
            <a:satOff val="-826"/>
            <a:lumOff val="1961"/>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Times New Roman" panose="02020603050405020304" pitchFamily="18" charset="0"/>
              <a:cs typeface="Times New Roman" panose="02020603050405020304" pitchFamily="18" charset="0"/>
            </a:rPr>
            <a:t>Different teams promote creativity along with decision making.</a:t>
          </a:r>
          <a:endParaRPr lang="en-US" sz="1600" kern="1200">
            <a:latin typeface="Times New Roman" panose="02020603050405020304" pitchFamily="18" charset="0"/>
            <a:cs typeface="Times New Roman" panose="02020603050405020304" pitchFamily="18" charset="0"/>
          </a:endParaRPr>
        </a:p>
      </dsp:txBody>
      <dsp:txXfrm>
        <a:off x="30157" y="2473008"/>
        <a:ext cx="4222670" cy="55744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D39566-89BA-4F7E-9562-CDAE231A920F}">
      <dsp:nvSpPr>
        <dsp:cNvPr id="0" name=""/>
        <dsp:cNvSpPr/>
      </dsp:nvSpPr>
      <dsp:spPr>
        <a:xfrm>
          <a:off x="0" y="0"/>
          <a:ext cx="8412480" cy="95729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Managers make sure that there is inclusive scheduling and allocation of tasks.</a:t>
          </a:r>
          <a:endParaRPr lang="en-US" sz="2500" kern="1200" dirty="0">
            <a:latin typeface="Arial" panose="020B0604020202020204" pitchFamily="34" charset="0"/>
            <a:cs typeface="Arial" panose="020B0604020202020204" pitchFamily="34" charset="0"/>
          </a:endParaRPr>
        </a:p>
      </dsp:txBody>
      <dsp:txXfrm>
        <a:off x="28038" y="28038"/>
        <a:ext cx="7298593" cy="901218"/>
      </dsp:txXfrm>
    </dsp:sp>
    <dsp:sp modelId="{C94779D8-E74D-4F75-A286-A650976E5618}">
      <dsp:nvSpPr>
        <dsp:cNvPr id="0" name=""/>
        <dsp:cNvSpPr/>
      </dsp:nvSpPr>
      <dsp:spPr>
        <a:xfrm>
          <a:off x="704545" y="1131347"/>
          <a:ext cx="8412480" cy="957294"/>
        </a:xfrm>
        <a:prstGeom prst="roundRect">
          <a:avLst>
            <a:gd name="adj" fmla="val 10000"/>
          </a:avLst>
        </a:prstGeom>
        <a:solidFill>
          <a:schemeClr val="accent3">
            <a:hueOff val="1372388"/>
            <a:satOff val="8237"/>
            <a:lumOff val="627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latin typeface="Arial" panose="020B0604020202020204" pitchFamily="34" charset="0"/>
              <a:cs typeface="Arial" panose="020B0604020202020204" pitchFamily="34" charset="0"/>
            </a:rPr>
            <a:t>The managers has been observed to be handling the issues of discrimination in time.</a:t>
          </a:r>
          <a:endParaRPr lang="en-US" sz="2500" kern="1200">
            <a:latin typeface="Arial" panose="020B0604020202020204" pitchFamily="34" charset="0"/>
            <a:cs typeface="Arial" panose="020B0604020202020204" pitchFamily="34" charset="0"/>
          </a:endParaRPr>
        </a:p>
      </dsp:txBody>
      <dsp:txXfrm>
        <a:off x="732583" y="1159385"/>
        <a:ext cx="7029617" cy="901218"/>
      </dsp:txXfrm>
    </dsp:sp>
    <dsp:sp modelId="{A3A272F8-96F9-462B-8D51-60C6BCF6D5F8}">
      <dsp:nvSpPr>
        <dsp:cNvPr id="0" name=""/>
        <dsp:cNvSpPr/>
      </dsp:nvSpPr>
      <dsp:spPr>
        <a:xfrm>
          <a:off x="1398574" y="2262695"/>
          <a:ext cx="8412480" cy="957294"/>
        </a:xfrm>
        <a:prstGeom prst="roundRect">
          <a:avLst>
            <a:gd name="adj" fmla="val 10000"/>
          </a:avLst>
        </a:prstGeom>
        <a:solidFill>
          <a:schemeClr val="accent3">
            <a:hueOff val="2744775"/>
            <a:satOff val="16475"/>
            <a:lumOff val="1255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latin typeface="Arial" panose="020B0604020202020204" pitchFamily="34" charset="0"/>
              <a:cs typeface="Arial" panose="020B0604020202020204" pitchFamily="34" charset="0"/>
            </a:rPr>
            <a:t>Managers encourage the joining of networks of employees (Postuła and Szczepański, 2024).</a:t>
          </a:r>
          <a:endParaRPr lang="en-US" sz="2500" kern="1200">
            <a:latin typeface="Arial" panose="020B0604020202020204" pitchFamily="34" charset="0"/>
            <a:cs typeface="Arial" panose="020B0604020202020204" pitchFamily="34" charset="0"/>
          </a:endParaRPr>
        </a:p>
      </dsp:txBody>
      <dsp:txXfrm>
        <a:off x="1426612" y="2290733"/>
        <a:ext cx="7040133" cy="901218"/>
      </dsp:txXfrm>
    </dsp:sp>
    <dsp:sp modelId="{50DF7C10-8F67-4D08-A733-021CFA5BD72C}">
      <dsp:nvSpPr>
        <dsp:cNvPr id="0" name=""/>
        <dsp:cNvSpPr/>
      </dsp:nvSpPr>
      <dsp:spPr>
        <a:xfrm>
          <a:off x="2103119" y="3394043"/>
          <a:ext cx="8412480" cy="957294"/>
        </a:xfrm>
        <a:prstGeom prst="roundRect">
          <a:avLst>
            <a:gd name="adj" fmla="val 10000"/>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latin typeface="Arial" panose="020B0604020202020204" pitchFamily="34" charset="0"/>
              <a:cs typeface="Arial" panose="020B0604020202020204" pitchFamily="34" charset="0"/>
            </a:rPr>
            <a:t>Inclusive behaviours LBM model inclusiveness between teams.</a:t>
          </a:r>
          <a:endParaRPr lang="en-US" sz="2500" kern="1200">
            <a:latin typeface="Arial" panose="020B0604020202020204" pitchFamily="34" charset="0"/>
            <a:cs typeface="Arial" panose="020B0604020202020204" pitchFamily="34" charset="0"/>
          </a:endParaRPr>
        </a:p>
      </dsp:txBody>
      <dsp:txXfrm>
        <a:off x="2131157" y="3422081"/>
        <a:ext cx="7029617" cy="901218"/>
      </dsp:txXfrm>
    </dsp:sp>
    <dsp:sp modelId="{7509A739-F6A9-4356-8459-07A7FD7DE61D}">
      <dsp:nvSpPr>
        <dsp:cNvPr id="0" name=""/>
        <dsp:cNvSpPr/>
      </dsp:nvSpPr>
      <dsp:spPr>
        <a:xfrm>
          <a:off x="7790238" y="733200"/>
          <a:ext cx="622241" cy="622241"/>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latin typeface="Arial" panose="020B0604020202020204" pitchFamily="34" charset="0"/>
            <a:cs typeface="Arial" panose="020B0604020202020204" pitchFamily="34" charset="0"/>
          </a:endParaRPr>
        </a:p>
      </dsp:txBody>
      <dsp:txXfrm>
        <a:off x="7930242" y="733200"/>
        <a:ext cx="342233" cy="468236"/>
      </dsp:txXfrm>
    </dsp:sp>
    <dsp:sp modelId="{F67C660B-27C5-4AB3-B0C2-1A1AEC1D2284}">
      <dsp:nvSpPr>
        <dsp:cNvPr id="0" name=""/>
        <dsp:cNvSpPr/>
      </dsp:nvSpPr>
      <dsp:spPr>
        <a:xfrm>
          <a:off x="8494783" y="1864548"/>
          <a:ext cx="622241" cy="622241"/>
        </a:xfrm>
        <a:prstGeom prst="downArrow">
          <a:avLst>
            <a:gd name="adj1" fmla="val 55000"/>
            <a:gd name="adj2" fmla="val 45000"/>
          </a:avLst>
        </a:prstGeom>
        <a:solidFill>
          <a:schemeClr val="accent3">
            <a:tint val="40000"/>
            <a:alpha val="90000"/>
            <a:hueOff val="2527578"/>
            <a:satOff val="22352"/>
            <a:lumOff val="2648"/>
            <a:alphaOff val="0"/>
          </a:schemeClr>
        </a:solidFill>
        <a:ln w="19050" cap="flat" cmpd="sng" algn="ctr">
          <a:solidFill>
            <a:schemeClr val="accent3">
              <a:tint val="40000"/>
              <a:alpha val="90000"/>
              <a:hueOff val="2527578"/>
              <a:satOff val="22352"/>
              <a:lumOff val="264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latin typeface="Arial" panose="020B0604020202020204" pitchFamily="34" charset="0"/>
            <a:cs typeface="Arial" panose="020B0604020202020204" pitchFamily="34" charset="0"/>
          </a:endParaRPr>
        </a:p>
      </dsp:txBody>
      <dsp:txXfrm>
        <a:off x="8634787" y="1864548"/>
        <a:ext cx="342233" cy="468236"/>
      </dsp:txXfrm>
    </dsp:sp>
    <dsp:sp modelId="{7398ABE0-C736-485C-91E6-03D9CCCBCB79}">
      <dsp:nvSpPr>
        <dsp:cNvPr id="0" name=""/>
        <dsp:cNvSpPr/>
      </dsp:nvSpPr>
      <dsp:spPr>
        <a:xfrm>
          <a:off x="9188813" y="2995896"/>
          <a:ext cx="622241" cy="622241"/>
        </a:xfrm>
        <a:prstGeom prst="downArrow">
          <a:avLst>
            <a:gd name="adj1" fmla="val 55000"/>
            <a:gd name="adj2" fmla="val 45000"/>
          </a:avLst>
        </a:prstGeom>
        <a:solidFill>
          <a:schemeClr val="accent3">
            <a:tint val="40000"/>
            <a:alpha val="90000"/>
            <a:hueOff val="5055155"/>
            <a:satOff val="44705"/>
            <a:lumOff val="5295"/>
            <a:alphaOff val="0"/>
          </a:schemeClr>
        </a:solidFill>
        <a:ln w="19050" cap="flat" cmpd="sng" algn="ctr">
          <a:solidFill>
            <a:schemeClr val="accent3">
              <a:tint val="40000"/>
              <a:alpha val="90000"/>
              <a:hueOff val="5055155"/>
              <a:satOff val="44705"/>
              <a:lumOff val="529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latin typeface="Arial" panose="020B0604020202020204" pitchFamily="34" charset="0"/>
            <a:cs typeface="Arial" panose="020B0604020202020204" pitchFamily="34" charset="0"/>
          </a:endParaRPr>
        </a:p>
      </dsp:txBody>
      <dsp:txXfrm>
        <a:off x="9328817" y="2995896"/>
        <a:ext cx="342233" cy="46823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797BC8-EDCF-4899-B2A6-7D404740101A}">
      <dsp:nvSpPr>
        <dsp:cNvPr id="0" name=""/>
        <dsp:cNvSpPr/>
      </dsp:nvSpPr>
      <dsp:spPr>
        <a:xfrm>
          <a:off x="0" y="0"/>
          <a:ext cx="3855110" cy="871270"/>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The issue of cultural differences makes the implementation of DEI uniform across the world tricky (Friedman and </a:t>
          </a:r>
          <a:r>
            <a:rPr lang="en-GB" sz="1400" kern="1200" dirty="0" err="1">
              <a:latin typeface="Arial" panose="020B0604020202020204" pitchFamily="34" charset="0"/>
              <a:cs typeface="Arial" panose="020B0604020202020204" pitchFamily="34" charset="0"/>
            </a:rPr>
            <a:t>Vlady</a:t>
          </a:r>
          <a:r>
            <a:rPr lang="en-GB" sz="1400" kern="1200" dirty="0">
              <a:latin typeface="Arial" panose="020B0604020202020204" pitchFamily="34" charset="0"/>
              <a:cs typeface="Arial" panose="020B0604020202020204" pitchFamily="34" charset="0"/>
            </a:rPr>
            <a:t>, 2024).</a:t>
          </a:r>
          <a:endParaRPr lang="en-US" sz="1400" kern="1200" dirty="0">
            <a:latin typeface="Arial" panose="020B0604020202020204" pitchFamily="34" charset="0"/>
            <a:cs typeface="Arial" panose="020B0604020202020204" pitchFamily="34" charset="0"/>
          </a:endParaRPr>
        </a:p>
      </dsp:txBody>
      <dsp:txXfrm>
        <a:off x="25519" y="25519"/>
        <a:ext cx="2841318" cy="820232"/>
      </dsp:txXfrm>
    </dsp:sp>
    <dsp:sp modelId="{3809538F-1D01-4EEA-AE62-022D7A9A7948}">
      <dsp:nvSpPr>
        <dsp:cNvPr id="0" name=""/>
        <dsp:cNvSpPr/>
      </dsp:nvSpPr>
      <dsp:spPr>
        <a:xfrm>
          <a:off x="322865" y="1029683"/>
          <a:ext cx="3855110" cy="871270"/>
        </a:xfrm>
        <a:prstGeom prst="roundRect">
          <a:avLst>
            <a:gd name="adj" fmla="val 10000"/>
          </a:avLst>
        </a:prstGeom>
        <a:solidFill>
          <a:schemeClr val="accent3">
            <a:hueOff val="1372388"/>
            <a:satOff val="8237"/>
            <a:lumOff val="627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In top management there has been cases of underrepresentation</a:t>
          </a:r>
          <a:endParaRPr lang="en-US" sz="1400" kern="1200">
            <a:latin typeface="Arial" panose="020B0604020202020204" pitchFamily="34" charset="0"/>
            <a:cs typeface="Arial" panose="020B0604020202020204" pitchFamily="34" charset="0"/>
          </a:endParaRPr>
        </a:p>
      </dsp:txBody>
      <dsp:txXfrm>
        <a:off x="348384" y="1055202"/>
        <a:ext cx="2914880" cy="820232"/>
      </dsp:txXfrm>
    </dsp:sp>
    <dsp:sp modelId="{9C2347A3-489C-4CE4-B204-01086D7ECD06}">
      <dsp:nvSpPr>
        <dsp:cNvPr id="0" name=""/>
        <dsp:cNvSpPr/>
      </dsp:nvSpPr>
      <dsp:spPr>
        <a:xfrm>
          <a:off x="640912" y="2059367"/>
          <a:ext cx="3855110" cy="871270"/>
        </a:xfrm>
        <a:prstGeom prst="roundRect">
          <a:avLst>
            <a:gd name="adj" fmla="val 10000"/>
          </a:avLst>
        </a:prstGeom>
        <a:solidFill>
          <a:schemeClr val="accent3">
            <a:hueOff val="2744775"/>
            <a:satOff val="16475"/>
            <a:lumOff val="1255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Older store infrastructure is more or less accessible.</a:t>
          </a:r>
          <a:endParaRPr lang="en-US" sz="1400" kern="1200">
            <a:latin typeface="Arial" panose="020B0604020202020204" pitchFamily="34" charset="0"/>
            <a:cs typeface="Arial" panose="020B0604020202020204" pitchFamily="34" charset="0"/>
          </a:endParaRPr>
        </a:p>
      </dsp:txBody>
      <dsp:txXfrm>
        <a:off x="666431" y="2084886"/>
        <a:ext cx="2919699" cy="820232"/>
      </dsp:txXfrm>
    </dsp:sp>
    <dsp:sp modelId="{5DB4CA3F-3229-409B-ADA6-B971F1213700}">
      <dsp:nvSpPr>
        <dsp:cNvPr id="0" name=""/>
        <dsp:cNvSpPr/>
      </dsp:nvSpPr>
      <dsp:spPr>
        <a:xfrm>
          <a:off x="963777" y="3089051"/>
          <a:ext cx="3855110" cy="871270"/>
        </a:xfrm>
        <a:prstGeom prst="roundRect">
          <a:avLst>
            <a:gd name="adj" fmla="val 10000"/>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It is still difficult to measure the DEI impact in a proper manner.</a:t>
          </a:r>
          <a:endParaRPr lang="en-US" sz="1400" kern="1200">
            <a:latin typeface="Arial" panose="020B0604020202020204" pitchFamily="34" charset="0"/>
            <a:cs typeface="Arial" panose="020B0604020202020204" pitchFamily="34" charset="0"/>
          </a:endParaRPr>
        </a:p>
      </dsp:txBody>
      <dsp:txXfrm>
        <a:off x="989296" y="3114570"/>
        <a:ext cx="2914880" cy="820232"/>
      </dsp:txXfrm>
    </dsp:sp>
    <dsp:sp modelId="{C970AF75-7AEA-4E41-A2A2-80CA257C1266}">
      <dsp:nvSpPr>
        <dsp:cNvPr id="0" name=""/>
        <dsp:cNvSpPr/>
      </dsp:nvSpPr>
      <dsp:spPr>
        <a:xfrm>
          <a:off x="3288784" y="667314"/>
          <a:ext cx="566326" cy="566326"/>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latin typeface="Arial" panose="020B0604020202020204" pitchFamily="34" charset="0"/>
            <a:cs typeface="Arial" panose="020B0604020202020204" pitchFamily="34" charset="0"/>
          </a:endParaRPr>
        </a:p>
      </dsp:txBody>
      <dsp:txXfrm>
        <a:off x="3416207" y="667314"/>
        <a:ext cx="311480" cy="426160"/>
      </dsp:txXfrm>
    </dsp:sp>
    <dsp:sp modelId="{34BA19AB-9978-4B81-BA1E-8B6EB7AEE2EA}">
      <dsp:nvSpPr>
        <dsp:cNvPr id="0" name=""/>
        <dsp:cNvSpPr/>
      </dsp:nvSpPr>
      <dsp:spPr>
        <a:xfrm>
          <a:off x="3611649" y="1696997"/>
          <a:ext cx="566326" cy="566326"/>
        </a:xfrm>
        <a:prstGeom prst="downArrow">
          <a:avLst>
            <a:gd name="adj1" fmla="val 55000"/>
            <a:gd name="adj2" fmla="val 45000"/>
          </a:avLst>
        </a:prstGeom>
        <a:solidFill>
          <a:schemeClr val="accent3">
            <a:tint val="40000"/>
            <a:alpha val="90000"/>
            <a:hueOff val="2527578"/>
            <a:satOff val="22352"/>
            <a:lumOff val="2648"/>
            <a:alphaOff val="0"/>
          </a:schemeClr>
        </a:solidFill>
        <a:ln w="19050" cap="flat" cmpd="sng" algn="ctr">
          <a:solidFill>
            <a:schemeClr val="accent3">
              <a:tint val="40000"/>
              <a:alpha val="90000"/>
              <a:hueOff val="2527578"/>
              <a:satOff val="22352"/>
              <a:lumOff val="264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latin typeface="Arial" panose="020B0604020202020204" pitchFamily="34" charset="0"/>
            <a:cs typeface="Arial" panose="020B0604020202020204" pitchFamily="34" charset="0"/>
          </a:endParaRPr>
        </a:p>
      </dsp:txBody>
      <dsp:txXfrm>
        <a:off x="3739072" y="1696997"/>
        <a:ext cx="311480" cy="426160"/>
      </dsp:txXfrm>
    </dsp:sp>
    <dsp:sp modelId="{CEC3D8D6-8F26-44D7-BC25-3CA73D6822F7}">
      <dsp:nvSpPr>
        <dsp:cNvPr id="0" name=""/>
        <dsp:cNvSpPr/>
      </dsp:nvSpPr>
      <dsp:spPr>
        <a:xfrm>
          <a:off x="3929696" y="2726681"/>
          <a:ext cx="566326" cy="566326"/>
        </a:xfrm>
        <a:prstGeom prst="downArrow">
          <a:avLst>
            <a:gd name="adj1" fmla="val 55000"/>
            <a:gd name="adj2" fmla="val 45000"/>
          </a:avLst>
        </a:prstGeom>
        <a:solidFill>
          <a:schemeClr val="accent3">
            <a:tint val="40000"/>
            <a:alpha val="90000"/>
            <a:hueOff val="5055155"/>
            <a:satOff val="44705"/>
            <a:lumOff val="5295"/>
            <a:alphaOff val="0"/>
          </a:schemeClr>
        </a:solidFill>
        <a:ln w="19050" cap="flat" cmpd="sng" algn="ctr">
          <a:solidFill>
            <a:schemeClr val="accent3">
              <a:tint val="40000"/>
              <a:alpha val="90000"/>
              <a:hueOff val="5055155"/>
              <a:satOff val="44705"/>
              <a:lumOff val="529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latin typeface="Arial" panose="020B0604020202020204" pitchFamily="34" charset="0"/>
            <a:cs typeface="Arial" panose="020B0604020202020204" pitchFamily="34" charset="0"/>
          </a:endParaRPr>
        </a:p>
      </dsp:txBody>
      <dsp:txXfrm>
        <a:off x="4057119" y="2726681"/>
        <a:ext cx="311480" cy="42616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E18E1A-B98F-4EE7-AD42-27AB760BCF1A}">
      <dsp:nvSpPr>
        <dsp:cNvPr id="0" name=""/>
        <dsp:cNvSpPr/>
      </dsp:nvSpPr>
      <dsp:spPr>
        <a:xfrm>
          <a:off x="0" y="0"/>
          <a:ext cx="5333466" cy="1199862"/>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Proper creation of international DEI dashboards to gain quantifiable data </a:t>
          </a:r>
          <a:r>
            <a:rPr lang="en-GB" sz="1900" kern="1200" dirty="0">
              <a:solidFill>
                <a:schemeClr val="bg1"/>
              </a:solidFill>
              <a:latin typeface="Arial" panose="020B0604020202020204" pitchFamily="34" charset="0"/>
              <a:cs typeface="Arial" panose="020B0604020202020204" pitchFamily="34" charset="0"/>
            </a:rPr>
            <a:t>(</a:t>
          </a:r>
          <a:r>
            <a:rPr lang="en-US" sz="1900" kern="1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Kirton and Greene, 2024)</a:t>
          </a:r>
          <a:r>
            <a:rPr lang="en-GB" sz="1900" kern="1200" dirty="0">
              <a:latin typeface="Arial" panose="020B0604020202020204" pitchFamily="34" charset="0"/>
              <a:cs typeface="Arial" panose="020B0604020202020204" pitchFamily="34" charset="0"/>
            </a:rPr>
            <a:t>.</a:t>
          </a:r>
          <a:endParaRPr lang="en-US" sz="1900" kern="1200" dirty="0">
            <a:latin typeface="Arial" panose="020B0604020202020204" pitchFamily="34" charset="0"/>
            <a:cs typeface="Arial" panose="020B0604020202020204" pitchFamily="34" charset="0"/>
          </a:endParaRPr>
        </a:p>
      </dsp:txBody>
      <dsp:txXfrm>
        <a:off x="35143" y="35143"/>
        <a:ext cx="3937332" cy="1129576"/>
      </dsp:txXfrm>
    </dsp:sp>
    <dsp:sp modelId="{FE2291B3-2CA4-4C99-9067-23987F6488FA}">
      <dsp:nvSpPr>
        <dsp:cNvPr id="0" name=""/>
        <dsp:cNvSpPr/>
      </dsp:nvSpPr>
      <dsp:spPr>
        <a:xfrm>
          <a:off x="446677" y="1418019"/>
          <a:ext cx="5333466" cy="1199862"/>
        </a:xfrm>
        <a:prstGeom prst="roundRect">
          <a:avLst>
            <a:gd name="adj" fmla="val 10000"/>
          </a:avLst>
        </a:prstGeom>
        <a:gradFill rotWithShape="0">
          <a:gsLst>
            <a:gs pos="0">
              <a:schemeClr val="accent3">
                <a:hueOff val="1372388"/>
                <a:satOff val="8237"/>
                <a:lumOff val="6275"/>
                <a:alphaOff val="0"/>
                <a:satMod val="103000"/>
                <a:lumMod val="102000"/>
                <a:tint val="94000"/>
              </a:schemeClr>
            </a:gs>
            <a:gs pos="50000">
              <a:schemeClr val="accent3">
                <a:hueOff val="1372388"/>
                <a:satOff val="8237"/>
                <a:lumOff val="6275"/>
                <a:alphaOff val="0"/>
                <a:satMod val="110000"/>
                <a:lumMod val="100000"/>
                <a:shade val="100000"/>
              </a:schemeClr>
            </a:gs>
            <a:gs pos="100000">
              <a:schemeClr val="accent3">
                <a:hueOff val="1372388"/>
                <a:satOff val="8237"/>
                <a:lumOff val="627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Enhance leadership mentoring of women and minorities.</a:t>
          </a:r>
          <a:endParaRPr lang="en-US" sz="1900" kern="1200" dirty="0">
            <a:latin typeface="Arial" panose="020B0604020202020204" pitchFamily="34" charset="0"/>
            <a:cs typeface="Arial" panose="020B0604020202020204" pitchFamily="34" charset="0"/>
          </a:endParaRPr>
        </a:p>
      </dsp:txBody>
      <dsp:txXfrm>
        <a:off x="481820" y="1453162"/>
        <a:ext cx="4036592" cy="1129576"/>
      </dsp:txXfrm>
    </dsp:sp>
    <dsp:sp modelId="{0B504DA2-5A02-429F-A6A5-86A5C65C9903}">
      <dsp:nvSpPr>
        <dsp:cNvPr id="0" name=""/>
        <dsp:cNvSpPr/>
      </dsp:nvSpPr>
      <dsp:spPr>
        <a:xfrm>
          <a:off x="886688" y="2836038"/>
          <a:ext cx="5333466" cy="1199862"/>
        </a:xfrm>
        <a:prstGeom prst="roundRect">
          <a:avLst>
            <a:gd name="adj" fmla="val 10000"/>
          </a:avLst>
        </a:prstGeom>
        <a:gradFill rotWithShape="0">
          <a:gsLst>
            <a:gs pos="0">
              <a:schemeClr val="accent3">
                <a:hueOff val="2744775"/>
                <a:satOff val="16475"/>
                <a:lumOff val="12550"/>
                <a:alphaOff val="0"/>
                <a:satMod val="103000"/>
                <a:lumMod val="102000"/>
                <a:tint val="94000"/>
              </a:schemeClr>
            </a:gs>
            <a:gs pos="50000">
              <a:schemeClr val="accent3">
                <a:hueOff val="2744775"/>
                <a:satOff val="16475"/>
                <a:lumOff val="12550"/>
                <a:alphaOff val="0"/>
                <a:satMod val="110000"/>
                <a:lumMod val="100000"/>
                <a:shade val="100000"/>
              </a:schemeClr>
            </a:gs>
            <a:gs pos="100000">
              <a:schemeClr val="accent3">
                <a:hueOff val="2744775"/>
                <a:satOff val="16475"/>
                <a:lumOff val="1255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Perform efficient DEI audits of the regions.</a:t>
          </a:r>
          <a:endParaRPr lang="en-US" sz="1900" kern="1200">
            <a:latin typeface="Arial" panose="020B0604020202020204" pitchFamily="34" charset="0"/>
            <a:cs typeface="Arial" panose="020B0604020202020204" pitchFamily="34" charset="0"/>
          </a:endParaRPr>
        </a:p>
      </dsp:txBody>
      <dsp:txXfrm>
        <a:off x="921831" y="2871181"/>
        <a:ext cx="4043258" cy="1129576"/>
      </dsp:txXfrm>
    </dsp:sp>
    <dsp:sp modelId="{F2AD9A33-41F9-4A7F-8A6F-A8208EDE10B0}">
      <dsp:nvSpPr>
        <dsp:cNvPr id="0" name=""/>
        <dsp:cNvSpPr/>
      </dsp:nvSpPr>
      <dsp:spPr>
        <a:xfrm>
          <a:off x="1333366" y="4254057"/>
          <a:ext cx="5333466" cy="1199862"/>
        </a:xfrm>
        <a:prstGeom prst="roundRect">
          <a:avLst>
            <a:gd name="adj" fmla="val 10000"/>
          </a:avLst>
        </a:prstGeom>
        <a:gradFill rotWithShape="0">
          <a:gsLst>
            <a:gs pos="0">
              <a:schemeClr val="accent3">
                <a:hueOff val="4117163"/>
                <a:satOff val="24712"/>
                <a:lumOff val="18825"/>
                <a:alphaOff val="0"/>
                <a:satMod val="103000"/>
                <a:lumMod val="102000"/>
                <a:tint val="94000"/>
              </a:schemeClr>
            </a:gs>
            <a:gs pos="50000">
              <a:schemeClr val="accent3">
                <a:hueOff val="4117163"/>
                <a:satOff val="24712"/>
                <a:lumOff val="18825"/>
                <a:alphaOff val="0"/>
                <a:satMod val="110000"/>
                <a:lumMod val="100000"/>
                <a:shade val="100000"/>
              </a:schemeClr>
            </a:gs>
            <a:gs pos="100000">
              <a:schemeClr val="accent3">
                <a:hueOff val="4117163"/>
                <a:satOff val="24712"/>
                <a:lumOff val="1882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Fast track available redesign investments in the workplace (Friedman and Vlady, 2024).</a:t>
          </a:r>
          <a:endParaRPr lang="en-US" sz="1900" kern="1200">
            <a:latin typeface="Arial" panose="020B0604020202020204" pitchFamily="34" charset="0"/>
            <a:cs typeface="Arial" panose="020B0604020202020204" pitchFamily="34" charset="0"/>
          </a:endParaRPr>
        </a:p>
      </dsp:txBody>
      <dsp:txXfrm>
        <a:off x="1368509" y="4289200"/>
        <a:ext cx="4036592" cy="1129576"/>
      </dsp:txXfrm>
    </dsp:sp>
    <dsp:sp modelId="{B90927B6-99E1-4D52-AEA9-1C66C323DB42}">
      <dsp:nvSpPr>
        <dsp:cNvPr id="0" name=""/>
        <dsp:cNvSpPr/>
      </dsp:nvSpPr>
      <dsp:spPr>
        <a:xfrm>
          <a:off x="4553555" y="918985"/>
          <a:ext cx="779910" cy="779910"/>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solidFill>
              <a:schemeClr val="tx1"/>
            </a:solidFill>
            <a:latin typeface="Arial" panose="020B0604020202020204" pitchFamily="34" charset="0"/>
            <a:cs typeface="Arial" panose="020B0604020202020204" pitchFamily="34" charset="0"/>
          </a:endParaRPr>
        </a:p>
      </dsp:txBody>
      <dsp:txXfrm>
        <a:off x="4729035" y="918985"/>
        <a:ext cx="428950" cy="586882"/>
      </dsp:txXfrm>
    </dsp:sp>
    <dsp:sp modelId="{8E78353E-F123-4189-BA3A-844487926777}">
      <dsp:nvSpPr>
        <dsp:cNvPr id="0" name=""/>
        <dsp:cNvSpPr/>
      </dsp:nvSpPr>
      <dsp:spPr>
        <a:xfrm>
          <a:off x="5000233" y="2337004"/>
          <a:ext cx="779910" cy="779910"/>
        </a:xfrm>
        <a:prstGeom prst="downArrow">
          <a:avLst>
            <a:gd name="adj1" fmla="val 55000"/>
            <a:gd name="adj2" fmla="val 45000"/>
          </a:avLst>
        </a:prstGeom>
        <a:solidFill>
          <a:schemeClr val="accent3">
            <a:tint val="40000"/>
            <a:alpha val="90000"/>
            <a:hueOff val="2527578"/>
            <a:satOff val="22352"/>
            <a:lumOff val="2648"/>
            <a:alphaOff val="0"/>
          </a:schemeClr>
        </a:solidFill>
        <a:ln w="12700" cap="flat" cmpd="sng" algn="ctr">
          <a:solidFill>
            <a:schemeClr val="accent3">
              <a:tint val="40000"/>
              <a:alpha val="90000"/>
              <a:hueOff val="2527578"/>
              <a:satOff val="22352"/>
              <a:lumOff val="2648"/>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solidFill>
              <a:schemeClr val="tx1"/>
            </a:solidFill>
            <a:latin typeface="Arial" panose="020B0604020202020204" pitchFamily="34" charset="0"/>
            <a:cs typeface="Arial" panose="020B0604020202020204" pitchFamily="34" charset="0"/>
          </a:endParaRPr>
        </a:p>
      </dsp:txBody>
      <dsp:txXfrm>
        <a:off x="5175713" y="2337004"/>
        <a:ext cx="428950" cy="586882"/>
      </dsp:txXfrm>
    </dsp:sp>
    <dsp:sp modelId="{065420D4-89CE-426F-9E1B-AFD7FB06855D}">
      <dsp:nvSpPr>
        <dsp:cNvPr id="0" name=""/>
        <dsp:cNvSpPr/>
      </dsp:nvSpPr>
      <dsp:spPr>
        <a:xfrm>
          <a:off x="5440244" y="3755023"/>
          <a:ext cx="779910" cy="779910"/>
        </a:xfrm>
        <a:prstGeom prst="downArrow">
          <a:avLst>
            <a:gd name="adj1" fmla="val 55000"/>
            <a:gd name="adj2" fmla="val 45000"/>
          </a:avLst>
        </a:prstGeom>
        <a:solidFill>
          <a:schemeClr val="accent3">
            <a:tint val="40000"/>
            <a:alpha val="90000"/>
            <a:hueOff val="5055155"/>
            <a:satOff val="44705"/>
            <a:lumOff val="5295"/>
            <a:alphaOff val="0"/>
          </a:schemeClr>
        </a:solidFill>
        <a:ln w="12700" cap="flat" cmpd="sng" algn="ctr">
          <a:solidFill>
            <a:schemeClr val="accent3">
              <a:tint val="40000"/>
              <a:alpha val="90000"/>
              <a:hueOff val="5055155"/>
              <a:satOff val="44705"/>
              <a:lumOff val="529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solidFill>
              <a:schemeClr val="tx1"/>
            </a:solidFill>
            <a:latin typeface="Arial" panose="020B0604020202020204" pitchFamily="34" charset="0"/>
            <a:cs typeface="Arial" panose="020B0604020202020204" pitchFamily="34" charset="0"/>
          </a:endParaRPr>
        </a:p>
      </dsp:txBody>
      <dsp:txXfrm>
        <a:off x="5615724" y="3755023"/>
        <a:ext cx="428950" cy="58688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95D2B4-51C6-4A03-8867-94D2D8F53A13}">
      <dsp:nvSpPr>
        <dsp:cNvPr id="0" name=""/>
        <dsp:cNvSpPr/>
      </dsp:nvSpPr>
      <dsp:spPr>
        <a:xfrm>
          <a:off x="0" y="2284"/>
          <a:ext cx="5861090" cy="10289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AD60B6-DBE7-4F05-9CAE-CF2DD5B0C0D6}">
      <dsp:nvSpPr>
        <dsp:cNvPr id="0" name=""/>
        <dsp:cNvSpPr/>
      </dsp:nvSpPr>
      <dsp:spPr>
        <a:xfrm>
          <a:off x="311264" y="233803"/>
          <a:ext cx="565935" cy="5659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184B89-E855-47E9-B1A5-4B35C4A188A4}">
      <dsp:nvSpPr>
        <dsp:cNvPr id="0" name=""/>
        <dsp:cNvSpPr/>
      </dsp:nvSpPr>
      <dsp:spPr>
        <a:xfrm>
          <a:off x="1188465" y="2284"/>
          <a:ext cx="4601882" cy="115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12" tIns="122512" rIns="122512" bIns="122512" numCol="1" spcCol="1270" anchor="ctr" anchorCtr="0">
          <a:noAutofit/>
        </a:bodyPr>
        <a:lstStyle/>
        <a:p>
          <a:pPr marL="0" lvl="0" indent="0" algn="l"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Training and development enhances the capacity of employees that are helping Tesco in digital transformation and customer-centric approach to operating in all markets.</a:t>
          </a:r>
          <a:endParaRPr lang="en-US" sz="1400" kern="1200">
            <a:latin typeface="Arial" panose="020B0604020202020204" pitchFamily="34" charset="0"/>
            <a:cs typeface="Arial" panose="020B0604020202020204" pitchFamily="34" charset="0"/>
          </a:endParaRPr>
        </a:p>
      </dsp:txBody>
      <dsp:txXfrm>
        <a:off x="1188465" y="2284"/>
        <a:ext cx="4601882" cy="1157596"/>
      </dsp:txXfrm>
    </dsp:sp>
    <dsp:sp modelId="{E7E302D3-162D-4E00-9047-813DE5AF7E9C}">
      <dsp:nvSpPr>
        <dsp:cNvPr id="0" name=""/>
        <dsp:cNvSpPr/>
      </dsp:nvSpPr>
      <dsp:spPr>
        <a:xfrm>
          <a:off x="0" y="1449279"/>
          <a:ext cx="5861090" cy="10289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4D530C-A891-40E4-AA5C-2405C90CEE15}">
      <dsp:nvSpPr>
        <dsp:cNvPr id="0" name=""/>
        <dsp:cNvSpPr/>
      </dsp:nvSpPr>
      <dsp:spPr>
        <a:xfrm>
          <a:off x="311264" y="1680798"/>
          <a:ext cx="565935" cy="5659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16C7FF-E156-4034-9373-DC7EFBA7CB7A}">
      <dsp:nvSpPr>
        <dsp:cNvPr id="0" name=""/>
        <dsp:cNvSpPr/>
      </dsp:nvSpPr>
      <dsp:spPr>
        <a:xfrm>
          <a:off x="1188465" y="1449279"/>
          <a:ext cx="4601882" cy="115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12" tIns="122512" rIns="122512" bIns="122512" numCol="1" spcCol="1270" anchor="ctr" anchorCtr="0">
          <a:noAutofit/>
        </a:bodyPr>
        <a:lstStyle/>
        <a:p>
          <a:pPr marL="0" lvl="0" indent="0" algn="l"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Through recruitment and selection, access to diverse and high-quality talent is guaranteed to operate efficiently and achieve global competitiveness.</a:t>
          </a:r>
          <a:endParaRPr lang="en-US" sz="1400" kern="1200">
            <a:latin typeface="Arial" panose="020B0604020202020204" pitchFamily="34" charset="0"/>
            <a:cs typeface="Arial" panose="020B0604020202020204" pitchFamily="34" charset="0"/>
          </a:endParaRPr>
        </a:p>
      </dsp:txBody>
      <dsp:txXfrm>
        <a:off x="1188465" y="1449279"/>
        <a:ext cx="4601882" cy="1157596"/>
      </dsp:txXfrm>
    </dsp:sp>
    <dsp:sp modelId="{9B30329B-8501-4F2B-9B70-1BDD4393A9C2}">
      <dsp:nvSpPr>
        <dsp:cNvPr id="0" name=""/>
        <dsp:cNvSpPr/>
      </dsp:nvSpPr>
      <dsp:spPr>
        <a:xfrm>
          <a:off x="0" y="2896274"/>
          <a:ext cx="5861090" cy="10289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F00E24-04BF-48BB-8940-7B537D3189E6}">
      <dsp:nvSpPr>
        <dsp:cNvPr id="0" name=""/>
        <dsp:cNvSpPr/>
      </dsp:nvSpPr>
      <dsp:spPr>
        <a:xfrm>
          <a:off x="311264" y="3127793"/>
          <a:ext cx="565935" cy="5659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769C4F-BB80-44E7-86AF-75A04D0A4A76}">
      <dsp:nvSpPr>
        <dsp:cNvPr id="0" name=""/>
        <dsp:cNvSpPr/>
      </dsp:nvSpPr>
      <dsp:spPr>
        <a:xfrm>
          <a:off x="1188465" y="2896274"/>
          <a:ext cx="4601882" cy="115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12" tIns="122512" rIns="122512" bIns="122512" numCol="1" spcCol="1270" anchor="ctr" anchorCtr="0">
          <a:noAutofit/>
        </a:bodyPr>
        <a:lstStyle/>
        <a:p>
          <a:pPr marL="0" lvl="0" indent="0" algn="l"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Performance management is a management approach that harmonises the behaviours of employees and the KPIs with the strategic objectives to fuel the delivery of consistent services and productivity.</a:t>
          </a:r>
          <a:endParaRPr lang="en-US" sz="1400" kern="1200">
            <a:latin typeface="Arial" panose="020B0604020202020204" pitchFamily="34" charset="0"/>
            <a:cs typeface="Arial" panose="020B0604020202020204" pitchFamily="34" charset="0"/>
          </a:endParaRPr>
        </a:p>
      </dsp:txBody>
      <dsp:txXfrm>
        <a:off x="1188465" y="2896274"/>
        <a:ext cx="4601882" cy="1157596"/>
      </dsp:txXfrm>
    </dsp:sp>
    <dsp:sp modelId="{9C21B2ED-A652-4D6D-B21A-63C39482295D}">
      <dsp:nvSpPr>
        <dsp:cNvPr id="0" name=""/>
        <dsp:cNvSpPr/>
      </dsp:nvSpPr>
      <dsp:spPr>
        <a:xfrm>
          <a:off x="0" y="4343269"/>
          <a:ext cx="5861090" cy="10289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0314DC-2A1B-400B-B6FA-4D687A52DBB9}">
      <dsp:nvSpPr>
        <dsp:cNvPr id="0" name=""/>
        <dsp:cNvSpPr/>
      </dsp:nvSpPr>
      <dsp:spPr>
        <a:xfrm>
          <a:off x="311264" y="4574789"/>
          <a:ext cx="565935" cy="5659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409F5F-2B6D-4A7F-AED7-DFF796A953BB}">
      <dsp:nvSpPr>
        <dsp:cNvPr id="0" name=""/>
        <dsp:cNvSpPr/>
      </dsp:nvSpPr>
      <dsp:spPr>
        <a:xfrm>
          <a:off x="1188465" y="4343269"/>
          <a:ext cx="4601882" cy="115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12" tIns="122512" rIns="122512" bIns="122512" numCol="1" spcCol="1270" anchor="ctr" anchorCtr="0">
          <a:noAutofit/>
        </a:bodyPr>
        <a:lstStyle/>
        <a:p>
          <a:pPr marL="0" lvl="0" indent="0" algn="l"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DEI initiatives improve organisational culture, innovation and workforce representation, which helps Tesco to be sustainable in the long run and its global image.</a:t>
          </a:r>
          <a:endParaRPr lang="en-US" sz="1400" kern="1200">
            <a:latin typeface="Arial" panose="020B0604020202020204" pitchFamily="34" charset="0"/>
            <a:cs typeface="Arial" panose="020B0604020202020204" pitchFamily="34" charset="0"/>
          </a:endParaRPr>
        </a:p>
      </dsp:txBody>
      <dsp:txXfrm>
        <a:off x="1188465" y="4343269"/>
        <a:ext cx="4601882" cy="1157596"/>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54017F-EFC3-44F6-9871-F30A3FD3A9FA}" type="datetimeFigureOut">
              <a:rPr lang="en-GB" smtClean="0"/>
              <a:t>01/12/2025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81B2E2-B0EB-4F5B-85CE-C26B1C18EB62}" type="slidenum">
              <a:rPr lang="en-GB" smtClean="0"/>
              <a:t>‹#›</a:t>
            </a:fld>
            <a:endParaRPr lang="en-GB"/>
          </a:p>
        </p:txBody>
      </p:sp>
    </p:spTree>
    <p:extLst>
      <p:ext uri="{BB962C8B-B14F-4D97-AF65-F5344CB8AC3E}">
        <p14:creationId xmlns:p14="http://schemas.microsoft.com/office/powerpoint/2010/main" val="1348801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2</a:t>
            </a:fld>
            <a:endParaRPr lang="en-GB"/>
          </a:p>
        </p:txBody>
      </p:sp>
    </p:spTree>
    <p:extLst>
      <p:ext uri="{BB962C8B-B14F-4D97-AF65-F5344CB8AC3E}">
        <p14:creationId xmlns:p14="http://schemas.microsoft.com/office/powerpoint/2010/main" val="8313620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above slide deals with the objectives of the overall presentation based on the chosen topics of HRM related to recruitment, training, performance management and DEI</a:t>
            </a:r>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3</a:t>
            </a:fld>
            <a:endParaRPr lang="en-GB"/>
          </a:p>
        </p:txBody>
      </p:sp>
    </p:spTree>
    <p:extLst>
      <p:ext uri="{BB962C8B-B14F-4D97-AF65-F5344CB8AC3E}">
        <p14:creationId xmlns:p14="http://schemas.microsoft.com/office/powerpoint/2010/main" val="1041343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Tesco uses cutting-edge recruitment solutions to find a diverse talent and predict staff demand. Employer branding has been effectively helpful in attraction in competitive retail areas. Furthermore, digital systems make hiring a process more precise and expedient; they help to select appropriate individuals in a short period of time.</a:t>
            </a:r>
          </a:p>
          <a:p>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4</a:t>
            </a:fld>
            <a:endParaRPr lang="en-GB"/>
          </a:p>
        </p:txBody>
      </p:sp>
    </p:spTree>
    <p:extLst>
      <p:ext uri="{BB962C8B-B14F-4D97-AF65-F5344CB8AC3E}">
        <p14:creationId xmlns:p14="http://schemas.microsoft.com/office/powerpoint/2010/main" val="5312846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Tesco uses P-O Fit in recruitment to make sure that the employees are compatible with the organisational culture and services. Furthermore, such alignment has been observed to enhance performance and it also minimises turnover especially in customer-facing jobs whereby behavioural consistency is paramount.</a:t>
            </a:r>
          </a:p>
          <a:p>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5</a:t>
            </a:fld>
            <a:endParaRPr lang="en-GB"/>
          </a:p>
        </p:txBody>
      </p:sp>
    </p:spTree>
    <p:extLst>
      <p:ext uri="{BB962C8B-B14F-4D97-AF65-F5344CB8AC3E}">
        <p14:creationId xmlns:p14="http://schemas.microsoft.com/office/powerpoint/2010/main" val="9341323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Tesco recruitment procedures are focused on digital assessment, occupation mobility, as well as inclusive hiring. These projects has been useful in operational stability and strategic talent growth in markets, especially in positions on managerial and technical levels.</a:t>
            </a:r>
          </a:p>
          <a:p>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6</a:t>
            </a:fld>
            <a:endParaRPr lang="en-GB"/>
          </a:p>
        </p:txBody>
      </p:sp>
    </p:spTree>
    <p:extLst>
      <p:ext uri="{BB962C8B-B14F-4D97-AF65-F5344CB8AC3E}">
        <p14:creationId xmlns:p14="http://schemas.microsoft.com/office/powerpoint/2010/main" val="13677696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line managers make sure that the results of the recruitments are correct according to the store and team dynamics. On a broader note, their realistic knowledge may be properly used to find the right candidates, and enable easy onboarding, which will improve job preparedness and performance.</a:t>
            </a:r>
          </a:p>
          <a:p>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7</a:t>
            </a:fld>
            <a:endParaRPr lang="en-GB"/>
          </a:p>
        </p:txBody>
      </p:sp>
    </p:spTree>
    <p:extLst>
      <p:ext uri="{BB962C8B-B14F-4D97-AF65-F5344CB8AC3E}">
        <p14:creationId xmlns:p14="http://schemas.microsoft.com/office/powerpoint/2010/main" val="24072738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Tesco struggles to retain talent pipelines, especially high level and digital positions. The global labour markets are highly competitive and turnover, which in turns are demanding more competitive recruitment innovation and global mobility strategies.</a:t>
            </a:r>
          </a:p>
          <a:p>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8</a:t>
            </a:fld>
            <a:endParaRPr lang="en-GB"/>
          </a:p>
        </p:txBody>
      </p:sp>
    </p:spTree>
    <p:extLst>
      <p:ext uri="{BB962C8B-B14F-4D97-AF65-F5344CB8AC3E}">
        <p14:creationId xmlns:p14="http://schemas.microsoft.com/office/powerpoint/2010/main" val="13667967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effectiveness of the recruitment will be increased through the use of AI, emphasis on the development of international leadership, as well as the presence of employer brands. The partnerships will allow the development of an affordable global talent pipeline that will serve the future workforce requirements of Tesco.</a:t>
            </a:r>
          </a:p>
          <a:p>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9</a:t>
            </a:fld>
            <a:endParaRPr lang="en-GB"/>
          </a:p>
        </p:txBody>
      </p:sp>
    </p:spTree>
    <p:extLst>
      <p:ext uri="{BB962C8B-B14F-4D97-AF65-F5344CB8AC3E}">
        <p14:creationId xmlns:p14="http://schemas.microsoft.com/office/powerpoint/2010/main" val="29783360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Tesco training plan incorporates online and real-life education in order to facilitate workforce competency. On an additional note, it has been observed that Tesco Academy offers trainings in various positions at scale. These initiatives provide the opportunity to engage in continuous learning, improve customer service, as well as make sure that the employees are able to adapt effectively to the changes in the technological along with operational conditions throughout the global retail business of Tesco.</a:t>
            </a:r>
          </a:p>
          <a:p>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10</a:t>
            </a:fld>
            <a:endParaRPr lang="en-GB"/>
          </a:p>
        </p:txBody>
      </p:sp>
    </p:spTree>
    <p:extLst>
      <p:ext uri="{BB962C8B-B14F-4D97-AF65-F5344CB8AC3E}">
        <p14:creationId xmlns:p14="http://schemas.microsoft.com/office/powerpoint/2010/main" val="26222512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Human Capital Theory is in the frontline of Tesco that increasing the capabilities of employees are a direct contributor to organisational value. The long-term investment in training in the global markets not only makes Tesco competent in its workforce but also contributes to performance growth.</a:t>
            </a:r>
          </a:p>
          <a:p>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11</a:t>
            </a:fld>
            <a:endParaRPr lang="en-GB"/>
          </a:p>
        </p:txBody>
      </p:sp>
    </p:spTree>
    <p:extLst>
      <p:ext uri="{BB962C8B-B14F-4D97-AF65-F5344CB8AC3E}">
        <p14:creationId xmlns:p14="http://schemas.microsoft.com/office/powerpoint/2010/main" val="27535916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existing Tesco trends are focusing on digital delivery, encouraging leadership growth, as well as industry-oriented apprenticeship programmes. On a specific note, it may be reviewed that such programmes can standardise the quality of services provided and facilitate the availability of the workforce to strategic positions particularly when they are expanding internationally and reorganising their operations</a:t>
            </a:r>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12</a:t>
            </a:fld>
            <a:endParaRPr lang="en-GB"/>
          </a:p>
        </p:txBody>
      </p:sp>
    </p:spTree>
    <p:extLst>
      <p:ext uri="{BB962C8B-B14F-4D97-AF65-F5344CB8AC3E}">
        <p14:creationId xmlns:p14="http://schemas.microsoft.com/office/powerpoint/2010/main" val="777258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line managers play a major role in making sure that training is contextual and properly utilised. They form critical participation in the training ecosystem of Tesco, as they are the ones that determine the development requirements. Moreover, they properly facilitate the transfer of the learning process and coordinate the operational needs with the building of the staff capacity.</a:t>
            </a:r>
          </a:p>
          <a:p>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13</a:t>
            </a:fld>
            <a:endParaRPr lang="en-GB"/>
          </a:p>
        </p:txBody>
      </p:sp>
    </p:spTree>
    <p:extLst>
      <p:ext uri="{BB962C8B-B14F-4D97-AF65-F5344CB8AC3E}">
        <p14:creationId xmlns:p14="http://schemas.microsoft.com/office/powerpoint/2010/main" val="37308253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Tesco is exposed to operational constraints that limit access to training and unequal training practise across the world. On a further note, it may be stated that a lack of digital capability also raises issues to the transformation objectives of the organisation, and therefore there is a need to strategically invest in learning solutions that are consistent and scalable.</a:t>
            </a:r>
          </a:p>
          <a:p>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14</a:t>
            </a:fld>
            <a:endParaRPr lang="en-GB"/>
          </a:p>
        </p:txBody>
      </p:sp>
    </p:spTree>
    <p:extLst>
      <p:ext uri="{BB962C8B-B14F-4D97-AF65-F5344CB8AC3E}">
        <p14:creationId xmlns:p14="http://schemas.microsoft.com/office/powerpoint/2010/main" val="8457624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Standardised as well as enhanced training tools are capable of enhancing the learning outcomes and global consistency. Guaranteed training hours and online skill training will enhance the capacity of the workforce and will be useful for Tesco to structure its strategic development, in particular, data-driven and customer-oriented processes.</a:t>
            </a:r>
          </a:p>
          <a:p>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15</a:t>
            </a:fld>
            <a:endParaRPr lang="en-GB"/>
          </a:p>
        </p:txBody>
      </p:sp>
    </p:spTree>
    <p:extLst>
      <p:ext uri="{BB962C8B-B14F-4D97-AF65-F5344CB8AC3E}">
        <p14:creationId xmlns:p14="http://schemas.microsoft.com/office/powerpoint/2010/main" val="7429495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performance management of Tesco promotes continuous communication and evaluation. KPIs provides employees operational and service standards. On a specific note, it has to be stated that technology will facilitate transparency and improve consistency in performance in the global stores.</a:t>
            </a:r>
          </a:p>
          <a:p>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16</a:t>
            </a:fld>
            <a:endParaRPr lang="en-GB"/>
          </a:p>
        </p:txBody>
      </p:sp>
    </p:spTree>
    <p:extLst>
      <p:ext uri="{BB962C8B-B14F-4D97-AF65-F5344CB8AC3E}">
        <p14:creationId xmlns:p14="http://schemas.microsoft.com/office/powerpoint/2010/main" val="14577019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Goal-Setting Theory is useful in supporting the structured performance expectations in Tesco employees, to make employees know what is important. More specifically, clarity enhances motivation and operational performance particularly in customer-oriented settings.</a:t>
            </a:r>
          </a:p>
          <a:p>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17</a:t>
            </a:fld>
            <a:endParaRPr lang="en-GB"/>
          </a:p>
        </p:txBody>
      </p:sp>
    </p:spTree>
    <p:extLst>
      <p:ext uri="{BB962C8B-B14F-4D97-AF65-F5344CB8AC3E}">
        <p14:creationId xmlns:p14="http://schemas.microsoft.com/office/powerpoint/2010/main" val="5361239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Transparency as well as equity in performance appraisal are encouraged in the current practices at Tesco. Structured reviews and digital dashboards enhance accountability and is helpful in taking early interventions in case performance gaps are identified.</a:t>
            </a:r>
          </a:p>
          <a:p>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18</a:t>
            </a:fld>
            <a:endParaRPr lang="en-GB"/>
          </a:p>
        </p:txBody>
      </p:sp>
    </p:spTree>
    <p:extLst>
      <p:ext uri="{BB962C8B-B14F-4D97-AF65-F5344CB8AC3E}">
        <p14:creationId xmlns:p14="http://schemas.microsoft.com/office/powerpoint/2010/main" val="15604933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 the core of the effective and fair performance management are line managers. Their coaching, observation, as well as documentation has been helpful for matching the organisational goals with the ability of the employees.</a:t>
            </a:r>
          </a:p>
          <a:p>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19</a:t>
            </a:fld>
            <a:endParaRPr lang="en-GB"/>
          </a:p>
        </p:txBody>
      </p:sp>
    </p:spTree>
    <p:extLst>
      <p:ext uri="{BB962C8B-B14F-4D97-AF65-F5344CB8AC3E}">
        <p14:creationId xmlns:p14="http://schemas.microsoft.com/office/powerpoint/2010/main" val="10065965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Tesco has a lack of consistency in performance appraisal because of the forces of operations and different levels of managerial capabilities. For the proper solving of the problems, the managers should be upskilled and the data systems should be enhanced.</a:t>
            </a:r>
          </a:p>
          <a:p>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20</a:t>
            </a:fld>
            <a:endParaRPr lang="en-GB"/>
          </a:p>
        </p:txBody>
      </p:sp>
    </p:spTree>
    <p:extLst>
      <p:ext uri="{BB962C8B-B14F-4D97-AF65-F5344CB8AC3E}">
        <p14:creationId xmlns:p14="http://schemas.microsoft.com/office/powerpoint/2010/main" val="5300578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Fairness and improvement of data systems would be achieved through performance calibration. The culture of performance at Tesco can be enhanced through the training of managers and AI-driven insights to enhance its performance in the international market.</a:t>
            </a:r>
          </a:p>
          <a:p>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21</a:t>
            </a:fld>
            <a:endParaRPr lang="en-GB"/>
          </a:p>
        </p:txBody>
      </p:sp>
    </p:spTree>
    <p:extLst>
      <p:ext uri="{BB962C8B-B14F-4D97-AF65-F5344CB8AC3E}">
        <p14:creationId xmlns:p14="http://schemas.microsoft.com/office/powerpoint/2010/main" val="11946002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DEI framework at Tesco promotes the cultural inclusion and engagement of employees. On a broader note, these are initiatives that show the expectations of society and may be able to sustain different customer bases in the international markets.</a:t>
            </a:r>
          </a:p>
          <a:p>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22</a:t>
            </a:fld>
            <a:endParaRPr lang="en-GB"/>
          </a:p>
        </p:txBody>
      </p:sp>
    </p:spTree>
    <p:extLst>
      <p:ext uri="{BB962C8B-B14F-4D97-AF65-F5344CB8AC3E}">
        <p14:creationId xmlns:p14="http://schemas.microsoft.com/office/powerpoint/2010/main" val="20362948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Tesco approach is based on Social Identity Theory in terms of building inclusive teams. The management of bias reduction along with group belonging will foster the promotion of group cohesion at the workplace level and the consumer-facing service experiences.</a:t>
            </a:r>
          </a:p>
          <a:p>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23</a:t>
            </a:fld>
            <a:endParaRPr lang="en-GB"/>
          </a:p>
        </p:txBody>
      </p:sp>
    </p:spTree>
    <p:extLst>
      <p:ext uri="{BB962C8B-B14F-4D97-AF65-F5344CB8AC3E}">
        <p14:creationId xmlns:p14="http://schemas.microsoft.com/office/powerpoint/2010/main" val="6632898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practices of the Tesco DEI focus on transparency and non-discriminatory employment. Fairness and representation in the workplace may be advanced with the help of the use of accessibility and bias training to ensure fairness and representation in employment and the market.</a:t>
            </a:r>
          </a:p>
          <a:p>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24</a:t>
            </a:fld>
            <a:endParaRPr lang="en-GB"/>
          </a:p>
        </p:txBody>
      </p:sp>
    </p:spTree>
    <p:extLst>
      <p:ext uri="{BB962C8B-B14F-4D97-AF65-F5344CB8AC3E}">
        <p14:creationId xmlns:p14="http://schemas.microsoft.com/office/powerpoint/2010/main" val="25181149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Inclusion in daily life happens through line managers. Their actions determine the workplace culture, which affects the level of trust and involvement of employees in the global environment of Tesco.</a:t>
            </a:r>
          </a:p>
          <a:p>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25</a:t>
            </a:fld>
            <a:endParaRPr lang="en-GB"/>
          </a:p>
        </p:txBody>
      </p:sp>
    </p:spTree>
    <p:extLst>
      <p:ext uri="{BB962C8B-B14F-4D97-AF65-F5344CB8AC3E}">
        <p14:creationId xmlns:p14="http://schemas.microsoft.com/office/powerpoint/2010/main" val="23225356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Tesco has international anomalies and incessant leadership disparities. The constraints in infrastructure and measuring time and cost infrastructures discourage developments. This requires a more deliberate DEI integration.</a:t>
            </a:r>
          </a:p>
          <a:p>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26</a:t>
            </a:fld>
            <a:endParaRPr lang="en-GB"/>
          </a:p>
        </p:txBody>
      </p:sp>
    </p:spTree>
    <p:extLst>
      <p:ext uri="{BB962C8B-B14F-4D97-AF65-F5344CB8AC3E}">
        <p14:creationId xmlns:p14="http://schemas.microsoft.com/office/powerpoint/2010/main" val="273944231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Better measurement, leadership specificity, and infrastructure enhancements will enhance the DEI agenda of Tesco. The global initiatives are culturally flexible and effective because of regional audits.</a:t>
            </a:r>
          </a:p>
          <a:p>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27</a:t>
            </a:fld>
            <a:endParaRPr lang="en-GB"/>
          </a:p>
        </p:txBody>
      </p:sp>
    </p:spTree>
    <p:extLst>
      <p:ext uri="{BB962C8B-B14F-4D97-AF65-F5344CB8AC3E}">
        <p14:creationId xmlns:p14="http://schemas.microsoft.com/office/powerpoint/2010/main" val="125925922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All these HR activities enhance the strategic position of Tesco in the long term. Creating capability happens through training, acquiring talent happens through recruitment, performance management makes sure the behaviour is in line with goals whereas DEI builds an inclusive culture. </a:t>
            </a:r>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28</a:t>
            </a:fld>
            <a:endParaRPr lang="en-GB"/>
          </a:p>
        </p:txBody>
      </p:sp>
    </p:spTree>
    <p:extLst>
      <p:ext uri="{BB962C8B-B14F-4D97-AF65-F5344CB8AC3E}">
        <p14:creationId xmlns:p14="http://schemas.microsoft.com/office/powerpoint/2010/main" val="212524242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81B2E2-B0EB-4F5B-85CE-C26B1C18EB62}" type="slidenum">
              <a:rPr lang="en-GB" smtClean="0"/>
              <a:t>32</a:t>
            </a:fld>
            <a:endParaRPr lang="en-GB"/>
          </a:p>
        </p:txBody>
      </p:sp>
    </p:spTree>
    <p:extLst>
      <p:ext uri="{BB962C8B-B14F-4D97-AF65-F5344CB8AC3E}">
        <p14:creationId xmlns:p14="http://schemas.microsoft.com/office/powerpoint/2010/main" val="7310201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728C1-ED1C-F925-B2B9-60E73BF20B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FAD27F6-2F59-DB61-9318-07CFAF7820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D187507-A880-5E51-B63E-0A43CE74DD07}"/>
              </a:ext>
            </a:extLst>
          </p:cNvPr>
          <p:cNvSpPr>
            <a:spLocks noGrp="1"/>
          </p:cNvSpPr>
          <p:nvPr>
            <p:ph type="dt" sz="half" idx="10"/>
          </p:nvPr>
        </p:nvSpPr>
        <p:spPr/>
        <p:txBody>
          <a:bodyPr/>
          <a:lstStyle/>
          <a:p>
            <a:fld id="{2A0589F6-DD1A-4893-A717-241446698F02}" type="datetimeFigureOut">
              <a:rPr lang="en-GB" smtClean="0"/>
              <a:t>01/12/2025</a:t>
            </a:fld>
            <a:endParaRPr lang="en-GB"/>
          </a:p>
        </p:txBody>
      </p:sp>
      <p:sp>
        <p:nvSpPr>
          <p:cNvPr id="5" name="Footer Placeholder 4">
            <a:extLst>
              <a:ext uri="{FF2B5EF4-FFF2-40B4-BE49-F238E27FC236}">
                <a16:creationId xmlns:a16="http://schemas.microsoft.com/office/drawing/2014/main" id="{5773B683-DED1-00AF-6DC9-11A959A112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CA2A58-3B36-94A3-556D-2A2CEE3A5D62}"/>
              </a:ext>
            </a:extLst>
          </p:cNvPr>
          <p:cNvSpPr>
            <a:spLocks noGrp="1"/>
          </p:cNvSpPr>
          <p:nvPr>
            <p:ph type="sldNum" sz="quarter" idx="12"/>
          </p:nvPr>
        </p:nvSpPr>
        <p:spPr/>
        <p:txBody>
          <a:bodyPr/>
          <a:lstStyle/>
          <a:p>
            <a:fld id="{D2A77F3E-BCA2-47AB-AF95-042BB90B9AAD}" type="slidenum">
              <a:rPr lang="en-GB" smtClean="0"/>
              <a:t>‹#›</a:t>
            </a:fld>
            <a:endParaRPr lang="en-GB"/>
          </a:p>
        </p:txBody>
      </p:sp>
    </p:spTree>
    <p:extLst>
      <p:ext uri="{BB962C8B-B14F-4D97-AF65-F5344CB8AC3E}">
        <p14:creationId xmlns:p14="http://schemas.microsoft.com/office/powerpoint/2010/main" val="3783395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52667-D50F-F2AC-02C8-DD3EC4B289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CD6373-63C9-25C4-E61A-0B655C2C73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2DB273-0D87-F7B3-7CFC-128EB945AFDB}"/>
              </a:ext>
            </a:extLst>
          </p:cNvPr>
          <p:cNvSpPr>
            <a:spLocks noGrp="1"/>
          </p:cNvSpPr>
          <p:nvPr>
            <p:ph type="dt" sz="half" idx="10"/>
          </p:nvPr>
        </p:nvSpPr>
        <p:spPr/>
        <p:txBody>
          <a:bodyPr/>
          <a:lstStyle/>
          <a:p>
            <a:fld id="{2A0589F6-DD1A-4893-A717-241446698F02}" type="datetimeFigureOut">
              <a:rPr lang="en-GB" smtClean="0"/>
              <a:t>01/12/2025</a:t>
            </a:fld>
            <a:endParaRPr lang="en-GB"/>
          </a:p>
        </p:txBody>
      </p:sp>
      <p:sp>
        <p:nvSpPr>
          <p:cNvPr id="5" name="Footer Placeholder 4">
            <a:extLst>
              <a:ext uri="{FF2B5EF4-FFF2-40B4-BE49-F238E27FC236}">
                <a16:creationId xmlns:a16="http://schemas.microsoft.com/office/drawing/2014/main" id="{9FC836DD-EEED-A35E-2E7E-CDE9E08863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189EA1-1794-F7BB-232D-BFEDBD897D77}"/>
              </a:ext>
            </a:extLst>
          </p:cNvPr>
          <p:cNvSpPr>
            <a:spLocks noGrp="1"/>
          </p:cNvSpPr>
          <p:nvPr>
            <p:ph type="sldNum" sz="quarter" idx="12"/>
          </p:nvPr>
        </p:nvSpPr>
        <p:spPr/>
        <p:txBody>
          <a:bodyPr/>
          <a:lstStyle/>
          <a:p>
            <a:fld id="{D2A77F3E-BCA2-47AB-AF95-042BB90B9AAD}" type="slidenum">
              <a:rPr lang="en-GB" smtClean="0"/>
              <a:t>‹#›</a:t>
            </a:fld>
            <a:endParaRPr lang="en-GB"/>
          </a:p>
        </p:txBody>
      </p:sp>
    </p:spTree>
    <p:extLst>
      <p:ext uri="{BB962C8B-B14F-4D97-AF65-F5344CB8AC3E}">
        <p14:creationId xmlns:p14="http://schemas.microsoft.com/office/powerpoint/2010/main" val="791547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D3887-F0C9-D47B-A0E8-4753450F99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7857B4E-36DF-AFB8-DB95-9CB2B680DEE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36556C-7C15-3319-E2E0-0B25A7917AE0}"/>
              </a:ext>
            </a:extLst>
          </p:cNvPr>
          <p:cNvSpPr>
            <a:spLocks noGrp="1"/>
          </p:cNvSpPr>
          <p:nvPr>
            <p:ph type="dt" sz="half" idx="10"/>
          </p:nvPr>
        </p:nvSpPr>
        <p:spPr/>
        <p:txBody>
          <a:bodyPr/>
          <a:lstStyle/>
          <a:p>
            <a:fld id="{2A0589F6-DD1A-4893-A717-241446698F02}" type="datetimeFigureOut">
              <a:rPr lang="en-GB" smtClean="0"/>
              <a:t>01/12/2025</a:t>
            </a:fld>
            <a:endParaRPr lang="en-GB"/>
          </a:p>
        </p:txBody>
      </p:sp>
      <p:sp>
        <p:nvSpPr>
          <p:cNvPr id="5" name="Footer Placeholder 4">
            <a:extLst>
              <a:ext uri="{FF2B5EF4-FFF2-40B4-BE49-F238E27FC236}">
                <a16:creationId xmlns:a16="http://schemas.microsoft.com/office/drawing/2014/main" id="{88303811-81FF-D2D6-36C4-D486E45F4F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1A7147-032D-0EEF-D4F5-59DE83F2371A}"/>
              </a:ext>
            </a:extLst>
          </p:cNvPr>
          <p:cNvSpPr>
            <a:spLocks noGrp="1"/>
          </p:cNvSpPr>
          <p:nvPr>
            <p:ph type="sldNum" sz="quarter" idx="12"/>
          </p:nvPr>
        </p:nvSpPr>
        <p:spPr/>
        <p:txBody>
          <a:bodyPr/>
          <a:lstStyle/>
          <a:p>
            <a:fld id="{D2A77F3E-BCA2-47AB-AF95-042BB90B9AAD}" type="slidenum">
              <a:rPr lang="en-GB" smtClean="0"/>
              <a:t>‹#›</a:t>
            </a:fld>
            <a:endParaRPr lang="en-GB"/>
          </a:p>
        </p:txBody>
      </p:sp>
    </p:spTree>
    <p:extLst>
      <p:ext uri="{BB962C8B-B14F-4D97-AF65-F5344CB8AC3E}">
        <p14:creationId xmlns:p14="http://schemas.microsoft.com/office/powerpoint/2010/main" val="18195480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E9FD9-16BD-494C-C2F3-650539F85C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FFE447-0C50-D0AF-3E0E-004B292F6E1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0283961-AE8F-2F22-E07D-B4A71A0857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6A81023-7220-209E-1853-FF88C52CF370}"/>
              </a:ext>
            </a:extLst>
          </p:cNvPr>
          <p:cNvSpPr>
            <a:spLocks noGrp="1"/>
          </p:cNvSpPr>
          <p:nvPr>
            <p:ph type="dt" sz="half" idx="10"/>
          </p:nvPr>
        </p:nvSpPr>
        <p:spPr/>
        <p:txBody>
          <a:bodyPr/>
          <a:lstStyle/>
          <a:p>
            <a:fld id="{2A0589F6-DD1A-4893-A717-241446698F02}" type="datetimeFigureOut">
              <a:rPr lang="en-GB" smtClean="0"/>
              <a:t>01/12/2025</a:t>
            </a:fld>
            <a:endParaRPr lang="en-GB"/>
          </a:p>
        </p:txBody>
      </p:sp>
      <p:sp>
        <p:nvSpPr>
          <p:cNvPr id="6" name="Footer Placeholder 5">
            <a:extLst>
              <a:ext uri="{FF2B5EF4-FFF2-40B4-BE49-F238E27FC236}">
                <a16:creationId xmlns:a16="http://schemas.microsoft.com/office/drawing/2014/main" id="{AB0E2E1E-6593-1E37-18CB-768C4CC63D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7916E5-8923-C707-C5C9-8AD1DE6DCB9F}"/>
              </a:ext>
            </a:extLst>
          </p:cNvPr>
          <p:cNvSpPr>
            <a:spLocks noGrp="1"/>
          </p:cNvSpPr>
          <p:nvPr>
            <p:ph type="sldNum" sz="quarter" idx="12"/>
          </p:nvPr>
        </p:nvSpPr>
        <p:spPr/>
        <p:txBody>
          <a:bodyPr/>
          <a:lstStyle/>
          <a:p>
            <a:fld id="{D2A77F3E-BCA2-47AB-AF95-042BB90B9AAD}" type="slidenum">
              <a:rPr lang="en-GB" smtClean="0"/>
              <a:t>‹#›</a:t>
            </a:fld>
            <a:endParaRPr lang="en-GB"/>
          </a:p>
        </p:txBody>
      </p:sp>
    </p:spTree>
    <p:extLst>
      <p:ext uri="{BB962C8B-B14F-4D97-AF65-F5344CB8AC3E}">
        <p14:creationId xmlns:p14="http://schemas.microsoft.com/office/powerpoint/2010/main" val="13600711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5AC42-DDC5-7C9A-7735-4D63CB2D34C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13FC54-14E9-2F3B-B7AA-1844B5CE1A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EA1AF8-8251-E440-FC78-FD8B67BB14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50845EC-EC84-AD6B-2F13-60E6B68DC2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12C1BDD-9092-D6BD-FFD4-78BFABFAB7B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9BDC1A4-AAF0-CD91-CEBE-10ED7FAB3E0E}"/>
              </a:ext>
            </a:extLst>
          </p:cNvPr>
          <p:cNvSpPr>
            <a:spLocks noGrp="1"/>
          </p:cNvSpPr>
          <p:nvPr>
            <p:ph type="dt" sz="half" idx="10"/>
          </p:nvPr>
        </p:nvSpPr>
        <p:spPr/>
        <p:txBody>
          <a:bodyPr/>
          <a:lstStyle/>
          <a:p>
            <a:fld id="{2A0589F6-DD1A-4893-A717-241446698F02}" type="datetimeFigureOut">
              <a:rPr lang="en-GB" smtClean="0"/>
              <a:t>01/12/2025</a:t>
            </a:fld>
            <a:endParaRPr lang="en-GB"/>
          </a:p>
        </p:txBody>
      </p:sp>
      <p:sp>
        <p:nvSpPr>
          <p:cNvPr id="8" name="Footer Placeholder 7">
            <a:extLst>
              <a:ext uri="{FF2B5EF4-FFF2-40B4-BE49-F238E27FC236}">
                <a16:creationId xmlns:a16="http://schemas.microsoft.com/office/drawing/2014/main" id="{2DBD982F-840E-3C71-67F4-70DBD08DA82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1396F8C-71A3-5966-AD11-85E329E41FA6}"/>
              </a:ext>
            </a:extLst>
          </p:cNvPr>
          <p:cNvSpPr>
            <a:spLocks noGrp="1"/>
          </p:cNvSpPr>
          <p:nvPr>
            <p:ph type="sldNum" sz="quarter" idx="12"/>
          </p:nvPr>
        </p:nvSpPr>
        <p:spPr/>
        <p:txBody>
          <a:bodyPr/>
          <a:lstStyle/>
          <a:p>
            <a:fld id="{D2A77F3E-BCA2-47AB-AF95-042BB90B9AAD}" type="slidenum">
              <a:rPr lang="en-GB" smtClean="0"/>
              <a:t>‹#›</a:t>
            </a:fld>
            <a:endParaRPr lang="en-GB"/>
          </a:p>
        </p:txBody>
      </p:sp>
    </p:spTree>
    <p:extLst>
      <p:ext uri="{BB962C8B-B14F-4D97-AF65-F5344CB8AC3E}">
        <p14:creationId xmlns:p14="http://schemas.microsoft.com/office/powerpoint/2010/main" val="2228904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3EAE3-121C-C8D4-EF98-85EE29871DC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9D3B316-64A1-61C5-D308-81F9E9FBBC5B}"/>
              </a:ext>
            </a:extLst>
          </p:cNvPr>
          <p:cNvSpPr>
            <a:spLocks noGrp="1"/>
          </p:cNvSpPr>
          <p:nvPr>
            <p:ph type="dt" sz="half" idx="10"/>
          </p:nvPr>
        </p:nvSpPr>
        <p:spPr/>
        <p:txBody>
          <a:bodyPr/>
          <a:lstStyle/>
          <a:p>
            <a:fld id="{2A0589F6-DD1A-4893-A717-241446698F02}" type="datetimeFigureOut">
              <a:rPr lang="en-GB" smtClean="0"/>
              <a:t>01/12/2025</a:t>
            </a:fld>
            <a:endParaRPr lang="en-GB"/>
          </a:p>
        </p:txBody>
      </p:sp>
      <p:sp>
        <p:nvSpPr>
          <p:cNvPr id="4" name="Footer Placeholder 3">
            <a:extLst>
              <a:ext uri="{FF2B5EF4-FFF2-40B4-BE49-F238E27FC236}">
                <a16:creationId xmlns:a16="http://schemas.microsoft.com/office/drawing/2014/main" id="{D4106211-50E3-8913-9058-F3F6554D3BC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9D9B41E-2A45-C76F-1194-6BB016405F4F}"/>
              </a:ext>
            </a:extLst>
          </p:cNvPr>
          <p:cNvSpPr>
            <a:spLocks noGrp="1"/>
          </p:cNvSpPr>
          <p:nvPr>
            <p:ph type="sldNum" sz="quarter" idx="12"/>
          </p:nvPr>
        </p:nvSpPr>
        <p:spPr/>
        <p:txBody>
          <a:bodyPr/>
          <a:lstStyle/>
          <a:p>
            <a:fld id="{D2A77F3E-BCA2-47AB-AF95-042BB90B9AAD}" type="slidenum">
              <a:rPr lang="en-GB" smtClean="0"/>
              <a:t>‹#›</a:t>
            </a:fld>
            <a:endParaRPr lang="en-GB"/>
          </a:p>
        </p:txBody>
      </p:sp>
    </p:spTree>
    <p:extLst>
      <p:ext uri="{BB962C8B-B14F-4D97-AF65-F5344CB8AC3E}">
        <p14:creationId xmlns:p14="http://schemas.microsoft.com/office/powerpoint/2010/main" val="23608137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821710-D2BE-8B80-9504-755C69F74703}"/>
              </a:ext>
            </a:extLst>
          </p:cNvPr>
          <p:cNvSpPr>
            <a:spLocks noGrp="1"/>
          </p:cNvSpPr>
          <p:nvPr>
            <p:ph type="dt" sz="half" idx="10"/>
          </p:nvPr>
        </p:nvSpPr>
        <p:spPr/>
        <p:txBody>
          <a:bodyPr/>
          <a:lstStyle/>
          <a:p>
            <a:fld id="{2A0589F6-DD1A-4893-A717-241446698F02}" type="datetimeFigureOut">
              <a:rPr lang="en-GB" smtClean="0"/>
              <a:t>01/12/2025</a:t>
            </a:fld>
            <a:endParaRPr lang="en-GB"/>
          </a:p>
        </p:txBody>
      </p:sp>
      <p:sp>
        <p:nvSpPr>
          <p:cNvPr id="3" name="Footer Placeholder 2">
            <a:extLst>
              <a:ext uri="{FF2B5EF4-FFF2-40B4-BE49-F238E27FC236}">
                <a16:creationId xmlns:a16="http://schemas.microsoft.com/office/drawing/2014/main" id="{CBCCAB58-7BF6-0A6B-BA33-480AD37F971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0A91052-62FD-7E08-045B-5E98E259A49D}"/>
              </a:ext>
            </a:extLst>
          </p:cNvPr>
          <p:cNvSpPr>
            <a:spLocks noGrp="1"/>
          </p:cNvSpPr>
          <p:nvPr>
            <p:ph type="sldNum" sz="quarter" idx="12"/>
          </p:nvPr>
        </p:nvSpPr>
        <p:spPr/>
        <p:txBody>
          <a:bodyPr/>
          <a:lstStyle/>
          <a:p>
            <a:fld id="{D2A77F3E-BCA2-47AB-AF95-042BB90B9AAD}" type="slidenum">
              <a:rPr lang="en-GB" smtClean="0"/>
              <a:t>‹#›</a:t>
            </a:fld>
            <a:endParaRPr lang="en-GB"/>
          </a:p>
        </p:txBody>
      </p:sp>
    </p:spTree>
    <p:extLst>
      <p:ext uri="{BB962C8B-B14F-4D97-AF65-F5344CB8AC3E}">
        <p14:creationId xmlns:p14="http://schemas.microsoft.com/office/powerpoint/2010/main" val="3245682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F8984-70F1-42BF-6E57-E3837F2273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AC5C05B-F9C4-C888-3B0A-D7B02D9A42A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F1BF69-BE1C-4DA3-6A66-027849A628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D79CEE-4EBB-DD9E-DA93-46422962C966}"/>
              </a:ext>
            </a:extLst>
          </p:cNvPr>
          <p:cNvSpPr>
            <a:spLocks noGrp="1"/>
          </p:cNvSpPr>
          <p:nvPr>
            <p:ph type="dt" sz="half" idx="10"/>
          </p:nvPr>
        </p:nvSpPr>
        <p:spPr/>
        <p:txBody>
          <a:bodyPr/>
          <a:lstStyle/>
          <a:p>
            <a:fld id="{2A0589F6-DD1A-4893-A717-241446698F02}" type="datetimeFigureOut">
              <a:rPr lang="en-GB" smtClean="0"/>
              <a:t>01/12/2025</a:t>
            </a:fld>
            <a:endParaRPr lang="en-GB"/>
          </a:p>
        </p:txBody>
      </p:sp>
      <p:sp>
        <p:nvSpPr>
          <p:cNvPr id="6" name="Footer Placeholder 5">
            <a:extLst>
              <a:ext uri="{FF2B5EF4-FFF2-40B4-BE49-F238E27FC236}">
                <a16:creationId xmlns:a16="http://schemas.microsoft.com/office/drawing/2014/main" id="{AEA17849-F7C5-B60A-4053-E90D5DD27F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CBEB57-C39E-2447-3179-895848F4C6EC}"/>
              </a:ext>
            </a:extLst>
          </p:cNvPr>
          <p:cNvSpPr>
            <a:spLocks noGrp="1"/>
          </p:cNvSpPr>
          <p:nvPr>
            <p:ph type="sldNum" sz="quarter" idx="12"/>
          </p:nvPr>
        </p:nvSpPr>
        <p:spPr/>
        <p:txBody>
          <a:bodyPr/>
          <a:lstStyle/>
          <a:p>
            <a:fld id="{D2A77F3E-BCA2-47AB-AF95-042BB90B9AAD}" type="slidenum">
              <a:rPr lang="en-GB" smtClean="0"/>
              <a:t>‹#›</a:t>
            </a:fld>
            <a:endParaRPr lang="en-GB"/>
          </a:p>
        </p:txBody>
      </p:sp>
    </p:spTree>
    <p:extLst>
      <p:ext uri="{BB962C8B-B14F-4D97-AF65-F5344CB8AC3E}">
        <p14:creationId xmlns:p14="http://schemas.microsoft.com/office/powerpoint/2010/main" val="40252194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0108C-F9C0-AEB1-324F-F7249DDA58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56C51FF-3A1F-E57E-EE56-C3CFAA430B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F91D48A-4234-4E1F-444F-A1A5EA27A2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9A74B1-9F69-C48D-51B4-5075095145A8}"/>
              </a:ext>
            </a:extLst>
          </p:cNvPr>
          <p:cNvSpPr>
            <a:spLocks noGrp="1"/>
          </p:cNvSpPr>
          <p:nvPr>
            <p:ph type="dt" sz="half" idx="10"/>
          </p:nvPr>
        </p:nvSpPr>
        <p:spPr/>
        <p:txBody>
          <a:bodyPr/>
          <a:lstStyle/>
          <a:p>
            <a:fld id="{2A0589F6-DD1A-4893-A717-241446698F02}" type="datetimeFigureOut">
              <a:rPr lang="en-GB" smtClean="0"/>
              <a:t>01/12/2025</a:t>
            </a:fld>
            <a:endParaRPr lang="en-GB"/>
          </a:p>
        </p:txBody>
      </p:sp>
      <p:sp>
        <p:nvSpPr>
          <p:cNvPr id="6" name="Footer Placeholder 5">
            <a:extLst>
              <a:ext uri="{FF2B5EF4-FFF2-40B4-BE49-F238E27FC236}">
                <a16:creationId xmlns:a16="http://schemas.microsoft.com/office/drawing/2014/main" id="{52446216-9B70-4D4E-030A-9BB75364D3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00E936-E9A7-8C84-179B-5AE9F555276D}"/>
              </a:ext>
            </a:extLst>
          </p:cNvPr>
          <p:cNvSpPr>
            <a:spLocks noGrp="1"/>
          </p:cNvSpPr>
          <p:nvPr>
            <p:ph type="sldNum" sz="quarter" idx="12"/>
          </p:nvPr>
        </p:nvSpPr>
        <p:spPr/>
        <p:txBody>
          <a:bodyPr/>
          <a:lstStyle/>
          <a:p>
            <a:fld id="{D2A77F3E-BCA2-47AB-AF95-042BB90B9AAD}" type="slidenum">
              <a:rPr lang="en-GB" smtClean="0"/>
              <a:t>‹#›</a:t>
            </a:fld>
            <a:endParaRPr lang="en-GB"/>
          </a:p>
        </p:txBody>
      </p:sp>
    </p:spTree>
    <p:extLst>
      <p:ext uri="{BB962C8B-B14F-4D97-AF65-F5344CB8AC3E}">
        <p14:creationId xmlns:p14="http://schemas.microsoft.com/office/powerpoint/2010/main" val="901586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291F9-02D0-6DED-2F1E-871388EBE5F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1E8780-FDDF-BB41-6BAA-85E94D99180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7BFCA4-1393-64EE-C688-E749B6A8B0A6}"/>
              </a:ext>
            </a:extLst>
          </p:cNvPr>
          <p:cNvSpPr>
            <a:spLocks noGrp="1"/>
          </p:cNvSpPr>
          <p:nvPr>
            <p:ph type="dt" sz="half" idx="10"/>
          </p:nvPr>
        </p:nvSpPr>
        <p:spPr/>
        <p:txBody>
          <a:bodyPr/>
          <a:lstStyle/>
          <a:p>
            <a:fld id="{2A0589F6-DD1A-4893-A717-241446698F02}" type="datetimeFigureOut">
              <a:rPr lang="en-GB" smtClean="0"/>
              <a:t>01/12/2025</a:t>
            </a:fld>
            <a:endParaRPr lang="en-GB"/>
          </a:p>
        </p:txBody>
      </p:sp>
      <p:sp>
        <p:nvSpPr>
          <p:cNvPr id="5" name="Footer Placeholder 4">
            <a:extLst>
              <a:ext uri="{FF2B5EF4-FFF2-40B4-BE49-F238E27FC236}">
                <a16:creationId xmlns:a16="http://schemas.microsoft.com/office/drawing/2014/main" id="{32746AA1-223B-601A-5F06-2308FA123B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625232-E389-334C-072B-8B3E6C0848B5}"/>
              </a:ext>
            </a:extLst>
          </p:cNvPr>
          <p:cNvSpPr>
            <a:spLocks noGrp="1"/>
          </p:cNvSpPr>
          <p:nvPr>
            <p:ph type="sldNum" sz="quarter" idx="12"/>
          </p:nvPr>
        </p:nvSpPr>
        <p:spPr/>
        <p:txBody>
          <a:bodyPr/>
          <a:lstStyle/>
          <a:p>
            <a:fld id="{D2A77F3E-BCA2-47AB-AF95-042BB90B9AAD}" type="slidenum">
              <a:rPr lang="en-GB" smtClean="0"/>
              <a:t>‹#›</a:t>
            </a:fld>
            <a:endParaRPr lang="en-GB"/>
          </a:p>
        </p:txBody>
      </p:sp>
    </p:spTree>
    <p:extLst>
      <p:ext uri="{BB962C8B-B14F-4D97-AF65-F5344CB8AC3E}">
        <p14:creationId xmlns:p14="http://schemas.microsoft.com/office/powerpoint/2010/main" val="40684072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B668B3-3181-C7D7-C36B-6F69C53D17F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95995E-A8B6-89F8-F8DA-FD828F27452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9EE330-23D5-C619-7D12-44584BFCDA6B}"/>
              </a:ext>
            </a:extLst>
          </p:cNvPr>
          <p:cNvSpPr>
            <a:spLocks noGrp="1"/>
          </p:cNvSpPr>
          <p:nvPr>
            <p:ph type="dt" sz="half" idx="10"/>
          </p:nvPr>
        </p:nvSpPr>
        <p:spPr/>
        <p:txBody>
          <a:bodyPr/>
          <a:lstStyle/>
          <a:p>
            <a:fld id="{2A0589F6-DD1A-4893-A717-241446698F02}" type="datetimeFigureOut">
              <a:rPr lang="en-GB" smtClean="0"/>
              <a:t>01/12/2025</a:t>
            </a:fld>
            <a:endParaRPr lang="en-GB"/>
          </a:p>
        </p:txBody>
      </p:sp>
      <p:sp>
        <p:nvSpPr>
          <p:cNvPr id="5" name="Footer Placeholder 4">
            <a:extLst>
              <a:ext uri="{FF2B5EF4-FFF2-40B4-BE49-F238E27FC236}">
                <a16:creationId xmlns:a16="http://schemas.microsoft.com/office/drawing/2014/main" id="{38F4792E-CAC6-3100-8955-60CC58D9E9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72EA45-C61B-FEB6-E9CD-8E23A5E956B6}"/>
              </a:ext>
            </a:extLst>
          </p:cNvPr>
          <p:cNvSpPr>
            <a:spLocks noGrp="1"/>
          </p:cNvSpPr>
          <p:nvPr>
            <p:ph type="sldNum" sz="quarter" idx="12"/>
          </p:nvPr>
        </p:nvSpPr>
        <p:spPr/>
        <p:txBody>
          <a:bodyPr/>
          <a:lstStyle/>
          <a:p>
            <a:fld id="{D2A77F3E-BCA2-47AB-AF95-042BB90B9AAD}" type="slidenum">
              <a:rPr lang="en-GB" smtClean="0"/>
              <a:t>‹#›</a:t>
            </a:fld>
            <a:endParaRPr lang="en-GB"/>
          </a:p>
        </p:txBody>
      </p:sp>
    </p:spTree>
    <p:extLst>
      <p:ext uri="{BB962C8B-B14F-4D97-AF65-F5344CB8AC3E}">
        <p14:creationId xmlns:p14="http://schemas.microsoft.com/office/powerpoint/2010/main" val="2839136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CF8A03-9FBD-A0D5-DAFF-A9142C901D6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4C5A3A-45EB-5206-DB89-FC5EFEE845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099094-866A-FF7D-D09C-DCF2B8EADF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A0589F6-DD1A-4893-A717-241446698F02}" type="datetimeFigureOut">
              <a:rPr lang="en-GB" smtClean="0"/>
              <a:t>01/12/2025</a:t>
            </a:fld>
            <a:endParaRPr lang="en-GB"/>
          </a:p>
        </p:txBody>
      </p:sp>
      <p:sp>
        <p:nvSpPr>
          <p:cNvPr id="5" name="Footer Placeholder 4">
            <a:extLst>
              <a:ext uri="{FF2B5EF4-FFF2-40B4-BE49-F238E27FC236}">
                <a16:creationId xmlns:a16="http://schemas.microsoft.com/office/drawing/2014/main" id="{E28925FD-02C9-D0BF-9C17-7F6378FB762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80D60BF-3C31-8918-B204-FF54389639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2A77F3E-BCA2-47AB-AF95-042BB90B9AAD}" type="slidenum">
              <a:rPr lang="en-GB" smtClean="0"/>
              <a:t>‹#›</a:t>
            </a:fld>
            <a:endParaRPr lang="en-GB"/>
          </a:p>
        </p:txBody>
      </p:sp>
    </p:spTree>
    <p:extLst>
      <p:ext uri="{BB962C8B-B14F-4D97-AF65-F5344CB8AC3E}">
        <p14:creationId xmlns:p14="http://schemas.microsoft.com/office/powerpoint/2010/main" val="18814803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4.pn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4.png"/><Relationship Id="rId7" Type="http://schemas.openxmlformats.org/officeDocument/2006/relationships/diagramColors" Target="../diagrams/colors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tescoplc.com/sustainability/colleagues/reward-benefits"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 Id="rId9" Type="http://schemas.openxmlformats.org/officeDocument/2006/relationships/hyperlink" Target="https://www.tescoplc.com/sustainability/colleagues/reward-benefits" TargetMode="Externa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2.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3.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47.png"/><Relationship Id="rId7" Type="http://schemas.openxmlformats.org/officeDocument/2006/relationships/diagramColors" Target="../diagrams/colors15.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2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49.jpeg"/><Relationship Id="rId7" Type="http://schemas.openxmlformats.org/officeDocument/2006/relationships/diagramColors" Target="../diagrams/colors16.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26.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9.xml.rels><?xml version="1.0" encoding="UTF-8" standalone="yes"?>
<Relationships xmlns="http://schemas.openxmlformats.org/package/2006/relationships"><Relationship Id="rId8" Type="http://schemas.openxmlformats.org/officeDocument/2006/relationships/hyperlink" Target="https://journals.sagepub.com/doi/pdf/10.1177/09500170231155294" TargetMode="External"/><Relationship Id="rId3" Type="http://schemas.openxmlformats.org/officeDocument/2006/relationships/hyperlink" Target="https://www.sciencedirect.com/science/article/pii/S0739885919303026" TargetMode="External"/><Relationship Id="rId7" Type="http://schemas.openxmlformats.org/officeDocument/2006/relationships/hyperlink" Target="https://tescoworkers.ie/" TargetMode="External"/><Relationship Id="rId2" Type="http://schemas.openxmlformats.org/officeDocument/2006/relationships/hyperlink" Target="https://www.theseus.fi/bitstream/handle/10024/858105/Koski_Lovisa.pdf?sequence=2" TargetMode="External"/><Relationship Id="rId1" Type="http://schemas.openxmlformats.org/officeDocument/2006/relationships/slideLayout" Target="../slideLayouts/slideLayout2.xml"/><Relationship Id="rId6" Type="http://schemas.openxmlformats.org/officeDocument/2006/relationships/hyperlink" Target="https://www.mdpi.com/2227-9032/13/1/40" TargetMode="External"/><Relationship Id="rId5" Type="http://schemas.openxmlformats.org/officeDocument/2006/relationships/hyperlink" Target="https://ecampusontario.pressbooks.pub/leadershipandmanagement/chapter/2-6-the-interactionist-perspective-the-role-of-fit/" TargetMode="External"/><Relationship Id="rId4" Type="http://schemas.openxmlformats.org/officeDocument/2006/relationships/hyperlink" Target="https://www.ons.gov.uk/economy/grossdomesticproductgdp" TargetMode="External"/><Relationship Id="rId9" Type="http://schemas.openxmlformats.org/officeDocument/2006/relationships/hyperlink" Target="https://www.researchgate.net/profile/Surendar-Vaddepalli/publication/376186700_The_Future_of_Work_Implications_of_Artificial_Intelligence_on_Hr_Practices/links/659ab3646f6e450f19d45d60/The-Future-of-Work-Implications-of-Artificial-Intelligence-on-Hr-Practices.pdf"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jpmjurnal.com/jpm/article/download/29/16" TargetMode="External"/><Relationship Id="rId3" Type="http://schemas.openxmlformats.org/officeDocument/2006/relationships/hyperlink" Target="https://iris.unive.it/bitstream/10278/3742108/1/2021%20%20Industry%20%26%20HE.pdf" TargetMode="External"/><Relationship Id="rId7" Type="http://schemas.openxmlformats.org/officeDocument/2006/relationships/hyperlink" Target="https://circlebizz.com/hrm/training-and-development-process-of-tesco/#google_vignette" TargetMode="External"/><Relationship Id="rId2" Type="http://schemas.openxmlformats.org/officeDocument/2006/relationships/hyperlink" Target="https://www.cipd.org/en/knowledge/case-studies/operating-model-tesco/" TargetMode="External"/><Relationship Id="rId1" Type="http://schemas.openxmlformats.org/officeDocument/2006/relationships/slideLayout" Target="../slideLayouts/slideLayout2.xml"/><Relationship Id="rId6" Type="http://schemas.openxmlformats.org/officeDocument/2006/relationships/hyperlink" Target="http://197.136.134.32/bitstream/handle/123456780/18633/HS2403-018.pdf?sequence=1&amp;isAllowed=y" TargetMode="External"/><Relationship Id="rId5" Type="http://schemas.openxmlformats.org/officeDocument/2006/relationships/hyperlink" Target="https://papers.ssrn.com/sol3/Delivery.cfm?abstractid=5031223" TargetMode="External"/><Relationship Id="rId4" Type="http://schemas.openxmlformats.org/officeDocument/2006/relationships/hyperlink" Target="https://journals.lww.com/md-journal/_layouts/15/oaks.journals/downloadpdf.aspx?an=00005792-202212300-00095" TargetMode="External"/><Relationship Id="rId9" Type="http://schemas.openxmlformats.org/officeDocument/2006/relationships/hyperlink" Target="https://www.referenceforbusiness.com/encyclopedia/Gov-Inc/Human-Capital.html"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s://publikace.k.utb.cz/bitstream/handle/10563/1010154/Postprint_1010154.pdf?sequence=3" TargetMode="External"/><Relationship Id="rId3" Type="http://schemas.openxmlformats.org/officeDocument/2006/relationships/hyperlink" Target="https://hal.science/hal-03626466/document" TargetMode="External"/><Relationship Id="rId7" Type="http://schemas.openxmlformats.org/officeDocument/2006/relationships/hyperlink" Target="https://www.tescoplc.com/sustainability/colleagues/reward-benefits" TargetMode="External"/><Relationship Id="rId2" Type="http://schemas.openxmlformats.org/officeDocument/2006/relationships/hyperlink" Target="https://www.emerald.com/insight/content/doi/10.1108/SASBE-01-2021-0016/full/pdf" TargetMode="External"/><Relationship Id="rId1" Type="http://schemas.openxmlformats.org/officeDocument/2006/relationships/slideLayout" Target="../slideLayouts/slideLayout2.xml"/><Relationship Id="rId6" Type="http://schemas.openxmlformats.org/officeDocument/2006/relationships/hyperlink" Target="https://www.researchgate.net/profile/Oluwaseyi-Oladele-3/publication/384932994_Performance_Management_Analytics_Using_AI_to_Analyze_Employee_Performance_Data_and_Inform_Development_and_Rewards_Programs/links/670ea5e829b9703ebb81e4da/Performance-Management-Analytics-Using-AI-to-Analyze-Employee-Performance-Data-and-Inform-Development-and-Rewards-Programs.pdf" TargetMode="External"/><Relationship Id="rId5" Type="http://schemas.openxmlformats.org/officeDocument/2006/relationships/hyperlink" Target="https://www.tandfonline.com/doi/pdf/10.1080/1750984X.2021.1901298" TargetMode="External"/><Relationship Id="rId4" Type="http://schemas.openxmlformats.org/officeDocument/2006/relationships/hyperlink" Target="https://www.geeksforgeeks.org/business-studies/goal-setting-theory-meaning-working-principles-and-examples/"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practicalpie.com/social-identity-theory/" TargetMode="External"/><Relationship Id="rId3" Type="http://schemas.openxmlformats.org/officeDocument/2006/relationships/hyperlink" Target="https://www.researchgate.net/profile/Saira-Arshad-7/publication/385941457_Shattering_the_glass_ceiling_The_unseen_impact_of_gender_diversity_on_financial_transparency/links/674079876dedd318c893984f/Shattering-the-glass-ceiling-The-unseen-impact-of-gender-diversity-on-financial-transparency.pdf" TargetMode="External"/><Relationship Id="rId7" Type="http://schemas.openxmlformats.org/officeDocument/2006/relationships/hyperlink" Target="https://przegladorganizacji.pl/plik/67f657d162aff/po.2024.03.04.pdf"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hyperlink" Target="https://www.diva-portal.org/smash/get/diva2:1975040/FULLTEXT01.pdf" TargetMode="External"/><Relationship Id="rId5" Type="http://schemas.openxmlformats.org/officeDocument/2006/relationships/hyperlink" Target="https://papers.ssrn.com/sol3/Delivery.cfm?abstractid=5297320" TargetMode="External"/><Relationship Id="rId4" Type="http://schemas.openxmlformats.org/officeDocument/2006/relationships/hyperlink" Target="https://corporate.itesco.cz/media/cveb1hfg/p0911883-tesco-cz_dei-poster-eng.pdf" TargetMode="External"/><Relationship Id="rId9" Type="http://schemas.openxmlformats.org/officeDocument/2006/relationships/hyperlink" Target="https://research.rug.nl/files/166760227/annurev_psych_070620_111818.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27460-0243-9726-0232-E18DCABFADC7}"/>
              </a:ext>
            </a:extLst>
          </p:cNvPr>
          <p:cNvSpPr>
            <a:spLocks noGrp="1"/>
          </p:cNvSpPr>
          <p:nvPr>
            <p:ph type="ctrTitle"/>
          </p:nvPr>
        </p:nvSpPr>
        <p:spPr>
          <a:xfrm>
            <a:off x="259300" y="1910443"/>
            <a:ext cx="6096000" cy="3037113"/>
          </a:xfrm>
        </p:spPr>
        <p:txBody>
          <a:bodyPr vert="horz" lIns="91440" tIns="45720" rIns="91440" bIns="45720" rtlCol="0" anchor="ctr">
            <a:noAutofit/>
          </a:bodyPr>
          <a:lstStyle/>
          <a:p>
            <a:pPr marL="0" marR="0">
              <a:lnSpc>
                <a:spcPct val="100000"/>
              </a:lnSpc>
            </a:pPr>
            <a:r>
              <a:rPr lang="en-US" sz="1100" b="1" kern="1200" dirty="0">
                <a:effectLst/>
                <a:latin typeface="Arial" panose="020B0604020202020204" pitchFamily="34" charset="0"/>
                <a:cs typeface="Arial" panose="020B0604020202020204" pitchFamily="34" charset="0"/>
              </a:rPr>
              <a:t>Programme: Master in Business Administration</a:t>
            </a:r>
            <a:br>
              <a:rPr lang="en-US" sz="1100" kern="1200" dirty="0">
                <a:effectLst/>
                <a:latin typeface="Arial" panose="020B0604020202020204" pitchFamily="34" charset="0"/>
                <a:cs typeface="Arial" panose="020B0604020202020204" pitchFamily="34" charset="0"/>
              </a:rPr>
            </a:br>
            <a:r>
              <a:rPr lang="en-US" sz="1100" b="1" kern="1200" dirty="0">
                <a:effectLst/>
                <a:latin typeface="Arial" panose="020B0604020202020204" pitchFamily="34" charset="0"/>
                <a:cs typeface="Arial" panose="020B0604020202020204" pitchFamily="34" charset="0"/>
              </a:rPr>
              <a:t>Module: Human Capital Management</a:t>
            </a:r>
            <a:br>
              <a:rPr lang="en-US" sz="1100" kern="1200" dirty="0">
                <a:effectLst/>
                <a:latin typeface="Arial" panose="020B0604020202020204" pitchFamily="34" charset="0"/>
                <a:cs typeface="Arial" panose="020B0604020202020204" pitchFamily="34" charset="0"/>
              </a:rPr>
            </a:br>
            <a:r>
              <a:rPr lang="en-US" sz="1100" b="1" kern="1200" dirty="0">
                <a:effectLst/>
                <a:latin typeface="Arial" panose="020B0604020202020204" pitchFamily="34" charset="0"/>
                <a:cs typeface="Arial" panose="020B0604020202020204" pitchFamily="34" charset="0"/>
              </a:rPr>
              <a:t>Module code: LCMB7023</a:t>
            </a:r>
            <a:br>
              <a:rPr lang="en-US" sz="1100" kern="1200" dirty="0">
                <a:effectLst/>
                <a:latin typeface="Arial" panose="020B0604020202020204" pitchFamily="34" charset="0"/>
                <a:cs typeface="Arial" panose="020B0604020202020204" pitchFamily="34" charset="0"/>
              </a:rPr>
            </a:br>
            <a:r>
              <a:rPr lang="en-US" sz="1100" b="1" kern="1200" dirty="0">
                <a:effectLst/>
                <a:latin typeface="Arial" panose="020B0604020202020204" pitchFamily="34" charset="0"/>
                <a:cs typeface="Arial" panose="020B0604020202020204" pitchFamily="34" charset="0"/>
              </a:rPr>
              <a:t>Assignment Title: Assessment component 2: Group presentation</a:t>
            </a:r>
            <a:br>
              <a:rPr lang="en-US" sz="1100" kern="1200" dirty="0">
                <a:effectLst/>
                <a:latin typeface="Arial" panose="020B0604020202020204" pitchFamily="34" charset="0"/>
                <a:cs typeface="Arial" panose="020B0604020202020204" pitchFamily="34" charset="0"/>
              </a:rPr>
            </a:br>
            <a:r>
              <a:rPr lang="en-US" sz="1100" b="1" i="1" kern="1200" dirty="0">
                <a:effectLst/>
                <a:latin typeface="Arial" panose="020B0604020202020204" pitchFamily="34" charset="0"/>
                <a:cs typeface="Arial" panose="020B0604020202020204" pitchFamily="34" charset="0"/>
              </a:rPr>
              <a:t>Topic: Evaluation of training and development, recruitment and selection, performance management and diversity, equity and inclusion (DEI) in Tesco plc</a:t>
            </a:r>
            <a:br>
              <a:rPr lang="en-US" sz="1100" b="1" i="1" kern="1200" dirty="0">
                <a:effectLst/>
                <a:latin typeface="Arial" panose="020B0604020202020204" pitchFamily="34" charset="0"/>
                <a:cs typeface="Arial" panose="020B0604020202020204" pitchFamily="34" charset="0"/>
              </a:rPr>
            </a:br>
            <a:r>
              <a:rPr lang="en-GB" sz="1100" b="1" dirty="0" err="1">
                <a:latin typeface="Arial" panose="020B0604020202020204" pitchFamily="34" charset="0"/>
                <a:cs typeface="Arial" panose="020B0604020202020204" pitchFamily="34" charset="0"/>
              </a:rPr>
              <a:t>Dinyo</a:t>
            </a:r>
            <a:r>
              <a:rPr lang="en-GB" sz="1100" b="1">
                <a:latin typeface="Arial" panose="020B0604020202020204" pitchFamily="34" charset="0"/>
                <a:cs typeface="Arial" panose="020B0604020202020204" pitchFamily="34" charset="0"/>
              </a:rPr>
              <a:t> Radev</a:t>
            </a:r>
            <a:br>
              <a:rPr lang="en-GB" sz="1100" b="1">
                <a:latin typeface="Arial" panose="020B0604020202020204" pitchFamily="34" charset="0"/>
                <a:cs typeface="Arial" panose="020B0604020202020204" pitchFamily="34" charset="0"/>
              </a:rPr>
            </a:br>
            <a:r>
              <a:rPr lang="en-GB" sz="1100" b="1">
                <a:latin typeface="Arial" panose="020B0604020202020204" pitchFamily="34" charset="0"/>
                <a:cs typeface="Arial" panose="020B0604020202020204" pitchFamily="34" charset="0"/>
              </a:rPr>
              <a:t>ID:2129750</a:t>
            </a:r>
            <a:br>
              <a:rPr lang="en-US" sz="1100" b="1" i="1" kern="1200" dirty="0">
                <a:effectLst/>
                <a:latin typeface="Arial" panose="020B0604020202020204" pitchFamily="34" charset="0"/>
                <a:cs typeface="Arial" panose="020B0604020202020204" pitchFamily="34" charset="0"/>
              </a:rPr>
            </a:br>
            <a:r>
              <a:rPr lang="en-GB" sz="1200" b="1" i="0" dirty="0">
                <a:effectLst/>
                <a:latin typeface="Arial" panose="020B0604020202020204" pitchFamily="34" charset="0"/>
                <a:cs typeface="Arial" panose="020B0604020202020204" pitchFamily="34" charset="0"/>
              </a:rPr>
              <a:t>Shravan Nalumasu </a:t>
            </a:r>
            <a:br>
              <a:rPr lang="en-GB" sz="1200" b="1" i="0" dirty="0">
                <a:effectLst/>
                <a:latin typeface="Arial" panose="020B0604020202020204" pitchFamily="34" charset="0"/>
                <a:cs typeface="Arial" panose="020B0604020202020204" pitchFamily="34" charset="0"/>
              </a:rPr>
            </a:br>
            <a:r>
              <a:rPr lang="en-GB" sz="1100" b="1" i="0" dirty="0">
                <a:effectLst/>
                <a:latin typeface="Arial" panose="020B0604020202020204" pitchFamily="34" charset="0"/>
                <a:cs typeface="Arial" panose="020B0604020202020204" pitchFamily="34" charset="0"/>
              </a:rPr>
              <a:t>ID :2432622</a:t>
            </a:r>
            <a:br>
              <a:rPr lang="en-GB" sz="1100" b="1" i="0" dirty="0">
                <a:effectLst/>
                <a:latin typeface="Arial" panose="020B0604020202020204" pitchFamily="34" charset="0"/>
                <a:cs typeface="Arial" panose="020B0604020202020204" pitchFamily="34" charset="0"/>
              </a:rPr>
            </a:br>
            <a:r>
              <a:rPr lang="en-GB" sz="1100" b="1" i="0" dirty="0">
                <a:effectLst/>
                <a:latin typeface="Arial" panose="020B0604020202020204" pitchFamily="34" charset="0"/>
                <a:cs typeface="Arial" panose="020B0604020202020204" pitchFamily="34" charset="0"/>
              </a:rPr>
              <a:t>Borhan Uddin</a:t>
            </a:r>
            <a:br>
              <a:rPr lang="en-GB" sz="1100" b="1" i="0" dirty="0">
                <a:effectLst/>
                <a:latin typeface="Arial" panose="020B0604020202020204" pitchFamily="34" charset="0"/>
                <a:cs typeface="Arial" panose="020B0604020202020204" pitchFamily="34" charset="0"/>
              </a:rPr>
            </a:br>
            <a:r>
              <a:rPr lang="en-GB" sz="1100" b="1" i="0" dirty="0">
                <a:effectLst/>
                <a:latin typeface="Arial" panose="020B0604020202020204" pitchFamily="34" charset="0"/>
                <a:cs typeface="Arial" panose="020B0604020202020204" pitchFamily="34" charset="0"/>
              </a:rPr>
              <a:t>ID :2503890</a:t>
            </a:r>
            <a:br>
              <a:rPr lang="en-GB" sz="1100" b="1" i="0" dirty="0">
                <a:effectLst/>
                <a:latin typeface="Arial" panose="020B0604020202020204" pitchFamily="34" charset="0"/>
                <a:cs typeface="Arial" panose="020B0604020202020204" pitchFamily="34" charset="0"/>
              </a:rPr>
            </a:br>
            <a:r>
              <a:rPr lang="en-GB" sz="1100" b="1" i="0" dirty="0">
                <a:effectLst/>
                <a:latin typeface="Arial" panose="020B0604020202020204" pitchFamily="34" charset="0"/>
                <a:cs typeface="Arial" panose="020B0604020202020204" pitchFamily="34" charset="0"/>
              </a:rPr>
              <a:t>Syed Mujtaba </a:t>
            </a:r>
            <a:r>
              <a:rPr lang="en-GB" sz="1100" b="1" i="0" dirty="0" err="1">
                <a:effectLst/>
                <a:latin typeface="Arial" panose="020B0604020202020204" pitchFamily="34" charset="0"/>
                <a:cs typeface="Arial" panose="020B0604020202020204" pitchFamily="34" charset="0"/>
              </a:rPr>
              <a:t>ali</a:t>
            </a:r>
            <a:r>
              <a:rPr lang="en-GB" sz="1100" b="1" i="0" dirty="0">
                <a:effectLst/>
                <a:latin typeface="Arial" panose="020B0604020202020204" pitchFamily="34" charset="0"/>
                <a:cs typeface="Arial" panose="020B0604020202020204" pitchFamily="34" charset="0"/>
              </a:rPr>
              <a:t> </a:t>
            </a:r>
            <a:r>
              <a:rPr lang="en-GB" sz="1100" b="1" i="0" dirty="0" err="1">
                <a:effectLst/>
                <a:latin typeface="Arial" panose="020B0604020202020204" pitchFamily="34" charset="0"/>
                <a:cs typeface="Arial" panose="020B0604020202020204" pitchFamily="34" charset="0"/>
              </a:rPr>
              <a:t>bukhari</a:t>
            </a:r>
            <a:br>
              <a:rPr lang="en-GB" sz="1100" b="1" i="0" dirty="0">
                <a:effectLst/>
                <a:latin typeface="Arial" panose="020B0604020202020204" pitchFamily="34" charset="0"/>
                <a:cs typeface="Arial" panose="020B0604020202020204" pitchFamily="34" charset="0"/>
              </a:rPr>
            </a:br>
            <a:r>
              <a:rPr lang="en-GB" sz="1100" b="1" i="0" dirty="0">
                <a:effectLst/>
                <a:latin typeface="Arial" panose="020B0604020202020204" pitchFamily="34" charset="0"/>
                <a:cs typeface="Arial" panose="020B0604020202020204" pitchFamily="34" charset="0"/>
              </a:rPr>
              <a:t>ID :2434997</a:t>
            </a:r>
            <a:br>
              <a:rPr lang="en-US" sz="1600" kern="1200" dirty="0">
                <a:effectLst/>
                <a:latin typeface="Arial" panose="020B0604020202020204" pitchFamily="34" charset="0"/>
                <a:cs typeface="Arial" panose="020B0604020202020204" pitchFamily="34" charset="0"/>
              </a:rPr>
            </a:br>
            <a:endParaRPr lang="en-US" sz="1100" kern="1200" dirty="0">
              <a:latin typeface="Arial" panose="020B0604020202020204" pitchFamily="34" charset="0"/>
              <a:cs typeface="Arial" panose="020B0604020202020204" pitchFamily="34" charset="0"/>
            </a:endParaRPr>
          </a:p>
        </p:txBody>
      </p:sp>
      <p:sp>
        <p:nvSpPr>
          <p:cNvPr id="20" name="Freeform 5">
            <a:extLst>
              <a:ext uri="{FF2B5EF4-FFF2-40B4-BE49-F238E27FC236}">
                <a16:creationId xmlns:a16="http://schemas.microsoft.com/office/drawing/2014/main" id="{AF1E5E62-9EB9-408E-AE53-A04A4C811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descr="A red and blue logo&#10;&#10;AI-generated content may be incorrect.">
            <a:extLst>
              <a:ext uri="{FF2B5EF4-FFF2-40B4-BE49-F238E27FC236}">
                <a16:creationId xmlns:a16="http://schemas.microsoft.com/office/drawing/2014/main" id="{FADE527C-3C77-F212-A2EF-947CFD2FA850}"/>
              </a:ext>
            </a:extLst>
          </p:cNvPr>
          <p:cNvPicPr>
            <a:picLocks noChangeAspect="1"/>
          </p:cNvPicPr>
          <p:nvPr/>
        </p:nvPicPr>
        <p:blipFill>
          <a:blip r:embed="rId2"/>
          <a:stretch>
            <a:fillRect/>
          </a:stretch>
        </p:blipFill>
        <p:spPr>
          <a:xfrm>
            <a:off x="6993198" y="1400318"/>
            <a:ext cx="5099112" cy="3188969"/>
          </a:xfrm>
          <a:prstGeom prst="rect">
            <a:avLst/>
          </a:prstGeom>
        </p:spPr>
      </p:pic>
      <p:sp>
        <p:nvSpPr>
          <p:cNvPr id="22" name="Freeform 7">
            <a:extLst>
              <a:ext uri="{FF2B5EF4-FFF2-40B4-BE49-F238E27FC236}">
                <a16:creationId xmlns:a16="http://schemas.microsoft.com/office/drawing/2014/main" id="{9C5704B2-7C5B-4738-AF0D-4A2756A6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3319"/>
            <a:ext cx="5925190" cy="2174681"/>
          </a:xfrm>
          <a:custGeom>
            <a:avLst/>
            <a:gdLst>
              <a:gd name="connsiteX0" fmla="*/ 1007162 w 5925190"/>
              <a:gd name="connsiteY0" fmla="*/ 0 h 2174681"/>
              <a:gd name="connsiteX1" fmla="*/ 5925190 w 5925190"/>
              <a:gd name="connsiteY1" fmla="*/ 0 h 2174681"/>
              <a:gd name="connsiteX2" fmla="*/ 5925190 w 5925190"/>
              <a:gd name="connsiteY2" fmla="*/ 2174681 h 2174681"/>
              <a:gd name="connsiteX3" fmla="*/ 0 w 5925190"/>
              <a:gd name="connsiteY3" fmla="*/ 2174681 h 2174681"/>
            </a:gdLst>
            <a:ahLst/>
            <a:cxnLst>
              <a:cxn ang="0">
                <a:pos x="connsiteX0" y="connsiteY0"/>
              </a:cxn>
              <a:cxn ang="0">
                <a:pos x="connsiteX1" y="connsiteY1"/>
              </a:cxn>
              <a:cxn ang="0">
                <a:pos x="connsiteX2" y="connsiteY2"/>
              </a:cxn>
              <a:cxn ang="0">
                <a:pos x="connsiteX3" y="connsiteY3"/>
              </a:cxn>
            </a:cxnLst>
            <a:rect l="l" t="t" r="r" b="b"/>
            <a:pathLst>
              <a:path w="5925190" h="2174681">
                <a:moveTo>
                  <a:pt x="1007162" y="0"/>
                </a:moveTo>
                <a:lnTo>
                  <a:pt x="5925190" y="0"/>
                </a:lnTo>
                <a:lnTo>
                  <a:pt x="5925190" y="2174681"/>
                </a:lnTo>
                <a:lnTo>
                  <a:pt x="0" y="217468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6">
            <a:extLst>
              <a:ext uri="{FF2B5EF4-FFF2-40B4-BE49-F238E27FC236}">
                <a16:creationId xmlns:a16="http://schemas.microsoft.com/office/drawing/2014/main" id="{DFB36DC4-A410-4DF1-8453-1D85743F5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683319"/>
            <a:ext cx="7092887" cy="2174681"/>
          </a:xfrm>
          <a:custGeom>
            <a:avLst/>
            <a:gdLst>
              <a:gd name="connsiteX0" fmla="*/ 0 w 7092887"/>
              <a:gd name="connsiteY0" fmla="*/ 0 h 2174681"/>
              <a:gd name="connsiteX1" fmla="*/ 7092887 w 7092887"/>
              <a:gd name="connsiteY1" fmla="*/ 0 h 2174681"/>
              <a:gd name="connsiteX2" fmla="*/ 6085725 w 7092887"/>
              <a:gd name="connsiteY2" fmla="*/ 2174681 h 2174681"/>
              <a:gd name="connsiteX3" fmla="*/ 1524000 w 7092887"/>
              <a:gd name="connsiteY3" fmla="*/ 2174681 h 2174681"/>
              <a:gd name="connsiteX4" fmla="*/ 1200418 w 7092887"/>
              <a:gd name="connsiteY4" fmla="*/ 2174681 h 2174681"/>
              <a:gd name="connsiteX5" fmla="*/ 0 w 7092887"/>
              <a:gd name="connsiteY5" fmla="*/ 2174681 h 217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92887" h="2174681">
                <a:moveTo>
                  <a:pt x="0" y="0"/>
                </a:moveTo>
                <a:lnTo>
                  <a:pt x="7092887" y="0"/>
                </a:lnTo>
                <a:lnTo>
                  <a:pt x="6085725" y="2174681"/>
                </a:lnTo>
                <a:lnTo>
                  <a:pt x="1524000" y="2174681"/>
                </a:lnTo>
                <a:lnTo>
                  <a:pt x="1200418" y="2174681"/>
                </a:lnTo>
                <a:lnTo>
                  <a:pt x="0" y="2174681"/>
                </a:lnTo>
                <a:close/>
              </a:path>
            </a:pathLst>
          </a:custGeom>
          <a:solidFill>
            <a:srgbClr val="B2B2B2">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B2B2B2"/>
              </a:solidFill>
            </a:endParaRPr>
          </a:p>
        </p:txBody>
      </p:sp>
      <p:pic>
        <p:nvPicPr>
          <p:cNvPr id="5" name="Picture 4" descr="A logo for a university&#10;&#10;AI-generated content may be incorrect.">
            <a:extLst>
              <a:ext uri="{FF2B5EF4-FFF2-40B4-BE49-F238E27FC236}">
                <a16:creationId xmlns:a16="http://schemas.microsoft.com/office/drawing/2014/main" id="{1A47623D-A30F-1699-DDF3-29ACB2B1BDA9}"/>
              </a:ext>
            </a:extLst>
          </p:cNvPr>
          <p:cNvPicPr>
            <a:picLocks noChangeAspect="1"/>
          </p:cNvPicPr>
          <p:nvPr/>
        </p:nvPicPr>
        <p:blipFill>
          <a:blip r:embed="rId3"/>
          <a:stretch>
            <a:fillRect/>
          </a:stretch>
        </p:blipFill>
        <p:spPr>
          <a:xfrm>
            <a:off x="8599716" y="0"/>
            <a:ext cx="3592284" cy="1407043"/>
          </a:xfrm>
          <a:prstGeom prst="rect">
            <a:avLst/>
          </a:prstGeom>
        </p:spPr>
      </p:pic>
    </p:spTree>
    <p:extLst>
      <p:ext uri="{BB962C8B-B14F-4D97-AF65-F5344CB8AC3E}">
        <p14:creationId xmlns:p14="http://schemas.microsoft.com/office/powerpoint/2010/main" val="36575365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blue and yellow background&#10;&#10;AI-generated content may be incorrect.">
            <a:extLst>
              <a:ext uri="{FF2B5EF4-FFF2-40B4-BE49-F238E27FC236}">
                <a16:creationId xmlns:a16="http://schemas.microsoft.com/office/drawing/2014/main" id="{52EF6C51-4270-CD45-5F90-BE18D3D2AE2C}"/>
              </a:ext>
            </a:extLst>
          </p:cNvPr>
          <p:cNvPicPr>
            <a:picLocks noChangeAspect="1"/>
          </p:cNvPicPr>
          <p:nvPr/>
        </p:nvPicPr>
        <p:blipFill>
          <a:blip r:embed="rId3">
            <a:duotone>
              <a:schemeClr val="bg2">
                <a:shade val="45000"/>
                <a:satMod val="135000"/>
              </a:schemeClr>
              <a:prstClr val="white"/>
            </a:duotone>
          </a:blip>
          <a:srcRect t="6010" b="6781"/>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09E197-311C-91AB-9175-A4C7494FF927}"/>
              </a:ext>
            </a:extLst>
          </p:cNvPr>
          <p:cNvSpPr>
            <a:spLocks noGrp="1"/>
          </p:cNvSpPr>
          <p:nvPr>
            <p:ph type="title"/>
          </p:nvPr>
        </p:nvSpPr>
        <p:spPr>
          <a:xfrm>
            <a:off x="838200" y="365125"/>
            <a:ext cx="10515600" cy="1325563"/>
          </a:xfrm>
        </p:spPr>
        <p:txBody>
          <a:bodyPr>
            <a:normAutofit/>
          </a:bodyPr>
          <a:lstStyle/>
          <a:p>
            <a:pPr algn="ctr"/>
            <a:r>
              <a:rPr lang="en-US" b="1" dirty="0">
                <a:latin typeface="Arial" panose="020B0604020202020204" pitchFamily="34" charset="0"/>
                <a:cs typeface="Arial" panose="020B0604020202020204" pitchFamily="34" charset="0"/>
              </a:rPr>
              <a:t>Slide outline</a:t>
            </a:r>
            <a:endParaRPr lang="en-GB" b="1" dirty="0">
              <a:latin typeface="Arial" panose="020B0604020202020204" pitchFamily="34" charset="0"/>
              <a:cs typeface="Arial" panose="020B0604020202020204" pitchFamily="34" charset="0"/>
            </a:endParaRPr>
          </a:p>
        </p:txBody>
      </p:sp>
      <p:graphicFrame>
        <p:nvGraphicFramePr>
          <p:cNvPr id="5" name="Content Placeholder 4">
            <a:extLst>
              <a:ext uri="{FF2B5EF4-FFF2-40B4-BE49-F238E27FC236}">
                <a16:creationId xmlns:a16="http://schemas.microsoft.com/office/drawing/2014/main" id="{7AD8298A-5B45-08BA-A169-B7D6F0CA67D2}"/>
              </a:ext>
            </a:extLst>
          </p:cNvPr>
          <p:cNvGraphicFramePr>
            <a:graphicFrameLocks noGrp="1"/>
          </p:cNvGraphicFramePr>
          <p:nvPr>
            <p:ph idx="1"/>
            <p:extLst>
              <p:ext uri="{D42A27DB-BD31-4B8C-83A1-F6EECF244321}">
                <p14:modId xmlns:p14="http://schemas.microsoft.com/office/powerpoint/2010/main" val="41527128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510603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A88B7C-D6AB-CB23-69BE-639A4B6DDB02}"/>
              </a:ext>
            </a:extLst>
          </p:cNvPr>
          <p:cNvSpPr>
            <a:spLocks noGrp="1"/>
          </p:cNvSpPr>
          <p:nvPr>
            <p:ph type="title"/>
          </p:nvPr>
        </p:nvSpPr>
        <p:spPr>
          <a:xfrm>
            <a:off x="1371597" y="348865"/>
            <a:ext cx="10044023" cy="877729"/>
          </a:xfrm>
        </p:spPr>
        <p:txBody>
          <a:bodyPr anchor="ctr">
            <a:normAutofit/>
          </a:bodyPr>
          <a:lstStyle/>
          <a:p>
            <a:pPr algn="ctr"/>
            <a:r>
              <a:rPr lang="en-US" sz="4000" b="1" dirty="0">
                <a:solidFill>
                  <a:srgbClr val="FFFFFF"/>
                </a:solidFill>
                <a:latin typeface="Arial" panose="020B0604020202020204" pitchFamily="34" charset="0"/>
                <a:cs typeface="Arial" panose="020B0604020202020204" pitchFamily="34" charset="0"/>
              </a:rPr>
              <a:t>Objectives of the Presentation</a:t>
            </a:r>
            <a:endParaRPr lang="en-GB" sz="4000" b="1" dirty="0">
              <a:solidFill>
                <a:srgbClr val="FFFFFF"/>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3BFB0BAB-F941-870F-29C9-0B84B059D05B}"/>
              </a:ext>
            </a:extLst>
          </p:cNvPr>
          <p:cNvGraphicFramePr>
            <a:graphicFrameLocks noGrp="1"/>
          </p:cNvGraphicFramePr>
          <p:nvPr>
            <p:ph idx="1"/>
            <p:extLst>
              <p:ext uri="{D42A27DB-BD31-4B8C-83A1-F6EECF244321}">
                <p14:modId xmlns:p14="http://schemas.microsoft.com/office/powerpoint/2010/main" val="35704000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62060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C69591-4DF3-EF9D-A68A-135A6650BC70}"/>
              </a:ext>
            </a:extLst>
          </p:cNvPr>
          <p:cNvSpPr>
            <a:spLocks noGrp="1"/>
          </p:cNvSpPr>
          <p:nvPr>
            <p:ph type="title"/>
          </p:nvPr>
        </p:nvSpPr>
        <p:spPr>
          <a:xfrm>
            <a:off x="793661" y="749350"/>
            <a:ext cx="10066122" cy="1298448"/>
          </a:xfrm>
        </p:spPr>
        <p:txBody>
          <a:bodyPr anchor="b">
            <a:normAutofit fontScale="90000"/>
          </a:bodyPr>
          <a:lstStyle/>
          <a:p>
            <a:pPr marL="0" marR="0" algn="ctr">
              <a:spcAft>
                <a:spcPts val="400"/>
              </a:spcAft>
              <a:buNone/>
            </a:pPr>
            <a:r>
              <a:rPr lang="en-GB" sz="2600" b="1" dirty="0">
                <a:effectLst/>
                <a:latin typeface="Arial" panose="020B0604020202020204" pitchFamily="34" charset="0"/>
                <a:ea typeface="Times New Roman" panose="02020603050405020304" pitchFamily="18" charset="0"/>
                <a:cs typeface="Arial" panose="020B0604020202020204" pitchFamily="34" charset="0"/>
              </a:rPr>
              <a:t>Student 1 – RECRUITMENT &amp; SELECTION</a:t>
            </a:r>
            <a:br>
              <a:rPr lang="en-GB" sz="2600" b="1" dirty="0">
                <a:effectLst/>
                <a:latin typeface="Arial" panose="020B0604020202020204" pitchFamily="34" charset="0"/>
                <a:ea typeface="Times New Roman" panose="02020603050405020304" pitchFamily="18" charset="0"/>
                <a:cs typeface="Arial" panose="020B0604020202020204" pitchFamily="34" charset="0"/>
              </a:rPr>
            </a:br>
            <a:br>
              <a:rPr lang="en-GB" sz="2600" dirty="0">
                <a:effectLst/>
                <a:latin typeface="Arial" panose="020B0604020202020204" pitchFamily="34" charset="0"/>
                <a:ea typeface="Arial" panose="020B0604020202020204" pitchFamily="34" charset="0"/>
                <a:cs typeface="Arial" panose="020B0604020202020204" pitchFamily="34" charset="0"/>
              </a:rPr>
            </a:br>
            <a:r>
              <a:rPr lang="en-GB" sz="2600" b="1" dirty="0">
                <a:effectLst/>
                <a:latin typeface="Arial" panose="020B0604020202020204" pitchFamily="34" charset="0"/>
                <a:ea typeface="Times New Roman" panose="02020603050405020304" pitchFamily="18" charset="0"/>
                <a:cs typeface="Arial" panose="020B0604020202020204" pitchFamily="34" charset="0"/>
              </a:rPr>
              <a:t>Overview of Tesco’s Recruitment Strategy</a:t>
            </a:r>
            <a:br>
              <a:rPr lang="en-GB" sz="2600" dirty="0">
                <a:effectLst/>
                <a:latin typeface="Arial" panose="020B0604020202020204" pitchFamily="34" charset="0"/>
                <a:ea typeface="Arial" panose="020B0604020202020204" pitchFamily="34" charset="0"/>
                <a:cs typeface="Arial" panose="020B0604020202020204" pitchFamily="34" charset="0"/>
              </a:rPr>
            </a:br>
            <a:endParaRPr lang="en-GB" sz="2600"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E64F34-BF52-EF62-30C0-4385D1B9FC5C}"/>
              </a:ext>
            </a:extLst>
          </p:cNvPr>
          <p:cNvSpPr>
            <a:spLocks noGrp="1"/>
          </p:cNvSpPr>
          <p:nvPr>
            <p:ph idx="1"/>
          </p:nvPr>
        </p:nvSpPr>
        <p:spPr>
          <a:xfrm>
            <a:off x="793661" y="2599509"/>
            <a:ext cx="4530898" cy="3639450"/>
          </a:xfrm>
        </p:spPr>
        <p:txBody>
          <a:bodyPr anchor="ctr">
            <a:normAutofit lnSpcReduction="10000"/>
          </a:bodyPr>
          <a:lstStyle/>
          <a:p>
            <a:pPr marL="342900" marR="0" lvl="0" indent="-342900">
              <a:spcBef>
                <a:spcPts val="1200"/>
              </a:spcBef>
              <a:buFont typeface="Arial" panose="020B0604020202020204" pitchFamily="34" charset="0"/>
              <a:buChar char="●"/>
            </a:pPr>
            <a:r>
              <a:rPr lang="en-GB" sz="1700" u="none" strike="noStrike">
                <a:effectLst/>
                <a:latin typeface="Arial" panose="020B0604020202020204" pitchFamily="34" charset="0"/>
                <a:ea typeface="Times New Roman" panose="02020603050405020304" pitchFamily="18" charset="0"/>
                <a:cs typeface="Arial" panose="020B0604020202020204" pitchFamily="34" charset="0"/>
              </a:rPr>
              <a:t>Tesco employs a multi-channel recruitment strategy comprising of online portals along with internal mobility.</a:t>
            </a:r>
            <a:endParaRPr lang="en-GB" sz="1700" u="none" strike="noStrike">
              <a:effectLst/>
              <a:latin typeface="Arial" panose="020B0604020202020204" pitchFamily="34" charset="0"/>
              <a:ea typeface="Arial" panose="020B0604020202020204" pitchFamily="34" charset="0"/>
              <a:cs typeface="Arial" panose="020B0604020202020204" pitchFamily="34" charset="0"/>
            </a:endParaRPr>
          </a:p>
          <a:p>
            <a:pPr marL="342900" marR="0" lvl="0" indent="-342900">
              <a:buFont typeface="Arial" panose="020B0604020202020204" pitchFamily="34" charset="0"/>
              <a:buChar char="●"/>
            </a:pPr>
            <a:r>
              <a:rPr lang="en-GB" sz="1700" u="none" strike="noStrike">
                <a:effectLst/>
                <a:latin typeface="Arial" panose="020B0604020202020204" pitchFamily="34" charset="0"/>
                <a:ea typeface="Times New Roman" panose="02020603050405020304" pitchFamily="18" charset="0"/>
                <a:cs typeface="Arial" panose="020B0604020202020204" pitchFamily="34" charset="0"/>
              </a:rPr>
              <a:t>The predictive analytics facilitate workforce planning as well as screening of candidates (</a:t>
            </a:r>
            <a:r>
              <a:rPr lang="en-GB" sz="1700" u="none" strike="noStrike">
                <a:effectLst/>
                <a:highlight>
                  <a:srgbClr val="FFFFFF"/>
                </a:highlight>
                <a:latin typeface="Arial" panose="020B0604020202020204" pitchFamily="34" charset="0"/>
                <a:ea typeface="Times New Roman" panose="02020603050405020304" pitchFamily="18" charset="0"/>
                <a:cs typeface="Arial" panose="020B0604020202020204" pitchFamily="34" charset="0"/>
              </a:rPr>
              <a:t>Mkansi and Nsakanda, 2021)</a:t>
            </a:r>
            <a:r>
              <a:rPr lang="en-GB" sz="1700" u="none" strike="noStrike">
                <a:effectLst/>
                <a:latin typeface="Arial" panose="020B0604020202020204" pitchFamily="34" charset="0"/>
                <a:ea typeface="Times New Roman" panose="02020603050405020304" pitchFamily="18" charset="0"/>
                <a:cs typeface="Arial" panose="020B0604020202020204" pitchFamily="34" charset="0"/>
              </a:rPr>
              <a:t>.</a:t>
            </a:r>
            <a:endParaRPr lang="en-GB" sz="1700" u="none" strike="noStrike">
              <a:effectLst/>
              <a:latin typeface="Arial" panose="020B0604020202020204" pitchFamily="34" charset="0"/>
              <a:ea typeface="Arial" panose="020B0604020202020204" pitchFamily="34" charset="0"/>
              <a:cs typeface="Arial" panose="020B0604020202020204" pitchFamily="34" charset="0"/>
            </a:endParaRPr>
          </a:p>
          <a:p>
            <a:pPr marL="342900" marR="0" lvl="0" indent="-342900">
              <a:buFont typeface="Arial" panose="020B0604020202020204" pitchFamily="34" charset="0"/>
              <a:buChar char="●"/>
            </a:pPr>
            <a:r>
              <a:rPr lang="en-GB" sz="1700" u="none" strike="noStrike">
                <a:effectLst/>
                <a:latin typeface="Arial" panose="020B0604020202020204" pitchFamily="34" charset="0"/>
                <a:ea typeface="Times New Roman" panose="02020603050405020304" pitchFamily="18" charset="0"/>
                <a:cs typeface="Arial" panose="020B0604020202020204" pitchFamily="34" charset="0"/>
              </a:rPr>
              <a:t>Employer branding focuses on inclusion, culture and progression in an effective manner.</a:t>
            </a:r>
            <a:endParaRPr lang="en-GB" sz="1700" u="none" strike="noStrike">
              <a:effectLst/>
              <a:latin typeface="Arial" panose="020B0604020202020204" pitchFamily="34" charset="0"/>
              <a:ea typeface="Arial" panose="020B0604020202020204" pitchFamily="34" charset="0"/>
              <a:cs typeface="Arial" panose="020B0604020202020204" pitchFamily="34" charset="0"/>
            </a:endParaRPr>
          </a:p>
          <a:p>
            <a:pPr marL="342900" marR="0" lvl="0" indent="-342900">
              <a:spcAft>
                <a:spcPts val="1200"/>
              </a:spcAft>
              <a:buFont typeface="Arial" panose="020B0604020202020204" pitchFamily="34" charset="0"/>
              <a:buChar char="●"/>
            </a:pPr>
            <a:r>
              <a:rPr lang="en-GB" sz="1700" u="none" strike="noStrike">
                <a:effectLst/>
                <a:latin typeface="Arial" panose="020B0604020202020204" pitchFamily="34" charset="0"/>
                <a:ea typeface="Times New Roman" panose="02020603050405020304" pitchFamily="18" charset="0"/>
                <a:cs typeface="Arial" panose="020B0604020202020204" pitchFamily="34" charset="0"/>
              </a:rPr>
              <a:t>The continuity and the ability to be strategic in terms of operation is guaranteed through recruitment.</a:t>
            </a:r>
            <a:endParaRPr lang="en-GB" sz="1700" u="none" strike="noStrike">
              <a:effectLst/>
              <a:latin typeface="Arial" panose="020B0604020202020204" pitchFamily="34" charset="0"/>
              <a:ea typeface="Arial" panose="020B0604020202020204" pitchFamily="34" charset="0"/>
              <a:cs typeface="Arial" panose="020B0604020202020204" pitchFamily="34" charset="0"/>
            </a:endParaRPr>
          </a:p>
          <a:p>
            <a:endParaRPr lang="en-GB" sz="1700">
              <a:latin typeface="Arial" panose="020B0604020202020204" pitchFamily="34" charset="0"/>
              <a:cs typeface="Arial" panose="020B0604020202020204" pitchFamily="34" charset="0"/>
            </a:endParaRPr>
          </a:p>
        </p:txBody>
      </p:sp>
      <p:pic>
        <p:nvPicPr>
          <p:cNvPr id="4" name="image5.png">
            <a:extLst>
              <a:ext uri="{FF2B5EF4-FFF2-40B4-BE49-F238E27FC236}">
                <a16:creationId xmlns:a16="http://schemas.microsoft.com/office/drawing/2014/main" id="{2542FA63-CAD4-2EC8-FAAB-BBEEC8EEDC9F}"/>
              </a:ext>
            </a:extLst>
          </p:cNvPr>
          <p:cNvPicPr/>
          <p:nvPr/>
        </p:nvPicPr>
        <p:blipFill>
          <a:blip r:embed="rId3"/>
          <a:stretch>
            <a:fillRect/>
          </a:stretch>
        </p:blipFill>
        <p:spPr>
          <a:xfrm>
            <a:off x="5537402" y="2760545"/>
            <a:ext cx="5633116" cy="2116255"/>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5A52E05-7D7D-FBC9-C000-AB5BF6D4155F}"/>
              </a:ext>
            </a:extLst>
          </p:cNvPr>
          <p:cNvSpPr txBox="1"/>
          <p:nvPr/>
        </p:nvSpPr>
        <p:spPr>
          <a:xfrm>
            <a:off x="5165768" y="4976700"/>
            <a:ext cx="6164664" cy="457754"/>
          </a:xfrm>
          <a:prstGeom prst="rect">
            <a:avLst/>
          </a:prstGeom>
          <a:noFill/>
        </p:spPr>
        <p:txBody>
          <a:bodyPr wrap="square">
            <a:spAutoFit/>
          </a:bodyPr>
          <a:lstStyle/>
          <a:p>
            <a:pPr marL="0" marR="0" algn="ctr">
              <a:lnSpc>
                <a:spcPct val="150000"/>
              </a:lnSpc>
              <a:spcBef>
                <a:spcPts val="1200"/>
              </a:spcBef>
              <a:spcAft>
                <a:spcPts val="1200"/>
              </a:spcAft>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(Source: tescoworkers.ie, 2021)</a:t>
            </a:r>
            <a:endParaRPr lang="en-GB" sz="16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91343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FD9A26-9B5B-5407-A6A0-9058EAC1EA7E}"/>
              </a:ext>
            </a:extLst>
          </p:cNvPr>
          <p:cNvSpPr>
            <a:spLocks noGrp="1"/>
          </p:cNvSpPr>
          <p:nvPr>
            <p:ph type="title"/>
          </p:nvPr>
        </p:nvSpPr>
        <p:spPr>
          <a:xfrm>
            <a:off x="871442" y="685800"/>
            <a:ext cx="4353116" cy="1474666"/>
          </a:xfrm>
        </p:spPr>
        <p:txBody>
          <a:bodyPr anchor="b">
            <a:normAutofit fontScale="90000"/>
          </a:bodyPr>
          <a:lstStyle/>
          <a:p>
            <a:pPr marL="0" marR="0" algn="ctr">
              <a:spcAft>
                <a:spcPts val="400"/>
              </a:spcAft>
            </a:pPr>
            <a:r>
              <a:rPr lang="en-GB" sz="3000" b="1" dirty="0">
                <a:solidFill>
                  <a:srgbClr val="595959"/>
                </a:solidFill>
                <a:effectLst/>
                <a:latin typeface="Arial" panose="020B0604020202020204" pitchFamily="34" charset="0"/>
                <a:ea typeface="Times New Roman" panose="02020603050405020304" pitchFamily="18" charset="0"/>
                <a:cs typeface="Arial" panose="020B0604020202020204" pitchFamily="34" charset="0"/>
              </a:rPr>
              <a:t>Theoretical Foundation: Person–Organisation Fit and PESTLE</a:t>
            </a:r>
            <a:br>
              <a:rPr lang="en-GB" sz="3000" dirty="0">
                <a:solidFill>
                  <a:srgbClr val="595959"/>
                </a:solidFill>
                <a:effectLst/>
                <a:latin typeface="Arial" panose="020B0604020202020204" pitchFamily="34" charset="0"/>
                <a:ea typeface="Arial" panose="020B0604020202020204" pitchFamily="34" charset="0"/>
                <a:cs typeface="Arial" panose="020B0604020202020204" pitchFamily="34" charset="0"/>
              </a:rPr>
            </a:br>
            <a:endParaRPr lang="en-GB" sz="3000" dirty="0">
              <a:solidFill>
                <a:srgbClr val="595959"/>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2154F37-59CB-FA9F-96EF-39914706248D}"/>
              </a:ext>
            </a:extLst>
          </p:cNvPr>
          <p:cNvSpPr>
            <a:spLocks noGrp="1"/>
          </p:cNvSpPr>
          <p:nvPr>
            <p:ph idx="1"/>
          </p:nvPr>
        </p:nvSpPr>
        <p:spPr>
          <a:xfrm>
            <a:off x="871442" y="2447337"/>
            <a:ext cx="4353116" cy="3770434"/>
          </a:xfrm>
        </p:spPr>
        <p:txBody>
          <a:bodyPr anchor="t">
            <a:normAutofit/>
          </a:bodyPr>
          <a:lstStyle/>
          <a:p>
            <a:pPr marL="342900" marR="0" lvl="0" indent="-342900">
              <a:spcBef>
                <a:spcPts val="1200"/>
              </a:spcBef>
              <a:buFont typeface="Arial" panose="020B0604020202020204" pitchFamily="34" charset="0"/>
              <a:buChar char="●"/>
            </a:pPr>
            <a:r>
              <a:rPr lang="en-GB" sz="1800" u="none" strike="noStrike" dirty="0">
                <a:solidFill>
                  <a:srgbClr val="595959"/>
                </a:solidFill>
                <a:effectLst/>
                <a:latin typeface="Arial" panose="020B0604020202020204" pitchFamily="34" charset="0"/>
                <a:ea typeface="Times New Roman" panose="02020603050405020304" pitchFamily="18" charset="0"/>
                <a:cs typeface="Arial" panose="020B0604020202020204" pitchFamily="34" charset="0"/>
              </a:rPr>
              <a:t>Person-Organisation Fit emphasises the correspondence of the candidate's values and organisational culture (Tholen, 2024).</a:t>
            </a:r>
            <a:endParaRPr lang="en-GB" sz="1800" u="none" strike="noStrike" dirty="0">
              <a:solidFill>
                <a:srgbClr val="595959"/>
              </a:solidFill>
              <a:effectLst/>
              <a:latin typeface="Arial" panose="020B0604020202020204" pitchFamily="34" charset="0"/>
              <a:ea typeface="Arial" panose="020B0604020202020204" pitchFamily="34" charset="0"/>
              <a:cs typeface="Arial" panose="020B0604020202020204" pitchFamily="34" charset="0"/>
            </a:endParaRPr>
          </a:p>
          <a:p>
            <a:pPr marL="342900" marR="0" lvl="0" indent="-342900">
              <a:buFont typeface="Arial" panose="020B0604020202020204" pitchFamily="34" charset="0"/>
              <a:buChar char="●"/>
            </a:pPr>
            <a:r>
              <a:rPr lang="en-GB" sz="1800" u="none" strike="noStrike" dirty="0">
                <a:solidFill>
                  <a:srgbClr val="595959"/>
                </a:solidFill>
                <a:effectLst/>
                <a:latin typeface="Arial" panose="020B0604020202020204" pitchFamily="34" charset="0"/>
                <a:ea typeface="Times New Roman" panose="02020603050405020304" pitchFamily="18" charset="0"/>
                <a:cs typeface="Arial" panose="020B0604020202020204" pitchFamily="34" charset="0"/>
              </a:rPr>
              <a:t>This theory is implemented at Tesco in terms of behavioural tests along with effective cultural screening.</a:t>
            </a:r>
            <a:endParaRPr lang="en-GB" sz="1800" u="none" strike="noStrike" dirty="0">
              <a:solidFill>
                <a:srgbClr val="595959"/>
              </a:solidFill>
              <a:effectLst/>
              <a:latin typeface="Arial" panose="020B0604020202020204" pitchFamily="34" charset="0"/>
              <a:ea typeface="Arial" panose="020B0604020202020204" pitchFamily="34" charset="0"/>
              <a:cs typeface="Arial" panose="020B0604020202020204" pitchFamily="34" charset="0"/>
            </a:endParaRPr>
          </a:p>
          <a:p>
            <a:pPr marL="342900" marR="0" lvl="0" indent="-342900">
              <a:buFont typeface="Arial" panose="020B0604020202020204" pitchFamily="34" charset="0"/>
              <a:buChar char="●"/>
            </a:pPr>
            <a:r>
              <a:rPr lang="en-GB" sz="1800" u="none" strike="noStrike" dirty="0">
                <a:solidFill>
                  <a:srgbClr val="595959"/>
                </a:solidFill>
                <a:effectLst/>
                <a:latin typeface="Arial" panose="020B0604020202020204" pitchFamily="34" charset="0"/>
                <a:ea typeface="Times New Roman" panose="02020603050405020304" pitchFamily="18" charset="0"/>
                <a:cs typeface="Arial" panose="020B0604020202020204" pitchFamily="34" charset="0"/>
              </a:rPr>
              <a:t>Fit enhances interaction as well as retention within the organisation in mega-retail settings.</a:t>
            </a:r>
          </a:p>
          <a:p>
            <a:pPr marL="342900" marR="0" lvl="0" indent="-342900">
              <a:buFont typeface="Arial" panose="020B0604020202020204" pitchFamily="34" charset="0"/>
              <a:buChar char="●"/>
            </a:pPr>
            <a:r>
              <a:rPr lang="en-GB" sz="1800" dirty="0">
                <a:solidFill>
                  <a:srgbClr val="595959"/>
                </a:solidFill>
                <a:effectLst/>
                <a:latin typeface="Arial" panose="020B0604020202020204" pitchFamily="34" charset="0"/>
                <a:ea typeface="Times New Roman" panose="02020603050405020304" pitchFamily="18" charset="0"/>
                <a:cs typeface="Arial" panose="020B0604020202020204" pitchFamily="34" charset="0"/>
              </a:rPr>
              <a:t>The alignment of values makes teamwork and culture of service better</a:t>
            </a:r>
            <a:endParaRPr lang="en-GB" sz="1800" dirty="0">
              <a:solidFill>
                <a:srgbClr val="595959"/>
              </a:solidFill>
              <a:latin typeface="Arial" panose="020B0604020202020204" pitchFamily="34" charset="0"/>
              <a:cs typeface="Arial" panose="020B0604020202020204" pitchFamily="34" charset="0"/>
            </a:endParaRPr>
          </a:p>
        </p:txBody>
      </p:sp>
      <p:pic>
        <p:nvPicPr>
          <p:cNvPr id="4" name="image6.png">
            <a:extLst>
              <a:ext uri="{FF2B5EF4-FFF2-40B4-BE49-F238E27FC236}">
                <a16:creationId xmlns:a16="http://schemas.microsoft.com/office/drawing/2014/main" id="{DD522C9D-9868-B083-81BC-52DA85F5247B}"/>
              </a:ext>
            </a:extLst>
          </p:cNvPr>
          <p:cNvPicPr/>
          <p:nvPr/>
        </p:nvPicPr>
        <p:blipFill>
          <a:blip r:embed="rId3"/>
          <a:stretch>
            <a:fillRect/>
          </a:stretch>
        </p:blipFill>
        <p:spPr>
          <a:xfrm>
            <a:off x="6395357" y="220927"/>
            <a:ext cx="5497285" cy="3481998"/>
          </a:xfrm>
          <a:prstGeom prst="rect">
            <a:avLst/>
          </a:prstGeom>
        </p:spPr>
      </p:pic>
      <p:sp>
        <p:nvSpPr>
          <p:cNvPr id="5" name="TextBox 4">
            <a:extLst>
              <a:ext uri="{FF2B5EF4-FFF2-40B4-BE49-F238E27FC236}">
                <a16:creationId xmlns:a16="http://schemas.microsoft.com/office/drawing/2014/main" id="{73372D73-856F-A7F5-A722-C51982382CCD}"/>
              </a:ext>
            </a:extLst>
          </p:cNvPr>
          <p:cNvSpPr txBox="1"/>
          <p:nvPr/>
        </p:nvSpPr>
        <p:spPr>
          <a:xfrm>
            <a:off x="6096000" y="3572094"/>
            <a:ext cx="6096000" cy="457754"/>
          </a:xfrm>
          <a:prstGeom prst="rect">
            <a:avLst/>
          </a:prstGeom>
          <a:noFill/>
        </p:spPr>
        <p:txBody>
          <a:bodyPr wrap="square">
            <a:spAutoFit/>
          </a:bodyPr>
          <a:lstStyle/>
          <a:p>
            <a:pPr marL="0" marR="0" algn="ctr">
              <a:lnSpc>
                <a:spcPct val="150000"/>
              </a:lnSpc>
              <a:spcBef>
                <a:spcPts val="1200"/>
              </a:spcBef>
              <a:spcAft>
                <a:spcPts val="1200"/>
              </a:spcAft>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(Source: Radtke, 2022)</a:t>
            </a:r>
            <a:endParaRPr lang="en-GB" sz="1600" dirty="0">
              <a:effectLst/>
              <a:latin typeface="Arial" panose="020B0604020202020204" pitchFamily="34" charset="0"/>
              <a:ea typeface="Arial" panose="020B06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A3BEEA1E-9697-6A02-82DA-D58D44AE37CF}"/>
              </a:ext>
            </a:extLst>
          </p:cNvPr>
          <p:cNvGraphicFramePr>
            <a:graphicFrameLocks noGrp="1"/>
          </p:cNvGraphicFramePr>
          <p:nvPr>
            <p:extLst>
              <p:ext uri="{D42A27DB-BD31-4B8C-83A1-F6EECF244321}">
                <p14:modId xmlns:p14="http://schemas.microsoft.com/office/powerpoint/2010/main" val="2125128152"/>
              </p:ext>
            </p:extLst>
          </p:nvPr>
        </p:nvGraphicFramePr>
        <p:xfrm>
          <a:off x="6245678" y="3357168"/>
          <a:ext cx="5877496" cy="3571000"/>
        </p:xfrm>
        <a:graphic>
          <a:graphicData uri="http://schemas.openxmlformats.org/drawingml/2006/table">
            <a:tbl>
              <a:tblPr firstRow="1" firstCol="1" bandRow="1">
                <a:tableStyleId>{93296810-A885-4BE3-A3E7-6D5BEEA58F35}</a:tableStyleId>
              </a:tblPr>
              <a:tblGrid>
                <a:gridCol w="2938748">
                  <a:extLst>
                    <a:ext uri="{9D8B030D-6E8A-4147-A177-3AD203B41FA5}">
                      <a16:colId xmlns:a16="http://schemas.microsoft.com/office/drawing/2014/main" val="594728003"/>
                    </a:ext>
                  </a:extLst>
                </a:gridCol>
                <a:gridCol w="2938748">
                  <a:extLst>
                    <a:ext uri="{9D8B030D-6E8A-4147-A177-3AD203B41FA5}">
                      <a16:colId xmlns:a16="http://schemas.microsoft.com/office/drawing/2014/main" val="4204873425"/>
                    </a:ext>
                  </a:extLst>
                </a:gridCol>
              </a:tblGrid>
              <a:tr h="445400">
                <a:tc>
                  <a:txBody>
                    <a:bodyPr/>
                    <a:lstStyle/>
                    <a:p>
                      <a:pPr marL="0" marR="0" algn="ctr">
                        <a:lnSpc>
                          <a:spcPct val="107000"/>
                        </a:lnSpc>
                        <a:spcAft>
                          <a:spcPts val="800"/>
                        </a:spcAft>
                        <a:buNone/>
                      </a:pPr>
                      <a:r>
                        <a:rPr lang="en-GB" sz="1200" kern="0">
                          <a:solidFill>
                            <a:schemeClr val="tx1"/>
                          </a:solidFill>
                          <a:effectLst/>
                          <a:latin typeface="Arial" panose="020B0604020202020204" pitchFamily="34" charset="0"/>
                          <a:cs typeface="Arial" panose="020B0604020202020204" pitchFamily="34" charset="0"/>
                        </a:rPr>
                        <a:t>Factor</a:t>
                      </a:r>
                      <a:endParaRPr lang="en-GB" sz="11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gn="ctr">
                        <a:lnSpc>
                          <a:spcPct val="107000"/>
                        </a:lnSpc>
                        <a:spcAft>
                          <a:spcPts val="800"/>
                        </a:spcAft>
                        <a:buNone/>
                      </a:pPr>
                      <a:r>
                        <a:rPr lang="en-GB" sz="1200" kern="0">
                          <a:solidFill>
                            <a:schemeClr val="tx1"/>
                          </a:solidFill>
                          <a:effectLst/>
                          <a:latin typeface="Arial" panose="020B0604020202020204" pitchFamily="34" charset="0"/>
                          <a:cs typeface="Arial" panose="020B0604020202020204" pitchFamily="34" charset="0"/>
                        </a:rPr>
                        <a:t>Summary </a:t>
                      </a:r>
                      <a:endParaRPr lang="en-GB" sz="11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3643024431"/>
                  </a:ext>
                </a:extLst>
              </a:tr>
              <a:tr h="503589">
                <a:tc>
                  <a:txBody>
                    <a:bodyPr/>
                    <a:lstStyle/>
                    <a:p>
                      <a:pPr marL="0" marR="0">
                        <a:lnSpc>
                          <a:spcPct val="107000"/>
                        </a:lnSpc>
                        <a:spcAft>
                          <a:spcPts val="800"/>
                        </a:spcAft>
                        <a:buNone/>
                      </a:pPr>
                      <a:r>
                        <a:rPr lang="en-GB" sz="1200" kern="0" dirty="0">
                          <a:solidFill>
                            <a:schemeClr val="tx1"/>
                          </a:solidFill>
                          <a:effectLst/>
                          <a:latin typeface="Arial" panose="020B0604020202020204" pitchFamily="34" charset="0"/>
                          <a:cs typeface="Arial" panose="020B0604020202020204" pitchFamily="34" charset="0"/>
                        </a:rPr>
                        <a:t>Political</a:t>
                      </a:r>
                      <a:endParaRPr lang="en-GB" sz="11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nSpc>
                          <a:spcPct val="107000"/>
                        </a:lnSpc>
                        <a:spcAft>
                          <a:spcPts val="800"/>
                        </a:spcAft>
                        <a:buNone/>
                      </a:pPr>
                      <a:r>
                        <a:rPr lang="en-GB" sz="1200" kern="0">
                          <a:solidFill>
                            <a:schemeClr val="tx1"/>
                          </a:solidFill>
                          <a:effectLst/>
                          <a:latin typeface="Arial" panose="020B0604020202020204" pitchFamily="34" charset="0"/>
                          <a:cs typeface="Arial" panose="020B0604020202020204" pitchFamily="34" charset="0"/>
                        </a:rPr>
                        <a:t>Post-Brexit regulations influence trade, labour mobility, and supply chains.</a:t>
                      </a:r>
                      <a:endParaRPr lang="en-GB" sz="11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921704475"/>
                  </a:ext>
                </a:extLst>
              </a:tr>
              <a:tr h="426794">
                <a:tc>
                  <a:txBody>
                    <a:bodyPr/>
                    <a:lstStyle/>
                    <a:p>
                      <a:pPr marL="0" marR="0">
                        <a:lnSpc>
                          <a:spcPct val="107000"/>
                        </a:lnSpc>
                        <a:spcAft>
                          <a:spcPts val="800"/>
                        </a:spcAft>
                        <a:buNone/>
                      </a:pPr>
                      <a:r>
                        <a:rPr lang="en-GB" sz="1200" kern="0" dirty="0">
                          <a:solidFill>
                            <a:schemeClr val="tx1"/>
                          </a:solidFill>
                          <a:effectLst/>
                          <a:latin typeface="Arial" panose="020B0604020202020204" pitchFamily="34" charset="0"/>
                          <a:cs typeface="Arial" panose="020B0604020202020204" pitchFamily="34" charset="0"/>
                        </a:rPr>
                        <a:t>Economic</a:t>
                      </a:r>
                      <a:endParaRPr lang="en-GB" sz="11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nSpc>
                          <a:spcPct val="107000"/>
                        </a:lnSpc>
                        <a:spcAft>
                          <a:spcPts val="800"/>
                        </a:spcAft>
                        <a:buNone/>
                      </a:pPr>
                      <a:r>
                        <a:rPr lang="en-GB" sz="1200" kern="0" dirty="0">
                          <a:solidFill>
                            <a:schemeClr val="tx1"/>
                          </a:solidFill>
                          <a:effectLst/>
                          <a:latin typeface="Arial" panose="020B0604020202020204" pitchFamily="34" charset="0"/>
                          <a:cs typeface="Arial" panose="020B0604020202020204" pitchFamily="34" charset="0"/>
                        </a:rPr>
                        <a:t>The GDP growth of UK in 2025 has been 0.1 percent as per September 2025, with high costs affecting pricing, margins, and consumer spending (</a:t>
                      </a:r>
                      <a:r>
                        <a:rPr lang="en-GB" sz="1200" dirty="0">
                          <a:highlight>
                            <a:srgbClr val="FFFFFF"/>
                          </a:highlight>
                          <a:latin typeface="Arial" panose="020B0604020202020204" pitchFamily="34" charset="0"/>
                          <a:cs typeface="Arial" panose="020B0604020202020204" pitchFamily="34" charset="0"/>
                        </a:rPr>
                        <a:t>ons.gov.uk</a:t>
                      </a:r>
                      <a:r>
                        <a:rPr lang="en-GB" sz="1200" i="1" dirty="0">
                          <a:highlight>
                            <a:srgbClr val="FFFFFF"/>
                          </a:highlight>
                          <a:latin typeface="Arial" panose="020B0604020202020204" pitchFamily="34" charset="0"/>
                          <a:cs typeface="Arial" panose="020B0604020202020204" pitchFamily="34" charset="0"/>
                        </a:rPr>
                        <a:t>, </a:t>
                      </a:r>
                      <a:r>
                        <a:rPr lang="en-GB" sz="1200" i="0" dirty="0">
                          <a:highlight>
                            <a:srgbClr val="FFFFFF"/>
                          </a:highlight>
                          <a:latin typeface="Arial" panose="020B0604020202020204" pitchFamily="34" charset="0"/>
                          <a:cs typeface="Arial" panose="020B0604020202020204" pitchFamily="34" charset="0"/>
                        </a:rPr>
                        <a:t>2025)</a:t>
                      </a:r>
                      <a:r>
                        <a:rPr lang="en-GB" sz="1200" kern="0" dirty="0">
                          <a:solidFill>
                            <a:schemeClr val="tx1"/>
                          </a:solidFill>
                          <a:effectLst/>
                          <a:latin typeface="Arial" panose="020B0604020202020204" pitchFamily="34" charset="0"/>
                          <a:cs typeface="Arial" panose="020B0604020202020204" pitchFamily="34" charset="0"/>
                        </a:rPr>
                        <a:t> .</a:t>
                      </a:r>
                      <a:endParaRPr lang="en-GB" sz="11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4293248156"/>
                  </a:ext>
                </a:extLst>
              </a:tr>
              <a:tr h="426794">
                <a:tc>
                  <a:txBody>
                    <a:bodyPr/>
                    <a:lstStyle/>
                    <a:p>
                      <a:pPr marL="0" marR="0">
                        <a:lnSpc>
                          <a:spcPct val="107000"/>
                        </a:lnSpc>
                        <a:spcAft>
                          <a:spcPts val="800"/>
                        </a:spcAft>
                        <a:buNone/>
                      </a:pPr>
                      <a:r>
                        <a:rPr lang="en-GB" sz="1200" kern="0" dirty="0">
                          <a:solidFill>
                            <a:schemeClr val="tx1"/>
                          </a:solidFill>
                          <a:effectLst/>
                          <a:latin typeface="Arial" panose="020B0604020202020204" pitchFamily="34" charset="0"/>
                          <a:cs typeface="Arial" panose="020B0604020202020204" pitchFamily="34" charset="0"/>
                        </a:rPr>
                        <a:t>Social</a:t>
                      </a:r>
                      <a:endParaRPr lang="en-GB" sz="11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nSpc>
                          <a:spcPct val="107000"/>
                        </a:lnSpc>
                        <a:spcAft>
                          <a:spcPts val="800"/>
                        </a:spcAft>
                        <a:buNone/>
                      </a:pPr>
                      <a:r>
                        <a:rPr lang="en-GB" sz="1200" kern="0" dirty="0">
                          <a:solidFill>
                            <a:schemeClr val="tx1"/>
                          </a:solidFill>
                          <a:effectLst/>
                          <a:latin typeface="Arial" panose="020B0604020202020204" pitchFamily="34" charset="0"/>
                          <a:cs typeface="Arial" panose="020B0604020202020204" pitchFamily="34" charset="0"/>
                        </a:rPr>
                        <a:t>Demand grows for convenience, online shopping, and sustainable lifestyles.</a:t>
                      </a:r>
                      <a:endParaRPr lang="en-GB" sz="11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4220568152"/>
                  </a:ext>
                </a:extLst>
              </a:tr>
              <a:tr h="426794">
                <a:tc>
                  <a:txBody>
                    <a:bodyPr/>
                    <a:lstStyle/>
                    <a:p>
                      <a:pPr marL="0" marR="0">
                        <a:lnSpc>
                          <a:spcPct val="107000"/>
                        </a:lnSpc>
                        <a:spcAft>
                          <a:spcPts val="800"/>
                        </a:spcAft>
                        <a:buNone/>
                      </a:pPr>
                      <a:r>
                        <a:rPr lang="en-GB" sz="1200" kern="0">
                          <a:solidFill>
                            <a:schemeClr val="tx1"/>
                          </a:solidFill>
                          <a:effectLst/>
                          <a:latin typeface="Arial" panose="020B0604020202020204" pitchFamily="34" charset="0"/>
                          <a:cs typeface="Arial" panose="020B0604020202020204" pitchFamily="34" charset="0"/>
                        </a:rPr>
                        <a:t>Technological</a:t>
                      </a:r>
                      <a:endParaRPr lang="en-GB" sz="11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kern="0" dirty="0">
                          <a:solidFill>
                            <a:schemeClr val="tx1"/>
                          </a:solidFill>
                          <a:effectLst/>
                          <a:latin typeface="Arial" panose="020B0604020202020204" pitchFamily="34" charset="0"/>
                          <a:cs typeface="Arial" panose="020B0604020202020204" pitchFamily="34" charset="0"/>
                        </a:rPr>
                        <a:t>Automation, data analytics, and digital retail strengthen operations (</a:t>
                      </a:r>
                      <a:r>
                        <a:rPr lang="en-GB" sz="1200" dirty="0">
                          <a:latin typeface="Arial" panose="020B0604020202020204" pitchFamily="34" charset="0"/>
                          <a:cs typeface="Arial" panose="020B0604020202020204" pitchFamily="34" charset="0"/>
                        </a:rPr>
                        <a:t>(Vishwanath and </a:t>
                      </a:r>
                      <a:r>
                        <a:rPr lang="en-GB" sz="1200" dirty="0" err="1">
                          <a:latin typeface="Arial" panose="020B0604020202020204" pitchFamily="34" charset="0"/>
                          <a:cs typeface="Arial" panose="020B0604020202020204" pitchFamily="34" charset="0"/>
                        </a:rPr>
                        <a:t>Vaddepalli</a:t>
                      </a:r>
                      <a:r>
                        <a:rPr lang="en-GB" sz="1200" dirty="0">
                          <a:latin typeface="Arial" panose="020B0604020202020204" pitchFamily="34" charset="0"/>
                          <a:cs typeface="Arial" panose="020B0604020202020204" pitchFamily="34" charset="0"/>
                        </a:rPr>
                        <a:t>, 2023).</a:t>
                      </a:r>
                      <a:r>
                        <a:rPr lang="en-GB" sz="1200" kern="0" dirty="0">
                          <a:solidFill>
                            <a:schemeClr val="tx1"/>
                          </a:solidFill>
                          <a:effectLst/>
                          <a:latin typeface="Arial" panose="020B0604020202020204" pitchFamily="34" charset="0"/>
                          <a:cs typeface="Arial" panose="020B0604020202020204" pitchFamily="34" charset="0"/>
                        </a:rPr>
                        <a:t>.</a:t>
                      </a:r>
                      <a:endParaRPr lang="en-GB" sz="11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3615515813"/>
                  </a:ext>
                </a:extLst>
              </a:tr>
              <a:tr h="426794">
                <a:tc>
                  <a:txBody>
                    <a:bodyPr/>
                    <a:lstStyle/>
                    <a:p>
                      <a:pPr marL="0" marR="0">
                        <a:lnSpc>
                          <a:spcPct val="107000"/>
                        </a:lnSpc>
                        <a:spcAft>
                          <a:spcPts val="800"/>
                        </a:spcAft>
                        <a:buNone/>
                      </a:pPr>
                      <a:r>
                        <a:rPr lang="en-GB" sz="1200" kern="0">
                          <a:solidFill>
                            <a:schemeClr val="tx1"/>
                          </a:solidFill>
                          <a:effectLst/>
                          <a:latin typeface="Arial" panose="020B0604020202020204" pitchFamily="34" charset="0"/>
                          <a:cs typeface="Arial" panose="020B0604020202020204" pitchFamily="34" charset="0"/>
                        </a:rPr>
                        <a:t>Legal</a:t>
                      </a:r>
                      <a:endParaRPr lang="en-GB" sz="11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nSpc>
                          <a:spcPct val="107000"/>
                        </a:lnSpc>
                        <a:spcAft>
                          <a:spcPts val="800"/>
                        </a:spcAft>
                        <a:buNone/>
                      </a:pPr>
                      <a:r>
                        <a:rPr lang="en-GB" sz="1200" kern="0" dirty="0">
                          <a:solidFill>
                            <a:schemeClr val="tx1"/>
                          </a:solidFill>
                          <a:effectLst/>
                          <a:latin typeface="Arial" panose="020B0604020202020204" pitchFamily="34" charset="0"/>
                          <a:cs typeface="Arial" panose="020B0604020202020204" pitchFamily="34" charset="0"/>
                        </a:rPr>
                        <a:t>Labour laws, food safety rules, and GDPR shape compliance needs.</a:t>
                      </a:r>
                      <a:endParaRPr lang="en-GB" sz="11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2834542110"/>
                  </a:ext>
                </a:extLst>
              </a:tr>
              <a:tr h="426794">
                <a:tc>
                  <a:txBody>
                    <a:bodyPr/>
                    <a:lstStyle/>
                    <a:p>
                      <a:pPr marL="0" marR="0">
                        <a:lnSpc>
                          <a:spcPct val="107000"/>
                        </a:lnSpc>
                        <a:spcAft>
                          <a:spcPts val="800"/>
                        </a:spcAft>
                        <a:buNone/>
                      </a:pPr>
                      <a:r>
                        <a:rPr lang="en-GB" sz="1200" kern="0">
                          <a:solidFill>
                            <a:schemeClr val="tx1"/>
                          </a:solidFill>
                          <a:effectLst/>
                          <a:latin typeface="Arial" panose="020B0604020202020204" pitchFamily="34" charset="0"/>
                          <a:cs typeface="Arial" panose="020B0604020202020204" pitchFamily="34" charset="0"/>
                        </a:rPr>
                        <a:t>Environmental</a:t>
                      </a:r>
                      <a:endParaRPr lang="en-GB" sz="11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tc>
                  <a:txBody>
                    <a:bodyPr/>
                    <a:lstStyle/>
                    <a:p>
                      <a:pPr marL="0" marR="0">
                        <a:lnSpc>
                          <a:spcPct val="107000"/>
                        </a:lnSpc>
                        <a:spcAft>
                          <a:spcPts val="800"/>
                        </a:spcAft>
                        <a:buNone/>
                      </a:pPr>
                      <a:r>
                        <a:rPr lang="en-GB" sz="1200" kern="0" dirty="0">
                          <a:solidFill>
                            <a:schemeClr val="tx1"/>
                          </a:solidFill>
                          <a:effectLst/>
                          <a:latin typeface="Arial" panose="020B0604020202020204" pitchFamily="34" charset="0"/>
                          <a:cs typeface="Arial" panose="020B0604020202020204" pitchFamily="34" charset="0"/>
                        </a:rPr>
                        <a:t>Carbon reduction, waste control, and ethical sourcing remain priorities.</a:t>
                      </a:r>
                      <a:endParaRPr lang="en-GB" sz="11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tc>
                <a:extLst>
                  <a:ext uri="{0D108BD9-81ED-4DB2-BD59-A6C34878D82A}">
                    <a16:rowId xmlns:a16="http://schemas.microsoft.com/office/drawing/2014/main" val="4174055724"/>
                  </a:ext>
                </a:extLst>
              </a:tr>
            </a:tbl>
          </a:graphicData>
        </a:graphic>
      </p:graphicFrame>
    </p:spTree>
    <p:extLst>
      <p:ext uri="{BB962C8B-B14F-4D97-AF65-F5344CB8AC3E}">
        <p14:creationId xmlns:p14="http://schemas.microsoft.com/office/powerpoint/2010/main" val="12784993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2E42B25-51F2-454D-601B-527A787C0E62}"/>
              </a:ext>
            </a:extLst>
          </p:cNvPr>
          <p:cNvSpPr>
            <a:spLocks noGrp="1"/>
          </p:cNvSpPr>
          <p:nvPr>
            <p:ph type="title"/>
          </p:nvPr>
        </p:nvSpPr>
        <p:spPr>
          <a:xfrm>
            <a:off x="838201" y="643467"/>
            <a:ext cx="4615542" cy="1800526"/>
          </a:xfrm>
        </p:spPr>
        <p:txBody>
          <a:bodyPr>
            <a:normAutofit/>
          </a:bodyPr>
          <a:lstStyle/>
          <a:p>
            <a:r>
              <a:rPr lang="en-GB" sz="3700" b="1" dirty="0">
                <a:effectLst/>
                <a:latin typeface="Arial" panose="020B0604020202020204" pitchFamily="34" charset="0"/>
                <a:ea typeface="Times New Roman" panose="02020603050405020304" pitchFamily="18" charset="0"/>
                <a:cs typeface="Arial" panose="020B0604020202020204" pitchFamily="34" charset="0"/>
              </a:rPr>
              <a:t>Current Recruitment Practices at Tesco</a:t>
            </a:r>
            <a:endParaRPr lang="en-GB" sz="3700" dirty="0">
              <a:latin typeface="Arial" panose="020B0604020202020204" pitchFamily="34" charset="0"/>
              <a:cs typeface="Arial" panose="020B0604020202020204" pitchFamily="34" charset="0"/>
            </a:endParaRPr>
          </a:p>
        </p:txBody>
      </p:sp>
      <p:pic>
        <p:nvPicPr>
          <p:cNvPr id="4" name="image9.png">
            <a:extLst>
              <a:ext uri="{FF2B5EF4-FFF2-40B4-BE49-F238E27FC236}">
                <a16:creationId xmlns:a16="http://schemas.microsoft.com/office/drawing/2014/main" id="{CC40C379-32C2-A499-3A40-7C2979266ED8}"/>
              </a:ext>
            </a:extLst>
          </p:cNvPr>
          <p:cNvPicPr/>
          <p:nvPr/>
        </p:nvPicPr>
        <p:blipFill>
          <a:blip r:embed="rId3"/>
          <a:stretch>
            <a:fillRect/>
          </a:stretch>
        </p:blipFill>
        <p:spPr>
          <a:xfrm>
            <a:off x="5810385" y="1324158"/>
            <a:ext cx="6099348" cy="4046773"/>
          </a:xfrm>
          <a:prstGeom prst="rect">
            <a:avLst/>
          </a:prstGeom>
        </p:spPr>
      </p:pic>
      <p:graphicFrame>
        <p:nvGraphicFramePr>
          <p:cNvPr id="7" name="Content Placeholder 6">
            <a:extLst>
              <a:ext uri="{FF2B5EF4-FFF2-40B4-BE49-F238E27FC236}">
                <a16:creationId xmlns:a16="http://schemas.microsoft.com/office/drawing/2014/main" id="{CB5626BD-8CA8-2850-7806-43FC483A3B90}"/>
              </a:ext>
            </a:extLst>
          </p:cNvPr>
          <p:cNvGraphicFramePr>
            <a:graphicFrameLocks noGrp="1"/>
          </p:cNvGraphicFramePr>
          <p:nvPr>
            <p:ph idx="1"/>
            <p:extLst>
              <p:ext uri="{D42A27DB-BD31-4B8C-83A1-F6EECF244321}">
                <p14:modId xmlns:p14="http://schemas.microsoft.com/office/powerpoint/2010/main" val="534565098"/>
              </p:ext>
            </p:extLst>
          </p:nvPr>
        </p:nvGraphicFramePr>
        <p:xfrm>
          <a:off x="838201" y="2623381"/>
          <a:ext cx="3888528" cy="35535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54142E28-F910-F905-DD1A-54449E0327AF}"/>
              </a:ext>
            </a:extLst>
          </p:cNvPr>
          <p:cNvSpPr txBox="1"/>
          <p:nvPr/>
        </p:nvSpPr>
        <p:spPr>
          <a:xfrm>
            <a:off x="5962785" y="5533842"/>
            <a:ext cx="6099348" cy="335926"/>
          </a:xfrm>
          <a:prstGeom prst="rect">
            <a:avLst/>
          </a:prstGeom>
          <a:noFill/>
        </p:spPr>
        <p:txBody>
          <a:bodyPr wrap="square">
            <a:spAutoFit/>
          </a:bodyPr>
          <a:lstStyle/>
          <a:p>
            <a:pPr marL="0" marR="0" algn="ctr">
              <a:lnSpc>
                <a:spcPct val="150000"/>
              </a:lnSpc>
              <a:spcBef>
                <a:spcPts val="1200"/>
              </a:spcBef>
              <a:spcAft>
                <a:spcPts val="1200"/>
              </a:spcAft>
              <a:buNone/>
            </a:pPr>
            <a:r>
              <a:rPr lang="en-GB" sz="1200" dirty="0">
                <a:effectLst/>
                <a:latin typeface="Arial" panose="020B0604020202020204" pitchFamily="34" charset="0"/>
                <a:ea typeface="Times New Roman" panose="02020603050405020304" pitchFamily="18" charset="0"/>
                <a:cs typeface="Arial" panose="020B0604020202020204" pitchFamily="34" charset="0"/>
              </a:rPr>
              <a:t>(Source: tescoworkers.ie, 2021) </a:t>
            </a:r>
            <a:endParaRPr lang="en-GB" sz="11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429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553FCD-F962-8CB3-8487-5188DD7236B2}"/>
              </a:ext>
            </a:extLst>
          </p:cNvPr>
          <p:cNvSpPr>
            <a:spLocks noGrp="1"/>
          </p:cNvSpPr>
          <p:nvPr>
            <p:ph type="title"/>
          </p:nvPr>
        </p:nvSpPr>
        <p:spPr>
          <a:xfrm>
            <a:off x="645064" y="525982"/>
            <a:ext cx="4282983" cy="1200361"/>
          </a:xfrm>
        </p:spPr>
        <p:txBody>
          <a:bodyPr anchor="b">
            <a:normAutofit fontScale="90000"/>
          </a:bodyPr>
          <a:lstStyle/>
          <a:p>
            <a:r>
              <a:rPr lang="en-GB" sz="3600" b="1">
                <a:effectLst/>
                <a:latin typeface="Arial" panose="020B0604020202020204" pitchFamily="34" charset="0"/>
                <a:ea typeface="Times New Roman" panose="02020603050405020304" pitchFamily="18" charset="0"/>
                <a:cs typeface="Arial" panose="020B0604020202020204" pitchFamily="34" charset="0"/>
              </a:rPr>
              <a:t>Line Managers’ Role in Recruitment</a:t>
            </a:r>
            <a:endParaRPr lang="en-GB" sz="3600">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D70D48-0006-ED31-5135-47FCB43F91B2}"/>
              </a:ext>
            </a:extLst>
          </p:cNvPr>
          <p:cNvSpPr>
            <a:spLocks noGrp="1"/>
          </p:cNvSpPr>
          <p:nvPr>
            <p:ph idx="1"/>
          </p:nvPr>
        </p:nvSpPr>
        <p:spPr>
          <a:xfrm>
            <a:off x="645066" y="2031101"/>
            <a:ext cx="4282984" cy="3511943"/>
          </a:xfrm>
        </p:spPr>
        <p:txBody>
          <a:bodyPr anchor="ctr">
            <a:normAutofit/>
          </a:bodyPr>
          <a:lstStyle/>
          <a:p>
            <a:pPr marL="342900" marR="0" lvl="0" indent="-342900">
              <a:spcBef>
                <a:spcPts val="1200"/>
              </a:spcBef>
              <a:buFont typeface="Arial" panose="020B0604020202020204" pitchFamily="34" charset="0"/>
              <a:buChar char="●"/>
            </a:pPr>
            <a:r>
              <a:rPr lang="en-GB" sz="1600" u="none" strike="noStrike" dirty="0">
                <a:effectLst/>
                <a:latin typeface="Arial" panose="020B0604020202020204" pitchFamily="34" charset="0"/>
                <a:ea typeface="Times New Roman" panose="02020603050405020304" pitchFamily="18" charset="0"/>
                <a:cs typeface="Arial" panose="020B0604020202020204" pitchFamily="34" charset="0"/>
              </a:rPr>
              <a:t>Hiring decisions are done by managers who are involved in interviews.</a:t>
            </a:r>
            <a:endParaRPr lang="en-GB" sz="16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sz="1600" u="none" strike="noStrike" dirty="0">
                <a:effectLst/>
                <a:latin typeface="Arial" panose="020B0604020202020204" pitchFamily="34" charset="0"/>
                <a:ea typeface="Times New Roman" panose="02020603050405020304" pitchFamily="18" charset="0"/>
                <a:cs typeface="Arial" panose="020B0604020202020204" pitchFamily="34" charset="0"/>
              </a:rPr>
              <a:t>The managers of the firm tries to evaluate role specific competencies and fit (</a:t>
            </a:r>
            <a:r>
              <a:rPr lang="en-US" sz="1600" dirty="0">
                <a:solidFill>
                  <a:srgbClr val="222222"/>
                </a:solidFill>
                <a:highlight>
                  <a:srgbClr val="FFFFFF"/>
                </a:highlight>
                <a:latin typeface="Arial" panose="020B0604020202020204" pitchFamily="34" charset="0"/>
                <a:ea typeface="Times New Roman" panose="02020603050405020304" pitchFamily="18" charset="0"/>
                <a:cs typeface="Arial" panose="020B0604020202020204" pitchFamily="34" charset="0"/>
              </a:rPr>
              <a:t>Armstrong, 2020)</a:t>
            </a:r>
            <a:r>
              <a:rPr lang="en-GB" sz="1600" u="none" strike="noStrike" dirty="0">
                <a:effectLst/>
                <a:latin typeface="Arial" panose="020B0604020202020204" pitchFamily="34" charset="0"/>
                <a:ea typeface="Times New Roman" panose="02020603050405020304" pitchFamily="18" charset="0"/>
                <a:cs typeface="Arial" panose="020B0604020202020204" pitchFamily="34" charset="0"/>
              </a:rPr>
              <a:t>.</a:t>
            </a:r>
            <a:endParaRPr lang="en-GB" sz="16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sz="1600" u="none" strike="noStrike" dirty="0">
                <a:effectLst/>
                <a:highlight>
                  <a:srgbClr val="FFFF00"/>
                </a:highlight>
                <a:latin typeface="Arial" panose="020B0604020202020204" pitchFamily="34" charset="0"/>
                <a:ea typeface="Times New Roman" panose="02020603050405020304" pitchFamily="18" charset="0"/>
                <a:cs typeface="Arial" panose="020B0604020202020204" pitchFamily="34" charset="0"/>
              </a:rPr>
              <a:t>Tax rates in retail market in the UK has been reduced to </a:t>
            </a:r>
            <a:r>
              <a:rPr lang="en-GB" sz="1600" dirty="0">
                <a:highlight>
                  <a:srgbClr val="FFFF00"/>
                </a:highlight>
                <a:latin typeface="Arial" panose="020B0604020202020204" pitchFamily="34" charset="0"/>
                <a:ea typeface="Times New Roman" panose="02020603050405020304" pitchFamily="18" charset="0"/>
                <a:cs typeface="Arial" panose="020B0604020202020204" pitchFamily="34" charset="0"/>
              </a:rPr>
              <a:t>£500k, facilitating the selection process (</a:t>
            </a:r>
            <a:r>
              <a:rPr lang="en-US" sz="1600" dirty="0">
                <a:highlight>
                  <a:srgbClr val="FFFF00"/>
                </a:highlight>
                <a:latin typeface="Arial" panose="020B0604020202020204" pitchFamily="34" charset="0"/>
                <a:cs typeface="Arial" panose="020B0604020202020204" pitchFamily="34" charset="0"/>
              </a:rPr>
              <a:t>Gov.uk, 2025)</a:t>
            </a:r>
            <a:r>
              <a:rPr lang="en-GB" sz="1600" dirty="0">
                <a:latin typeface="Arial" panose="020B0604020202020204" pitchFamily="34" charset="0"/>
                <a:ea typeface="Times New Roman" panose="02020603050405020304" pitchFamily="18" charset="0"/>
                <a:cs typeface="Arial" panose="020B0604020202020204" pitchFamily="34" charset="0"/>
              </a:rPr>
              <a:t>.</a:t>
            </a:r>
            <a:endParaRPr lang="en-GB" sz="1600" u="none" strike="noStrike" dirty="0">
              <a:effectLst/>
              <a:latin typeface="Arial" panose="020B0604020202020204" pitchFamily="34" charset="0"/>
              <a:ea typeface="Times New Roman" panose="02020603050405020304" pitchFamily="18" charset="0"/>
              <a:cs typeface="Arial" panose="020B0604020202020204" pitchFamily="34" charset="0"/>
            </a:endParaRPr>
          </a:p>
          <a:p>
            <a:pPr marL="342900" indent="-342900">
              <a:buFont typeface="Arial" panose="020B0604020202020204" pitchFamily="34" charset="0"/>
              <a:buChar char="●"/>
            </a:pPr>
            <a:r>
              <a:rPr lang="en-GB" sz="1600" u="none" strike="noStrike" dirty="0">
                <a:effectLst/>
                <a:latin typeface="Arial" panose="020B0604020202020204" pitchFamily="34" charset="0"/>
                <a:ea typeface="Times New Roman" panose="02020603050405020304" pitchFamily="18" charset="0"/>
                <a:cs typeface="Arial" panose="020B0604020202020204" pitchFamily="34" charset="0"/>
              </a:rPr>
              <a:t>The engagement of the managers of the firm makes staffing decisions and operational requirements the same </a:t>
            </a:r>
            <a:r>
              <a:rPr lang="en-GB" sz="1600" dirty="0">
                <a:highlight>
                  <a:srgbClr val="FFFFFF"/>
                </a:highlight>
                <a:latin typeface="Arial" panose="020B0604020202020204" pitchFamily="34" charset="0"/>
                <a:ea typeface="Times New Roman" panose="02020603050405020304" pitchFamily="18" charset="0"/>
                <a:cs typeface="Arial" panose="020B0604020202020204" pitchFamily="34" charset="0"/>
              </a:rPr>
              <a:t>Koski, 2024)</a:t>
            </a:r>
            <a:r>
              <a:rPr lang="en-GB" sz="1600" dirty="0">
                <a:latin typeface="Arial" panose="020B0604020202020204" pitchFamily="34" charset="0"/>
                <a:ea typeface="Times New Roman" panose="02020603050405020304" pitchFamily="18" charset="0"/>
                <a:cs typeface="Arial" panose="020B0604020202020204" pitchFamily="34" charset="0"/>
              </a:rPr>
              <a:t>.</a:t>
            </a:r>
            <a:r>
              <a:rPr lang="en-GB" sz="1600" u="none" strike="noStrike" dirty="0">
                <a:effectLst/>
                <a:latin typeface="Arial" panose="020B0604020202020204" pitchFamily="34" charset="0"/>
                <a:ea typeface="Times New Roman" panose="02020603050405020304" pitchFamily="18" charset="0"/>
                <a:cs typeface="Arial" panose="020B0604020202020204" pitchFamily="34" charset="0"/>
              </a:rPr>
              <a:t>.</a:t>
            </a:r>
            <a:endParaRPr lang="en-GB" sz="1600" u="none" strike="noStrike" dirty="0">
              <a:effectLst/>
              <a:latin typeface="Arial" panose="020B0604020202020204" pitchFamily="34" charset="0"/>
              <a:ea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e2.png">
            <a:extLst>
              <a:ext uri="{FF2B5EF4-FFF2-40B4-BE49-F238E27FC236}">
                <a16:creationId xmlns:a16="http://schemas.microsoft.com/office/drawing/2014/main" id="{4D8A669D-1EA7-D371-5776-9C9CFC7E4F0C}"/>
              </a:ext>
            </a:extLst>
          </p:cNvPr>
          <p:cNvPicPr/>
          <p:nvPr/>
        </p:nvPicPr>
        <p:blipFill>
          <a:blip r:embed="rId3"/>
          <a:stretch>
            <a:fillRect/>
          </a:stretch>
        </p:blipFill>
        <p:spPr>
          <a:xfrm>
            <a:off x="5984947" y="1126162"/>
            <a:ext cx="5628018" cy="3666902"/>
          </a:xfrm>
          <a:prstGeom prst="rect">
            <a:avLst/>
          </a:prstGeom>
        </p:spPr>
      </p:pic>
      <p:sp>
        <p:nvSpPr>
          <p:cNvPr id="6" name="TextBox 5">
            <a:extLst>
              <a:ext uri="{FF2B5EF4-FFF2-40B4-BE49-F238E27FC236}">
                <a16:creationId xmlns:a16="http://schemas.microsoft.com/office/drawing/2014/main" id="{CB97402B-A00B-3C02-90AF-CCEC76CF4811}"/>
              </a:ext>
            </a:extLst>
          </p:cNvPr>
          <p:cNvSpPr txBox="1"/>
          <p:nvPr/>
        </p:nvSpPr>
        <p:spPr>
          <a:xfrm>
            <a:off x="5573116" y="5126381"/>
            <a:ext cx="6094324" cy="457754"/>
          </a:xfrm>
          <a:prstGeom prst="rect">
            <a:avLst/>
          </a:prstGeom>
          <a:noFill/>
        </p:spPr>
        <p:txBody>
          <a:bodyPr wrap="square">
            <a:spAutoFit/>
          </a:bodyPr>
          <a:lstStyle/>
          <a:p>
            <a:pPr marL="0" marR="0" algn="ctr">
              <a:lnSpc>
                <a:spcPct val="150000"/>
              </a:lnSpc>
              <a:spcBef>
                <a:spcPts val="1200"/>
              </a:spcBef>
              <a:spcAft>
                <a:spcPts val="1200"/>
              </a:spcAft>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(Source: tescoworkers.ie, 2021) </a:t>
            </a:r>
            <a:endParaRPr lang="en-GB" sz="16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482346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11D33-EC76-7923-1D3E-02FDB6865B55}"/>
              </a:ext>
            </a:extLst>
          </p:cNvPr>
          <p:cNvSpPr>
            <a:spLocks noGrp="1"/>
          </p:cNvSpPr>
          <p:nvPr>
            <p:ph type="title"/>
          </p:nvPr>
        </p:nvSpPr>
        <p:spPr>
          <a:xfrm>
            <a:off x="489858" y="262311"/>
            <a:ext cx="3788229" cy="6195025"/>
          </a:xfrm>
          <a:solidFill>
            <a:schemeClr val="bg1">
              <a:lumMod val="75000"/>
            </a:schemeClr>
          </a:solidFill>
          <a:ln>
            <a:noFill/>
          </a:ln>
        </p:spPr>
        <p:style>
          <a:lnRef idx="2">
            <a:schemeClr val="accent4">
              <a:shade val="15000"/>
            </a:schemeClr>
          </a:lnRef>
          <a:fillRef idx="1">
            <a:schemeClr val="accent4"/>
          </a:fillRef>
          <a:effectRef idx="0">
            <a:schemeClr val="accent4"/>
          </a:effectRef>
          <a:fontRef idx="minor">
            <a:schemeClr val="lt1"/>
          </a:fontRef>
        </p:style>
        <p:txBody>
          <a:bodyPr>
            <a:normAutofit/>
          </a:bodyPr>
          <a:lstStyle/>
          <a:p>
            <a:pPr marL="0" marR="0" algn="ctr">
              <a:lnSpc>
                <a:spcPct val="100000"/>
              </a:lnSpc>
              <a:spcAft>
                <a:spcPts val="400"/>
              </a:spcAft>
            </a:pPr>
            <a:r>
              <a:rPr lang="en-GB" sz="44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Recruitment Challenges</a:t>
            </a:r>
            <a:endParaRPr lang="en-GB" dirty="0">
              <a:solidFill>
                <a:schemeClr val="tx1"/>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2C46213E-92D4-DE6F-D85E-3AAF53C85DA0}"/>
              </a:ext>
            </a:extLst>
          </p:cNvPr>
          <p:cNvGraphicFramePr>
            <a:graphicFrameLocks noGrp="1"/>
          </p:cNvGraphicFramePr>
          <p:nvPr>
            <p:ph idx="1"/>
            <p:extLst>
              <p:ext uri="{D42A27DB-BD31-4B8C-83A1-F6EECF244321}">
                <p14:modId xmlns:p14="http://schemas.microsoft.com/office/powerpoint/2010/main" val="3709720382"/>
              </p:ext>
            </p:extLst>
          </p:nvPr>
        </p:nvGraphicFramePr>
        <p:xfrm>
          <a:off x="1730828" y="400664"/>
          <a:ext cx="11946193" cy="54470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66936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36F9D5-C8F8-37F5-EBD7-1D5372A54797}"/>
              </a:ext>
            </a:extLst>
          </p:cNvPr>
          <p:cNvSpPr>
            <a:spLocks noGrp="1"/>
          </p:cNvSpPr>
          <p:nvPr>
            <p:ph type="title"/>
          </p:nvPr>
        </p:nvSpPr>
        <p:spPr>
          <a:xfrm>
            <a:off x="1371597" y="348865"/>
            <a:ext cx="10044023" cy="877729"/>
          </a:xfrm>
        </p:spPr>
        <p:txBody>
          <a:bodyPr anchor="ctr">
            <a:normAutofit/>
          </a:bodyPr>
          <a:lstStyle/>
          <a:p>
            <a:pPr marL="0" marR="0" algn="ctr">
              <a:spcAft>
                <a:spcPts val="400"/>
              </a:spcAft>
            </a:pPr>
            <a:r>
              <a:rPr lang="en-GB" sz="2800" b="1"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Recommendations</a:t>
            </a:r>
            <a:br>
              <a:rPr lang="en-GB" sz="2800" dirty="0">
                <a:solidFill>
                  <a:srgbClr val="FFFFFF"/>
                </a:solidFill>
                <a:effectLst/>
                <a:latin typeface="Arial" panose="020B0604020202020204" pitchFamily="34" charset="0"/>
                <a:ea typeface="Arial" panose="020B0604020202020204" pitchFamily="34" charset="0"/>
                <a:cs typeface="Arial" panose="020B0604020202020204" pitchFamily="34" charset="0"/>
              </a:rPr>
            </a:br>
            <a:endParaRPr lang="en-GB" sz="2800" dirty="0">
              <a:solidFill>
                <a:srgbClr val="FFFFFF"/>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391D90AA-D052-DD27-0479-134002BD45A5}"/>
              </a:ext>
            </a:extLst>
          </p:cNvPr>
          <p:cNvGraphicFramePr>
            <a:graphicFrameLocks noGrp="1"/>
          </p:cNvGraphicFramePr>
          <p:nvPr>
            <p:ph idx="1"/>
            <p:extLst>
              <p:ext uri="{D42A27DB-BD31-4B8C-83A1-F6EECF244321}">
                <p14:modId xmlns:p14="http://schemas.microsoft.com/office/powerpoint/2010/main" val="4076057578"/>
              </p:ext>
            </p:extLst>
          </p:nvPr>
        </p:nvGraphicFramePr>
        <p:xfrm>
          <a:off x="644056" y="2112579"/>
          <a:ext cx="11203815"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37518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0E0E8-1EC6-32DA-37E6-F3B505ECF1EF}"/>
              </a:ext>
            </a:extLst>
          </p:cNvPr>
          <p:cNvSpPr>
            <a:spLocks noGrp="1"/>
          </p:cNvSpPr>
          <p:nvPr>
            <p:ph type="title"/>
          </p:nvPr>
        </p:nvSpPr>
        <p:spPr>
          <a:xfrm>
            <a:off x="590745" y="-253168"/>
            <a:ext cx="11010507" cy="1616203"/>
          </a:xfrm>
        </p:spPr>
        <p:txBody>
          <a:bodyPr anchor="b">
            <a:normAutofit/>
          </a:bodyPr>
          <a:lstStyle/>
          <a:p>
            <a:pPr marL="0" marR="0" algn="ctr">
              <a:lnSpc>
                <a:spcPct val="100000"/>
              </a:lnSpc>
              <a:spcAft>
                <a:spcPts val="400"/>
              </a:spcAft>
              <a:buNone/>
            </a:pPr>
            <a:r>
              <a:rPr lang="en-GB" sz="2000" b="1" dirty="0">
                <a:effectLst/>
                <a:latin typeface="Arial" panose="020B0604020202020204" pitchFamily="34" charset="0"/>
                <a:ea typeface="Times New Roman" panose="02020603050405020304" pitchFamily="18" charset="0"/>
                <a:cs typeface="Arial" panose="020B0604020202020204" pitchFamily="34" charset="0"/>
              </a:rPr>
              <a:t>Student 2 – TRAINING &amp; DEVELOPMENT </a:t>
            </a:r>
            <a:br>
              <a:rPr lang="en-GB" sz="2000" b="1" dirty="0">
                <a:effectLst/>
                <a:latin typeface="Arial" panose="020B0604020202020204" pitchFamily="34" charset="0"/>
                <a:ea typeface="Times New Roman" panose="02020603050405020304" pitchFamily="18" charset="0"/>
                <a:cs typeface="Arial" panose="020B0604020202020204" pitchFamily="34" charset="0"/>
              </a:rPr>
            </a:br>
            <a:br>
              <a:rPr lang="en-GB" sz="2000" dirty="0">
                <a:effectLst/>
                <a:latin typeface="Arial" panose="020B0604020202020204" pitchFamily="34" charset="0"/>
                <a:ea typeface="Arial" panose="020B0604020202020204" pitchFamily="34" charset="0"/>
                <a:cs typeface="Arial" panose="020B0604020202020204" pitchFamily="34" charset="0"/>
              </a:rPr>
            </a:br>
            <a:r>
              <a:rPr lang="en-GB" sz="2000" b="1" dirty="0">
                <a:effectLst/>
                <a:latin typeface="Arial" panose="020B0604020202020204" pitchFamily="34" charset="0"/>
                <a:ea typeface="Times New Roman" panose="02020603050405020304" pitchFamily="18" charset="0"/>
                <a:cs typeface="Arial" panose="020B0604020202020204" pitchFamily="34" charset="0"/>
              </a:rPr>
              <a:t>Overview of Tesco’s Training Strategy</a:t>
            </a:r>
            <a:endParaRPr lang="en-GB" sz="2000" dirty="0">
              <a:latin typeface="Arial" panose="020B0604020202020204" pitchFamily="34" charset="0"/>
              <a:cs typeface="Arial" panose="020B0604020202020204" pitchFamily="34" charset="0"/>
            </a:endParaRPr>
          </a:p>
        </p:txBody>
      </p:sp>
      <p:pic>
        <p:nvPicPr>
          <p:cNvPr id="4" name="image12.png">
            <a:extLst>
              <a:ext uri="{FF2B5EF4-FFF2-40B4-BE49-F238E27FC236}">
                <a16:creationId xmlns:a16="http://schemas.microsoft.com/office/drawing/2014/main" id="{79598D1D-DD62-3F60-E06A-0403FCD214F8}"/>
              </a:ext>
            </a:extLst>
          </p:cNvPr>
          <p:cNvPicPr/>
          <p:nvPr/>
        </p:nvPicPr>
        <p:blipFill>
          <a:blip r:embed="rId3"/>
          <a:stretch>
            <a:fillRect/>
          </a:stretch>
        </p:blipFill>
        <p:spPr>
          <a:xfrm>
            <a:off x="402773" y="1905000"/>
            <a:ext cx="5319062" cy="3611736"/>
          </a:xfrm>
          <a:prstGeom prst="rect">
            <a:avLst/>
          </a:prstGeom>
        </p:spPr>
      </p:pic>
      <p:grpSp>
        <p:nvGrpSpPr>
          <p:cNvPr id="18" name="Group 17">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9" name="Rectangle 18">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cs typeface="Arial" panose="020B0604020202020204" pitchFamily="34" charset="0"/>
              </a:endParaRPr>
            </a:p>
          </p:txBody>
        </p:sp>
        <p:sp>
          <p:nvSpPr>
            <p:cNvPr id="20" name="Rectangle 19">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cs typeface="Arial" panose="020B0604020202020204" pitchFamily="34" charset="0"/>
              </a:endParaRPr>
            </a:p>
          </p:txBody>
        </p:sp>
      </p:grpSp>
      <p:graphicFrame>
        <p:nvGraphicFramePr>
          <p:cNvPr id="7" name="Content Placeholder 6">
            <a:extLst>
              <a:ext uri="{FF2B5EF4-FFF2-40B4-BE49-F238E27FC236}">
                <a16:creationId xmlns:a16="http://schemas.microsoft.com/office/drawing/2014/main" id="{804AF899-1A1D-FC3D-729E-6370E2DAE14B}"/>
              </a:ext>
            </a:extLst>
          </p:cNvPr>
          <p:cNvGraphicFramePr>
            <a:graphicFrameLocks noGrp="1"/>
          </p:cNvGraphicFramePr>
          <p:nvPr>
            <p:ph idx="1"/>
            <p:extLst>
              <p:ext uri="{D42A27DB-BD31-4B8C-83A1-F6EECF244321}">
                <p14:modId xmlns:p14="http://schemas.microsoft.com/office/powerpoint/2010/main" val="3614311475"/>
              </p:ext>
            </p:extLst>
          </p:nvPr>
        </p:nvGraphicFramePr>
        <p:xfrm>
          <a:off x="6095999" y="1659746"/>
          <a:ext cx="5505254" cy="43930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12602548-9AAA-57CC-FD95-328CA031C803}"/>
              </a:ext>
            </a:extLst>
          </p:cNvPr>
          <p:cNvSpPr txBox="1"/>
          <p:nvPr/>
        </p:nvSpPr>
        <p:spPr>
          <a:xfrm>
            <a:off x="-134275" y="5898350"/>
            <a:ext cx="6094324" cy="457754"/>
          </a:xfrm>
          <a:prstGeom prst="rect">
            <a:avLst/>
          </a:prstGeom>
          <a:noFill/>
        </p:spPr>
        <p:txBody>
          <a:bodyPr wrap="square">
            <a:spAutoFit/>
          </a:bodyPr>
          <a:lstStyle/>
          <a:p>
            <a:pPr marL="0" marR="0" algn="ctr">
              <a:lnSpc>
                <a:spcPct val="150000"/>
              </a:lnSpc>
              <a:spcBef>
                <a:spcPts val="1200"/>
              </a:spcBef>
              <a:spcAft>
                <a:spcPts val="1200"/>
              </a:spcAft>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(Source: Nahian, 2020)</a:t>
            </a:r>
            <a:endParaRPr lang="en-GB" sz="16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430916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CF26C3-072F-B6C5-823C-220800E7B434}"/>
              </a:ext>
            </a:extLst>
          </p:cNvPr>
          <p:cNvSpPr>
            <a:spLocks noGrp="1"/>
          </p:cNvSpPr>
          <p:nvPr>
            <p:ph type="title"/>
          </p:nvPr>
        </p:nvSpPr>
        <p:spPr>
          <a:xfrm>
            <a:off x="572493" y="238539"/>
            <a:ext cx="11018520" cy="1434415"/>
          </a:xfrm>
        </p:spPr>
        <p:txBody>
          <a:bodyPr anchor="b">
            <a:normAutofit/>
          </a:bodyPr>
          <a:lstStyle/>
          <a:p>
            <a:pPr marL="0" marR="0" algn="ctr">
              <a:spcAft>
                <a:spcPts val="400"/>
              </a:spcAft>
            </a:pPr>
            <a:r>
              <a:rPr lang="en-GB" sz="3800" b="1" dirty="0">
                <a:effectLst/>
                <a:latin typeface="Arial" panose="020B0604020202020204" pitchFamily="34" charset="0"/>
                <a:ea typeface="Times New Roman" panose="02020603050405020304" pitchFamily="18" charset="0"/>
                <a:cs typeface="Arial" panose="020B0604020202020204" pitchFamily="34" charset="0"/>
              </a:rPr>
              <a:t>Theoretical Foundation: Human Capital Theory</a:t>
            </a:r>
            <a:br>
              <a:rPr lang="en-GB" sz="3800" dirty="0">
                <a:effectLst/>
                <a:latin typeface="Arial" panose="020B0604020202020204" pitchFamily="34" charset="0"/>
                <a:ea typeface="Arial" panose="020B0604020202020204" pitchFamily="34" charset="0"/>
                <a:cs typeface="Arial" panose="020B0604020202020204" pitchFamily="34" charset="0"/>
              </a:rPr>
            </a:br>
            <a:endParaRPr lang="en-GB" sz="3800" dirty="0">
              <a:latin typeface="Arial" panose="020B0604020202020204" pitchFamily="34" charset="0"/>
              <a:cs typeface="Arial" panose="020B0604020202020204" pitchFamily="34" charset="0"/>
            </a:endParaRP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ECA855-0CA0-2609-3DE4-52F688E984AF}"/>
              </a:ext>
            </a:extLst>
          </p:cNvPr>
          <p:cNvSpPr>
            <a:spLocks noGrp="1"/>
          </p:cNvSpPr>
          <p:nvPr>
            <p:ph idx="1"/>
          </p:nvPr>
        </p:nvSpPr>
        <p:spPr>
          <a:xfrm>
            <a:off x="572493" y="2071316"/>
            <a:ext cx="5522135" cy="4119172"/>
          </a:xfrm>
        </p:spPr>
        <p:txBody>
          <a:bodyPr anchor="t">
            <a:normAutofit/>
          </a:bodyPr>
          <a:lstStyle/>
          <a:p>
            <a:pPr marL="342900" marR="0" lvl="0" indent="-342900">
              <a:spcBef>
                <a:spcPts val="1200"/>
              </a:spcBef>
              <a:buFont typeface="Arial" panose="020B0604020202020204" pitchFamily="34" charset="0"/>
              <a:buChar char="●"/>
            </a:pPr>
            <a:r>
              <a:rPr lang="en-GB" sz="1600" u="none" strike="noStrike" dirty="0">
                <a:effectLst/>
                <a:latin typeface="Arial" panose="020B0604020202020204" pitchFamily="34" charset="0"/>
                <a:ea typeface="Times New Roman" panose="02020603050405020304" pitchFamily="18" charset="0"/>
                <a:cs typeface="Arial" panose="020B0604020202020204" pitchFamily="34" charset="0"/>
              </a:rPr>
              <a:t>Human Capital Theory states that the skills of employees are strategic organisational resources that should be specifically invested (</a:t>
            </a:r>
            <a:r>
              <a:rPr lang="en-GB" sz="1600" u="none" strike="noStrike"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Mutua, Kimanthi and </a:t>
            </a:r>
            <a:r>
              <a:rPr lang="en-GB" sz="1600" u="none" strike="noStrike"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Kinyili</a:t>
            </a:r>
            <a:r>
              <a:rPr lang="en-GB" sz="1600" u="none" strike="noStrike"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2024)</a:t>
            </a:r>
            <a:r>
              <a:rPr lang="en-GB" sz="1600" u="none" strike="noStrike" dirty="0">
                <a:effectLst/>
                <a:latin typeface="Arial" panose="020B0604020202020204" pitchFamily="34" charset="0"/>
                <a:ea typeface="Times New Roman" panose="02020603050405020304" pitchFamily="18" charset="0"/>
                <a:cs typeface="Arial" panose="020B0604020202020204" pitchFamily="34" charset="0"/>
              </a:rPr>
              <a:t>.</a:t>
            </a:r>
            <a:endParaRPr lang="en-GB" sz="16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marR="0" lvl="0" indent="-342900">
              <a:buFont typeface="Arial" panose="020B0604020202020204" pitchFamily="34" charset="0"/>
              <a:buChar char="●"/>
            </a:pPr>
            <a:r>
              <a:rPr lang="en-GB" sz="1600" u="none" strike="noStrike" dirty="0">
                <a:effectLst/>
                <a:latin typeface="Arial" panose="020B0604020202020204" pitchFamily="34" charset="0"/>
                <a:ea typeface="Times New Roman" panose="02020603050405020304" pitchFamily="18" charset="0"/>
                <a:cs typeface="Arial" panose="020B0604020202020204" pitchFamily="34" charset="0"/>
              </a:rPr>
              <a:t>The training of Tesco is an indicator of strategic human capital formation that effectively facilitates productivity along with competitive advantage.</a:t>
            </a:r>
            <a:endParaRPr lang="en-GB" sz="16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marR="0" lvl="0" indent="-342900">
              <a:buFont typeface="Arial" panose="020B0604020202020204" pitchFamily="34" charset="0"/>
              <a:buChar char="●"/>
            </a:pPr>
            <a:r>
              <a:rPr lang="en-GB" sz="1600" u="none" strike="noStrike" dirty="0">
                <a:effectLst/>
                <a:latin typeface="Arial" panose="020B0604020202020204" pitchFamily="34" charset="0"/>
                <a:ea typeface="Times New Roman" panose="02020603050405020304" pitchFamily="18" charset="0"/>
                <a:cs typeface="Arial" panose="020B0604020202020204" pitchFamily="34" charset="0"/>
              </a:rPr>
              <a:t>Programmes increase transfer of knowledge among stores and functions.</a:t>
            </a:r>
            <a:endParaRPr lang="en-GB" sz="16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marR="0" lvl="0" indent="-342900">
              <a:spcAft>
                <a:spcPts val="1200"/>
              </a:spcAft>
              <a:buFont typeface="Arial" panose="020B0604020202020204" pitchFamily="34" charset="0"/>
              <a:buChar char="●"/>
            </a:pPr>
            <a:r>
              <a:rPr lang="en-GB" sz="1600" u="none" strike="noStrike" dirty="0">
                <a:effectLst/>
                <a:latin typeface="Arial" panose="020B0604020202020204" pitchFamily="34" charset="0"/>
                <a:ea typeface="Times New Roman" panose="02020603050405020304" pitchFamily="18" charset="0"/>
                <a:cs typeface="Arial" panose="020B0604020202020204" pitchFamily="34" charset="0"/>
              </a:rPr>
              <a:t>The continued investment overcomes skill obsolescence in the fast-changing retail markets in an effective manner.</a:t>
            </a:r>
            <a:endParaRPr lang="en-GB" sz="1600" u="none" strike="noStrike" dirty="0">
              <a:effectLst/>
              <a:latin typeface="Arial" panose="020B0604020202020204" pitchFamily="34" charset="0"/>
              <a:ea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pic>
        <p:nvPicPr>
          <p:cNvPr id="4" name="image7.png">
            <a:extLst>
              <a:ext uri="{FF2B5EF4-FFF2-40B4-BE49-F238E27FC236}">
                <a16:creationId xmlns:a16="http://schemas.microsoft.com/office/drawing/2014/main" id="{5D14E2CB-4B83-582C-7A6A-2F3069EB9367}"/>
              </a:ext>
            </a:extLst>
          </p:cNvPr>
          <p:cNvPicPr/>
          <p:nvPr/>
        </p:nvPicPr>
        <p:blipFill>
          <a:blip r:embed="rId3"/>
          <a:srcRect t="5335" r="-1" b="75"/>
          <a:stretch>
            <a:fillRect/>
          </a:stretch>
        </p:blipFill>
        <p:spPr>
          <a:xfrm>
            <a:off x="7604229" y="1911493"/>
            <a:ext cx="3941064" cy="4096512"/>
          </a:xfrm>
          <a:prstGeom prst="rect">
            <a:avLst/>
          </a:prstGeom>
        </p:spPr>
      </p:pic>
      <p:sp>
        <p:nvSpPr>
          <p:cNvPr id="6" name="TextBox 5">
            <a:extLst>
              <a:ext uri="{FF2B5EF4-FFF2-40B4-BE49-F238E27FC236}">
                <a16:creationId xmlns:a16="http://schemas.microsoft.com/office/drawing/2014/main" id="{C08791CB-BDD3-E0CA-211B-39AB7C202618}"/>
              </a:ext>
            </a:extLst>
          </p:cNvPr>
          <p:cNvSpPr txBox="1"/>
          <p:nvPr/>
        </p:nvSpPr>
        <p:spPr>
          <a:xfrm>
            <a:off x="6429460" y="5975248"/>
            <a:ext cx="6094324" cy="457754"/>
          </a:xfrm>
          <a:prstGeom prst="rect">
            <a:avLst/>
          </a:prstGeom>
          <a:noFill/>
        </p:spPr>
        <p:txBody>
          <a:bodyPr wrap="square">
            <a:spAutoFit/>
          </a:bodyPr>
          <a:lstStyle/>
          <a:p>
            <a:pPr marL="0" marR="0" algn="ctr">
              <a:lnSpc>
                <a:spcPct val="150000"/>
              </a:lnSpc>
              <a:spcBef>
                <a:spcPts val="1200"/>
              </a:spcBef>
              <a:spcAft>
                <a:spcPts val="1200"/>
              </a:spcAft>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(Source: </a:t>
            </a:r>
            <a:r>
              <a:rPr lang="en-GB" sz="18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.referenceforbusiness.com, 2025)</a:t>
            </a:r>
            <a:endParaRPr lang="en-GB" sz="16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52920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111438-3C77-E156-E684-60863B4C1758}"/>
              </a:ext>
            </a:extLst>
          </p:cNvPr>
          <p:cNvSpPr>
            <a:spLocks noGrp="1"/>
          </p:cNvSpPr>
          <p:nvPr>
            <p:ph type="title"/>
          </p:nvPr>
        </p:nvSpPr>
        <p:spPr>
          <a:xfrm>
            <a:off x="841248" y="334644"/>
            <a:ext cx="10509504" cy="1076914"/>
          </a:xfrm>
        </p:spPr>
        <p:txBody>
          <a:bodyPr anchor="ctr">
            <a:normAutofit/>
          </a:bodyPr>
          <a:lstStyle/>
          <a:p>
            <a:pPr algn="ctr"/>
            <a:r>
              <a:rPr lang="en-GB" sz="4000" b="1" dirty="0">
                <a:effectLst/>
                <a:latin typeface="Arial" panose="020B0604020202020204" pitchFamily="34" charset="0"/>
                <a:ea typeface="Times New Roman" panose="02020603050405020304" pitchFamily="18" charset="0"/>
                <a:cs typeface="Arial" panose="020B0604020202020204" pitchFamily="34" charset="0"/>
              </a:rPr>
              <a:t>Current Training Practices at Tesco</a:t>
            </a:r>
            <a:endParaRPr lang="en-GB" sz="4000" dirty="0">
              <a:latin typeface="Arial" panose="020B0604020202020204" pitchFamily="34" charset="0"/>
              <a:cs typeface="Arial" panose="020B0604020202020204" pitchFamily="34" charset="0"/>
            </a:endParaRPr>
          </a:p>
        </p:txBody>
      </p:sp>
      <p:sp>
        <p:nvSpPr>
          <p:cNvPr id="29" name="Rectangle 28">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1" name="Rectangle 30">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9C650396-968B-4992-6F65-6890E4734298}"/>
              </a:ext>
            </a:extLst>
          </p:cNvPr>
          <p:cNvGraphicFramePr>
            <a:graphicFrameLocks noGrp="1"/>
          </p:cNvGraphicFramePr>
          <p:nvPr>
            <p:ph idx="1"/>
            <p:extLst>
              <p:ext uri="{D42A27DB-BD31-4B8C-83A1-F6EECF244321}">
                <p14:modId xmlns:p14="http://schemas.microsoft.com/office/powerpoint/2010/main" val="1893880342"/>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59781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36437F-1575-17DB-6D2A-680985C8A5A7}"/>
              </a:ext>
            </a:extLst>
          </p:cNvPr>
          <p:cNvSpPr>
            <a:spLocks noGrp="1"/>
          </p:cNvSpPr>
          <p:nvPr>
            <p:ph type="title"/>
          </p:nvPr>
        </p:nvSpPr>
        <p:spPr>
          <a:xfrm>
            <a:off x="838201" y="643467"/>
            <a:ext cx="3888526" cy="1800526"/>
          </a:xfrm>
        </p:spPr>
        <p:txBody>
          <a:bodyPr>
            <a:normAutofit fontScale="90000"/>
          </a:bodyPr>
          <a:lstStyle/>
          <a:p>
            <a:r>
              <a:rPr lang="en-GB" sz="4100" b="1">
                <a:effectLst/>
                <a:latin typeface="Arial" panose="020B0604020202020204" pitchFamily="34" charset="0"/>
                <a:ea typeface="Times New Roman" panose="02020603050405020304" pitchFamily="18" charset="0"/>
                <a:cs typeface="Arial" panose="020B0604020202020204" pitchFamily="34" charset="0"/>
              </a:rPr>
              <a:t>Line Managers’ Role in Training</a:t>
            </a:r>
            <a:endParaRPr lang="en-GB" sz="41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51FA83C-5BBD-B1F7-B2DF-94F154D44729}"/>
              </a:ext>
            </a:extLst>
          </p:cNvPr>
          <p:cNvSpPr>
            <a:spLocks noGrp="1"/>
          </p:cNvSpPr>
          <p:nvPr>
            <p:ph idx="1"/>
          </p:nvPr>
        </p:nvSpPr>
        <p:spPr>
          <a:xfrm>
            <a:off x="838201" y="2623381"/>
            <a:ext cx="3888528" cy="3553581"/>
          </a:xfrm>
        </p:spPr>
        <p:txBody>
          <a:bodyPr>
            <a:normAutofit lnSpcReduction="10000"/>
          </a:bodyPr>
          <a:lstStyle/>
          <a:p>
            <a:pPr marL="342900" marR="0" lvl="0" indent="-342900">
              <a:spcBef>
                <a:spcPts val="1200"/>
              </a:spcBef>
              <a:buFont typeface="Arial" panose="020B0604020202020204" pitchFamily="34" charset="0"/>
              <a:buChar char="●"/>
            </a:pPr>
            <a:r>
              <a:rPr lang="en-GB" sz="1700" u="none" strike="noStrike">
                <a:effectLst/>
                <a:latin typeface="Arial" panose="020B0604020202020204" pitchFamily="34" charset="0"/>
                <a:ea typeface="Times New Roman" panose="02020603050405020304" pitchFamily="18" charset="0"/>
                <a:cs typeface="Arial" panose="020B0604020202020204" pitchFamily="34" charset="0"/>
              </a:rPr>
              <a:t>The line managers assess the gaps in skill as well as distribute learning resources.</a:t>
            </a:r>
            <a:endParaRPr lang="en-GB" sz="1700" u="none" strike="noStrike">
              <a:effectLst/>
              <a:latin typeface="Arial" panose="020B0604020202020204" pitchFamily="34" charset="0"/>
              <a:ea typeface="Arial" panose="020B0604020202020204" pitchFamily="34" charset="0"/>
              <a:cs typeface="Arial" panose="020B0604020202020204" pitchFamily="34" charset="0"/>
            </a:endParaRPr>
          </a:p>
          <a:p>
            <a:pPr marL="342900" marR="0" lvl="0" indent="-342900">
              <a:buFont typeface="Arial" panose="020B0604020202020204" pitchFamily="34" charset="0"/>
              <a:buChar char="●"/>
            </a:pPr>
            <a:r>
              <a:rPr lang="en-GB" sz="1700" u="none" strike="noStrike">
                <a:effectLst/>
                <a:latin typeface="Arial" panose="020B0604020202020204" pitchFamily="34" charset="0"/>
                <a:ea typeface="Times New Roman" panose="02020603050405020304" pitchFamily="18" charset="0"/>
                <a:cs typeface="Arial" panose="020B0604020202020204" pitchFamily="34" charset="0"/>
              </a:rPr>
              <a:t>Coaching along with performance discussions at work are facilitated by managers in a proper manner.</a:t>
            </a:r>
            <a:endParaRPr lang="en-GB" sz="1700" u="none" strike="noStrike">
              <a:effectLst/>
              <a:latin typeface="Arial" panose="020B0604020202020204" pitchFamily="34" charset="0"/>
              <a:ea typeface="Arial" panose="020B0604020202020204" pitchFamily="34" charset="0"/>
              <a:cs typeface="Arial" panose="020B0604020202020204" pitchFamily="34" charset="0"/>
            </a:endParaRPr>
          </a:p>
          <a:p>
            <a:pPr marL="342900" marR="0" lvl="0" indent="-342900">
              <a:buFont typeface="Arial" panose="020B0604020202020204" pitchFamily="34" charset="0"/>
              <a:buChar char="●"/>
            </a:pPr>
            <a:r>
              <a:rPr lang="en-GB" sz="1700" u="none" strike="noStrike">
                <a:effectLst/>
                <a:latin typeface="Arial" panose="020B0604020202020204" pitchFamily="34" charset="0"/>
                <a:ea typeface="Times New Roman" panose="02020603050405020304" pitchFamily="18" charset="0"/>
                <a:cs typeface="Arial" panose="020B0604020202020204" pitchFamily="34" charset="0"/>
              </a:rPr>
              <a:t>The managers make sure that training is complete when under operation pressure (</a:t>
            </a:r>
            <a:r>
              <a:rPr lang="en-GB" sz="1700" u="none" strike="noStrike">
                <a:effectLst/>
                <a:highlight>
                  <a:srgbClr val="FFFFFF"/>
                </a:highlight>
                <a:latin typeface="Arial" panose="020B0604020202020204" pitchFamily="34" charset="0"/>
                <a:ea typeface="Times New Roman" panose="02020603050405020304" pitchFamily="18" charset="0"/>
                <a:cs typeface="Arial" panose="020B0604020202020204" pitchFamily="34" charset="0"/>
              </a:rPr>
              <a:t>Hinzmann </a:t>
            </a:r>
            <a:r>
              <a:rPr lang="en-GB" sz="1700" i="1" u="none" strike="noStrike">
                <a:effectLst/>
                <a:highlight>
                  <a:srgbClr val="FFFFFF"/>
                </a:highlight>
                <a:latin typeface="Arial" panose="020B0604020202020204" pitchFamily="34" charset="0"/>
                <a:ea typeface="Times New Roman" panose="02020603050405020304" pitchFamily="18" charset="0"/>
                <a:cs typeface="Arial" panose="020B0604020202020204" pitchFamily="34" charset="0"/>
              </a:rPr>
              <a:t>et al.,</a:t>
            </a:r>
            <a:r>
              <a:rPr lang="en-GB" sz="1700" u="none" strike="noStrike">
                <a:effectLst/>
                <a:highlight>
                  <a:srgbClr val="FFFFFF"/>
                </a:highlight>
                <a:latin typeface="Arial" panose="020B0604020202020204" pitchFamily="34" charset="0"/>
                <a:ea typeface="Times New Roman" panose="02020603050405020304" pitchFamily="18" charset="0"/>
                <a:cs typeface="Arial" panose="020B0604020202020204" pitchFamily="34" charset="0"/>
              </a:rPr>
              <a:t> 2022)</a:t>
            </a:r>
            <a:r>
              <a:rPr lang="en-GB" sz="1700" u="none" strike="noStrike">
                <a:effectLst/>
                <a:latin typeface="Arial" panose="020B0604020202020204" pitchFamily="34" charset="0"/>
                <a:ea typeface="Times New Roman" panose="02020603050405020304" pitchFamily="18" charset="0"/>
                <a:cs typeface="Arial" panose="020B0604020202020204" pitchFamily="34" charset="0"/>
              </a:rPr>
              <a:t>.</a:t>
            </a:r>
            <a:endParaRPr lang="en-GB" sz="1700" u="none" strike="noStrike">
              <a:effectLst/>
              <a:latin typeface="Arial" panose="020B0604020202020204" pitchFamily="34" charset="0"/>
              <a:ea typeface="Arial" panose="020B0604020202020204" pitchFamily="34" charset="0"/>
              <a:cs typeface="Arial" panose="020B0604020202020204" pitchFamily="34" charset="0"/>
            </a:endParaRPr>
          </a:p>
          <a:p>
            <a:pPr marL="342900" marR="0" lvl="0" indent="-342900">
              <a:spcAft>
                <a:spcPts val="1200"/>
              </a:spcAft>
              <a:buFont typeface="Arial" panose="020B0604020202020204" pitchFamily="34" charset="0"/>
              <a:buChar char="●"/>
            </a:pPr>
            <a:r>
              <a:rPr lang="en-GB" sz="1700" u="none" strike="noStrike">
                <a:effectLst/>
                <a:latin typeface="Arial" panose="020B0604020202020204" pitchFamily="34" charset="0"/>
                <a:ea typeface="Times New Roman" panose="02020603050405020304" pitchFamily="18" charset="0"/>
                <a:cs typeface="Arial" panose="020B0604020202020204" pitchFamily="34" charset="0"/>
              </a:rPr>
              <a:t>Training is relevant within the firm and applied with the involvement of managers.</a:t>
            </a:r>
            <a:endParaRPr lang="en-GB" sz="1700" u="none" strike="noStrike">
              <a:effectLst/>
              <a:latin typeface="Arial" panose="020B0604020202020204" pitchFamily="34" charset="0"/>
              <a:ea typeface="Arial" panose="020B0604020202020204" pitchFamily="34" charset="0"/>
              <a:cs typeface="Arial" panose="020B0604020202020204" pitchFamily="34" charset="0"/>
            </a:endParaRPr>
          </a:p>
          <a:p>
            <a:endParaRPr lang="en-GB" sz="1700">
              <a:latin typeface="Arial" panose="020B0604020202020204" pitchFamily="34" charset="0"/>
              <a:cs typeface="Arial" panose="020B0604020202020204" pitchFamily="34" charset="0"/>
            </a:endParaRPr>
          </a:p>
        </p:txBody>
      </p:sp>
      <p:pic>
        <p:nvPicPr>
          <p:cNvPr id="4" name="image11.png">
            <a:extLst>
              <a:ext uri="{FF2B5EF4-FFF2-40B4-BE49-F238E27FC236}">
                <a16:creationId xmlns:a16="http://schemas.microsoft.com/office/drawing/2014/main" id="{66F9112D-AF5D-4935-B702-61A7C63D1BF6}"/>
              </a:ext>
            </a:extLst>
          </p:cNvPr>
          <p:cNvPicPr/>
          <p:nvPr/>
        </p:nvPicPr>
        <p:blipFill>
          <a:blip r:embed="rId3"/>
          <a:stretch>
            <a:fillRect/>
          </a:stretch>
        </p:blipFill>
        <p:spPr>
          <a:xfrm>
            <a:off x="6800986" y="1496677"/>
            <a:ext cx="4747547" cy="3892989"/>
          </a:xfrm>
          <a:prstGeom prst="rect">
            <a:avLst/>
          </a:prstGeom>
        </p:spPr>
      </p:pic>
      <p:sp>
        <p:nvSpPr>
          <p:cNvPr id="5" name="TextBox 4">
            <a:extLst>
              <a:ext uri="{FF2B5EF4-FFF2-40B4-BE49-F238E27FC236}">
                <a16:creationId xmlns:a16="http://schemas.microsoft.com/office/drawing/2014/main" id="{706D639E-F9F1-E26B-94CA-7C8EFA97446F}"/>
              </a:ext>
            </a:extLst>
          </p:cNvPr>
          <p:cNvSpPr txBox="1"/>
          <p:nvPr/>
        </p:nvSpPr>
        <p:spPr>
          <a:xfrm>
            <a:off x="5962785" y="5719208"/>
            <a:ext cx="6094324" cy="457754"/>
          </a:xfrm>
          <a:prstGeom prst="rect">
            <a:avLst/>
          </a:prstGeom>
          <a:noFill/>
        </p:spPr>
        <p:txBody>
          <a:bodyPr wrap="square">
            <a:spAutoFit/>
          </a:bodyPr>
          <a:lstStyle/>
          <a:p>
            <a:pPr marL="0" marR="0" algn="ctr">
              <a:lnSpc>
                <a:spcPct val="150000"/>
              </a:lnSpc>
              <a:spcBef>
                <a:spcPts val="1200"/>
              </a:spcBef>
              <a:spcAft>
                <a:spcPts val="1200"/>
              </a:spcAft>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(Source: </a:t>
            </a:r>
            <a:r>
              <a:rPr lang="en-GB" sz="18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CIPD, 2024)</a:t>
            </a:r>
            <a:endParaRPr lang="en-GB" sz="16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65527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CD8DC5-8B93-12F5-556A-B473E840A400}"/>
              </a:ext>
            </a:extLst>
          </p:cNvPr>
          <p:cNvSpPr>
            <a:spLocks noGrp="1"/>
          </p:cNvSpPr>
          <p:nvPr>
            <p:ph type="title"/>
          </p:nvPr>
        </p:nvSpPr>
        <p:spPr>
          <a:xfrm>
            <a:off x="838200" y="557189"/>
            <a:ext cx="3422905" cy="5567891"/>
          </a:xfrm>
          <a:solidFill>
            <a:schemeClr val="bg1">
              <a:lumMod val="75000"/>
            </a:schemeClr>
          </a:solidFill>
        </p:spPr>
        <p:txBody>
          <a:bodyPr>
            <a:normAutofit/>
          </a:bodyPr>
          <a:lstStyle/>
          <a:p>
            <a:pPr marL="0" marR="0">
              <a:spcAft>
                <a:spcPts val="400"/>
              </a:spcAft>
            </a:pPr>
            <a:r>
              <a:rPr lang="en-GB" sz="4000" b="1" dirty="0">
                <a:effectLst/>
                <a:latin typeface="Arial" panose="020B0604020202020204" pitchFamily="34" charset="0"/>
                <a:ea typeface="Times New Roman" panose="02020603050405020304" pitchFamily="18" charset="0"/>
                <a:cs typeface="Arial" panose="020B0604020202020204" pitchFamily="34" charset="0"/>
              </a:rPr>
              <a:t>Key Training Challenges</a:t>
            </a:r>
            <a:br>
              <a:rPr lang="en-GB" sz="4000" dirty="0">
                <a:effectLst/>
                <a:latin typeface="Arial" panose="020B0604020202020204" pitchFamily="34" charset="0"/>
                <a:ea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C1121261-C574-D049-1593-E96821FBBF83}"/>
              </a:ext>
            </a:extLst>
          </p:cNvPr>
          <p:cNvGraphicFramePr>
            <a:graphicFrameLocks noGrp="1"/>
          </p:cNvGraphicFramePr>
          <p:nvPr>
            <p:ph idx="1"/>
            <p:extLst>
              <p:ext uri="{D42A27DB-BD31-4B8C-83A1-F6EECF244321}">
                <p14:modId xmlns:p14="http://schemas.microsoft.com/office/powerpoint/2010/main" val="939496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74716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CEF01B-A661-7C08-82A4-CEC62BF3DC9E}"/>
              </a:ext>
            </a:extLst>
          </p:cNvPr>
          <p:cNvSpPr>
            <a:spLocks noGrp="1"/>
          </p:cNvSpPr>
          <p:nvPr>
            <p:ph type="title"/>
          </p:nvPr>
        </p:nvSpPr>
        <p:spPr>
          <a:xfrm>
            <a:off x="838200" y="365125"/>
            <a:ext cx="10515600" cy="1325563"/>
          </a:xfrm>
        </p:spPr>
        <p:txBody>
          <a:bodyPr>
            <a:normAutofit/>
          </a:bodyPr>
          <a:lstStyle/>
          <a:p>
            <a:pPr marL="0" marR="0" algn="ctr">
              <a:spcAft>
                <a:spcPts val="400"/>
              </a:spcAft>
            </a:pPr>
            <a:r>
              <a:rPr lang="en-GB" sz="4200" b="1" dirty="0">
                <a:effectLst/>
                <a:latin typeface="Arial" panose="020B0604020202020204" pitchFamily="34" charset="0"/>
                <a:ea typeface="Times New Roman" panose="02020603050405020304" pitchFamily="18" charset="0"/>
                <a:cs typeface="Arial" panose="020B0604020202020204" pitchFamily="34" charset="0"/>
              </a:rPr>
              <a:t>Recommendations</a:t>
            </a:r>
            <a:br>
              <a:rPr lang="en-GB" sz="4200" dirty="0">
                <a:effectLst/>
                <a:latin typeface="Arial" panose="020B0604020202020204" pitchFamily="34" charset="0"/>
                <a:ea typeface="Arial" panose="020B0604020202020204" pitchFamily="34" charset="0"/>
                <a:cs typeface="Arial" panose="020B0604020202020204" pitchFamily="34" charset="0"/>
              </a:rPr>
            </a:br>
            <a:endParaRPr lang="en-GB" sz="4200" dirty="0">
              <a:latin typeface="Arial" panose="020B0604020202020204" pitchFamily="34" charset="0"/>
              <a:cs typeface="Arial" panose="020B0604020202020204" pitchFamily="34" charset="0"/>
            </a:endParaRPr>
          </a:p>
        </p:txBody>
      </p:sp>
      <p:sp>
        <p:nvSpPr>
          <p:cNvPr id="30"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 name="Content Placeholder 2">
            <a:extLst>
              <a:ext uri="{FF2B5EF4-FFF2-40B4-BE49-F238E27FC236}">
                <a16:creationId xmlns:a16="http://schemas.microsoft.com/office/drawing/2014/main" id="{8A3E89E0-D582-5074-BFF3-1BF51A0D5A5B}"/>
              </a:ext>
            </a:extLst>
          </p:cNvPr>
          <p:cNvGraphicFramePr>
            <a:graphicFrameLocks noGrp="1"/>
          </p:cNvGraphicFramePr>
          <p:nvPr>
            <p:ph idx="1"/>
            <p:extLst>
              <p:ext uri="{D42A27DB-BD31-4B8C-83A1-F6EECF244321}">
                <p14:modId xmlns:p14="http://schemas.microsoft.com/office/powerpoint/2010/main" val="2225855291"/>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41638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F2FC60-22BA-A3EF-4902-382F4379AE89}"/>
              </a:ext>
            </a:extLst>
          </p:cNvPr>
          <p:cNvSpPr>
            <a:spLocks noGrp="1"/>
          </p:cNvSpPr>
          <p:nvPr>
            <p:ph type="title"/>
          </p:nvPr>
        </p:nvSpPr>
        <p:spPr>
          <a:xfrm>
            <a:off x="645067" y="685796"/>
            <a:ext cx="5051724" cy="1200361"/>
          </a:xfrm>
        </p:spPr>
        <p:txBody>
          <a:bodyPr anchor="b">
            <a:normAutofit fontScale="90000"/>
          </a:bodyPr>
          <a:lstStyle/>
          <a:p>
            <a:pPr marL="0" marR="0" algn="ctr">
              <a:spcAft>
                <a:spcPts val="400"/>
              </a:spcAft>
              <a:buNone/>
            </a:pPr>
            <a:r>
              <a:rPr lang="en-GB" sz="2000" b="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Student 3 – PERFORMANCE MANAGEMENT </a:t>
            </a:r>
            <a:br>
              <a:rPr lang="en-GB" sz="2000" b="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br>
            <a:br>
              <a:rPr lang="en-GB" sz="2000" b="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br>
            <a:r>
              <a:rPr lang="en-GB" sz="2000" b="1" dirty="0">
                <a:effectLst/>
                <a:latin typeface="Arial" panose="020B0604020202020204" pitchFamily="34" charset="0"/>
                <a:ea typeface="Times New Roman" panose="02020603050405020304" pitchFamily="18" charset="0"/>
                <a:cs typeface="Arial" panose="020B0604020202020204" pitchFamily="34" charset="0"/>
              </a:rPr>
              <a:t>Overview of Tesco’s Performance Framework</a:t>
            </a:r>
            <a:br>
              <a:rPr lang="en-GB" sz="1400" dirty="0">
                <a:effectLst/>
                <a:latin typeface="Arial" panose="020B0604020202020204" pitchFamily="34" charset="0"/>
                <a:ea typeface="Arial" panose="020B0604020202020204" pitchFamily="34" charset="0"/>
                <a:cs typeface="Arial" panose="020B0604020202020204" pitchFamily="34" charset="0"/>
              </a:rPr>
            </a:br>
            <a:br>
              <a:rPr lang="en-GB" sz="1400" dirty="0">
                <a:effectLst/>
                <a:latin typeface="Arial" panose="020B0604020202020204" pitchFamily="34" charset="0"/>
                <a:ea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p:txBody>
      </p:sp>
      <p:sp>
        <p:nvSpPr>
          <p:cNvPr id="39" name="Rectangle 38">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927836C-A2F0-0F45-FA07-6F3D50F04FD9}"/>
              </a:ext>
            </a:extLst>
          </p:cNvPr>
          <p:cNvSpPr>
            <a:spLocks noGrp="1"/>
          </p:cNvSpPr>
          <p:nvPr>
            <p:ph idx="1"/>
          </p:nvPr>
        </p:nvSpPr>
        <p:spPr>
          <a:xfrm>
            <a:off x="645067" y="2228406"/>
            <a:ext cx="4282984" cy="3511943"/>
          </a:xfrm>
        </p:spPr>
        <p:txBody>
          <a:bodyPr anchor="ctr">
            <a:normAutofit/>
          </a:bodyPr>
          <a:lstStyle/>
          <a:p>
            <a:pPr marL="342900" marR="0" lvl="0" indent="-342900">
              <a:spcBef>
                <a:spcPts val="1200"/>
              </a:spcBef>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cs typeface="Arial" panose="020B0604020202020204" pitchFamily="34" charset="0"/>
              </a:rPr>
              <a:t>Tesco has been observed to be relying on the continuous feedback and the progress through reviews.</a:t>
            </a:r>
            <a:endParaRPr lang="en-GB"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marR="0" lvl="0" indent="-342900">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cs typeface="Arial" panose="020B0604020202020204" pitchFamily="34" charset="0"/>
              </a:rPr>
              <a:t>KPIs are customer service, efficiency as well as teamwork based (</a:t>
            </a:r>
            <a:r>
              <a:rPr lang="en-GB" sz="1800" u="none" strike="noStrike"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Alizadehsalehi</a:t>
            </a:r>
            <a:r>
              <a:rPr lang="en-GB" sz="1800" u="none" strike="noStrike"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and </a:t>
            </a:r>
            <a:r>
              <a:rPr lang="en-GB" sz="1800" u="none" strike="noStrike"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Yitmen</a:t>
            </a:r>
            <a:r>
              <a:rPr lang="en-GB" sz="1800" u="none" strike="noStrike"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2024)</a:t>
            </a:r>
            <a:r>
              <a:rPr lang="en-GB" sz="1800" u="none" strike="noStrike" dirty="0">
                <a:effectLst/>
                <a:latin typeface="Arial" panose="020B0604020202020204" pitchFamily="34" charset="0"/>
                <a:ea typeface="Times New Roman" panose="02020603050405020304" pitchFamily="18" charset="0"/>
                <a:cs typeface="Arial" panose="020B0604020202020204" pitchFamily="34" charset="0"/>
              </a:rPr>
              <a:t>.</a:t>
            </a:r>
            <a:endParaRPr lang="en-GB"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marR="0" lvl="0" indent="-342900">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cs typeface="Arial" panose="020B0604020202020204" pitchFamily="34" charset="0"/>
              </a:rPr>
              <a:t>Real-time performance tracking is supported by means of digital tools.</a:t>
            </a:r>
            <a:endParaRPr lang="en-GB"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marR="0" lvl="0" indent="-342900">
              <a:spcAft>
                <a:spcPts val="1200"/>
              </a:spcAft>
              <a:buFont typeface="Arial" panose="020B0604020202020204" pitchFamily="34" charset="0"/>
              <a:buChar char="●"/>
            </a:pPr>
            <a:r>
              <a:rPr lang="en-GB" sz="1800" u="none" strike="noStrike" dirty="0">
                <a:effectLst/>
                <a:latin typeface="Arial" panose="020B0604020202020204" pitchFamily="34" charset="0"/>
                <a:ea typeface="Times New Roman" panose="02020603050405020304" pitchFamily="18" charset="0"/>
                <a:cs typeface="Arial" panose="020B0604020202020204" pitchFamily="34" charset="0"/>
              </a:rPr>
              <a:t>Performance processes bring behaviour in line with organisational strategy.</a:t>
            </a:r>
            <a:endParaRPr lang="en-GB" sz="1800" u="none" strike="noStrike" dirty="0">
              <a:effectLst/>
              <a:latin typeface="Arial" panose="020B0604020202020204" pitchFamily="34" charset="0"/>
              <a:ea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
        <p:nvSpPr>
          <p:cNvPr id="40" name="Rectangle 39">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e10.png" descr="A graph with numbers and a line&#10;&#10;AI-generated content may be incorrect.">
            <a:extLst>
              <a:ext uri="{FF2B5EF4-FFF2-40B4-BE49-F238E27FC236}">
                <a16:creationId xmlns:a16="http://schemas.microsoft.com/office/drawing/2014/main" id="{811FDDF6-9CC5-392A-5FA7-CCE05BD814EE}"/>
              </a:ext>
            </a:extLst>
          </p:cNvPr>
          <p:cNvPicPr/>
          <p:nvPr/>
        </p:nvPicPr>
        <p:blipFill>
          <a:blip r:embed="rId3"/>
          <a:stretch>
            <a:fillRect/>
          </a:stretch>
        </p:blipFill>
        <p:spPr>
          <a:xfrm>
            <a:off x="5987738" y="1722650"/>
            <a:ext cx="5628018" cy="3179829"/>
          </a:xfrm>
          <a:prstGeom prst="rect">
            <a:avLst/>
          </a:prstGeom>
        </p:spPr>
      </p:pic>
      <p:sp>
        <p:nvSpPr>
          <p:cNvPr id="6" name="TextBox 5">
            <a:extLst>
              <a:ext uri="{FF2B5EF4-FFF2-40B4-BE49-F238E27FC236}">
                <a16:creationId xmlns:a16="http://schemas.microsoft.com/office/drawing/2014/main" id="{4B55D99C-6B65-BF4A-DA4C-B1FB79B6D276}"/>
              </a:ext>
            </a:extLst>
          </p:cNvPr>
          <p:cNvSpPr txBox="1"/>
          <p:nvPr/>
        </p:nvSpPr>
        <p:spPr>
          <a:xfrm>
            <a:off x="5975270" y="4902479"/>
            <a:ext cx="5628018" cy="317982"/>
          </a:xfrm>
          <a:prstGeom prst="rect">
            <a:avLst/>
          </a:prstGeom>
          <a:solidFill>
            <a:srgbClr val="000000">
              <a:alpha val="50000"/>
            </a:srgbClr>
          </a:solidFill>
          <a:ln>
            <a:noFill/>
          </a:ln>
        </p:spPr>
        <p:txBody>
          <a:bodyPr wrap="square">
            <a:noAutofit/>
          </a:bodyPr>
          <a:lstStyle/>
          <a:p>
            <a:pPr marL="0" marR="0" algn="ctr">
              <a:lnSpc>
                <a:spcPct val="150000"/>
              </a:lnSpc>
              <a:spcBef>
                <a:spcPts val="1200"/>
              </a:spcBef>
              <a:spcAft>
                <a:spcPts val="1200"/>
              </a:spcAft>
              <a:buNone/>
            </a:pPr>
            <a:r>
              <a:rPr lang="en-GB" sz="1300" dirty="0">
                <a:solidFill>
                  <a:srgbClr val="FFFFFF"/>
                </a:solidFill>
                <a:effectLst/>
                <a:latin typeface="Arial" panose="020B0604020202020204" pitchFamily="34" charset="0"/>
                <a:cs typeface="Arial" panose="020B0604020202020204" pitchFamily="34" charset="0"/>
              </a:rPr>
              <a:t>(Source: </a:t>
            </a:r>
            <a:r>
              <a:rPr lang="en-GB" sz="1300" u="sng" strike="noStrike" dirty="0">
                <a:solidFill>
                  <a:srgbClr val="FFFFFF"/>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tescoplc.com</a:t>
            </a:r>
            <a:r>
              <a:rPr lang="en-GB" sz="1300" dirty="0">
                <a:solidFill>
                  <a:srgbClr val="FFFFFF"/>
                </a:solidFill>
                <a:effectLst/>
                <a:latin typeface="Arial" panose="020B0604020202020204" pitchFamily="34" charset="0"/>
                <a:cs typeface="Arial" panose="020B0604020202020204" pitchFamily="34" charset="0"/>
              </a:rPr>
              <a:t>, 2024)</a:t>
            </a:r>
          </a:p>
        </p:txBody>
      </p:sp>
    </p:spTree>
    <p:extLst>
      <p:ext uri="{BB962C8B-B14F-4D97-AF65-F5344CB8AC3E}">
        <p14:creationId xmlns:p14="http://schemas.microsoft.com/office/powerpoint/2010/main" val="1010324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A96966-17B8-9940-08EF-5DD6DF16B1D1}"/>
              </a:ext>
            </a:extLst>
          </p:cNvPr>
          <p:cNvSpPr>
            <a:spLocks noGrp="1"/>
          </p:cNvSpPr>
          <p:nvPr>
            <p:ph type="title"/>
          </p:nvPr>
        </p:nvSpPr>
        <p:spPr>
          <a:xfrm>
            <a:off x="630936" y="640823"/>
            <a:ext cx="3419856" cy="5583148"/>
          </a:xfrm>
        </p:spPr>
        <p:txBody>
          <a:bodyPr anchor="ctr">
            <a:normAutofit/>
          </a:bodyPr>
          <a:lstStyle/>
          <a:p>
            <a:pPr marL="0" marR="0">
              <a:spcAft>
                <a:spcPts val="400"/>
              </a:spcAft>
            </a:pPr>
            <a:r>
              <a:rPr lang="en-GB" sz="4600" b="1" dirty="0">
                <a:effectLst/>
                <a:latin typeface="Arial" panose="020B0604020202020204" pitchFamily="34" charset="0"/>
                <a:ea typeface="Times New Roman" panose="02020603050405020304" pitchFamily="18" charset="0"/>
                <a:cs typeface="Arial" panose="020B0604020202020204" pitchFamily="34" charset="0"/>
              </a:rPr>
              <a:t>Theoretical Foundation: Goal-Setting Theory</a:t>
            </a:r>
            <a:br>
              <a:rPr lang="en-GB" sz="4600" dirty="0">
                <a:effectLst/>
                <a:latin typeface="Arial" panose="020B0604020202020204" pitchFamily="34" charset="0"/>
                <a:ea typeface="Arial" panose="020B0604020202020204" pitchFamily="34" charset="0"/>
                <a:cs typeface="Arial" panose="020B0604020202020204" pitchFamily="34" charset="0"/>
              </a:rPr>
            </a:br>
            <a:endParaRPr lang="en-GB" sz="4600" dirty="0">
              <a:latin typeface="Arial" panose="020B0604020202020204" pitchFamily="34" charset="0"/>
              <a:cs typeface="Arial" panose="020B0604020202020204" pitchFamily="34" charset="0"/>
            </a:endParaRPr>
          </a:p>
        </p:txBody>
      </p:sp>
      <p:sp>
        <p:nvSpPr>
          <p:cNvPr id="11"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e13.png">
            <a:extLst>
              <a:ext uri="{FF2B5EF4-FFF2-40B4-BE49-F238E27FC236}">
                <a16:creationId xmlns:a16="http://schemas.microsoft.com/office/drawing/2014/main" id="{6DAD8339-C328-C664-0564-BB320235FEDA}"/>
              </a:ext>
            </a:extLst>
          </p:cNvPr>
          <p:cNvPicPr/>
          <p:nvPr/>
        </p:nvPicPr>
        <p:blipFill>
          <a:blip r:embed="rId3"/>
          <a:stretch>
            <a:fillRect/>
          </a:stretch>
        </p:blipFill>
        <p:spPr>
          <a:xfrm>
            <a:off x="4654296" y="864108"/>
            <a:ext cx="6894576" cy="3447288"/>
          </a:xfrm>
          <a:prstGeom prst="rect">
            <a:avLst/>
          </a:prstGeom>
        </p:spPr>
      </p:pic>
      <p:sp>
        <p:nvSpPr>
          <p:cNvPr id="3" name="Content Placeholder 2">
            <a:extLst>
              <a:ext uri="{FF2B5EF4-FFF2-40B4-BE49-F238E27FC236}">
                <a16:creationId xmlns:a16="http://schemas.microsoft.com/office/drawing/2014/main" id="{4DDC9EDE-1D7F-044C-A6D6-F8806DE833D4}"/>
              </a:ext>
            </a:extLst>
          </p:cNvPr>
          <p:cNvSpPr>
            <a:spLocks noGrp="1"/>
          </p:cNvSpPr>
          <p:nvPr>
            <p:ph idx="1"/>
          </p:nvPr>
        </p:nvSpPr>
        <p:spPr>
          <a:xfrm>
            <a:off x="4791456" y="4953837"/>
            <a:ext cx="7206276" cy="1768509"/>
          </a:xfrm>
        </p:spPr>
        <p:txBody>
          <a:bodyPr anchor="t">
            <a:normAutofit lnSpcReduction="10000"/>
          </a:bodyPr>
          <a:lstStyle/>
          <a:p>
            <a:pPr marL="342900" marR="0" lvl="0" indent="-342900">
              <a:spcBef>
                <a:spcPts val="1200"/>
              </a:spcBef>
              <a:buFont typeface="Arial" panose="020B0604020202020204" pitchFamily="34" charset="0"/>
              <a:buChar char="●"/>
            </a:pPr>
            <a:r>
              <a:rPr lang="en-GB" sz="1500" u="none" strike="noStrike" dirty="0">
                <a:effectLst/>
                <a:latin typeface="Arial" panose="020B0604020202020204" pitchFamily="34" charset="0"/>
                <a:ea typeface="Times New Roman" panose="02020603050405020304" pitchFamily="18" charset="0"/>
                <a:cs typeface="Arial" panose="020B0604020202020204" pitchFamily="34" charset="0"/>
              </a:rPr>
              <a:t>Goal-Setting Theory focuses on specific and demanding goals to boost motivation.</a:t>
            </a:r>
            <a:endParaRPr lang="en-GB" sz="15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marR="0" lvl="0" indent="-342900">
              <a:buFont typeface="Arial" panose="020B0604020202020204" pitchFamily="34" charset="0"/>
              <a:buChar char="●"/>
            </a:pPr>
            <a:r>
              <a:rPr lang="en-GB" sz="1500" u="none" strike="noStrike" dirty="0">
                <a:effectLst/>
                <a:latin typeface="Arial" panose="020B0604020202020204" pitchFamily="34" charset="0"/>
                <a:ea typeface="Times New Roman" panose="02020603050405020304" pitchFamily="18" charset="0"/>
                <a:cs typeface="Arial" panose="020B0604020202020204" pitchFamily="34" charset="0"/>
              </a:rPr>
              <a:t>Tesco uses SMART objectives across the levels of employees (</a:t>
            </a:r>
            <a:r>
              <a:rPr lang="en-GB" sz="1500" u="none" strike="noStrike"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Jeong, Healy and McEwan, 2023)</a:t>
            </a:r>
            <a:r>
              <a:rPr lang="en-GB" sz="1500" u="none" strike="noStrike" dirty="0">
                <a:effectLst/>
                <a:latin typeface="Arial" panose="020B0604020202020204" pitchFamily="34" charset="0"/>
                <a:ea typeface="Times New Roman" panose="02020603050405020304" pitchFamily="18" charset="0"/>
                <a:cs typeface="Arial" panose="020B0604020202020204" pitchFamily="34" charset="0"/>
              </a:rPr>
              <a:t>.</a:t>
            </a:r>
            <a:endParaRPr lang="en-GB" sz="15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marR="0" lvl="0" indent="-342900">
              <a:buFont typeface="Arial" panose="020B0604020202020204" pitchFamily="34" charset="0"/>
              <a:buChar char="●"/>
            </a:pPr>
            <a:r>
              <a:rPr lang="en-GB" sz="1500" u="none" strike="noStrike" dirty="0">
                <a:effectLst/>
                <a:latin typeface="Arial" panose="020B0604020202020204" pitchFamily="34" charset="0"/>
                <a:ea typeface="Times New Roman" panose="02020603050405020304" pitchFamily="18" charset="0"/>
                <a:cs typeface="Arial" panose="020B0604020202020204" pitchFamily="34" charset="0"/>
              </a:rPr>
              <a:t>Accountability along with clarity of performance are motivated by goals.</a:t>
            </a:r>
            <a:endParaRPr lang="en-GB" sz="15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marR="0" lvl="0" indent="-342900">
              <a:spcAft>
                <a:spcPts val="1200"/>
              </a:spcAft>
              <a:buFont typeface="Arial" panose="020B0604020202020204" pitchFamily="34" charset="0"/>
              <a:buChar char="●"/>
            </a:pPr>
            <a:r>
              <a:rPr lang="en-GB" sz="1500" u="none" strike="noStrike" dirty="0">
                <a:effectLst/>
                <a:latin typeface="Arial" panose="020B0604020202020204" pitchFamily="34" charset="0"/>
                <a:ea typeface="Times New Roman" panose="02020603050405020304" pitchFamily="18" charset="0"/>
                <a:cs typeface="Arial" panose="020B0604020202020204" pitchFamily="34" charset="0"/>
              </a:rPr>
              <a:t>Alignment guarantees personal contribution towards organisational results.</a:t>
            </a:r>
            <a:endParaRPr lang="en-GB" sz="1500" u="none" strike="noStrike" dirty="0">
              <a:effectLst/>
              <a:latin typeface="Arial" panose="020B0604020202020204" pitchFamily="34" charset="0"/>
              <a:ea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3BE851C5-86EA-5A0A-B524-B329D6A070A4}"/>
              </a:ext>
            </a:extLst>
          </p:cNvPr>
          <p:cNvSpPr txBox="1"/>
          <p:nvPr/>
        </p:nvSpPr>
        <p:spPr>
          <a:xfrm>
            <a:off x="5053584" y="4360429"/>
            <a:ext cx="6096000" cy="457754"/>
          </a:xfrm>
          <a:prstGeom prst="rect">
            <a:avLst/>
          </a:prstGeom>
          <a:noFill/>
        </p:spPr>
        <p:txBody>
          <a:bodyPr wrap="square">
            <a:spAutoFit/>
          </a:bodyPr>
          <a:lstStyle/>
          <a:p>
            <a:pPr marL="0" marR="0" algn="ctr">
              <a:lnSpc>
                <a:spcPct val="150000"/>
              </a:lnSpc>
              <a:spcBef>
                <a:spcPts val="1200"/>
              </a:spcBef>
              <a:spcAft>
                <a:spcPts val="1200"/>
              </a:spcAft>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(Source: </a:t>
            </a:r>
            <a:r>
              <a:rPr lang="en-GB" sz="1800"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GeeksforGeeks</a:t>
            </a:r>
            <a:r>
              <a:rPr lang="en-GB" sz="18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2024)</a:t>
            </a:r>
            <a:endParaRPr lang="en-GB" sz="16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4456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C9071B-101A-0E20-4D36-B180484FE2C3}"/>
              </a:ext>
            </a:extLst>
          </p:cNvPr>
          <p:cNvSpPr>
            <a:spLocks noGrp="1"/>
          </p:cNvSpPr>
          <p:nvPr>
            <p:ph type="title"/>
          </p:nvPr>
        </p:nvSpPr>
        <p:spPr>
          <a:xfrm>
            <a:off x="802737" y="295628"/>
            <a:ext cx="9392421" cy="1330841"/>
          </a:xfrm>
        </p:spPr>
        <p:txBody>
          <a:bodyPr>
            <a:normAutofit/>
          </a:bodyPr>
          <a:lstStyle/>
          <a:p>
            <a:pPr algn="ctr"/>
            <a:r>
              <a:rPr lang="en-GB" b="1" dirty="0">
                <a:effectLst/>
                <a:latin typeface="Arial" panose="020B0604020202020204" pitchFamily="34" charset="0"/>
                <a:ea typeface="Times New Roman" panose="02020603050405020304" pitchFamily="18" charset="0"/>
                <a:cs typeface="Arial" panose="020B0604020202020204" pitchFamily="34" charset="0"/>
              </a:rPr>
              <a:t>Current Performance Management Practices</a:t>
            </a:r>
            <a:endParaRPr lang="en-GB" dirty="0">
              <a:latin typeface="Arial" panose="020B0604020202020204" pitchFamily="34" charset="0"/>
              <a:cs typeface="Arial" panose="020B0604020202020204" pitchFamily="34" charset="0"/>
            </a:endParaRPr>
          </a:p>
        </p:txBody>
      </p:sp>
      <p:graphicFrame>
        <p:nvGraphicFramePr>
          <p:cNvPr id="7" name="Content Placeholder 6">
            <a:extLst>
              <a:ext uri="{FF2B5EF4-FFF2-40B4-BE49-F238E27FC236}">
                <a16:creationId xmlns:a16="http://schemas.microsoft.com/office/drawing/2014/main" id="{22486384-DEF1-55CB-EA17-9BF3F8E78B9C}"/>
              </a:ext>
            </a:extLst>
          </p:cNvPr>
          <p:cNvGraphicFramePr>
            <a:graphicFrameLocks noGrp="1"/>
          </p:cNvGraphicFramePr>
          <p:nvPr>
            <p:ph idx="1"/>
            <p:extLst>
              <p:ext uri="{D42A27DB-BD31-4B8C-83A1-F6EECF244321}">
                <p14:modId xmlns:p14="http://schemas.microsoft.com/office/powerpoint/2010/main" val="1981262421"/>
              </p:ext>
            </p:extLst>
          </p:nvPr>
        </p:nvGraphicFramePr>
        <p:xfrm>
          <a:off x="196645" y="1868129"/>
          <a:ext cx="6094324" cy="47588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image14.png">
            <a:extLst>
              <a:ext uri="{FF2B5EF4-FFF2-40B4-BE49-F238E27FC236}">
                <a16:creationId xmlns:a16="http://schemas.microsoft.com/office/drawing/2014/main" id="{AC843947-795D-22E6-97A9-D4CB65017DF6}"/>
              </a:ext>
            </a:extLst>
          </p:cNvPr>
          <p:cNvPicPr/>
          <p:nvPr/>
        </p:nvPicPr>
        <p:blipFill>
          <a:blip r:embed="rId8"/>
          <a:stretch>
            <a:fillRect/>
          </a:stretch>
        </p:blipFill>
        <p:spPr>
          <a:xfrm>
            <a:off x="6719367" y="2155115"/>
            <a:ext cx="4788505" cy="2745744"/>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767BFE50-A876-B96D-CF67-90A1DF15F6B2}"/>
              </a:ext>
            </a:extLst>
          </p:cNvPr>
          <p:cNvSpPr txBox="1"/>
          <p:nvPr/>
        </p:nvSpPr>
        <p:spPr>
          <a:xfrm>
            <a:off x="5977176" y="5429505"/>
            <a:ext cx="6094324" cy="457754"/>
          </a:xfrm>
          <a:prstGeom prst="rect">
            <a:avLst/>
          </a:prstGeom>
          <a:noFill/>
        </p:spPr>
        <p:txBody>
          <a:bodyPr wrap="square">
            <a:spAutoFit/>
          </a:bodyPr>
          <a:lstStyle/>
          <a:p>
            <a:pPr marL="0" marR="0" algn="ctr">
              <a:lnSpc>
                <a:spcPct val="150000"/>
              </a:lnSpc>
              <a:spcBef>
                <a:spcPts val="1200"/>
              </a:spcBef>
              <a:spcAft>
                <a:spcPts val="1200"/>
              </a:spcAft>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(Source: </a:t>
            </a:r>
            <a:r>
              <a:rPr lang="en-GB" sz="1800" u="none" strike="noStrike" dirty="0">
                <a:effectLst/>
                <a:latin typeface="Arial" panose="020B0604020202020204" pitchFamily="34" charset="0"/>
                <a:ea typeface="Times New Roman" panose="02020603050405020304" pitchFamily="18" charset="0"/>
                <a:cs typeface="Arial" panose="020B0604020202020204" pitchFamily="34" charset="0"/>
                <a:hlinkClick r:id="rId9">
                  <a:extLst>
                    <a:ext uri="{A12FA001-AC4F-418D-AE19-62706E023703}">
                      <ahyp:hlinkClr xmlns:ahyp="http://schemas.microsoft.com/office/drawing/2018/hyperlinkcolor" val="tx"/>
                    </a:ext>
                  </a:extLst>
                </a:hlinkClick>
              </a:rPr>
              <a:t>tescoplc.com</a:t>
            </a:r>
            <a:r>
              <a:rPr lang="en-GB" sz="1800" dirty="0">
                <a:effectLst/>
                <a:latin typeface="Arial" panose="020B0604020202020204" pitchFamily="34" charset="0"/>
                <a:ea typeface="Times New Roman" panose="02020603050405020304" pitchFamily="18" charset="0"/>
                <a:cs typeface="Arial" panose="020B0604020202020204" pitchFamily="34" charset="0"/>
              </a:rPr>
              <a:t>, 2024)</a:t>
            </a:r>
            <a:endParaRPr lang="en-GB" sz="16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84316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78F3DB-97C8-82CB-A147-8FDBC47AB767}"/>
              </a:ext>
            </a:extLst>
          </p:cNvPr>
          <p:cNvSpPr>
            <a:spLocks noGrp="1"/>
          </p:cNvSpPr>
          <p:nvPr>
            <p:ph type="title"/>
          </p:nvPr>
        </p:nvSpPr>
        <p:spPr>
          <a:xfrm>
            <a:off x="838200" y="365125"/>
            <a:ext cx="10515600" cy="1325563"/>
          </a:xfrm>
          <a:solidFill>
            <a:schemeClr val="accent4">
              <a:lumMod val="20000"/>
              <a:lumOff val="80000"/>
            </a:schemeClr>
          </a:solidFill>
        </p:spPr>
        <p:style>
          <a:lnRef idx="2">
            <a:schemeClr val="accent3">
              <a:shade val="15000"/>
            </a:schemeClr>
          </a:lnRef>
          <a:fillRef idx="1">
            <a:schemeClr val="accent3"/>
          </a:fillRef>
          <a:effectRef idx="0">
            <a:schemeClr val="accent3"/>
          </a:effectRef>
          <a:fontRef idx="minor">
            <a:schemeClr val="lt1"/>
          </a:fontRef>
        </p:style>
        <p:txBody>
          <a:bodyPr>
            <a:normAutofit/>
          </a:bodyPr>
          <a:lstStyle/>
          <a:p>
            <a:pPr algn="ctr"/>
            <a:r>
              <a:rPr lang="en-GB" sz="4200" b="1" dirty="0">
                <a:solidFill>
                  <a:schemeClr val="tx1"/>
                </a:solidFill>
                <a:latin typeface="Arial" panose="020B0604020202020204" pitchFamily="34" charset="0"/>
                <a:cs typeface="Arial" panose="020B0604020202020204" pitchFamily="34" charset="0"/>
              </a:rPr>
              <a:t>Line Managers’ Role in Performance</a:t>
            </a:r>
            <a:br>
              <a:rPr lang="en-GB" sz="4200" dirty="0">
                <a:solidFill>
                  <a:schemeClr val="tx1"/>
                </a:solidFill>
                <a:latin typeface="Arial" panose="020B0604020202020204" pitchFamily="34" charset="0"/>
                <a:cs typeface="Arial" panose="020B0604020202020204" pitchFamily="34" charset="0"/>
              </a:rPr>
            </a:br>
            <a:endParaRPr lang="en-GB" sz="4200" dirty="0">
              <a:solidFill>
                <a:schemeClr val="tx1"/>
              </a:solidFill>
              <a:latin typeface="Arial" panose="020B0604020202020204" pitchFamily="34" charset="0"/>
              <a:cs typeface="Arial" panose="020B0604020202020204" pitchFamily="34" charset="0"/>
            </a:endParaRPr>
          </a:p>
        </p:txBody>
      </p:sp>
      <p:sp>
        <p:nvSpPr>
          <p:cNvPr id="1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A649756-FCD9-20F7-6E8F-78D42C81312C}"/>
              </a:ext>
            </a:extLst>
          </p:cNvPr>
          <p:cNvGraphicFramePr>
            <a:graphicFrameLocks noGrp="1"/>
          </p:cNvGraphicFramePr>
          <p:nvPr>
            <p:ph idx="1"/>
            <p:extLst>
              <p:ext uri="{D42A27DB-BD31-4B8C-83A1-F6EECF244321}">
                <p14:modId xmlns:p14="http://schemas.microsoft.com/office/powerpoint/2010/main" val="2405008121"/>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348242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96CF90-EC4C-1A7E-C541-64BF8C47DE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052DB8-1B48-4949-46DE-F87DC0DCC945}"/>
              </a:ext>
            </a:extLst>
          </p:cNvPr>
          <p:cNvSpPr>
            <a:spLocks noGrp="1"/>
          </p:cNvSpPr>
          <p:nvPr>
            <p:ph type="title"/>
          </p:nvPr>
        </p:nvSpPr>
        <p:spPr>
          <a:xfrm>
            <a:off x="786385" y="841248"/>
            <a:ext cx="3513472" cy="5340097"/>
          </a:xfrm>
          <a:solidFill>
            <a:schemeClr val="bg2">
              <a:lumMod val="90000"/>
            </a:schemeClr>
          </a:solidFill>
        </p:spPr>
        <p:txBody>
          <a:bodyPr anchor="ctr">
            <a:normAutofit/>
          </a:bodyPr>
          <a:lstStyle/>
          <a:p>
            <a:r>
              <a:rPr lang="en-GB" sz="4000" b="1" dirty="0">
                <a:latin typeface="Arial" panose="020B0604020202020204" pitchFamily="34" charset="0"/>
                <a:cs typeface="Arial" panose="020B0604020202020204" pitchFamily="34" charset="0"/>
              </a:rPr>
              <a:t>Performance Challenges</a:t>
            </a:r>
            <a:br>
              <a:rPr lang="en-GB" sz="4000"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E1C2E948-FDDA-34F3-64FC-9C557C9201F9}"/>
              </a:ext>
            </a:extLst>
          </p:cNvPr>
          <p:cNvGraphicFramePr>
            <a:graphicFrameLocks noGrp="1"/>
          </p:cNvGraphicFramePr>
          <p:nvPr>
            <p:ph idx="1"/>
            <p:extLst>
              <p:ext uri="{D42A27DB-BD31-4B8C-83A1-F6EECF244321}">
                <p14:modId xmlns:p14="http://schemas.microsoft.com/office/powerpoint/2010/main" val="75274128"/>
              </p:ext>
            </p:extLst>
          </p:nvPr>
        </p:nvGraphicFramePr>
        <p:xfrm>
          <a:off x="5230761" y="841247"/>
          <a:ext cx="6174854" cy="5340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48586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72950E-C75A-28B4-6797-1AE0F3FCDE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4B6CB7-6609-780E-9ADE-A06610846287}"/>
              </a:ext>
            </a:extLst>
          </p:cNvPr>
          <p:cNvSpPr>
            <a:spLocks noGrp="1"/>
          </p:cNvSpPr>
          <p:nvPr>
            <p:ph type="title"/>
          </p:nvPr>
        </p:nvSpPr>
        <p:spPr>
          <a:solidFill>
            <a:schemeClr val="bg2">
              <a:lumMod val="90000"/>
            </a:schemeClr>
          </a:solidFill>
        </p:spPr>
        <p:txBody>
          <a:bodyPr/>
          <a:lstStyle/>
          <a:p>
            <a:pPr algn="ctr"/>
            <a:r>
              <a:rPr lang="en-GB" b="1" dirty="0">
                <a:latin typeface="Arial" panose="020B0604020202020204" pitchFamily="34" charset="0"/>
                <a:cs typeface="Arial" panose="020B0604020202020204" pitchFamily="34" charset="0"/>
              </a:rPr>
              <a:t>Recommendations</a:t>
            </a:r>
            <a:endParaRPr lang="en-GB"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CB128E3E-16C1-88B3-F789-FFA5DDCC7045}"/>
              </a:ext>
            </a:extLst>
          </p:cNvPr>
          <p:cNvGraphicFramePr>
            <a:graphicFrameLocks noGrp="1"/>
          </p:cNvGraphicFramePr>
          <p:nvPr>
            <p:ph idx="1"/>
            <p:extLst>
              <p:ext uri="{D42A27DB-BD31-4B8C-83A1-F6EECF244321}">
                <p14:modId xmlns:p14="http://schemas.microsoft.com/office/powerpoint/2010/main" val="377089726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05614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E7BE5C-59E9-C362-1B7C-50BA34E2F9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303C62-34FE-BB52-03BB-DE94CC4657D0}"/>
              </a:ext>
            </a:extLst>
          </p:cNvPr>
          <p:cNvSpPr>
            <a:spLocks noGrp="1"/>
          </p:cNvSpPr>
          <p:nvPr>
            <p:ph type="title"/>
          </p:nvPr>
        </p:nvSpPr>
        <p:spPr/>
        <p:txBody>
          <a:bodyPr>
            <a:noAutofit/>
          </a:bodyPr>
          <a:lstStyle/>
          <a:p>
            <a:pPr algn="ctr"/>
            <a:r>
              <a:rPr lang="en-GB" sz="3200" b="1" dirty="0">
                <a:latin typeface="Arial" panose="020B0604020202020204" pitchFamily="34" charset="0"/>
                <a:cs typeface="Arial" panose="020B0604020202020204" pitchFamily="34" charset="0"/>
              </a:rPr>
              <a:t>Student 4: DIVERSITY, EQUITY &amp; INCLUSION (DEI) </a:t>
            </a: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Overview of DEI at Tesco</a:t>
            </a:r>
            <a:br>
              <a:rPr lang="en-GB" sz="3200" b="1" dirty="0">
                <a:latin typeface="Arial" panose="020B0604020202020204" pitchFamily="34" charset="0"/>
                <a:cs typeface="Arial" panose="020B0604020202020204" pitchFamily="34" charset="0"/>
              </a:rPr>
            </a:br>
            <a:endParaRPr lang="en-GB" sz="3200" b="1" dirty="0">
              <a:latin typeface="Arial" panose="020B0604020202020204" pitchFamily="34" charset="0"/>
              <a:cs typeface="Arial" panose="020B0604020202020204" pitchFamily="34" charset="0"/>
            </a:endParaRPr>
          </a:p>
        </p:txBody>
      </p:sp>
      <p:graphicFrame>
        <p:nvGraphicFramePr>
          <p:cNvPr id="8" name="Content Placeholder 2">
            <a:extLst>
              <a:ext uri="{FF2B5EF4-FFF2-40B4-BE49-F238E27FC236}">
                <a16:creationId xmlns:a16="http://schemas.microsoft.com/office/drawing/2014/main" id="{20A4F8F1-1C7A-2F05-07C3-5AC1CA9145EB}"/>
              </a:ext>
            </a:extLst>
          </p:cNvPr>
          <p:cNvGraphicFramePr>
            <a:graphicFrameLocks noGrp="1"/>
          </p:cNvGraphicFramePr>
          <p:nvPr>
            <p:ph idx="1"/>
            <p:extLst>
              <p:ext uri="{D42A27DB-BD31-4B8C-83A1-F6EECF244321}">
                <p14:modId xmlns:p14="http://schemas.microsoft.com/office/powerpoint/2010/main" val="3707498368"/>
              </p:ext>
            </p:extLst>
          </p:nvPr>
        </p:nvGraphicFramePr>
        <p:xfrm>
          <a:off x="323850" y="1879600"/>
          <a:ext cx="56388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image3.png">
            <a:extLst>
              <a:ext uri="{FF2B5EF4-FFF2-40B4-BE49-F238E27FC236}">
                <a16:creationId xmlns:a16="http://schemas.microsoft.com/office/drawing/2014/main" id="{B9889561-0FE5-D290-F649-76639D36686E}"/>
              </a:ext>
            </a:extLst>
          </p:cNvPr>
          <p:cNvPicPr/>
          <p:nvPr/>
        </p:nvPicPr>
        <p:blipFill>
          <a:blip r:embed="rId8"/>
          <a:srcRect/>
          <a:stretch>
            <a:fillRect/>
          </a:stretch>
        </p:blipFill>
        <p:spPr>
          <a:xfrm>
            <a:off x="5802086" y="2436536"/>
            <a:ext cx="5638800" cy="3332893"/>
          </a:xfrm>
          <a:prstGeom prst="rect">
            <a:avLst/>
          </a:prstGeom>
          <a:ln/>
        </p:spPr>
      </p:pic>
      <p:sp>
        <p:nvSpPr>
          <p:cNvPr id="6" name="TextBox 5">
            <a:extLst>
              <a:ext uri="{FF2B5EF4-FFF2-40B4-BE49-F238E27FC236}">
                <a16:creationId xmlns:a16="http://schemas.microsoft.com/office/drawing/2014/main" id="{327C1F8D-02B6-1319-F98B-F89FFC97A6F0}"/>
              </a:ext>
            </a:extLst>
          </p:cNvPr>
          <p:cNvSpPr txBox="1"/>
          <p:nvPr/>
        </p:nvSpPr>
        <p:spPr>
          <a:xfrm>
            <a:off x="5802086" y="5868611"/>
            <a:ext cx="6096000" cy="457754"/>
          </a:xfrm>
          <a:prstGeom prst="rect">
            <a:avLst/>
          </a:prstGeom>
          <a:noFill/>
        </p:spPr>
        <p:txBody>
          <a:bodyPr wrap="square">
            <a:spAutoFit/>
          </a:bodyPr>
          <a:lstStyle/>
          <a:p>
            <a:pPr algn="ctr">
              <a:lnSpc>
                <a:spcPct val="150000"/>
              </a:lnSpc>
              <a:spcBef>
                <a:spcPts val="1200"/>
              </a:spcBef>
              <a:spcAft>
                <a:spcPts val="1200"/>
              </a:spcAft>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(Source: </a:t>
            </a:r>
            <a:r>
              <a:rPr lang="en-GB" sz="18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corporate.itesco.cz, 2024)</a:t>
            </a:r>
            <a:endParaRPr lang="en-GB" sz="16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21530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60FA5EB-FE83-0FEB-8098-68B2238E4860}"/>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8E0CA5-286D-C076-D851-5EF47C98C99B}"/>
              </a:ext>
            </a:extLst>
          </p:cNvPr>
          <p:cNvSpPr>
            <a:spLocks noGrp="1"/>
          </p:cNvSpPr>
          <p:nvPr>
            <p:ph type="title"/>
          </p:nvPr>
        </p:nvSpPr>
        <p:spPr>
          <a:xfrm>
            <a:off x="645064" y="525982"/>
            <a:ext cx="4282983" cy="1200361"/>
          </a:xfrm>
        </p:spPr>
        <p:txBody>
          <a:bodyPr anchor="b">
            <a:normAutofit/>
          </a:bodyPr>
          <a:lstStyle/>
          <a:p>
            <a:r>
              <a:rPr lang="en-GB" sz="2500" b="1">
                <a:latin typeface="Arial" panose="020B0604020202020204" pitchFamily="34" charset="0"/>
                <a:cs typeface="Arial" panose="020B0604020202020204" pitchFamily="34" charset="0"/>
              </a:rPr>
              <a:t>Theoretical Foundation: Social Identity Theory</a:t>
            </a:r>
            <a:br>
              <a:rPr lang="en-GB" sz="2500">
                <a:latin typeface="Arial" panose="020B0604020202020204" pitchFamily="34" charset="0"/>
                <a:cs typeface="Arial" panose="020B0604020202020204" pitchFamily="34" charset="0"/>
              </a:rPr>
            </a:br>
            <a:endParaRPr lang="en-GB" sz="2500">
              <a:latin typeface="Arial" panose="020B0604020202020204" pitchFamily="34" charset="0"/>
              <a:cs typeface="Arial" panose="020B0604020202020204" pitchFamily="34" charset="0"/>
            </a:endParaRPr>
          </a:p>
        </p:txBody>
      </p:sp>
      <p:sp>
        <p:nvSpPr>
          <p:cNvPr id="18" name="Rectangle 1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e4.png">
            <a:extLst>
              <a:ext uri="{FF2B5EF4-FFF2-40B4-BE49-F238E27FC236}">
                <a16:creationId xmlns:a16="http://schemas.microsoft.com/office/drawing/2014/main" id="{68340A1E-71C6-805C-54FF-A1ABB738D82E}"/>
              </a:ext>
            </a:extLst>
          </p:cNvPr>
          <p:cNvPicPr/>
          <p:nvPr/>
        </p:nvPicPr>
        <p:blipFill>
          <a:blip r:embed="rId3"/>
          <a:stretch>
            <a:fillRect/>
          </a:stretch>
        </p:blipFill>
        <p:spPr>
          <a:xfrm>
            <a:off x="5984947" y="1251536"/>
            <a:ext cx="5628018" cy="3466675"/>
          </a:xfrm>
          <a:prstGeom prst="rect">
            <a:avLst/>
          </a:prstGeom>
        </p:spPr>
      </p:pic>
      <p:graphicFrame>
        <p:nvGraphicFramePr>
          <p:cNvPr id="11" name="Content Placeholder 2">
            <a:extLst>
              <a:ext uri="{FF2B5EF4-FFF2-40B4-BE49-F238E27FC236}">
                <a16:creationId xmlns:a16="http://schemas.microsoft.com/office/drawing/2014/main" id="{811C8C33-82AF-47D5-BD36-835E424DA57C}"/>
              </a:ext>
            </a:extLst>
          </p:cNvPr>
          <p:cNvGraphicFramePr>
            <a:graphicFrameLocks noGrp="1"/>
          </p:cNvGraphicFramePr>
          <p:nvPr>
            <p:ph idx="1"/>
            <p:extLst>
              <p:ext uri="{D42A27DB-BD31-4B8C-83A1-F6EECF244321}">
                <p14:modId xmlns:p14="http://schemas.microsoft.com/office/powerpoint/2010/main" val="2670857731"/>
              </p:ext>
            </p:extLst>
          </p:nvPr>
        </p:nvGraphicFramePr>
        <p:xfrm>
          <a:off x="645066" y="2031101"/>
          <a:ext cx="4282984" cy="35119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4CA866C3-2F8B-AA71-B5DC-54D48D20EA66}"/>
              </a:ext>
            </a:extLst>
          </p:cNvPr>
          <p:cNvSpPr txBox="1"/>
          <p:nvPr/>
        </p:nvSpPr>
        <p:spPr>
          <a:xfrm>
            <a:off x="6096000" y="4940486"/>
            <a:ext cx="6096000" cy="376578"/>
          </a:xfrm>
          <a:prstGeom prst="rect">
            <a:avLst/>
          </a:prstGeom>
          <a:noFill/>
        </p:spPr>
        <p:txBody>
          <a:bodyPr wrap="square">
            <a:spAutoFit/>
          </a:bodyPr>
          <a:lstStyle/>
          <a:p>
            <a:pPr algn="ctr">
              <a:lnSpc>
                <a:spcPct val="150000"/>
              </a:lnSpc>
              <a:spcBef>
                <a:spcPts val="1200"/>
              </a:spcBef>
              <a:spcAft>
                <a:spcPts val="1200"/>
              </a:spcAft>
              <a:buNone/>
            </a:pPr>
            <a:r>
              <a:rPr lang="en-GB" sz="1400" dirty="0">
                <a:effectLst/>
                <a:latin typeface="Arial" panose="020B0604020202020204" pitchFamily="34" charset="0"/>
                <a:ea typeface="Times New Roman" panose="02020603050405020304" pitchFamily="18" charset="0"/>
                <a:cs typeface="Arial" panose="020B0604020202020204" pitchFamily="34" charset="0"/>
              </a:rPr>
              <a:t>(Source: </a:t>
            </a:r>
            <a:r>
              <a:rPr lang="en-GB" sz="14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Practical Psychology, 2019)</a:t>
            </a:r>
            <a:endParaRPr lang="en-GB" sz="12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56125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1A7301-4AB8-90FC-D9A2-F27E6F7940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7D62C8-68CF-2C90-7E05-4FD1B0DD6EC8}"/>
              </a:ext>
            </a:extLst>
          </p:cNvPr>
          <p:cNvSpPr>
            <a:spLocks noGrp="1"/>
          </p:cNvSpPr>
          <p:nvPr>
            <p:ph type="title"/>
          </p:nvPr>
        </p:nvSpPr>
        <p:spPr>
          <a:xfrm>
            <a:off x="251162" y="762002"/>
            <a:ext cx="6323809" cy="1708242"/>
          </a:xfrm>
        </p:spPr>
        <p:txBody>
          <a:bodyPr anchor="ctr">
            <a:normAutofit/>
          </a:bodyPr>
          <a:lstStyle/>
          <a:p>
            <a:pPr algn="ctr"/>
            <a:r>
              <a:rPr lang="en-GB" sz="3700" b="1" dirty="0">
                <a:latin typeface="Arial" panose="020B0604020202020204" pitchFamily="34" charset="0"/>
                <a:cs typeface="Arial" panose="020B0604020202020204" pitchFamily="34" charset="0"/>
              </a:rPr>
              <a:t>Current DEI Practices</a:t>
            </a:r>
            <a:br>
              <a:rPr lang="en-GB" sz="3700" dirty="0">
                <a:latin typeface="Arial" panose="020B0604020202020204" pitchFamily="34" charset="0"/>
                <a:cs typeface="Arial" panose="020B0604020202020204" pitchFamily="34" charset="0"/>
              </a:rPr>
            </a:br>
            <a:endParaRPr lang="en-GB" sz="37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1173E24-325C-F444-005A-CF92914C3483}"/>
              </a:ext>
            </a:extLst>
          </p:cNvPr>
          <p:cNvSpPr>
            <a:spLocks noGrp="1"/>
          </p:cNvSpPr>
          <p:nvPr>
            <p:ph idx="1"/>
          </p:nvPr>
        </p:nvSpPr>
        <p:spPr>
          <a:xfrm>
            <a:off x="761803" y="2470244"/>
            <a:ext cx="4800797" cy="3769834"/>
          </a:xfrm>
        </p:spPr>
        <p:txBody>
          <a:bodyPr anchor="ctr">
            <a:normAutofit/>
          </a:bodyPr>
          <a:lstStyle/>
          <a:p>
            <a:pPr lvl="0"/>
            <a:r>
              <a:rPr lang="en-GB" sz="2000" dirty="0">
                <a:latin typeface="Arial" panose="020B0604020202020204" pitchFamily="34" charset="0"/>
                <a:cs typeface="Arial" panose="020B0604020202020204" pitchFamily="34" charset="0"/>
              </a:rPr>
              <a:t>Training of all employees on unconscious bias has been </a:t>
            </a:r>
            <a:r>
              <a:rPr lang="en-GB" sz="2000" dirty="0" err="1">
                <a:latin typeface="Arial" panose="020B0604020202020204" pitchFamily="34" charset="0"/>
                <a:cs typeface="Arial" panose="020B0604020202020204" pitchFamily="34" charset="0"/>
              </a:rPr>
              <a:t>observd</a:t>
            </a:r>
            <a:r>
              <a:rPr lang="en-GB" sz="2000" dirty="0">
                <a:latin typeface="Arial" panose="020B0604020202020204" pitchFamily="34" charset="0"/>
                <a:cs typeface="Arial" panose="020B0604020202020204" pitchFamily="34" charset="0"/>
              </a:rPr>
              <a:t>.</a:t>
            </a:r>
          </a:p>
          <a:p>
            <a:pPr lvl="0"/>
            <a:r>
              <a:rPr lang="en-GB" sz="2000" dirty="0">
                <a:latin typeface="Arial" panose="020B0604020202020204" pitchFamily="34" charset="0"/>
                <a:cs typeface="Arial" panose="020B0604020202020204" pitchFamily="34" charset="0"/>
              </a:rPr>
              <a:t>Gender reporting has been helpful for boosting transparency.</a:t>
            </a:r>
          </a:p>
          <a:p>
            <a:pPr lvl="0"/>
            <a:r>
              <a:rPr lang="en-GB" sz="2000" dirty="0">
                <a:latin typeface="Arial" panose="020B0604020202020204" pitchFamily="34" charset="0"/>
                <a:cs typeface="Arial" panose="020B0604020202020204" pitchFamily="34" charset="0"/>
              </a:rPr>
              <a:t>There are disability inclusion initiatives available in the workplace (Arshad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2024).</a:t>
            </a:r>
          </a:p>
          <a:p>
            <a:pPr lvl="0"/>
            <a:r>
              <a:rPr lang="en-GB" sz="2000" dirty="0">
                <a:latin typeface="Arial" panose="020B0604020202020204" pitchFamily="34" charset="0"/>
                <a:cs typeface="Arial" panose="020B0604020202020204" pitchFamily="34" charset="0"/>
              </a:rPr>
              <a:t>Niche hiring will have wider representation of diverse employees.</a:t>
            </a:r>
          </a:p>
          <a:p>
            <a:endParaRPr lang="en-GB" sz="2000" dirty="0">
              <a:latin typeface="Arial" panose="020B0604020202020204" pitchFamily="34" charset="0"/>
              <a:cs typeface="Arial" panose="020B0604020202020204" pitchFamily="34" charset="0"/>
            </a:endParaRPr>
          </a:p>
        </p:txBody>
      </p:sp>
      <p:pic>
        <p:nvPicPr>
          <p:cNvPr id="4" name="image8.png" descr="A diagram of people and men&#10;&#10;AI-generated content may be incorrect.">
            <a:extLst>
              <a:ext uri="{FF2B5EF4-FFF2-40B4-BE49-F238E27FC236}">
                <a16:creationId xmlns:a16="http://schemas.microsoft.com/office/drawing/2014/main" id="{1AEF3F70-FCA0-CDE1-620F-F88F22F0F6E8}"/>
              </a:ext>
            </a:extLst>
          </p:cNvPr>
          <p:cNvPicPr/>
          <p:nvPr/>
        </p:nvPicPr>
        <p:blipFill>
          <a:blip r:embed="rId3"/>
          <a:stretch>
            <a:fillRect/>
          </a:stretch>
        </p:blipFill>
        <p:spPr>
          <a:xfrm>
            <a:off x="6096000" y="1135296"/>
            <a:ext cx="5334197" cy="4587409"/>
          </a:xfrm>
          <a:prstGeom prst="rect">
            <a:avLst/>
          </a:prstGeom>
        </p:spPr>
      </p:pic>
      <p:sp>
        <p:nvSpPr>
          <p:cNvPr id="6" name="TextBox 5">
            <a:extLst>
              <a:ext uri="{FF2B5EF4-FFF2-40B4-BE49-F238E27FC236}">
                <a16:creationId xmlns:a16="http://schemas.microsoft.com/office/drawing/2014/main" id="{5B3A2AF5-8040-6C33-33F1-D894758CEB75}"/>
              </a:ext>
            </a:extLst>
          </p:cNvPr>
          <p:cNvSpPr txBox="1"/>
          <p:nvPr/>
        </p:nvSpPr>
        <p:spPr>
          <a:xfrm>
            <a:off x="5753099" y="6011201"/>
            <a:ext cx="6096000" cy="457754"/>
          </a:xfrm>
          <a:prstGeom prst="rect">
            <a:avLst/>
          </a:prstGeom>
          <a:noFill/>
        </p:spPr>
        <p:txBody>
          <a:bodyPr wrap="square">
            <a:spAutoFit/>
          </a:bodyPr>
          <a:lstStyle/>
          <a:p>
            <a:pPr algn="ctr">
              <a:lnSpc>
                <a:spcPct val="150000"/>
              </a:lnSpc>
              <a:spcBef>
                <a:spcPts val="1200"/>
              </a:spcBef>
              <a:spcAft>
                <a:spcPts val="1200"/>
              </a:spcAft>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(Source: </a:t>
            </a:r>
            <a:r>
              <a:rPr lang="en-GB" sz="18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corporate.itesco.cz, 2024)</a:t>
            </a:r>
            <a:endParaRPr lang="en-GB" sz="16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88215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6E9A2FC-2575-C36E-6B05-6DB01A10A3EE}"/>
              </a:ext>
            </a:extLst>
          </p:cNvPr>
          <p:cNvPicPr>
            <a:picLocks noChangeAspect="1"/>
          </p:cNvPicPr>
          <p:nvPr/>
        </p:nvPicPr>
        <p:blipFill>
          <a:blip r:embed="rId3">
            <a:duotone>
              <a:schemeClr val="bg2">
                <a:shade val="45000"/>
                <a:satMod val="135000"/>
              </a:schemeClr>
              <a:prstClr val="white"/>
            </a:duotone>
          </a:blip>
          <a:srcRect b="12791"/>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0FFED0-526A-D0B7-C92F-F8D7E201A647}"/>
              </a:ext>
            </a:extLst>
          </p:cNvPr>
          <p:cNvSpPr>
            <a:spLocks noGrp="1"/>
          </p:cNvSpPr>
          <p:nvPr>
            <p:ph type="title"/>
          </p:nvPr>
        </p:nvSpPr>
        <p:spPr>
          <a:xfrm>
            <a:off x="838200" y="365125"/>
            <a:ext cx="10515600" cy="1325563"/>
          </a:xfrm>
        </p:spPr>
        <p:txBody>
          <a:bodyPr>
            <a:normAutofit/>
          </a:bodyPr>
          <a:lstStyle/>
          <a:p>
            <a:pPr algn="ctr"/>
            <a:r>
              <a:rPr lang="en-GB" b="1" dirty="0">
                <a:latin typeface="Arial" panose="020B0604020202020204" pitchFamily="34" charset="0"/>
                <a:cs typeface="Arial" panose="020B0604020202020204" pitchFamily="34" charset="0"/>
              </a:rPr>
              <a:t>Line Managers’ Role in DEI</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99275962-0AD4-FF8B-F768-508EB2C4B825}"/>
              </a:ext>
            </a:extLst>
          </p:cNvPr>
          <p:cNvGraphicFramePr>
            <a:graphicFrameLocks noGrp="1"/>
          </p:cNvGraphicFramePr>
          <p:nvPr>
            <p:ph idx="1"/>
            <p:extLst>
              <p:ext uri="{D42A27DB-BD31-4B8C-83A1-F6EECF244321}">
                <p14:modId xmlns:p14="http://schemas.microsoft.com/office/powerpoint/2010/main" val="539614536"/>
              </p:ext>
            </p:extLst>
          </p:nvPr>
        </p:nvGraphicFramePr>
        <p:xfrm>
          <a:off x="1034143" y="1690688"/>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195931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58F07-FEB3-A111-AEB9-E59E305A07CC}"/>
              </a:ext>
            </a:extLst>
          </p:cNvPr>
          <p:cNvSpPr>
            <a:spLocks noGrp="1"/>
          </p:cNvSpPr>
          <p:nvPr>
            <p:ph type="title"/>
          </p:nvPr>
        </p:nvSpPr>
        <p:spPr>
          <a:xfrm>
            <a:off x="630936" y="640080"/>
            <a:ext cx="4818888" cy="1481328"/>
          </a:xfrm>
        </p:spPr>
        <p:txBody>
          <a:bodyPr anchor="b">
            <a:normAutofit/>
          </a:bodyPr>
          <a:lstStyle/>
          <a:p>
            <a:r>
              <a:rPr lang="en-GB" sz="5000" b="1" dirty="0">
                <a:latin typeface="Arial" panose="020B0604020202020204" pitchFamily="34" charset="0"/>
                <a:cs typeface="Arial" panose="020B0604020202020204" pitchFamily="34" charset="0"/>
              </a:rPr>
              <a:t>DEI Challenges</a:t>
            </a:r>
            <a:br>
              <a:rPr lang="en-GB" sz="5000" dirty="0">
                <a:latin typeface="Arial" panose="020B0604020202020204" pitchFamily="34" charset="0"/>
                <a:cs typeface="Arial" panose="020B0604020202020204" pitchFamily="34" charset="0"/>
              </a:rPr>
            </a:br>
            <a:endParaRPr lang="en-GB" sz="5000" dirty="0">
              <a:latin typeface="Arial" panose="020B0604020202020204" pitchFamily="34" charset="0"/>
              <a:cs typeface="Arial" panose="020B0604020202020204" pitchFamily="34" charset="0"/>
            </a:endParaRPr>
          </a:p>
        </p:txBody>
      </p:sp>
      <p:graphicFrame>
        <p:nvGraphicFramePr>
          <p:cNvPr id="13" name="Content Placeholder 2">
            <a:extLst>
              <a:ext uri="{FF2B5EF4-FFF2-40B4-BE49-F238E27FC236}">
                <a16:creationId xmlns:a16="http://schemas.microsoft.com/office/drawing/2014/main" id="{CF2A3719-EA9D-ED7B-DD88-03EA9351F970}"/>
              </a:ext>
            </a:extLst>
          </p:cNvPr>
          <p:cNvGraphicFramePr>
            <a:graphicFrameLocks noGrp="1"/>
          </p:cNvGraphicFramePr>
          <p:nvPr>
            <p:ph idx="1"/>
            <p:extLst>
              <p:ext uri="{D42A27DB-BD31-4B8C-83A1-F6EECF244321}">
                <p14:modId xmlns:p14="http://schemas.microsoft.com/office/powerpoint/2010/main" val="91563074"/>
              </p:ext>
            </p:extLst>
          </p:nvPr>
        </p:nvGraphicFramePr>
        <p:xfrm>
          <a:off x="761565" y="2121408"/>
          <a:ext cx="4818888" cy="39603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image1.png" descr="A screenshot of a web page&#10;&#10;AI-generated content may be incorrect.">
            <a:extLst>
              <a:ext uri="{FF2B5EF4-FFF2-40B4-BE49-F238E27FC236}">
                <a16:creationId xmlns:a16="http://schemas.microsoft.com/office/drawing/2014/main" id="{1A051D7D-DA95-CE7C-B2A5-BB04DEB2BF1E}"/>
              </a:ext>
            </a:extLst>
          </p:cNvPr>
          <p:cNvPicPr/>
          <p:nvPr/>
        </p:nvPicPr>
        <p:blipFill>
          <a:blip r:embed="rId8"/>
          <a:stretch>
            <a:fillRect/>
          </a:stretch>
        </p:blipFill>
        <p:spPr>
          <a:xfrm>
            <a:off x="6099048" y="657950"/>
            <a:ext cx="5458968" cy="5542099"/>
          </a:xfrm>
          <a:prstGeom prst="rect">
            <a:avLst/>
          </a:prstGeom>
        </p:spPr>
      </p:pic>
      <p:sp>
        <p:nvSpPr>
          <p:cNvPr id="6" name="TextBox 5">
            <a:extLst>
              <a:ext uri="{FF2B5EF4-FFF2-40B4-BE49-F238E27FC236}">
                <a16:creationId xmlns:a16="http://schemas.microsoft.com/office/drawing/2014/main" id="{50580ECB-428F-5DEA-029D-89FA6E311A93}"/>
              </a:ext>
            </a:extLst>
          </p:cNvPr>
          <p:cNvSpPr txBox="1"/>
          <p:nvPr/>
        </p:nvSpPr>
        <p:spPr>
          <a:xfrm>
            <a:off x="6096000" y="6200049"/>
            <a:ext cx="6096000" cy="457754"/>
          </a:xfrm>
          <a:prstGeom prst="rect">
            <a:avLst/>
          </a:prstGeom>
          <a:noFill/>
        </p:spPr>
        <p:txBody>
          <a:bodyPr wrap="square">
            <a:spAutoFit/>
          </a:bodyPr>
          <a:lstStyle/>
          <a:p>
            <a:pPr algn="ctr">
              <a:lnSpc>
                <a:spcPct val="150000"/>
              </a:lnSpc>
              <a:spcBef>
                <a:spcPts val="1200"/>
              </a:spcBef>
              <a:spcAft>
                <a:spcPts val="1200"/>
              </a:spcAft>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(Source: </a:t>
            </a:r>
            <a:r>
              <a:rPr lang="en-GB" sz="18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corporate.itesco.cz, 2024)</a:t>
            </a:r>
            <a:endParaRPr lang="en-GB" sz="16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31842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6D1B1FD-197A-8A82-906F-FB83831A3BB2}"/>
              </a:ext>
            </a:extLst>
          </p:cNvPr>
          <p:cNvSpPr>
            <a:spLocks noGrp="1"/>
          </p:cNvSpPr>
          <p:nvPr>
            <p:ph type="title"/>
          </p:nvPr>
        </p:nvSpPr>
        <p:spPr>
          <a:xfrm>
            <a:off x="461273" y="1781727"/>
            <a:ext cx="3439700" cy="2396359"/>
          </a:xfrm>
        </p:spPr>
        <p:txBody>
          <a:bodyPr anchor="b">
            <a:normAutofit/>
          </a:bodyPr>
          <a:lstStyle/>
          <a:p>
            <a:pPr algn="r"/>
            <a:r>
              <a:rPr lang="en-US" sz="2800" b="1" dirty="0">
                <a:solidFill>
                  <a:srgbClr val="FFFFFF"/>
                </a:solidFill>
                <a:latin typeface="Arial" panose="020B0604020202020204" pitchFamily="34" charset="0"/>
                <a:cs typeface="Arial" panose="020B0604020202020204" pitchFamily="34" charset="0"/>
              </a:rPr>
              <a:t>Recommendations</a:t>
            </a:r>
            <a:endParaRPr lang="en-GB" sz="2800" b="1" dirty="0">
              <a:solidFill>
                <a:srgbClr val="FFFFFF"/>
              </a:solidFill>
              <a:latin typeface="Arial" panose="020B0604020202020204" pitchFamily="34" charset="0"/>
              <a:cs typeface="Arial" panose="020B0604020202020204" pitchFamily="34" charset="0"/>
            </a:endParaRPr>
          </a:p>
        </p:txBody>
      </p:sp>
      <p:graphicFrame>
        <p:nvGraphicFramePr>
          <p:cNvPr id="7" name="Content Placeholder 2">
            <a:extLst>
              <a:ext uri="{FF2B5EF4-FFF2-40B4-BE49-F238E27FC236}">
                <a16:creationId xmlns:a16="http://schemas.microsoft.com/office/drawing/2014/main" id="{7FA7D955-49C4-480A-D382-DC8B03890A53}"/>
              </a:ext>
            </a:extLst>
          </p:cNvPr>
          <p:cNvGraphicFramePr>
            <a:graphicFrameLocks noGrp="1"/>
          </p:cNvGraphicFramePr>
          <p:nvPr>
            <p:ph idx="1"/>
            <p:extLst>
              <p:ext uri="{D42A27DB-BD31-4B8C-83A1-F6EECF244321}">
                <p14:modId xmlns:p14="http://schemas.microsoft.com/office/powerpoint/2010/main" val="220676597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39592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05D96027-2D0B-2106-0EC6-82AE986AF836}"/>
              </a:ext>
            </a:extLst>
          </p:cNvPr>
          <p:cNvSpPr>
            <a:spLocks noGrp="1"/>
          </p:cNvSpPr>
          <p:nvPr>
            <p:ph type="title"/>
          </p:nvPr>
        </p:nvSpPr>
        <p:spPr>
          <a:xfrm>
            <a:off x="1256522" y="591829"/>
            <a:ext cx="3939688" cy="5583126"/>
          </a:xfrm>
        </p:spPr>
        <p:txBody>
          <a:bodyPr>
            <a:normAutofit/>
          </a:bodyPr>
          <a:lstStyle/>
          <a:p>
            <a:r>
              <a:rPr lang="en-GB" sz="4000" b="1" dirty="0">
                <a:latin typeface="Arial" panose="020B0604020202020204" pitchFamily="34" charset="0"/>
                <a:cs typeface="Arial" panose="020B0604020202020204" pitchFamily="34" charset="0"/>
              </a:rPr>
              <a:t>Group Conclusion Slide – Strategic Alignment of HR Topics</a:t>
            </a:r>
            <a:br>
              <a:rPr lang="en-GB" sz="4000"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cxnSp>
        <p:nvCxnSpPr>
          <p:cNvPr id="17" name="Straight Connector 16">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4"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6"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8"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BD7F79E2-6DB3-A5DD-DF0E-17AA7289177B}"/>
              </a:ext>
            </a:extLst>
          </p:cNvPr>
          <p:cNvGraphicFramePr>
            <a:graphicFrameLocks noGrp="1"/>
          </p:cNvGraphicFramePr>
          <p:nvPr>
            <p:ph idx="1"/>
            <p:extLst>
              <p:ext uri="{D42A27DB-BD31-4B8C-83A1-F6EECF244321}">
                <p14:modId xmlns:p14="http://schemas.microsoft.com/office/powerpoint/2010/main" val="2044532378"/>
              </p:ext>
            </p:extLst>
          </p:nvPr>
        </p:nvGraphicFramePr>
        <p:xfrm>
          <a:off x="5492710" y="671805"/>
          <a:ext cx="5861090" cy="5503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14896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17CF0F89-9723-1833-EA1F-AFC808C1B8CE}"/>
              </a:ext>
            </a:extLst>
          </p:cNvPr>
          <p:cNvSpPr>
            <a:spLocks noGrp="1"/>
          </p:cNvSpPr>
          <p:nvPr>
            <p:ph type="title"/>
          </p:nvPr>
        </p:nvSpPr>
        <p:spPr>
          <a:xfrm>
            <a:off x="686834" y="1153572"/>
            <a:ext cx="3200400" cy="4461163"/>
          </a:xfrm>
        </p:spPr>
        <p:txBody>
          <a:bodyPr>
            <a:normAutofit/>
          </a:bodyPr>
          <a:lstStyle/>
          <a:p>
            <a:pPr marL="0" marR="0">
              <a:spcBef>
                <a:spcPts val="1200"/>
              </a:spcBef>
              <a:spcAft>
                <a:spcPts val="1200"/>
              </a:spcAft>
            </a:pPr>
            <a:r>
              <a:rPr lang="en-GB" b="1"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Reference List (Student 1)</a:t>
            </a:r>
            <a:br>
              <a:rPr lang="en-GB" dirty="0">
                <a:solidFill>
                  <a:srgbClr val="FFFFFF"/>
                </a:solidFill>
                <a:effectLst/>
                <a:latin typeface="Arial" panose="020B0604020202020204" pitchFamily="34" charset="0"/>
                <a:ea typeface="Arial" panose="020B0604020202020204" pitchFamily="34" charset="0"/>
                <a:cs typeface="Arial" panose="020B0604020202020204" pitchFamily="34" charset="0"/>
              </a:rPr>
            </a:br>
            <a:endParaRPr lang="en-GB" dirty="0">
              <a:solidFill>
                <a:srgbClr val="FFFFFF"/>
              </a:solidFill>
              <a:latin typeface="Arial" panose="020B0604020202020204" pitchFamily="34" charset="0"/>
              <a:cs typeface="Arial" panose="020B0604020202020204" pitchFamily="34" charset="0"/>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DBEEBA1-90F1-7785-7737-DC6D75296E5D}"/>
              </a:ext>
            </a:extLst>
          </p:cNvPr>
          <p:cNvSpPr>
            <a:spLocks noGrp="1"/>
          </p:cNvSpPr>
          <p:nvPr>
            <p:ph idx="1"/>
          </p:nvPr>
        </p:nvSpPr>
        <p:spPr>
          <a:xfrm>
            <a:off x="4447308" y="591344"/>
            <a:ext cx="6906491" cy="5585619"/>
          </a:xfrm>
        </p:spPr>
        <p:txBody>
          <a:bodyPr anchor="ctr">
            <a:normAutofit fontScale="85000" lnSpcReduction="20000"/>
          </a:bodyPr>
          <a:lstStyle/>
          <a:p>
            <a:pPr marL="0" marR="0" algn="just">
              <a:lnSpc>
                <a:spcPct val="150000"/>
              </a:lnSpc>
              <a:spcBef>
                <a:spcPts val="1200"/>
              </a:spcBef>
              <a:spcAft>
                <a:spcPts val="1200"/>
              </a:spcAft>
              <a:buNone/>
            </a:pPr>
            <a:r>
              <a:rPr lang="en-US" sz="1100" dirty="0">
                <a:solidFill>
                  <a:srgbClr val="222222"/>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Armstrong, M. (2020). Handbook of Human Resource Management Practice. London: Kogan Page</a:t>
            </a:r>
          </a:p>
          <a:p>
            <a:pPr marL="0" marR="0" algn="just">
              <a:lnSpc>
                <a:spcPct val="150000"/>
              </a:lnSpc>
              <a:spcBef>
                <a:spcPts val="1200"/>
              </a:spcBef>
              <a:spcAft>
                <a:spcPts val="1200"/>
              </a:spcAft>
              <a:buNone/>
            </a:pPr>
            <a:r>
              <a:rPr lang="en-US" sz="1100" dirty="0">
                <a:highlight>
                  <a:srgbClr val="FFFFFF"/>
                </a:highlight>
                <a:latin typeface="Arial" panose="020B0604020202020204" pitchFamily="34" charset="0"/>
                <a:cs typeface="Arial" panose="020B0604020202020204" pitchFamily="34" charset="0"/>
              </a:rPr>
              <a:t>Gov.uk. (2025). </a:t>
            </a:r>
            <a:r>
              <a:rPr lang="en-US" sz="1100" i="1" dirty="0">
                <a:highlight>
                  <a:srgbClr val="FFFFFF"/>
                </a:highlight>
                <a:latin typeface="Arial" panose="020B0604020202020204" pitchFamily="34" charset="0"/>
                <a:cs typeface="Arial" panose="020B0604020202020204" pitchFamily="34" charset="0"/>
              </a:rPr>
              <a:t>Budget 2025: Retail, Hospitality and Leisure Factsheet</a:t>
            </a:r>
            <a:r>
              <a:rPr lang="en-US" sz="1100" dirty="0">
                <a:highlight>
                  <a:srgbClr val="FFFFFF"/>
                </a:highlight>
                <a:latin typeface="Arial" panose="020B0604020202020204" pitchFamily="34" charset="0"/>
                <a:cs typeface="Arial" panose="020B0604020202020204" pitchFamily="34" charset="0"/>
              </a:rPr>
              <a:t>. </a:t>
            </a:r>
            <a:r>
              <a:rPr lang="en-US" sz="1100" i="1" dirty="0">
                <a:highlight>
                  <a:srgbClr val="FFFFFF"/>
                </a:highlight>
                <a:latin typeface="Arial" panose="020B0604020202020204" pitchFamily="34" charset="0"/>
                <a:cs typeface="Arial" panose="020B0604020202020204" pitchFamily="34" charset="0"/>
              </a:rPr>
              <a:t>GOV.UK</a:t>
            </a:r>
            <a:r>
              <a:rPr lang="en-US" sz="1100" dirty="0">
                <a:highlight>
                  <a:srgbClr val="FFFFFF"/>
                </a:highlight>
                <a:latin typeface="Arial" panose="020B0604020202020204" pitchFamily="34" charset="0"/>
                <a:cs typeface="Arial" panose="020B0604020202020204" pitchFamily="34" charset="0"/>
              </a:rPr>
              <a:t>. Available at: https://www.gov.uk/government/publications/budget-2025-retail-hospitality-and-leisure-factsheet/budget-2025-retail-hospitality-and-leisure-factsheet (Accessed: 1 December 2025)</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marL="0" marR="0">
              <a:spcBef>
                <a:spcPts val="1200"/>
              </a:spcBef>
              <a:spcAft>
                <a:spcPts val="1200"/>
              </a:spcAft>
              <a:buNone/>
            </a:pP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Koski, L., (2024). Optimization of the induction process. </a:t>
            </a:r>
            <a:r>
              <a:rPr lang="en-GB" sz="1100" u="sng" dirty="0">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2"/>
              </a:rPr>
              <a:t>https://www.theseus.fi/bitstream/handle/10024/858105/Koski_Lovisa.pdf?sequence=2</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marL="0" marR="0">
              <a:spcBef>
                <a:spcPts val="1200"/>
              </a:spcBef>
              <a:spcAft>
                <a:spcPts val="1200"/>
              </a:spcAft>
              <a:buNone/>
            </a:pP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Mkansi, M. and </a:t>
            </a:r>
            <a:r>
              <a:rPr lang="en-GB" sz="1100"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Nsakanda</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A.L., (2021). Leveraging the physical network of stores in e-grocery order fulfilment for sustainable competitive advantage.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Research in Transportation Economics</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87</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p.100786. </a:t>
            </a:r>
            <a:r>
              <a:rPr lang="en-GB" sz="1100" u="sng" dirty="0">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3"/>
              </a:rPr>
              <a:t>https://www.sciencedirect.com/science/article/pii/S0739885919303026</a:t>
            </a:r>
            <a:endParaRPr lang="en-GB" sz="1100" u="sng" dirty="0">
              <a:effectLst/>
              <a:highlight>
                <a:srgbClr val="FFFFFF"/>
              </a:highlight>
              <a:latin typeface="Arial" panose="020B0604020202020204" pitchFamily="34" charset="0"/>
              <a:ea typeface="Times New Roman" panose="02020603050405020304" pitchFamily="18" charset="0"/>
              <a:cs typeface="Arial" panose="020B0604020202020204" pitchFamily="34" charset="0"/>
            </a:endParaRPr>
          </a:p>
          <a:p>
            <a:pPr marL="0">
              <a:spcBef>
                <a:spcPts val="1200"/>
              </a:spcBef>
              <a:spcAft>
                <a:spcPts val="1200"/>
              </a:spcAft>
              <a:buNone/>
            </a:pPr>
            <a:r>
              <a:rPr lang="en-GB" sz="1100" dirty="0">
                <a:highlight>
                  <a:srgbClr val="FFFFFF"/>
                </a:highlight>
                <a:latin typeface="Arial" panose="020B0604020202020204" pitchFamily="34" charset="0"/>
                <a:cs typeface="Arial" panose="020B0604020202020204" pitchFamily="34" charset="0"/>
              </a:rPr>
              <a:t>ons.gov.uk</a:t>
            </a:r>
            <a:r>
              <a:rPr lang="en-GB" sz="1100" i="1" dirty="0">
                <a:highlight>
                  <a:srgbClr val="FFFFFF"/>
                </a:highlight>
                <a:latin typeface="Arial" panose="020B0604020202020204" pitchFamily="34" charset="0"/>
                <a:cs typeface="Arial" panose="020B0604020202020204" pitchFamily="34" charset="0"/>
              </a:rPr>
              <a:t> </a:t>
            </a:r>
            <a:r>
              <a:rPr lang="en-GB" sz="1100" dirty="0">
                <a:highlight>
                  <a:srgbClr val="FFFFFF"/>
                </a:highlight>
                <a:latin typeface="Arial" panose="020B0604020202020204" pitchFamily="34" charset="0"/>
                <a:cs typeface="Arial" panose="020B0604020202020204" pitchFamily="34" charset="0"/>
              </a:rPr>
              <a:t>(2025) </a:t>
            </a:r>
            <a:r>
              <a:rPr lang="en-GB" sz="1100" i="1" dirty="0">
                <a:highlight>
                  <a:srgbClr val="FFFFFF"/>
                </a:highlight>
                <a:latin typeface="Arial" panose="020B0604020202020204" pitchFamily="34" charset="0"/>
                <a:cs typeface="Arial" panose="020B0604020202020204" pitchFamily="34" charset="0"/>
              </a:rPr>
              <a:t>Gross Domestic Product (GDP) - Office for National Statistics</a:t>
            </a:r>
            <a:r>
              <a:rPr lang="en-GB" sz="1100" dirty="0">
                <a:highlight>
                  <a:srgbClr val="FFFFFF"/>
                </a:highlight>
                <a:latin typeface="Arial" panose="020B0604020202020204" pitchFamily="34" charset="0"/>
                <a:cs typeface="Arial" panose="020B0604020202020204" pitchFamily="34" charset="0"/>
              </a:rPr>
              <a:t>. Available at: </a:t>
            </a:r>
            <a:r>
              <a:rPr lang="en-GB" sz="1100" u="sng" dirty="0">
                <a:highlight>
                  <a:srgbClr val="FFFFFF"/>
                </a:highlight>
                <a:latin typeface="Arial" panose="020B0604020202020204" pitchFamily="34" charset="0"/>
                <a:cs typeface="Arial" panose="020B0604020202020204" pitchFamily="34" charset="0"/>
                <a:hlinkClick r:id="rId4"/>
              </a:rPr>
              <a:t>https://www.ons.gov.uk/economy/grossdomesticproductgdp</a:t>
            </a:r>
            <a:r>
              <a:rPr lang="en-GB" sz="1100" dirty="0">
                <a:highlight>
                  <a:srgbClr val="FFFFFF"/>
                </a:highlight>
                <a:latin typeface="Arial" panose="020B0604020202020204" pitchFamily="34" charset="0"/>
                <a:cs typeface="Arial" panose="020B0604020202020204" pitchFamily="34" charset="0"/>
              </a:rPr>
              <a:t> (Accessed: 1 December 2025).</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marL="0" marR="0">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Radtke, L. (2022) </a:t>
            </a:r>
            <a:r>
              <a:rPr lang="en-GB" sz="1100" i="1" dirty="0">
                <a:effectLst/>
                <a:latin typeface="Arial" panose="020B0604020202020204" pitchFamily="34" charset="0"/>
                <a:ea typeface="Times New Roman" panose="02020603050405020304" pitchFamily="18" charset="0"/>
                <a:cs typeface="Arial" panose="020B0604020202020204" pitchFamily="34" charset="0"/>
              </a:rPr>
              <a:t>2.6 The Interactionist Perspective: The Role of Fit</a:t>
            </a:r>
            <a:r>
              <a:rPr lang="en-GB" sz="1100" dirty="0">
                <a:effectLst/>
                <a:latin typeface="Arial" panose="020B0604020202020204" pitchFamily="34" charset="0"/>
                <a:ea typeface="Times New Roman" panose="02020603050405020304" pitchFamily="18" charset="0"/>
                <a:cs typeface="Arial" panose="020B0604020202020204" pitchFamily="34" charset="0"/>
              </a:rPr>
              <a:t>, </a:t>
            </a:r>
            <a:r>
              <a:rPr lang="en-GB" sz="1100" i="1" dirty="0">
                <a:effectLst/>
                <a:latin typeface="Arial" panose="020B0604020202020204" pitchFamily="34" charset="0"/>
                <a:ea typeface="Times New Roman" panose="02020603050405020304" pitchFamily="18" charset="0"/>
                <a:cs typeface="Arial" panose="020B0604020202020204" pitchFamily="34" charset="0"/>
              </a:rPr>
              <a:t>Principles of Leadership &amp; Management</a:t>
            </a:r>
            <a:r>
              <a:rPr lang="en-GB" sz="1100" dirty="0">
                <a:effectLst/>
                <a:latin typeface="Arial" panose="020B0604020202020204" pitchFamily="34" charset="0"/>
                <a:ea typeface="Times New Roman" panose="02020603050405020304" pitchFamily="18" charset="0"/>
                <a:cs typeface="Arial" panose="020B0604020202020204" pitchFamily="34" charset="0"/>
              </a:rPr>
              <a:t>. Fanshawe College Pressbooks. 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5"/>
              </a:rPr>
              <a:t>https://ecampusontario.pressbooks.pub/leadershipandmanagement/chapter/2-6-the-interactionist-perspective-the-role-of-fit/</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24 November 2025).</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marL="0" marR="0">
              <a:spcBef>
                <a:spcPts val="1200"/>
              </a:spcBef>
              <a:spcAft>
                <a:spcPts val="1200"/>
              </a:spcAft>
              <a:buNone/>
            </a:pP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Smith, C.B., Wong, K.L.Y., Dunn, S., Gregorio, M., Wong, L., Huynh, P. and Hung, L., (2024), December. Behind the Frontlines: Insights for Supporting Mental Health and Staff Retention in the Long-Term Care Workforce. In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Healthcare</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(Vol. 13, No. 1, p. 40). MDPI. </a:t>
            </a:r>
            <a:r>
              <a:rPr lang="en-GB" sz="1100" u="sng" dirty="0">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6"/>
              </a:rPr>
              <a:t>https://www.mdpi.com/2227-9032/13/1/40</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marL="0" marR="0">
              <a:spcBef>
                <a:spcPts val="1200"/>
              </a:spcBef>
              <a:spcAft>
                <a:spcPts val="1200"/>
              </a:spcAft>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tescoworkers.ie (2021) </a:t>
            </a:r>
            <a:r>
              <a:rPr lang="en-GB" sz="1100" i="1" dirty="0">
                <a:effectLst/>
                <a:latin typeface="Arial" panose="020B0604020202020204" pitchFamily="34" charset="0"/>
                <a:ea typeface="Times New Roman" panose="02020603050405020304" pitchFamily="18" charset="0"/>
                <a:cs typeface="Arial" panose="020B0604020202020204" pitchFamily="34" charset="0"/>
              </a:rPr>
              <a:t>Tesco Workers Together</a:t>
            </a:r>
            <a:r>
              <a:rPr lang="en-GB" sz="11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7"/>
              </a:rPr>
              <a:t>https://tescoworkers.ie/</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24 November 2025).</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marL="0" marR="0">
              <a:spcBef>
                <a:spcPts val="1200"/>
              </a:spcBef>
              <a:spcAft>
                <a:spcPts val="1200"/>
              </a:spcAft>
              <a:buNone/>
            </a:pP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Tholen, G., (2024). Matching candidates to culture: How assessments of organisational fit shape the hiring process.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Work, Employment and Society</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38</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(3), pp.705-722. </a:t>
            </a:r>
            <a:r>
              <a:rPr lang="en-GB" sz="1100" u="sng" dirty="0">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8"/>
              </a:rPr>
              <a:t>https://journals.sagepub.com/doi/pdf/10.1177/09500170231155294</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marL="0" marR="0">
              <a:spcBef>
                <a:spcPts val="1200"/>
              </a:spcBef>
              <a:spcAft>
                <a:spcPts val="1200"/>
              </a:spcAft>
              <a:buNone/>
            </a:pP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Vishwanath, B. and </a:t>
            </a:r>
            <a:r>
              <a:rPr lang="en-GB" sz="1100"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Vaddepalli</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S., (2023). The future of work: Implications of artificial intelligence on hr practices. </a:t>
            </a:r>
            <a:r>
              <a:rPr lang="en-GB" sz="1100" i="1"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Tuijin</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Jishu/Journal of Propulsion Technology</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44</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(3), pp.1711-1724.</a:t>
            </a:r>
            <a:r>
              <a:rPr lang="en-GB" sz="1100" u="sng" dirty="0">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9"/>
              </a:rPr>
              <a:t>https://www.researchgate.net/profile/Surendar-Vaddepalli/publication/376186700_The_Future_of_Work_Implications_of_Artificial_Intelligence_on_Hr_Practices/links/659ab3646f6e450f19d45d60/The-Future-of-Work-Implications-of-Artificial-Intelligence-on-Hr-Practices.pdf</a:t>
            </a:r>
            <a:endParaRPr lang="en-GB" sz="1100" dirty="0">
              <a:effectLst/>
              <a:latin typeface="Arial" panose="020B0604020202020204" pitchFamily="34" charset="0"/>
              <a:ea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47507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F5C2C7-DD5F-2E22-F4D5-0F69227334F4}"/>
              </a:ext>
            </a:extLst>
          </p:cNvPr>
          <p:cNvSpPr>
            <a:spLocks noGrp="1"/>
          </p:cNvSpPr>
          <p:nvPr>
            <p:ph type="title"/>
          </p:nvPr>
        </p:nvSpPr>
        <p:spPr>
          <a:xfrm>
            <a:off x="686834" y="1153572"/>
            <a:ext cx="3200400" cy="4461163"/>
          </a:xfrm>
        </p:spPr>
        <p:txBody>
          <a:bodyPr>
            <a:normAutofit/>
          </a:bodyPr>
          <a:lstStyle/>
          <a:p>
            <a:pPr marL="0" marR="0">
              <a:spcBef>
                <a:spcPts val="1200"/>
              </a:spcBef>
              <a:spcAft>
                <a:spcPts val="1200"/>
              </a:spcAft>
            </a:pPr>
            <a:r>
              <a:rPr lang="en-GB" b="1"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Reference List (Student 2)</a:t>
            </a:r>
            <a:br>
              <a:rPr lang="en-GB" dirty="0">
                <a:solidFill>
                  <a:srgbClr val="FFFFFF"/>
                </a:solidFill>
                <a:effectLst/>
                <a:latin typeface="Arial" panose="020B0604020202020204" pitchFamily="34" charset="0"/>
                <a:ea typeface="Arial" panose="020B0604020202020204" pitchFamily="34" charset="0"/>
                <a:cs typeface="Arial" panose="020B0604020202020204" pitchFamily="34" charset="0"/>
              </a:rPr>
            </a:br>
            <a:endParaRPr lang="en-GB" dirty="0">
              <a:solidFill>
                <a:srgbClr val="FFFFFF"/>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675CEBF-AA38-60D3-3A23-A6B8C14B4082}"/>
              </a:ext>
            </a:extLst>
          </p:cNvPr>
          <p:cNvSpPr>
            <a:spLocks noGrp="1"/>
          </p:cNvSpPr>
          <p:nvPr>
            <p:ph idx="1"/>
          </p:nvPr>
        </p:nvSpPr>
        <p:spPr>
          <a:xfrm>
            <a:off x="4447308" y="591344"/>
            <a:ext cx="6906491" cy="5585619"/>
          </a:xfrm>
        </p:spPr>
        <p:txBody>
          <a:bodyPr anchor="ctr">
            <a:normAutofit/>
          </a:bodyPr>
          <a:lstStyle/>
          <a:p>
            <a:pPr marL="0" marR="0">
              <a:spcBef>
                <a:spcPts val="1200"/>
              </a:spcBef>
              <a:spcAft>
                <a:spcPts val="1200"/>
              </a:spcAft>
              <a:buNone/>
            </a:pP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CIPD (2024).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CIPD | Transforming the HR operating model: Tesco</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[online] CIPD. Available at: </a:t>
            </a:r>
            <a:r>
              <a:rPr lang="en-GB" sz="1100" u="sng" dirty="0">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2"/>
              </a:rPr>
              <a:t>https://www.cipd.org/en/knowledge/case-studies/operating-model-tesco/</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[Accessed 24 Nov. 2025].</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marL="0" marR="0">
              <a:spcBef>
                <a:spcPts val="1200"/>
              </a:spcBef>
              <a:spcAft>
                <a:spcPts val="1200"/>
              </a:spcAft>
              <a:buNone/>
            </a:pP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Goulart, V.G., </a:t>
            </a:r>
            <a:r>
              <a:rPr lang="en-GB" sz="1100"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Liboni</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L.B. and </a:t>
            </a:r>
            <a:r>
              <a:rPr lang="en-GB" sz="1100"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Cezarino</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L.O., (2022). Balancing skills in the digital transformation era: The future of jobs and the role of higher education.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Industry and Higher Education</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36</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(2), pp.118-127. </a:t>
            </a:r>
            <a:r>
              <a:rPr lang="en-GB" sz="1100" u="sng" dirty="0">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3"/>
              </a:rPr>
              <a:t>https://iris.unive.it/bitstream/10278/3742108/1/2021%20%20Industry%20%26%20HE.pdf</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marL="0" marR="0">
              <a:spcBef>
                <a:spcPts val="1200"/>
              </a:spcBef>
              <a:spcAft>
                <a:spcPts val="1200"/>
              </a:spcAft>
              <a:buNone/>
            </a:pP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Hinzmann, D., </a:t>
            </a:r>
            <a:r>
              <a:rPr lang="en-GB" sz="1100"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Haneveld</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J., Heininger, S.K. and Spitznagel, N., (2022). Is it time to rethink education and training? Learning how to perform under pressure: An observational study.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Medicine</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101</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(52), p.e32302. </a:t>
            </a:r>
            <a:r>
              <a:rPr lang="en-GB" sz="1100" u="sng" dirty="0">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4"/>
              </a:rPr>
              <a:t>https://journals.lww.com/md-journal/_layouts/15/oaks.journals/downloadpdf.aspx?an=00005792-202212300-00095</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marL="0" marR="0">
              <a:spcBef>
                <a:spcPts val="1200"/>
              </a:spcBef>
              <a:spcAft>
                <a:spcPts val="1200"/>
              </a:spcAft>
              <a:buNone/>
            </a:pP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Ingale, A., (2024). Succession Planning And Leadership Development Are Important In Creating A Talent Pipeline Within Human Resource Management.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Available at SSRN 5031223</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1100" u="sng" dirty="0">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5"/>
              </a:rPr>
              <a:t>https://papers.ssrn.com/sol3/Delivery.cfm?abstractid=5031223</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marL="0" marR="0">
              <a:spcBef>
                <a:spcPts val="1200"/>
              </a:spcBef>
              <a:spcAft>
                <a:spcPts val="1200"/>
              </a:spcAft>
              <a:buNone/>
            </a:pP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Mutua, J., Kimanthi, R. and </a:t>
            </a:r>
            <a:r>
              <a:rPr lang="en-GB" sz="1100"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Kinyili</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J., (2024). Human capital investment and organizational performance: A theoretical review. </a:t>
            </a:r>
            <a:r>
              <a:rPr lang="en-GB" sz="1100" u="sng" dirty="0">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6"/>
              </a:rPr>
              <a:t>http://197.136.134.32/bitstream/handle/123456780/18633/HS2403-018.pdf?sequence=1&amp;isAllowed=y</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marL="0" marR="0">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Nahian (2020) </a:t>
            </a:r>
            <a:r>
              <a:rPr lang="en-GB" sz="1100" i="1" dirty="0">
                <a:effectLst/>
                <a:latin typeface="Arial" panose="020B0604020202020204" pitchFamily="34" charset="0"/>
                <a:ea typeface="Times New Roman" panose="02020603050405020304" pitchFamily="18" charset="0"/>
                <a:cs typeface="Arial" panose="020B0604020202020204" pitchFamily="34" charset="0"/>
              </a:rPr>
              <a:t>Training and Development Process of Tesco</a:t>
            </a:r>
            <a:r>
              <a:rPr lang="en-GB" sz="1100" dirty="0">
                <a:effectLst/>
                <a:latin typeface="Arial" panose="020B0604020202020204" pitchFamily="34" charset="0"/>
                <a:ea typeface="Times New Roman" panose="02020603050405020304" pitchFamily="18" charset="0"/>
                <a:cs typeface="Arial" panose="020B0604020202020204" pitchFamily="34" charset="0"/>
              </a:rPr>
              <a:t>, </a:t>
            </a:r>
            <a:r>
              <a:rPr lang="en-GB" sz="1100" i="1" dirty="0">
                <a:effectLst/>
                <a:latin typeface="Arial" panose="020B0604020202020204" pitchFamily="34" charset="0"/>
                <a:ea typeface="Times New Roman" panose="02020603050405020304" pitchFamily="18" charset="0"/>
                <a:cs typeface="Arial" panose="020B0604020202020204" pitchFamily="34" charset="0"/>
              </a:rPr>
              <a:t>CIRCLE OF BUSINESS</a:t>
            </a:r>
            <a:r>
              <a:rPr lang="en-GB" sz="11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7"/>
              </a:rPr>
              <a:t>https://circlebizz.com/hrm/training-and-development-process-of-tesco/#google_vignette</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24 November 2025).</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marL="0" marR="0">
              <a:spcBef>
                <a:spcPts val="1200"/>
              </a:spcBef>
              <a:spcAft>
                <a:spcPts val="1200"/>
              </a:spcAft>
              <a:buNone/>
            </a:pP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Ruslan, N.R., Tan, P.L., Rasip, N.A.A.M. and </a:t>
            </a:r>
            <a:r>
              <a:rPr lang="en-GB" sz="1100"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Termuzi</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N.I.A., (2023). Customer Satisfaction On Online Purchases: A Case Study Of Lotus’s Malaysia (Tesco). </a:t>
            </a:r>
            <a:r>
              <a:rPr lang="en-GB" sz="1100" i="1"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Jurnal</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1100" i="1"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Pengguna</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Malaysia</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39</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(1), pp.23-42. </a:t>
            </a:r>
            <a:r>
              <a:rPr lang="en-GB" sz="1100" u="sng" dirty="0">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8"/>
              </a:rPr>
              <a:t>https://jpmjurnal.com/jpm/article/download/29/16</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marL="0" marR="0">
              <a:buNone/>
            </a:pP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www.referenceforbusiness.com. (2025).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Human Capital - benefits</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[online] Available at: </a:t>
            </a:r>
            <a:r>
              <a:rPr lang="en-GB" sz="1100" u="sng" dirty="0">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9"/>
              </a:rPr>
              <a:t>https://www.referenceforbusiness.com/encyclopedia/Gov-Inc/Human-Capital.html</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[Accessed 24 Nov. 2025].</a:t>
            </a:r>
            <a:endParaRPr lang="en-GB" sz="1100" dirty="0">
              <a:effectLst/>
              <a:latin typeface="Arial" panose="020B0604020202020204" pitchFamily="34" charset="0"/>
              <a:ea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80780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EB748A55-2C57-4271-2B75-4D5018EA2348}"/>
              </a:ext>
            </a:extLst>
          </p:cNvPr>
          <p:cNvSpPr>
            <a:spLocks noGrp="1"/>
          </p:cNvSpPr>
          <p:nvPr>
            <p:ph type="title"/>
          </p:nvPr>
        </p:nvSpPr>
        <p:spPr>
          <a:xfrm>
            <a:off x="686834" y="1153572"/>
            <a:ext cx="3200400" cy="4461163"/>
          </a:xfrm>
        </p:spPr>
        <p:txBody>
          <a:bodyPr>
            <a:normAutofit/>
          </a:bodyPr>
          <a:lstStyle/>
          <a:p>
            <a:pPr marL="0" marR="0">
              <a:spcBef>
                <a:spcPts val="1200"/>
              </a:spcBef>
              <a:spcAft>
                <a:spcPts val="1200"/>
              </a:spcAft>
            </a:pPr>
            <a:r>
              <a:rPr lang="en-GB" b="1">
                <a:solidFill>
                  <a:srgbClr val="FFFFFF"/>
                </a:solidFill>
                <a:effectLst/>
                <a:latin typeface="Arial" panose="020B0604020202020204" pitchFamily="34" charset="0"/>
                <a:ea typeface="Times New Roman" panose="02020603050405020304" pitchFamily="18" charset="0"/>
                <a:cs typeface="Arial" panose="020B0604020202020204" pitchFamily="34" charset="0"/>
              </a:rPr>
              <a:t>Reference List (Student 3)</a:t>
            </a:r>
            <a:br>
              <a:rPr lang="en-GB">
                <a:solidFill>
                  <a:srgbClr val="FFFFFF"/>
                </a:solidFill>
                <a:effectLst/>
                <a:latin typeface="Arial" panose="020B0604020202020204" pitchFamily="34" charset="0"/>
                <a:ea typeface="Arial" panose="020B0604020202020204" pitchFamily="34" charset="0"/>
                <a:cs typeface="Arial" panose="020B0604020202020204" pitchFamily="34" charset="0"/>
              </a:rPr>
            </a:br>
            <a:endParaRPr lang="en-GB">
              <a:solidFill>
                <a:srgbClr val="FFFFFF"/>
              </a:solidFill>
              <a:latin typeface="Arial" panose="020B0604020202020204" pitchFamily="34" charset="0"/>
              <a:cs typeface="Arial" panose="020B0604020202020204" pitchFamily="34" charset="0"/>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D99BAC8-84FD-617E-6532-7649723CE204}"/>
              </a:ext>
            </a:extLst>
          </p:cNvPr>
          <p:cNvSpPr>
            <a:spLocks noGrp="1"/>
          </p:cNvSpPr>
          <p:nvPr>
            <p:ph idx="1"/>
          </p:nvPr>
        </p:nvSpPr>
        <p:spPr>
          <a:xfrm>
            <a:off x="4447308" y="591344"/>
            <a:ext cx="6906491" cy="5585619"/>
          </a:xfrm>
        </p:spPr>
        <p:txBody>
          <a:bodyPr anchor="ctr">
            <a:normAutofit lnSpcReduction="10000"/>
          </a:bodyPr>
          <a:lstStyle/>
          <a:p>
            <a:pPr marL="0" marR="0">
              <a:spcBef>
                <a:spcPts val="1200"/>
              </a:spcBef>
              <a:spcAft>
                <a:spcPts val="1200"/>
              </a:spcAft>
              <a:buNone/>
            </a:pPr>
            <a:r>
              <a:rPr lang="en-GB" sz="1100"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Alizadehsalehi</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S. and </a:t>
            </a:r>
            <a:r>
              <a:rPr lang="en-GB" sz="1100"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Yitmen</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I., (2023). Digital twin-based progress monitoring management model through reality capture to extended reality technologies (DRX).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Smart and Sustainable Built Environment</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12</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(1), pp.200-236. </a:t>
            </a:r>
            <a:r>
              <a:rPr lang="en-GB" sz="1100" u="sng" dirty="0">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2"/>
              </a:rPr>
              <a:t>https://www.emerald.com/insight/content/doi/10.1108/SASBE-01-2021-0016/full/pdf</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marL="0" marR="0">
              <a:spcBef>
                <a:spcPts val="1200"/>
              </a:spcBef>
              <a:spcAft>
                <a:spcPts val="1200"/>
              </a:spcAft>
              <a:buNone/>
            </a:pPr>
            <a:r>
              <a:rPr lang="en-GB" sz="1100"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Brabra</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H., Báez, M., </a:t>
            </a:r>
            <a:r>
              <a:rPr lang="en-GB" sz="1100"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Benatallah</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B., Gaaloul, W., </a:t>
            </a:r>
            <a:r>
              <a:rPr lang="en-GB" sz="1100"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Bouguelia</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S. and </a:t>
            </a:r>
            <a:r>
              <a:rPr lang="en-GB" sz="1100"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Zamanirad</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S., (2021). Dialogue management in conversational systems: a review of approaches, challenges, and opportunities.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IEEE Transactions on Cognitive and Developmental Systems</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14</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(3), pp.783-798. </a:t>
            </a:r>
            <a:r>
              <a:rPr lang="en-GB" sz="1100" u="sng" dirty="0">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3"/>
              </a:rPr>
              <a:t>https://hal.science/hal-03626466/document</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marL="0" marR="0">
              <a:spcBef>
                <a:spcPts val="1200"/>
              </a:spcBef>
              <a:spcAft>
                <a:spcPts val="1200"/>
              </a:spcAft>
              <a:buNone/>
            </a:pPr>
            <a:r>
              <a:rPr lang="en-GB" sz="1100"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GeeksforGeeks</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(2024).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Goal Setting Theory : Meaning, Working, Benefits, Limitations and Application</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[online] </a:t>
            </a:r>
            <a:r>
              <a:rPr lang="en-GB" sz="1100"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GeeksforGeeks</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Available at: </a:t>
            </a:r>
            <a:r>
              <a:rPr lang="en-GB" sz="1100" u="sng" dirty="0">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4"/>
              </a:rPr>
              <a:t>https://www.geeksforgeeks.org/business-studies/goal-setting-theory-meaning-working-principles-and-examples/</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[Accessed 24 Nov. 2025].</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marL="0" marR="0">
              <a:spcBef>
                <a:spcPts val="1200"/>
              </a:spcBef>
              <a:spcAft>
                <a:spcPts val="1200"/>
              </a:spcAft>
              <a:buNone/>
            </a:pP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Jeong, Y.H., Healy, L.C. and McEwan, D., (2023). The application of goal setting theory to goal setting interventions in sport: A systematic review.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International review of sport and exercise psychology</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16</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(1), pp.474-499. </a:t>
            </a:r>
            <a:r>
              <a:rPr lang="en-GB" sz="1100" u="sng" dirty="0">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5"/>
              </a:rPr>
              <a:t>https://www.tandfonline.com/doi/pdf/10.1080/1750984X.2021.1901298</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marL="0" marR="0">
              <a:spcBef>
                <a:spcPts val="1200"/>
              </a:spcBef>
              <a:spcAft>
                <a:spcPts val="1200"/>
              </a:spcAft>
              <a:buNone/>
            </a:pP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Oladele, O.K., (2024). Performance Management Analytics: Using AI to </a:t>
            </a:r>
            <a:r>
              <a:rPr lang="en-GB" sz="1100"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Analyze</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Employee Performance Data and Inform Development and Rewards Programs. </a:t>
            </a:r>
            <a:r>
              <a:rPr lang="en-GB" sz="1100" u="sng" dirty="0">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6"/>
              </a:rPr>
              <a:t>https://www.researchgate.net/profile/Oluwaseyi-Oladele-3/publication/384932994_Performance_Management_Analytics_Using_AI_to_Analyze_Employee_Performance_Data_and_Inform_Development_and_Rewards_Programs/links/670ea5e829b9703ebb81e4da/Performance-Management-Analytics-Using-AI-to-Analyze-Employee-Performance-Data-and-Inform-Development-and-Rewards-Programs.pdf</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marL="0" marR="0">
              <a:buNone/>
            </a:pPr>
            <a:r>
              <a:rPr lang="en-GB" sz="1100" u="none" strike="noStrike" dirty="0">
                <a:effectLst/>
                <a:latin typeface="Arial" panose="020B0604020202020204" pitchFamily="34" charset="0"/>
                <a:ea typeface="Times New Roman" panose="02020603050405020304" pitchFamily="18" charset="0"/>
                <a:cs typeface="Arial" panose="020B0604020202020204" pitchFamily="34" charset="0"/>
                <a:hlinkClick r:id="rId7"/>
              </a:rPr>
              <a:t>tescoplc.com</a:t>
            </a:r>
            <a:r>
              <a:rPr lang="en-GB" sz="1100" dirty="0">
                <a:effectLst/>
                <a:latin typeface="Arial" panose="020B0604020202020204" pitchFamily="34" charset="0"/>
                <a:ea typeface="Times New Roman" panose="02020603050405020304" pitchFamily="18" charset="0"/>
                <a:cs typeface="Arial" panose="020B0604020202020204" pitchFamily="34" charset="0"/>
              </a:rPr>
              <a:t> (2024) </a:t>
            </a:r>
            <a:r>
              <a:rPr lang="en-GB" sz="1100" i="1" dirty="0">
                <a:effectLst/>
                <a:latin typeface="Arial" panose="020B0604020202020204" pitchFamily="34" charset="0"/>
                <a:ea typeface="Times New Roman" panose="02020603050405020304" pitchFamily="18" charset="0"/>
                <a:cs typeface="Arial" panose="020B0604020202020204" pitchFamily="34" charset="0"/>
              </a:rPr>
              <a:t>Tesco PLC</a:t>
            </a:r>
            <a:r>
              <a:rPr lang="en-GB" sz="11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7"/>
              </a:rPr>
              <a:t>https://www.tescoplc.com/sustainability/colleagues/reward-benefits</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24 November 2025).</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marL="0" marR="0">
              <a:spcBef>
                <a:spcPts val="1200"/>
              </a:spcBef>
              <a:spcAft>
                <a:spcPts val="1200"/>
              </a:spcAft>
              <a:buNone/>
            </a:pP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Uddin, S., </a:t>
            </a:r>
            <a:r>
              <a:rPr lang="en-GB" sz="1100"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Popesko</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B., Papadaki, Š. and Wagner, J., (2021). Performance measurement in a transitional economy: unfolding a case of KPIs.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Accounting, Auditing &amp; Accountability Journal</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34</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(2), pp.370-396. </a:t>
            </a:r>
            <a:r>
              <a:rPr lang="en-GB" sz="1100" u="sng" dirty="0">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8"/>
              </a:rPr>
              <a:t>https://publikace.k.utb.cz/bitstream/handle/10563/1010154/Postprint_1010154.pdf?sequence=3</a:t>
            </a:r>
            <a:endParaRPr lang="en-GB" sz="1100" dirty="0">
              <a:effectLst/>
              <a:latin typeface="Arial" panose="020B0604020202020204" pitchFamily="34" charset="0"/>
              <a:ea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09332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6D474B1F-6738-664A-5B28-E9086A81FD78}"/>
              </a:ext>
            </a:extLst>
          </p:cNvPr>
          <p:cNvSpPr>
            <a:spLocks noGrp="1"/>
          </p:cNvSpPr>
          <p:nvPr>
            <p:ph type="title"/>
          </p:nvPr>
        </p:nvSpPr>
        <p:spPr>
          <a:xfrm>
            <a:off x="686834" y="1153572"/>
            <a:ext cx="3200400" cy="4461163"/>
          </a:xfrm>
        </p:spPr>
        <p:txBody>
          <a:bodyPr>
            <a:normAutofit/>
          </a:bodyPr>
          <a:lstStyle/>
          <a:p>
            <a:pPr marL="0" marR="0">
              <a:spcBef>
                <a:spcPts val="1200"/>
              </a:spcBef>
              <a:spcAft>
                <a:spcPts val="1200"/>
              </a:spcAft>
            </a:pPr>
            <a:r>
              <a:rPr lang="en-GB" b="1">
                <a:solidFill>
                  <a:srgbClr val="FFFFFF"/>
                </a:solidFill>
                <a:effectLst/>
                <a:latin typeface="Times New Roman" panose="02020603050405020304" pitchFamily="18" charset="0"/>
                <a:ea typeface="Times New Roman" panose="02020603050405020304" pitchFamily="18" charset="0"/>
              </a:rPr>
              <a:t>Reference List (Student 4)</a:t>
            </a:r>
            <a:br>
              <a:rPr lang="en-GB">
                <a:solidFill>
                  <a:srgbClr val="FFFFFF"/>
                </a:solidFill>
                <a:effectLst/>
                <a:latin typeface="Arial" panose="020B0604020202020204" pitchFamily="34" charset="0"/>
                <a:ea typeface="Arial" panose="020B0604020202020204" pitchFamily="34" charset="0"/>
              </a:rPr>
            </a:br>
            <a:endParaRPr lang="en-GB">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4D34480-3242-75E3-5E26-ADD50EDCFAF8}"/>
              </a:ext>
            </a:extLst>
          </p:cNvPr>
          <p:cNvSpPr>
            <a:spLocks noGrp="1"/>
          </p:cNvSpPr>
          <p:nvPr>
            <p:ph idx="1"/>
          </p:nvPr>
        </p:nvSpPr>
        <p:spPr>
          <a:xfrm>
            <a:off x="4447308" y="591344"/>
            <a:ext cx="6906491" cy="5585619"/>
          </a:xfrm>
        </p:spPr>
        <p:txBody>
          <a:bodyPr anchor="ctr">
            <a:normAutofit/>
          </a:bodyPr>
          <a:lstStyle/>
          <a:p>
            <a:pPr marL="0" marR="0">
              <a:spcBef>
                <a:spcPts val="1200"/>
              </a:spcBef>
              <a:spcAft>
                <a:spcPts val="1200"/>
              </a:spcAft>
              <a:buNone/>
            </a:pP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Arshad, A., Arshad, S., Azeem, H., Naseer, K. and Rehan, M., (2024), May. Shattering the glass ceiling: The unseen impact of gender diversity on financial transparency. In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Forum for Economic and Financial Studies</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(Vol. 2, No. 2, pp. 1745-1745). </a:t>
            </a:r>
            <a:r>
              <a:rPr lang="en-GB" sz="1100" u="sng" dirty="0">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3"/>
              </a:rPr>
              <a:t>https://www.researchgate.net/profile/Saira-Arshad-7/publication/385941457_Shattering_the_glass_ceiling_The_unseen_impact_of_gender_diversity_on_financial_transparency/links/674079876dedd318c893984f/Shattering-the-glass-ceiling-The-unseen-impact-of-gender-diversity-on-financial-transparency.pdf</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marL="0" marR="0">
              <a:spcBef>
                <a:spcPts val="1200"/>
              </a:spcBef>
              <a:spcAft>
                <a:spcPts val="1200"/>
              </a:spcAft>
              <a:buNone/>
            </a:pP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corporate.itesco.cz (2024).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August 2024 Annual diversity, equity and inclusion report</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[online] Available at: </a:t>
            </a:r>
            <a:r>
              <a:rPr lang="en-GB" sz="1100" u="sng" dirty="0">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4"/>
              </a:rPr>
              <a:t>https://corporate.itesco.cz/media/cveb1hfg/p0911883-tesco-cz_dei-poster-eng.pdf</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[Accessed 24 Nov. 2025].</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marL="0" marR="0">
              <a:spcBef>
                <a:spcPts val="1200"/>
              </a:spcBef>
              <a:spcAft>
                <a:spcPts val="1200"/>
              </a:spcAft>
              <a:buNone/>
            </a:pP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Friedman, H.H. and </a:t>
            </a:r>
            <a:r>
              <a:rPr lang="en-GB" sz="1100"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Vlady</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S., (2024). The paradox of DEI: How lofty ideals became hated.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Ne. J. Legal Stud.</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44</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p.78. </a:t>
            </a:r>
            <a:r>
              <a:rPr lang="en-GB" sz="1100" u="sng" dirty="0">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5"/>
              </a:rPr>
              <a:t>https://papers.ssrn.com/sol3/Delivery.cfm?abstractid=5297320</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marL="0" marR="0">
              <a:spcBef>
                <a:spcPts val="1200"/>
              </a:spcBef>
              <a:spcAft>
                <a:spcPts val="1200"/>
              </a:spcAft>
              <a:buNone/>
            </a:pP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Iradukunda, Q. and Werner, F., (2025). Diversity, Equity and Inclusion in Practice: A qualitative study exploring how implementation of DEI policy in an organisation shapes employee engagement. </a:t>
            </a:r>
            <a:r>
              <a:rPr lang="en-GB" sz="1100" u="sng" dirty="0">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6"/>
              </a:rPr>
              <a:t>https://www.diva-portal.org/smash/get/diva2:1975040/FULLTEXT01.pdf</a:t>
            </a:r>
            <a:endParaRPr lang="en-GB" sz="1100" u="sng" dirty="0">
              <a:effectLst/>
              <a:highlight>
                <a:srgbClr val="FFFFFF"/>
              </a:highlight>
              <a:latin typeface="Arial" panose="020B0604020202020204" pitchFamily="34" charset="0"/>
              <a:ea typeface="Times New Roman" panose="02020603050405020304" pitchFamily="18" charset="0"/>
              <a:cs typeface="Arial" panose="020B0604020202020204" pitchFamily="34" charset="0"/>
            </a:endParaRPr>
          </a:p>
          <a:p>
            <a:pPr marL="0" marR="0">
              <a:spcBef>
                <a:spcPts val="1200"/>
              </a:spcBef>
              <a:spcAft>
                <a:spcPts val="1200"/>
              </a:spcAft>
              <a:buNone/>
            </a:pPr>
            <a:r>
              <a:rPr lang="en-US" sz="1100" dirty="0">
                <a:solidFill>
                  <a:srgbClr val="222222"/>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Kirton, G. and Greene, A.M. (2015) The Dynamics of Managing Diversity: A Critical Approach</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marL="0" marR="0">
              <a:spcBef>
                <a:spcPts val="1200"/>
              </a:spcBef>
              <a:spcAft>
                <a:spcPts val="1200"/>
              </a:spcAft>
              <a:buNone/>
            </a:pPr>
            <a:r>
              <a:rPr lang="en-GB" sz="1100"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Postuła</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 and Szczepański, M., (2024). Key HRM Areas Supporting Inclusive Leadership Implementation. </a:t>
            </a:r>
            <a:r>
              <a:rPr lang="en-GB" sz="1100" i="1"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Przegląd</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1100" i="1"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Organizacji</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(3), pp.25-29. </a:t>
            </a:r>
            <a:r>
              <a:rPr lang="en-GB" sz="1100" u="sng" dirty="0">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7"/>
              </a:rPr>
              <a:t>https://przegladorganizacji.pl/plik/67f657d162aff/po.2024.03.04.pdf</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marL="0" marR="0">
              <a:spcBef>
                <a:spcPts val="1200"/>
              </a:spcBef>
              <a:spcAft>
                <a:spcPts val="1200"/>
              </a:spcAft>
              <a:buNone/>
            </a:pP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Practical Psychology (2019).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Social Identity Theory | Social Psychology</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[online] Practical Psychology. Available at: </a:t>
            </a:r>
            <a:r>
              <a:rPr lang="en-GB" sz="1100" u="sng" dirty="0">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8"/>
              </a:rPr>
              <a:t>https://practicalpie.com/social-identity-theory/</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[Accessed 24 Nov. 2025].</a:t>
            </a:r>
            <a:endParaRPr lang="en-GB" sz="1100" dirty="0">
              <a:effectLst/>
              <a:latin typeface="Arial" panose="020B0604020202020204" pitchFamily="34" charset="0"/>
              <a:ea typeface="Arial" panose="020B0604020202020204" pitchFamily="34" charset="0"/>
              <a:cs typeface="Arial" panose="020B0604020202020204" pitchFamily="34" charset="0"/>
            </a:endParaRPr>
          </a:p>
          <a:p>
            <a:pPr marL="0" marR="0">
              <a:spcBef>
                <a:spcPts val="1200"/>
              </a:spcBef>
              <a:spcAft>
                <a:spcPts val="1200"/>
              </a:spcAft>
              <a:buNone/>
            </a:pP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Spears, R., (2021). Social influence and group identity.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Annual review of psychology</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11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72</a:t>
            </a:r>
            <a:r>
              <a:rPr lang="en-GB" sz="11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(2021), pp.367-390. </a:t>
            </a:r>
            <a:r>
              <a:rPr lang="en-GB" sz="1100" u="sng" dirty="0">
                <a:effectLst/>
                <a:highlight>
                  <a:srgbClr val="FFFFFF"/>
                </a:highlight>
                <a:latin typeface="Arial" panose="020B0604020202020204" pitchFamily="34" charset="0"/>
                <a:ea typeface="Times New Roman" panose="02020603050405020304" pitchFamily="18" charset="0"/>
                <a:cs typeface="Arial" panose="020B0604020202020204" pitchFamily="34" charset="0"/>
                <a:hlinkClick r:id="rId9"/>
              </a:rPr>
              <a:t>https://research.rug.nl/files/166760227/annurev_psych_070620_111818.pdf</a:t>
            </a:r>
            <a:endParaRPr lang="en-GB" sz="1100" dirty="0">
              <a:effectLst/>
              <a:latin typeface="Arial" panose="020B0604020202020204" pitchFamily="34" charset="0"/>
              <a:ea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06418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101</TotalTime>
  <Words>5107</Words>
  <Application>Microsoft Office PowerPoint</Application>
  <PresentationFormat>Widescreen</PresentationFormat>
  <Paragraphs>259</Paragraphs>
  <Slides>32</Slides>
  <Notes>28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Aptos</vt:lpstr>
      <vt:lpstr>Aptos Display</vt:lpstr>
      <vt:lpstr>Arial</vt:lpstr>
      <vt:lpstr>Calibri</vt:lpstr>
      <vt:lpstr>Times New Roman</vt:lpstr>
      <vt:lpstr>Office Theme</vt:lpstr>
      <vt:lpstr>Programme: Master in Business Administration Module: Human Capital Management Module code: LCMB7023 Assignment Title: Assessment component 2: Group presentation Topic: Evaluation of training and development, recruitment and selection, performance management and diversity, equity and inclusion (DEI) in Tesco plc Dinyo Radev ID:2129750 Shravan Nalumasu  ID :2432622 Borhan Uddin ID :2503890 Syed Mujtaba ali bukhari ID :2434997 </vt:lpstr>
      <vt:lpstr>Slide outline</vt:lpstr>
      <vt:lpstr>Objectives of the Presentation</vt:lpstr>
      <vt:lpstr>Student 1 – RECRUITMENT &amp; SELECTION  Overview of Tesco’s Recruitment Strategy </vt:lpstr>
      <vt:lpstr>Theoretical Foundation: Person–Organisation Fit and PESTLE </vt:lpstr>
      <vt:lpstr>Current Recruitment Practices at Tesco</vt:lpstr>
      <vt:lpstr>Line Managers’ Role in Recruitment</vt:lpstr>
      <vt:lpstr>Recruitment Challenges</vt:lpstr>
      <vt:lpstr>Recommendations </vt:lpstr>
      <vt:lpstr>Student 2 – TRAINING &amp; DEVELOPMENT   Overview of Tesco’s Training Strategy</vt:lpstr>
      <vt:lpstr>Theoretical Foundation: Human Capital Theory </vt:lpstr>
      <vt:lpstr>Current Training Practices at Tesco</vt:lpstr>
      <vt:lpstr>Line Managers’ Role in Training</vt:lpstr>
      <vt:lpstr>Key Training Challenges </vt:lpstr>
      <vt:lpstr>Recommendations </vt:lpstr>
      <vt:lpstr>Student 3 – PERFORMANCE MANAGEMENT   Overview of Tesco’s Performance Framework  </vt:lpstr>
      <vt:lpstr>Theoretical Foundation: Goal-Setting Theory </vt:lpstr>
      <vt:lpstr>Current Performance Management Practices</vt:lpstr>
      <vt:lpstr>Line Managers’ Role in Performance </vt:lpstr>
      <vt:lpstr>Performance Challenges </vt:lpstr>
      <vt:lpstr>Recommendations</vt:lpstr>
      <vt:lpstr>Student 4: DIVERSITY, EQUITY &amp; INCLUSION (DEI)   Overview of DEI at Tesco </vt:lpstr>
      <vt:lpstr>Theoretical Foundation: Social Identity Theory </vt:lpstr>
      <vt:lpstr>Current DEI Practices </vt:lpstr>
      <vt:lpstr>Line Managers’ Role in DEI </vt:lpstr>
      <vt:lpstr>DEI Challenges </vt:lpstr>
      <vt:lpstr>Recommendations</vt:lpstr>
      <vt:lpstr>Group Conclusion Slide – Strategic Alignment of HR Topics </vt:lpstr>
      <vt:lpstr>Reference List (Student 1) </vt:lpstr>
      <vt:lpstr>Reference List (Student 2) </vt:lpstr>
      <vt:lpstr>Reference List (Student 3) </vt:lpstr>
      <vt:lpstr>Reference List (Student 4)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Shravan Nalumasu</dc:creator>
  <cp:lastModifiedBy>shravani nalumasu</cp:lastModifiedBy>
  <cp:revision>10</cp:revision>
  <dcterms:created xsi:type="dcterms:W3CDTF">2025-11-25T04:13:56Z</dcterms:created>
  <dcterms:modified xsi:type="dcterms:W3CDTF">2025-12-01T10:48:23Z</dcterms:modified>
</cp:coreProperties>
</file>