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6" r:id="rId2"/>
    <p:sldId id="267" r:id="rId3"/>
    <p:sldId id="268" r:id="rId4"/>
    <p:sldId id="278" r:id="rId5"/>
    <p:sldId id="257" r:id="rId6"/>
    <p:sldId id="270" r:id="rId7"/>
    <p:sldId id="272" r:id="rId8"/>
    <p:sldId id="269" r:id="rId9"/>
    <p:sldId id="271" r:id="rId10"/>
    <p:sldId id="265" r:id="rId11"/>
    <p:sldId id="258" r:id="rId12"/>
    <p:sldId id="294" r:id="rId13"/>
    <p:sldId id="273" r:id="rId14"/>
    <p:sldId id="274" r:id="rId15"/>
    <p:sldId id="275" r:id="rId16"/>
    <p:sldId id="299" r:id="rId17"/>
    <p:sldId id="277" r:id="rId18"/>
    <p:sldId id="298" r:id="rId19"/>
    <p:sldId id="279" r:id="rId20"/>
    <p:sldId id="260" r:id="rId21"/>
    <p:sldId id="264" r:id="rId22"/>
    <p:sldId id="283" r:id="rId23"/>
    <p:sldId id="297" r:id="rId24"/>
    <p:sldId id="280" r:id="rId25"/>
    <p:sldId id="285" r:id="rId26"/>
    <p:sldId id="261" r:id="rId27"/>
    <p:sldId id="287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78" autoAdjust="0"/>
  </p:normalViewPr>
  <p:slideViewPr>
    <p:cSldViewPr>
      <p:cViewPr varScale="1">
        <p:scale>
          <a:sx n="62" d="100"/>
          <a:sy n="62" d="100"/>
        </p:scale>
        <p:origin x="154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9B6671-77E7-4792-8C50-881B4152A290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9C707E-C6A9-4A0E-B502-3E0BD51F4D5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72D65F94-40C5-4052-87E9-0D8D4D4D8BE1}" type="slidenum">
              <a:rPr lang="en-GB" altLang="en-US"/>
              <a:pPr eaLnBrk="1" hangingPunct="1">
                <a:spcBef>
                  <a:spcPct val="0"/>
                </a:spcBef>
              </a:pPr>
              <a:t>3</a:t>
            </a:fld>
            <a:endParaRPr lang="en-GB" alt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38364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E15485C-86C6-4F51-9AFC-F99727A6B772}" type="slidenum">
              <a:rPr lang="en-GB" altLang="en-US"/>
              <a:pPr eaLnBrk="1" hangingPunct="1">
                <a:spcBef>
                  <a:spcPct val="0"/>
                </a:spcBef>
              </a:pPr>
              <a:t>6</a:t>
            </a:fld>
            <a:endParaRPr lang="en-GB" altLang="en-US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258321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335970F-C4B5-4228-AB72-40D38755EDA8}" type="slidenum">
              <a:rPr lang="en-GB" altLang="en-US"/>
              <a:pPr eaLnBrk="1" hangingPunct="1">
                <a:spcBef>
                  <a:spcPct val="0"/>
                </a:spcBef>
              </a:pPr>
              <a:t>7</a:t>
            </a:fld>
            <a:endParaRPr lang="en-GB" alt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593204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61B8186-382C-400D-A683-B6C616E1D57B}" type="slidenum">
              <a:rPr lang="en-GB" altLang="en-US"/>
              <a:pPr eaLnBrk="1" hangingPunct="1">
                <a:spcBef>
                  <a:spcPct val="0"/>
                </a:spcBef>
              </a:pPr>
              <a:t>8</a:t>
            </a:fld>
            <a:endParaRPr lang="en-GB" alt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96451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1E0186D-8F0C-4ED8-979E-7FC48622C0DC}" type="slidenum">
              <a:rPr lang="en-GB" altLang="en-US"/>
              <a:pPr eaLnBrk="1" hangingPunct="1">
                <a:spcBef>
                  <a:spcPct val="0"/>
                </a:spcBef>
              </a:pPr>
              <a:t>9</a:t>
            </a:fld>
            <a:endParaRPr lang="en-GB" alt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484800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9696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A2B6EC8-37BC-49F1-A8C8-4B11067692A7}" type="slidenum">
              <a:rPr lang="en-GB" altLang="en-US"/>
              <a:pPr eaLnBrk="1" hangingPunct="1">
                <a:spcBef>
                  <a:spcPct val="0"/>
                </a:spcBef>
              </a:pPr>
              <a:t>13</a:t>
            </a:fld>
            <a:endParaRPr lang="en-GB" alt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931199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4EC1BBA-5458-40CB-9629-92D69E26E009}" type="slidenum">
              <a:rPr lang="en-GB" altLang="en-US"/>
              <a:pPr eaLnBrk="1" hangingPunct="1">
                <a:spcBef>
                  <a:spcPct val="0"/>
                </a:spcBef>
              </a:pPr>
              <a:t>14</a:t>
            </a:fld>
            <a:endParaRPr lang="en-GB" alt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45918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B5D8B61-9567-4788-92EA-5B0645E327AD}" type="slidenum">
              <a:rPr lang="en-GB" altLang="en-US"/>
              <a:pPr eaLnBrk="1" hangingPunct="1">
                <a:spcBef>
                  <a:spcPct val="0"/>
                </a:spcBef>
              </a:pPr>
              <a:t>15</a:t>
            </a:fld>
            <a:endParaRPr lang="en-GB" alt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755218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C0B52D6-1E27-4056-AACE-7F1E272A5DB1}" type="slidenum">
              <a:rPr lang="en-GB" altLang="en-US"/>
              <a:pPr eaLnBrk="1" hangingPunct="1">
                <a:spcBef>
                  <a:spcPct val="0"/>
                </a:spcBef>
              </a:pPr>
              <a:t>16</a:t>
            </a:fld>
            <a:endParaRPr lang="en-GB" alt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222397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5659624-79E9-4DFD-89D6-F2D214E2EC7E}" type="slidenum">
              <a:rPr lang="en-GB" altLang="en-US"/>
              <a:pPr eaLnBrk="1" hangingPunct="1">
                <a:spcBef>
                  <a:spcPct val="0"/>
                </a:spcBef>
              </a:pPr>
              <a:t>17</a:t>
            </a:fld>
            <a:endParaRPr lang="en-GB" alt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144031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D28EA7A-70D3-4990-AB62-ED3BD8C07C2C}" type="slidenum">
              <a:rPr lang="en-GB" altLang="en-US"/>
              <a:pPr eaLnBrk="1" hangingPunct="1">
                <a:spcBef>
                  <a:spcPct val="0"/>
                </a:spcBef>
              </a:pPr>
              <a:t>18</a:t>
            </a:fld>
            <a:endParaRPr lang="en-GB" alt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1843480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9466458-8D81-4C2E-890E-A04FEBEB3A2F}" type="slidenum">
              <a:rPr lang="en-GB" altLang="en-US"/>
              <a:pPr eaLnBrk="1" hangingPunct="1">
                <a:spcBef>
                  <a:spcPct val="0"/>
                </a:spcBef>
              </a:pPr>
              <a:t>19</a:t>
            </a:fld>
            <a:endParaRPr lang="en-GB" alt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45348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AC0EA416-A353-4562-8792-6C57AC6F3626}" type="slidenum">
              <a:rPr lang="en-GB" altLang="en-US"/>
              <a:pPr eaLnBrk="1" hangingPunct="1">
                <a:spcBef>
                  <a:spcPct val="0"/>
                </a:spcBef>
              </a:pPr>
              <a:t>22</a:t>
            </a:fld>
            <a:endParaRPr lang="en-GB" alt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171920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56084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5988FDE-AF44-4881-90B0-78B82950622D}" type="slidenum">
              <a:rPr lang="en-GB" altLang="en-US"/>
              <a:pPr eaLnBrk="1" hangingPunct="1">
                <a:spcBef>
                  <a:spcPct val="0"/>
                </a:spcBef>
              </a:pPr>
              <a:t>24</a:t>
            </a:fld>
            <a:endParaRPr lang="en-GB" alt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8958324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D8CF936-B504-4221-8929-CBAD3139CC2C}" type="slidenum">
              <a:rPr lang="en-GB" altLang="en-US"/>
              <a:pPr eaLnBrk="1" hangingPunct="1">
                <a:spcBef>
                  <a:spcPct val="0"/>
                </a:spcBef>
              </a:pPr>
              <a:t>25</a:t>
            </a:fld>
            <a:endParaRPr lang="en-GB" alt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6678104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E8B3183-0D72-4DCE-8B77-6DC079C7A667}" type="slidenum">
              <a:rPr lang="en-GB" altLang="en-US"/>
              <a:pPr eaLnBrk="1" hangingPunct="1">
                <a:spcBef>
                  <a:spcPct val="0"/>
                </a:spcBef>
              </a:pPr>
              <a:t>27</a:t>
            </a:fld>
            <a:endParaRPr lang="en-GB" alt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5640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15/11/2022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15/11/2022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15/11/2022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15/11/2022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D4C82E4-BBFE-4B8B-B0D0-F158B5494ABE}" type="datetimeFigureOut">
              <a:rPr lang="en-GB" smtClean="0"/>
              <a:pPr/>
              <a:t>15/11/2022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836712"/>
            <a:ext cx="7772400" cy="1470025"/>
          </a:xfrm>
        </p:spPr>
        <p:txBody>
          <a:bodyPr/>
          <a:lstStyle/>
          <a:p>
            <a:r>
              <a:rPr lang="en-GB" dirty="0"/>
              <a:t> Embedded Helping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3284984"/>
            <a:ext cx="6400800" cy="1752600"/>
          </a:xfrm>
        </p:spPr>
        <p:txBody>
          <a:bodyPr>
            <a:normAutofit lnSpcReduction="10000"/>
          </a:bodyPr>
          <a:lstStyle/>
          <a:p>
            <a:r>
              <a:rPr lang="en-GB" sz="5400" dirty="0"/>
              <a:t>Immediacy</a:t>
            </a:r>
          </a:p>
          <a:p>
            <a:r>
              <a:rPr lang="en-GB" sz="5400" dirty="0"/>
              <a:t>Dr Beverly C ole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helping skill of immediacy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4000" dirty="0"/>
              <a:t>The power of now!</a:t>
            </a:r>
          </a:p>
        </p:txBody>
      </p:sp>
    </p:spTree>
    <p:extLst>
      <p:ext uri="{BB962C8B-B14F-4D97-AF65-F5344CB8AC3E}">
        <p14:creationId xmlns:p14="http://schemas.microsoft.com/office/powerpoint/2010/main" val="2373646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Immediacy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z="36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3600" dirty="0">
                <a:latin typeface="Arial" panose="020B0604020202020204" pitchFamily="34" charset="0"/>
              </a:rPr>
              <a:t>Immediacy is the noticing of what is happening in the here and now in the therapeutic relationship</a:t>
            </a:r>
          </a:p>
          <a:p>
            <a:pPr eaLnBrk="1" hangingPunct="1"/>
            <a:endParaRPr lang="en-GB" altLang="en-US" sz="3600" dirty="0">
              <a:latin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r>
              <a:rPr lang="en-GB" altLang="en-US" sz="3600" dirty="0">
                <a:latin typeface="Arial" panose="020B0604020202020204" pitchFamily="34" charset="0"/>
              </a:rPr>
              <a:t>It calls for awareness</a:t>
            </a:r>
          </a:p>
          <a:p>
            <a:pPr eaLnBrk="1" hangingPunct="1"/>
            <a:endParaRPr lang="en-GB" altLang="en-US" sz="36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0693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To recap…Immediacy is………. 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sz="4400" dirty="0"/>
              <a:t>Focusing on here and now - awareness of self and other</a:t>
            </a:r>
            <a:br>
              <a:rPr lang="en-GB" altLang="en-US" sz="4400" dirty="0"/>
            </a:br>
            <a:endParaRPr lang="en-GB" altLang="en-US" sz="4400" dirty="0"/>
          </a:p>
        </p:txBody>
      </p:sp>
    </p:spTree>
    <p:extLst>
      <p:ext uri="{BB962C8B-B14F-4D97-AF65-F5344CB8AC3E}">
        <p14:creationId xmlns:p14="http://schemas.microsoft.com/office/powerpoint/2010/main" val="3274399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/>
              <a:t>How does ‘immediacy’ assist the helping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608512"/>
          </a:xfrm>
        </p:spPr>
        <p:txBody>
          <a:bodyPr>
            <a:normAutofit lnSpcReduction="10000"/>
          </a:bodyPr>
          <a:lstStyle/>
          <a:p>
            <a:endParaRPr lang="en-GB" sz="4000" dirty="0"/>
          </a:p>
          <a:p>
            <a:r>
              <a:rPr lang="en-GB" sz="4000" dirty="0"/>
              <a:t>Helper invites client to look at what is happening between them </a:t>
            </a:r>
            <a:r>
              <a:rPr lang="en-GB" sz="4000" b="1" dirty="0"/>
              <a:t>as it is happening</a:t>
            </a:r>
          </a:p>
          <a:p>
            <a:endParaRPr lang="en-GB" sz="4000" dirty="0"/>
          </a:p>
          <a:p>
            <a:r>
              <a:rPr lang="en-GB" sz="4000" dirty="0"/>
              <a:t>Focuses on the here and now, in the moment, ‘you-me talk’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Immediacy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endParaRPr lang="en-GB" altLang="en-US" sz="3600" dirty="0"/>
          </a:p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r>
              <a:rPr lang="en-GB" altLang="en-US" sz="3600" dirty="0"/>
              <a:t>So, immediacy is about what’s happening in the room between us.</a:t>
            </a:r>
          </a:p>
        </p:txBody>
      </p:sp>
    </p:spTree>
    <p:extLst>
      <p:ext uri="{BB962C8B-B14F-4D97-AF65-F5344CB8AC3E}">
        <p14:creationId xmlns:p14="http://schemas.microsoft.com/office/powerpoint/2010/main" val="2199860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b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 of immediacy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br>
              <a:rPr lang="en-GB" altLang="en-US" sz="2800" dirty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Immediacy is the ability of the counsellor/helper to use the </a:t>
            </a: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immediate situation</a:t>
            </a: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invite the client</a:t>
            </a: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to look at</a:t>
            </a: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what is going on between them in </a:t>
            </a: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the relationship</a:t>
            </a:r>
            <a:b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800" dirty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dirty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38127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Immediacy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lnSpc>
                <a:spcPct val="150000"/>
              </a:lnSpc>
              <a:buClr>
                <a:schemeClr val="tx1"/>
              </a:buClr>
              <a:buNone/>
            </a:pP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A client will often be describing  their past feelings in the here and now.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43037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Immediacy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endParaRPr lang="en-GB" altLang="en-US" dirty="0"/>
          </a:p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r>
              <a:rPr lang="en-GB" altLang="en-US" sz="4000" dirty="0"/>
              <a:t>Difficulties in life are often replicated in the therapeutic space, so working on this ‘in here’ can help the speaker ‘out there.’</a:t>
            </a:r>
          </a:p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r>
              <a:rPr lang="en-GB" altLang="en-US" sz="4000" dirty="0"/>
              <a:t>Immediacy is a difficult and demanding skill</a:t>
            </a:r>
          </a:p>
          <a:p>
            <a:pPr eaLnBrk="1" hangingPunct="1"/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9023455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How does ‘immediacy’ assist the helping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sz="3200" dirty="0"/>
              <a:t>Clarifies what is going on between helper and </a:t>
            </a:r>
            <a:r>
              <a:rPr lang="en-GB" sz="3200" dirty="0" err="1"/>
              <a:t>helpee</a:t>
            </a:r>
            <a:r>
              <a:rPr lang="en-GB" sz="3200" dirty="0"/>
              <a:t>, puts it into words</a:t>
            </a:r>
          </a:p>
          <a:p>
            <a:endParaRPr lang="en-GB" sz="3200" dirty="0"/>
          </a:p>
          <a:p>
            <a:r>
              <a:rPr lang="en-GB" sz="3200" dirty="0"/>
              <a:t>Helper relationship is used as a model for testing and discovering</a:t>
            </a:r>
          </a:p>
          <a:p>
            <a:endParaRPr lang="en-GB" sz="3200" dirty="0"/>
          </a:p>
          <a:p>
            <a:r>
              <a:rPr lang="en-GB" sz="3200" dirty="0"/>
              <a:t>Refers to feelings, possibly persistent ones, relevant to </a:t>
            </a:r>
            <a:r>
              <a:rPr lang="en-GB" sz="3200" dirty="0" err="1"/>
              <a:t>helpee</a:t>
            </a:r>
            <a:r>
              <a:rPr lang="en-GB" sz="3200" dirty="0"/>
              <a:t> (i.e. not </a:t>
            </a:r>
            <a:r>
              <a:rPr lang="en-GB" sz="3200" b="1" dirty="0"/>
              <a:t>all </a:t>
            </a:r>
            <a:r>
              <a:rPr lang="en-GB" sz="3200" dirty="0"/>
              <a:t>helper’s feelings and not feelings to do with helper’s own issues)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the helper it involves: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sz="3600" dirty="0"/>
              <a:t>Revealing your immediate feelings (in relation to the </a:t>
            </a:r>
            <a:r>
              <a:rPr lang="en-GB" sz="3600" dirty="0" err="1"/>
              <a:t>helpee</a:t>
            </a:r>
            <a:r>
              <a:rPr lang="en-GB" sz="3600" dirty="0"/>
              <a:t>)</a:t>
            </a:r>
          </a:p>
          <a:p>
            <a:pPr>
              <a:buNone/>
            </a:pPr>
            <a:endParaRPr lang="en-GB" sz="3600" dirty="0"/>
          </a:p>
          <a:p>
            <a:r>
              <a:rPr lang="en-GB" sz="3600" dirty="0"/>
              <a:t>Sharing a hunch or a sense of what the client may be feeling</a:t>
            </a:r>
          </a:p>
          <a:p>
            <a:pPr>
              <a:buNone/>
            </a:pPr>
            <a:endParaRPr lang="en-GB" sz="3600" dirty="0"/>
          </a:p>
          <a:p>
            <a:r>
              <a:rPr lang="en-GB" sz="3600" dirty="0"/>
              <a:t>Inviting the client to explore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en-GB" dirty="0"/>
              <a:t>This means: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2776"/>
            <a:ext cx="8686800" cy="6192688"/>
          </a:xfrm>
        </p:spPr>
        <p:txBody>
          <a:bodyPr>
            <a:noAutofit/>
          </a:bodyPr>
          <a:lstStyle/>
          <a:p>
            <a:r>
              <a:rPr lang="en-GB" sz="3200" dirty="0"/>
              <a:t>Taking CALCULATED risks (but be careful, check it out, don’t assume)</a:t>
            </a:r>
          </a:p>
          <a:p>
            <a:endParaRPr lang="en-GB" sz="3200" dirty="0"/>
          </a:p>
          <a:p>
            <a:r>
              <a:rPr lang="en-GB" sz="3200" dirty="0"/>
              <a:t>Being vulnerable (you are bringing your ‘self’ very explicitly into the relationship)</a:t>
            </a:r>
          </a:p>
          <a:p>
            <a:endParaRPr lang="en-GB" sz="3200" dirty="0"/>
          </a:p>
          <a:p>
            <a:r>
              <a:rPr lang="en-GB" sz="3200" dirty="0"/>
              <a:t>Perhaps getting it wrong (offerings and reflections are made tentatively and sensitively, as invitations – which the client may choose to refuse)</a:t>
            </a:r>
          </a:p>
        </p:txBody>
      </p:sp>
    </p:spTree>
    <p:extLst>
      <p:ext uri="{BB962C8B-B14F-4D97-AF65-F5344CB8AC3E}">
        <p14:creationId xmlns:p14="http://schemas.microsoft.com/office/powerpoint/2010/main" val="1077206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Immediacy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endParaRPr lang="en-GB" alt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It often feels risky and unfamiliar. It implies the use of the present tense. </a:t>
            </a:r>
          </a:p>
          <a:p>
            <a:pPr eaLnBrk="1" hangingPunct="1"/>
            <a:endParaRPr lang="en-GB" alt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It is one of the most powerful skills in counselling</a:t>
            </a:r>
          </a:p>
        </p:txBody>
      </p:sp>
    </p:spTree>
    <p:extLst>
      <p:ext uri="{BB962C8B-B14F-4D97-AF65-F5344CB8AC3E}">
        <p14:creationId xmlns:p14="http://schemas.microsoft.com/office/powerpoint/2010/main" val="32222835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04088"/>
            <a:ext cx="86868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CROSSES ORIENTATION BOUNDARIES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Immediacy is a skill that can be used and linked to all theoretical approaches, especially when working with client’s patterns of relating (explicit and implicit).  </a:t>
            </a:r>
            <a:b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56056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5400" b="0">
                <a:latin typeface="Arial" panose="020B0604020202020204" pitchFamily="34" charset="0"/>
                <a:cs typeface="Arial" panose="020B0604020202020204" pitchFamily="34" charset="0"/>
              </a:rPr>
              <a:t>Immediacy involves:</a:t>
            </a:r>
            <a:br>
              <a:rPr lang="en-GB" altLang="en-US" sz="5400" b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5400" b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br>
              <a:rPr lang="en-GB" altLang="en-US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  <a:t>     Revealing how you are:</a:t>
            </a:r>
          </a:p>
          <a:p>
            <a:pPr eaLnBrk="1" hangingPunct="1">
              <a:buFontTx/>
              <a:buNone/>
            </a:pPr>
            <a: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  <a:t>        feeling/thinking/sensing;</a:t>
            </a:r>
            <a:b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36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5608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Immediacy to deal with difficulties, for example:</a:t>
            </a:r>
            <a:b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Lack of trust:</a:t>
            </a:r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"</a:t>
            </a: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You told me when you first arrived that you have never trusted anyone in your life. I wonder whether this is affecting how you feel towards me because I am sensing that you are not finding it easy to trust me. [Is that how it feels to you?“]</a:t>
            </a:r>
            <a:b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28745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For example…..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endParaRPr lang="en-GB" altLang="en-US" dirty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"</a:t>
            </a: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 notice that you haven’t looked at me all session, which is leaving me feeling rather shut out. It feels as if you want to stop me getting too close … [How does this feel to you?“]</a:t>
            </a:r>
            <a:b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4000" dirty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4000" dirty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61827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For example…..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“I am aware that you have said that you never get angry, yet I am sensing that you are very angry with me at the moment, even though your voice is quiet."</a:t>
            </a:r>
            <a:b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95820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to use immediacy:</a:t>
            </a:r>
            <a:b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buFontTx/>
              <a:buNone/>
            </a:pPr>
            <a:br>
              <a:rPr lang="en-GB" altLang="en-US" dirty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dirty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  To address (in order to help the client understand it better/deal with it) any explicit or implicit </a:t>
            </a:r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pattern of relating 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(of the client’s) that may be being repeated in the helping relationship.</a:t>
            </a:r>
            <a:b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dirty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68723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immediacy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/>
          </a:bodyPr>
          <a:lstStyle/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sz="3200" dirty="0"/>
              <a:t>To look at a relationship pattern that might be repeated in the helping relationship  </a:t>
            </a:r>
            <a:r>
              <a:rPr lang="en-GB" sz="3200" i="1" dirty="0" err="1"/>
              <a:t>eg</a:t>
            </a:r>
            <a:r>
              <a:rPr lang="en-GB" sz="3200" i="1" dirty="0"/>
              <a:t> ‘I notice you laughing when you tell me about what happened to you even though I could sense how terrible you felt.  I wonder if this is because, as you have said, you expect that you won’t be taken seriously.’</a:t>
            </a:r>
          </a:p>
          <a:p>
            <a:pPr lvl="0"/>
            <a:endParaRPr lang="en-GB" sz="32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immediacy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An issue of difference  </a:t>
            </a:r>
            <a:r>
              <a:rPr lang="en-GB" sz="3600" i="1" dirty="0" err="1"/>
              <a:t>eg</a:t>
            </a:r>
            <a:r>
              <a:rPr lang="en-GB" sz="3600" i="1" dirty="0"/>
              <a:t> ‘I’m aware how angry you are about your experience of racial discrimination at work.  You are black and I am white, and I’m wondering how it feels to explore this here with me?  Is there anything for us to look at around our difference?</a:t>
            </a:r>
            <a:endParaRPr lang="en-GB" sz="36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Immediacy to deal with difficulties, for example:</a:t>
            </a:r>
            <a:b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Boundary issues:</a:t>
            </a:r>
            <a:b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"I am finding it difficult to concentrate on what you are saying because I have just realised that I know the person you are talking about … I am wondering whether you have noticed my reaction and this is somehow affecting your ability to talk freely."</a:t>
            </a:r>
            <a:b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12452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immediacy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4000" dirty="0"/>
              <a:t>To explore boundaries  </a:t>
            </a:r>
            <a:r>
              <a:rPr lang="en-GB" sz="4000" i="1" dirty="0" err="1"/>
              <a:t>eg</a:t>
            </a:r>
            <a:r>
              <a:rPr lang="en-GB" sz="4000" i="1" dirty="0"/>
              <a:t> ‘I realise, as you’re talking, that our children attend the same school.  I am feeling uneasy that this might be awkward for us and wondering if we might look at this now?</a:t>
            </a:r>
            <a:endParaRPr lang="en-GB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37713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For example…..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3600" dirty="0">
                <a:latin typeface="+mj-lt"/>
                <a:cs typeface="Arial" panose="020B0604020202020204" pitchFamily="34" charset="0"/>
              </a:rPr>
              <a:t>"I notice that you are responding very defensively to what I am saying even though I feel very accepting of what you are telling me. I wonder whether this is because …… (link to client issue). "</a:t>
            </a:r>
            <a:r>
              <a:rPr lang="en-GB" altLang="en-US" sz="3600" dirty="0">
                <a:latin typeface="+mj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935308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Reminder: Guidelines for using immediacy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b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Be direct clear and honest about your own internal response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  • Be sensitive to the client, being aware of what is difficult and choosing your words carefully.</a:t>
            </a:r>
            <a:b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4000" dirty="0"/>
          </a:p>
        </p:txBody>
      </p:sp>
    </p:spTree>
    <p:extLst>
      <p:ext uri="{BB962C8B-B14F-4D97-AF65-F5344CB8AC3E}">
        <p14:creationId xmlns:p14="http://schemas.microsoft.com/office/powerpoint/2010/main" val="36983953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Guidelines for using immediacy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dirty="0"/>
              <a:t>Notice your motivation:  ‘Why am I saying this?’ ‘Will it help client?’</a:t>
            </a:r>
          </a:p>
          <a:p>
            <a:pPr lvl="0"/>
            <a:r>
              <a:rPr lang="en-GB" sz="3200" dirty="0"/>
              <a:t> Be aware of timing; relationship; possible impact</a:t>
            </a:r>
          </a:p>
          <a:p>
            <a:pPr lvl="0"/>
            <a:r>
              <a:rPr lang="en-GB" sz="3200" dirty="0"/>
              <a:t>Use sensitivity with awareness of delicate areas for client</a:t>
            </a:r>
          </a:p>
          <a:p>
            <a:r>
              <a:rPr lang="en-GB" sz="3200" dirty="0"/>
              <a:t>Be interested in the truth of the relationship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Immediacy can be used to deal with difficulties, </a:t>
            </a:r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So to recap….:</a:t>
            </a:r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2800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</a:pPr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Immediacy is a very powerful tool 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It is uniquely therapeutic if the counsellor is willing to explore and share their own reactions non-defensively and honestly - an opportunity that most everyday relationships do not provide.</a:t>
            </a:r>
            <a:b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26668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87</TotalTime>
  <Words>1088</Words>
  <Application>Microsoft Office PowerPoint</Application>
  <PresentationFormat>On-screen Show (4:3)</PresentationFormat>
  <Paragraphs>138</Paragraphs>
  <Slides>27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Constantia</vt:lpstr>
      <vt:lpstr>Times New Roman</vt:lpstr>
      <vt:lpstr>Wingdings 2</vt:lpstr>
      <vt:lpstr>Flow</vt:lpstr>
      <vt:lpstr> Embedded Helping Skills</vt:lpstr>
      <vt:lpstr>The helping skill of immediacy</vt:lpstr>
      <vt:lpstr>Immediacy</vt:lpstr>
      <vt:lpstr>To recap…Immediacy is………. </vt:lpstr>
      <vt:lpstr> How does ‘immediacy’ assist the helping process</vt:lpstr>
      <vt:lpstr>Immediacy</vt:lpstr>
      <vt:lpstr> Definition of immediacy</vt:lpstr>
      <vt:lpstr>Immediacy</vt:lpstr>
      <vt:lpstr>Immediacy</vt:lpstr>
      <vt:lpstr>How does ‘immediacy’ assist the helping process</vt:lpstr>
      <vt:lpstr>For the helper it involves:</vt:lpstr>
      <vt:lpstr>This means:</vt:lpstr>
      <vt:lpstr>Immediacy</vt:lpstr>
      <vt:lpstr>CROSSES ORIENTATION BOUNDARIES</vt:lpstr>
      <vt:lpstr>Immediacy involves: </vt:lpstr>
      <vt:lpstr>Immediacy to deal with difficulties, for example: </vt:lpstr>
      <vt:lpstr>For example…..</vt:lpstr>
      <vt:lpstr>For example…..</vt:lpstr>
      <vt:lpstr>When to use immediacy: </vt:lpstr>
      <vt:lpstr>Uses of immediacy</vt:lpstr>
      <vt:lpstr>Uses of immediacy</vt:lpstr>
      <vt:lpstr>Immediacy to deal with difficulties, for example: </vt:lpstr>
      <vt:lpstr>Uses of immediacy</vt:lpstr>
      <vt:lpstr>For example…..</vt:lpstr>
      <vt:lpstr>Reminder: Guidelines for using immediacy</vt:lpstr>
      <vt:lpstr>Guidelines for using immediacy</vt:lpstr>
      <vt:lpstr>  Immediacy can be used to deal with difficulties,   So to recap….: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Higher Education Certificate in Embedded Helping Skills</dc:title>
  <dc:creator>Cath</dc:creator>
  <cp:lastModifiedBy>Beverly Cole</cp:lastModifiedBy>
  <cp:revision>6</cp:revision>
  <dcterms:created xsi:type="dcterms:W3CDTF">2014-01-06T10:21:15Z</dcterms:created>
  <dcterms:modified xsi:type="dcterms:W3CDTF">2022-11-15T21:54:37Z</dcterms:modified>
</cp:coreProperties>
</file>