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Roboto" panose="02000000000000000000" pitchFamily="2"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0C51B-9595-86B1-200D-D690D04FF2A3}" v="20" dt="2025-10-20T08:29:47.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2" d="100"/>
          <a:sy n="102" d="100"/>
        </p:scale>
        <p:origin x="-456" y="2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Ali (2420341)" userId="S::2420341@student.uwtsd.ac.uk::b39109f3-7d9c-4510-95b4-8de144d2045b" providerId="AD" clId="Web-{2ED0C51B-9595-86B1-200D-D690D04FF2A3}"/>
    <pc:docChg chg="modSld">
      <pc:chgData name="Samina Ali (2420341)" userId="S::2420341@student.uwtsd.ac.uk::b39109f3-7d9c-4510-95b4-8de144d2045b" providerId="AD" clId="Web-{2ED0C51B-9595-86B1-200D-D690D04FF2A3}" dt="2025-10-20T08:29:42.344" v="12" actId="20577"/>
      <pc:docMkLst>
        <pc:docMk/>
      </pc:docMkLst>
      <pc:sldChg chg="modSp">
        <pc:chgData name="Samina Ali (2420341)" userId="S::2420341@student.uwtsd.ac.uk::b39109f3-7d9c-4510-95b4-8de144d2045b" providerId="AD" clId="Web-{2ED0C51B-9595-86B1-200D-D690D04FF2A3}" dt="2025-10-20T08:28:08.218" v="5" actId="20577"/>
        <pc:sldMkLst>
          <pc:docMk/>
          <pc:sldMk cId="0" sldId="256"/>
        </pc:sldMkLst>
        <pc:spChg chg="mod">
          <ac:chgData name="Samina Ali (2420341)" userId="S::2420341@student.uwtsd.ac.uk::b39109f3-7d9c-4510-95b4-8de144d2045b" providerId="AD" clId="Web-{2ED0C51B-9595-86B1-200D-D690D04FF2A3}" dt="2025-10-20T08:28:08.218" v="5" actId="20577"/>
          <ac:spMkLst>
            <pc:docMk/>
            <pc:sldMk cId="0" sldId="256"/>
            <ac:spMk id="64" creationId="{00000000-0000-0000-0000-000000000000}"/>
          </ac:spMkLst>
        </pc:spChg>
      </pc:sldChg>
      <pc:sldChg chg="modSp">
        <pc:chgData name="Samina Ali (2420341)" userId="S::2420341@student.uwtsd.ac.uk::b39109f3-7d9c-4510-95b4-8de144d2045b" providerId="AD" clId="Web-{2ED0C51B-9595-86B1-200D-D690D04FF2A3}" dt="2025-10-20T08:29:07.672" v="9" actId="20577"/>
        <pc:sldMkLst>
          <pc:docMk/>
          <pc:sldMk cId="0" sldId="258"/>
        </pc:sldMkLst>
        <pc:spChg chg="mod">
          <ac:chgData name="Samina Ali (2420341)" userId="S::2420341@student.uwtsd.ac.uk::b39109f3-7d9c-4510-95b4-8de144d2045b" providerId="AD" clId="Web-{2ED0C51B-9595-86B1-200D-D690D04FF2A3}" dt="2025-10-20T08:29:07.672" v="9" actId="20577"/>
          <ac:spMkLst>
            <pc:docMk/>
            <pc:sldMk cId="0" sldId="258"/>
            <ac:spMk id="78" creationId="{00000000-0000-0000-0000-000000000000}"/>
          </ac:spMkLst>
        </pc:spChg>
      </pc:sldChg>
      <pc:sldChg chg="modSp">
        <pc:chgData name="Samina Ali (2420341)" userId="S::2420341@student.uwtsd.ac.uk::b39109f3-7d9c-4510-95b4-8de144d2045b" providerId="AD" clId="Web-{2ED0C51B-9595-86B1-200D-D690D04FF2A3}" dt="2025-10-20T08:29:42.344" v="12" actId="20577"/>
        <pc:sldMkLst>
          <pc:docMk/>
          <pc:sldMk cId="0" sldId="259"/>
        </pc:sldMkLst>
        <pc:spChg chg="mod">
          <ac:chgData name="Samina Ali (2420341)" userId="S::2420341@student.uwtsd.ac.uk::b39109f3-7d9c-4510-95b4-8de144d2045b" providerId="AD" clId="Web-{2ED0C51B-9595-86B1-200D-D690D04FF2A3}" dt="2025-10-20T08:29:42.344" v="12" actId="20577"/>
          <ac:spMkLst>
            <pc:docMk/>
            <pc:sldMk cId="0" sldId="259"/>
            <ac:spMk id="8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53111574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7e6ae649af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7e6ae649af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Moreover, I want to become a teacher within the UK's health and social care sector and for this I need a clear development plan. In this regard, a personal SWOT analysis helps me look at myself honestly and strategically. Thus, by identifying my strengths, I can use them to gain confidence. In addition, by accepting my weaknesses, I can find ways to improve through training and advice. Overall, this analysis gives me a structure to connect my skill sets with the needs of teaching and to align your learning with professional expectations.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37e6ae649af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37e6ae649af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In this context, if I talk about my major skills then one of my greatest strengths is clear communication. I can explain complex subjects in simple words, which are important for health and social care education. I also listen carefully, which makes students feel supported. My second strength is adaptability. Methods of teaching are constantly developed, especially with digital platforms. Therefore, in the context of quick actions, I can use innovative resources without any hesitation. Finally, adaptability in the UK is highly valuable. For instance, in 2022, around 89% of employers consider it a main employment skill (</a:t>
            </a:r>
            <a:r>
              <a:rPr lang="en">
                <a:solidFill>
                  <a:srgbClr val="222222"/>
                </a:solidFill>
              </a:rPr>
              <a:t>Goulart, Liboni and Cezarino, 2022</a:t>
            </a:r>
            <a:r>
              <a:rPr lang="en">
                <a:solidFill>
                  <a:schemeClr val="dk1"/>
                </a:solidFill>
              </a:rPr>
              <a:t>). This fully aligns with my approach to teaching. Overall, these strengths will help me to make attractive lessons and will effectively answer different learning needs.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7e6ae649af_0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7e6ae649af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a:solidFill>
                  <a:schemeClr val="dk1"/>
                </a:solidFill>
              </a:rPr>
              <a:t>In this regard, one of my weaknesses is class management. I can feel overwhelmed while trying to balance discipline along with maintaining an auxiliary environment. This is not uncommon. For instance, in the UK, around 32% of new teachers highlight classroom behavior as a major challenge (</a:t>
            </a:r>
            <a:r>
              <a:rPr lang="en">
                <a:solidFill>
                  <a:srgbClr val="222222"/>
                </a:solidFill>
              </a:rPr>
              <a:t>González-Pérez and Ramírez-Montoya, 2022</a:t>
            </a:r>
            <a:r>
              <a:rPr lang="en">
                <a:solidFill>
                  <a:schemeClr val="dk1"/>
                </a:solidFill>
              </a:rPr>
              <a:t>). Thus, I also lack confidence in evaluation strategies. Basically, effective response is complex and I need more training to feel encouraged by academic skill development for my further teaching profession. Eventually, these weaknesses can limit my progress, but quickly recognizing them may see me for targeted advice and professional development. Thus, by shaping experienced teachers and reflecting the response, I can gradually strengthen these areas.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7e6ae649af_0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7e6ae649af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In this connection, there are many development opportunities. The UK government estimates that by 2026 there will be a demand for 24,000 new secondary teachers (</a:t>
            </a:r>
            <a:r>
              <a:rPr lang="en">
                <a:solidFill>
                  <a:srgbClr val="222222"/>
                </a:solidFill>
              </a:rPr>
              <a:t>Martinez, 2022</a:t>
            </a:r>
            <a:r>
              <a:rPr lang="en">
                <a:solidFill>
                  <a:schemeClr val="dk1"/>
                </a:solidFill>
              </a:rPr>
              <a:t>). Thus, this shows me a strong route to enter the profession. Thus, these programs give practical support and improve skills in class management and evaluation. Additionally, continuous commercial development courses are available throughout the region. Overall, by combining my communication power with these occasions, I can increase the progress of my teaching quality and safe career within the field.</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7e6ae649af_0_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7e6ae649af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In this aspect, the biggest threat is the pressure of work in front of me. Thus, it makes it important to develop strong time management and flexibility for me. Another threat is teacher retention. My adaptability helps me handle a heavy charge, my communication skills support positive relationships, and my desire to learn ensures that I remain competitive.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7e6ae649af_0_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7e6ae649af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In conclusion, this SWOT analysis shows me the importance of reflection and strategic plan. Overall, by understanding my strengths, I can build on them to reduce the effects of my weaknesses.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7e6ae649af_0_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7e6ae649af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7e6ae649af_0_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7e6ae649af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rgbClr val="9FC5E8"/>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tandfonline.com/doi/pdf/10.1080/2331186X.2021.2024936"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hyperlink" Target="https://iris.unive.it/bitstream/10278/3742108/1/2021%20%20Industry%20&amp;%20HE.pdf" TargetMode="External"/><Relationship Id="rId4" Type="http://schemas.openxmlformats.org/officeDocument/2006/relationships/hyperlink" Target="https://www.mdpi.com/2071-1050/14/3/149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1700" y="340625"/>
            <a:ext cx="8520600" cy="40662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650" b="1" dirty="0">
                <a:solidFill>
                  <a:srgbClr val="000000"/>
                </a:solidFill>
                <a:latin typeface="Arial"/>
                <a:ea typeface="Arial"/>
                <a:cs typeface="Arial"/>
                <a:sym typeface="Arial"/>
              </a:rPr>
              <a:t>LCHS4009</a:t>
            </a:r>
            <a:endParaRPr sz="2650" b="1" dirty="0">
              <a:solidFill>
                <a:srgbClr val="000000"/>
              </a:solidFill>
              <a:latin typeface="Arial"/>
              <a:ea typeface="Arial"/>
              <a:cs typeface="Arial"/>
              <a:sym typeface="Arial"/>
            </a:endParaRPr>
          </a:p>
          <a:p>
            <a:pPr marL="0" lvl="0" indent="0" algn="ctr" rtl="0">
              <a:spcBef>
                <a:spcPts val="600"/>
              </a:spcBef>
              <a:spcAft>
                <a:spcPts val="0"/>
              </a:spcAft>
              <a:buNone/>
            </a:pPr>
            <a:r>
              <a:rPr lang="en" sz="2650" b="1" dirty="0">
                <a:solidFill>
                  <a:srgbClr val="000000"/>
                </a:solidFill>
                <a:latin typeface="Arial"/>
                <a:ea typeface="Arial"/>
                <a:cs typeface="Arial"/>
                <a:sym typeface="Arial"/>
              </a:rPr>
              <a:t>SELF-AWARENESS PRESENTATION</a:t>
            </a:r>
            <a:endParaRPr sz="2650" b="1" dirty="0">
              <a:solidFill>
                <a:srgbClr val="000000"/>
              </a:solidFill>
              <a:latin typeface="Arial"/>
              <a:ea typeface="Arial"/>
              <a:cs typeface="Arial"/>
              <a:sym typeface="Arial"/>
            </a:endParaRPr>
          </a:p>
          <a:p>
            <a:pPr marL="0" lvl="0" indent="0" algn="ctr" rtl="0">
              <a:spcBef>
                <a:spcPts val="600"/>
              </a:spcBef>
              <a:spcAft>
                <a:spcPts val="0"/>
              </a:spcAft>
              <a:buNone/>
            </a:pPr>
            <a:endParaRPr sz="2650" b="1">
              <a:solidFill>
                <a:srgbClr val="000000"/>
              </a:solidFill>
              <a:latin typeface="Arial"/>
              <a:ea typeface="Arial"/>
              <a:cs typeface="Arial"/>
              <a:sym typeface="Arial"/>
            </a:endParaRPr>
          </a:p>
          <a:p>
            <a:pPr marL="0" lvl="0" indent="0" algn="ctr" rtl="0">
              <a:lnSpc>
                <a:spcPct val="150000"/>
              </a:lnSpc>
              <a:spcBef>
                <a:spcPts val="600"/>
              </a:spcBef>
              <a:spcAft>
                <a:spcPts val="0"/>
              </a:spcAft>
              <a:buNone/>
            </a:pPr>
            <a:r>
              <a:rPr lang="en" sz="2650" b="1" dirty="0">
                <a:solidFill>
                  <a:srgbClr val="000000"/>
                </a:solidFill>
                <a:latin typeface="Arial"/>
                <a:ea typeface="Arial"/>
                <a:cs typeface="Arial"/>
                <a:sym typeface="Arial"/>
              </a:rPr>
              <a:t>PROFESSIONAL DEVELOPMENT WITHIN HEALTH AND SOCIAL CARE</a:t>
            </a:r>
            <a:endParaRPr sz="2650" b="1">
              <a:solidFill>
                <a:srgbClr val="000000"/>
              </a:solidFill>
              <a:latin typeface="Arial"/>
              <a:ea typeface="Arial"/>
              <a:cs typeface="Arial"/>
              <a:sym typeface="Arial"/>
            </a:endParaRPr>
          </a:p>
          <a:p>
            <a:pPr marL="0" lvl="0" indent="0" algn="ctr" rtl="0">
              <a:lnSpc>
                <a:spcPct val="150000"/>
              </a:lnSpc>
              <a:spcBef>
                <a:spcPts val="0"/>
              </a:spcBef>
              <a:spcAft>
                <a:spcPts val="0"/>
              </a:spcAft>
              <a:buNone/>
            </a:pPr>
            <a:endParaRPr sz="2650" b="1">
              <a:solidFill>
                <a:srgbClr val="000000"/>
              </a:solidFill>
              <a:latin typeface="Arial"/>
              <a:ea typeface="Arial"/>
              <a:cs typeface="Arial"/>
              <a:sym typeface="Arial"/>
            </a:endParaRPr>
          </a:p>
          <a:p>
            <a:pPr marL="0" lvl="0" indent="0" algn="ctr" rtl="0">
              <a:lnSpc>
                <a:spcPct val="150000"/>
              </a:lnSpc>
              <a:spcBef>
                <a:spcPts val="0"/>
              </a:spcBef>
              <a:spcAft>
                <a:spcPts val="0"/>
              </a:spcAft>
              <a:buNone/>
            </a:pPr>
            <a:r>
              <a:rPr lang="en" sz="2222" b="1" dirty="0">
                <a:solidFill>
                  <a:srgbClr val="000000"/>
                </a:solidFill>
                <a:latin typeface="Arial"/>
                <a:ea typeface="Arial"/>
                <a:cs typeface="Arial"/>
                <a:sym typeface="Arial"/>
              </a:rPr>
              <a:t>LECTURER NAME: OLUBUKOLA ADEGBITE</a:t>
            </a:r>
            <a:endParaRPr sz="2222" b="1">
              <a:solidFill>
                <a:srgbClr val="000000"/>
              </a:solidFill>
              <a:latin typeface="Arial"/>
              <a:ea typeface="Arial"/>
              <a:cs typeface="Arial"/>
              <a:sym typeface="Arial"/>
            </a:endParaRPr>
          </a:p>
          <a:p>
            <a:pPr algn="ctr">
              <a:lnSpc>
                <a:spcPct val="150000"/>
              </a:lnSpc>
            </a:pPr>
            <a:r>
              <a:rPr lang="en" sz="2200" b="1" dirty="0">
                <a:solidFill>
                  <a:srgbClr val="000000"/>
                </a:solidFill>
                <a:latin typeface="Arial"/>
                <a:ea typeface="Arial"/>
                <a:cs typeface="Arial"/>
                <a:sym typeface="Arial"/>
              </a:rPr>
              <a:t>Student Name: SAMINA ALI</a:t>
            </a:r>
            <a:endParaRPr sz="2222" b="1">
              <a:solidFill>
                <a:srgbClr val="000000"/>
              </a:solidFill>
              <a:latin typeface="Arial"/>
              <a:ea typeface="Arial"/>
              <a:cs typeface="Arial"/>
              <a:sym typeface="Arial"/>
            </a:endParaRPr>
          </a:p>
          <a:p>
            <a:pPr algn="ctr">
              <a:lnSpc>
                <a:spcPct val="150000"/>
              </a:lnSpc>
            </a:pPr>
            <a:r>
              <a:rPr lang="en" sz="2200" b="1" dirty="0">
                <a:solidFill>
                  <a:srgbClr val="000000"/>
                </a:solidFill>
                <a:latin typeface="Arial"/>
                <a:ea typeface="Arial"/>
                <a:cs typeface="Arial"/>
                <a:sym typeface="Arial"/>
              </a:rPr>
              <a:t>Student ID: 2420341</a:t>
            </a:r>
            <a:endParaRPr sz="2222" dirty="0"/>
          </a:p>
        </p:txBody>
      </p:sp>
      <p:pic>
        <p:nvPicPr>
          <p:cNvPr id="65" name="Google Shape;65;p13" descr="Discover University of Wales Trinity Saint David"/>
          <p:cNvPicPr preferRelativeResize="0"/>
          <p:nvPr/>
        </p:nvPicPr>
        <p:blipFill>
          <a:blip r:embed="rId3">
            <a:alphaModFix/>
          </a:blip>
          <a:stretch>
            <a:fillRect/>
          </a:stretch>
        </p:blipFill>
        <p:spPr>
          <a:xfrm>
            <a:off x="6847300" y="118350"/>
            <a:ext cx="2173675" cy="8694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4514075" y="750100"/>
            <a:ext cx="4554000" cy="17589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Introduction</a:t>
            </a:r>
            <a:endParaRPr sz="3600"/>
          </a:p>
        </p:txBody>
      </p:sp>
      <p:sp>
        <p:nvSpPr>
          <p:cNvPr id="71" name="Google Shape;71;p14"/>
          <p:cNvSpPr txBox="1">
            <a:spLocks noGrp="1"/>
          </p:cNvSpPr>
          <p:nvPr>
            <p:ph type="body" idx="1"/>
          </p:nvPr>
        </p:nvSpPr>
        <p:spPr>
          <a:xfrm>
            <a:off x="4420200" y="1567150"/>
            <a:ext cx="4554000" cy="34557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My goal is to become a teacher in the UK Health and Social Care sector.</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I am conducting a personal SWOT analysis to plan my development.</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This will guide me in turning strengths into opportunities and overcoming challenges.</a:t>
            </a:r>
            <a:endParaRPr sz="1800"/>
          </a:p>
        </p:txBody>
      </p:sp>
      <p:pic>
        <p:nvPicPr>
          <p:cNvPr id="72" name="Google Shape;72;p14"/>
          <p:cNvPicPr preferRelativeResize="0"/>
          <p:nvPr/>
        </p:nvPicPr>
        <p:blipFill>
          <a:blip r:embed="rId3">
            <a:alphaModFix/>
          </a:blip>
          <a:stretch>
            <a:fillRect/>
          </a:stretch>
        </p:blipFill>
        <p:spPr>
          <a:xfrm>
            <a:off x="343350" y="1567150"/>
            <a:ext cx="3738025" cy="23591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5"/>
          <p:cNvSpPr txBox="1">
            <a:spLocks noGrp="1"/>
          </p:cNvSpPr>
          <p:nvPr>
            <p:ph type="title"/>
          </p:nvPr>
        </p:nvSpPr>
        <p:spPr>
          <a:xfrm>
            <a:off x="4484425" y="187350"/>
            <a:ext cx="3706500" cy="2321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Strengths</a:t>
            </a:r>
            <a:endParaRPr sz="3600"/>
          </a:p>
        </p:txBody>
      </p:sp>
      <p:sp>
        <p:nvSpPr>
          <p:cNvPr id="78" name="Google Shape;78;p15"/>
          <p:cNvSpPr txBox="1">
            <a:spLocks noGrp="1"/>
          </p:cNvSpPr>
          <p:nvPr>
            <p:ph type="body" idx="1"/>
          </p:nvPr>
        </p:nvSpPr>
        <p:spPr>
          <a:xfrm>
            <a:off x="4644675" y="1158150"/>
            <a:ext cx="4166400" cy="3441300"/>
          </a:xfrm>
          <a:prstGeom prst="rect">
            <a:avLst/>
          </a:prstGeom>
        </p:spPr>
        <p:txBody>
          <a:bodyPr spcFirstLastPara="1" wrap="square" lIns="91425" tIns="91425" rIns="91425" bIns="91425" anchor="t" anchorCtr="0">
            <a:normAutofit lnSpcReduction="10000"/>
          </a:bodyPr>
          <a:lstStyle/>
          <a:p>
            <a:pPr marL="457200" lvl="0" indent="-342900" algn="just" rtl="0">
              <a:lnSpc>
                <a:spcPct val="150000"/>
              </a:lnSpc>
              <a:spcBef>
                <a:spcPts val="0"/>
              </a:spcBef>
              <a:spcAft>
                <a:spcPts val="0"/>
              </a:spcAft>
              <a:buClr>
                <a:srgbClr val="000000"/>
              </a:buClr>
              <a:buSzPts val="1800"/>
              <a:buFont typeface="Arial"/>
              <a:buChar char="●"/>
            </a:pPr>
            <a:r>
              <a:rPr lang="en" sz="1800" dirty="0">
                <a:solidFill>
                  <a:srgbClr val="000000"/>
                </a:solidFill>
                <a:latin typeface="Arial"/>
                <a:ea typeface="Arial"/>
                <a:cs typeface="Arial"/>
                <a:sym typeface="Arial"/>
              </a:rPr>
              <a:t>I have strong communication skills with clarity and patience.</a:t>
            </a:r>
            <a:endParaRPr sz="1800" dirty="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dirty="0">
                <a:solidFill>
                  <a:srgbClr val="000000"/>
                </a:solidFill>
                <a:latin typeface="Arial"/>
                <a:ea typeface="Arial"/>
                <a:cs typeface="Arial"/>
                <a:sym typeface="Arial"/>
              </a:rPr>
              <a:t>I adapt quickly to new teaching methods and tools.</a:t>
            </a:r>
            <a:endParaRPr sz="1800" dirty="0">
              <a:solidFill>
                <a:srgbClr val="000000"/>
              </a:solidFill>
              <a:latin typeface="Arial"/>
              <a:ea typeface="Arial"/>
              <a:cs typeface="Arial"/>
              <a:sym typeface="Arial"/>
            </a:endParaRPr>
          </a:p>
          <a:p>
            <a:pPr indent="-342900" algn="just">
              <a:lnSpc>
                <a:spcPct val="150000"/>
              </a:lnSpc>
              <a:buClr>
                <a:srgbClr val="000000"/>
              </a:buClr>
              <a:buSzPts val="1800"/>
              <a:buFont typeface="Arial"/>
              <a:buChar char="●"/>
            </a:pPr>
            <a:r>
              <a:rPr lang="en" sz="1800" dirty="0">
                <a:solidFill>
                  <a:srgbClr val="000000"/>
                </a:solidFill>
                <a:latin typeface="Arial"/>
                <a:ea typeface="Arial"/>
                <a:cs typeface="Arial"/>
                <a:sym typeface="Arial"/>
              </a:rPr>
              <a:t>In the UK, around 89% of employers value adaptability as a key skill (</a:t>
            </a:r>
            <a:r>
              <a:rPr lang="en" sz="1800" dirty="0">
                <a:solidFill>
                  <a:srgbClr val="222222"/>
                </a:solidFill>
                <a:latin typeface="Arial"/>
                <a:ea typeface="Arial"/>
                <a:cs typeface="Arial"/>
                <a:sym typeface="Arial"/>
              </a:rPr>
              <a:t>Goulart, </a:t>
            </a:r>
            <a:r>
              <a:rPr lang="en" sz="1800" dirty="0" err="1">
                <a:solidFill>
                  <a:srgbClr val="222222"/>
                </a:solidFill>
                <a:latin typeface="Arial"/>
                <a:ea typeface="Arial"/>
                <a:cs typeface="Arial"/>
                <a:sym typeface="Arial"/>
              </a:rPr>
              <a:t>Liboni</a:t>
            </a:r>
            <a:r>
              <a:rPr lang="en" sz="1800" dirty="0">
                <a:solidFill>
                  <a:srgbClr val="222222"/>
                </a:solidFill>
                <a:latin typeface="Arial"/>
                <a:ea typeface="Arial"/>
                <a:cs typeface="Arial"/>
                <a:sym typeface="Arial"/>
              </a:rPr>
              <a:t> and </a:t>
            </a:r>
            <a:r>
              <a:rPr lang="en" sz="1800" dirty="0" err="1">
                <a:solidFill>
                  <a:srgbClr val="222222"/>
                </a:solidFill>
                <a:latin typeface="Arial"/>
                <a:ea typeface="Arial"/>
                <a:cs typeface="Arial"/>
                <a:sym typeface="Arial"/>
              </a:rPr>
              <a:t>Cezarino</a:t>
            </a:r>
            <a:r>
              <a:rPr lang="en" sz="1800" dirty="0">
                <a:solidFill>
                  <a:srgbClr val="222222"/>
                </a:solidFill>
                <a:latin typeface="Arial"/>
                <a:ea typeface="Arial"/>
                <a:cs typeface="Arial"/>
                <a:sym typeface="Arial"/>
              </a:rPr>
              <a:t>, 2022</a:t>
            </a:r>
            <a:r>
              <a:rPr lang="en" sz="1800" dirty="0">
                <a:solidFill>
                  <a:srgbClr val="000000"/>
                </a:solidFill>
                <a:latin typeface="Arial"/>
                <a:ea typeface="Arial"/>
                <a:cs typeface="Arial"/>
                <a:sym typeface="Arial"/>
              </a:rPr>
              <a:t>)</a:t>
            </a:r>
            <a:endParaRPr sz="1800" dirty="0"/>
          </a:p>
        </p:txBody>
      </p:sp>
      <p:pic>
        <p:nvPicPr>
          <p:cNvPr id="79" name="Google Shape;79;p15"/>
          <p:cNvPicPr preferRelativeResize="0"/>
          <p:nvPr/>
        </p:nvPicPr>
        <p:blipFill>
          <a:blip r:embed="rId3">
            <a:alphaModFix/>
          </a:blip>
          <a:stretch>
            <a:fillRect/>
          </a:stretch>
        </p:blipFill>
        <p:spPr>
          <a:xfrm>
            <a:off x="298350" y="1298050"/>
            <a:ext cx="3806900" cy="2974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4572000" y="245450"/>
            <a:ext cx="3706500" cy="25089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Weaknesses</a:t>
            </a:r>
            <a:endParaRPr sz="3600"/>
          </a:p>
        </p:txBody>
      </p:sp>
      <p:sp>
        <p:nvSpPr>
          <p:cNvPr id="85" name="Google Shape;85;p16"/>
          <p:cNvSpPr txBox="1">
            <a:spLocks noGrp="1"/>
          </p:cNvSpPr>
          <p:nvPr>
            <p:ph type="body" idx="1"/>
          </p:nvPr>
        </p:nvSpPr>
        <p:spPr>
          <a:xfrm>
            <a:off x="4644675" y="1294400"/>
            <a:ext cx="4166400" cy="37128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Arial"/>
              <a:buChar char="●"/>
            </a:pPr>
            <a:r>
              <a:rPr lang="en" sz="1800" dirty="0">
                <a:solidFill>
                  <a:srgbClr val="000000"/>
                </a:solidFill>
                <a:latin typeface="Arial"/>
                <a:ea typeface="Arial"/>
                <a:cs typeface="Arial"/>
                <a:sym typeface="Arial"/>
              </a:rPr>
              <a:t>I sometimes struggle with classroom management.</a:t>
            </a:r>
            <a:endParaRPr sz="1800" dirty="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dirty="0">
                <a:solidFill>
                  <a:srgbClr val="000000"/>
                </a:solidFill>
                <a:latin typeface="Arial"/>
                <a:ea typeface="Arial"/>
                <a:cs typeface="Arial"/>
                <a:sym typeface="Arial"/>
              </a:rPr>
              <a:t>I need to build confidence in assessment techniques.</a:t>
            </a:r>
            <a:endParaRPr sz="1800" dirty="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dirty="0">
                <a:solidFill>
                  <a:srgbClr val="000000"/>
                </a:solidFill>
                <a:latin typeface="Arial"/>
                <a:ea typeface="Arial"/>
                <a:cs typeface="Arial"/>
                <a:sym typeface="Arial"/>
              </a:rPr>
              <a:t>In the UK, around 32% of new teachers report difficulties with pupil behaviors (</a:t>
            </a:r>
            <a:r>
              <a:rPr lang="en" sz="1800" dirty="0">
                <a:solidFill>
                  <a:srgbClr val="222222"/>
                </a:solidFill>
                <a:latin typeface="Arial"/>
                <a:ea typeface="Arial"/>
                <a:cs typeface="Arial"/>
                <a:sym typeface="Arial"/>
              </a:rPr>
              <a:t>González-Pérez and Ramírez-Montoya, 2022</a:t>
            </a:r>
            <a:r>
              <a:rPr lang="en" sz="1800" dirty="0">
                <a:solidFill>
                  <a:srgbClr val="000000"/>
                </a:solidFill>
                <a:latin typeface="Arial"/>
                <a:ea typeface="Arial"/>
                <a:cs typeface="Arial"/>
                <a:sym typeface="Arial"/>
              </a:rPr>
              <a:t>).</a:t>
            </a:r>
            <a:endParaRPr sz="1800" dirty="0"/>
          </a:p>
        </p:txBody>
      </p:sp>
      <p:pic>
        <p:nvPicPr>
          <p:cNvPr id="86" name="Google Shape;86;p16"/>
          <p:cNvPicPr preferRelativeResize="0"/>
          <p:nvPr/>
        </p:nvPicPr>
        <p:blipFill>
          <a:blip r:embed="rId3">
            <a:alphaModFix/>
          </a:blip>
          <a:stretch>
            <a:fillRect/>
          </a:stretch>
        </p:blipFill>
        <p:spPr>
          <a:xfrm>
            <a:off x="391075" y="1294400"/>
            <a:ext cx="3594850" cy="29779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4572000" y="211400"/>
            <a:ext cx="3706500" cy="25089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Opportunities</a:t>
            </a:r>
            <a:endParaRPr sz="3600"/>
          </a:p>
        </p:txBody>
      </p:sp>
      <p:sp>
        <p:nvSpPr>
          <p:cNvPr id="92" name="Google Shape;92;p17"/>
          <p:cNvSpPr txBox="1">
            <a:spLocks noGrp="1"/>
          </p:cNvSpPr>
          <p:nvPr>
            <p:ph type="body" idx="1"/>
          </p:nvPr>
        </p:nvSpPr>
        <p:spPr>
          <a:xfrm>
            <a:off x="4644675" y="1209225"/>
            <a:ext cx="4166400" cy="3729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chemeClr val="dk1"/>
              </a:buClr>
              <a:buSzPts val="1800"/>
              <a:buFont typeface="Arial"/>
              <a:buChar char="●"/>
            </a:pPr>
            <a:r>
              <a:rPr lang="en" sz="1800">
                <a:solidFill>
                  <a:schemeClr val="dk1"/>
                </a:solidFill>
                <a:latin typeface="Arial"/>
                <a:ea typeface="Arial"/>
                <a:cs typeface="Arial"/>
                <a:sym typeface="Arial"/>
              </a:rPr>
              <a:t>The UK will need 24,000 new secondary teachers by the coming years (Martinez, 2022).</a:t>
            </a:r>
            <a:endParaRPr sz="1800">
              <a:solidFill>
                <a:schemeClr val="dk1"/>
              </a:solidFill>
              <a:latin typeface="Arial"/>
              <a:ea typeface="Arial"/>
              <a:cs typeface="Arial"/>
              <a:sym typeface="Arial"/>
            </a:endParaRPr>
          </a:p>
          <a:p>
            <a:pPr marL="457200" lvl="0" indent="-342900" algn="just" rtl="0">
              <a:lnSpc>
                <a:spcPct val="150000"/>
              </a:lnSpc>
              <a:spcBef>
                <a:spcPts val="0"/>
              </a:spcBef>
              <a:spcAft>
                <a:spcPts val="0"/>
              </a:spcAft>
              <a:buClr>
                <a:schemeClr val="dk1"/>
              </a:buClr>
              <a:buSzPts val="1800"/>
              <a:buFont typeface="Arial"/>
              <a:buChar char="●"/>
            </a:pPr>
            <a:r>
              <a:rPr lang="en" sz="1800">
                <a:solidFill>
                  <a:schemeClr val="dk1"/>
                </a:solidFill>
                <a:latin typeface="Arial"/>
                <a:ea typeface="Arial"/>
                <a:cs typeface="Arial"/>
                <a:sym typeface="Arial"/>
              </a:rPr>
              <a:t>Mentorship programmes are widely available in schools.</a:t>
            </a:r>
            <a:endParaRPr sz="1800">
              <a:solidFill>
                <a:schemeClr val="dk1"/>
              </a:solidFill>
              <a:latin typeface="Arial"/>
              <a:ea typeface="Arial"/>
              <a:cs typeface="Arial"/>
              <a:sym typeface="Arial"/>
            </a:endParaRPr>
          </a:p>
          <a:p>
            <a:pPr marL="457200" lvl="0" indent="-342900" algn="just" rtl="0">
              <a:lnSpc>
                <a:spcPct val="150000"/>
              </a:lnSpc>
              <a:spcBef>
                <a:spcPts val="0"/>
              </a:spcBef>
              <a:spcAft>
                <a:spcPts val="0"/>
              </a:spcAft>
              <a:buClr>
                <a:schemeClr val="dk1"/>
              </a:buClr>
              <a:buSzPts val="1800"/>
              <a:buFont typeface="Arial"/>
              <a:buChar char="●"/>
            </a:pPr>
            <a:r>
              <a:rPr lang="en" sz="1800">
                <a:solidFill>
                  <a:schemeClr val="dk1"/>
                </a:solidFill>
                <a:latin typeface="Arial"/>
                <a:ea typeface="Arial"/>
                <a:cs typeface="Arial"/>
                <a:sym typeface="Arial"/>
              </a:rPr>
              <a:t>Professional training improves both teaching skills and employability.</a:t>
            </a:r>
            <a:endParaRPr sz="1800">
              <a:solidFill>
                <a:schemeClr val="dk1"/>
              </a:solidFill>
            </a:endParaRPr>
          </a:p>
        </p:txBody>
      </p:sp>
      <p:pic>
        <p:nvPicPr>
          <p:cNvPr id="93" name="Google Shape;93;p17"/>
          <p:cNvPicPr preferRelativeResize="0"/>
          <p:nvPr/>
        </p:nvPicPr>
        <p:blipFill rotWithShape="1">
          <a:blip r:embed="rId3">
            <a:alphaModFix/>
          </a:blip>
          <a:srcRect b="11816"/>
          <a:stretch/>
        </p:blipFill>
        <p:spPr>
          <a:xfrm>
            <a:off x="498475" y="1345775"/>
            <a:ext cx="3344225" cy="28191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txBox="1">
            <a:spLocks noGrp="1"/>
          </p:cNvSpPr>
          <p:nvPr>
            <p:ph type="title"/>
          </p:nvPr>
        </p:nvSpPr>
        <p:spPr>
          <a:xfrm>
            <a:off x="4572000" y="630175"/>
            <a:ext cx="3706500" cy="21582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Threats</a:t>
            </a:r>
            <a:endParaRPr sz="3600"/>
          </a:p>
        </p:txBody>
      </p:sp>
      <p:sp>
        <p:nvSpPr>
          <p:cNvPr id="99" name="Google Shape;99;p18"/>
          <p:cNvSpPr txBox="1">
            <a:spLocks noGrp="1"/>
          </p:cNvSpPr>
          <p:nvPr>
            <p:ph type="body" idx="1"/>
          </p:nvPr>
        </p:nvSpPr>
        <p:spPr>
          <a:xfrm>
            <a:off x="4644675" y="1975650"/>
            <a:ext cx="4166400" cy="26241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Workload pressure is high.</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Retention rates are low.</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Competition is strong.</a:t>
            </a:r>
            <a:endParaRPr sz="1800"/>
          </a:p>
        </p:txBody>
      </p:sp>
      <p:pic>
        <p:nvPicPr>
          <p:cNvPr id="100" name="Google Shape;100;p18"/>
          <p:cNvPicPr preferRelativeResize="0"/>
          <p:nvPr/>
        </p:nvPicPr>
        <p:blipFill rotWithShape="1">
          <a:blip r:embed="rId3">
            <a:alphaModFix/>
          </a:blip>
          <a:srcRect b="15016"/>
          <a:stretch/>
        </p:blipFill>
        <p:spPr>
          <a:xfrm>
            <a:off x="522350" y="1333875"/>
            <a:ext cx="3308425" cy="30458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4644675" y="722325"/>
            <a:ext cx="3706500" cy="1253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Conclusion</a:t>
            </a:r>
            <a:endParaRPr sz="3600"/>
          </a:p>
        </p:txBody>
      </p:sp>
      <p:sp>
        <p:nvSpPr>
          <p:cNvPr id="106" name="Google Shape;106;p19"/>
          <p:cNvSpPr txBox="1">
            <a:spLocks noGrp="1"/>
          </p:cNvSpPr>
          <p:nvPr>
            <p:ph type="body" idx="1"/>
          </p:nvPr>
        </p:nvSpPr>
        <p:spPr>
          <a:xfrm>
            <a:off x="4644675" y="2090675"/>
            <a:ext cx="4166400" cy="25089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Reflection builds awareness.</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Planning supports growth.</a:t>
            </a:r>
            <a:endParaRPr sz="1800">
              <a:solidFill>
                <a:srgbClr val="000000"/>
              </a:solidFill>
              <a:latin typeface="Arial"/>
              <a:ea typeface="Arial"/>
              <a:cs typeface="Arial"/>
              <a:sym typeface="Arial"/>
            </a:endParaRPr>
          </a:p>
          <a:p>
            <a:pPr marL="457200" lvl="0" indent="-342900" algn="just" rtl="0">
              <a:lnSpc>
                <a:spcPct val="150000"/>
              </a:lnSpc>
              <a:spcBef>
                <a:spcPts val="0"/>
              </a:spcBef>
              <a:spcAft>
                <a:spcPts val="0"/>
              </a:spcAft>
              <a:buClr>
                <a:srgbClr val="000000"/>
              </a:buClr>
              <a:buSzPts val="1800"/>
              <a:buFont typeface="Arial"/>
              <a:buChar char="●"/>
            </a:pPr>
            <a:r>
              <a:rPr lang="en" sz="1800">
                <a:solidFill>
                  <a:srgbClr val="000000"/>
                </a:solidFill>
                <a:latin typeface="Arial"/>
                <a:ea typeface="Arial"/>
                <a:cs typeface="Arial"/>
                <a:sym typeface="Arial"/>
              </a:rPr>
              <a:t>I can reach my goal.</a:t>
            </a:r>
            <a:endParaRPr sz="1800"/>
          </a:p>
        </p:txBody>
      </p:sp>
      <p:pic>
        <p:nvPicPr>
          <p:cNvPr id="107" name="Google Shape;107;p19"/>
          <p:cNvPicPr preferRelativeResize="0"/>
          <p:nvPr/>
        </p:nvPicPr>
        <p:blipFill>
          <a:blip r:embed="rId3">
            <a:alphaModFix/>
          </a:blip>
          <a:stretch>
            <a:fillRect/>
          </a:stretch>
        </p:blipFill>
        <p:spPr>
          <a:xfrm>
            <a:off x="462700" y="1071300"/>
            <a:ext cx="3439700" cy="28788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2974225" y="579075"/>
            <a:ext cx="3706500" cy="1929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3600" b="1">
                <a:latin typeface="Arial"/>
                <a:ea typeface="Arial"/>
                <a:cs typeface="Arial"/>
                <a:sym typeface="Arial"/>
              </a:rPr>
              <a:t>References</a:t>
            </a:r>
            <a:endParaRPr sz="3600"/>
          </a:p>
        </p:txBody>
      </p:sp>
      <p:sp>
        <p:nvSpPr>
          <p:cNvPr id="113" name="Google Shape;113;p20"/>
          <p:cNvSpPr txBox="1">
            <a:spLocks noGrp="1"/>
          </p:cNvSpPr>
          <p:nvPr>
            <p:ph type="body" idx="1"/>
          </p:nvPr>
        </p:nvSpPr>
        <p:spPr>
          <a:xfrm>
            <a:off x="289525" y="1498775"/>
            <a:ext cx="8521500" cy="3100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100">
                <a:solidFill>
                  <a:schemeClr val="lt1"/>
                </a:solidFill>
                <a:latin typeface="Arial"/>
                <a:ea typeface="Arial"/>
                <a:cs typeface="Arial"/>
                <a:sym typeface="Arial"/>
              </a:rPr>
              <a:t>Martinez, C., 2022. Developing 21st century teaching skills: A case study of teaching and learning through project-based curriculum. </a:t>
            </a:r>
            <a:r>
              <a:rPr lang="en" sz="1100" i="1">
                <a:solidFill>
                  <a:schemeClr val="lt1"/>
                </a:solidFill>
                <a:latin typeface="Arial"/>
                <a:ea typeface="Arial"/>
                <a:cs typeface="Arial"/>
                <a:sym typeface="Arial"/>
              </a:rPr>
              <a:t>Cogent Education</a:t>
            </a:r>
            <a:r>
              <a:rPr lang="en" sz="1100">
                <a:solidFill>
                  <a:schemeClr val="lt1"/>
                </a:solidFill>
                <a:latin typeface="Arial"/>
                <a:ea typeface="Arial"/>
                <a:cs typeface="Arial"/>
                <a:sym typeface="Arial"/>
              </a:rPr>
              <a:t>, </a:t>
            </a:r>
            <a:r>
              <a:rPr lang="en" sz="1100" i="1">
                <a:solidFill>
                  <a:schemeClr val="lt1"/>
                </a:solidFill>
                <a:latin typeface="Arial"/>
                <a:ea typeface="Arial"/>
                <a:cs typeface="Arial"/>
                <a:sym typeface="Arial"/>
              </a:rPr>
              <a:t>9</a:t>
            </a:r>
            <a:r>
              <a:rPr lang="en" sz="1100">
                <a:solidFill>
                  <a:schemeClr val="lt1"/>
                </a:solidFill>
                <a:latin typeface="Arial"/>
                <a:ea typeface="Arial"/>
                <a:cs typeface="Arial"/>
                <a:sym typeface="Arial"/>
              </a:rPr>
              <a:t>(1), p.2024936. Available at: </a:t>
            </a:r>
            <a:r>
              <a:rPr lang="en" sz="1100" u="sng">
                <a:solidFill>
                  <a:schemeClr val="lt1"/>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https://www.tandfonline.com/doi/pdf/10.1080/2331186X.2021.2024936</a:t>
            </a:r>
            <a:r>
              <a:rPr lang="en" sz="1100">
                <a:solidFill>
                  <a:schemeClr val="lt1"/>
                </a:solidFill>
                <a:latin typeface="Arial"/>
                <a:ea typeface="Arial"/>
                <a:cs typeface="Arial"/>
                <a:sym typeface="Arial"/>
              </a:rPr>
              <a:t> (Accessed on 12 September 2025)</a:t>
            </a:r>
            <a:endParaRPr sz="1100">
              <a:solidFill>
                <a:schemeClr val="lt1"/>
              </a:solidFill>
              <a:latin typeface="Arial"/>
              <a:ea typeface="Arial"/>
              <a:cs typeface="Arial"/>
              <a:sym typeface="Arial"/>
            </a:endParaRPr>
          </a:p>
          <a:p>
            <a:pPr marL="0" lvl="0" indent="0" algn="just" rtl="0">
              <a:lnSpc>
                <a:spcPct val="150000"/>
              </a:lnSpc>
              <a:spcBef>
                <a:spcPts val="0"/>
              </a:spcBef>
              <a:spcAft>
                <a:spcPts val="0"/>
              </a:spcAft>
              <a:buNone/>
            </a:pPr>
            <a:r>
              <a:rPr lang="en" sz="1100">
                <a:solidFill>
                  <a:schemeClr val="lt1"/>
                </a:solidFill>
                <a:latin typeface="Arial"/>
                <a:ea typeface="Arial"/>
                <a:cs typeface="Arial"/>
                <a:sym typeface="Arial"/>
              </a:rPr>
              <a:t>González-Pérez, L.I. and Ramírez-Montoya, M.S., 2022. Components of Education 4.0 in 21st century skills frameworks: systematic review. </a:t>
            </a:r>
            <a:r>
              <a:rPr lang="en" sz="1100" i="1">
                <a:solidFill>
                  <a:schemeClr val="lt1"/>
                </a:solidFill>
                <a:latin typeface="Arial"/>
                <a:ea typeface="Arial"/>
                <a:cs typeface="Arial"/>
                <a:sym typeface="Arial"/>
              </a:rPr>
              <a:t>Sustainability</a:t>
            </a:r>
            <a:r>
              <a:rPr lang="en" sz="1100">
                <a:solidFill>
                  <a:schemeClr val="lt1"/>
                </a:solidFill>
                <a:latin typeface="Arial"/>
                <a:ea typeface="Arial"/>
                <a:cs typeface="Arial"/>
                <a:sym typeface="Arial"/>
              </a:rPr>
              <a:t>, </a:t>
            </a:r>
            <a:r>
              <a:rPr lang="en" sz="1100" i="1">
                <a:solidFill>
                  <a:schemeClr val="lt1"/>
                </a:solidFill>
                <a:latin typeface="Arial"/>
                <a:ea typeface="Arial"/>
                <a:cs typeface="Arial"/>
                <a:sym typeface="Arial"/>
              </a:rPr>
              <a:t>14</a:t>
            </a:r>
            <a:r>
              <a:rPr lang="en" sz="1100">
                <a:solidFill>
                  <a:schemeClr val="lt1"/>
                </a:solidFill>
                <a:latin typeface="Arial"/>
                <a:ea typeface="Arial"/>
                <a:cs typeface="Arial"/>
                <a:sym typeface="Arial"/>
              </a:rPr>
              <a:t>(3), p.1493. Available at: </a:t>
            </a:r>
            <a:r>
              <a:rPr lang="en" sz="1100" u="sng">
                <a:solidFill>
                  <a:schemeClr val="lt1"/>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https://www.mdpi.com/2071-1050/14/3/1493</a:t>
            </a:r>
            <a:r>
              <a:rPr lang="en" sz="1100">
                <a:solidFill>
                  <a:schemeClr val="lt1"/>
                </a:solidFill>
                <a:latin typeface="Arial"/>
                <a:ea typeface="Arial"/>
                <a:cs typeface="Arial"/>
                <a:sym typeface="Arial"/>
              </a:rPr>
              <a:t> (Accessed on 12 September 2025)</a:t>
            </a:r>
            <a:endParaRPr sz="1100">
              <a:solidFill>
                <a:schemeClr val="lt1"/>
              </a:solidFill>
              <a:latin typeface="Arial"/>
              <a:ea typeface="Arial"/>
              <a:cs typeface="Arial"/>
              <a:sym typeface="Arial"/>
            </a:endParaRPr>
          </a:p>
          <a:p>
            <a:pPr marL="0" lvl="0" indent="0" algn="just" rtl="0">
              <a:lnSpc>
                <a:spcPct val="150000"/>
              </a:lnSpc>
              <a:spcBef>
                <a:spcPts val="0"/>
              </a:spcBef>
              <a:spcAft>
                <a:spcPts val="0"/>
              </a:spcAft>
              <a:buNone/>
            </a:pPr>
            <a:r>
              <a:rPr lang="en" sz="1100">
                <a:solidFill>
                  <a:schemeClr val="lt1"/>
                </a:solidFill>
                <a:latin typeface="Arial"/>
                <a:ea typeface="Arial"/>
                <a:cs typeface="Arial"/>
                <a:sym typeface="Arial"/>
              </a:rPr>
              <a:t>Goulart, V.G., Liboni, L.B. and Cezarino, L.O., 2022. Balancing skills in the digital transformation era: The future of jobs and the role of higher education. </a:t>
            </a:r>
            <a:r>
              <a:rPr lang="en" sz="1100" i="1">
                <a:solidFill>
                  <a:schemeClr val="lt1"/>
                </a:solidFill>
                <a:latin typeface="Arial"/>
                <a:ea typeface="Arial"/>
                <a:cs typeface="Arial"/>
                <a:sym typeface="Arial"/>
              </a:rPr>
              <a:t>Industry and Higher Education</a:t>
            </a:r>
            <a:r>
              <a:rPr lang="en" sz="1100">
                <a:solidFill>
                  <a:schemeClr val="lt1"/>
                </a:solidFill>
                <a:latin typeface="Arial"/>
                <a:ea typeface="Arial"/>
                <a:cs typeface="Arial"/>
                <a:sym typeface="Arial"/>
              </a:rPr>
              <a:t>, </a:t>
            </a:r>
            <a:r>
              <a:rPr lang="en" sz="1100" i="1">
                <a:solidFill>
                  <a:schemeClr val="lt1"/>
                </a:solidFill>
                <a:latin typeface="Arial"/>
                <a:ea typeface="Arial"/>
                <a:cs typeface="Arial"/>
                <a:sym typeface="Arial"/>
              </a:rPr>
              <a:t>36</a:t>
            </a:r>
            <a:r>
              <a:rPr lang="en" sz="1100">
                <a:solidFill>
                  <a:schemeClr val="lt1"/>
                </a:solidFill>
                <a:latin typeface="Arial"/>
                <a:ea typeface="Arial"/>
                <a:cs typeface="Arial"/>
                <a:sym typeface="Arial"/>
              </a:rPr>
              <a:t>(2), pp.118-127. Available at: </a:t>
            </a:r>
            <a:r>
              <a:rPr lang="en" sz="1100" u="sng">
                <a:solidFill>
                  <a:schemeClr val="lt1"/>
                </a:solidFill>
                <a:latin typeface="Arial"/>
                <a:ea typeface="Arial"/>
                <a:cs typeface="Arial"/>
                <a:sym typeface="Arial"/>
                <a:hlinkClick r:id="rId5">
                  <a:extLst>
                    <a:ext uri="{A12FA001-AC4F-418D-AE19-62706E023703}">
                      <ahyp:hlinkClr xmlns:ahyp="http://schemas.microsoft.com/office/drawing/2018/hyperlinkcolor" val="tx"/>
                    </a:ext>
                  </a:extLst>
                </a:hlinkClick>
              </a:rPr>
              <a:t>https://iris.unive.it/bitstream/10278/3742108/1/2021%20%20Industry%20%26%20HE.pdf</a:t>
            </a:r>
            <a:r>
              <a:rPr lang="en" sz="1100">
                <a:solidFill>
                  <a:schemeClr val="lt1"/>
                </a:solidFill>
                <a:latin typeface="Arial"/>
                <a:ea typeface="Arial"/>
                <a:cs typeface="Arial"/>
                <a:sym typeface="Arial"/>
              </a:rPr>
              <a:t> (Accessed on 12 September 2025)</a:t>
            </a:r>
            <a:endParaRPr>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21"/>
          <p:cNvPicPr preferRelativeResize="0"/>
          <p:nvPr/>
        </p:nvPicPr>
        <p:blipFill rotWithShape="1">
          <a:blip r:embed="rId3">
            <a:alphaModFix/>
          </a:blip>
          <a:srcRect b="9510"/>
          <a:stretch/>
        </p:blipFill>
        <p:spPr>
          <a:xfrm>
            <a:off x="152400" y="152400"/>
            <a:ext cx="8821875" cy="4824025"/>
          </a:xfrm>
          <a:prstGeom prst="rect">
            <a:avLst/>
          </a:prstGeom>
          <a:noFill/>
          <a:ln>
            <a:noFill/>
          </a:ln>
        </p:spPr>
      </p:pic>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947</Words>
  <Application>Microsoft Office PowerPoint</Application>
  <PresentationFormat>On-screen Show (16:9)</PresentationFormat>
  <Paragraphs>42</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Paradigm</vt:lpstr>
      <vt:lpstr>LCHS4009 SELF-AWARENESS PRESENTATION  PROFESSIONAL DEVELOPMENT WITHIN HEALTH AND SOCIAL CARE  LECTURER NAME: OLUBUKOLA ADEGBITE Student Name: SAMINA ALI Student ID: 2420341</vt:lpstr>
      <vt:lpstr>Introduction</vt:lpstr>
      <vt:lpstr>Strengths</vt:lpstr>
      <vt:lpstr>Weaknesses</vt:lpstr>
      <vt:lpstr>Opportunities</vt:lpstr>
      <vt:lpstr>Threats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SELF-AWARENESS PRESENTATION  PROFESSIONAL DEVELOPMENT WITHIN HEALTH AND SOCIAL CARE  LECTURER NAME: OLUBUKOLA ADEGBITE Student Name: Student ID:</dc:title>
  <dc:creator>HP</dc:creator>
  <cp:lastModifiedBy>HP</cp:lastModifiedBy>
  <cp:revision>17</cp:revision>
  <dcterms:modified xsi:type="dcterms:W3CDTF">2025-10-20T08:29:51Z</dcterms:modified>
</cp:coreProperties>
</file>