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3/16/26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hevoiceofearlychildhood.com/an-introduction-to-john-bowlby/" TargetMode="External"/><Relationship Id="rId3" Type="http://schemas.openxmlformats.org/officeDocument/2006/relationships/hyperlink" Target="https://positivepsychology.com/attachment-theory/" TargetMode="External"/><Relationship Id="rId7" Type="http://schemas.openxmlformats.org/officeDocument/2006/relationships/hyperlink" Target="https://www.simplypsychology.org/bowlby.html"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2.xml"/><Relationship Id="rId6" Type="http://schemas.openxmlformats.org/officeDocument/2006/relationships/hyperlink" Target="https://www.helpguide.org/relationships/social-connection/loneliness-and-social-isolation" TargetMode="External"/><Relationship Id="rId5" Type="http://schemas.openxmlformats.org/officeDocument/2006/relationships/hyperlink" Target="https://www.nhs.uk/social-care-and-support/support-and-benefits-for-carers/help-for-young-carers/" TargetMode="External"/><Relationship Id="rId4" Type="http://schemas.openxmlformats.org/officeDocument/2006/relationships/hyperlink" Target="https://mindsplain.com/wp-content/uploads/2020/08/ATTACHMENT_AND_LOSS_VOLUME_I_ATTACHMENT.pdf" TargetMode="External"/><Relationship Id="rId9" Type="http://schemas.openxmlformats.org/officeDocument/2006/relationships/hyperlink" Target="https://www.circleofsecurityinternational.com/blogs/cosi-blog/is-attachment-theory-just-a-western-idea?srsltid=AfmBOopqEaYbM-Xqp0XuoNFHO-vayrW1upz_kRGjN7ga_M8QTxT-zMQ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02745" y="2079266"/>
            <a:ext cx="5631052" cy="708618"/>
          </a:xfrm>
        </p:spPr>
        <p:txBody>
          <a:bodyPr>
            <a:normAutofit/>
          </a:bodyPr>
          <a:lstStyle/>
          <a:p>
            <a:r>
              <a:rPr lang="en-US" sz="2000"/>
              <a:t>LCHS4010</a:t>
            </a:r>
            <a:br>
              <a:rPr lang="en-US" sz="2000"/>
            </a:br>
            <a:r>
              <a:rPr lang="en-US" sz="2000"/>
              <a:t>Psychology in Health and social care </a:t>
            </a:r>
          </a:p>
        </p:txBody>
      </p:sp>
      <p:sp>
        <p:nvSpPr>
          <p:cNvPr id="3" name="Subtitle 2"/>
          <p:cNvSpPr>
            <a:spLocks noGrp="1"/>
          </p:cNvSpPr>
          <p:nvPr>
            <p:ph type="subTitle" idx="1"/>
          </p:nvPr>
        </p:nvSpPr>
        <p:spPr>
          <a:xfrm>
            <a:off x="180814" y="5733055"/>
            <a:ext cx="9144000" cy="880847"/>
          </a:xfrm>
        </p:spPr>
        <p:txBody>
          <a:bodyPr vert="horz" lIns="91440" tIns="45720" rIns="91440" bIns="45720" rtlCol="0" anchor="t">
            <a:normAutofit/>
          </a:bodyPr>
          <a:lstStyle/>
          <a:p>
            <a:pPr algn="l"/>
            <a:r>
              <a:rPr lang="en-US">
                <a:ea typeface="+mn-lt"/>
                <a:cs typeface="+mn-lt"/>
              </a:rPr>
              <a:t>  </a:t>
            </a:r>
            <a:r>
              <a:rPr lang="en-US" sz="1800">
                <a:ea typeface="+mn-lt"/>
                <a:cs typeface="+mn-lt"/>
              </a:rPr>
              <a:t>I confirm that I have not used any Al tools in the research and creation of this assignment. I confirm that I have not presented any Al generated materials as my own work.</a:t>
            </a:r>
            <a:endParaRPr lang="en-US" sz="1800"/>
          </a:p>
        </p:txBody>
      </p:sp>
      <p:pic>
        <p:nvPicPr>
          <p:cNvPr id="6" name="Picture 5" descr="University of Wales Trinity Saint David - University Transcription Services">
            <a:extLst>
              <a:ext uri="{FF2B5EF4-FFF2-40B4-BE49-F238E27FC236}">
                <a16:creationId xmlns:a16="http://schemas.microsoft.com/office/drawing/2014/main" id="{E8BE6F89-34BA-BE3C-8FC9-4345AD8286B0}"/>
              </a:ext>
            </a:extLst>
          </p:cNvPr>
          <p:cNvPicPr>
            <a:picLocks noChangeAspect="1"/>
          </p:cNvPicPr>
          <p:nvPr/>
        </p:nvPicPr>
        <p:blipFill>
          <a:blip r:embed="rId2"/>
          <a:stretch>
            <a:fillRect/>
          </a:stretch>
        </p:blipFill>
        <p:spPr>
          <a:xfrm>
            <a:off x="-1539" y="3342"/>
            <a:ext cx="5414047" cy="2210042"/>
          </a:xfrm>
          <a:prstGeom prst="rect">
            <a:avLst/>
          </a:prstGeom>
        </p:spPr>
      </p:pic>
      <p:sp>
        <p:nvSpPr>
          <p:cNvPr id="10" name="TextBox 9">
            <a:extLst>
              <a:ext uri="{FF2B5EF4-FFF2-40B4-BE49-F238E27FC236}">
                <a16:creationId xmlns:a16="http://schemas.microsoft.com/office/drawing/2014/main" id="{DECDC04D-073B-EA91-B54E-5FA854EEE115}"/>
              </a:ext>
            </a:extLst>
          </p:cNvPr>
          <p:cNvSpPr txBox="1"/>
          <p:nvPr/>
        </p:nvSpPr>
        <p:spPr>
          <a:xfrm>
            <a:off x="490779" y="5114440"/>
            <a:ext cx="3667932" cy="3357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A689D75E-8DDC-E366-4458-680C27A3C255}"/>
              </a:ext>
            </a:extLst>
          </p:cNvPr>
          <p:cNvSpPr txBox="1"/>
          <p:nvPr/>
        </p:nvSpPr>
        <p:spPr>
          <a:xfrm>
            <a:off x="3661475" y="3093202"/>
            <a:ext cx="37195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Student name: </a:t>
            </a:r>
            <a:r>
              <a:rPr lang="en-US" err="1"/>
              <a:t>Cisil</a:t>
            </a:r>
            <a:r>
              <a:rPr lang="en-US"/>
              <a:t> Temur </a:t>
            </a:r>
          </a:p>
          <a:p>
            <a:r>
              <a:rPr lang="en-US"/>
              <a:t>Student number: 2435267</a:t>
            </a:r>
          </a:p>
          <a:p>
            <a:r>
              <a:rPr lang="en-US"/>
              <a:t>Lecturer's name: Shepherd Ziko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95DC8D2F-9CFA-D2F1-5C2F-CC87D2F1CA70}"/>
              </a:ext>
            </a:extLst>
          </p:cNvPr>
          <p:cNvSpPr>
            <a:spLocks noGrp="1"/>
          </p:cNvSpPr>
          <p:nvPr>
            <p:ph type="title"/>
          </p:nvPr>
        </p:nvSpPr>
        <p:spPr>
          <a:xfrm>
            <a:off x="838199" y="1065749"/>
            <a:ext cx="4953001" cy="4726502"/>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C4033B35-20EA-B7A5-25A0-613D3200506E}"/>
              </a:ext>
            </a:extLst>
          </p:cNvPr>
          <p:cNvSpPr>
            <a:spLocks noGrp="1"/>
          </p:cNvSpPr>
          <p:nvPr>
            <p:ph idx="1"/>
          </p:nvPr>
        </p:nvSpPr>
        <p:spPr>
          <a:xfrm>
            <a:off x="5613267" y="1243891"/>
            <a:ext cx="6242889" cy="5431376"/>
          </a:xfrm>
        </p:spPr>
        <p:txBody>
          <a:bodyPr vert="horz" lIns="91440" tIns="45720" rIns="91440" bIns="45720" rtlCol="0" anchor="ctr">
            <a:noAutofit/>
          </a:bodyPr>
          <a:lstStyle/>
          <a:p>
            <a:r>
              <a:rPr lang="en-US" sz="1200"/>
              <a:t>Jenny is a 16-year-old young girl who has been a young carer for the past 5 years.</a:t>
            </a:r>
          </a:p>
          <a:p>
            <a:r>
              <a:rPr lang="en-US" sz="1200" err="1"/>
              <a:t>Af</a:t>
            </a:r>
            <a:r>
              <a:rPr lang="en-US" sz="1200"/>
              <a:t>ter the </a:t>
            </a:r>
            <a:r>
              <a:rPr lang="en-GB" sz="1200"/>
              <a:t>death</a:t>
            </a:r>
            <a:r>
              <a:rPr lang="en-US" sz="1200"/>
              <a:t> of her father, she has been the main support for her mother.</a:t>
            </a:r>
          </a:p>
          <a:p>
            <a:r>
              <a:rPr lang="en-US" sz="1200"/>
              <a:t>She has been providing practical support at home which includes shopping, cooking and cleaning.</a:t>
            </a:r>
          </a:p>
          <a:p>
            <a:r>
              <a:rPr lang="en-US" sz="1200"/>
              <a:t>When her </a:t>
            </a:r>
            <a:r>
              <a:rPr lang="en-US" sz="1200" err="1"/>
              <a:t>mo</a:t>
            </a:r>
            <a:r>
              <a:rPr lang="en-US" sz="1200"/>
              <a:t>ther experiences </a:t>
            </a:r>
            <a:r>
              <a:rPr lang="en-GB" sz="1200"/>
              <a:t>memory</a:t>
            </a:r>
            <a:r>
              <a:rPr lang="en-US" sz="1200"/>
              <a:t> difficulties, low mood, forgetfulness and mobility problems she supports her.</a:t>
            </a:r>
          </a:p>
          <a:p>
            <a:r>
              <a:rPr lang="en-US" sz="1200"/>
              <a:t>Since the age of 11 she has taken adult </a:t>
            </a:r>
            <a:r>
              <a:rPr lang="en-GB" sz="1200"/>
              <a:t>responsibilities which could affect her well-being, development and education.</a:t>
            </a:r>
          </a:p>
          <a:p>
            <a:endParaRPr lang="en-GB" sz="1200"/>
          </a:p>
          <a:p>
            <a:r>
              <a:rPr lang="en-GB" sz="1200"/>
              <a:t>The theory which I will be using is the attachment Theory by john Bowlby.</a:t>
            </a:r>
          </a:p>
          <a:p>
            <a:r>
              <a:rPr lang="en-GB" sz="1200"/>
              <a:t>This theory shows how early relationships with caregivers effect a child's social and emotional development.</a:t>
            </a:r>
          </a:p>
          <a:p>
            <a:r>
              <a:rPr lang="en-GB" sz="1200"/>
              <a:t>Bowlby says that children need a strong attachment with a main caregiver to feel supported and safe.</a:t>
            </a:r>
          </a:p>
          <a:p>
            <a:r>
              <a:rPr lang="en-GB" sz="1200"/>
              <a:t>By using Bowlby's theory, it will let to understand how some experiences may impact jenny's relationships and emotional well-being.</a:t>
            </a:r>
          </a:p>
          <a:p>
            <a:endParaRPr lang="en-GB" sz="1200"/>
          </a:p>
          <a:p>
            <a:r>
              <a:rPr lang="en-GB" sz="1200"/>
              <a:t>Within this presentation, I will be analysing jenny's situation as a young carer.</a:t>
            </a:r>
          </a:p>
          <a:p>
            <a:r>
              <a:rPr lang="en-GB" sz="1200"/>
              <a:t>I will add Bowlby's attachment theory to acknowledge how the experiences which may affect her development.</a:t>
            </a:r>
          </a:p>
          <a:p>
            <a:r>
              <a:rPr lang="en-GB" sz="1200"/>
              <a:t>I will look into social, emotional and psychological impacts of having responsibilities at a young age.</a:t>
            </a:r>
          </a:p>
          <a:p>
            <a:r>
              <a:rPr lang="en-GB" sz="1200"/>
              <a:t>I will be also pointing out the current challenges and needs that Jenny has.</a:t>
            </a:r>
          </a:p>
          <a:p>
            <a:endParaRPr lang="en-GB" sz="1200"/>
          </a:p>
          <a:p>
            <a:endParaRPr lang="en-GB" sz="1200"/>
          </a:p>
          <a:p>
            <a:endParaRPr lang="en-GB" sz="1200"/>
          </a:p>
          <a:p>
            <a:endParaRPr lang="en-GB" sz="1200"/>
          </a:p>
        </p:txBody>
      </p:sp>
    </p:spTree>
    <p:extLst>
      <p:ext uri="{BB962C8B-B14F-4D97-AF65-F5344CB8AC3E}">
        <p14:creationId xmlns:p14="http://schemas.microsoft.com/office/powerpoint/2010/main" val="4039157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D5D0F5-6BB0-B59C-87AD-A6FA5A6D5304}"/>
              </a:ext>
            </a:extLst>
          </p:cNvPr>
          <p:cNvSpPr>
            <a:spLocks noGrp="1"/>
          </p:cNvSpPr>
          <p:nvPr>
            <p:ph type="title"/>
          </p:nvPr>
        </p:nvSpPr>
        <p:spPr>
          <a:xfrm>
            <a:off x="878617" y="238536"/>
            <a:ext cx="9392421" cy="1330841"/>
          </a:xfrm>
        </p:spPr>
        <p:txBody>
          <a:bodyPr>
            <a:normAutofit/>
          </a:bodyPr>
          <a:lstStyle/>
          <a:p>
            <a:r>
              <a:rPr lang="en-GB"/>
              <a:t>Overview of John Bowlby</a:t>
            </a:r>
          </a:p>
        </p:txBody>
      </p:sp>
      <p:sp>
        <p:nvSpPr>
          <p:cNvPr id="3" name="Content Placeholder 2">
            <a:extLst>
              <a:ext uri="{FF2B5EF4-FFF2-40B4-BE49-F238E27FC236}">
                <a16:creationId xmlns:a16="http://schemas.microsoft.com/office/drawing/2014/main" id="{30E61C85-FB00-F708-04D8-16B5CF127F13}"/>
              </a:ext>
            </a:extLst>
          </p:cNvPr>
          <p:cNvSpPr>
            <a:spLocks noGrp="1"/>
          </p:cNvSpPr>
          <p:nvPr>
            <p:ph idx="1"/>
          </p:nvPr>
        </p:nvSpPr>
        <p:spPr>
          <a:xfrm>
            <a:off x="156374" y="1582137"/>
            <a:ext cx="7357608" cy="4533998"/>
          </a:xfrm>
        </p:spPr>
        <p:txBody>
          <a:bodyPr vert="horz" lIns="91440" tIns="45720" rIns="91440" bIns="45720" rtlCol="0" anchor="t">
            <a:noAutofit/>
          </a:bodyPr>
          <a:lstStyle/>
          <a:p>
            <a:pPr marL="171450" indent="-171450"/>
            <a:r>
              <a:rPr lang="en-GB" sz="1200"/>
              <a:t>The attachment theory was introduced by John Bowlby, which is a British psychiatrist and psychologist.</a:t>
            </a:r>
          </a:p>
          <a:p>
            <a:r>
              <a:rPr lang="en-GB" sz="1200"/>
              <a:t>Bowlby has developed this theory during the 1950s and 1960s while looking into the emotional development of children. </a:t>
            </a:r>
          </a:p>
          <a:p>
            <a:r>
              <a:rPr lang="en-GB" sz="1200"/>
              <a:t>He believed that early relationships between a child and their caregiver is important for a healthy social and emotional development.</a:t>
            </a:r>
          </a:p>
          <a:p>
            <a:r>
              <a:rPr lang="en-GB" sz="1200"/>
              <a:t>After Bowlby's ideas, research by Mary Ainsworth who has studied many attachment styles within children was supported. </a:t>
            </a:r>
            <a:endParaRPr lang="en-GB" sz="1200">
              <a:latin typeface="Times New Roman"/>
              <a:cs typeface="Times New Roman"/>
            </a:endParaRPr>
          </a:p>
          <a:p>
            <a:r>
              <a:rPr lang="en-GB" sz="1200"/>
              <a:t>This theory is focused on attachment which focuses on the emotional bond between a child and their caregivers.</a:t>
            </a:r>
            <a:r>
              <a:rPr lang="en-GB" sz="1200">
                <a:latin typeface="Times New Roman"/>
                <a:cs typeface="Times New Roman"/>
              </a:rPr>
              <a:t>(McGarvie, 2024)</a:t>
            </a:r>
            <a:endParaRPr lang="en-GB" sz="1200"/>
          </a:p>
          <a:p>
            <a:r>
              <a:rPr lang="en-GB" sz="1200"/>
              <a:t>Bowlby says that children are their to form attachments as it makes them feel protected and safe.</a:t>
            </a:r>
          </a:p>
          <a:p>
            <a:r>
              <a:rPr lang="en-GB" sz="1200"/>
              <a:t>A strong attachment is developed when a caregiver is responsive, consistent, and </a:t>
            </a:r>
            <a:r>
              <a:rPr lang="en-GB" sz="1200" err="1"/>
              <a:t>emotionall</a:t>
            </a:r>
            <a:r>
              <a:rPr lang="en-GB" sz="1200"/>
              <a:t>y available.</a:t>
            </a:r>
          </a:p>
          <a:p>
            <a:pPr marL="0" indent="0">
              <a:buNone/>
            </a:pPr>
            <a:r>
              <a:rPr lang="en-GB" sz="1200"/>
              <a:t>Elements of the theory</a:t>
            </a:r>
          </a:p>
          <a:p>
            <a:r>
              <a:rPr lang="en-GB" sz="1200"/>
              <a:t>Attachment: The emotional bond created between a child and their caregiver.</a:t>
            </a:r>
          </a:p>
          <a:p>
            <a:r>
              <a:rPr lang="en-GB" sz="1200"/>
              <a:t>Secure attachment: When a child feels emotionally secure, safe and supported with their caregiver. </a:t>
            </a:r>
          </a:p>
          <a:p>
            <a:r>
              <a:rPr lang="en-GB" sz="1200"/>
              <a:t>Internal working model: Bowlby recommends that early relationships generate mental framework which shows how a person looks at themself and other relationships. </a:t>
            </a:r>
          </a:p>
          <a:p>
            <a:r>
              <a:rPr lang="en-GB" sz="1200"/>
              <a:t>Loss and separation: The loss of attachment or extended period of separation from caregivers may affect emotional development. </a:t>
            </a:r>
          </a:p>
          <a:p>
            <a:r>
              <a:rPr lang="en-GB" sz="1200"/>
              <a:t>Early childhood experiences: Bowlby has said the first couple years of life is important for creating a secure healthy emotional development and attachments. </a:t>
            </a:r>
          </a:p>
          <a:p>
            <a:endParaRPr lang="en-GB" sz="1200"/>
          </a:p>
          <a:p>
            <a:endParaRPr lang="en-GB" sz="1200"/>
          </a:p>
          <a:p>
            <a:endParaRPr lang="en-GB" sz="1200"/>
          </a:p>
        </p:txBody>
      </p:sp>
      <p:pic>
        <p:nvPicPr>
          <p:cNvPr id="5" name="Picture 4" descr="John Bowlby and Attachment Theory by Jeremy Holmes | Goodreads">
            <a:extLst>
              <a:ext uri="{FF2B5EF4-FFF2-40B4-BE49-F238E27FC236}">
                <a16:creationId xmlns:a16="http://schemas.microsoft.com/office/drawing/2014/main" id="{56169BF9-F17E-E197-D428-F953DE01196D}"/>
              </a:ext>
            </a:extLst>
          </p:cNvPr>
          <p:cNvPicPr>
            <a:picLocks noChangeAspect="1"/>
          </p:cNvPicPr>
          <p:nvPr/>
        </p:nvPicPr>
        <p:blipFill>
          <a:blip r:embed="rId2"/>
          <a:srcRect l="3390"/>
          <a:stretch>
            <a:fillRect/>
          </a:stretch>
        </p:blipFill>
        <p:spPr>
          <a:xfrm>
            <a:off x="7957006" y="2184914"/>
            <a:ext cx="2313227" cy="3755915"/>
          </a:xfrm>
          <a:prstGeom prst="rect">
            <a:avLst/>
          </a:prstGeom>
        </p:spPr>
      </p:pic>
      <p:sp>
        <p:nvSpPr>
          <p:cNvPr id="31"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1933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59B640-A6A4-C9C3-4CC9-AE583EC1B9E4}"/>
              </a:ext>
            </a:extLst>
          </p:cNvPr>
          <p:cNvSpPr>
            <a:spLocks noGrp="1"/>
          </p:cNvSpPr>
          <p:nvPr>
            <p:ph type="title"/>
          </p:nvPr>
        </p:nvSpPr>
        <p:spPr>
          <a:xfrm>
            <a:off x="990730" y="195069"/>
            <a:ext cx="9392421" cy="1330841"/>
          </a:xfrm>
        </p:spPr>
        <p:txBody>
          <a:bodyPr>
            <a:normAutofit/>
          </a:bodyPr>
          <a:lstStyle/>
          <a:p>
            <a:r>
              <a:rPr lang="en-GB"/>
              <a:t>The connection between jenny and the theory</a:t>
            </a:r>
          </a:p>
        </p:txBody>
      </p:sp>
      <p:sp>
        <p:nvSpPr>
          <p:cNvPr id="3" name="Content Placeholder 2">
            <a:extLst>
              <a:ext uri="{FF2B5EF4-FFF2-40B4-BE49-F238E27FC236}">
                <a16:creationId xmlns:a16="http://schemas.microsoft.com/office/drawing/2014/main" id="{9207B477-D3AD-EBBE-A733-B875DF9D7B11}"/>
              </a:ext>
            </a:extLst>
          </p:cNvPr>
          <p:cNvSpPr>
            <a:spLocks noGrp="1"/>
          </p:cNvSpPr>
          <p:nvPr>
            <p:ph idx="1"/>
          </p:nvPr>
        </p:nvSpPr>
        <p:spPr>
          <a:xfrm>
            <a:off x="167770" y="1521706"/>
            <a:ext cx="7757030" cy="3881197"/>
          </a:xfrm>
        </p:spPr>
        <p:txBody>
          <a:bodyPr vert="horz" lIns="91440" tIns="45720" rIns="91440" bIns="45720" rtlCol="0" anchor="t">
            <a:noAutofit/>
          </a:bodyPr>
          <a:lstStyle/>
          <a:p>
            <a:r>
              <a:rPr lang="en-GB" sz="1200"/>
              <a:t>Bowlby has </a:t>
            </a:r>
            <a:r>
              <a:rPr lang="en-GB" sz="1200" err="1"/>
              <a:t>belived</a:t>
            </a:r>
            <a:r>
              <a:rPr lang="en-GB" sz="1200"/>
              <a:t> that children need a secure and stable relationship with caregivers, so they feel emotionally safe.</a:t>
            </a:r>
          </a:p>
          <a:p>
            <a:r>
              <a:rPr lang="en-GB" sz="1200"/>
              <a:t>When attachments are changed or disrupted, it may affect a young child's well-being and emotional security.</a:t>
            </a:r>
          </a:p>
          <a:p>
            <a:pPr marL="0" indent="0">
              <a:buNone/>
            </a:pPr>
            <a:r>
              <a:rPr lang="en-GB" sz="1200"/>
              <a:t>(loss of an attachment figure)</a:t>
            </a:r>
          </a:p>
          <a:p>
            <a:r>
              <a:rPr lang="en-GB" sz="1200"/>
              <a:t>Not long-ago jenny has experienced the death of her father which was a crucial attachment figure.</a:t>
            </a:r>
            <a:r>
              <a:rPr lang="en-GB" sz="1200">
                <a:latin typeface="Times New Roman"/>
                <a:cs typeface="Times New Roman"/>
              </a:rPr>
              <a:t>(Bowlby, 1969)</a:t>
            </a:r>
            <a:endParaRPr lang="en-GB" sz="1200"/>
          </a:p>
          <a:p>
            <a:r>
              <a:rPr lang="en-GB" sz="1200"/>
              <a:t>As what Bowlby says, losing a caregiver and affect and cause emotional distress, feelings of grief and insecurity. </a:t>
            </a:r>
          </a:p>
          <a:p>
            <a:r>
              <a:rPr lang="en-GB" sz="1200"/>
              <a:t>The loss of her father may have caused a long-term impact within Jenny's emotional development. </a:t>
            </a:r>
          </a:p>
          <a:p>
            <a:pPr marL="0" indent="0">
              <a:buNone/>
            </a:pPr>
            <a:r>
              <a:rPr lang="en-GB" sz="1200"/>
              <a:t>(role reversal and caring responsibilities)</a:t>
            </a:r>
          </a:p>
          <a:p>
            <a:r>
              <a:rPr lang="en-GB" sz="1200"/>
              <a:t>Jenny has become the one who is taken on a caregiving role for her mother which could cause a role reversal within the family. </a:t>
            </a:r>
          </a:p>
          <a:p>
            <a:r>
              <a:rPr lang="en-GB" sz="1200"/>
              <a:t>Jenny is the one who is providing emotional support and care instead of receiving support and care. </a:t>
            </a:r>
          </a:p>
          <a:p>
            <a:pPr marL="0" indent="0">
              <a:buNone/>
            </a:pPr>
            <a:r>
              <a:rPr lang="en-GB" sz="1200"/>
              <a:t>(Emotional and psychological needs)</a:t>
            </a:r>
          </a:p>
          <a:p>
            <a:r>
              <a:rPr lang="en-GB" sz="1200"/>
              <a:t>Jenny needs reassurance, emotional support and stability to help keep a sense of security.</a:t>
            </a:r>
          </a:p>
          <a:p>
            <a:r>
              <a:rPr lang="en-GB" sz="1200"/>
              <a:t>According to the theory, on going support with other adults such as support workers, family members and teachers may help her emotional well-being.</a:t>
            </a:r>
          </a:p>
          <a:p>
            <a:pPr marL="0" indent="0">
              <a:buNone/>
            </a:pPr>
            <a:r>
              <a:rPr lang="en-GB" sz="1200"/>
              <a:t>(Importance of support for Jenny)</a:t>
            </a:r>
          </a:p>
          <a:p>
            <a:r>
              <a:rPr lang="en-GB" sz="1200"/>
              <a:t>Giving out support services and trusted adults to Jenny may help meet the needs of her emotionally. </a:t>
            </a:r>
          </a:p>
          <a:p>
            <a:r>
              <a:rPr lang="en-GB" sz="1200"/>
              <a:t>Handing her support will help her develop emotional stability, relationships, and resilience. </a:t>
            </a:r>
          </a:p>
          <a:p>
            <a:endParaRPr lang="en-GB" sz="1200"/>
          </a:p>
          <a:p>
            <a:endParaRPr lang="en-GB" sz="1200"/>
          </a:p>
          <a:p>
            <a:endParaRPr lang="en-GB" sz="700"/>
          </a:p>
        </p:txBody>
      </p:sp>
      <p:pic>
        <p:nvPicPr>
          <p:cNvPr id="4" name="Picture 3" descr="Building a Relationship with Your Caregiver | Child Care Providers Resource  Network">
            <a:extLst>
              <a:ext uri="{FF2B5EF4-FFF2-40B4-BE49-F238E27FC236}">
                <a16:creationId xmlns:a16="http://schemas.microsoft.com/office/drawing/2014/main" id="{410CDA5A-D8A0-4681-C80F-E1EC934AA558}"/>
              </a:ext>
            </a:extLst>
          </p:cNvPr>
          <p:cNvPicPr>
            <a:picLocks noChangeAspect="1"/>
          </p:cNvPicPr>
          <p:nvPr/>
        </p:nvPicPr>
        <p:blipFill>
          <a:blip r:embed="rId2"/>
          <a:stretch>
            <a:fillRect/>
          </a:stretch>
        </p:blipFill>
        <p:spPr>
          <a:xfrm>
            <a:off x="7920279" y="2169977"/>
            <a:ext cx="3843625" cy="3627292"/>
          </a:xfrm>
          <a:prstGeom prst="rect">
            <a:avLst/>
          </a:prstGeom>
        </p:spPr>
      </p:pic>
      <p:sp>
        <p:nvSpPr>
          <p:cNvPr id="33" name="Freeform: Shape 3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926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24ABC0-6F19-D0CC-841B-B97279C4EF3A}"/>
              </a:ext>
            </a:extLst>
          </p:cNvPr>
          <p:cNvSpPr>
            <a:spLocks noGrp="1"/>
          </p:cNvSpPr>
          <p:nvPr>
            <p:ph type="title"/>
          </p:nvPr>
        </p:nvSpPr>
        <p:spPr>
          <a:xfrm>
            <a:off x="1402322" y="129819"/>
            <a:ext cx="9392421" cy="427730"/>
          </a:xfrm>
        </p:spPr>
        <p:txBody>
          <a:bodyPr>
            <a:normAutofit/>
          </a:bodyPr>
          <a:lstStyle/>
          <a:p>
            <a:r>
              <a:rPr lang="en-GB" sz="2400"/>
              <a:t>Interventions and strategies to support Jenny</a:t>
            </a:r>
          </a:p>
        </p:txBody>
      </p:sp>
      <p:sp>
        <p:nvSpPr>
          <p:cNvPr id="3" name="Content Placeholder 2">
            <a:extLst>
              <a:ext uri="{FF2B5EF4-FFF2-40B4-BE49-F238E27FC236}">
                <a16:creationId xmlns:a16="http://schemas.microsoft.com/office/drawing/2014/main" id="{ED6B0A06-9907-BE5A-A856-ED2144F530F9}"/>
              </a:ext>
            </a:extLst>
          </p:cNvPr>
          <p:cNvSpPr>
            <a:spLocks noGrp="1"/>
          </p:cNvSpPr>
          <p:nvPr>
            <p:ph idx="1"/>
          </p:nvPr>
        </p:nvSpPr>
        <p:spPr>
          <a:xfrm>
            <a:off x="2502" y="561473"/>
            <a:ext cx="8345630" cy="3866974"/>
          </a:xfrm>
        </p:spPr>
        <p:txBody>
          <a:bodyPr vert="horz" lIns="91440" tIns="45720" rIns="91440" bIns="45720" rtlCol="0" anchor="t">
            <a:noAutofit/>
          </a:bodyPr>
          <a:lstStyle/>
          <a:p>
            <a:pPr marL="0" indent="0">
              <a:buNone/>
            </a:pPr>
            <a:r>
              <a:rPr lang="en-GB" sz="1200"/>
              <a:t>Young carers support services-</a:t>
            </a:r>
          </a:p>
          <a:p>
            <a:r>
              <a:rPr lang="en-GB" sz="1200"/>
              <a:t>Jenny could be in touch with young carers support group, and she can meet other young individuals with similar situations.</a:t>
            </a:r>
          </a:p>
          <a:p>
            <a:r>
              <a:rPr lang="en-GB" sz="1200"/>
              <a:t>This may help lower feelings of isolation and set out emotional support.</a:t>
            </a:r>
          </a:p>
          <a:p>
            <a:r>
              <a:rPr lang="en-GB" sz="1200"/>
              <a:t>Support services will offer practical help, advice and counselling for young carers. </a:t>
            </a:r>
          </a:p>
          <a:p>
            <a:pPr marL="0" indent="0">
              <a:buNone/>
            </a:pPr>
            <a:r>
              <a:rPr lang="en-GB" sz="1200"/>
              <a:t>Educational assistance and school support-</a:t>
            </a:r>
          </a:p>
          <a:p>
            <a:r>
              <a:rPr lang="en-GB" sz="1200"/>
              <a:t>The school Jenny attends could be informed about her situation and will be able to give her additional support.</a:t>
            </a:r>
          </a:p>
          <a:p>
            <a:r>
              <a:rPr lang="en-GB" sz="1200"/>
              <a:t>Teachers could be understandable with deadlines, homework and </a:t>
            </a:r>
            <a:r>
              <a:rPr lang="en-GB" sz="1200" err="1"/>
              <a:t>attedance</a:t>
            </a:r>
            <a:r>
              <a:rPr lang="en-GB" sz="1200"/>
              <a:t> if needed at the time.</a:t>
            </a:r>
            <a:r>
              <a:rPr lang="en-GB" sz="1200">
                <a:latin typeface="Times New Roman"/>
                <a:cs typeface="Times New Roman"/>
              </a:rPr>
              <a:t>(NHS, 2023)</a:t>
            </a:r>
          </a:p>
          <a:p>
            <a:r>
              <a:rPr lang="en-GB" sz="1200"/>
              <a:t>In her school, pastoral support worker or a school caounseller can help jenny speak about her emotional challenges and stress. </a:t>
            </a:r>
          </a:p>
          <a:p>
            <a:pPr marL="0" indent="0">
              <a:buNone/>
            </a:pPr>
            <a:r>
              <a:rPr lang="en-GB" sz="1200"/>
              <a:t>Practical support for Jenny's mother-</a:t>
            </a:r>
          </a:p>
          <a:p>
            <a:r>
              <a:rPr lang="en-GB" sz="1200"/>
              <a:t>Community care services will help to provide home support workers to help with shopping and cooking.</a:t>
            </a:r>
          </a:p>
          <a:p>
            <a:r>
              <a:rPr lang="en-GB" sz="1200"/>
              <a:t>This well then help reduce many responsibility's that are on Jenny</a:t>
            </a:r>
          </a:p>
          <a:p>
            <a:r>
              <a:rPr lang="en-GB" sz="1200"/>
              <a:t>It is possible that social services might arrange home adaptations or mobility support to help her mother with her daily tasks.</a:t>
            </a:r>
          </a:p>
          <a:p>
            <a:pPr marL="0" indent="0">
              <a:buNone/>
            </a:pPr>
            <a:r>
              <a:rPr lang="en-GB" sz="1200"/>
              <a:t>Mental health and emotional support-</a:t>
            </a:r>
          </a:p>
          <a:p>
            <a:r>
              <a:rPr lang="en-GB" sz="1200"/>
              <a:t>Jenny also has a advantage to get mental or counselling health support which will help her cope with responsibility, grief and stress.</a:t>
            </a:r>
          </a:p>
          <a:p>
            <a:r>
              <a:rPr lang="en-GB" sz="1200"/>
              <a:t>Speaking to a professional may help her develop emotional resilience and coping strategies.</a:t>
            </a:r>
          </a:p>
          <a:p>
            <a:pPr marL="0" indent="0">
              <a:buNone/>
            </a:pPr>
            <a:r>
              <a:rPr lang="en-GB" sz="1200"/>
              <a:t>Respite opportunities for Jenny-</a:t>
            </a:r>
          </a:p>
          <a:p>
            <a:r>
              <a:rPr lang="en-GB" sz="1200"/>
              <a:t>Jenny must have opportunities to take time out on her caring role</a:t>
            </a:r>
          </a:p>
          <a:p>
            <a:r>
              <a:rPr lang="en-GB" sz="1200"/>
              <a:t>Further community support or respite care will help her to focus on friendships, school and </a:t>
            </a:r>
            <a:r>
              <a:rPr lang="en-GB" sz="1200" err="1"/>
              <a:t>hobbies.This</a:t>
            </a:r>
            <a:r>
              <a:rPr lang="en-GB" sz="1200"/>
              <a:t> is really important for her to well-being and social development.</a:t>
            </a:r>
          </a:p>
          <a:p>
            <a:pPr marL="0" indent="0">
              <a:buNone/>
            </a:pPr>
            <a:endParaRPr lang="en-GB" sz="1200"/>
          </a:p>
          <a:p>
            <a:endParaRPr lang="en-GB" sz="1200"/>
          </a:p>
          <a:p>
            <a:endParaRPr lang="en-GB" sz="500"/>
          </a:p>
          <a:p>
            <a:endParaRPr lang="en-GB" sz="500"/>
          </a:p>
          <a:p>
            <a:endParaRPr lang="en-GB" sz="500"/>
          </a:p>
        </p:txBody>
      </p:sp>
      <p:pic>
        <p:nvPicPr>
          <p:cNvPr id="4" name="Picture 3" descr="Building Supportive Relationships | Psychology Today">
            <a:extLst>
              <a:ext uri="{FF2B5EF4-FFF2-40B4-BE49-F238E27FC236}">
                <a16:creationId xmlns:a16="http://schemas.microsoft.com/office/drawing/2014/main" id="{29F79530-18B2-14FD-59C6-EBFDE808A06D}"/>
              </a:ext>
            </a:extLst>
          </p:cNvPr>
          <p:cNvPicPr>
            <a:picLocks noChangeAspect="1"/>
          </p:cNvPicPr>
          <p:nvPr/>
        </p:nvPicPr>
        <p:blipFill>
          <a:blip r:embed="rId2"/>
          <a:stretch>
            <a:fillRect/>
          </a:stretch>
        </p:blipFill>
        <p:spPr>
          <a:xfrm>
            <a:off x="8457855" y="2382556"/>
            <a:ext cx="3546728" cy="2513965"/>
          </a:xfrm>
          <a:prstGeom prst="rect">
            <a:avLst/>
          </a:prstGeom>
        </p:spPr>
      </p:pic>
      <p:sp>
        <p:nvSpPr>
          <p:cNvPr id="33" name="Freeform: Shape 3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24652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82F4265-8A79-2A7C-1BCA-8F43C36E6243}"/>
              </a:ext>
            </a:extLst>
          </p:cNvPr>
          <p:cNvSpPr>
            <a:spLocks noGrp="1"/>
          </p:cNvSpPr>
          <p:nvPr>
            <p:ph type="title"/>
          </p:nvPr>
        </p:nvSpPr>
        <p:spPr>
          <a:xfrm>
            <a:off x="990278" y="84664"/>
            <a:ext cx="9392421" cy="1330841"/>
          </a:xfrm>
        </p:spPr>
        <p:txBody>
          <a:bodyPr>
            <a:normAutofit/>
          </a:bodyPr>
          <a:lstStyle/>
          <a:p>
            <a:r>
              <a:rPr lang="en-GB"/>
              <a:t> on Jenny's Development </a:t>
            </a:r>
          </a:p>
        </p:txBody>
      </p:sp>
      <p:sp>
        <p:nvSpPr>
          <p:cNvPr id="3" name="Content Placeholder 2">
            <a:extLst>
              <a:ext uri="{FF2B5EF4-FFF2-40B4-BE49-F238E27FC236}">
                <a16:creationId xmlns:a16="http://schemas.microsoft.com/office/drawing/2014/main" id="{0190549C-A70F-9429-4F48-1168F66F6398}"/>
              </a:ext>
            </a:extLst>
          </p:cNvPr>
          <p:cNvSpPr>
            <a:spLocks noGrp="1"/>
          </p:cNvSpPr>
          <p:nvPr>
            <p:ph idx="1"/>
          </p:nvPr>
        </p:nvSpPr>
        <p:spPr>
          <a:xfrm>
            <a:off x="2502" y="1712941"/>
            <a:ext cx="8074698" cy="4961994"/>
          </a:xfrm>
        </p:spPr>
        <p:txBody>
          <a:bodyPr vert="horz" lIns="91440" tIns="45720" rIns="91440" bIns="45720" rtlCol="0" anchor="t">
            <a:normAutofit/>
          </a:bodyPr>
          <a:lstStyle/>
          <a:p>
            <a:pPr marL="0" indent="0">
              <a:buNone/>
            </a:pPr>
            <a:r>
              <a:rPr lang="en-GB" sz="1200"/>
              <a:t>Biological factors-</a:t>
            </a:r>
            <a:endParaRPr lang="en-US" sz="1200"/>
          </a:p>
          <a:p>
            <a:r>
              <a:rPr lang="en-GB" sz="1200"/>
              <a:t>Jenny is currently in adolescence, which is a stage where many hormonal and brain development changes take place.</a:t>
            </a:r>
          </a:p>
          <a:p>
            <a:r>
              <a:rPr lang="en-GB" sz="1200"/>
              <a:t>Within adolescence Hormonal changes can affect stress levels, moods and emotions.</a:t>
            </a:r>
          </a:p>
          <a:p>
            <a:r>
              <a:rPr lang="en-GB" sz="1200"/>
              <a:t>Going through grief after the death of her father might also have a big long-term effect on her emotional health.</a:t>
            </a:r>
          </a:p>
          <a:p>
            <a:pPr marL="0" indent="0">
              <a:buNone/>
            </a:pPr>
            <a:r>
              <a:rPr lang="en-GB" sz="1200"/>
              <a:t>Environmental factors(family situation)- </a:t>
            </a:r>
          </a:p>
          <a:p>
            <a:r>
              <a:rPr lang="en-GB" sz="1200"/>
              <a:t>Jenny's environment at home includes an important level of caregiving and responsibility for her mother.</a:t>
            </a:r>
          </a:p>
          <a:p>
            <a:r>
              <a:rPr lang="en-GB" sz="1200"/>
              <a:t>At an early age taking part in an adult role might limit the opportunities for teenage experiences.</a:t>
            </a:r>
          </a:p>
          <a:p>
            <a:pPr marL="0" indent="0">
              <a:buNone/>
            </a:pPr>
            <a:r>
              <a:rPr lang="en-GB" sz="1200"/>
              <a:t>Environmental factors- educational and social life-</a:t>
            </a:r>
          </a:p>
          <a:p>
            <a:pPr marL="285750" indent="-285750"/>
            <a:r>
              <a:rPr lang="en-GB" sz="1200"/>
              <a:t>Jenny might go through social isolation if she cannot take part in normal activities within peers.</a:t>
            </a:r>
            <a:r>
              <a:rPr lang="en-GB" sz="1200">
                <a:latin typeface="Times New Roman"/>
                <a:cs typeface="Times New Roman"/>
              </a:rPr>
              <a:t>(Reid, 2022)</a:t>
            </a:r>
            <a:endParaRPr lang="en-GB" sz="1200"/>
          </a:p>
          <a:p>
            <a:pPr marL="285750" indent="-285750"/>
            <a:r>
              <a:rPr lang="en-GB" sz="1200"/>
              <a:t>Being  stressed with balancing caring duties and school might affect her motivation and academic performance.</a:t>
            </a:r>
          </a:p>
          <a:p>
            <a:pPr marL="0" indent="0">
              <a:buNone/>
            </a:pPr>
            <a:r>
              <a:rPr lang="en-GB" sz="1200"/>
              <a:t>Impact on psychological development-</a:t>
            </a:r>
          </a:p>
          <a:p>
            <a:pPr marL="285750" indent="-285750"/>
            <a:r>
              <a:rPr lang="en-GB" sz="1200"/>
              <a:t>These environmental and biological factors will affect jenny's identity development, self-esteem and emotional resilience.</a:t>
            </a:r>
          </a:p>
          <a:p>
            <a:pPr marL="285750" indent="-285750"/>
            <a:r>
              <a:rPr lang="en-GB" sz="1200"/>
              <a:t>As jenny has experienced big responsibilities and loss, she might need more support to keep positive emotional stability and mental health.</a:t>
            </a:r>
          </a:p>
          <a:p>
            <a:pPr marL="285750" indent="-285750"/>
            <a:endParaRPr lang="en-GB" sz="1200"/>
          </a:p>
          <a:p>
            <a:pPr marL="0" indent="0">
              <a:buNone/>
            </a:pPr>
            <a:endParaRPr lang="en-GB" sz="1200"/>
          </a:p>
          <a:p>
            <a:endParaRPr lang="en-GB" sz="1200"/>
          </a:p>
        </p:txBody>
      </p:sp>
      <p:pic>
        <p:nvPicPr>
          <p:cNvPr id="4" name="Picture 3" descr="Cognitive Development Online Course - UK Open College, Distance Learning  Specialists">
            <a:extLst>
              <a:ext uri="{FF2B5EF4-FFF2-40B4-BE49-F238E27FC236}">
                <a16:creationId xmlns:a16="http://schemas.microsoft.com/office/drawing/2014/main" id="{4EDA5F2A-670D-CFE5-5B23-7A99E159D46D}"/>
              </a:ext>
            </a:extLst>
          </p:cNvPr>
          <p:cNvPicPr>
            <a:picLocks noChangeAspect="1"/>
          </p:cNvPicPr>
          <p:nvPr/>
        </p:nvPicPr>
        <p:blipFill>
          <a:blip r:embed="rId2"/>
          <a:stretch>
            <a:fillRect/>
          </a:stretch>
        </p:blipFill>
        <p:spPr>
          <a:xfrm>
            <a:off x="8217795" y="1716425"/>
            <a:ext cx="3755915" cy="3755915"/>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03249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A99169-22EB-0E49-A164-BD25181B7E03}"/>
              </a:ext>
            </a:extLst>
          </p:cNvPr>
          <p:cNvSpPr>
            <a:spLocks noGrp="1"/>
          </p:cNvSpPr>
          <p:nvPr>
            <p:ph type="title"/>
          </p:nvPr>
        </p:nvSpPr>
        <p:spPr>
          <a:xfrm>
            <a:off x="1097523" y="197553"/>
            <a:ext cx="9392421" cy="709953"/>
          </a:xfrm>
        </p:spPr>
        <p:txBody>
          <a:bodyPr>
            <a:normAutofit/>
          </a:bodyPr>
          <a:lstStyle/>
          <a:p>
            <a:r>
              <a:rPr lang="en-GB"/>
              <a:t>Strengths of attachment theory</a:t>
            </a:r>
          </a:p>
        </p:txBody>
      </p:sp>
      <p:sp>
        <p:nvSpPr>
          <p:cNvPr id="3" name="Content Placeholder 2">
            <a:extLst>
              <a:ext uri="{FF2B5EF4-FFF2-40B4-BE49-F238E27FC236}">
                <a16:creationId xmlns:a16="http://schemas.microsoft.com/office/drawing/2014/main" id="{254F7571-3FC8-A6EA-64FD-E21DC108F2CD}"/>
              </a:ext>
            </a:extLst>
          </p:cNvPr>
          <p:cNvSpPr>
            <a:spLocks noGrp="1"/>
          </p:cNvSpPr>
          <p:nvPr>
            <p:ph idx="1"/>
          </p:nvPr>
        </p:nvSpPr>
        <p:spPr>
          <a:xfrm>
            <a:off x="2502" y="1825829"/>
            <a:ext cx="8255320" cy="4888617"/>
          </a:xfrm>
        </p:spPr>
        <p:txBody>
          <a:bodyPr vert="horz" lIns="91440" tIns="45720" rIns="91440" bIns="45720" rtlCol="0" anchor="t">
            <a:normAutofit/>
          </a:bodyPr>
          <a:lstStyle/>
          <a:p>
            <a:pPr marL="0" indent="0">
              <a:buNone/>
            </a:pPr>
            <a:r>
              <a:rPr lang="en-GB" sz="1200"/>
              <a:t>Sets out the importance of early relationships-</a:t>
            </a:r>
            <a:endParaRPr lang="en-US" sz="1200"/>
          </a:p>
          <a:p>
            <a:r>
              <a:rPr lang="en-GB" sz="1200"/>
              <a:t>The attachment Theory by John Bowlby spots out how early relationships with caregivers are important for social and emotional development.</a:t>
            </a:r>
          </a:p>
          <a:p>
            <a:r>
              <a:rPr lang="en-GB" sz="1200"/>
              <a:t>Presents how strong attachments can help children develop trust, confidence and healthy relationships within their life.</a:t>
            </a:r>
            <a:r>
              <a:rPr lang="en-GB" sz="1200">
                <a:latin typeface="Times New Roman"/>
                <a:cs typeface="Times New Roman"/>
              </a:rPr>
              <a:t>(McLeod, 2025)</a:t>
            </a:r>
          </a:p>
          <a:p>
            <a:pPr marL="0" indent="0">
              <a:buNone/>
            </a:pPr>
            <a:r>
              <a:rPr lang="en-GB" sz="1200"/>
              <a:t>Supported by research evidence-</a:t>
            </a:r>
          </a:p>
          <a:p>
            <a:pPr marL="171450" indent="-171450"/>
            <a:r>
              <a:rPr lang="en-GB" sz="1200"/>
              <a:t>Bowlby's theory has been helped out by research from Mary Ainsworth.</a:t>
            </a:r>
          </a:p>
          <a:p>
            <a:pPr marL="171450" indent="-171450"/>
            <a:r>
              <a:rPr lang="en-GB" sz="1200"/>
              <a:t>This research helps to understand how the caregiver's behaviour may affect a child's development.</a:t>
            </a:r>
          </a:p>
          <a:p>
            <a:pPr marL="0" indent="0">
              <a:buNone/>
            </a:pPr>
            <a:r>
              <a:rPr lang="en-GB" sz="1200"/>
              <a:t>Helps professionals to understands the emotional needs of a child-</a:t>
            </a:r>
          </a:p>
          <a:p>
            <a:pPr marL="171450" indent="-171450"/>
            <a:r>
              <a:rPr lang="en-GB" sz="1200"/>
              <a:t>The theory helps social workers, teachers and psychologists to see and understand the importance of supportive and stable relationships.</a:t>
            </a:r>
          </a:p>
          <a:p>
            <a:pPr marL="0" indent="0">
              <a:buNone/>
            </a:pPr>
            <a:r>
              <a:rPr lang="en-GB" sz="1200"/>
              <a:t>Useful for understanding the situation Jenny is in-</a:t>
            </a:r>
          </a:p>
          <a:p>
            <a:pPr marL="171450" indent="-171450"/>
            <a:r>
              <a:rPr lang="en-GB" sz="1200"/>
              <a:t>The theory sets out how and why the loss of jenny's father might of affected her emotional security.</a:t>
            </a:r>
          </a:p>
          <a:p>
            <a:pPr marL="0" indent="0">
              <a:buNone/>
            </a:pPr>
            <a:r>
              <a:rPr lang="en-GB" sz="1200"/>
              <a:t>Influenced support services and childcare-</a:t>
            </a:r>
          </a:p>
          <a:p>
            <a:pPr marL="171450" indent="-171450"/>
            <a:r>
              <a:rPr lang="en-GB" sz="1200"/>
              <a:t>Bowlby's theory has influenced social care policies, childcare practices and parenting approaches.</a:t>
            </a:r>
          </a:p>
          <a:p>
            <a:pPr marL="171450" indent="-171450"/>
            <a:endParaRPr lang="en-GB" sz="1200"/>
          </a:p>
          <a:p>
            <a:pPr marL="0" indent="0">
              <a:buNone/>
            </a:pPr>
            <a:endParaRPr lang="en-GB" sz="1200"/>
          </a:p>
          <a:p>
            <a:pPr marL="0" indent="0">
              <a:buNone/>
            </a:pPr>
            <a:endParaRPr lang="en-GB" sz="1200"/>
          </a:p>
          <a:p>
            <a:endParaRPr lang="en-GB" sz="1200"/>
          </a:p>
        </p:txBody>
      </p:sp>
      <p:pic>
        <p:nvPicPr>
          <p:cNvPr id="4" name="Picture 3" descr="Strengths Based Approach to Development">
            <a:extLst>
              <a:ext uri="{FF2B5EF4-FFF2-40B4-BE49-F238E27FC236}">
                <a16:creationId xmlns:a16="http://schemas.microsoft.com/office/drawing/2014/main" id="{C9240B90-8919-84FD-DCD4-ADAD29984BAA}"/>
              </a:ext>
            </a:extLst>
          </p:cNvPr>
          <p:cNvPicPr>
            <a:picLocks noChangeAspect="1"/>
          </p:cNvPicPr>
          <p:nvPr/>
        </p:nvPicPr>
        <p:blipFill>
          <a:blip r:embed="rId2"/>
          <a:stretch>
            <a:fillRect/>
          </a:stretch>
        </p:blipFill>
        <p:spPr>
          <a:xfrm>
            <a:off x="8294166" y="2281327"/>
            <a:ext cx="3473350" cy="2897045"/>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74347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293CFF-ECC0-38B5-811E-D58D44B6C2F1}"/>
              </a:ext>
            </a:extLst>
          </p:cNvPr>
          <p:cNvSpPr>
            <a:spLocks noGrp="1"/>
          </p:cNvSpPr>
          <p:nvPr>
            <p:ph type="title"/>
          </p:nvPr>
        </p:nvSpPr>
        <p:spPr>
          <a:xfrm>
            <a:off x="1187834" y="129819"/>
            <a:ext cx="9392421" cy="1330841"/>
          </a:xfrm>
        </p:spPr>
        <p:txBody>
          <a:bodyPr>
            <a:normAutofit/>
          </a:bodyPr>
          <a:lstStyle/>
          <a:p>
            <a:r>
              <a:rPr lang="en-GB"/>
              <a:t>Weaknesses of Attachment Theory</a:t>
            </a:r>
          </a:p>
        </p:txBody>
      </p:sp>
      <p:sp>
        <p:nvSpPr>
          <p:cNvPr id="3" name="Content Placeholder 2">
            <a:extLst>
              <a:ext uri="{FF2B5EF4-FFF2-40B4-BE49-F238E27FC236}">
                <a16:creationId xmlns:a16="http://schemas.microsoft.com/office/drawing/2014/main" id="{FE3C5F79-757B-75B0-D104-2A008280E9A6}"/>
              </a:ext>
            </a:extLst>
          </p:cNvPr>
          <p:cNvSpPr>
            <a:spLocks noGrp="1"/>
          </p:cNvSpPr>
          <p:nvPr>
            <p:ph idx="1"/>
          </p:nvPr>
        </p:nvSpPr>
        <p:spPr>
          <a:xfrm>
            <a:off x="228280" y="1955652"/>
            <a:ext cx="6505542" cy="4770082"/>
          </a:xfrm>
        </p:spPr>
        <p:txBody>
          <a:bodyPr vert="horz" lIns="91440" tIns="45720" rIns="91440" bIns="45720" rtlCol="0" anchor="t">
            <a:normAutofit/>
          </a:bodyPr>
          <a:lstStyle/>
          <a:p>
            <a:pPr marL="0" indent="0">
              <a:buNone/>
            </a:pPr>
            <a:r>
              <a:rPr lang="en-GB" sz="1200"/>
              <a:t>Focuses more on the main caregiver or mother-</a:t>
            </a:r>
            <a:endParaRPr lang="en-US" sz="1200"/>
          </a:p>
          <a:p>
            <a:r>
              <a:rPr lang="en-GB" sz="1200"/>
              <a:t>This may overlook the importance of different relationships such as, friends, relatives, fathers and teachers.</a:t>
            </a:r>
          </a:p>
          <a:p>
            <a:pPr marL="0" indent="0">
              <a:buNone/>
            </a:pPr>
            <a:r>
              <a:rPr lang="en-GB" sz="1200"/>
              <a:t>May come across overly deterministic-</a:t>
            </a:r>
          </a:p>
          <a:p>
            <a:pPr marL="171450" indent="-171450"/>
            <a:r>
              <a:rPr lang="en-GB" sz="1200"/>
              <a:t>Bowlby says that early attachment has a strong impact on </a:t>
            </a:r>
            <a:r>
              <a:rPr lang="en-GB" sz="1200" err="1"/>
              <a:t>futher</a:t>
            </a:r>
            <a:r>
              <a:rPr lang="en-GB" sz="1200"/>
              <a:t> relationships.</a:t>
            </a:r>
          </a:p>
          <a:p>
            <a:pPr marL="171450" indent="-171450"/>
            <a:r>
              <a:rPr lang="en-GB" sz="1200"/>
              <a:t>However, many researchers believe this is too deterministic because people change and develop over time.</a:t>
            </a:r>
          </a:p>
          <a:p>
            <a:pPr marL="0" indent="0">
              <a:buNone/>
            </a:pPr>
            <a:r>
              <a:rPr lang="en-GB" sz="1200"/>
              <a:t>Restricted consideration on important differences-</a:t>
            </a:r>
          </a:p>
          <a:p>
            <a:pPr marL="171450" indent="-171450"/>
            <a:r>
              <a:rPr lang="en-GB" sz="1200"/>
              <a:t>This theory was based on Western family values and structures. </a:t>
            </a:r>
            <a:r>
              <a:rPr lang="en-GB" sz="1200">
                <a:latin typeface="Times New Roman"/>
                <a:cs typeface="Times New Roman"/>
              </a:rPr>
              <a:t>(Fairbanks, 2025)</a:t>
            </a:r>
            <a:endParaRPr lang="en-GB" sz="1200"/>
          </a:p>
          <a:p>
            <a:pPr marL="171450" indent="-171450"/>
            <a:r>
              <a:rPr lang="en-GB" sz="1200"/>
              <a:t>In different cultures, young people are cared for by family members, not only one primary caregiver.</a:t>
            </a:r>
          </a:p>
          <a:p>
            <a:pPr marL="0" indent="0">
              <a:buNone/>
            </a:pPr>
            <a:r>
              <a:rPr lang="en-GB" sz="1200"/>
              <a:t>Research methods might miss realism-</a:t>
            </a:r>
          </a:p>
          <a:p>
            <a:pPr marL="171450" indent="-171450"/>
            <a:r>
              <a:rPr lang="en-GB" sz="1200"/>
              <a:t>Some attachment research for example, Mary Ainsworth occurred in controlled environments.</a:t>
            </a:r>
          </a:p>
          <a:p>
            <a:pPr marL="171450" indent="-171450"/>
            <a:r>
              <a:rPr lang="en-GB" sz="1200"/>
              <a:t>Most children might behave quite differently in these situations than in real life settings. </a:t>
            </a:r>
          </a:p>
          <a:p>
            <a:pPr marL="171450" indent="-171450"/>
            <a:endParaRPr lang="en-GB" sz="1200"/>
          </a:p>
          <a:p>
            <a:pPr marL="171450" indent="-171450"/>
            <a:endParaRPr lang="en-GB" sz="1200"/>
          </a:p>
          <a:p>
            <a:pPr marL="0" indent="0">
              <a:buNone/>
            </a:pPr>
            <a:endParaRPr lang="en-GB" sz="1200"/>
          </a:p>
          <a:p>
            <a:endParaRPr lang="en-GB" sz="1000"/>
          </a:p>
        </p:txBody>
      </p:sp>
      <p:pic>
        <p:nvPicPr>
          <p:cNvPr id="4" name="Picture 3" descr="13,800+ Strength Weakness Stock Photos, Pictures &amp; Royalty-Free Images -  iStock | Strength weakness concept, Strength weakness icon, Strength  weakness opportunity threat">
            <a:extLst>
              <a:ext uri="{FF2B5EF4-FFF2-40B4-BE49-F238E27FC236}">
                <a16:creationId xmlns:a16="http://schemas.microsoft.com/office/drawing/2014/main" id="{52E853BF-002C-2E72-9387-E422F964AAE3}"/>
              </a:ext>
            </a:extLst>
          </p:cNvPr>
          <p:cNvPicPr>
            <a:picLocks noChangeAspect="1"/>
          </p:cNvPicPr>
          <p:nvPr/>
        </p:nvPicPr>
        <p:blipFill>
          <a:blip r:embed="rId2"/>
          <a:stretch>
            <a:fillRect/>
          </a:stretch>
        </p:blipFill>
        <p:spPr>
          <a:xfrm>
            <a:off x="7131412" y="2267182"/>
            <a:ext cx="4376460" cy="299306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48740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5BB48E-49A6-2372-111F-A897309C379E}"/>
              </a:ext>
            </a:extLst>
          </p:cNvPr>
          <p:cNvSpPr>
            <a:spLocks noGrp="1"/>
          </p:cNvSpPr>
          <p:nvPr>
            <p:ph type="title"/>
          </p:nvPr>
        </p:nvSpPr>
        <p:spPr>
          <a:xfrm>
            <a:off x="1137034" y="609597"/>
            <a:ext cx="9392421" cy="1330841"/>
          </a:xfrm>
        </p:spPr>
        <p:txBody>
          <a:bodyPr>
            <a:normAutofit/>
          </a:bodyPr>
          <a:lstStyle/>
          <a:p>
            <a:r>
              <a:rPr lang="en-GB"/>
              <a:t>Conclusion </a:t>
            </a:r>
          </a:p>
        </p:txBody>
      </p:sp>
      <p:sp>
        <p:nvSpPr>
          <p:cNvPr id="3" name="Content Placeholder 2">
            <a:extLst>
              <a:ext uri="{FF2B5EF4-FFF2-40B4-BE49-F238E27FC236}">
                <a16:creationId xmlns:a16="http://schemas.microsoft.com/office/drawing/2014/main" id="{572B7363-F1AC-580F-3AAC-D2E6DBF81FBB}"/>
              </a:ext>
            </a:extLst>
          </p:cNvPr>
          <p:cNvSpPr>
            <a:spLocks noGrp="1"/>
          </p:cNvSpPr>
          <p:nvPr>
            <p:ph idx="1"/>
          </p:nvPr>
        </p:nvSpPr>
        <p:spPr>
          <a:xfrm>
            <a:off x="1137034" y="2198362"/>
            <a:ext cx="4958966" cy="3917773"/>
          </a:xfrm>
        </p:spPr>
        <p:txBody>
          <a:bodyPr vert="horz" lIns="91440" tIns="45720" rIns="91440" bIns="45720" rtlCol="0" anchor="t">
            <a:normAutofit/>
          </a:bodyPr>
          <a:lstStyle/>
          <a:p>
            <a:r>
              <a:rPr lang="en-GB" sz="1900"/>
              <a:t>In conclusion, this presentation observed Jenny's situation as a 16 year old young cares and how caring for her mother might affect her development. During this presentation I have used The Attachment Theory by john Bowlby to describe how relationships with caregivers has a impact on emotional well-beings. Support such as school support, young carers and community help for her mother decreases the pressure on Jenny. In general, it is crucial that young carers are given the support they need to help protect their development and well-being.</a:t>
            </a:r>
          </a:p>
        </p:txBody>
      </p:sp>
      <p:pic>
        <p:nvPicPr>
          <p:cNvPr id="4" name="Picture 3" descr="How to Craft a Compelling Conclusion: Tips and Techniques - MES">
            <a:extLst>
              <a:ext uri="{FF2B5EF4-FFF2-40B4-BE49-F238E27FC236}">
                <a16:creationId xmlns:a16="http://schemas.microsoft.com/office/drawing/2014/main" id="{A4F9191B-04A4-9E3E-1045-C6A2881569C2}"/>
              </a:ext>
            </a:extLst>
          </p:cNvPr>
          <p:cNvPicPr>
            <a:picLocks noChangeAspect="1"/>
          </p:cNvPicPr>
          <p:nvPr/>
        </p:nvPicPr>
        <p:blipFill>
          <a:blip r:embed="rId2"/>
          <a:stretch>
            <a:fillRect/>
          </a:stretch>
        </p:blipFill>
        <p:spPr>
          <a:xfrm>
            <a:off x="6719367" y="2464708"/>
            <a:ext cx="4788505" cy="31963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21983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9FA1F-0863-9741-F999-2701CF448DB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63C21C31-EE2E-C7CC-2B20-1E55C6BD7614}"/>
              </a:ext>
            </a:extLst>
          </p:cNvPr>
          <p:cNvSpPr>
            <a:spLocks noGrp="1"/>
          </p:cNvSpPr>
          <p:nvPr>
            <p:ph idx="1"/>
          </p:nvPr>
        </p:nvSpPr>
        <p:spPr/>
        <p:txBody>
          <a:bodyPr vert="horz" lIns="91440" tIns="45720" rIns="91440" bIns="45720" rtlCol="0" anchor="t">
            <a:normAutofit/>
          </a:bodyPr>
          <a:lstStyle/>
          <a:p>
            <a:r>
              <a:rPr lang="en-GB" sz="1200">
                <a:latin typeface="Times New Roman"/>
                <a:cs typeface="Times New Roman"/>
              </a:rPr>
              <a:t>National Society for the Prevention of Cruelty to Children (2021). </a:t>
            </a:r>
            <a:r>
              <a:rPr lang="en-GB" sz="1200" i="1">
                <a:latin typeface="Times New Roman"/>
                <a:cs typeface="Times New Roman"/>
              </a:rPr>
              <a:t>Attachment and child development</a:t>
            </a:r>
            <a:r>
              <a:rPr lang="en-GB" sz="1200">
                <a:latin typeface="Times New Roman"/>
                <a:cs typeface="Times New Roman"/>
              </a:rPr>
              <a:t>. Available at: </a:t>
            </a:r>
            <a:r>
              <a:rPr lang="en-GB" sz="1200">
                <a:latin typeface="Times New Roman"/>
                <a:cs typeface="Times New Roman"/>
                <a:hlinkClick r:id="rId2"/>
              </a:rPr>
              <a:t>https://learning.nspcc.org.uk/child-health-development/attachment-early-years</a:t>
            </a:r>
            <a:r>
              <a:rPr lang="en-GB" sz="1200">
                <a:latin typeface="Times New Roman"/>
                <a:cs typeface="Times New Roman"/>
              </a:rPr>
              <a:t>. </a:t>
            </a:r>
            <a:endParaRPr lang="en-GB"/>
          </a:p>
          <a:p>
            <a:r>
              <a:rPr lang="en-GB" sz="1200">
                <a:latin typeface="Times New Roman"/>
                <a:cs typeface="Times New Roman"/>
              </a:rPr>
              <a:t>McGarvie, S. (2024). </a:t>
            </a:r>
            <a:r>
              <a:rPr lang="en-GB" sz="1200" i="1">
                <a:latin typeface="Times New Roman"/>
                <a:cs typeface="Times New Roman"/>
              </a:rPr>
              <a:t>Attachment theory, Bowlby’s stages &amp; attachment styles</a:t>
            </a:r>
            <a:r>
              <a:rPr lang="en-GB" sz="1200">
                <a:latin typeface="Times New Roman"/>
                <a:cs typeface="Times New Roman"/>
              </a:rPr>
              <a:t>. [online] Positive Psychology. Available at: </a:t>
            </a:r>
            <a:r>
              <a:rPr lang="en-GB" sz="1200">
                <a:latin typeface="Times New Roman"/>
                <a:cs typeface="Times New Roman"/>
                <a:hlinkClick r:id="rId3"/>
              </a:rPr>
              <a:t>https://positivepsychology.com/attachment-theory/</a:t>
            </a:r>
            <a:r>
              <a:rPr lang="en-GB" sz="1200">
                <a:latin typeface="Times New Roman"/>
                <a:cs typeface="Times New Roman"/>
              </a:rPr>
              <a:t>.</a:t>
            </a:r>
          </a:p>
          <a:p>
            <a:r>
              <a:rPr lang="en-GB" sz="1200">
                <a:latin typeface="Times New Roman"/>
                <a:cs typeface="Times New Roman"/>
              </a:rPr>
              <a:t>Bowlby, J. (1969). Attachment and Loss, Volume I: Attachment. </a:t>
            </a:r>
            <a:r>
              <a:rPr lang="en-GB" sz="1200" i="1">
                <a:latin typeface="Times New Roman"/>
                <a:cs typeface="Times New Roman"/>
              </a:rPr>
              <a:t>The British Journal of Sociology</a:t>
            </a:r>
            <a:r>
              <a:rPr lang="en-GB" sz="1200">
                <a:latin typeface="Times New Roman"/>
                <a:cs typeface="Times New Roman"/>
              </a:rPr>
              <a:t>, [online] 21(1), pp.1–326. Available at: </a:t>
            </a:r>
            <a:r>
              <a:rPr lang="en-GB" sz="1200">
                <a:latin typeface="Times New Roman"/>
                <a:cs typeface="Times New Roman"/>
                <a:hlinkClick r:id="rId4"/>
              </a:rPr>
              <a:t>https://mindsplain.com/wp-content/uploads/2020/08/ATTACHMENT_AND_LOSS_VOLUME_I_ATTACHMENT.pdf</a:t>
            </a:r>
            <a:r>
              <a:rPr lang="en-GB" sz="1200">
                <a:latin typeface="Times New Roman"/>
                <a:cs typeface="Times New Roman"/>
              </a:rPr>
              <a:t>.</a:t>
            </a:r>
          </a:p>
          <a:p>
            <a:r>
              <a:rPr lang="en-GB" sz="1200">
                <a:latin typeface="Times New Roman"/>
                <a:cs typeface="Times New Roman"/>
              </a:rPr>
              <a:t>NHS (2023). </a:t>
            </a:r>
            <a:r>
              <a:rPr lang="en-GB" sz="1200" i="1">
                <a:latin typeface="Times New Roman"/>
                <a:cs typeface="Times New Roman"/>
              </a:rPr>
              <a:t>Help for Young Carers - Social Care and Support Guide</a:t>
            </a:r>
            <a:r>
              <a:rPr lang="en-GB" sz="1200">
                <a:latin typeface="Times New Roman"/>
                <a:cs typeface="Times New Roman"/>
              </a:rPr>
              <a:t>. [online] nhs.uk. Available at: </a:t>
            </a:r>
            <a:r>
              <a:rPr lang="en-GB" sz="1200">
                <a:latin typeface="Times New Roman"/>
                <a:cs typeface="Times New Roman"/>
                <a:hlinkClick r:id="rId5"/>
              </a:rPr>
              <a:t>https://www.nhs.uk/social-care-and-support/support-and-benefits-for-carers/help-for-young-carers/</a:t>
            </a:r>
            <a:r>
              <a:rPr lang="en-GB" sz="1200">
                <a:latin typeface="Times New Roman"/>
                <a:cs typeface="Times New Roman"/>
              </a:rPr>
              <a:t>. </a:t>
            </a:r>
          </a:p>
          <a:p>
            <a:r>
              <a:rPr lang="en-GB" sz="1200">
                <a:latin typeface="Times New Roman"/>
                <a:cs typeface="Times New Roman"/>
              </a:rPr>
              <a:t>Reid, S. (2022). </a:t>
            </a:r>
            <a:r>
              <a:rPr lang="en-GB" sz="1200" i="1">
                <a:latin typeface="Times New Roman"/>
                <a:cs typeface="Times New Roman"/>
              </a:rPr>
              <a:t>Loneliness and Social Isolation - HelpGuide.org</a:t>
            </a:r>
            <a:r>
              <a:rPr lang="en-GB" sz="1200">
                <a:latin typeface="Times New Roman"/>
                <a:cs typeface="Times New Roman"/>
              </a:rPr>
              <a:t>. [online] HelpGuide.org. Available at: </a:t>
            </a:r>
            <a:r>
              <a:rPr lang="en-GB" sz="1200">
                <a:latin typeface="Times New Roman"/>
                <a:cs typeface="Times New Roman"/>
                <a:hlinkClick r:id="rId6"/>
              </a:rPr>
              <a:t>https://www.helpguide.org/relationships/social-connection/loneliness-and-social-isolation</a:t>
            </a:r>
            <a:r>
              <a:rPr lang="en-GB" sz="1200">
                <a:latin typeface="Times New Roman"/>
                <a:cs typeface="Times New Roman"/>
              </a:rPr>
              <a:t>.</a:t>
            </a:r>
          </a:p>
          <a:p>
            <a:r>
              <a:rPr lang="en-GB" sz="1200">
                <a:latin typeface="Times New Roman"/>
                <a:cs typeface="Times New Roman"/>
              </a:rPr>
              <a:t>McLeod, S. (2025). </a:t>
            </a:r>
            <a:r>
              <a:rPr lang="en-GB" sz="1200" i="1">
                <a:latin typeface="Times New Roman"/>
                <a:cs typeface="Times New Roman"/>
              </a:rPr>
              <a:t>John Bowlby’s Attachment Theory</a:t>
            </a:r>
            <a:r>
              <a:rPr lang="en-GB" sz="1200">
                <a:latin typeface="Times New Roman"/>
                <a:cs typeface="Times New Roman"/>
              </a:rPr>
              <a:t>. [online] Simply Psychology. Available at: </a:t>
            </a:r>
            <a:r>
              <a:rPr lang="en-GB" sz="1200">
                <a:latin typeface="Times New Roman"/>
                <a:cs typeface="Times New Roman"/>
                <a:hlinkClick r:id="rId7"/>
              </a:rPr>
              <a:t>https://www.simplypsychology.org/bowlby.html</a:t>
            </a:r>
            <a:r>
              <a:rPr lang="en-GB" sz="1200">
                <a:latin typeface="Times New Roman"/>
                <a:cs typeface="Times New Roman"/>
              </a:rPr>
              <a:t>.</a:t>
            </a:r>
          </a:p>
          <a:p>
            <a:endParaRPr lang="en-GB" sz="1200">
              <a:latin typeface="Times New Roman"/>
              <a:cs typeface="Times New Roman"/>
            </a:endParaRPr>
          </a:p>
          <a:p>
            <a:r>
              <a:rPr lang="en-GB" sz="1200" err="1">
                <a:latin typeface="Times New Roman"/>
                <a:cs typeface="Times New Roman"/>
              </a:rPr>
              <a:t>Celinska</a:t>
            </a:r>
            <a:r>
              <a:rPr lang="en-GB" sz="1200">
                <a:latin typeface="Times New Roman"/>
                <a:cs typeface="Times New Roman"/>
              </a:rPr>
              <a:t>, A. (2025). </a:t>
            </a:r>
            <a:r>
              <a:rPr lang="en-GB" sz="1200" i="1">
                <a:latin typeface="Times New Roman"/>
                <a:cs typeface="Times New Roman"/>
              </a:rPr>
              <a:t>An introduction to John Bowlby</a:t>
            </a:r>
            <a:r>
              <a:rPr lang="en-GB" sz="1200">
                <a:latin typeface="Times New Roman"/>
                <a:cs typeface="Times New Roman"/>
              </a:rPr>
              <a:t>. [online] The Voice of Early Childhood. Available at: </a:t>
            </a:r>
            <a:r>
              <a:rPr lang="en-GB" sz="1200">
                <a:latin typeface="Times New Roman"/>
                <a:cs typeface="Times New Roman"/>
                <a:hlinkClick r:id="rId8"/>
              </a:rPr>
              <a:t>https://thevoiceofearlychildhood.com/an-introduction-to-john-bowlby/</a:t>
            </a:r>
            <a:r>
              <a:rPr lang="en-GB" sz="1200">
                <a:latin typeface="Times New Roman"/>
                <a:cs typeface="Times New Roman"/>
              </a:rPr>
              <a:t>.</a:t>
            </a:r>
          </a:p>
          <a:p>
            <a:endParaRPr lang="en-GB" sz="1200">
              <a:latin typeface="Times New Roman"/>
              <a:cs typeface="Times New Roman"/>
            </a:endParaRPr>
          </a:p>
          <a:p>
            <a:r>
              <a:rPr lang="en-GB" sz="1200">
                <a:latin typeface="Times New Roman"/>
                <a:cs typeface="Times New Roman"/>
              </a:rPr>
              <a:t>Fairbanks, J. (2025). </a:t>
            </a:r>
            <a:r>
              <a:rPr lang="en-GB" sz="1200" i="1">
                <a:latin typeface="Times New Roman"/>
                <a:cs typeface="Times New Roman"/>
              </a:rPr>
              <a:t>Is Attachment Theory Just a Western Idea?</a:t>
            </a:r>
            <a:r>
              <a:rPr lang="en-GB" sz="1200">
                <a:latin typeface="Times New Roman"/>
                <a:cs typeface="Times New Roman"/>
              </a:rPr>
              <a:t> [online] Circleofsecurityinternational.com. Available at: </a:t>
            </a:r>
            <a:r>
              <a:rPr lang="en-GB" sz="1200">
                <a:latin typeface="Times New Roman"/>
                <a:cs typeface="Times New Roman"/>
                <a:hlinkClick r:id="rId9"/>
              </a:rPr>
              <a:t>https://www.circleofsecurityinternational.com/blogs/cosi-blog/is-attachment-theory-just-a-western-idea?srsltid=AfmBOopqEaYbM-Xqp0XuoNFHO-vayrW1upz_kRGjN7ga_M8QTxT-zMQU</a:t>
            </a:r>
            <a:r>
              <a:rPr lang="en-GB" sz="1200">
                <a:latin typeface="Times New Roman"/>
                <a:cs typeface="Times New Roman"/>
              </a:rPr>
              <a:t> [Accessed 16 Mar. 2026].</a:t>
            </a: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a:p>
        </p:txBody>
      </p:sp>
    </p:spTree>
    <p:extLst>
      <p:ext uri="{BB962C8B-B14F-4D97-AF65-F5344CB8AC3E}">
        <p14:creationId xmlns:p14="http://schemas.microsoft.com/office/powerpoint/2010/main" val="42046474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LCHS4010 Psychology in Health and social care </vt:lpstr>
      <vt:lpstr>Introduction</vt:lpstr>
      <vt:lpstr>Overview of John Bowlby</vt:lpstr>
      <vt:lpstr>The connection between jenny and the theory</vt:lpstr>
      <vt:lpstr>Interventions and strategies to support Jenny</vt:lpstr>
      <vt:lpstr> on Jenny's Development </vt:lpstr>
      <vt:lpstr>Strengths of attachment theory</vt:lpstr>
      <vt:lpstr>Weaknesses of Attachment Theory</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 </dc:title>
  <dc:creator/>
  <cp:lastModifiedBy>Cisil Temur (2435267)</cp:lastModifiedBy>
  <cp:revision>1</cp:revision>
  <dcterms:created xsi:type="dcterms:W3CDTF">2026-03-15T15:02:25Z</dcterms:created>
  <dcterms:modified xsi:type="dcterms:W3CDTF">2026-03-16T00:29:35Z</dcterms:modified>
</cp:coreProperties>
</file>