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11"/>
  </p:notesMasterIdLst>
  <p:sldIdLst>
    <p:sldId id="621" r:id="rId4"/>
    <p:sldId id="637" r:id="rId5"/>
    <p:sldId id="639" r:id="rId6"/>
    <p:sldId id="634" r:id="rId7"/>
    <p:sldId id="352" r:id="rId8"/>
    <p:sldId id="635" r:id="rId9"/>
    <p:sldId id="638" r:id="rId10"/>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3EFB25-FF8F-FE40-B7C9-5D8EC77788E7}" v="15" dt="2024-09-18T15:01:25.597"/>
    <p1510:client id="{EFB69B15-760D-81CD-037C-E9855B00A761}" v="33" dt="2024-09-19T16:48:26.5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6"/>
  </p:normalViewPr>
  <p:slideViewPr>
    <p:cSldViewPr snapToGrid="0">
      <p:cViewPr varScale="1">
        <p:scale>
          <a:sx n="106" d="100"/>
          <a:sy n="106" d="100"/>
        </p:scale>
        <p:origin x="1800" y="16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BFDDDB29-D266-48FC-8465-C8D9DCBE8265}" type="datetimeFigureOut">
              <a:rPr lang="en-GB"/>
              <a:pPr>
                <a:defRPr/>
              </a:pPr>
              <a:t>05/11/2024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F248F1B4-D8DB-4A55-8E6E-EBADE4857EE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13971307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3595525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480668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05/11/2024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3338145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05/11/2024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2896231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05/11/2024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586125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05/11/2024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40748513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05/11/2024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2258740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05/11/2024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9903159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319367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3861420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AE78C15F-829C-4062-A183-186C72A5B19B}" type="datetime1">
              <a:rPr lang="en-GB"/>
              <a:pPr>
                <a:defRPr/>
              </a:pPr>
              <a:t>05/11/2024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477BACE-7C00-448F-A882-54CC55A78DD5}" type="slidenum">
              <a:rPr lang="en-GB" altLang="en-US"/>
              <a:pPr>
                <a:defRPr/>
              </a:pPr>
              <a:t>‹#›</a:t>
            </a:fld>
            <a:endParaRPr lang="en-GB" altLang="en-US"/>
          </a:p>
        </p:txBody>
      </p:sp>
    </p:spTree>
    <p:extLst>
      <p:ext uri="{BB962C8B-B14F-4D97-AF65-F5344CB8AC3E}">
        <p14:creationId xmlns:p14="http://schemas.microsoft.com/office/powerpoint/2010/main" val="8353868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FD0E588-56D1-42A5-A553-950A7497CF5B}" type="datetime1">
              <a:rPr lang="en-GB"/>
              <a:pPr>
                <a:defRPr/>
              </a:pPr>
              <a:t>05/11/2024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E75782E4-D1C8-4E8E-8306-87AA7AB281BD}" type="slidenum">
              <a:rPr lang="en-GB" altLang="en-US"/>
              <a:pPr>
                <a:defRPr/>
              </a:pPr>
              <a:t>‹#›</a:t>
            </a:fld>
            <a:endParaRPr lang="en-GB" altLang="en-US"/>
          </a:p>
        </p:txBody>
      </p:sp>
    </p:spTree>
    <p:extLst>
      <p:ext uri="{BB962C8B-B14F-4D97-AF65-F5344CB8AC3E}">
        <p14:creationId xmlns:p14="http://schemas.microsoft.com/office/powerpoint/2010/main" val="13351108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A9BF4EC3-65E0-4CCF-90E4-DBC732BBFCBC}" type="datetime1">
              <a:rPr lang="en-GB"/>
              <a:pPr>
                <a:defRPr/>
              </a:pPr>
              <a:t>05/11/2024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1BF09C-2E25-4F5A-80C2-59841DFEF076}" type="slidenum">
              <a:rPr lang="en-GB" altLang="en-US"/>
              <a:pPr>
                <a:defRPr/>
              </a:pPr>
              <a:t>‹#›</a:t>
            </a:fld>
            <a:endParaRPr lang="en-GB" altLang="en-US"/>
          </a:p>
        </p:txBody>
      </p:sp>
    </p:spTree>
    <p:extLst>
      <p:ext uri="{BB962C8B-B14F-4D97-AF65-F5344CB8AC3E}">
        <p14:creationId xmlns:p14="http://schemas.microsoft.com/office/powerpoint/2010/main" val="39733164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A86E5ACC-79C4-4BF0-8027-F470ADB41BF0}" type="datetime1">
              <a:rPr lang="en-GB"/>
              <a:pPr>
                <a:defRPr/>
              </a:pPr>
              <a:t>05/11/2024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3C15340B-8082-4D8A-94A7-B68FAB42E8E4}" type="slidenum">
              <a:rPr lang="en-GB" altLang="en-US"/>
              <a:pPr>
                <a:defRPr/>
              </a:pPr>
              <a:t>‹#›</a:t>
            </a:fld>
            <a:endParaRPr lang="en-GB" altLang="en-US"/>
          </a:p>
        </p:txBody>
      </p:sp>
    </p:spTree>
    <p:extLst>
      <p:ext uri="{BB962C8B-B14F-4D97-AF65-F5344CB8AC3E}">
        <p14:creationId xmlns:p14="http://schemas.microsoft.com/office/powerpoint/2010/main" val="4119245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FC129FB-87AC-494D-95B9-6A84410CA8A5}" type="datetime1">
              <a:rPr lang="en-GB"/>
              <a:pPr>
                <a:defRPr/>
              </a:pPr>
              <a:t>05/11/2024</a:t>
            </a:fld>
            <a:endParaRPr lang="en-GB"/>
          </a:p>
        </p:txBody>
      </p:sp>
      <p:sp>
        <p:nvSpPr>
          <p:cNvPr id="8" name="Slide Number Placeholder 5"/>
          <p:cNvSpPr>
            <a:spLocks noGrp="1"/>
          </p:cNvSpPr>
          <p:nvPr>
            <p:ph type="sldNum" sz="quarter" idx="11"/>
          </p:nvPr>
        </p:nvSpPr>
        <p:spPr/>
        <p:txBody>
          <a:bodyPr/>
          <a:lstStyle>
            <a:lvl1pPr>
              <a:defRPr/>
            </a:lvl1pPr>
          </a:lstStyle>
          <a:p>
            <a:pPr>
              <a:defRPr/>
            </a:pPr>
            <a:fld id="{851272C1-85B3-43F9-9F1B-401E6BCA2371}" type="slidenum">
              <a:rPr lang="en-GB" altLang="en-US"/>
              <a:pPr>
                <a:defRPr/>
              </a:pPr>
              <a:t>‹#›</a:t>
            </a:fld>
            <a:endParaRPr lang="en-GB" altLang="en-US"/>
          </a:p>
        </p:txBody>
      </p:sp>
    </p:spTree>
    <p:extLst>
      <p:ext uri="{BB962C8B-B14F-4D97-AF65-F5344CB8AC3E}">
        <p14:creationId xmlns:p14="http://schemas.microsoft.com/office/powerpoint/2010/main" val="20671899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8EF8F441-39C6-4306-A42F-42F44D7C97BD}" type="datetime1">
              <a:rPr lang="en-GB"/>
              <a:pPr>
                <a:defRPr/>
              </a:pPr>
              <a:t>05/11/2024</a:t>
            </a:fld>
            <a:endParaRPr lang="en-GB"/>
          </a:p>
        </p:txBody>
      </p:sp>
      <p:sp>
        <p:nvSpPr>
          <p:cNvPr id="4" name="Slide Number Placeholder 5"/>
          <p:cNvSpPr>
            <a:spLocks noGrp="1"/>
          </p:cNvSpPr>
          <p:nvPr>
            <p:ph type="sldNum" sz="quarter" idx="11"/>
          </p:nvPr>
        </p:nvSpPr>
        <p:spPr/>
        <p:txBody>
          <a:bodyPr/>
          <a:lstStyle>
            <a:lvl1pPr>
              <a:defRPr/>
            </a:lvl1pPr>
          </a:lstStyle>
          <a:p>
            <a:pPr>
              <a:defRPr/>
            </a:pPr>
            <a:fld id="{DE699A1F-28B8-4A72-B67B-BF189B832B6E}" type="slidenum">
              <a:rPr lang="en-GB" altLang="en-US"/>
              <a:pPr>
                <a:defRPr/>
              </a:pPr>
              <a:t>‹#›</a:t>
            </a:fld>
            <a:endParaRPr lang="en-GB" altLang="en-US"/>
          </a:p>
        </p:txBody>
      </p:sp>
    </p:spTree>
    <p:extLst>
      <p:ext uri="{BB962C8B-B14F-4D97-AF65-F5344CB8AC3E}">
        <p14:creationId xmlns:p14="http://schemas.microsoft.com/office/powerpoint/2010/main" val="33409360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2836826C-58C1-4440-979C-F534CF4CCAE6}" type="datetime1">
              <a:rPr lang="en-GB"/>
              <a:pPr>
                <a:defRPr/>
              </a:pPr>
              <a:t>05/11/2024</a:t>
            </a:fld>
            <a:endParaRPr lang="en-GB"/>
          </a:p>
        </p:txBody>
      </p:sp>
      <p:sp>
        <p:nvSpPr>
          <p:cNvPr id="3" name="Slide Number Placeholder 5"/>
          <p:cNvSpPr>
            <a:spLocks noGrp="1"/>
          </p:cNvSpPr>
          <p:nvPr>
            <p:ph type="sldNum" sz="quarter" idx="11"/>
          </p:nvPr>
        </p:nvSpPr>
        <p:spPr/>
        <p:txBody>
          <a:bodyPr/>
          <a:lstStyle>
            <a:lvl1pPr>
              <a:defRPr/>
            </a:lvl1pPr>
          </a:lstStyle>
          <a:p>
            <a:pPr>
              <a:defRPr/>
            </a:pPr>
            <a:fld id="{B7968EE4-3C6A-48DA-B6AE-D98E3D87CC8E}" type="slidenum">
              <a:rPr lang="en-GB" altLang="en-US"/>
              <a:pPr>
                <a:defRPr/>
              </a:pPr>
              <a:t>‹#›</a:t>
            </a:fld>
            <a:endParaRPr lang="en-GB" altLang="en-US"/>
          </a:p>
        </p:txBody>
      </p:sp>
    </p:spTree>
    <p:extLst>
      <p:ext uri="{BB962C8B-B14F-4D97-AF65-F5344CB8AC3E}">
        <p14:creationId xmlns:p14="http://schemas.microsoft.com/office/powerpoint/2010/main" val="35029028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6348C9B3-36DE-4D30-AD9C-F5F870B48444}" type="datetime1">
              <a:rPr lang="en-GB"/>
              <a:pPr>
                <a:defRPr/>
              </a:pPr>
              <a:t>05/11/2024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1CD3381-BD83-4D74-94EA-52991AA1AFDC}" type="slidenum">
              <a:rPr lang="en-GB" altLang="en-US"/>
              <a:pPr>
                <a:defRPr/>
              </a:pPr>
              <a:t>‹#›</a:t>
            </a:fld>
            <a:endParaRPr lang="en-GB" altLang="en-US"/>
          </a:p>
        </p:txBody>
      </p:sp>
    </p:spTree>
    <p:extLst>
      <p:ext uri="{BB962C8B-B14F-4D97-AF65-F5344CB8AC3E}">
        <p14:creationId xmlns:p14="http://schemas.microsoft.com/office/powerpoint/2010/main" val="16771162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76B4FE9-329F-4A9D-B38A-B7494D2AA5BB}" type="datetime1">
              <a:rPr lang="en-GB"/>
              <a:pPr>
                <a:defRPr/>
              </a:pPr>
              <a:t>05/11/2024</a:t>
            </a:fld>
            <a:endParaRPr lang="en-GB"/>
          </a:p>
        </p:txBody>
      </p:sp>
      <p:sp>
        <p:nvSpPr>
          <p:cNvPr id="6" name="Slide Number Placeholder 5"/>
          <p:cNvSpPr>
            <a:spLocks noGrp="1"/>
          </p:cNvSpPr>
          <p:nvPr>
            <p:ph type="sldNum" sz="quarter" idx="11"/>
          </p:nvPr>
        </p:nvSpPr>
        <p:spPr/>
        <p:txBody>
          <a:bodyPr/>
          <a:lstStyle>
            <a:lvl1pPr>
              <a:defRPr/>
            </a:lvl1pPr>
          </a:lstStyle>
          <a:p>
            <a:pPr>
              <a:defRPr/>
            </a:pPr>
            <a:fld id="{20781313-1272-49F1-96EB-FB78CF41E3DE}" type="slidenum">
              <a:rPr lang="en-GB" altLang="en-US"/>
              <a:pPr>
                <a:defRPr/>
              </a:pPr>
              <a:t>‹#›</a:t>
            </a:fld>
            <a:endParaRPr lang="en-GB" altLang="en-US"/>
          </a:p>
        </p:txBody>
      </p:sp>
    </p:spTree>
    <p:extLst>
      <p:ext uri="{BB962C8B-B14F-4D97-AF65-F5344CB8AC3E}">
        <p14:creationId xmlns:p14="http://schemas.microsoft.com/office/powerpoint/2010/main" val="3145892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10FA0EF-A452-4385-9B7B-11D9616E848A}" type="datetime1">
              <a:rPr lang="en-GB"/>
              <a:pPr>
                <a:defRPr/>
              </a:pPr>
              <a:t>05/11/2024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8C888349-23EE-4BCA-8D17-5D08CE195DA0}" type="slidenum">
              <a:rPr lang="en-GB" altLang="en-US"/>
              <a:pPr>
                <a:defRPr/>
              </a:pPr>
              <a:t>‹#›</a:t>
            </a:fld>
            <a:endParaRPr lang="en-GB" altLang="en-US"/>
          </a:p>
        </p:txBody>
      </p:sp>
    </p:spTree>
    <p:extLst>
      <p:ext uri="{BB962C8B-B14F-4D97-AF65-F5344CB8AC3E}">
        <p14:creationId xmlns:p14="http://schemas.microsoft.com/office/powerpoint/2010/main" val="31168981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C8FAD4A-27DB-465A-8685-31F1AA24435C}" type="datetime1">
              <a:rPr lang="en-GB"/>
              <a:pPr>
                <a:defRPr/>
              </a:pPr>
              <a:t>05/11/2024</a:t>
            </a:fld>
            <a:endParaRPr lang="en-GB"/>
          </a:p>
        </p:txBody>
      </p:sp>
      <p:sp>
        <p:nvSpPr>
          <p:cNvPr id="5" name="Slide Number Placeholder 5"/>
          <p:cNvSpPr>
            <a:spLocks noGrp="1"/>
          </p:cNvSpPr>
          <p:nvPr>
            <p:ph type="sldNum" sz="quarter" idx="11"/>
          </p:nvPr>
        </p:nvSpPr>
        <p:spPr/>
        <p:txBody>
          <a:bodyPr/>
          <a:lstStyle>
            <a:lvl1pPr>
              <a:defRPr/>
            </a:lvl1pPr>
          </a:lstStyle>
          <a:p>
            <a:pPr>
              <a:defRPr/>
            </a:pPr>
            <a:fld id="{1A72FD09-D6B6-4B82-AF78-B9E9983C59BB}" type="slidenum">
              <a:rPr lang="en-GB" altLang="en-US"/>
              <a:pPr>
                <a:defRPr/>
              </a:pPr>
              <a:t>‹#›</a:t>
            </a:fld>
            <a:endParaRPr lang="en-GB" altLang="en-US"/>
          </a:p>
        </p:txBody>
      </p:sp>
    </p:spTree>
    <p:extLst>
      <p:ext uri="{BB962C8B-B14F-4D97-AF65-F5344CB8AC3E}">
        <p14:creationId xmlns:p14="http://schemas.microsoft.com/office/powerpoint/2010/main" val="784182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34370720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156004178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405662966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05/11/2024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4706885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05/11/2024</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12936609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05/11/2024</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2375372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05/11/2024</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12408247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05/11/2024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250695226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05/11/2024</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219844941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14379029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05/11/2024</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7092073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05/11/2024</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397087B-0E3D-42CA-BC5C-84AC4336F180}" type="datetime1">
              <a:rPr lang="en-GB"/>
              <a:pPr>
                <a:defRPr/>
              </a:pPr>
              <a:t>05/11/2024</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6D92E20-9FE1-48A8-BFCA-2DD363D318B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05/11/2024</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lstStyle/>
          <a:p>
            <a:pPr eaLnBrk="1" hangingPunct="1"/>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LCHS4001</a:t>
            </a:r>
            <a:br>
              <a:rPr lang="en-GB" sz="3600" b="1">
                <a:solidFill>
                  <a:schemeClr val="bg1"/>
                </a:solidFill>
                <a:effectLst>
                  <a:outerShdw blurRad="38100" dist="38100" dir="2700000" algn="tl">
                    <a:srgbClr val="000000">
                      <a:alpha val="43137"/>
                    </a:srgbClr>
                  </a:outerShdw>
                </a:effectLst>
              </a:rPr>
            </a:br>
            <a:r>
              <a:rPr lang="en-GB" sz="3600" b="1">
                <a:solidFill>
                  <a:schemeClr val="bg1"/>
                </a:solidFill>
                <a:effectLst>
                  <a:outerShdw blurRad="38100" dist="38100" dir="2700000" algn="tl">
                    <a:srgbClr val="000000">
                      <a:alpha val="43137"/>
                    </a:srgbClr>
                  </a:outerShdw>
                </a:effectLst>
              </a:rPr>
              <a:t>Academic and Employability Skills (ACE) </a:t>
            </a:r>
            <a:br>
              <a:rPr lang="en-GB" b="1">
                <a:solidFill>
                  <a:schemeClr val="bg1"/>
                </a:solidFill>
                <a:effectLst>
                  <a:outerShdw blurRad="38100" dist="38100" dir="2700000" algn="tl">
                    <a:srgbClr val="000000">
                      <a:alpha val="43137"/>
                    </a:srgbClr>
                  </a:outerShdw>
                </a:effectLst>
              </a:rPr>
            </a:br>
            <a:endParaRPr lang="en-GB"/>
          </a:p>
        </p:txBody>
      </p:sp>
      <p:sp>
        <p:nvSpPr>
          <p:cNvPr id="4" name="Subtitle 3"/>
          <p:cNvSpPr>
            <a:spLocks noGrp="1"/>
          </p:cNvSpPr>
          <p:nvPr>
            <p:ph type="subTitle" idx="1"/>
          </p:nvPr>
        </p:nvSpPr>
        <p:spPr>
          <a:xfrm>
            <a:off x="1143000" y="3356992"/>
            <a:ext cx="6858000" cy="1655762"/>
          </a:xfrm>
        </p:spPr>
        <p:txBody>
          <a:bodyPr/>
          <a:lstStyle/>
          <a:p>
            <a:pPr eaLnBrk="1" hangingPunct="1"/>
            <a:endParaRPr lang="en-GB" altLang="en-US" sz="320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Task 2: Reflective Report</a:t>
            </a:r>
          </a:p>
          <a:p>
            <a:endParaRPr lang="en-GB"/>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05/11/2024</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89075-EDEE-ACAD-B916-A708FEB316A3}"/>
              </a:ext>
            </a:extLst>
          </p:cNvPr>
          <p:cNvSpPr>
            <a:spLocks noGrp="1"/>
          </p:cNvSpPr>
          <p:nvPr>
            <p:ph type="title"/>
          </p:nvPr>
        </p:nvSpPr>
        <p:spPr>
          <a:xfrm>
            <a:off x="736600" y="-206626"/>
            <a:ext cx="8229600" cy="1143000"/>
          </a:xfrm>
        </p:spPr>
        <p:txBody>
          <a:bodyPr/>
          <a:lstStyle/>
          <a:p>
            <a:r>
              <a:rPr lang="en-US" sz="2800" b="1" i="0" u="none" strike="noStrike" dirty="0">
                <a:solidFill>
                  <a:srgbClr val="000000"/>
                </a:solidFill>
                <a:effectLst/>
                <a:latin typeface="Arial" panose="020B0604020202020204" pitchFamily="34" charset="0"/>
              </a:rPr>
              <a:t>Academic and Employability Skills (ACE) </a:t>
            </a:r>
            <a:r>
              <a:rPr lang="en-US" sz="2800" b="0" i="0" dirty="0">
                <a:solidFill>
                  <a:srgbClr val="000000"/>
                </a:solidFill>
                <a:effectLst/>
                <a:latin typeface="Arial" panose="020B0604020202020204" pitchFamily="34" charset="0"/>
              </a:rPr>
              <a:t>​</a:t>
            </a:r>
            <a:endParaRPr lang="en-US" sz="2800" dirty="0"/>
          </a:p>
        </p:txBody>
      </p:sp>
      <p:sp>
        <p:nvSpPr>
          <p:cNvPr id="3" name="Content Placeholder 2">
            <a:extLst>
              <a:ext uri="{FF2B5EF4-FFF2-40B4-BE49-F238E27FC236}">
                <a16:creationId xmlns:a16="http://schemas.microsoft.com/office/drawing/2014/main" id="{0A879DD7-5D95-CA4C-2FBE-6E2AD3454F2D}"/>
              </a:ext>
            </a:extLst>
          </p:cNvPr>
          <p:cNvSpPr>
            <a:spLocks noGrp="1"/>
          </p:cNvSpPr>
          <p:nvPr>
            <p:ph idx="1"/>
          </p:nvPr>
        </p:nvSpPr>
        <p:spPr>
          <a:xfrm>
            <a:off x="250824" y="517358"/>
            <a:ext cx="8715375" cy="3916363"/>
          </a:xfrm>
        </p:spPr>
        <p:txBody>
          <a:bodyPr/>
          <a:lstStyle/>
          <a:p>
            <a:pPr algn="l" rtl="0" fontAlgn="base"/>
            <a:r>
              <a:rPr lang="en-US" sz="2200" b="0" i="0" u="none" strike="noStrike" dirty="0">
                <a:solidFill>
                  <a:srgbClr val="000000"/>
                </a:solidFill>
                <a:effectLst/>
                <a:latin typeface="Arial" panose="020B0604020202020204" pitchFamily="34" charset="0"/>
                <a:cs typeface="Arial" panose="020B0604020202020204" pitchFamily="34" charset="0"/>
              </a:rPr>
              <a:t>ACE is a one-term module which has one 100% assessment component divided into 3 tasks:</a:t>
            </a:r>
            <a:endParaRPr lang="en-GB" sz="2200" dirty="0">
              <a:solidFill>
                <a:srgbClr val="000000"/>
              </a:solidFill>
              <a:latin typeface="Arial" panose="020B0604020202020204" pitchFamily="34" charset="0"/>
              <a:cs typeface="Arial" panose="020B0604020202020204" pitchFamily="34" charset="0"/>
            </a:endParaRPr>
          </a:p>
          <a:p>
            <a:pPr marL="0" indent="0" algn="l" rtl="0" fontAlgn="base">
              <a:buNone/>
            </a:pPr>
            <a:r>
              <a:rPr lang="en-GB" sz="2200" b="1" i="0" u="none" strike="noStrike" dirty="0">
                <a:solidFill>
                  <a:srgbClr val="000000"/>
                </a:solidFill>
                <a:effectLst/>
                <a:latin typeface="Arial" panose="020B0604020202020204" pitchFamily="34" charset="0"/>
                <a:cs typeface="Arial" panose="020B0604020202020204" pitchFamily="34" charset="0"/>
              </a:rPr>
              <a:t>- </a:t>
            </a:r>
            <a:r>
              <a:rPr lang="en-US" sz="2200" b="1" i="0" u="none" strike="noStrike" dirty="0">
                <a:solidFill>
                  <a:srgbClr val="000000"/>
                </a:solidFill>
                <a:effectLst/>
                <a:latin typeface="Arial" panose="020B0604020202020204" pitchFamily="34" charset="0"/>
                <a:cs typeface="Arial" panose="020B0604020202020204" pitchFamily="34" charset="0"/>
              </a:rPr>
              <a:t>Task 1: Presentation </a:t>
            </a:r>
            <a:r>
              <a:rPr lang="en-US" sz="2200" b="0" i="0" u="none" strike="noStrike" dirty="0">
                <a:solidFill>
                  <a:srgbClr val="000000"/>
                </a:solidFill>
                <a:effectLst/>
                <a:latin typeface="Arial" panose="020B0604020202020204" pitchFamily="34" charset="0"/>
                <a:cs typeface="Arial" panose="020B0604020202020204" pitchFamily="34" charset="0"/>
              </a:rPr>
              <a:t>(6-10 minutes) 50%</a:t>
            </a:r>
            <a:r>
              <a:rPr lang="en-US" sz="2200" b="0" i="0" dirty="0">
                <a:solidFill>
                  <a:srgbClr val="000000"/>
                </a:solidFill>
                <a:effectLst/>
                <a:latin typeface="Arial" panose="020B0604020202020204" pitchFamily="34" charset="0"/>
                <a:cs typeface="Arial" panose="020B0604020202020204" pitchFamily="34" charset="0"/>
              </a:rPr>
              <a:t>​</a:t>
            </a:r>
          </a:p>
          <a:p>
            <a:pPr marL="0" indent="0" algn="l" rtl="0" fontAlgn="base">
              <a:buNone/>
            </a:pPr>
            <a:r>
              <a:rPr lang="en-US" sz="2200" b="1" i="0" u="none" strike="noStrike" dirty="0">
                <a:solidFill>
                  <a:srgbClr val="000000"/>
                </a:solidFill>
                <a:effectLst/>
                <a:highlight>
                  <a:srgbClr val="FFFF00"/>
                </a:highlight>
                <a:latin typeface="Arial" panose="020B0604020202020204" pitchFamily="34" charset="0"/>
                <a:cs typeface="Arial" panose="020B0604020202020204" pitchFamily="34" charset="0"/>
              </a:rPr>
              <a:t>- Task 2: Reflective Report on the Presentation </a:t>
            </a:r>
            <a:r>
              <a:rPr lang="en-US" sz="2200" b="0" i="0" u="none" strike="noStrike" dirty="0">
                <a:solidFill>
                  <a:srgbClr val="000000"/>
                </a:solidFill>
                <a:effectLst/>
                <a:highlight>
                  <a:srgbClr val="FFFF00"/>
                </a:highlight>
                <a:latin typeface="Arial" panose="020B0604020202020204" pitchFamily="34" charset="0"/>
                <a:cs typeface="Arial" panose="020B0604020202020204" pitchFamily="34" charset="0"/>
              </a:rPr>
              <a:t>(650 words) 20%</a:t>
            </a:r>
            <a:r>
              <a:rPr lang="en-US" sz="2200" b="0" i="0" dirty="0">
                <a:solidFill>
                  <a:srgbClr val="000000"/>
                </a:solidFill>
                <a:effectLst/>
                <a:highlight>
                  <a:srgbClr val="FFFF00"/>
                </a:highlight>
                <a:latin typeface="Arial" panose="020B0604020202020204" pitchFamily="34" charset="0"/>
                <a:cs typeface="Arial" panose="020B0604020202020204" pitchFamily="34" charset="0"/>
              </a:rPr>
              <a:t>​</a:t>
            </a:r>
          </a:p>
          <a:p>
            <a:pPr algn="l" rtl="0" fontAlgn="base">
              <a:buFontTx/>
              <a:buChar char="-"/>
            </a:pPr>
            <a:r>
              <a:rPr lang="en-US" sz="2200" b="1" i="0" u="none" strike="noStrike" dirty="0">
                <a:solidFill>
                  <a:srgbClr val="000000"/>
                </a:solidFill>
                <a:effectLst/>
                <a:latin typeface="Arial" panose="020B0604020202020204" pitchFamily="34" charset="0"/>
                <a:cs typeface="Arial" panose="020B0604020202020204" pitchFamily="34" charset="0"/>
              </a:rPr>
              <a:t>Task 3: Report </a:t>
            </a:r>
            <a:r>
              <a:rPr lang="en-US" sz="2200" b="0" i="0" u="none" strike="noStrike" dirty="0">
                <a:solidFill>
                  <a:srgbClr val="000000"/>
                </a:solidFill>
                <a:effectLst/>
                <a:latin typeface="Arial" panose="020B0604020202020204" pitchFamily="34" charset="0"/>
                <a:cs typeface="Arial" panose="020B0604020202020204" pitchFamily="34" charset="0"/>
              </a:rPr>
              <a:t>(750 words) 30%</a:t>
            </a:r>
            <a:r>
              <a:rPr lang="en-US" sz="2200" b="0" i="0" dirty="0">
                <a:solidFill>
                  <a:srgbClr val="000000"/>
                </a:solidFill>
                <a:effectLst/>
                <a:latin typeface="Arial" panose="020B0604020202020204" pitchFamily="34" charset="0"/>
                <a:cs typeface="Arial" panose="020B0604020202020204" pitchFamily="34" charset="0"/>
              </a:rPr>
              <a:t>​</a:t>
            </a:r>
          </a:p>
          <a:p>
            <a:pPr marL="0" indent="0" algn="l" rtl="0" fontAlgn="base">
              <a:buNone/>
            </a:pPr>
            <a:endParaRPr lang="en-GB" sz="2200" b="0" i="0" dirty="0">
              <a:solidFill>
                <a:srgbClr val="000000"/>
              </a:solidFill>
              <a:effectLst/>
              <a:latin typeface="Arial" panose="020B0604020202020204" pitchFamily="34" charset="0"/>
              <a:cs typeface="Arial" panose="020B0604020202020204" pitchFamily="34" charset="0"/>
            </a:endParaRPr>
          </a:p>
          <a:p>
            <a:pPr algn="l" rtl="0" fontAlgn="base"/>
            <a:r>
              <a:rPr lang="en-US" sz="2200" b="0" i="0" u="none" strike="noStrike" dirty="0">
                <a:solidFill>
                  <a:srgbClr val="000000"/>
                </a:solidFill>
                <a:effectLst/>
                <a:latin typeface="Arial" panose="020B0604020202020204" pitchFamily="34" charset="0"/>
                <a:cs typeface="Arial" panose="020B0604020202020204" pitchFamily="34" charset="0"/>
              </a:rPr>
              <a:t>All 3 tasks will have marks released </a:t>
            </a:r>
            <a:r>
              <a:rPr lang="en-US" sz="2200" b="1" i="0" u="none" strike="noStrike" dirty="0">
                <a:solidFill>
                  <a:srgbClr val="000000"/>
                </a:solidFill>
                <a:effectLst/>
                <a:latin typeface="Arial" panose="020B0604020202020204" pitchFamily="34" charset="0"/>
                <a:cs typeface="Arial" panose="020B0604020202020204" pitchFamily="34" charset="0"/>
              </a:rPr>
              <a:t>together</a:t>
            </a:r>
            <a:r>
              <a:rPr lang="en-US" sz="2200" b="0" i="0" u="none" strike="noStrike" dirty="0">
                <a:solidFill>
                  <a:srgbClr val="000000"/>
                </a:solidFill>
                <a:effectLst/>
                <a:latin typeface="Arial" panose="020B0604020202020204" pitchFamily="34" charset="0"/>
                <a:cs typeface="Arial" panose="020B0604020202020204" pitchFamily="34" charset="0"/>
              </a:rPr>
              <a:t> after the third task is submitted/marked. No marks will be released before then.</a:t>
            </a:r>
          </a:p>
          <a:p>
            <a:pPr algn="l" rtl="0" fontAlgn="base"/>
            <a:r>
              <a:rPr lang="en-US" sz="2200" b="0" i="0" u="none" strike="noStrike" dirty="0">
                <a:solidFill>
                  <a:srgbClr val="000000"/>
                </a:solidFill>
                <a:effectLst/>
                <a:latin typeface="Arial" panose="020B0604020202020204" pitchFamily="34" charset="0"/>
                <a:cs typeface="Arial" panose="020B0604020202020204" pitchFamily="34" charset="0"/>
              </a:rPr>
              <a:t>Marking for </a:t>
            </a:r>
            <a:r>
              <a:rPr lang="en-US" sz="2200" b="0" i="0" u="none" strike="noStrike" dirty="0">
                <a:solidFill>
                  <a:srgbClr val="000000"/>
                </a:solidFill>
                <a:effectLst/>
                <a:highlight>
                  <a:srgbClr val="FFFF00"/>
                </a:highlight>
                <a:latin typeface="Arial" panose="020B0604020202020204" pitchFamily="34" charset="0"/>
                <a:cs typeface="Arial" panose="020B0604020202020204" pitchFamily="34" charset="0"/>
              </a:rPr>
              <a:t>Task 2: Reflective Report</a:t>
            </a:r>
            <a:r>
              <a:rPr lang="en-US" sz="2200" b="0" i="0" u="none" strike="noStrike" dirty="0">
                <a:solidFill>
                  <a:srgbClr val="000000"/>
                </a:solidFill>
                <a:effectLst/>
                <a:latin typeface="Arial" panose="020B0604020202020204" pitchFamily="34" charset="0"/>
                <a:cs typeface="Arial" panose="020B0604020202020204" pitchFamily="34" charset="0"/>
              </a:rPr>
              <a:t> will be under </a:t>
            </a:r>
            <a:r>
              <a:rPr lang="en-US" sz="2200" b="1" i="0" u="none" strike="noStrike" dirty="0">
                <a:solidFill>
                  <a:srgbClr val="000000"/>
                </a:solidFill>
                <a:effectLst/>
                <a:latin typeface="Arial" panose="020B0604020202020204" pitchFamily="34" charset="0"/>
                <a:cs typeface="Arial" panose="020B0604020202020204" pitchFamily="34" charset="0"/>
              </a:rPr>
              <a:t>Criterion 3</a:t>
            </a:r>
            <a:r>
              <a:rPr lang="en-US" sz="2200" u="none" strike="noStrike" dirty="0">
                <a:solidFill>
                  <a:srgbClr val="000000"/>
                </a:solidFill>
                <a:latin typeface="Arial" panose="020B0604020202020204" pitchFamily="34" charset="0"/>
                <a:cs typeface="Arial" panose="020B0604020202020204" pitchFamily="34" charset="0"/>
              </a:rPr>
              <a:t> </a:t>
            </a:r>
            <a:r>
              <a:rPr lang="en-US" sz="2200" b="1" u="none" strike="noStrike" dirty="0">
                <a:solidFill>
                  <a:srgbClr val="000000"/>
                </a:solidFill>
                <a:latin typeface="Arial" panose="020B0604020202020204" pitchFamily="34" charset="0"/>
                <a:cs typeface="Arial" panose="020B0604020202020204" pitchFamily="34" charset="0"/>
              </a:rPr>
              <a:t>(SEE BRIEF FOR MORE DETAILS)</a:t>
            </a:r>
            <a:endParaRPr lang="en-US" sz="2200" b="0" i="0" dirty="0">
              <a:solidFill>
                <a:srgbClr val="000000"/>
              </a:solidFill>
              <a:effectLst/>
              <a:latin typeface="Arial" panose="020B0604020202020204" pitchFamily="34" charset="0"/>
              <a:cs typeface="Arial" panose="020B0604020202020204" pitchFamily="34" charset="0"/>
            </a:endParaRPr>
          </a:p>
          <a:p>
            <a:pPr algn="l" rtl="0" fontAlgn="base"/>
            <a:r>
              <a:rPr lang="en-US" sz="2200" b="1" i="0" u="none" strike="noStrike" dirty="0">
                <a:solidFill>
                  <a:srgbClr val="000000"/>
                </a:solidFill>
                <a:effectLst/>
                <a:latin typeface="Arial" panose="020B0604020202020204" pitchFamily="34" charset="0"/>
                <a:cs typeface="Arial" panose="020B0604020202020204" pitchFamily="34" charset="0"/>
              </a:rPr>
              <a:t>Please note: Proven academic misconduct on even one of these tasks will ensure a full </a:t>
            </a:r>
            <a:r>
              <a:rPr lang="en-US" sz="2200" b="1" i="0" u="none" strike="noStrike" dirty="0" err="1">
                <a:solidFill>
                  <a:srgbClr val="000000"/>
                </a:solidFill>
                <a:effectLst/>
                <a:latin typeface="Arial" panose="020B0604020202020204" pitchFamily="34" charset="0"/>
                <a:cs typeface="Arial" panose="020B0604020202020204" pitchFamily="34" charset="0"/>
              </a:rPr>
              <a:t>resit</a:t>
            </a:r>
            <a:r>
              <a:rPr lang="en-US" sz="2200" b="1" i="0" u="none" strike="noStrike" dirty="0">
                <a:solidFill>
                  <a:srgbClr val="000000"/>
                </a:solidFill>
                <a:effectLst/>
                <a:latin typeface="Arial" panose="020B0604020202020204" pitchFamily="34" charset="0"/>
                <a:cs typeface="Arial" panose="020B0604020202020204" pitchFamily="34" charset="0"/>
              </a:rPr>
              <a:t> for </a:t>
            </a:r>
            <a:r>
              <a:rPr lang="en-US" sz="2200" b="1" i="0" u="sng" strike="noStrike" dirty="0">
                <a:solidFill>
                  <a:srgbClr val="000000"/>
                </a:solidFill>
                <a:effectLst/>
                <a:latin typeface="Arial" panose="020B0604020202020204" pitchFamily="34" charset="0"/>
                <a:cs typeface="Arial" panose="020B0604020202020204" pitchFamily="34" charset="0"/>
              </a:rPr>
              <a:t>all three tasks</a:t>
            </a:r>
            <a:r>
              <a:rPr lang="en-US" sz="2200" i="0" strike="noStrike" dirty="0">
                <a:solidFill>
                  <a:srgbClr val="000000"/>
                </a:solidFill>
                <a:effectLst/>
                <a:latin typeface="Arial" panose="020B0604020202020204" pitchFamily="34" charset="0"/>
                <a:cs typeface="Arial" panose="020B0604020202020204" pitchFamily="34" charset="0"/>
              </a:rPr>
              <a:t> and the </a:t>
            </a:r>
            <a:r>
              <a:rPr lang="en-US" sz="2200" i="0" strike="noStrike" dirty="0" err="1">
                <a:solidFill>
                  <a:srgbClr val="000000"/>
                </a:solidFill>
                <a:effectLst/>
                <a:latin typeface="Arial" panose="020B0604020202020204" pitchFamily="34" charset="0"/>
                <a:cs typeface="Arial" panose="020B0604020202020204" pitchFamily="34" charset="0"/>
              </a:rPr>
              <a:t>resit</a:t>
            </a:r>
            <a:r>
              <a:rPr lang="en-US" sz="2200" i="0" strike="noStrike" dirty="0">
                <a:solidFill>
                  <a:srgbClr val="000000"/>
                </a:solidFill>
                <a:effectLst/>
                <a:latin typeface="Arial" panose="020B0604020202020204" pitchFamily="34" charset="0"/>
                <a:cs typeface="Arial" panose="020B0604020202020204" pitchFamily="34" charset="0"/>
              </a:rPr>
              <a:t> will be capped at 40%.</a:t>
            </a:r>
            <a:endParaRPr lang="en-US" sz="2200" b="0" i="0" u="sng" dirty="0">
              <a:solidFill>
                <a:srgbClr val="000000"/>
              </a:solidFill>
              <a:effectLst/>
              <a:latin typeface="Arial" panose="020B0604020202020204" pitchFamily="34" charset="0"/>
              <a:cs typeface="Arial" panose="020B0604020202020204" pitchFamily="34" charset="0"/>
            </a:endParaRPr>
          </a:p>
          <a:p>
            <a:endParaRPr lang="en-US" sz="2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735F9542-FB48-53AE-C22C-2FB7F9DC61F7}"/>
              </a:ext>
            </a:extLst>
          </p:cNvPr>
          <p:cNvSpPr>
            <a:spLocks noGrp="1"/>
          </p:cNvSpPr>
          <p:nvPr>
            <p:ph type="dt" sz="half" idx="10"/>
          </p:nvPr>
        </p:nvSpPr>
        <p:spPr/>
        <p:txBody>
          <a:bodyPr/>
          <a:lstStyle/>
          <a:p>
            <a:pPr>
              <a:defRPr/>
            </a:pPr>
            <a:fld id="{CDF502AA-C8CB-4132-B592-CA60B7C38ACE}" type="datetime1">
              <a:rPr lang="en-GB" smtClean="0"/>
              <a:pPr>
                <a:defRPr/>
              </a:pPr>
              <a:t>05/11/2024</a:t>
            </a:fld>
            <a:endParaRPr lang="en-GB"/>
          </a:p>
        </p:txBody>
      </p:sp>
    </p:spTree>
    <p:extLst>
      <p:ext uri="{BB962C8B-B14F-4D97-AF65-F5344CB8AC3E}">
        <p14:creationId xmlns:p14="http://schemas.microsoft.com/office/powerpoint/2010/main" val="948590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D0FC7-E2FD-E4CA-E06E-052A57E7B2A3}"/>
              </a:ext>
            </a:extLst>
          </p:cNvPr>
          <p:cNvSpPr>
            <a:spLocks noGrp="1"/>
          </p:cNvSpPr>
          <p:nvPr>
            <p:ph type="title"/>
          </p:nvPr>
        </p:nvSpPr>
        <p:spPr>
          <a:xfrm>
            <a:off x="457199" y="274638"/>
            <a:ext cx="8542421" cy="447257"/>
          </a:xfrm>
        </p:spPr>
        <p:txBody>
          <a:bodyPr/>
          <a:lstStyle/>
          <a:p>
            <a:r>
              <a:rPr lang="en-US" sz="3600" b="1" dirty="0">
                <a:latin typeface="Arial" panose="020B0604020202020204" pitchFamily="34" charset="0"/>
                <a:cs typeface="Arial" panose="020B0604020202020204" pitchFamily="34" charset="0"/>
              </a:rPr>
              <a:t>Assessment Brief Exploration: Task 2</a:t>
            </a:r>
          </a:p>
        </p:txBody>
      </p:sp>
      <p:sp>
        <p:nvSpPr>
          <p:cNvPr id="3" name="Content Placeholder 2">
            <a:extLst>
              <a:ext uri="{FF2B5EF4-FFF2-40B4-BE49-F238E27FC236}">
                <a16:creationId xmlns:a16="http://schemas.microsoft.com/office/drawing/2014/main" id="{4160FB96-8FB4-AEAB-EB1B-342724E01A41}"/>
              </a:ext>
            </a:extLst>
          </p:cNvPr>
          <p:cNvSpPr>
            <a:spLocks noGrp="1"/>
          </p:cNvSpPr>
          <p:nvPr>
            <p:ph idx="1"/>
          </p:nvPr>
        </p:nvSpPr>
        <p:spPr>
          <a:xfrm>
            <a:off x="336884" y="914400"/>
            <a:ext cx="8229600" cy="3916363"/>
          </a:xfrm>
        </p:spPr>
        <p:txBody>
          <a:bodyPr/>
          <a:lstStyle/>
          <a:p>
            <a:pPr marL="514350" indent="-514350">
              <a:buFont typeface="+mj-lt"/>
              <a:buAutoNum type="arabicPeriod"/>
            </a:pPr>
            <a:r>
              <a:rPr lang="en-US" dirty="0">
                <a:latin typeface="Arial" panose="020B0604020202020204" pitchFamily="34" charset="0"/>
                <a:cs typeface="Arial" panose="020B0604020202020204" pitchFamily="34" charset="0"/>
              </a:rPr>
              <a:t>What type of task is Task 2?</a:t>
            </a:r>
          </a:p>
          <a:p>
            <a:pPr marL="514350" indent="-514350">
              <a:buFont typeface="+mj-lt"/>
              <a:buAutoNum type="arabicPeriod"/>
            </a:pPr>
            <a:r>
              <a:rPr lang="en-US" dirty="0">
                <a:latin typeface="Arial" panose="020B0604020202020204" pitchFamily="34" charset="0"/>
                <a:cs typeface="Arial" panose="020B0604020202020204" pitchFamily="34" charset="0"/>
              </a:rPr>
              <a:t>What should you reflect on for Task 2? Do you have a choice?</a:t>
            </a:r>
          </a:p>
          <a:p>
            <a:pPr marL="514350" indent="-514350">
              <a:buFont typeface="+mj-lt"/>
              <a:buAutoNum type="arabicPeriod"/>
            </a:pPr>
            <a:r>
              <a:rPr lang="en-US" dirty="0">
                <a:latin typeface="Arial" panose="020B0604020202020204" pitchFamily="34" charset="0"/>
                <a:cs typeface="Arial" panose="020B0604020202020204" pitchFamily="34" charset="0"/>
              </a:rPr>
              <a:t>Can you use any model of reflection? If not, which ones can you choose from?</a:t>
            </a:r>
          </a:p>
          <a:p>
            <a:pPr marL="514350" indent="-514350">
              <a:buFont typeface="+mj-lt"/>
              <a:buAutoNum type="arabicPeriod"/>
            </a:pPr>
            <a:r>
              <a:rPr lang="en-US" dirty="0">
                <a:latin typeface="Arial" panose="020B0604020202020204" pitchFamily="34" charset="0"/>
                <a:cs typeface="Arial" panose="020B0604020202020204" pitchFamily="34" charset="0"/>
              </a:rPr>
              <a:t>Should you focus on </a:t>
            </a:r>
            <a:r>
              <a:rPr lang="en-US" b="1" dirty="0">
                <a:latin typeface="Arial" panose="020B0604020202020204" pitchFamily="34" charset="0"/>
                <a:cs typeface="Arial" panose="020B0604020202020204" pitchFamily="34" charset="0"/>
              </a:rPr>
              <a:t>describing</a:t>
            </a:r>
            <a:r>
              <a:rPr lang="en-US" dirty="0">
                <a:latin typeface="Arial" panose="020B0604020202020204" pitchFamily="34" charset="0"/>
                <a:cs typeface="Arial" panose="020B0604020202020204" pitchFamily="34" charset="0"/>
              </a:rPr>
              <a:t> the presentation or what you learnt from the experience of presenting? What is the objective of this reflection?</a:t>
            </a:r>
          </a:p>
        </p:txBody>
      </p:sp>
      <p:sp>
        <p:nvSpPr>
          <p:cNvPr id="4" name="Date Placeholder 3">
            <a:extLst>
              <a:ext uri="{FF2B5EF4-FFF2-40B4-BE49-F238E27FC236}">
                <a16:creationId xmlns:a16="http://schemas.microsoft.com/office/drawing/2014/main" id="{252EBE68-6540-7F48-3E66-728F01B6AF2C}"/>
              </a:ext>
            </a:extLst>
          </p:cNvPr>
          <p:cNvSpPr>
            <a:spLocks noGrp="1"/>
          </p:cNvSpPr>
          <p:nvPr>
            <p:ph type="dt" sz="half" idx="10"/>
          </p:nvPr>
        </p:nvSpPr>
        <p:spPr/>
        <p:txBody>
          <a:bodyPr/>
          <a:lstStyle/>
          <a:p>
            <a:pPr>
              <a:defRPr/>
            </a:pPr>
            <a:fld id="{CDF502AA-C8CB-4132-B592-CA60B7C38ACE}" type="datetime1">
              <a:rPr lang="en-GB" smtClean="0"/>
              <a:pPr>
                <a:defRPr/>
              </a:pPr>
              <a:t>05/11/2024</a:t>
            </a:fld>
            <a:endParaRPr lang="en-GB"/>
          </a:p>
        </p:txBody>
      </p:sp>
    </p:spTree>
    <p:extLst>
      <p:ext uri="{BB962C8B-B14F-4D97-AF65-F5344CB8AC3E}">
        <p14:creationId xmlns:p14="http://schemas.microsoft.com/office/powerpoint/2010/main" val="232403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1849C58-4351-583D-5992-D10D726A4D52}"/>
              </a:ext>
            </a:extLst>
          </p:cNvPr>
          <p:cNvSpPr>
            <a:spLocks noGrp="1"/>
          </p:cNvSpPr>
          <p:nvPr>
            <p:ph type="dt" sz="half" idx="10"/>
          </p:nvPr>
        </p:nvSpPr>
        <p:spPr/>
        <p:txBody>
          <a:bodyPr/>
          <a:lstStyle/>
          <a:p>
            <a:pPr>
              <a:defRPr/>
            </a:pPr>
            <a:fld id="{CDF502AA-C8CB-4132-B592-CA60B7C38ACE}" type="datetime1">
              <a:rPr lang="en-GB" smtClean="0"/>
              <a:pPr>
                <a:defRPr/>
              </a:pPr>
              <a:t>05/11/2024</a:t>
            </a:fld>
            <a:endParaRPr lang="en-GB"/>
          </a:p>
        </p:txBody>
      </p:sp>
      <p:sp>
        <p:nvSpPr>
          <p:cNvPr id="5" name="Content Placeholder 4">
            <a:extLst>
              <a:ext uri="{FF2B5EF4-FFF2-40B4-BE49-F238E27FC236}">
                <a16:creationId xmlns:a16="http://schemas.microsoft.com/office/drawing/2014/main" id="{44395CB3-148A-FA7C-AE43-8AA6605E4097}"/>
              </a:ext>
            </a:extLst>
          </p:cNvPr>
          <p:cNvSpPr>
            <a:spLocks noGrp="1"/>
          </p:cNvSpPr>
          <p:nvPr>
            <p:ph idx="1"/>
          </p:nvPr>
        </p:nvSpPr>
        <p:spPr>
          <a:xfrm>
            <a:off x="187981" y="503634"/>
            <a:ext cx="8768037" cy="5031024"/>
          </a:xfrm>
        </p:spPr>
        <p:txBody>
          <a:bodyPr/>
          <a:lstStyle/>
          <a:p>
            <a:pPr marL="457200" indent="-457200" algn="just">
              <a:buAutoNum type="arabicParenR"/>
            </a:pPr>
            <a:r>
              <a:rPr lang="en-US" sz="2000" dirty="0">
                <a:latin typeface="Arial"/>
                <a:cs typeface="Arial"/>
              </a:rPr>
              <a:t>Task 2 is a </a:t>
            </a:r>
            <a:r>
              <a:rPr lang="en-US" sz="2000" b="1" u="sng" dirty="0">
                <a:highlight>
                  <a:srgbClr val="FFFF00"/>
                </a:highlight>
                <a:latin typeface="Arial"/>
                <a:cs typeface="Arial"/>
              </a:rPr>
              <a:t>Reflective Report </a:t>
            </a:r>
          </a:p>
          <a:p>
            <a:pPr marL="457200" indent="-457200" algn="just">
              <a:buFont typeface="Arial" panose="020B0604020202020204" pitchFamily="34" charset="0"/>
              <a:buAutoNum type="arabicParenR"/>
            </a:pPr>
            <a:r>
              <a:rPr lang="en-US" sz="2000" dirty="0">
                <a:latin typeface="Arial"/>
                <a:cs typeface="Arial"/>
              </a:rPr>
              <a:t>You should reflect on the presentation which you gave in Week 6 about your future career, strengths, weaknesses, and SMART goals. The report MUST be on your Academic and Employability Skills presentation which took place in Week 6. If you missed this presentation, you must speak to your lecturer as soon as possible in order to present and then write your report. Other topics will not be allowed. Extension forms will be required for missed presentations/late reports</a:t>
            </a:r>
            <a:endParaRPr lang="en-US" sz="2000" cap="all" dirty="0">
              <a:solidFill>
                <a:srgbClr val="231F20"/>
              </a:solidFill>
              <a:latin typeface="Myriad Pro"/>
              <a:cs typeface="Arial"/>
            </a:endParaRPr>
          </a:p>
          <a:p>
            <a:pPr marL="457200" indent="-457200" algn="just">
              <a:buAutoNum type="arabicParenR"/>
            </a:pPr>
            <a:r>
              <a:rPr lang="en-US" sz="2000" cap="all" dirty="0">
                <a:solidFill>
                  <a:srgbClr val="231F20"/>
                </a:solidFill>
                <a:latin typeface="Myriad Pro"/>
                <a:cs typeface="Arial"/>
              </a:rPr>
              <a:t>No. </a:t>
            </a:r>
            <a:r>
              <a:rPr lang="en-US" sz="2000" dirty="0">
                <a:latin typeface="Arial"/>
                <a:cs typeface="Arial"/>
              </a:rPr>
              <a:t>The report must follow Kolb's (1984) Learning Cycle. </a:t>
            </a:r>
            <a:r>
              <a:rPr lang="en-US" sz="2000" b="1" dirty="0">
                <a:latin typeface="Arial"/>
                <a:cs typeface="Arial"/>
              </a:rPr>
              <a:t>Other models of reflection will not be accepted and will result in a loss of marks</a:t>
            </a:r>
            <a:endParaRPr lang="en-US" sz="2000" b="1" cap="all" dirty="0">
              <a:solidFill>
                <a:srgbClr val="231F20"/>
              </a:solidFill>
            </a:endParaRPr>
          </a:p>
          <a:p>
            <a:pPr marL="457200" indent="-457200" algn="just">
              <a:buAutoNum type="arabicParenR"/>
            </a:pPr>
            <a:r>
              <a:rPr lang="en-US" sz="2000" dirty="0">
                <a:latin typeface="Arial"/>
                <a:cs typeface="Arial"/>
              </a:rPr>
              <a:t>Please make sure to </a:t>
            </a:r>
            <a:r>
              <a:rPr lang="en-US" sz="2000" b="1" dirty="0">
                <a:solidFill>
                  <a:srgbClr val="7030A0"/>
                </a:solidFill>
                <a:latin typeface="Arial"/>
                <a:cs typeface="Arial"/>
              </a:rPr>
              <a:t>focus </a:t>
            </a:r>
            <a:r>
              <a:rPr lang="en-US" sz="2000">
                <a:latin typeface="Arial"/>
                <a:cs typeface="Arial"/>
              </a:rPr>
              <a:t>on the stages of model which discuss </a:t>
            </a:r>
            <a:r>
              <a:rPr lang="en-US" sz="2000" b="1" dirty="0">
                <a:latin typeface="Arial"/>
                <a:cs typeface="Arial"/>
              </a:rPr>
              <a:t>what you learnt</a:t>
            </a:r>
            <a:r>
              <a:rPr lang="en-US" sz="2000" dirty="0">
                <a:latin typeface="Arial"/>
                <a:cs typeface="Arial"/>
              </a:rPr>
              <a:t> from this experience and </a:t>
            </a:r>
            <a:r>
              <a:rPr lang="en-US" sz="2000" b="1" dirty="0">
                <a:latin typeface="Arial"/>
                <a:cs typeface="Arial"/>
              </a:rPr>
              <a:t>what you would do differently</a:t>
            </a:r>
            <a:r>
              <a:rPr lang="en-US" sz="2000" dirty="0">
                <a:latin typeface="Arial"/>
                <a:cs typeface="Arial"/>
              </a:rPr>
              <a:t> for future presentations. This is KEY. The objective of this report is for you to </a:t>
            </a:r>
            <a:r>
              <a:rPr lang="en-US" sz="2000" b="1" dirty="0">
                <a:latin typeface="Arial"/>
                <a:cs typeface="Arial"/>
              </a:rPr>
              <a:t>reflect </a:t>
            </a:r>
            <a:r>
              <a:rPr lang="en-US" sz="2000" dirty="0">
                <a:latin typeface="Arial"/>
                <a:cs typeface="Arial"/>
              </a:rPr>
              <a:t>on what went well, what went wrong, and </a:t>
            </a:r>
            <a:r>
              <a:rPr lang="en-US" sz="2000" b="1" dirty="0">
                <a:latin typeface="Arial"/>
                <a:cs typeface="Arial"/>
              </a:rPr>
              <a:t>WHY</a:t>
            </a:r>
            <a:r>
              <a:rPr lang="en-US" sz="2000" dirty="0">
                <a:latin typeface="Arial"/>
                <a:cs typeface="Arial"/>
              </a:rPr>
              <a:t>, as well as what you have learnt from this experience</a:t>
            </a:r>
          </a:p>
          <a:p>
            <a:pPr algn="just"/>
            <a:endParaRPr lang="en-US" sz="2000" dirty="0">
              <a:latin typeface="Arial"/>
              <a:cs typeface="Arial"/>
            </a:endParaRPr>
          </a:p>
        </p:txBody>
      </p:sp>
      <p:sp>
        <p:nvSpPr>
          <p:cNvPr id="6" name="TextBox 5">
            <a:extLst>
              <a:ext uri="{FF2B5EF4-FFF2-40B4-BE49-F238E27FC236}">
                <a16:creationId xmlns:a16="http://schemas.microsoft.com/office/drawing/2014/main" id="{AD0F4412-EAF4-4C48-8311-3DDE9D929B10}"/>
              </a:ext>
            </a:extLst>
          </p:cNvPr>
          <p:cNvSpPr txBox="1"/>
          <p:nvPr/>
        </p:nvSpPr>
        <p:spPr>
          <a:xfrm>
            <a:off x="187981" y="102973"/>
            <a:ext cx="87680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dirty="0">
                <a:latin typeface="Arial"/>
                <a:cs typeface="Arial"/>
              </a:rPr>
              <a:t>Assessment Brief Exploration Task 2: Reflective Report</a:t>
            </a:r>
            <a:endParaRPr lang="en-US" sz="2400" b="1" dirty="0"/>
          </a:p>
        </p:txBody>
      </p:sp>
    </p:spTree>
    <p:extLst>
      <p:ext uri="{BB962C8B-B14F-4D97-AF65-F5344CB8AC3E}">
        <p14:creationId xmlns:p14="http://schemas.microsoft.com/office/powerpoint/2010/main" val="4151039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99139" y="0"/>
            <a:ext cx="8939336" cy="418058"/>
          </a:xfrm>
        </p:spPr>
        <p:txBody>
          <a:bodyPr/>
          <a:lstStyle/>
          <a:p>
            <a:pPr eaLnBrk="1" hangingPunct="1"/>
            <a:r>
              <a:rPr lang="en-GB" sz="2400" b="1" dirty="0">
                <a:latin typeface="Arial"/>
                <a:cs typeface="Arial"/>
              </a:rPr>
              <a:t>Task 2 Exploration</a:t>
            </a:r>
            <a:endParaRPr lang="en-US" sz="2400" b="1" dirty="0">
              <a:latin typeface="Arial"/>
              <a:cs typeface="Arial"/>
            </a:endParaRPr>
          </a:p>
        </p:txBody>
      </p:sp>
      <p:sp>
        <p:nvSpPr>
          <p:cNvPr id="19459" name="Rectangle 3"/>
          <p:cNvSpPr>
            <a:spLocks noGrp="1" noChangeArrowheads="1"/>
          </p:cNvSpPr>
          <p:nvPr>
            <p:ph type="body" idx="1"/>
          </p:nvPr>
        </p:nvSpPr>
        <p:spPr>
          <a:xfrm>
            <a:off x="99139" y="313950"/>
            <a:ext cx="8939336" cy="4822952"/>
          </a:xfrm>
        </p:spPr>
        <p:txBody>
          <a:bodyPr/>
          <a:lstStyle/>
          <a:p>
            <a:pPr marL="514350" indent="-514350" algn="just" eaLnBrk="1" hangingPunct="1">
              <a:buFont typeface="+mj-lt"/>
              <a:buAutoNum type="arabicPeriod"/>
            </a:pPr>
            <a:r>
              <a:rPr lang="en-GB" altLang="en-US" sz="2200" dirty="0">
                <a:solidFill>
                  <a:srgbClr val="000000"/>
                </a:solidFill>
                <a:latin typeface="Arial"/>
                <a:cs typeface="Arial"/>
              </a:rPr>
              <a:t>Task 2 is a </a:t>
            </a:r>
            <a:r>
              <a:rPr lang="en-GB" altLang="en-US" sz="2200" b="1" u="sng" dirty="0">
                <a:solidFill>
                  <a:srgbClr val="000000"/>
                </a:solidFill>
                <a:latin typeface="Arial"/>
                <a:cs typeface="Arial"/>
              </a:rPr>
              <a:t>reflective report.</a:t>
            </a:r>
            <a:r>
              <a:rPr lang="en-GB" altLang="en-US" sz="2200" dirty="0">
                <a:solidFill>
                  <a:srgbClr val="000000"/>
                </a:solidFill>
                <a:latin typeface="Arial"/>
                <a:cs typeface="Arial"/>
              </a:rPr>
              <a:t> Therefore, personal pronouns </a:t>
            </a:r>
            <a:r>
              <a:rPr lang="en-GB" altLang="en-US" sz="2200" b="1" u="sng" dirty="0">
                <a:solidFill>
                  <a:srgbClr val="C00000"/>
                </a:solidFill>
                <a:latin typeface="Arial"/>
                <a:cs typeface="Arial"/>
              </a:rPr>
              <a:t>should be used.</a:t>
            </a:r>
          </a:p>
          <a:p>
            <a:pPr marL="514350" indent="-514350" algn="just" eaLnBrk="1" hangingPunct="1">
              <a:buFont typeface="+mj-lt"/>
              <a:buAutoNum type="arabicPeriod"/>
            </a:pPr>
            <a:r>
              <a:rPr lang="en-GB" altLang="en-US" sz="2200" dirty="0">
                <a:solidFill>
                  <a:srgbClr val="000000"/>
                </a:solidFill>
                <a:latin typeface="Arial"/>
                <a:cs typeface="Arial"/>
              </a:rPr>
              <a:t>650 words are needed for Task 2</a:t>
            </a:r>
          </a:p>
          <a:p>
            <a:pPr marL="514350" indent="-514350" algn="just">
              <a:buAutoNum type="arabicPeriod"/>
            </a:pPr>
            <a:r>
              <a:rPr lang="en-GB" altLang="en-US" sz="2200" dirty="0">
                <a:solidFill>
                  <a:srgbClr val="000000"/>
                </a:solidFill>
                <a:latin typeface="Arial"/>
                <a:cs typeface="Arial"/>
              </a:rPr>
              <a:t>You should provide a citation for the model of reflection you are using. You do not need to provide further citations, but you may include these if you wish.</a:t>
            </a:r>
          </a:p>
          <a:p>
            <a:pPr marL="514350" indent="-514350">
              <a:buAutoNum type="arabicPeriod"/>
            </a:pPr>
            <a:r>
              <a:rPr lang="en-GB" altLang="en-US" sz="2200" dirty="0">
                <a:solidFill>
                  <a:srgbClr val="000000"/>
                </a:solidFill>
                <a:latin typeface="Arial"/>
                <a:cs typeface="Arial"/>
              </a:rPr>
              <a:t>You </a:t>
            </a:r>
            <a:r>
              <a:rPr lang="en-GB" altLang="en-US" sz="2200" b="1" u="sng" dirty="0">
                <a:solidFill>
                  <a:srgbClr val="000000"/>
                </a:solidFill>
                <a:latin typeface="Arial"/>
                <a:cs typeface="Arial"/>
              </a:rPr>
              <a:t>cannot</a:t>
            </a:r>
            <a:r>
              <a:rPr lang="en-GB" altLang="en-US" sz="2200" dirty="0">
                <a:solidFill>
                  <a:srgbClr val="000000"/>
                </a:solidFill>
                <a:latin typeface="Arial"/>
                <a:cs typeface="Arial"/>
              </a:rPr>
              <a:t> reflect on an experience which did not take place. If you did not present, you cannot submit a reflective report!</a:t>
            </a:r>
            <a:endParaRPr lang="en-GB" sz="2200" dirty="0"/>
          </a:p>
          <a:p>
            <a:pPr marL="514350" indent="-514350" eaLnBrk="1" hangingPunct="1">
              <a:buAutoNum type="arabicPeriod"/>
            </a:pPr>
            <a:r>
              <a:rPr lang="en-GB" altLang="en-US" sz="2200" dirty="0">
                <a:solidFill>
                  <a:srgbClr val="000000"/>
                </a:solidFill>
                <a:latin typeface="Arial"/>
                <a:cs typeface="Arial"/>
              </a:rPr>
              <a:t>Task 2 assesses Criteria 3: Cognitive and Intellectual Skills. It looks at how well you addressed </a:t>
            </a:r>
            <a:r>
              <a:rPr lang="en-GB" altLang="en-US" sz="2200" b="1" dirty="0">
                <a:solidFill>
                  <a:srgbClr val="000000"/>
                </a:solidFill>
                <a:latin typeface="Arial"/>
                <a:cs typeface="Arial"/>
              </a:rPr>
              <a:t>each stage</a:t>
            </a:r>
            <a:r>
              <a:rPr lang="en-GB" altLang="en-US" sz="2200" dirty="0">
                <a:solidFill>
                  <a:srgbClr val="000000"/>
                </a:solidFill>
                <a:latin typeface="Arial"/>
                <a:cs typeface="Arial"/>
              </a:rPr>
              <a:t> of the model of reflection you chose to follow. Make sure you address </a:t>
            </a:r>
            <a:r>
              <a:rPr lang="en-GB" altLang="en-US" sz="2200" b="1" dirty="0">
                <a:solidFill>
                  <a:srgbClr val="000000"/>
                </a:solidFill>
                <a:latin typeface="Arial"/>
                <a:cs typeface="Arial"/>
              </a:rPr>
              <a:t>what you learnt</a:t>
            </a:r>
            <a:r>
              <a:rPr lang="en-GB" altLang="en-US" sz="2200" dirty="0">
                <a:solidFill>
                  <a:srgbClr val="000000"/>
                </a:solidFill>
                <a:latin typeface="Arial"/>
                <a:cs typeface="Arial"/>
              </a:rPr>
              <a:t> from the experience and </a:t>
            </a:r>
            <a:r>
              <a:rPr lang="en-GB" altLang="en-US" sz="2200" b="1" dirty="0">
                <a:solidFill>
                  <a:srgbClr val="000000"/>
                </a:solidFill>
                <a:latin typeface="Arial"/>
                <a:cs typeface="Arial"/>
              </a:rPr>
              <a:t>what you will improve</a:t>
            </a:r>
            <a:r>
              <a:rPr lang="en-GB" altLang="en-US" sz="2200" dirty="0">
                <a:solidFill>
                  <a:srgbClr val="000000"/>
                </a:solidFill>
                <a:latin typeface="Arial"/>
                <a:cs typeface="Arial"/>
              </a:rPr>
              <a:t> for future presentations! </a:t>
            </a:r>
          </a:p>
          <a:p>
            <a:pPr marL="514350" indent="-514350" eaLnBrk="1" hangingPunct="1">
              <a:buFont typeface="+mj-lt"/>
              <a:buAutoNum type="arabicPeriod"/>
            </a:pPr>
            <a:r>
              <a:rPr lang="en-GB" altLang="en-US" sz="2200" dirty="0">
                <a:solidFill>
                  <a:srgbClr val="000000"/>
                </a:solidFill>
                <a:latin typeface="Arial"/>
                <a:cs typeface="Arial"/>
              </a:rPr>
              <a:t>The maximum number of marks available for Task 2 is 20 (the task is worth 20% of your grade)</a:t>
            </a:r>
          </a:p>
          <a:p>
            <a:pPr marL="514350" indent="-514350" eaLnBrk="1" hangingPunct="1">
              <a:buFont typeface="+mj-lt"/>
              <a:buAutoNum type="arabicPeriod"/>
            </a:pPr>
            <a:endParaRPr lang="en-GB" altLang="en-US" sz="2200" dirty="0">
              <a:solidFill>
                <a:srgbClr val="000000"/>
              </a:solidFill>
              <a:latin typeface="Arial"/>
              <a:cs typeface="Arial"/>
            </a:endParaRPr>
          </a:p>
          <a:p>
            <a:pPr marL="514350" indent="-514350" eaLnBrk="1" hangingPunct="1">
              <a:buFont typeface="+mj-lt"/>
              <a:buAutoNum type="arabicPeriod"/>
            </a:pPr>
            <a:endParaRPr lang="en-GB" altLang="en-US" sz="2200" dirty="0">
              <a:solidFill>
                <a:srgbClr val="000000"/>
              </a:solidFill>
              <a:latin typeface="Arial"/>
              <a:cs typeface="Arial"/>
            </a:endParaRPr>
          </a:p>
          <a:p>
            <a:pPr marL="514350" indent="-514350" eaLnBrk="1" hangingPunct="1">
              <a:buFont typeface="+mj-lt"/>
              <a:buAutoNum type="arabicPeriod"/>
            </a:pPr>
            <a:endParaRPr lang="en-GB" altLang="en-US" sz="2200" dirty="0">
              <a:solidFill>
                <a:srgbClr val="000000"/>
              </a:solidFill>
              <a:latin typeface="Arial"/>
              <a:cs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06CB4-1484-1AEC-9C44-73A87DB51BDD}"/>
              </a:ext>
            </a:extLst>
          </p:cNvPr>
          <p:cNvSpPr>
            <a:spLocks noGrp="1"/>
          </p:cNvSpPr>
          <p:nvPr>
            <p:ph type="title"/>
          </p:nvPr>
        </p:nvSpPr>
        <p:spPr>
          <a:xfrm>
            <a:off x="2412579" y="143186"/>
            <a:ext cx="4318840" cy="358959"/>
          </a:xfrm>
        </p:spPr>
        <p:txBody>
          <a:bodyPr/>
          <a:lstStyle/>
          <a:p>
            <a:r>
              <a:rPr lang="en-US" sz="2800" b="1" dirty="0">
                <a:latin typeface="Arial"/>
                <a:cs typeface="Arial"/>
              </a:rPr>
              <a:t>Things to Remember</a:t>
            </a:r>
            <a:endParaRPr lang="en-US" sz="2800" b="1" dirty="0"/>
          </a:p>
        </p:txBody>
      </p:sp>
      <p:sp>
        <p:nvSpPr>
          <p:cNvPr id="3" name="Content Placeholder 2">
            <a:extLst>
              <a:ext uri="{FF2B5EF4-FFF2-40B4-BE49-F238E27FC236}">
                <a16:creationId xmlns:a16="http://schemas.microsoft.com/office/drawing/2014/main" id="{D3973EE2-3F74-1BB5-A1AB-0A6B3E99434A}"/>
              </a:ext>
            </a:extLst>
          </p:cNvPr>
          <p:cNvSpPr>
            <a:spLocks noGrp="1"/>
          </p:cNvSpPr>
          <p:nvPr>
            <p:ph idx="1"/>
          </p:nvPr>
        </p:nvSpPr>
        <p:spPr>
          <a:xfrm>
            <a:off x="121857" y="586366"/>
            <a:ext cx="8900285" cy="3916363"/>
          </a:xfrm>
        </p:spPr>
        <p:txBody>
          <a:bodyPr/>
          <a:lstStyle/>
          <a:p>
            <a:pPr algn="just"/>
            <a:r>
              <a:rPr lang="en-US" sz="2000" dirty="0">
                <a:latin typeface="Arial"/>
                <a:cs typeface="Arial"/>
              </a:rPr>
              <a:t>Spelling, grammar, and academic style should still be considered. The marker needs to be able to understand your work!</a:t>
            </a:r>
          </a:p>
          <a:p>
            <a:pPr algn="just"/>
            <a:r>
              <a:rPr lang="en-US" sz="2000" dirty="0">
                <a:latin typeface="Arial"/>
                <a:cs typeface="Arial"/>
              </a:rPr>
              <a:t>Be specific! </a:t>
            </a:r>
            <a:r>
              <a:rPr lang="en-US" sz="2000" b="1" dirty="0">
                <a:latin typeface="Arial"/>
                <a:cs typeface="Arial"/>
              </a:rPr>
              <a:t>Use specific details and examples </a:t>
            </a:r>
            <a:r>
              <a:rPr lang="en-US" sz="2000" dirty="0">
                <a:latin typeface="Arial"/>
                <a:cs typeface="Arial"/>
              </a:rPr>
              <a:t>from your presentation experience. E.g. instead of "my slides were badly designed" try "my slides had too much text, in too small of a font, and the pink </a:t>
            </a:r>
            <a:r>
              <a:rPr lang="en-US" sz="2000" dirty="0" err="1">
                <a:latin typeface="Arial"/>
                <a:cs typeface="Arial"/>
              </a:rPr>
              <a:t>colour</a:t>
            </a:r>
            <a:r>
              <a:rPr lang="en-US" sz="2000" dirty="0">
                <a:latin typeface="Arial"/>
                <a:cs typeface="Arial"/>
              </a:rPr>
              <a:t> of the text did not contrast well with the green colour of the background. Because of this, I noticed that people were trying too hard to focus on what was written and weren't listening to what I had to say"</a:t>
            </a:r>
          </a:p>
          <a:p>
            <a:pPr algn="just"/>
            <a:r>
              <a:rPr lang="en-US" sz="2000" dirty="0">
                <a:latin typeface="Arial"/>
                <a:cs typeface="Arial"/>
              </a:rPr>
              <a:t>Show what you have learnt! </a:t>
            </a:r>
          </a:p>
          <a:p>
            <a:pPr algn="just"/>
            <a:r>
              <a:rPr lang="en-US" sz="2000" dirty="0">
                <a:latin typeface="Arial"/>
                <a:cs typeface="Arial"/>
              </a:rPr>
              <a:t>Try to explain WHY things went poorly or things went well!</a:t>
            </a:r>
          </a:p>
          <a:p>
            <a:pPr algn="just"/>
            <a:r>
              <a:rPr lang="en-US" sz="2000" dirty="0">
                <a:latin typeface="Arial"/>
                <a:cs typeface="Arial"/>
              </a:rPr>
              <a:t>Celebrate what went well, as well as what could be improved. If you think the audience was really engaged, explain why you think that was and what you would try to improve next time.</a:t>
            </a:r>
          </a:p>
          <a:p>
            <a:pPr algn="just"/>
            <a:r>
              <a:rPr lang="en-US" sz="2000" dirty="0">
                <a:latin typeface="Arial"/>
                <a:cs typeface="Arial"/>
              </a:rPr>
              <a:t>DO YOUR BEST! We know this is your first reflection. As long as you try your best, your marker will be able to award you marks.</a:t>
            </a:r>
          </a:p>
        </p:txBody>
      </p:sp>
      <p:sp>
        <p:nvSpPr>
          <p:cNvPr id="4" name="Date Placeholder 3">
            <a:extLst>
              <a:ext uri="{FF2B5EF4-FFF2-40B4-BE49-F238E27FC236}">
                <a16:creationId xmlns:a16="http://schemas.microsoft.com/office/drawing/2014/main" id="{CE2323B4-3C10-DDFB-2272-1293700007D2}"/>
              </a:ext>
            </a:extLst>
          </p:cNvPr>
          <p:cNvSpPr>
            <a:spLocks noGrp="1"/>
          </p:cNvSpPr>
          <p:nvPr>
            <p:ph type="dt" sz="half" idx="10"/>
          </p:nvPr>
        </p:nvSpPr>
        <p:spPr/>
        <p:txBody>
          <a:bodyPr/>
          <a:lstStyle/>
          <a:p>
            <a:pPr>
              <a:defRPr/>
            </a:pPr>
            <a:fld id="{CDF502AA-C8CB-4132-B592-CA60B7C38ACE}" type="datetime1">
              <a:rPr lang="en-GB"/>
              <a:pPr>
                <a:defRPr/>
              </a:pPr>
              <a:t>05/11/2024</a:t>
            </a:fld>
            <a:endParaRPr lang="en-GB"/>
          </a:p>
        </p:txBody>
      </p:sp>
    </p:spTree>
    <p:extLst>
      <p:ext uri="{BB962C8B-B14F-4D97-AF65-F5344CB8AC3E}">
        <p14:creationId xmlns:p14="http://schemas.microsoft.com/office/powerpoint/2010/main" val="35895954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FD7AB-074E-3BF3-4BC2-79608DA5CF10}"/>
              </a:ext>
            </a:extLst>
          </p:cNvPr>
          <p:cNvSpPr>
            <a:spLocks noGrp="1"/>
          </p:cNvSpPr>
          <p:nvPr>
            <p:ph type="title"/>
          </p:nvPr>
        </p:nvSpPr>
        <p:spPr>
          <a:xfrm>
            <a:off x="2063416" y="144378"/>
            <a:ext cx="5017168" cy="358859"/>
          </a:xfrm>
        </p:spPr>
        <p:txBody>
          <a:bodyPr/>
          <a:lstStyle/>
          <a:p>
            <a:r>
              <a:rPr lang="en-US" sz="2800" b="1" dirty="0"/>
              <a:t>Mistakes Students Make</a:t>
            </a:r>
          </a:p>
        </p:txBody>
      </p:sp>
      <p:sp>
        <p:nvSpPr>
          <p:cNvPr id="3" name="Content Placeholder 2">
            <a:extLst>
              <a:ext uri="{FF2B5EF4-FFF2-40B4-BE49-F238E27FC236}">
                <a16:creationId xmlns:a16="http://schemas.microsoft.com/office/drawing/2014/main" id="{C36ABFE7-E28A-AF39-BB1D-991C8F2AB524}"/>
              </a:ext>
            </a:extLst>
          </p:cNvPr>
          <p:cNvSpPr>
            <a:spLocks noGrp="1"/>
          </p:cNvSpPr>
          <p:nvPr>
            <p:ph idx="1"/>
          </p:nvPr>
        </p:nvSpPr>
        <p:spPr>
          <a:xfrm>
            <a:off x="168443" y="503237"/>
            <a:ext cx="8807114" cy="3916363"/>
          </a:xfrm>
        </p:spPr>
        <p:txBody>
          <a:bodyPr/>
          <a:lstStyle/>
          <a:p>
            <a:pPr algn="just"/>
            <a:r>
              <a:rPr lang="en-US" sz="2100" dirty="0"/>
              <a:t>They do not follow </a:t>
            </a:r>
            <a:r>
              <a:rPr lang="en-US" sz="2100" b="1" dirty="0"/>
              <a:t>the </a:t>
            </a:r>
            <a:r>
              <a:rPr lang="en-US" sz="2100" dirty="0"/>
              <a:t>model of reflection they are required to follow (KOLB!)</a:t>
            </a:r>
          </a:p>
          <a:p>
            <a:pPr algn="just"/>
            <a:r>
              <a:rPr lang="en-US" sz="2100" dirty="0"/>
              <a:t>They are very vague in their reflection (e.g. ”When the presentation was finished I felt happy” “First, I was nervous. Then I felt better”)</a:t>
            </a:r>
          </a:p>
          <a:p>
            <a:pPr algn="just"/>
            <a:r>
              <a:rPr lang="en-US" sz="2100" dirty="0"/>
              <a:t>They do not give examples from their presentation to support their points</a:t>
            </a:r>
          </a:p>
          <a:p>
            <a:pPr algn="just"/>
            <a:r>
              <a:rPr lang="en-US" sz="2100" dirty="0"/>
              <a:t>They have very short/limited reflection about what they learnt and will do differently/repeat the next time, because they spend too much time/word count describing the presentation or their thoughts and feelings and they don’t properly reflect on the presentation and what they learnt from the experience</a:t>
            </a:r>
          </a:p>
          <a:p>
            <a:pPr algn="just"/>
            <a:r>
              <a:rPr lang="en-US" sz="2100" dirty="0"/>
              <a:t>They do not reflect on the presentation, but reflect on the module overall, or something else all together!</a:t>
            </a:r>
          </a:p>
          <a:p>
            <a:pPr algn="just"/>
            <a:r>
              <a:rPr lang="en-US" sz="2800" b="1" i="0" u="none" strike="noStrike" dirty="0">
                <a:solidFill>
                  <a:srgbClr val="000000"/>
                </a:solidFill>
                <a:effectLst/>
                <a:latin typeface="Arial" panose="020B0604020202020204" pitchFamily="34" charset="0"/>
              </a:rPr>
              <a:t>They cheat. They get caught. They get a zero.</a:t>
            </a:r>
            <a:endParaRPr lang="en-US" b="1" dirty="0"/>
          </a:p>
        </p:txBody>
      </p:sp>
      <p:sp>
        <p:nvSpPr>
          <p:cNvPr id="4" name="Date Placeholder 3">
            <a:extLst>
              <a:ext uri="{FF2B5EF4-FFF2-40B4-BE49-F238E27FC236}">
                <a16:creationId xmlns:a16="http://schemas.microsoft.com/office/drawing/2014/main" id="{67B99F91-B0A4-1B07-8126-B25DD6A903C3}"/>
              </a:ext>
            </a:extLst>
          </p:cNvPr>
          <p:cNvSpPr>
            <a:spLocks noGrp="1"/>
          </p:cNvSpPr>
          <p:nvPr>
            <p:ph type="dt" sz="half" idx="10"/>
          </p:nvPr>
        </p:nvSpPr>
        <p:spPr/>
        <p:txBody>
          <a:bodyPr/>
          <a:lstStyle/>
          <a:p>
            <a:pPr>
              <a:defRPr/>
            </a:pPr>
            <a:fld id="{CDF502AA-C8CB-4132-B592-CA60B7C38ACE}" type="datetime1">
              <a:rPr lang="en-GB" smtClean="0"/>
              <a:pPr>
                <a:defRPr/>
              </a:pPr>
              <a:t>05/11/2024</a:t>
            </a:fld>
            <a:endParaRPr lang="en-GB"/>
          </a:p>
        </p:txBody>
      </p:sp>
    </p:spTree>
    <p:extLst>
      <p:ext uri="{BB962C8B-B14F-4D97-AF65-F5344CB8AC3E}">
        <p14:creationId xmlns:p14="http://schemas.microsoft.com/office/powerpoint/2010/main" val="2097458632"/>
      </p:ext>
    </p:extLst>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24</TotalTime>
  <Words>927</Words>
  <Application>Microsoft Macintosh PowerPoint</Application>
  <PresentationFormat>On-screen Show (4:3)</PresentationFormat>
  <Paragraphs>50</Paragraphs>
  <Slides>7</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7</vt:i4>
      </vt:variant>
    </vt:vector>
  </HeadingPairs>
  <TitlesOfParts>
    <vt:vector size="13" baseType="lpstr">
      <vt:lpstr>Arial</vt:lpstr>
      <vt:lpstr>Calibri</vt:lpstr>
      <vt:lpstr>Myriad Pro</vt:lpstr>
      <vt:lpstr>1_20140311PresentationUWTSDTemplate</vt:lpstr>
      <vt:lpstr>20140311PresentationUWTSDTemplate</vt:lpstr>
      <vt:lpstr>2_20140311PresentationUWTSDTemplate</vt:lpstr>
      <vt:lpstr> LCHS4001 Academic and Employability Skills (ACE)  </vt:lpstr>
      <vt:lpstr>Academic and Employability Skills (ACE) ​</vt:lpstr>
      <vt:lpstr>Assessment Brief Exploration: Task 2</vt:lpstr>
      <vt:lpstr>PowerPoint Presentation</vt:lpstr>
      <vt:lpstr>Task 2 Exploration</vt:lpstr>
      <vt:lpstr>Things to Remember</vt:lpstr>
      <vt:lpstr>Mistakes Students Make</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165</cp:revision>
  <dcterms:created xsi:type="dcterms:W3CDTF">2012-10-20T16:04:33Z</dcterms:created>
  <dcterms:modified xsi:type="dcterms:W3CDTF">2024-11-05T16:26:33Z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2024-05-17T13:44:55Z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143acb09-b310-43e5-8f14-7a30c58564df</vt:lpwstr>
  </property>
  <property fmtid="{D5CDD505-2E9C-101B-9397-08002B2CF9AE}" pid="8" name="MSIP_Label_9762d7e7-4474-4a67-9ef6-3d4dc52b0ea7_ContentBits">
    <vt:lpwstr>0</vt:lpwstr>
  </property>
</Properties>
</file>