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0698163" cy="15087600"/>
  <p:notesSz cx="15087600" cy="10698163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60" d="100"/>
          <a:sy n="60" d="100"/>
        </p:scale>
        <p:origin x="-1164" y="1508"/>
      </p:cViewPr>
      <p:guideLst>
        <p:guide orient="horz" pos="4752"/>
        <p:guide pos="336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6537325" cy="5349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8545513" y="0"/>
            <a:ext cx="6538912" cy="5349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D637D8-1146-407A-9F5E-583C66279901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121400" y="801688"/>
            <a:ext cx="2844800" cy="4013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508125" y="5081588"/>
            <a:ext cx="12071350" cy="48148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61588"/>
            <a:ext cx="6537325" cy="5349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8545513" y="10161588"/>
            <a:ext cx="6538912" cy="5349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68EC15-C692-4C9C-8029-8F20B44C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923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8F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6583680" cy="1554480"/>
          </a:xfrm>
          <a:prstGeom prst="rect">
            <a:avLst/>
          </a:prstGeom>
          <a:solidFill>
            <a:srgbClr val="0A5C6B"/>
          </a:solidFill>
          <a:ln w="12700">
            <a:solidFill>
              <a:srgbClr val="0A5C6B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6583680" y="0"/>
            <a:ext cx="4114800" cy="1554480"/>
          </a:xfrm>
          <a:prstGeom prst="rect">
            <a:avLst/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274320" y="137160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Jawel Israel  |  Student ID: 2246633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274320" y="411480"/>
            <a:ext cx="621792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Sustainability Brand Extension</a:t>
            </a:r>
            <a:endParaRPr lang="en-US" sz="2600" dirty="0"/>
          </a:p>
        </p:txBody>
      </p:sp>
      <p:sp>
        <p:nvSpPr>
          <p:cNvPr id="6" name="Text 4"/>
          <p:cNvSpPr/>
          <p:nvPr/>
        </p:nvSpPr>
        <p:spPr>
          <a:xfrm>
            <a:off x="274320" y="868680"/>
            <a:ext cx="5943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Unilever  →  Earthbound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274320" y="1143000"/>
            <a:ext cx="594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Regenerative Plastic-Free Personal Care</a:t>
            </a:r>
            <a:endParaRPr lang="en-US" sz="1100" dirty="0"/>
          </a:p>
        </p:txBody>
      </p:sp>
      <p:pic>
        <p:nvPicPr>
          <p:cNvPr id="8" name="Image 0" descr="/home/workdir/artifacts/unilever_logo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589520" y="137160"/>
            <a:ext cx="2743200" cy="1280160"/>
          </a:xfrm>
          <a:prstGeom prst="rect">
            <a:avLst/>
          </a:prstGeom>
        </p:spPr>
      </p:pic>
      <p:sp>
        <p:nvSpPr>
          <p:cNvPr id="9" name="Shape 6"/>
          <p:cNvSpPr/>
          <p:nvPr/>
        </p:nvSpPr>
        <p:spPr>
          <a:xfrm>
            <a:off x="274320" y="1737360"/>
            <a:ext cx="5006340" cy="210312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10160">
            <a:solidFill>
              <a:srgbClr val="CCCCCC"/>
            </a:solidFill>
            <a:prstDash val="solid"/>
          </a:ln>
        </p:spPr>
      </p:sp>
      <p:sp>
        <p:nvSpPr>
          <p:cNvPr id="10" name="Shape 7"/>
          <p:cNvSpPr/>
          <p:nvPr/>
        </p:nvSpPr>
        <p:spPr>
          <a:xfrm>
            <a:off x="411480" y="1874520"/>
            <a:ext cx="201168" cy="201168"/>
          </a:xfrm>
          <a:prstGeom prst="ellipse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</p:sp>
      <p:sp>
        <p:nvSpPr>
          <p:cNvPr id="11" name="Text 8"/>
          <p:cNvSpPr/>
          <p:nvPr/>
        </p:nvSpPr>
        <p:spPr>
          <a:xfrm>
            <a:off x="685800" y="1847088"/>
            <a:ext cx="3657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84C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COMPANY &amp; PURPOSE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438912" y="2194560"/>
            <a:ext cx="468630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Unilever is a leading global consumer goods company with a portfolio of personal care, home care and nutrition brands reaching billions of consumers every day across more than 190 countries.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Need: Escalating plastic pollution crisis together with rising consumer, investor and regulatory demand for regenerative ingredients and plastic-free solutions.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Purpose: Launch Earthbound as a dedicated brand extension to capture the high-growth clean-beauty market, protect core brand equity and accelerate Unilever’s regenerative agriculture and plastic-reduction goals.</a:t>
            </a:r>
            <a:endParaRPr lang="en-US" sz="1000" dirty="0"/>
          </a:p>
        </p:txBody>
      </p:sp>
      <p:sp>
        <p:nvSpPr>
          <p:cNvPr id="13" name="Shape 10"/>
          <p:cNvSpPr/>
          <p:nvPr/>
        </p:nvSpPr>
        <p:spPr>
          <a:xfrm>
            <a:off x="5417820" y="1737360"/>
            <a:ext cx="5006340" cy="2103120"/>
          </a:xfrm>
          <a:prstGeom prst="roundRect">
            <a:avLst>
              <a:gd name="adj" fmla="val 3478"/>
            </a:avLst>
          </a:prstGeom>
          <a:solidFill>
            <a:srgbClr val="6B3FA0"/>
          </a:solidFill>
          <a:ln w="12700">
            <a:solidFill>
              <a:srgbClr val="6B3FA0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5600700" y="1847088"/>
            <a:ext cx="29260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EXTENSION</a:t>
            </a:r>
            <a:endParaRPr lang="en-US" sz="1300" dirty="0"/>
          </a:p>
        </p:txBody>
      </p:sp>
      <p:sp>
        <p:nvSpPr>
          <p:cNvPr id="15" name="Text 12"/>
          <p:cNvSpPr/>
          <p:nvPr/>
        </p:nvSpPr>
        <p:spPr>
          <a:xfrm>
            <a:off x="8526780" y="1874520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E0D0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Kotler: New Brand</a:t>
            </a:r>
            <a:endParaRPr lang="en-US" sz="1000" dirty="0"/>
          </a:p>
        </p:txBody>
      </p:sp>
      <p:sp>
        <p:nvSpPr>
          <p:cNvPr id="16" name="Shape 13"/>
          <p:cNvSpPr/>
          <p:nvPr/>
        </p:nvSpPr>
        <p:spPr>
          <a:xfrm>
            <a:off x="10058400" y="1874520"/>
            <a:ext cx="201168" cy="201168"/>
          </a:xfrm>
          <a:prstGeom prst="ellipse">
            <a:avLst/>
          </a:prstGeom>
          <a:solidFill>
            <a:srgbClr val="A8D5A2"/>
          </a:solidFill>
          <a:ln w="12700">
            <a:solidFill>
              <a:srgbClr val="A8D5A2"/>
            </a:solidFill>
            <a:prstDash val="solid"/>
          </a:ln>
        </p:spPr>
      </p:sp>
      <p:sp>
        <p:nvSpPr>
          <p:cNvPr id="17" name="Text 14"/>
          <p:cNvSpPr/>
          <p:nvPr/>
        </p:nvSpPr>
        <p:spPr>
          <a:xfrm>
            <a:off x="5600700" y="2194560"/>
            <a:ext cx="464058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EARTHBOUND is a new standalone brand for regenerative, plastic-free personal care.</a:t>
            </a:r>
            <a:endParaRPr lang="en-US" sz="1100" dirty="0"/>
          </a:p>
          <a:p>
            <a:pPr marL="0" indent="0">
              <a:buNone/>
            </a:pP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matters: Unilever can enter the clean-beauty market without risking its main brands. A dedicated brand builds trust with eco-conscious customers and creates a clear platform for long-term growth while advancing corporate sustainability targets.</a:t>
            </a:r>
            <a:endParaRPr lang="en-US" sz="1100" dirty="0"/>
          </a:p>
        </p:txBody>
      </p:sp>
      <p:sp>
        <p:nvSpPr>
          <p:cNvPr id="18" name="Shape 15"/>
          <p:cNvSpPr/>
          <p:nvPr/>
        </p:nvSpPr>
        <p:spPr>
          <a:xfrm>
            <a:off x="274320" y="3977640"/>
            <a:ext cx="5006340" cy="2057400"/>
          </a:xfrm>
          <a:prstGeom prst="roundRect">
            <a:avLst>
              <a:gd name="adj" fmla="val 3556"/>
            </a:avLst>
          </a:prstGeom>
          <a:solidFill>
            <a:srgbClr val="E5F5E8"/>
          </a:solidFill>
          <a:ln w="10160">
            <a:solidFill>
              <a:srgbClr val="A8D5A2"/>
            </a:solidFill>
            <a:prstDash val="solid"/>
          </a:ln>
        </p:spPr>
      </p:sp>
      <p:sp>
        <p:nvSpPr>
          <p:cNvPr id="19" name="Text 16"/>
          <p:cNvSpPr/>
          <p:nvPr/>
        </p:nvSpPr>
        <p:spPr>
          <a:xfrm>
            <a:off x="438912" y="4069080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E7D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CUSTOMER TRENDS</a:t>
            </a:r>
            <a:endParaRPr lang="en-US" sz="1300" dirty="0"/>
          </a:p>
        </p:txBody>
      </p:sp>
      <p:sp>
        <p:nvSpPr>
          <p:cNvPr id="20" name="Text 17"/>
          <p:cNvSpPr/>
          <p:nvPr/>
        </p:nvSpPr>
        <p:spPr>
          <a:xfrm>
            <a:off x="4869180" y="4069080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2E7D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↗</a:t>
            </a:r>
            <a:endParaRPr lang="en-US" sz="1400" dirty="0"/>
          </a:p>
        </p:txBody>
      </p:sp>
      <p:pic>
        <p:nvPicPr>
          <p:cNvPr id="21" name="Image 1" descr="/home/workdir/artifacts/products_bottles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411480" y="4434840"/>
            <a:ext cx="1280160" cy="1188720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1828800" y="4389120"/>
            <a:ext cx="322326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Clean beauty and refill culture are rising fast. Gen Z reject single-use plastic (British Beauty Council &amp; UNiDAYS, 2026: 84% of Gen Z consider sustainability important when buying beauty products).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Appeals to customers with refill bars and to investors with strong ESG potential.</a:t>
            </a:r>
            <a:endParaRPr lang="en-US" sz="1000" dirty="0"/>
          </a:p>
        </p:txBody>
      </p:sp>
      <p:sp>
        <p:nvSpPr>
          <p:cNvPr id="23" name="Shape 19"/>
          <p:cNvSpPr/>
          <p:nvPr/>
        </p:nvSpPr>
        <p:spPr>
          <a:xfrm>
            <a:off x="5417820" y="3977640"/>
            <a:ext cx="5006340" cy="2057400"/>
          </a:xfrm>
          <a:prstGeom prst="roundRect">
            <a:avLst>
              <a:gd name="adj" fmla="val 3556"/>
            </a:avLst>
          </a:prstGeom>
          <a:solidFill>
            <a:srgbClr val="F0F0F0"/>
          </a:solidFill>
          <a:ln w="10160">
            <a:solidFill>
              <a:srgbClr val="CCCCCC"/>
            </a:solidFill>
            <a:prstDash val="solid"/>
          </a:ln>
        </p:spPr>
      </p:sp>
      <p:sp>
        <p:nvSpPr>
          <p:cNvPr id="24" name="Text 20"/>
          <p:cNvSpPr/>
          <p:nvPr/>
        </p:nvSpPr>
        <p:spPr>
          <a:xfrm>
            <a:off x="5582412" y="4069080"/>
            <a:ext cx="3200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84C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SUSTAINABILITY</a:t>
            </a:r>
            <a:endParaRPr lang="en-US" sz="1300" dirty="0"/>
          </a:p>
        </p:txBody>
      </p:sp>
      <p:pic>
        <p:nvPicPr>
          <p:cNvPr id="25" name="Image 2" descr="/home/workdir/artifacts/reduce_plastic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915400" y="4480560"/>
            <a:ext cx="1325880" cy="1371600"/>
          </a:xfrm>
          <a:prstGeom prst="rect">
            <a:avLst/>
          </a:prstGeom>
        </p:spPr>
      </p:pic>
      <p:sp>
        <p:nvSpPr>
          <p:cNvPr id="26" name="Text 21"/>
          <p:cNvSpPr/>
          <p:nvPr/>
        </p:nvSpPr>
        <p:spPr>
          <a:xfrm>
            <a:off x="5582412" y="4389120"/>
            <a:ext cx="322326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Supports Unilever’s Compass strategy and plastic reduction targets (halve virgin plastic by 2025, net zero by 2039).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Advances regenerative agriculture goals across key crops and supply chains.</a:t>
            </a:r>
            <a:endParaRPr lang="en-US" sz="1000" dirty="0"/>
          </a:p>
          <a:p>
            <a:pPr marL="0" indent="0">
              <a:buNone/>
            </a:pP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• 100% plastic-free packaging, regenerative ingredients and transparent carbon labels.</a:t>
            </a:r>
            <a:endParaRPr lang="en-US" sz="1000" dirty="0"/>
          </a:p>
        </p:txBody>
      </p:sp>
      <p:sp>
        <p:nvSpPr>
          <p:cNvPr id="27" name="Shape 22"/>
          <p:cNvSpPr/>
          <p:nvPr/>
        </p:nvSpPr>
        <p:spPr>
          <a:xfrm>
            <a:off x="274320" y="6172200"/>
            <a:ext cx="10149840" cy="1691640"/>
          </a:xfrm>
          <a:prstGeom prst="roundRect">
            <a:avLst>
              <a:gd name="adj" fmla="val 4324"/>
            </a:avLst>
          </a:prstGeom>
          <a:solidFill>
            <a:srgbClr val="FFFFFF"/>
          </a:solidFill>
          <a:ln w="10160">
            <a:solidFill>
              <a:srgbClr val="CCCCCC"/>
            </a:solidFill>
            <a:prstDash val="solid"/>
          </a:ln>
        </p:spPr>
      </p:sp>
      <p:sp>
        <p:nvSpPr>
          <p:cNvPr id="28" name="Text 23"/>
          <p:cNvSpPr/>
          <p:nvPr/>
        </p:nvSpPr>
        <p:spPr>
          <a:xfrm>
            <a:off x="438912" y="6263640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84C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POTENTIAL CUSTOMERS</a:t>
            </a:r>
            <a:endParaRPr lang="en-US" sz="1300" dirty="0"/>
          </a:p>
        </p:txBody>
      </p:sp>
      <p:sp>
        <p:nvSpPr>
          <p:cNvPr id="29" name="Text 24"/>
          <p:cNvSpPr/>
          <p:nvPr/>
        </p:nvSpPr>
        <p:spPr>
          <a:xfrm>
            <a:off x="9966960" y="6263640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👥</a:t>
            </a:r>
            <a:endParaRPr lang="en-US" sz="1400" dirty="0"/>
          </a:p>
        </p:txBody>
      </p:sp>
      <p:pic>
        <p:nvPicPr>
          <p:cNvPr id="30" name="Image 3" descr="/home/workdir/artifacts/earth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8321040" y="6537960"/>
            <a:ext cx="1828800" cy="1188720"/>
          </a:xfrm>
          <a:prstGeom prst="rect">
            <a:avLst/>
          </a:prstGeom>
        </p:spPr>
      </p:pic>
      <p:sp>
        <p:nvSpPr>
          <p:cNvPr id="31" name="Text 25"/>
          <p:cNvSpPr/>
          <p:nvPr/>
        </p:nvSpPr>
        <p:spPr>
          <a:xfrm>
            <a:off x="457200" y="6583680"/>
            <a:ext cx="77724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➤ Demographic: 22–40 years, mid-to-high income, urban professionals.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➤ Psychographic: LOHAS – values health, ethics and the planet.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➤ Behavioural: Early adopters of clean beauty and refill systems.</a:t>
            </a:r>
            <a:endParaRPr lang="en-US" sz="1200" dirty="0"/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➤ Geographic: UK, EU and North American cities first.</a:t>
            </a:r>
            <a:endParaRPr lang="en-US" sz="1200" dirty="0"/>
          </a:p>
        </p:txBody>
      </p:sp>
      <p:sp>
        <p:nvSpPr>
          <p:cNvPr id="32" name="Shape 26"/>
          <p:cNvSpPr/>
          <p:nvPr/>
        </p:nvSpPr>
        <p:spPr>
          <a:xfrm>
            <a:off x="274320" y="8001000"/>
            <a:ext cx="10149840" cy="2286000"/>
          </a:xfrm>
          <a:prstGeom prst="roundRect">
            <a:avLst>
              <a:gd name="adj" fmla="val 3200"/>
            </a:avLst>
          </a:prstGeom>
          <a:solidFill>
            <a:srgbClr val="F9EFDF"/>
          </a:solidFill>
          <a:ln w="10160">
            <a:solidFill>
              <a:srgbClr val="E8D9C0"/>
            </a:solidFill>
            <a:prstDash val="solid"/>
          </a:ln>
        </p:spPr>
      </p:sp>
      <p:sp>
        <p:nvSpPr>
          <p:cNvPr id="33" name="Text 27"/>
          <p:cNvSpPr/>
          <p:nvPr/>
        </p:nvSpPr>
        <p:spPr>
          <a:xfrm>
            <a:off x="438912" y="8092440"/>
            <a:ext cx="45720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8B5A2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INVESTORS AND CUSTOMERS</a:t>
            </a:r>
            <a:endParaRPr lang="en-US" sz="1300" dirty="0"/>
          </a:p>
        </p:txBody>
      </p:sp>
      <p:sp>
        <p:nvSpPr>
          <p:cNvPr id="34" name="Text 28"/>
          <p:cNvSpPr/>
          <p:nvPr/>
        </p:nvSpPr>
        <p:spPr>
          <a:xfrm>
            <a:off x="9966960" y="8092440"/>
            <a:ext cx="320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</a:rPr>
              <a:t>💼</a:t>
            </a:r>
            <a:endParaRPr lang="en-US" sz="1400" dirty="0"/>
          </a:p>
        </p:txBody>
      </p:sp>
      <p:pic>
        <p:nvPicPr>
          <p:cNvPr id="35" name="Image 4" descr="/home/workdir/artifacts/coconut.png"/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411480" y="8503920"/>
            <a:ext cx="1371600" cy="1371600"/>
          </a:xfrm>
          <a:prstGeom prst="rect">
            <a:avLst/>
          </a:prstGeom>
        </p:spPr>
      </p:pic>
      <p:sp>
        <p:nvSpPr>
          <p:cNvPr id="36" name="Text 29"/>
          <p:cNvSpPr/>
          <p:nvPr/>
        </p:nvSpPr>
        <p:spPr>
          <a:xfrm>
            <a:off x="1965960" y="8385048"/>
            <a:ext cx="81381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Unilever would extend into this space:</a:t>
            </a:r>
            <a:endParaRPr lang="en-US" sz="1100" dirty="0"/>
          </a:p>
        </p:txBody>
      </p:sp>
      <p:sp>
        <p:nvSpPr>
          <p:cNvPr id="37" name="Text 30"/>
          <p:cNvSpPr/>
          <p:nvPr/>
        </p:nvSpPr>
        <p:spPr>
          <a:xfrm>
            <a:off x="1965960" y="8686800"/>
            <a:ext cx="813816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Attracts impact and ESG investors by delivering measurable progress on plastic reduction, regenerative agriculture and transparent carbon labelling.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Builds lasting loyalty with eco-conscious customers (Gen Z and LOHAS) who actively seek plastic-free, purpose-driven personal care brands.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Enters the high-growth clean-beauty segment with a dedicated brand, protecting the equity of existing Unilever brands while opening premium revenue streams from bars and refill systems.</a:t>
            </a:r>
            <a:endParaRPr lang="en-US" sz="105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05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Aligns directly with Unilever’s Compass strategy and sustainability commitments, turning environmental ambition into a competitive commercial advantage.</a:t>
            </a:r>
            <a:endParaRPr lang="en-US" sz="1050" dirty="0"/>
          </a:p>
        </p:txBody>
      </p:sp>
      <p:sp>
        <p:nvSpPr>
          <p:cNvPr id="38" name="Shape 31"/>
          <p:cNvSpPr/>
          <p:nvPr/>
        </p:nvSpPr>
        <p:spPr>
          <a:xfrm>
            <a:off x="274320" y="10424160"/>
            <a:ext cx="10149840" cy="1234440"/>
          </a:xfrm>
          <a:prstGeom prst="roundRect">
            <a:avLst>
              <a:gd name="adj" fmla="val 5926"/>
            </a:avLst>
          </a:prstGeom>
          <a:solidFill>
            <a:srgbClr val="4A2C7A"/>
          </a:solidFill>
          <a:ln w="12700">
            <a:solidFill>
              <a:srgbClr val="4A2C7A"/>
            </a:solidFill>
            <a:prstDash val="solid"/>
          </a:ln>
        </p:spPr>
      </p:sp>
      <p:sp>
        <p:nvSpPr>
          <p:cNvPr id="39" name="Text 32"/>
          <p:cNvSpPr/>
          <p:nvPr/>
        </p:nvSpPr>
        <p:spPr>
          <a:xfrm>
            <a:off x="457200" y="10533888"/>
            <a:ext cx="3657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B7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💡  CONCLUSION</a:t>
            </a:r>
            <a:endParaRPr lang="en-US" sz="1300" dirty="0"/>
          </a:p>
        </p:txBody>
      </p:sp>
      <p:sp>
        <p:nvSpPr>
          <p:cNvPr id="40" name="Text 33"/>
          <p:cNvSpPr/>
          <p:nvPr/>
        </p:nvSpPr>
        <p:spPr>
          <a:xfrm>
            <a:off x="457200" y="10881360"/>
            <a:ext cx="9784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Earthbound lets Unilever lead plastic-free personal care, meet rising customer values, attract impact investors and deliver measurable sustainability progress through a focused new brand that protects core equity while unlocking long-term growth.</a:t>
            </a:r>
            <a:endParaRPr lang="en-US" sz="1200" dirty="0"/>
          </a:p>
        </p:txBody>
      </p:sp>
      <p:sp>
        <p:nvSpPr>
          <p:cNvPr id="41" name="Shape 34"/>
          <p:cNvSpPr/>
          <p:nvPr/>
        </p:nvSpPr>
        <p:spPr>
          <a:xfrm>
            <a:off x="274320" y="11795760"/>
            <a:ext cx="10149840" cy="3063240"/>
          </a:xfrm>
          <a:prstGeom prst="roundRect">
            <a:avLst>
              <a:gd name="adj" fmla="val 2388"/>
            </a:avLst>
          </a:prstGeom>
          <a:solidFill>
            <a:srgbClr val="F3E5F5"/>
          </a:solidFill>
          <a:ln w="10160">
            <a:solidFill>
              <a:srgbClr val="CE93D8"/>
            </a:solidFill>
            <a:prstDash val="solid"/>
          </a:ln>
        </p:spPr>
      </p:sp>
      <p:sp>
        <p:nvSpPr>
          <p:cNvPr id="42" name="Text 35"/>
          <p:cNvSpPr/>
          <p:nvPr/>
        </p:nvSpPr>
        <p:spPr>
          <a:xfrm>
            <a:off x="457200" y="11905488"/>
            <a:ext cx="2743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4A2C7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43" name="Text 36"/>
          <p:cNvSpPr/>
          <p:nvPr/>
        </p:nvSpPr>
        <p:spPr>
          <a:xfrm>
            <a:off x="457200" y="12207240"/>
            <a:ext cx="97840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Kotler, P., Keller, K.L., Brady, M., Goodman, M. and Hansen, T. (2024) Marketing Management. 5th European edn. Harlow: Pearson Education.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Unilever (2025) Sustainable Living Plan Progress Report. London: Unilever PLC.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Euromonitor International (2025) Clean Beauty and Refillable Packaging Trends. London: Euromonitor International.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British Beauty Council &amp; UNiDAYS (2026) Gen Z Sustainable Beauty Survey (3,533 students). Reported in TheIndustry.beauty, 26 Feb 2026.</a:t>
            </a:r>
            <a:endParaRPr lang="en-US" sz="9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9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OpenAI (2026) AI-generated images. Available at https://chat.openai.com (Accessed: 29 July 2026).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574</Words>
  <Application>Microsoft Office PowerPoint</Application>
  <PresentationFormat>Custom</PresentationFormat>
  <Paragraphs>48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Brand Extension - Unilever → Earthbound</dc:title>
  <dc:subject>Regenerative Plastic-Free Personal Care</dc:subject>
  <dc:creator>Jawel Israel</dc:creator>
  <cp:lastModifiedBy>User</cp:lastModifiedBy>
  <cp:revision>1</cp:revision>
  <dcterms:created xsi:type="dcterms:W3CDTF">2026-07-30T22:43:54Z</dcterms:created>
  <dcterms:modified xsi:type="dcterms:W3CDTF">2026-07-30T22:51:33Z</dcterms:modified>
</cp:coreProperties>
</file>