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60" r:id="rId3"/>
    <p:sldId id="257" r:id="rId4"/>
    <p:sldId id="259" r:id="rId5"/>
    <p:sldId id="261" r:id="rId6"/>
    <p:sldId id="262" r:id="rId7"/>
    <p:sldId id="264" r:id="rId8"/>
    <p:sldId id="265" r:id="rId9"/>
    <p:sldId id="263" r:id="rId10"/>
    <p:sldId id="266" r:id="rId11"/>
    <p:sldId id="258"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02A6C-B306-4092-A653-41992F71E2F1}" type="datetimeFigureOut">
              <a:rPr lang="en-GB" smtClean="0"/>
              <a:t>05/03/2020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E8A3CD-8B91-4068-9D2C-E385D11AF952}" type="slidenum">
              <a:rPr lang="en-GB" smtClean="0"/>
              <a:t>‹#›</a:t>
            </a:fld>
            <a:endParaRPr lang="en-GB"/>
          </a:p>
        </p:txBody>
      </p:sp>
    </p:spTree>
    <p:extLst>
      <p:ext uri="{BB962C8B-B14F-4D97-AF65-F5344CB8AC3E}">
        <p14:creationId xmlns:p14="http://schemas.microsoft.com/office/powerpoint/2010/main" val="2225636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Choi (2018) these characteristics and traits are significantly helpful in ensuring well-being, whereas high levels of anxiety, depression and stress can hinder emotional well-being .</a:t>
            </a:r>
          </a:p>
          <a:p>
            <a:r>
              <a:rPr lang="en-GB" dirty="0"/>
              <a:t>Approximately 10-20% of children in the world suffer with mental health and are apportioned to the rise in diagnosis of rare conditions which are difficult to detect early on.</a:t>
            </a:r>
          </a:p>
          <a:p>
            <a:r>
              <a:rPr lang="en-GB" dirty="0"/>
              <a:t>A significant number of cases are reported to be linked to drug abuse, followed by anxiety disorders and depressive disorders.</a:t>
            </a:r>
          </a:p>
          <a:p>
            <a:r>
              <a:rPr lang="en-GB" dirty="0"/>
              <a:t>Other psychiatric disorders such as psychosis, eating disorders bulimia bipolar disorder and autism spectrum disorder are reportedly small in comparison to the other cases, however they tend to manifest into serious impairing conditions.  </a:t>
            </a:r>
          </a:p>
          <a:p>
            <a:r>
              <a:rPr lang="en-GB" dirty="0"/>
              <a:t>According to the PISA report (2018) a larger proportion of pupils in Wales reported less satisfaction with their lives than other OECD countries. Equally it was reported that pupils in Wales felt they had little chance of aspiring to the jobs they imagined to be doing by the age of 30, with majority reporting that the highest qualification they would achieve would be the GCSE(Welsh Government, 2019)  </a:t>
            </a:r>
          </a:p>
        </p:txBody>
      </p:sp>
      <p:sp>
        <p:nvSpPr>
          <p:cNvPr id="4" name="Slide Number Placeholder 3"/>
          <p:cNvSpPr>
            <a:spLocks noGrp="1"/>
          </p:cNvSpPr>
          <p:nvPr>
            <p:ph type="sldNum" sz="quarter" idx="5"/>
          </p:nvPr>
        </p:nvSpPr>
        <p:spPr/>
        <p:txBody>
          <a:bodyPr/>
          <a:lstStyle/>
          <a:p>
            <a:fld id="{FCE8A3CD-8B91-4068-9D2C-E385D11AF952}" type="slidenum">
              <a:rPr lang="en-GB" smtClean="0"/>
              <a:t>4</a:t>
            </a:fld>
            <a:endParaRPr lang="en-GB"/>
          </a:p>
        </p:txBody>
      </p:sp>
    </p:spTree>
    <p:extLst>
      <p:ext uri="{BB962C8B-B14F-4D97-AF65-F5344CB8AC3E}">
        <p14:creationId xmlns:p14="http://schemas.microsoft.com/office/powerpoint/2010/main" val="2029641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part of the Every Child Matters documents, pupils were monitored to assess any potential candidates whose education was being compromised by barriers within school which were impacting upon their well-being. Similar assessment material was produced to monitor and address the personal and social development of pupils with moderate to  </a:t>
            </a:r>
            <a:r>
              <a:rPr lang="en-GB" dirty="0" err="1"/>
              <a:t>to</a:t>
            </a:r>
            <a:r>
              <a:rPr lang="en-GB" dirty="0"/>
              <a:t> multiple learning difficulties – P Scales</a:t>
            </a:r>
          </a:p>
        </p:txBody>
      </p:sp>
      <p:sp>
        <p:nvSpPr>
          <p:cNvPr id="4" name="Slide Number Placeholder 3"/>
          <p:cNvSpPr>
            <a:spLocks noGrp="1"/>
          </p:cNvSpPr>
          <p:nvPr>
            <p:ph type="sldNum" sz="quarter" idx="5"/>
          </p:nvPr>
        </p:nvSpPr>
        <p:spPr/>
        <p:txBody>
          <a:bodyPr/>
          <a:lstStyle/>
          <a:p>
            <a:fld id="{FCE8A3CD-8B91-4068-9D2C-E385D11AF952}" type="slidenum">
              <a:rPr lang="en-GB" smtClean="0"/>
              <a:t>5</a:t>
            </a:fld>
            <a:endParaRPr lang="en-GB"/>
          </a:p>
        </p:txBody>
      </p:sp>
    </p:spTree>
    <p:extLst>
      <p:ext uri="{BB962C8B-B14F-4D97-AF65-F5344CB8AC3E}">
        <p14:creationId xmlns:p14="http://schemas.microsoft.com/office/powerpoint/2010/main" val="4030618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Studies indicate that as many as one in five children/young people may have mental health problems at any one time.</a:t>
            </a:r>
          </a:p>
          <a:p>
            <a:r>
              <a:rPr lang="en-GB" dirty="0"/>
              <a:t>When problems of these kinds are persistent, more severe and associated with other problems, it may be more appropriate to describe them as mental disorders. In these situations.</a:t>
            </a:r>
          </a:p>
          <a:p>
            <a:r>
              <a:rPr lang="en-GB" dirty="0"/>
              <a:t>However, as the severity and persistence of their problems increase to cross the threshold into disorder, there is a growing chance that they will have multiple problems that may all require intervention (a situation that doctors describe as co-morbidity). </a:t>
            </a:r>
          </a:p>
          <a:p>
            <a:r>
              <a:rPr lang="en-GB" dirty="0"/>
              <a:t>The disorders might manifest as:-</a:t>
            </a:r>
          </a:p>
          <a:p>
            <a:r>
              <a:rPr lang="en-GB" dirty="0"/>
              <a:t>conduct disorders, </a:t>
            </a:r>
            <a:r>
              <a:rPr lang="en-GB" dirty="0" err="1"/>
              <a:t>eg</a:t>
            </a:r>
            <a:r>
              <a:rPr lang="en-GB" dirty="0"/>
              <a:t> stealing, defiance, fire-setting, aggression and anti-social behaviour;</a:t>
            </a:r>
          </a:p>
          <a:p>
            <a:r>
              <a:rPr lang="en-GB" dirty="0"/>
              <a:t>attachment disorders, </a:t>
            </a:r>
            <a:r>
              <a:rPr lang="en-GB" dirty="0" err="1"/>
              <a:t>eg</a:t>
            </a:r>
            <a:r>
              <a:rPr lang="en-GB" dirty="0"/>
              <a:t> children who are markedly distressed or socially impaired as a result of an extremely abnormal pattern of attachment to parents or major care-givers</a:t>
            </a:r>
          </a:p>
          <a:p>
            <a:r>
              <a:rPr lang="en-GB" dirty="0"/>
              <a:t>psychotic disorders </a:t>
            </a:r>
            <a:r>
              <a:rPr lang="en-GB" dirty="0" err="1"/>
              <a:t>eg</a:t>
            </a:r>
            <a:r>
              <a:rPr lang="en-GB" dirty="0"/>
              <a:t> schizophrenia, manic depressive disorder, drug-induced psychosis.  </a:t>
            </a:r>
          </a:p>
          <a:p>
            <a:r>
              <a:rPr lang="en-GB" dirty="0"/>
              <a:t> eating disorders, </a:t>
            </a:r>
            <a:r>
              <a:rPr lang="en-GB" dirty="0" err="1"/>
              <a:t>eg</a:t>
            </a:r>
            <a:r>
              <a:rPr lang="en-GB" dirty="0"/>
              <a:t> pre-school eating problems, overeating, anorexia nervosa and bulimia nervosa</a:t>
            </a:r>
          </a:p>
          <a:p>
            <a:r>
              <a:rPr lang="en-GB" dirty="0"/>
              <a:t>not only children’s experience and needs but also those of others around them. Emotional problems, especially those involving anxiety, depression and poor social skills may cause much less burden than behavioural problems and their impact may not be recognised by adults until they are quite severe.</a:t>
            </a:r>
          </a:p>
        </p:txBody>
      </p:sp>
      <p:sp>
        <p:nvSpPr>
          <p:cNvPr id="4" name="Slide Number Placeholder 3"/>
          <p:cNvSpPr>
            <a:spLocks noGrp="1"/>
          </p:cNvSpPr>
          <p:nvPr>
            <p:ph type="sldNum" sz="quarter" idx="5"/>
          </p:nvPr>
        </p:nvSpPr>
        <p:spPr/>
        <p:txBody>
          <a:bodyPr/>
          <a:lstStyle/>
          <a:p>
            <a:fld id="{FCE8A3CD-8B91-4068-9D2C-E385D11AF952}" type="slidenum">
              <a:rPr lang="en-GB" smtClean="0"/>
              <a:t>7</a:t>
            </a:fld>
            <a:endParaRPr lang="en-GB"/>
          </a:p>
        </p:txBody>
      </p:sp>
    </p:spTree>
    <p:extLst>
      <p:ext uri="{BB962C8B-B14F-4D97-AF65-F5344CB8AC3E}">
        <p14:creationId xmlns:p14="http://schemas.microsoft.com/office/powerpoint/2010/main" val="1524758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BESD is a term to be understood within an educational context that describes a range of problems that children might experience as a result of adverse experiences in the early years, difficult family relationships or ineffective behaviour management or means of engaging children effectively within the school. The term EBD (Emotional and Behavioural Difficulties) is also commonly used. </a:t>
            </a:r>
          </a:p>
          <a:p>
            <a:r>
              <a:rPr lang="en-GB" dirty="0"/>
              <a:t>The use of the term behavioural, emotional and social difficulties is based on observing persistent and seriously concerning patterns of behaviour.</a:t>
            </a:r>
          </a:p>
          <a:p>
            <a:r>
              <a:rPr lang="en-GB" dirty="0"/>
              <a:t>The definition of BESD will include many children who experience, or who are at risk of experiencing, mental health problems or disorders. Examples include those younger people who are so withdrawn and anxious that their problems impact significantly on their ability to learn, or those whose inability to sit and concentrate means that they are at risk of developing behaviour problems</a:t>
            </a:r>
          </a:p>
        </p:txBody>
      </p:sp>
      <p:sp>
        <p:nvSpPr>
          <p:cNvPr id="4" name="Slide Number Placeholder 3"/>
          <p:cNvSpPr>
            <a:spLocks noGrp="1"/>
          </p:cNvSpPr>
          <p:nvPr>
            <p:ph type="sldNum" sz="quarter" idx="5"/>
          </p:nvPr>
        </p:nvSpPr>
        <p:spPr/>
        <p:txBody>
          <a:bodyPr/>
          <a:lstStyle/>
          <a:p>
            <a:fld id="{FCE8A3CD-8B91-4068-9D2C-E385D11AF952}" type="slidenum">
              <a:rPr lang="en-GB" smtClean="0"/>
              <a:t>8</a:t>
            </a:fld>
            <a:endParaRPr lang="en-GB"/>
          </a:p>
        </p:txBody>
      </p:sp>
    </p:spTree>
    <p:extLst>
      <p:ext uri="{BB962C8B-B14F-4D97-AF65-F5344CB8AC3E}">
        <p14:creationId xmlns:p14="http://schemas.microsoft.com/office/powerpoint/2010/main" val="4257946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Bullying can seriously undermine emotional health in schools.</a:t>
            </a:r>
          </a:p>
          <a:p>
            <a:r>
              <a:rPr lang="en-GB" dirty="0"/>
              <a:t> Bullying has a negative and potentially long-term impact on emotional health, with symptoms that can include anxiety, depression and withdrawal, low self-esteem and problems with relationships. </a:t>
            </a:r>
          </a:p>
          <a:p>
            <a:r>
              <a:rPr lang="en-GB" dirty="0"/>
              <a:t>Bereavement is a common cause of mental health problems for young people (particularly the loss of a parent) and can be a major contributory factor to the onset of behavioural difficulties.</a:t>
            </a:r>
          </a:p>
          <a:p>
            <a:r>
              <a:rPr lang="en-GB" dirty="0"/>
              <a:t> Loss or separation is recognised as a risk factor in the development of mental health problems for pupils whose resilience is low and there is growing evidence linking childhood loss with depression, alcoholism, anxiety, school exclusion and suicidal tendencies in adolescence and adulthood.</a:t>
            </a:r>
          </a:p>
          <a:p>
            <a:endParaRPr lang="en-GB" dirty="0"/>
          </a:p>
        </p:txBody>
      </p:sp>
      <p:sp>
        <p:nvSpPr>
          <p:cNvPr id="4" name="Slide Number Placeholder 3"/>
          <p:cNvSpPr>
            <a:spLocks noGrp="1"/>
          </p:cNvSpPr>
          <p:nvPr>
            <p:ph type="sldNum" sz="quarter" idx="5"/>
          </p:nvPr>
        </p:nvSpPr>
        <p:spPr/>
        <p:txBody>
          <a:bodyPr/>
          <a:lstStyle/>
          <a:p>
            <a:fld id="{FCE8A3CD-8B91-4068-9D2C-E385D11AF952}" type="slidenum">
              <a:rPr lang="en-GB" smtClean="0"/>
              <a:t>9</a:t>
            </a:fld>
            <a:endParaRPr lang="en-GB"/>
          </a:p>
        </p:txBody>
      </p:sp>
    </p:spTree>
    <p:extLst>
      <p:ext uri="{BB962C8B-B14F-4D97-AF65-F5344CB8AC3E}">
        <p14:creationId xmlns:p14="http://schemas.microsoft.com/office/powerpoint/2010/main" val="15326697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3/4/2020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3/4/2020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courses.lumenlearning.com/wmopen-psychology/chapter/introduction-to-mental-health/"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pixabay.com/en/school-teacher-teacher-school-148135/"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ar.wikipedia.org/wiki/%D9%85%D9%84%D9%81:Person_icon_BLACK-01.svg" TargetMode="External"/><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s://ar.wikipedia.org/wiki/%D9%85%D9%84%D9%81:Person_icon_BLACK-01.sv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pixabay.com/en/boy-young-stand-show-pointing-306170/"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gov.wales/sites/default/files/publications/2018-12/thinking-positively-emotional-health-and-well-being-in-schools-and-early-years-settings.pdf"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gov.wales/sites/default/files/statistics-and-research/2019-12/achievement-15-year-olds-program-international-student-assessment-pisa-national-report-2018_0.pdf" TargetMode="External"/><Relationship Id="rId2" Type="http://schemas.openxmlformats.org/officeDocument/2006/relationships/hyperlink" Target="https://search-proquest-com.ezproxy.uwtsd.ac.uk/docview/2009153040?accountid=130472&amp;rfr_id=info%3Axri%2Fsid%3Aprimo"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who.int/news-room/fact-sheets/detail/mental-health-strengthening-our-response" TargetMode="External"/><Relationship Id="rId2" Type="http://schemas.openxmlformats.org/officeDocument/2006/relationships/hyperlink" Target="https://gov.wales/sites/default/files/consultations/2018-12/draft-additional-learning-needs-code-for-wales_0.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83E5E-5F0C-4863-9D4F-D63FEF8D3426}"/>
              </a:ext>
            </a:extLst>
          </p:cNvPr>
          <p:cNvSpPr>
            <a:spLocks noGrp="1"/>
          </p:cNvSpPr>
          <p:nvPr>
            <p:ph type="ctrTitle"/>
          </p:nvPr>
        </p:nvSpPr>
        <p:spPr>
          <a:xfrm>
            <a:off x="2692398" y="2065862"/>
            <a:ext cx="6815669" cy="1320802"/>
          </a:xfrm>
        </p:spPr>
        <p:txBody>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dirty="0">
                <a:latin typeface="Arial" panose="020B0604020202020204" pitchFamily="34" charset="0"/>
                <a:cs typeface="Arial" panose="020B0604020202020204" pitchFamily="34" charset="0"/>
              </a:rPr>
              <a:t>Behaviour &amp; Learning</a:t>
            </a:r>
            <a:endParaRPr lang="en-GB" dirty="0"/>
          </a:p>
        </p:txBody>
      </p:sp>
      <p:sp>
        <p:nvSpPr>
          <p:cNvPr id="3" name="Subtitle 2">
            <a:extLst>
              <a:ext uri="{FF2B5EF4-FFF2-40B4-BE49-F238E27FC236}">
                <a16:creationId xmlns:a16="http://schemas.microsoft.com/office/drawing/2014/main" id="{D3BBA4E6-C1D5-4B4B-93B1-3C9857ABA9DC}"/>
              </a:ext>
            </a:extLst>
          </p:cNvPr>
          <p:cNvSpPr>
            <a:spLocks noGrp="1"/>
          </p:cNvSpPr>
          <p:nvPr>
            <p:ph type="subTitle" idx="1"/>
          </p:nvPr>
        </p:nvSpPr>
        <p:spPr>
          <a:xfrm>
            <a:off x="2398644" y="3657597"/>
            <a:ext cx="7381460" cy="1320802"/>
          </a:xfrm>
        </p:spPr>
        <p:txBody>
          <a:bodyPr>
            <a:noAutofit/>
          </a:bodyPr>
          <a:lstStyle/>
          <a:p>
            <a:r>
              <a:rPr lang="en-GB" sz="3600" dirty="0">
                <a:latin typeface="Arial" panose="020B0604020202020204" pitchFamily="34" charset="0"/>
                <a:cs typeface="Arial" panose="020B0604020202020204" pitchFamily="34" charset="0"/>
              </a:rPr>
              <a:t>Emotional and Mental </a:t>
            </a:r>
          </a:p>
          <a:p>
            <a:r>
              <a:rPr lang="en-GB" sz="3600" dirty="0">
                <a:latin typeface="Arial" panose="020B0604020202020204" pitchFamily="34" charset="0"/>
                <a:cs typeface="Arial" panose="020B0604020202020204" pitchFamily="34" charset="0"/>
              </a:rPr>
              <a:t>Well-Being</a:t>
            </a:r>
          </a:p>
        </p:txBody>
      </p:sp>
    </p:spTree>
    <p:extLst>
      <p:ext uri="{BB962C8B-B14F-4D97-AF65-F5344CB8AC3E}">
        <p14:creationId xmlns:p14="http://schemas.microsoft.com/office/powerpoint/2010/main" val="1180139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CD8E3-9116-463D-900B-28833AC6CE1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Objectives</a:t>
            </a:r>
          </a:p>
        </p:txBody>
      </p:sp>
      <p:sp>
        <p:nvSpPr>
          <p:cNvPr id="3" name="Content Placeholder 2">
            <a:extLst>
              <a:ext uri="{FF2B5EF4-FFF2-40B4-BE49-F238E27FC236}">
                <a16:creationId xmlns:a16="http://schemas.microsoft.com/office/drawing/2014/main" id="{2C8E6FBC-8383-465E-9640-7EEDA9386F9E}"/>
              </a:ext>
            </a:extLst>
          </p:cNvPr>
          <p:cNvSpPr>
            <a:spLocks noGrp="1"/>
          </p:cNvSpPr>
          <p:nvPr>
            <p:ph idx="1"/>
          </p:nvPr>
        </p:nvSpPr>
        <p:spPr>
          <a:xfrm>
            <a:off x="1643269" y="3429000"/>
            <a:ext cx="9253327" cy="2446868"/>
          </a:xfrm>
        </p:spPr>
        <p:txBody>
          <a:bodyPr/>
          <a:lstStyle/>
          <a:p>
            <a:pPr lvl="0"/>
            <a:r>
              <a:rPr lang="en-GB" b="1" dirty="0">
                <a:latin typeface="Arial" panose="020B0604020202020204" pitchFamily="34" charset="0"/>
                <a:cs typeface="Arial" panose="020B0604020202020204" pitchFamily="34" charset="0"/>
              </a:rPr>
              <a:t>Explore the meaning of emotional and mental well-being</a:t>
            </a: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r>
              <a:rPr lang="en-GB" b="1" dirty="0">
                <a:latin typeface="Arial" panose="020B0604020202020204" pitchFamily="34" charset="0"/>
                <a:cs typeface="Arial" panose="020B0604020202020204" pitchFamily="34" charset="0"/>
              </a:rPr>
              <a:t>Examine how emotional and mental well-being affects behaviour </a:t>
            </a: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988786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6E2C7-A72B-40D3-9B93-34F0CE908E54}"/>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Emotional and mental well-being definition</a:t>
            </a:r>
          </a:p>
        </p:txBody>
      </p:sp>
      <p:sp>
        <p:nvSpPr>
          <p:cNvPr id="3" name="Content Placeholder 2">
            <a:extLst>
              <a:ext uri="{FF2B5EF4-FFF2-40B4-BE49-F238E27FC236}">
                <a16:creationId xmlns:a16="http://schemas.microsoft.com/office/drawing/2014/main" id="{070E4981-BFB2-40FD-A2F9-429A14BC8D5B}"/>
              </a:ext>
            </a:extLst>
          </p:cNvPr>
          <p:cNvSpPr>
            <a:spLocks noGrp="1"/>
          </p:cNvSpPr>
          <p:nvPr>
            <p:ph idx="1"/>
          </p:nvPr>
        </p:nvSpPr>
        <p:spPr>
          <a:xfrm>
            <a:off x="1153551" y="2556932"/>
            <a:ext cx="9743046" cy="3675056"/>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‘a state of well-being in which an individual realises his or her own abilities, can cope with the normal stresses of life, can work productively and is able to make a contribution to his or her community’ </a:t>
            </a:r>
          </a:p>
          <a:p>
            <a:pPr marL="0" indent="0">
              <a:buNone/>
            </a:pPr>
            <a:r>
              <a:rPr lang="en-GB" sz="2000" dirty="0">
                <a:latin typeface="Arial" panose="020B0604020202020204" pitchFamily="34" charset="0"/>
                <a:cs typeface="Arial" panose="020B0604020202020204" pitchFamily="34" charset="0"/>
              </a:rPr>
              <a:t>                                                                             (World Health Organisation, 2018)</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‘Emotional well-being has been described as ‘a holistic, subjective state which is present when a range of feelings, among them energy, confidence, openness, enjoyment, happiness, calm, and caring, are combined and balanced’</a:t>
            </a:r>
          </a:p>
          <a:p>
            <a:pPr marL="0" indent="0">
              <a:buNone/>
            </a:pPr>
            <a:r>
              <a:rPr lang="en-GB" sz="2000" dirty="0">
                <a:latin typeface="Arial" panose="020B0604020202020204" pitchFamily="34" charset="0"/>
                <a:cs typeface="Arial" panose="020B0604020202020204" pitchFamily="34" charset="0"/>
              </a:rPr>
              <a:t>                                                                              (Welsh Government, 2010)     </a:t>
            </a:r>
          </a:p>
        </p:txBody>
      </p:sp>
    </p:spTree>
    <p:extLst>
      <p:ext uri="{BB962C8B-B14F-4D97-AF65-F5344CB8AC3E}">
        <p14:creationId xmlns:p14="http://schemas.microsoft.com/office/powerpoint/2010/main" val="2036808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7A8D-BD8D-4D12-B456-409322925E1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Emotional and Mental Well-Being</a:t>
            </a:r>
          </a:p>
        </p:txBody>
      </p:sp>
      <p:pic>
        <p:nvPicPr>
          <p:cNvPr id="4" name="Picture 3" descr="A picture containing indoor, sitting&#10;&#10;Description automatically generated">
            <a:extLst>
              <a:ext uri="{FF2B5EF4-FFF2-40B4-BE49-F238E27FC236}">
                <a16:creationId xmlns:a16="http://schemas.microsoft.com/office/drawing/2014/main" id="{DDCDC4C2-635C-43FB-A777-A322912A765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315200" y="2700997"/>
            <a:ext cx="3685734" cy="3174871"/>
          </a:xfrm>
          <a:prstGeom prst="rect">
            <a:avLst/>
          </a:prstGeom>
        </p:spPr>
      </p:pic>
      <p:sp>
        <p:nvSpPr>
          <p:cNvPr id="6" name="TextBox 5">
            <a:extLst>
              <a:ext uri="{FF2B5EF4-FFF2-40B4-BE49-F238E27FC236}">
                <a16:creationId xmlns:a16="http://schemas.microsoft.com/office/drawing/2014/main" id="{70FDB8EF-81F4-46C5-9DCC-5D5B2C75DF84}"/>
              </a:ext>
            </a:extLst>
          </p:cNvPr>
          <p:cNvSpPr txBox="1"/>
          <p:nvPr/>
        </p:nvSpPr>
        <p:spPr>
          <a:xfrm>
            <a:off x="1111348" y="2700997"/>
            <a:ext cx="5978769" cy="430887"/>
          </a:xfrm>
          <a:prstGeom prst="rect">
            <a:avLst/>
          </a:prstGeom>
          <a:noFill/>
        </p:spPr>
        <p:txBody>
          <a:bodyPr wrap="square" rtlCol="0">
            <a:spAutoFit/>
          </a:bodyPr>
          <a:lstStyle/>
          <a:p>
            <a:endParaRPr lang="en-GB" sz="2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30436D1-7493-4B29-B104-22137EE2E076}"/>
              </a:ext>
            </a:extLst>
          </p:cNvPr>
          <p:cNvSpPr txBox="1"/>
          <p:nvPr/>
        </p:nvSpPr>
        <p:spPr>
          <a:xfrm>
            <a:off x="1191066" y="2475915"/>
            <a:ext cx="5899051" cy="3477875"/>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Qualities and characteristics that support emotional and psychological well-being</a:t>
            </a:r>
          </a:p>
          <a:p>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Self esteem                   Hope  </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Motivation                      Optimism</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Resilience</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Self efficacy</a:t>
            </a:r>
          </a:p>
        </p:txBody>
      </p:sp>
    </p:spTree>
    <p:extLst>
      <p:ext uri="{BB962C8B-B14F-4D97-AF65-F5344CB8AC3E}">
        <p14:creationId xmlns:p14="http://schemas.microsoft.com/office/powerpoint/2010/main" val="1852026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20F91-A317-430F-B263-4DD58D01263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Education and Emotional Well-being</a:t>
            </a:r>
          </a:p>
        </p:txBody>
      </p:sp>
      <p:pic>
        <p:nvPicPr>
          <p:cNvPr id="5" name="Picture 4">
            <a:extLst>
              <a:ext uri="{FF2B5EF4-FFF2-40B4-BE49-F238E27FC236}">
                <a16:creationId xmlns:a16="http://schemas.microsoft.com/office/drawing/2014/main" id="{F65FF474-76B6-48B8-86B4-D62AE94820E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371470" y="2644726"/>
            <a:ext cx="3713871" cy="2799471"/>
          </a:xfrm>
          <a:prstGeom prst="rect">
            <a:avLst/>
          </a:prstGeom>
        </p:spPr>
      </p:pic>
      <p:sp>
        <p:nvSpPr>
          <p:cNvPr id="6" name="TextBox 5">
            <a:extLst>
              <a:ext uri="{FF2B5EF4-FFF2-40B4-BE49-F238E27FC236}">
                <a16:creationId xmlns:a16="http://schemas.microsoft.com/office/drawing/2014/main" id="{66877427-7FD0-40C4-A7DB-65DF146FE925}"/>
              </a:ext>
            </a:extLst>
          </p:cNvPr>
          <p:cNvSpPr txBox="1"/>
          <p:nvPr/>
        </p:nvSpPr>
        <p:spPr>
          <a:xfrm>
            <a:off x="1106659" y="2447778"/>
            <a:ext cx="6095999" cy="4401205"/>
          </a:xfrm>
          <a:prstGeom prst="rect">
            <a:avLst/>
          </a:prstGeom>
          <a:noFill/>
        </p:spPr>
        <p:txBody>
          <a:bodyPr wrap="square" rtlCol="0">
            <a:spAutoFit/>
          </a:bodyPr>
          <a:lstStyle/>
          <a:p>
            <a:pPr marL="285750" indent="-285750">
              <a:buFont typeface="Arial" panose="020B0604020202020204" pitchFamily="34" charset="0"/>
              <a:buChar char="•"/>
            </a:pPr>
            <a:r>
              <a:rPr lang="en-GB" dirty="0"/>
              <a:t> </a:t>
            </a:r>
            <a:r>
              <a:rPr lang="en-GB" sz="2000" dirty="0">
                <a:latin typeface="Arial" panose="020B0604020202020204" pitchFamily="34" charset="0"/>
                <a:cs typeface="Arial" panose="020B0604020202020204" pitchFamily="34" charset="0"/>
              </a:rPr>
              <a:t>In 2001 the QCA introduced national criteria for  tracking and assessing the behaviour, learning and emotional behaviour of pupils in all educational settings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purpose of this process was to identify any pupils underachieving on account of emotional behaviour development (EBD)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On identification any barrier to learning due to the culture of the schooling was to be removed, to meet the Making a positive contribution outcome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EF583AD-A8FF-42AC-809C-AC85068C6E17}"/>
              </a:ext>
            </a:extLst>
          </p:cNvPr>
          <p:cNvSpPr txBox="1"/>
          <p:nvPr/>
        </p:nvSpPr>
        <p:spPr>
          <a:xfrm>
            <a:off x="7652825" y="5824025"/>
            <a:ext cx="3066757" cy="369332"/>
          </a:xfrm>
          <a:prstGeom prst="rect">
            <a:avLst/>
          </a:prstGeom>
          <a:noFill/>
        </p:spPr>
        <p:txBody>
          <a:bodyPr wrap="square" rtlCol="0">
            <a:spAutoFit/>
          </a:bodyPr>
          <a:lstStyle/>
          <a:p>
            <a:r>
              <a:rPr lang="en-GB" dirty="0"/>
              <a:t>(</a:t>
            </a:r>
            <a:r>
              <a:rPr lang="en-GB" dirty="0" err="1">
                <a:latin typeface="Arial" panose="020B0604020202020204" pitchFamily="34" charset="0"/>
                <a:cs typeface="Arial" panose="020B0604020202020204" pitchFamily="34" charset="0"/>
              </a:rPr>
              <a:t>Cheminais</a:t>
            </a:r>
            <a:r>
              <a:rPr lang="en-GB" dirty="0">
                <a:latin typeface="Arial" panose="020B0604020202020204" pitchFamily="34" charset="0"/>
                <a:cs typeface="Arial" panose="020B0604020202020204" pitchFamily="34" charset="0"/>
              </a:rPr>
              <a:t>, 2006)</a:t>
            </a:r>
          </a:p>
        </p:txBody>
      </p:sp>
    </p:spTree>
    <p:extLst>
      <p:ext uri="{BB962C8B-B14F-4D97-AF65-F5344CB8AC3E}">
        <p14:creationId xmlns:p14="http://schemas.microsoft.com/office/powerpoint/2010/main" val="1054942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EACFB-CCE4-4073-9A13-DCFA502BB2E6}"/>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Good Mental Health</a:t>
            </a:r>
          </a:p>
        </p:txBody>
      </p:sp>
      <p:pic>
        <p:nvPicPr>
          <p:cNvPr id="9" name="Picture 8" descr="A close up of a logo&#10;&#10;Description automatically generated">
            <a:extLst>
              <a:ext uri="{FF2B5EF4-FFF2-40B4-BE49-F238E27FC236}">
                <a16:creationId xmlns:a16="http://schemas.microsoft.com/office/drawing/2014/main" id="{09077580-8369-4EA8-99E2-9951FA6EA96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76578" y="2686929"/>
            <a:ext cx="3516924" cy="3291840"/>
          </a:xfrm>
          <a:prstGeom prst="rect">
            <a:avLst/>
          </a:prstGeom>
        </p:spPr>
      </p:pic>
      <p:sp>
        <p:nvSpPr>
          <p:cNvPr id="10" name="TextBox 9">
            <a:extLst>
              <a:ext uri="{FF2B5EF4-FFF2-40B4-BE49-F238E27FC236}">
                <a16:creationId xmlns:a16="http://schemas.microsoft.com/office/drawing/2014/main" id="{AC2AE044-8A88-48C8-9DAA-BFF8B2890C91}"/>
              </a:ext>
            </a:extLst>
          </p:cNvPr>
          <p:cNvSpPr txBox="1"/>
          <p:nvPr/>
        </p:nvSpPr>
        <p:spPr>
          <a:xfrm>
            <a:off x="4462314" y="7026921"/>
            <a:ext cx="3033857" cy="230832"/>
          </a:xfrm>
          <a:prstGeom prst="rect">
            <a:avLst/>
          </a:prstGeom>
          <a:noFill/>
        </p:spPr>
        <p:txBody>
          <a:bodyPr wrap="square" rtlCol="0">
            <a:spAutoFit/>
          </a:bodyPr>
          <a:lstStyle/>
          <a:p>
            <a:r>
              <a:rPr lang="en-GB" sz="900">
                <a:hlinkClick r:id="rId3" tooltip="https://ar.wikipedia.org/wiki/%D9%85%D9%84%D9%81:Person_icon_BLACK-01.svg"/>
              </a:rPr>
              <a:t>This Photo</a:t>
            </a:r>
            <a:r>
              <a:rPr lang="en-GB" sz="900"/>
              <a:t> by Unknown Author is licensed under </a:t>
            </a:r>
            <a:r>
              <a:rPr lang="en-GB" sz="900">
                <a:hlinkClick r:id="rId4" tooltip="https://creativecommons.org/licenses/by-sa/3.0/"/>
              </a:rPr>
              <a:t>CC BY-SA</a:t>
            </a:r>
            <a:endParaRPr lang="en-GB" sz="900"/>
          </a:p>
        </p:txBody>
      </p:sp>
      <p:sp>
        <p:nvSpPr>
          <p:cNvPr id="11" name="TextBox 10">
            <a:extLst>
              <a:ext uri="{FF2B5EF4-FFF2-40B4-BE49-F238E27FC236}">
                <a16:creationId xmlns:a16="http://schemas.microsoft.com/office/drawing/2014/main" id="{372B4C57-B92E-407E-BC96-C71368F0941F}"/>
              </a:ext>
            </a:extLst>
          </p:cNvPr>
          <p:cNvSpPr txBox="1"/>
          <p:nvPr/>
        </p:nvSpPr>
        <p:spPr>
          <a:xfrm>
            <a:off x="618978" y="2869809"/>
            <a:ext cx="454386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develop psychologically, emotionally, intellectually, creatively and spiritually; </a:t>
            </a:r>
          </a:p>
        </p:txBody>
      </p:sp>
      <p:sp>
        <p:nvSpPr>
          <p:cNvPr id="14" name="TextBox 13">
            <a:extLst>
              <a:ext uri="{FF2B5EF4-FFF2-40B4-BE49-F238E27FC236}">
                <a16:creationId xmlns:a16="http://schemas.microsoft.com/office/drawing/2014/main" id="{0AFEA308-CB67-465E-84CC-A635C4148992}"/>
              </a:ext>
            </a:extLst>
          </p:cNvPr>
          <p:cNvSpPr txBox="1"/>
          <p:nvPr/>
        </p:nvSpPr>
        <p:spPr>
          <a:xfrm>
            <a:off x="618978" y="4959118"/>
            <a:ext cx="2912013"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be aware of others and empathise with them</a:t>
            </a:r>
          </a:p>
        </p:txBody>
      </p:sp>
      <p:sp>
        <p:nvSpPr>
          <p:cNvPr id="15" name="TextBox 14">
            <a:extLst>
              <a:ext uri="{FF2B5EF4-FFF2-40B4-BE49-F238E27FC236}">
                <a16:creationId xmlns:a16="http://schemas.microsoft.com/office/drawing/2014/main" id="{4A2A7A40-B110-44E4-A4CE-EFD57DF31340}"/>
              </a:ext>
            </a:extLst>
          </p:cNvPr>
          <p:cNvSpPr txBox="1"/>
          <p:nvPr/>
        </p:nvSpPr>
        <p:spPr>
          <a:xfrm>
            <a:off x="618978" y="3760575"/>
            <a:ext cx="3995225" cy="1015663"/>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recognise and manage strong feelings such as frustration, anger and anxiety</a:t>
            </a:r>
          </a:p>
        </p:txBody>
      </p:sp>
      <p:sp>
        <p:nvSpPr>
          <p:cNvPr id="16" name="TextBox 15">
            <a:extLst>
              <a:ext uri="{FF2B5EF4-FFF2-40B4-BE49-F238E27FC236}">
                <a16:creationId xmlns:a16="http://schemas.microsoft.com/office/drawing/2014/main" id="{24A23704-BEF4-4F2D-8746-D4FE470E9FA6}"/>
              </a:ext>
            </a:extLst>
          </p:cNvPr>
          <p:cNvSpPr txBox="1"/>
          <p:nvPr/>
        </p:nvSpPr>
        <p:spPr>
          <a:xfrm>
            <a:off x="6949439" y="2869809"/>
            <a:ext cx="3995225" cy="1015663"/>
          </a:xfrm>
          <a:prstGeom prst="rect">
            <a:avLst/>
          </a:prstGeom>
          <a:noFill/>
          <a:ln w="28575">
            <a:solidFill>
              <a:schemeClr val="tx1"/>
            </a:solidFill>
          </a:ln>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develop and sustain mutually satisfying personal relationships, including friendships</a:t>
            </a:r>
          </a:p>
        </p:txBody>
      </p:sp>
      <p:sp>
        <p:nvSpPr>
          <p:cNvPr id="17" name="TextBox 16">
            <a:extLst>
              <a:ext uri="{FF2B5EF4-FFF2-40B4-BE49-F238E27FC236}">
                <a16:creationId xmlns:a16="http://schemas.microsoft.com/office/drawing/2014/main" id="{A144462B-8399-4ABA-8BE7-C9FEABF83BEA}"/>
              </a:ext>
            </a:extLst>
          </p:cNvPr>
          <p:cNvSpPr txBox="1"/>
          <p:nvPr/>
        </p:nvSpPr>
        <p:spPr>
          <a:xfrm>
            <a:off x="6949439" y="4068352"/>
            <a:ext cx="3947159" cy="1938992"/>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develop a sense of right and wrong, understanding and valuing the differences between people and respecting the right of others to have beliefs and values different to other</a:t>
            </a:r>
          </a:p>
        </p:txBody>
      </p:sp>
    </p:spTree>
    <p:extLst>
      <p:ext uri="{BB962C8B-B14F-4D97-AF65-F5344CB8AC3E}">
        <p14:creationId xmlns:p14="http://schemas.microsoft.com/office/powerpoint/2010/main" val="2989531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2C1AA-AA25-48CD-9FF8-8F02AF1B3B1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Poor Mental Health</a:t>
            </a:r>
          </a:p>
        </p:txBody>
      </p:sp>
      <p:pic>
        <p:nvPicPr>
          <p:cNvPr id="5" name="Picture 4" descr="A close up of a logo&#10;&#10;Description automatically generated">
            <a:extLst>
              <a:ext uri="{FF2B5EF4-FFF2-40B4-BE49-F238E27FC236}">
                <a16:creationId xmlns:a16="http://schemas.microsoft.com/office/drawing/2014/main" id="{AB885B8B-5216-4BD6-9372-06B0382CE5A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42338" y="2686929"/>
            <a:ext cx="3516924" cy="3291840"/>
          </a:xfrm>
          <a:prstGeom prst="rect">
            <a:avLst/>
          </a:prstGeom>
        </p:spPr>
      </p:pic>
      <p:sp>
        <p:nvSpPr>
          <p:cNvPr id="7" name="Multiplication Sign 6">
            <a:extLst>
              <a:ext uri="{FF2B5EF4-FFF2-40B4-BE49-F238E27FC236}">
                <a16:creationId xmlns:a16="http://schemas.microsoft.com/office/drawing/2014/main" id="{5223FCAE-D60A-468E-9528-A0CD4F01CE4D}"/>
              </a:ext>
            </a:extLst>
          </p:cNvPr>
          <p:cNvSpPr/>
          <p:nvPr/>
        </p:nvSpPr>
        <p:spPr>
          <a:xfrm>
            <a:off x="5317588" y="2912012"/>
            <a:ext cx="2067950" cy="2124222"/>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705CFD5-1272-4DC7-8078-8F0ED4E279E5}"/>
              </a:ext>
            </a:extLst>
          </p:cNvPr>
          <p:cNvSpPr txBox="1"/>
          <p:nvPr/>
        </p:nvSpPr>
        <p:spPr>
          <a:xfrm>
            <a:off x="1758462" y="2912012"/>
            <a:ext cx="3123027"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Anxious, fears, short-term upsets and low mood</a:t>
            </a:r>
          </a:p>
        </p:txBody>
      </p:sp>
      <p:sp>
        <p:nvSpPr>
          <p:cNvPr id="9" name="TextBox 8">
            <a:extLst>
              <a:ext uri="{FF2B5EF4-FFF2-40B4-BE49-F238E27FC236}">
                <a16:creationId xmlns:a16="http://schemas.microsoft.com/office/drawing/2014/main" id="{CB8CF3B9-6ECC-4AD8-BF97-ED45FA0E81E8}"/>
              </a:ext>
            </a:extLst>
          </p:cNvPr>
          <p:cNvSpPr txBox="1"/>
          <p:nvPr/>
        </p:nvSpPr>
        <p:spPr>
          <a:xfrm>
            <a:off x="7385538" y="4245910"/>
            <a:ext cx="326370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Bedwetting, refusal to eat;  food fads, sleep problems</a:t>
            </a:r>
          </a:p>
        </p:txBody>
      </p:sp>
      <p:sp>
        <p:nvSpPr>
          <p:cNvPr id="10" name="TextBox 9">
            <a:extLst>
              <a:ext uri="{FF2B5EF4-FFF2-40B4-BE49-F238E27FC236}">
                <a16:creationId xmlns:a16="http://schemas.microsoft.com/office/drawing/2014/main" id="{8824534D-FA52-455C-8A55-A3551BB9ADC7}"/>
              </a:ext>
            </a:extLst>
          </p:cNvPr>
          <p:cNvSpPr txBox="1"/>
          <p:nvPr/>
        </p:nvSpPr>
        <p:spPr>
          <a:xfrm>
            <a:off x="1758462" y="3995225"/>
            <a:ext cx="2658793" cy="1323439"/>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Difficulties with concentration, temper tantrums, demanding behaviour</a:t>
            </a:r>
          </a:p>
        </p:txBody>
      </p:sp>
      <p:sp>
        <p:nvSpPr>
          <p:cNvPr id="11" name="TextBox 10">
            <a:extLst>
              <a:ext uri="{FF2B5EF4-FFF2-40B4-BE49-F238E27FC236}">
                <a16:creationId xmlns:a16="http://schemas.microsoft.com/office/drawing/2014/main" id="{FF3B4F61-6E83-4119-B6F0-96DBA91D2C4F}"/>
              </a:ext>
            </a:extLst>
          </p:cNvPr>
          <p:cNvSpPr txBox="1"/>
          <p:nvPr/>
        </p:nvSpPr>
        <p:spPr>
          <a:xfrm>
            <a:off x="7385538" y="2912012"/>
            <a:ext cx="326370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Aggression,  defiance,  self-harming. </a:t>
            </a:r>
          </a:p>
        </p:txBody>
      </p:sp>
    </p:spTree>
    <p:extLst>
      <p:ext uri="{BB962C8B-B14F-4D97-AF65-F5344CB8AC3E}">
        <p14:creationId xmlns:p14="http://schemas.microsoft.com/office/powerpoint/2010/main" val="687081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E528-6FA6-4C3A-B1A1-AAA11100EE5B}"/>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Behaviour, Emotional, Social Difficulties (BESD)</a:t>
            </a:r>
          </a:p>
        </p:txBody>
      </p:sp>
      <p:pic>
        <p:nvPicPr>
          <p:cNvPr id="4" name="Picture 3" descr="A picture containing shirt&#10;&#10;Description automatically generated">
            <a:extLst>
              <a:ext uri="{FF2B5EF4-FFF2-40B4-BE49-F238E27FC236}">
                <a16:creationId xmlns:a16="http://schemas.microsoft.com/office/drawing/2014/main" id="{03179256-9720-4C56-BAFF-AFAD8D91C76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205046" y="2658793"/>
            <a:ext cx="2335237" cy="3404381"/>
          </a:xfrm>
          <a:prstGeom prst="rect">
            <a:avLst/>
          </a:prstGeom>
        </p:spPr>
      </p:pic>
      <p:sp>
        <p:nvSpPr>
          <p:cNvPr id="5" name="TextBox 4">
            <a:extLst>
              <a:ext uri="{FF2B5EF4-FFF2-40B4-BE49-F238E27FC236}">
                <a16:creationId xmlns:a16="http://schemas.microsoft.com/office/drawing/2014/main" id="{07713528-45F0-4840-AD03-7979C0502706}"/>
              </a:ext>
            </a:extLst>
          </p:cNvPr>
          <p:cNvSpPr txBox="1"/>
          <p:nvPr/>
        </p:nvSpPr>
        <p:spPr>
          <a:xfrm>
            <a:off x="675250" y="2504049"/>
            <a:ext cx="4318782" cy="163121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Children who are experiencing significant acting-out problems in schools tend to be defined as having behavioural, emotional and social difficulties (BESD)</a:t>
            </a:r>
          </a:p>
        </p:txBody>
      </p:sp>
      <p:sp>
        <p:nvSpPr>
          <p:cNvPr id="6" name="TextBox 5">
            <a:extLst>
              <a:ext uri="{FF2B5EF4-FFF2-40B4-BE49-F238E27FC236}">
                <a16:creationId xmlns:a16="http://schemas.microsoft.com/office/drawing/2014/main" id="{9F4237F6-F2F2-452F-8990-C8337EC5CC2E}"/>
              </a:ext>
            </a:extLst>
          </p:cNvPr>
          <p:cNvSpPr txBox="1"/>
          <p:nvPr/>
        </p:nvSpPr>
        <p:spPr>
          <a:xfrm>
            <a:off x="7540283" y="2658793"/>
            <a:ext cx="3545059" cy="872198"/>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72371381-F3E7-485D-BA4A-FAA6CFC1813A}"/>
              </a:ext>
            </a:extLst>
          </p:cNvPr>
          <p:cNvSpPr txBox="1"/>
          <p:nvPr/>
        </p:nvSpPr>
        <p:spPr>
          <a:xfrm>
            <a:off x="7863840" y="2771335"/>
            <a:ext cx="3432517" cy="2246769"/>
          </a:xfrm>
          <a:prstGeom prst="rect">
            <a:avLst/>
          </a:prstGeom>
          <a:noFill/>
          <a:ln w="28575">
            <a:solidFill>
              <a:schemeClr val="tx1"/>
            </a:solidFill>
          </a:ln>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In turn, young people with behaviour problems are at further risk of developing emotional difficulties because of inevitable negative reactions of others around them</a:t>
            </a:r>
            <a:r>
              <a:rPr lang="en-GB" dirty="0"/>
              <a:t>.  </a:t>
            </a:r>
          </a:p>
        </p:txBody>
      </p:sp>
    </p:spTree>
    <p:extLst>
      <p:ext uri="{BB962C8B-B14F-4D97-AF65-F5344CB8AC3E}">
        <p14:creationId xmlns:p14="http://schemas.microsoft.com/office/powerpoint/2010/main" val="1622101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DFD89-A3D8-4F11-8F4A-060DE46953A5}"/>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Risk Factors</a:t>
            </a:r>
          </a:p>
        </p:txBody>
      </p:sp>
      <p:sp>
        <p:nvSpPr>
          <p:cNvPr id="7" name="TextBox 6">
            <a:extLst>
              <a:ext uri="{FF2B5EF4-FFF2-40B4-BE49-F238E27FC236}">
                <a16:creationId xmlns:a16="http://schemas.microsoft.com/office/drawing/2014/main" id="{E6B3B3CB-D211-4B58-AD1B-663A3DEFC828}"/>
              </a:ext>
            </a:extLst>
          </p:cNvPr>
          <p:cNvSpPr txBox="1"/>
          <p:nvPr/>
        </p:nvSpPr>
        <p:spPr>
          <a:xfrm>
            <a:off x="1295402" y="2799471"/>
            <a:ext cx="3496552" cy="379827"/>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A3371820-B4C2-4E33-99D0-7D628825030D}"/>
              </a:ext>
            </a:extLst>
          </p:cNvPr>
          <p:cNvSpPr txBox="1"/>
          <p:nvPr/>
        </p:nvSpPr>
        <p:spPr>
          <a:xfrm>
            <a:off x="1195754" y="2285999"/>
            <a:ext cx="9700844" cy="4401205"/>
          </a:xfrm>
          <a:prstGeom prst="rect">
            <a:avLst/>
          </a:prstGeom>
          <a:noFill/>
        </p:spPr>
        <p:txBody>
          <a:bodyPr wrap="square" rtlCol="0">
            <a:spAutoFit/>
          </a:bodyPr>
          <a:lstStyle/>
          <a:p>
            <a:pPr marL="285750" indent="-285750">
              <a:buFont typeface="Arial" panose="020B0604020202020204" pitchFamily="34" charset="0"/>
              <a:buChar char="•"/>
            </a:pPr>
            <a:r>
              <a:rPr lang="en-GB" dirty="0"/>
              <a:t> </a:t>
            </a:r>
            <a:r>
              <a:rPr lang="en-GB" sz="2000" dirty="0">
                <a:latin typeface="Arial" panose="020B0604020202020204" pitchFamily="34" charset="0"/>
                <a:cs typeface="Arial" panose="020B0604020202020204" pitchFamily="34" charset="0"/>
              </a:rPr>
              <a:t>Certain children and groups of children are more at risk of developing mental health problems than others, and it seems highly likely that children inherit vulnerabilities and resilience to stress through their genetic makeup</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Family circumstances and the wider environment will impact both on risk factors and developing resilience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Aggrieved following death, adolescents may develop physical problems including sleep disturbances, which may influence their behaviour and attitude in school.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Anti-social behaviour may include stealing, vandalism, promiscuous sexual activity and substance abuse. Impulsive behaviour may provide an escape mechanisms from the feelings associated with loss.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08424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B101-048B-4EA1-AB99-D6F9D41A380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Task 1</a:t>
            </a:r>
          </a:p>
        </p:txBody>
      </p:sp>
      <p:sp>
        <p:nvSpPr>
          <p:cNvPr id="3" name="TextBox 2">
            <a:extLst>
              <a:ext uri="{FF2B5EF4-FFF2-40B4-BE49-F238E27FC236}">
                <a16:creationId xmlns:a16="http://schemas.microsoft.com/office/drawing/2014/main" id="{07FA24B2-1166-4B28-85DA-212150E54620}"/>
              </a:ext>
            </a:extLst>
          </p:cNvPr>
          <p:cNvSpPr txBox="1"/>
          <p:nvPr/>
        </p:nvSpPr>
        <p:spPr>
          <a:xfrm>
            <a:off x="1053903" y="2897945"/>
            <a:ext cx="9700844" cy="3046988"/>
          </a:xfrm>
          <a:prstGeom prst="rect">
            <a:avLst/>
          </a:prstGeom>
          <a:noFill/>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The remainder of the session is to be spent reading through the Welsh Government document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‘Thinking Positively’</a:t>
            </a:r>
          </a:p>
          <a:p>
            <a:endParaRPr lang="en-GB" sz="2000" dirty="0">
              <a:latin typeface="Arial" panose="020B0604020202020204" pitchFamily="34" charset="0"/>
              <a:cs typeface="Arial" panose="020B0604020202020204" pitchFamily="34" charset="0"/>
            </a:endParaRPr>
          </a:p>
          <a:p>
            <a:r>
              <a:rPr lang="en-GB" dirty="0">
                <a:hlinkClick r:id="rId2"/>
              </a:rPr>
              <a:t>https://gov.wales/sites/default/files/publications/2018-12/thinking-positively-emotional-health-and-well-being-in-schools-and-early-years-settings.pdf</a:t>
            </a:r>
            <a:endParaRPr lang="en-GB" dirty="0"/>
          </a:p>
          <a:p>
            <a:endParaRPr lang="en-GB" dirty="0"/>
          </a:p>
          <a:p>
            <a:r>
              <a:rPr lang="en-GB" sz="2000" dirty="0">
                <a:latin typeface="Arial" panose="020B0604020202020204" pitchFamily="34" charset="0"/>
                <a:cs typeface="Arial" panose="020B0604020202020204" pitchFamily="34" charset="0"/>
              </a:rPr>
              <a:t>Thankyou</a:t>
            </a:r>
          </a:p>
          <a:p>
            <a:r>
              <a:rPr lang="en-GB" dirty="0"/>
              <a:t> </a:t>
            </a:r>
          </a:p>
        </p:txBody>
      </p:sp>
    </p:spTree>
    <p:extLst>
      <p:ext uri="{BB962C8B-B14F-4D97-AF65-F5344CB8AC3E}">
        <p14:creationId xmlns:p14="http://schemas.microsoft.com/office/powerpoint/2010/main" val="214429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4122DB-3844-4B4E-AC88-B23D7FCE6F95}"/>
              </a:ext>
            </a:extLst>
          </p:cNvPr>
          <p:cNvSpPr txBox="1"/>
          <p:nvPr/>
        </p:nvSpPr>
        <p:spPr>
          <a:xfrm>
            <a:off x="4164037" y="1315438"/>
            <a:ext cx="4661910" cy="369332"/>
          </a:xfrm>
          <a:prstGeom prst="rect">
            <a:avLst/>
          </a:prstGeom>
          <a:noFill/>
        </p:spPr>
        <p:txBody>
          <a:bodyPr wrap="square" rtlCol="0">
            <a:spAutoFit/>
          </a:bodyPr>
          <a:lstStyle/>
          <a:p>
            <a:pPr algn="ctr"/>
            <a:r>
              <a:rPr lang="en-GB" u="sng"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1BB17B28-DE38-4191-AEA9-1428985FF65B}"/>
              </a:ext>
            </a:extLst>
          </p:cNvPr>
          <p:cNvSpPr txBox="1"/>
          <p:nvPr/>
        </p:nvSpPr>
        <p:spPr>
          <a:xfrm>
            <a:off x="1322363" y="1828800"/>
            <a:ext cx="9796212" cy="3139321"/>
          </a:xfrm>
          <a:prstGeom prst="rect">
            <a:avLst/>
          </a:prstGeom>
          <a:noFill/>
        </p:spPr>
        <p:txBody>
          <a:bodyPr wrap="square" rtlCol="0">
            <a:spAutoFit/>
          </a:bodyPr>
          <a:lstStyle/>
          <a:p>
            <a:r>
              <a:rPr lang="en-GB" dirty="0" err="1"/>
              <a:t>Cheminais</a:t>
            </a:r>
            <a:r>
              <a:rPr lang="en-GB" dirty="0"/>
              <a:t>, R (2006), Every Child Matters&lt; A Practical Guide for Teachers, Oxon, David Fulton Publishers </a:t>
            </a:r>
          </a:p>
          <a:p>
            <a:endParaRPr lang="en-GB" dirty="0"/>
          </a:p>
          <a:p>
            <a:r>
              <a:rPr lang="en-GB" dirty="0"/>
              <a:t>Choi, A (2018), Emotional well-being of children and adolescents: RECENT TRENDS AND RELEVANT FACTORS, [Online] Available at: </a:t>
            </a:r>
            <a:r>
              <a:rPr lang="en-GB" dirty="0">
                <a:hlinkClick r:id="rId2"/>
              </a:rPr>
              <a:t>https://search-proquest-com.ezproxy.uwtsd.ac.uk/docview/2009153040?accountid=130472&amp;rfr_id=info%3Axri%2Fsid%3Aprimo</a:t>
            </a:r>
            <a:endParaRPr lang="en-GB" dirty="0"/>
          </a:p>
          <a:p>
            <a:r>
              <a:rPr lang="en-GB" dirty="0"/>
              <a:t>(Accessed 3</a:t>
            </a:r>
            <a:r>
              <a:rPr lang="en-GB" baseline="30000" dirty="0"/>
              <a:t>rd</a:t>
            </a:r>
            <a:r>
              <a:rPr lang="en-GB" dirty="0"/>
              <a:t> March 2019)</a:t>
            </a:r>
          </a:p>
          <a:p>
            <a:endParaRPr lang="en-GB" dirty="0"/>
          </a:p>
          <a:p>
            <a:r>
              <a:rPr lang="en-GB" dirty="0"/>
              <a:t>Welsh Government (2019), Achievement of 15-Year Olds in Wales: PISA 2018 National Report, [Online] Available at: </a:t>
            </a:r>
            <a:r>
              <a:rPr lang="en-GB" dirty="0">
                <a:hlinkClick r:id="rId3"/>
              </a:rPr>
              <a:t>https://gov.wales/sites/default/files/statistics-and-research/2019-12/achievement-15-year-olds-program-international-student-assessment-pisa-national-report-2018_0.pdf</a:t>
            </a:r>
            <a:r>
              <a:rPr lang="en-GB" dirty="0"/>
              <a:t> (Accessed 4th March 2020) </a:t>
            </a:r>
          </a:p>
          <a:p>
            <a:endParaRPr lang="en-GB" dirty="0"/>
          </a:p>
        </p:txBody>
      </p:sp>
    </p:spTree>
    <p:extLst>
      <p:ext uri="{BB962C8B-B14F-4D97-AF65-F5344CB8AC3E}">
        <p14:creationId xmlns:p14="http://schemas.microsoft.com/office/powerpoint/2010/main" val="2575052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3B4518-85D2-497A-8435-027CC63775ED}"/>
              </a:ext>
            </a:extLst>
          </p:cNvPr>
          <p:cNvSpPr txBox="1"/>
          <p:nvPr/>
        </p:nvSpPr>
        <p:spPr>
          <a:xfrm>
            <a:off x="1561514" y="1744394"/>
            <a:ext cx="9256541" cy="3139321"/>
          </a:xfrm>
          <a:prstGeom prst="rect">
            <a:avLst/>
          </a:prstGeom>
          <a:noFill/>
        </p:spPr>
        <p:txBody>
          <a:bodyPr wrap="square" rtlCol="0">
            <a:spAutoFit/>
          </a:bodyPr>
          <a:lstStyle/>
          <a:p>
            <a:r>
              <a:rPr lang="en-GB"/>
              <a:t>Welsh Government (2018), Draft Additional Learning Needs Code for Wales. [Online] Available at: </a:t>
            </a:r>
            <a:r>
              <a:rPr lang="en-GB">
                <a:hlinkClick r:id="rId2"/>
              </a:rPr>
              <a:t>https://gov.wales/sites/default/files/consultations/2018-12/draft-additional-learning-needs-code-for-wales_0.pdf</a:t>
            </a:r>
            <a:r>
              <a:rPr lang="en-GB"/>
              <a:t> (Accessed 4th March 2019)</a:t>
            </a:r>
          </a:p>
          <a:p>
            <a:endParaRPr lang="en-GB"/>
          </a:p>
          <a:p>
            <a:r>
              <a:rPr lang="en-GB"/>
              <a:t>Welsh Government (2019), Thinking Positively, [Online] Available at :https://gov.wales/sites/default/files/publications/2018-12/thinking-positively-emotional-health-and-well-being-in-schools-and-early-years-settings.pdf</a:t>
            </a:r>
          </a:p>
          <a:p>
            <a:endParaRPr lang="en-GB"/>
          </a:p>
          <a:p>
            <a:r>
              <a:rPr lang="en-GB"/>
              <a:t>World Health Organisation (2018), Mental Health: Strengthening Our Response, [Online] Available at: </a:t>
            </a:r>
            <a:r>
              <a:rPr lang="en-GB">
                <a:hlinkClick r:id="rId3"/>
              </a:rPr>
              <a:t>https://www.who.int/news-room/fact-sheets/detail/mental-health-strengthening-our-response</a:t>
            </a:r>
            <a:r>
              <a:rPr lang="en-GB"/>
              <a:t> (Accessed 3rd March 2020)  </a:t>
            </a:r>
            <a:endParaRPr lang="en-GB" dirty="0"/>
          </a:p>
        </p:txBody>
      </p:sp>
      <p:sp>
        <p:nvSpPr>
          <p:cNvPr id="3" name="TextBox 2">
            <a:extLst>
              <a:ext uri="{FF2B5EF4-FFF2-40B4-BE49-F238E27FC236}">
                <a16:creationId xmlns:a16="http://schemas.microsoft.com/office/drawing/2014/main" id="{9206CDF3-6EF9-431A-9C68-5A3325F9C6E2}"/>
              </a:ext>
            </a:extLst>
          </p:cNvPr>
          <p:cNvSpPr txBox="1"/>
          <p:nvPr/>
        </p:nvSpPr>
        <p:spPr>
          <a:xfrm>
            <a:off x="4937760" y="984738"/>
            <a:ext cx="3123028" cy="365760"/>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5996854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439</TotalTime>
  <Words>1559</Words>
  <Application>Microsoft Office PowerPoint</Application>
  <PresentationFormat>Widescreen</PresentationFormat>
  <Paragraphs>104</Paragraphs>
  <Slides>12</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Garamond</vt:lpstr>
      <vt:lpstr>Organic</vt:lpstr>
      <vt:lpstr>           Behaviour &amp; Learning</vt:lpstr>
      <vt:lpstr>Objectives</vt:lpstr>
      <vt:lpstr>Emotional and mental well-being definition</vt:lpstr>
      <vt:lpstr>Emotional and Mental Well-Being</vt:lpstr>
      <vt:lpstr>Education and Emotional Well-being</vt:lpstr>
      <vt:lpstr>Good Mental Health</vt:lpstr>
      <vt:lpstr>Poor Mental Health</vt:lpstr>
      <vt:lpstr>Behaviour, Emotional, Social Difficulties (BESD)</vt:lpstr>
      <vt:lpstr>Risk Factors</vt:lpstr>
      <vt:lpstr>Task 1</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Behaviour &amp; Learning</dc:title>
  <dc:creator>L13TaylorS</dc:creator>
  <cp:lastModifiedBy>L13TaylorS</cp:lastModifiedBy>
  <cp:revision>28</cp:revision>
  <dcterms:created xsi:type="dcterms:W3CDTF">2020-03-04T22:18:11Z</dcterms:created>
  <dcterms:modified xsi:type="dcterms:W3CDTF">2020-03-05T05:37:28Z</dcterms:modified>
</cp:coreProperties>
</file>