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footer5.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547D779C" w14:textId="52F3E3CD" w:rsidR="00A7586E" w:rsidRDefault="00A7586E" w:rsidP="00CA36DB">
      <w:pPr>
        <w:pStyle w:val="AssignHeader"/>
      </w:pPr>
    </w:p>
    <w:p w14:paraId="7176FFDE" w14:textId="77777777" w:rsidR="004A2122" w:rsidRPr="004A2122" w:rsidRDefault="004A2122" w:rsidP="004A2122">
      <w:pPr>
        <w:pStyle w:val="AssignSubHeader"/>
      </w:pPr>
    </w:p>
    <w:tbl>
      <w:tblPr>
        <w:tblStyle w:val="TableGrid"/>
        <w:tblW w:w="10206" w:type="dxa"/>
        <w:tblInd w:w="-714" w:type="dxa"/>
        <w:tblLook w:val="04A0" w:firstRow="1" w:lastRow="0" w:firstColumn="1" w:lastColumn="0" w:noHBand="0" w:noVBand="1"/>
      </w:tblPr>
      <w:tblGrid>
        <w:gridCol w:w="1209"/>
        <w:gridCol w:w="4427"/>
        <w:gridCol w:w="4570"/>
      </w:tblGrid>
      <w:tr w:rsidR="00C456C3" w:rsidRPr="00247D79" w14:paraId="693C2B72" w14:textId="77777777" w:rsidTr="00014249">
        <w:trPr>
          <w:trHeight w:val="1961"/>
        </w:trPr>
        <w:tc>
          <w:tcPr>
            <w:tcW w:w="1209" w:type="dxa"/>
          </w:tcPr>
          <w:p w14:paraId="59C0B206" w14:textId="77777777" w:rsidR="00C456C3" w:rsidRPr="00247D79" w:rsidRDefault="00C456C3" w:rsidP="00C94CB5">
            <w:pPr>
              <w:pStyle w:val="AssignBody"/>
            </w:pPr>
            <w:bookmarkStart w:id="0" w:name="cysill"/>
            <w:bookmarkEnd w:id="0"/>
            <w:r w:rsidRPr="00247D79">
              <w:t>Target 1</w:t>
            </w:r>
          </w:p>
        </w:tc>
        <w:tc>
          <w:tcPr>
            <w:tcW w:w="4427" w:type="dxa"/>
          </w:tcPr>
          <w:p w14:paraId="507A7C13" w14:textId="77777777" w:rsidR="00C456C3" w:rsidRPr="00247D79" w:rsidRDefault="00C456C3" w:rsidP="00C94CB5">
            <w:pPr>
              <w:pStyle w:val="AssignBody"/>
            </w:pPr>
            <w:r w:rsidRPr="00247D79">
              <w:t xml:space="preserve">To conduct wider reading of both your research topic and the methods that you apply in order to demonstrate detailed knowledge and secure critical engagement with a wide range of sources. </w:t>
            </w:r>
          </w:p>
        </w:tc>
        <w:tc>
          <w:tcPr>
            <w:tcW w:w="4570" w:type="dxa"/>
          </w:tcPr>
          <w:p w14:paraId="05F6D453" w14:textId="2066CC89" w:rsidR="00C456C3" w:rsidRPr="00247D79" w:rsidRDefault="006F3478" w:rsidP="00C94CB5">
            <w:pPr>
              <w:pStyle w:val="AssignBody"/>
            </w:pPr>
            <w:r>
              <w:t>I have used a variety of sources, including journals, books and websites.</w:t>
            </w:r>
          </w:p>
        </w:tc>
      </w:tr>
      <w:tr w:rsidR="00C456C3" w:rsidRPr="00247D79" w14:paraId="6D0D57F5" w14:textId="77777777" w:rsidTr="00014249">
        <w:trPr>
          <w:trHeight w:val="669"/>
        </w:trPr>
        <w:tc>
          <w:tcPr>
            <w:tcW w:w="1209" w:type="dxa"/>
          </w:tcPr>
          <w:p w14:paraId="445BB691" w14:textId="77777777" w:rsidR="00C456C3" w:rsidRPr="00247D79" w:rsidRDefault="00C456C3" w:rsidP="00C94CB5">
            <w:pPr>
              <w:pStyle w:val="AssignBody"/>
            </w:pPr>
            <w:r w:rsidRPr="00247D79">
              <w:t>Target 2</w:t>
            </w:r>
          </w:p>
        </w:tc>
        <w:tc>
          <w:tcPr>
            <w:tcW w:w="4427" w:type="dxa"/>
          </w:tcPr>
          <w:p w14:paraId="0D779FB6" w14:textId="77777777" w:rsidR="00C456C3" w:rsidRPr="00247D79" w:rsidRDefault="00C456C3" w:rsidP="00C94CB5">
            <w:pPr>
              <w:pStyle w:val="AssignBody"/>
            </w:pPr>
            <w:r w:rsidRPr="00247D79">
              <w:t>Proofread your work to ensure accurate sentencing and punctuation.</w:t>
            </w:r>
          </w:p>
        </w:tc>
        <w:tc>
          <w:tcPr>
            <w:tcW w:w="4570" w:type="dxa"/>
          </w:tcPr>
          <w:p w14:paraId="4136C416" w14:textId="524BCD58" w:rsidR="00C456C3" w:rsidRPr="00247D79" w:rsidRDefault="006F3478" w:rsidP="00C94CB5">
            <w:pPr>
              <w:pStyle w:val="AssignBody"/>
            </w:pPr>
            <w:r>
              <w:t>I have reread my work after completing it,</w:t>
            </w:r>
          </w:p>
        </w:tc>
      </w:tr>
      <w:tr w:rsidR="00C456C3" w:rsidRPr="00247D79" w14:paraId="6D10BA41" w14:textId="77777777" w:rsidTr="00014249">
        <w:trPr>
          <w:trHeight w:val="720"/>
        </w:trPr>
        <w:tc>
          <w:tcPr>
            <w:tcW w:w="1209" w:type="dxa"/>
          </w:tcPr>
          <w:p w14:paraId="33F43549" w14:textId="77777777" w:rsidR="00C456C3" w:rsidRPr="00247D79" w:rsidRDefault="00C456C3" w:rsidP="00C94CB5">
            <w:pPr>
              <w:pStyle w:val="AssignBody"/>
            </w:pPr>
            <w:r w:rsidRPr="00247D79">
              <w:t>Target 3</w:t>
            </w:r>
          </w:p>
        </w:tc>
        <w:tc>
          <w:tcPr>
            <w:tcW w:w="4427" w:type="dxa"/>
          </w:tcPr>
          <w:p w14:paraId="3AACFEEC" w14:textId="77777777" w:rsidR="00C456C3" w:rsidRPr="00247D79" w:rsidRDefault="00C456C3" w:rsidP="00C94CB5">
            <w:pPr>
              <w:pStyle w:val="AssignBody"/>
            </w:pPr>
            <w:r w:rsidRPr="00247D79">
              <w:t>Try to refer to robust academic research to support your points and develop your argument.</w:t>
            </w:r>
          </w:p>
        </w:tc>
        <w:tc>
          <w:tcPr>
            <w:tcW w:w="4570" w:type="dxa"/>
          </w:tcPr>
          <w:p w14:paraId="19BC6F91" w14:textId="574D84AF" w:rsidR="00C456C3" w:rsidRPr="00247D79" w:rsidRDefault="006F3478" w:rsidP="00C94CB5">
            <w:pPr>
              <w:pStyle w:val="AssignBody"/>
            </w:pPr>
            <w:r>
              <w:t>I have used a variety of sources, including journals, books and websites.</w:t>
            </w:r>
          </w:p>
        </w:tc>
      </w:tr>
    </w:tbl>
    <w:p w14:paraId="3CE310DC" w14:textId="73FF65C0" w:rsidR="00C456C3" w:rsidRPr="00247D79" w:rsidRDefault="00C456C3" w:rsidP="00CA36DB">
      <w:pPr>
        <w:pStyle w:val="AssignHeader"/>
      </w:pPr>
    </w:p>
    <w:p w14:paraId="27EF6B57" w14:textId="43B7CFBF" w:rsidR="00090809" w:rsidRDefault="00090809" w:rsidP="00090809">
      <w:pPr>
        <w:pStyle w:val="AssignSubHeader"/>
      </w:pPr>
    </w:p>
    <w:p w14:paraId="7DA9ADCC" w14:textId="77777777" w:rsidR="0026361A" w:rsidRPr="0026361A" w:rsidRDefault="0026361A" w:rsidP="0026361A">
      <w:pPr>
        <w:pStyle w:val="AssignBody"/>
      </w:pPr>
    </w:p>
    <w:p w14:paraId="686F1DCD" w14:textId="6E0AAAD3" w:rsidR="00C11456" w:rsidRPr="00247D79" w:rsidRDefault="00157D99" w:rsidP="00CA36DB">
      <w:pPr>
        <w:pStyle w:val="AssignHeader"/>
      </w:pPr>
      <w:r w:rsidRPr="00247D79">
        <w:t>Critically reflect on your pedagogical progress demonstrated through required elements of the Professional Learning Passport, identifying a specific area for professional development and justifying next steps for improvement.</w:t>
      </w:r>
    </w:p>
    <w:p w14:paraId="72F44FA0" w14:textId="219F914E" w:rsidR="00050F7A" w:rsidRPr="00247D79" w:rsidRDefault="00050F7A" w:rsidP="00050F7A">
      <w:pPr>
        <w:pStyle w:val="AssignSubHeader"/>
      </w:pPr>
    </w:p>
    <w:p w14:paraId="5A0F8E22" w14:textId="77777777" w:rsidR="00B048CD" w:rsidRPr="00247D79" w:rsidRDefault="00B048CD">
      <w:pPr>
        <w:rPr>
          <w:rFonts w:ascii="Arial" w:hAnsi="Arial"/>
          <w:b/>
          <w:sz w:val="28"/>
        </w:rPr>
      </w:pPr>
      <w:r w:rsidRPr="00247D79">
        <w:br w:type="page"/>
      </w:r>
    </w:p>
    <w:p w14:paraId="019631A2" w14:textId="46FCE471" w:rsidR="00050F7A" w:rsidRPr="00247D79" w:rsidRDefault="00050F7A" w:rsidP="009C0ADA">
      <w:pPr>
        <w:pStyle w:val="AssignSubHeader"/>
        <w:jc w:val="center"/>
      </w:pPr>
      <w:r w:rsidRPr="00247D79">
        <w:lastRenderedPageBreak/>
        <w:t>Contents Page</w:t>
      </w:r>
    </w:p>
    <w:p w14:paraId="6ED48C2E" w14:textId="77777777" w:rsidR="00125C8D" w:rsidRPr="00247D79" w:rsidRDefault="00125C8D" w:rsidP="00125C8D">
      <w:pPr>
        <w:pStyle w:val="AssignBody"/>
      </w:pPr>
    </w:p>
    <w:p w14:paraId="58052DB8" w14:textId="2E33DDB9" w:rsidR="00115070" w:rsidRPr="00247D79" w:rsidRDefault="0038217E" w:rsidP="0038217E">
      <w:pPr>
        <w:pStyle w:val="AssignSubHeader"/>
      </w:pPr>
      <w:r w:rsidRPr="00247D79">
        <w:t>Part One:</w:t>
      </w:r>
    </w:p>
    <w:p w14:paraId="16CDE112" w14:textId="0E680A1C" w:rsidR="00F35F27" w:rsidRPr="00247D79" w:rsidRDefault="00F35F27" w:rsidP="00D77FCD">
      <w:pPr>
        <w:pStyle w:val="AssignBody"/>
        <w:numPr>
          <w:ilvl w:val="0"/>
          <w:numId w:val="64"/>
        </w:numPr>
      </w:pPr>
      <w:r w:rsidRPr="00247D79">
        <w:t>Subject Knowledge Development</w:t>
      </w:r>
    </w:p>
    <w:p w14:paraId="48587A03" w14:textId="0917960C" w:rsidR="00F35F27" w:rsidRPr="00247D79" w:rsidRDefault="00F35F27" w:rsidP="00D77FCD">
      <w:pPr>
        <w:pStyle w:val="AssignBody"/>
        <w:numPr>
          <w:ilvl w:val="1"/>
          <w:numId w:val="65"/>
        </w:numPr>
      </w:pPr>
      <w:r w:rsidRPr="00247D79">
        <w:t>Numeracy – Long division revision</w:t>
      </w:r>
    </w:p>
    <w:p w14:paraId="387D7C22" w14:textId="42734F9D" w:rsidR="00D57833" w:rsidRPr="00247D79" w:rsidRDefault="00D57833" w:rsidP="00D57833">
      <w:pPr>
        <w:pStyle w:val="AssignBody"/>
        <w:numPr>
          <w:ilvl w:val="2"/>
          <w:numId w:val="65"/>
        </w:numPr>
      </w:pPr>
      <w:r w:rsidRPr="00247D79">
        <w:t>Reflection</w:t>
      </w:r>
    </w:p>
    <w:p w14:paraId="5CC21838" w14:textId="3502E4A8" w:rsidR="00D57833" w:rsidRPr="00247D79" w:rsidRDefault="00D57833" w:rsidP="00D57833">
      <w:pPr>
        <w:pStyle w:val="AssignBody"/>
        <w:numPr>
          <w:ilvl w:val="2"/>
          <w:numId w:val="65"/>
        </w:numPr>
      </w:pPr>
      <w:r w:rsidRPr="00247D79">
        <w:t>Assets</w:t>
      </w:r>
    </w:p>
    <w:p w14:paraId="4B0AE343" w14:textId="01C37F2F" w:rsidR="00D57833" w:rsidRPr="00247D79" w:rsidRDefault="00D57833" w:rsidP="00D57833">
      <w:pPr>
        <w:pStyle w:val="AssignBody"/>
        <w:numPr>
          <w:ilvl w:val="1"/>
          <w:numId w:val="65"/>
        </w:numPr>
      </w:pPr>
      <w:r w:rsidRPr="00247D79">
        <w:t xml:space="preserve">Digital </w:t>
      </w:r>
      <w:r w:rsidR="00033A14" w:rsidRPr="00247D79">
        <w:t>Competency Framework (DCF) – Micro teach session</w:t>
      </w:r>
    </w:p>
    <w:p w14:paraId="43F2D4E3" w14:textId="595C19ED" w:rsidR="00033A14" w:rsidRPr="00247D79" w:rsidRDefault="00033A14" w:rsidP="00033A14">
      <w:pPr>
        <w:pStyle w:val="AssignBody"/>
        <w:numPr>
          <w:ilvl w:val="2"/>
          <w:numId w:val="65"/>
        </w:numPr>
      </w:pPr>
      <w:r w:rsidRPr="00247D79">
        <w:t>Reflection</w:t>
      </w:r>
    </w:p>
    <w:p w14:paraId="3D5B76E9" w14:textId="1A6926C2" w:rsidR="00033A14" w:rsidRPr="00247D79" w:rsidRDefault="00033A14" w:rsidP="00033A14">
      <w:pPr>
        <w:pStyle w:val="AssignBody"/>
        <w:numPr>
          <w:ilvl w:val="2"/>
          <w:numId w:val="65"/>
        </w:numPr>
      </w:pPr>
      <w:r w:rsidRPr="00247D79">
        <w:t>Assets</w:t>
      </w:r>
    </w:p>
    <w:p w14:paraId="4F00A689" w14:textId="284DD3C9" w:rsidR="00033A14" w:rsidRPr="00247D79" w:rsidRDefault="00033A14" w:rsidP="00033A14">
      <w:pPr>
        <w:pStyle w:val="AssignBody"/>
        <w:numPr>
          <w:ilvl w:val="1"/>
          <w:numId w:val="65"/>
        </w:numPr>
      </w:pPr>
      <w:r w:rsidRPr="00247D79">
        <w:t>Literacy – Pie Corbett</w:t>
      </w:r>
    </w:p>
    <w:p w14:paraId="4CC28CC0" w14:textId="30317B2D" w:rsidR="00033A14" w:rsidRPr="00247D79" w:rsidRDefault="005701B2" w:rsidP="00033A14">
      <w:pPr>
        <w:pStyle w:val="AssignBody"/>
        <w:numPr>
          <w:ilvl w:val="0"/>
          <w:numId w:val="65"/>
        </w:numPr>
      </w:pPr>
      <w:r w:rsidRPr="00247D79">
        <w:t>Reflection for planning for progression in learning</w:t>
      </w:r>
    </w:p>
    <w:p w14:paraId="754F466F" w14:textId="70C7DFE6" w:rsidR="005701B2" w:rsidRPr="00247D79" w:rsidRDefault="005047DC" w:rsidP="005701B2">
      <w:pPr>
        <w:pStyle w:val="AssignBody"/>
        <w:numPr>
          <w:ilvl w:val="1"/>
          <w:numId w:val="65"/>
        </w:numPr>
      </w:pPr>
      <w:r w:rsidRPr="00247D79">
        <w:t xml:space="preserve">Cold Write </w:t>
      </w:r>
      <w:r w:rsidR="001510E1" w:rsidRPr="00247D79">
        <w:t>Assessment in Year 4 class</w:t>
      </w:r>
    </w:p>
    <w:p w14:paraId="3EE56B79" w14:textId="0299321D" w:rsidR="003477B7" w:rsidRPr="00247D79" w:rsidRDefault="003477B7" w:rsidP="003477B7">
      <w:pPr>
        <w:pStyle w:val="AssignBody"/>
        <w:numPr>
          <w:ilvl w:val="2"/>
          <w:numId w:val="65"/>
        </w:numPr>
      </w:pPr>
      <w:r w:rsidRPr="00247D79">
        <w:t>What did you do and why?</w:t>
      </w:r>
    </w:p>
    <w:p w14:paraId="4A2430EA" w14:textId="6564BDFD" w:rsidR="003477B7" w:rsidRPr="00247D79" w:rsidRDefault="003477B7" w:rsidP="003477B7">
      <w:pPr>
        <w:pStyle w:val="AssignBody"/>
        <w:numPr>
          <w:ilvl w:val="2"/>
          <w:numId w:val="65"/>
        </w:numPr>
      </w:pPr>
      <w:r w:rsidRPr="00247D79">
        <w:t>What have you learnt?</w:t>
      </w:r>
    </w:p>
    <w:p w14:paraId="64D9725E" w14:textId="6A16390C" w:rsidR="003477B7" w:rsidRPr="00247D79" w:rsidRDefault="003477B7" w:rsidP="003477B7">
      <w:pPr>
        <w:pStyle w:val="AssignBody"/>
        <w:numPr>
          <w:ilvl w:val="2"/>
          <w:numId w:val="65"/>
        </w:numPr>
      </w:pPr>
      <w:r w:rsidRPr="00247D79">
        <w:t>What next?</w:t>
      </w:r>
    </w:p>
    <w:p w14:paraId="1F8003C0" w14:textId="71976964" w:rsidR="001510E1" w:rsidRPr="00247D79" w:rsidRDefault="005B5E8F" w:rsidP="005701B2">
      <w:pPr>
        <w:pStyle w:val="AssignBody"/>
        <w:numPr>
          <w:ilvl w:val="1"/>
          <w:numId w:val="65"/>
        </w:numPr>
      </w:pPr>
      <w:r w:rsidRPr="00247D79">
        <w:t>Mathematics – A series of lessons</w:t>
      </w:r>
    </w:p>
    <w:p w14:paraId="48919356" w14:textId="77777777" w:rsidR="003477B7" w:rsidRPr="00247D79" w:rsidRDefault="003477B7" w:rsidP="003477B7">
      <w:pPr>
        <w:pStyle w:val="AssignBody"/>
        <w:numPr>
          <w:ilvl w:val="2"/>
          <w:numId w:val="65"/>
        </w:numPr>
      </w:pPr>
      <w:r w:rsidRPr="00247D79">
        <w:t>What did you do and why?</w:t>
      </w:r>
    </w:p>
    <w:p w14:paraId="13CE2DD3" w14:textId="77777777" w:rsidR="003477B7" w:rsidRPr="00247D79" w:rsidRDefault="003477B7" w:rsidP="003477B7">
      <w:pPr>
        <w:pStyle w:val="AssignBody"/>
        <w:numPr>
          <w:ilvl w:val="2"/>
          <w:numId w:val="65"/>
        </w:numPr>
      </w:pPr>
      <w:r w:rsidRPr="00247D79">
        <w:t>What have you learnt?</w:t>
      </w:r>
    </w:p>
    <w:p w14:paraId="58B325BA" w14:textId="3E7740BC" w:rsidR="003477B7" w:rsidRPr="00247D79" w:rsidRDefault="003477B7" w:rsidP="003477B7">
      <w:pPr>
        <w:pStyle w:val="AssignBody"/>
        <w:numPr>
          <w:ilvl w:val="2"/>
          <w:numId w:val="65"/>
        </w:numPr>
      </w:pPr>
      <w:r w:rsidRPr="00247D79">
        <w:t>What next?</w:t>
      </w:r>
    </w:p>
    <w:p w14:paraId="455437C3" w14:textId="3E332841" w:rsidR="00250B8A" w:rsidRPr="00247D79" w:rsidRDefault="00250B8A" w:rsidP="00250B8A">
      <w:pPr>
        <w:pStyle w:val="AssignBody"/>
        <w:numPr>
          <w:ilvl w:val="0"/>
          <w:numId w:val="65"/>
        </w:numPr>
      </w:pPr>
      <w:r w:rsidRPr="00247D79">
        <w:t>Reflection on planning for the four purposes</w:t>
      </w:r>
    </w:p>
    <w:p w14:paraId="177A4598" w14:textId="7FFB393F" w:rsidR="00250B8A" w:rsidRPr="00247D79" w:rsidRDefault="00250B8A" w:rsidP="00250B8A">
      <w:pPr>
        <w:pStyle w:val="AssignBody"/>
        <w:numPr>
          <w:ilvl w:val="1"/>
          <w:numId w:val="65"/>
        </w:numPr>
      </w:pPr>
      <w:r w:rsidRPr="00247D79">
        <w:t xml:space="preserve">Chinese New Year </w:t>
      </w:r>
      <w:r w:rsidR="00AD5BB0" w:rsidRPr="00247D79">
        <w:t xml:space="preserve">– </w:t>
      </w:r>
      <w:r w:rsidRPr="00247D79">
        <w:t>Cross curricular lesson</w:t>
      </w:r>
    </w:p>
    <w:p w14:paraId="512B43E7" w14:textId="77777777" w:rsidR="003477B7" w:rsidRPr="00247D79" w:rsidRDefault="003477B7" w:rsidP="003477B7">
      <w:pPr>
        <w:pStyle w:val="AssignBody"/>
        <w:numPr>
          <w:ilvl w:val="2"/>
          <w:numId w:val="65"/>
        </w:numPr>
      </w:pPr>
      <w:r w:rsidRPr="00247D79">
        <w:t>What did you do and why?</w:t>
      </w:r>
    </w:p>
    <w:p w14:paraId="03D8E5D7" w14:textId="77777777" w:rsidR="003477B7" w:rsidRPr="00247D79" w:rsidRDefault="003477B7" w:rsidP="003477B7">
      <w:pPr>
        <w:pStyle w:val="AssignBody"/>
        <w:numPr>
          <w:ilvl w:val="2"/>
          <w:numId w:val="65"/>
        </w:numPr>
      </w:pPr>
      <w:r w:rsidRPr="00247D79">
        <w:t>What have you learnt?</w:t>
      </w:r>
    </w:p>
    <w:p w14:paraId="63D014A1" w14:textId="14067BD5" w:rsidR="003477B7" w:rsidRPr="00247D79" w:rsidRDefault="003477B7" w:rsidP="003477B7">
      <w:pPr>
        <w:pStyle w:val="AssignBody"/>
        <w:numPr>
          <w:ilvl w:val="2"/>
          <w:numId w:val="65"/>
        </w:numPr>
      </w:pPr>
      <w:r w:rsidRPr="00247D79">
        <w:t>What next?</w:t>
      </w:r>
    </w:p>
    <w:p w14:paraId="02A06A09" w14:textId="57C95472" w:rsidR="00250B8A" w:rsidRPr="00247D79" w:rsidRDefault="00250B8A" w:rsidP="00250B8A">
      <w:pPr>
        <w:pStyle w:val="AssignBody"/>
        <w:numPr>
          <w:ilvl w:val="1"/>
          <w:numId w:val="65"/>
        </w:numPr>
      </w:pPr>
      <w:r w:rsidRPr="00247D79">
        <w:t>Subtitles Lesson</w:t>
      </w:r>
    </w:p>
    <w:p w14:paraId="60E6DC84" w14:textId="77777777" w:rsidR="003477B7" w:rsidRPr="00247D79" w:rsidRDefault="003477B7" w:rsidP="003477B7">
      <w:pPr>
        <w:pStyle w:val="AssignBody"/>
        <w:numPr>
          <w:ilvl w:val="2"/>
          <w:numId w:val="65"/>
        </w:numPr>
      </w:pPr>
      <w:r w:rsidRPr="00247D79">
        <w:t>What did you do and why?</w:t>
      </w:r>
    </w:p>
    <w:p w14:paraId="13A6A03A" w14:textId="77777777" w:rsidR="003477B7" w:rsidRPr="00247D79" w:rsidRDefault="003477B7" w:rsidP="003477B7">
      <w:pPr>
        <w:pStyle w:val="AssignBody"/>
        <w:numPr>
          <w:ilvl w:val="2"/>
          <w:numId w:val="65"/>
        </w:numPr>
      </w:pPr>
      <w:r w:rsidRPr="00247D79">
        <w:t>What have you learnt?</w:t>
      </w:r>
    </w:p>
    <w:p w14:paraId="7A5D969A" w14:textId="77777777" w:rsidR="003477B7" w:rsidRPr="00247D79" w:rsidRDefault="003477B7" w:rsidP="003477B7">
      <w:pPr>
        <w:pStyle w:val="AssignBody"/>
        <w:numPr>
          <w:ilvl w:val="2"/>
          <w:numId w:val="65"/>
        </w:numPr>
      </w:pPr>
      <w:r w:rsidRPr="00247D79">
        <w:t>What next?</w:t>
      </w:r>
    </w:p>
    <w:p w14:paraId="4511A639" w14:textId="77777777" w:rsidR="00337F3A" w:rsidRPr="00247D79" w:rsidRDefault="00337F3A" w:rsidP="003477B7">
      <w:pPr>
        <w:pStyle w:val="AssignBody"/>
      </w:pPr>
    </w:p>
    <w:p w14:paraId="2E59391E" w14:textId="09F4605D" w:rsidR="00E24654" w:rsidRPr="00247D79" w:rsidRDefault="00E24654" w:rsidP="00E24654">
      <w:pPr>
        <w:pStyle w:val="AssignSubHeader"/>
      </w:pPr>
      <w:r w:rsidRPr="00247D79">
        <w:t>Part Two:</w:t>
      </w:r>
    </w:p>
    <w:p w14:paraId="6691BEC0" w14:textId="06D396F8" w:rsidR="00111E24" w:rsidRPr="00247D79" w:rsidRDefault="008763E4" w:rsidP="001F5E0E">
      <w:pPr>
        <w:pStyle w:val="AssignBody"/>
      </w:pPr>
      <w:r w:rsidRPr="00247D79">
        <w:t>A critical reflection of an area of development</w:t>
      </w:r>
    </w:p>
    <w:p w14:paraId="7E534A1C" w14:textId="77777777" w:rsidR="00111E24" w:rsidRPr="00247D79" w:rsidRDefault="00111E24">
      <w:pPr>
        <w:rPr>
          <w:rFonts w:ascii="Arial" w:hAnsi="Arial"/>
        </w:rPr>
      </w:pPr>
      <w:r w:rsidRPr="00247D79">
        <w:br w:type="page"/>
      </w:r>
    </w:p>
    <w:p w14:paraId="1EC09129" w14:textId="134B8463" w:rsidR="00D2784E" w:rsidRPr="00247D79" w:rsidRDefault="00AF46CD" w:rsidP="00111E24">
      <w:pPr>
        <w:pStyle w:val="AssignSubHeader"/>
        <w:jc w:val="center"/>
      </w:pPr>
      <w:r w:rsidRPr="00247D79">
        <w:lastRenderedPageBreak/>
        <w:t>P</w:t>
      </w:r>
      <w:r w:rsidR="00BA5006" w:rsidRPr="00247D79">
        <w:t>art One</w:t>
      </w:r>
    </w:p>
    <w:p w14:paraId="532294AB" w14:textId="77777777" w:rsidR="006E3003" w:rsidRPr="00247D79" w:rsidRDefault="006E3003" w:rsidP="006E3003">
      <w:pPr>
        <w:pStyle w:val="AssignBody"/>
      </w:pPr>
    </w:p>
    <w:p w14:paraId="2C2787A2" w14:textId="40388C20" w:rsidR="00AF46CD" w:rsidRPr="00247D79" w:rsidRDefault="00AF46CD" w:rsidP="00C647FF">
      <w:pPr>
        <w:pStyle w:val="AssignSubHeader"/>
        <w:numPr>
          <w:ilvl w:val="0"/>
          <w:numId w:val="69"/>
        </w:numPr>
      </w:pPr>
      <w:r w:rsidRPr="00247D79">
        <w:t>Skill Knowledge Development (SKD)</w:t>
      </w:r>
      <w:r w:rsidR="00C918C3" w:rsidRPr="00247D79">
        <w:t xml:space="preserve"> (Tab 5)</w:t>
      </w:r>
      <w:r w:rsidRPr="00247D79">
        <w:t>:</w:t>
      </w:r>
    </w:p>
    <w:p w14:paraId="362C25D6" w14:textId="77777777" w:rsidR="0065655C" w:rsidRPr="00247D79" w:rsidRDefault="0065655C" w:rsidP="0065655C">
      <w:pPr>
        <w:pStyle w:val="AssignBody"/>
      </w:pPr>
    </w:p>
    <w:p w14:paraId="0D62CA9E" w14:textId="1D278EFD" w:rsidR="00AF46CD" w:rsidRPr="00247D79" w:rsidRDefault="0065655C" w:rsidP="0065655C">
      <w:pPr>
        <w:pStyle w:val="AssignSubHeader"/>
      </w:pPr>
      <w:r w:rsidRPr="00247D79">
        <w:t xml:space="preserve">1.1 </w:t>
      </w:r>
      <w:r w:rsidR="00AF46CD" w:rsidRPr="00247D79">
        <w:t>Asset 1:</w:t>
      </w:r>
      <w:r w:rsidRPr="00247D79">
        <w:t xml:space="preserve"> </w:t>
      </w:r>
      <w:r w:rsidR="00AF46CD" w:rsidRPr="00247D79">
        <w:t>Numeracy – Long Division Revision</w:t>
      </w:r>
    </w:p>
    <w:p w14:paraId="5D11D72D" w14:textId="77777777" w:rsidR="0065655C" w:rsidRPr="00247D79" w:rsidRDefault="0065655C" w:rsidP="0065655C">
      <w:pPr>
        <w:pStyle w:val="AssignBody"/>
      </w:pPr>
    </w:p>
    <w:p w14:paraId="55DFAEE0" w14:textId="77777777" w:rsidR="00FB5447" w:rsidRPr="00247D79" w:rsidRDefault="0065655C" w:rsidP="00157D99">
      <w:pPr>
        <w:pStyle w:val="AssignBody"/>
      </w:pPr>
      <w:r w:rsidRPr="00247D79">
        <w:t>1.1.1</w:t>
      </w:r>
    </w:p>
    <w:p w14:paraId="5489592E" w14:textId="079ADBF0" w:rsidR="006E467A" w:rsidRPr="00247D79" w:rsidRDefault="00D77FCD" w:rsidP="00157D99">
      <w:pPr>
        <w:pStyle w:val="AssignBody"/>
      </w:pPr>
      <w:r w:rsidRPr="00247D79">
        <w:t>I</w:t>
      </w:r>
      <w:r w:rsidR="00AF46CD" w:rsidRPr="00247D79">
        <w:t xml:space="preserve">n the assets, I have included pictures of my workings out which shows my revision of how to do long division. This also </w:t>
      </w:r>
      <w:r w:rsidR="00B44959" w:rsidRPr="00247D79">
        <w:t xml:space="preserve">includes </w:t>
      </w:r>
      <w:r w:rsidR="00AF46CD" w:rsidRPr="00247D79">
        <w:t xml:space="preserve">two </w:t>
      </w:r>
      <w:r w:rsidR="00B44959" w:rsidRPr="00247D79">
        <w:t>examples of</w:t>
      </w:r>
      <w:r w:rsidR="00AF46CD" w:rsidRPr="00247D79">
        <w:t xml:space="preserve"> where</w:t>
      </w:r>
      <w:r w:rsidR="00671C3D" w:rsidRPr="00247D79">
        <w:t>,</w:t>
      </w:r>
      <w:r w:rsidR="00AF46CD" w:rsidRPr="00247D79">
        <w:t xml:space="preserve"> </w:t>
      </w:r>
      <w:r w:rsidR="00671C3D" w:rsidRPr="00247D79">
        <w:t xml:space="preserve">after conducting this revision, </w:t>
      </w:r>
      <w:r w:rsidR="00AF46CD" w:rsidRPr="00247D79">
        <w:t xml:space="preserve">I was able to </w:t>
      </w:r>
      <w:r w:rsidR="00DA60F1" w:rsidRPr="00247D79">
        <w:t xml:space="preserve">correctly </w:t>
      </w:r>
      <w:r w:rsidR="00AF46CD" w:rsidRPr="00247D79">
        <w:t xml:space="preserve">answer long division questions. </w:t>
      </w:r>
      <w:r w:rsidR="008D2FFF">
        <w:t xml:space="preserve">To ensure I knew I would be teaching the children correctly, I completed this revision and sample questions prior to </w:t>
      </w:r>
      <w:r w:rsidR="00F81832">
        <w:t>teaching the children.</w:t>
      </w:r>
      <w:r w:rsidR="00AF46CD" w:rsidRPr="00247D79">
        <w:t xml:space="preserve"> This enabled me to teach the children more confidently and know that I was able to answer any questions the children may have had when in the lesson.</w:t>
      </w:r>
    </w:p>
    <w:p w14:paraId="20F83919" w14:textId="77777777" w:rsidR="00F9195D" w:rsidRPr="00247D79" w:rsidRDefault="00F9195D" w:rsidP="00157D99">
      <w:pPr>
        <w:pStyle w:val="AssignBody"/>
        <w:rPr>
          <w:i/>
          <w:iCs/>
        </w:rPr>
      </w:pPr>
    </w:p>
    <w:p w14:paraId="3A00CED5" w14:textId="77777777" w:rsidR="00FB5447" w:rsidRPr="00247D79" w:rsidRDefault="008B5C26" w:rsidP="00157D99">
      <w:pPr>
        <w:pStyle w:val="AssignBody"/>
        <w:rPr>
          <w:i/>
          <w:iCs/>
        </w:rPr>
      </w:pPr>
      <w:r w:rsidRPr="00247D79">
        <w:rPr>
          <w:i/>
          <w:iCs/>
        </w:rPr>
        <w:t>1.1.2</w:t>
      </w:r>
    </w:p>
    <w:p w14:paraId="0B013F0C" w14:textId="23817F63" w:rsidR="00AF46CD" w:rsidRPr="00247D79" w:rsidRDefault="00AF46CD" w:rsidP="00157D99">
      <w:pPr>
        <w:pStyle w:val="AssignBody"/>
        <w:rPr>
          <w:i/>
          <w:iCs/>
        </w:rPr>
      </w:pPr>
      <w:r w:rsidRPr="00247D79">
        <w:rPr>
          <w:i/>
          <w:iCs/>
        </w:rPr>
        <w:t>Asset</w:t>
      </w:r>
      <w:r w:rsidR="00D57833" w:rsidRPr="00247D79">
        <w:rPr>
          <w:i/>
          <w:iCs/>
        </w:rPr>
        <w:t>s:</w:t>
      </w:r>
    </w:p>
    <w:p w14:paraId="49DC75B7" w14:textId="1880F0DB" w:rsidR="00AF46CD" w:rsidRPr="00247D79" w:rsidRDefault="00AF46CD" w:rsidP="00157D99">
      <w:pPr>
        <w:pStyle w:val="AssignBody"/>
        <w:rPr>
          <w:i/>
          <w:iCs/>
          <w:sz w:val="24"/>
          <w:szCs w:val="24"/>
        </w:rPr>
      </w:pPr>
      <w:r w:rsidRPr="00247D79">
        <w:rPr>
          <w:i/>
          <w:iCs/>
        </w:rPr>
        <w:t>Personal Notes and workings out:</w:t>
      </w:r>
    </w:p>
    <w:p w14:paraId="299CDCD3" w14:textId="2CF39AA8" w:rsidR="00AF46CD" w:rsidRPr="00247D79" w:rsidRDefault="006E467A" w:rsidP="00AF46CD">
      <w:pPr>
        <w:pStyle w:val="NormalWeb"/>
        <w:spacing w:before="0" w:beforeAutospacing="0" w:after="0" w:afterAutospacing="0"/>
        <w:rPr>
          <w:rFonts w:ascii="Arial" w:eastAsia="Arial" w:hAnsi="Arial" w:cs="Arial"/>
          <w:color w:val="161616"/>
        </w:rPr>
      </w:pPr>
      <w:r w:rsidRPr="00247D79">
        <w:rPr>
          <w:noProof/>
          <w:sz w:val="22"/>
          <w:szCs w:val="22"/>
        </w:rPr>
        <w:drawing>
          <wp:inline distT="0" distB="0" distL="0" distR="0" wp14:anchorId="6AF177F1" wp14:editId="0716021E">
            <wp:extent cx="3792931" cy="2844699"/>
            <wp:effectExtent l="4445" t="0" r="0" b="0"/>
            <wp:docPr id="3" name="Picture 3" descr="A picture containing 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A picture containing timeline&#10;&#10;Description automatically generated"/>
                    <pic:cNvPicPr/>
                  </pic:nvPicPr>
                  <pic:blipFill>
                    <a:blip r:embed="rId11" cstate="print">
                      <a:extLst>
                        <a:ext uri="{28A0092B-C50C-407E-A947-70E740481C1C}">
                          <a14:useLocalDpi xmlns:a14="http://schemas.microsoft.com/office/drawing/2010/main" val="0"/>
                        </a:ext>
                      </a:extLst>
                    </a:blip>
                    <a:stretch>
                      <a:fillRect/>
                    </a:stretch>
                  </pic:blipFill>
                  <pic:spPr>
                    <a:xfrm rot="5400000">
                      <a:off x="0" y="0"/>
                      <a:ext cx="3821456" cy="2866093"/>
                    </a:xfrm>
                    <a:prstGeom prst="rect">
                      <a:avLst/>
                    </a:prstGeom>
                  </pic:spPr>
                </pic:pic>
              </a:graphicData>
            </a:graphic>
          </wp:inline>
        </w:drawing>
      </w:r>
      <w:r w:rsidR="00AF46CD" w:rsidRPr="00247D79">
        <w:rPr>
          <w:noProof/>
          <w:sz w:val="22"/>
          <w:szCs w:val="22"/>
        </w:rPr>
        <w:drawing>
          <wp:inline distT="0" distB="0" distL="0" distR="0" wp14:anchorId="467F7262" wp14:editId="55880A76">
            <wp:extent cx="3813147" cy="2859625"/>
            <wp:effectExtent l="0" t="6033" r="4128" b="4127"/>
            <wp:docPr id="4" name="Picture 4" descr="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Timeline&#10;&#10;Description automatically generated"/>
                    <pic:cNvPicPr/>
                  </pic:nvPicPr>
                  <pic:blipFill>
                    <a:blip r:embed="rId12" cstate="print">
                      <a:extLst>
                        <a:ext uri="{28A0092B-C50C-407E-A947-70E740481C1C}">
                          <a14:useLocalDpi xmlns:a14="http://schemas.microsoft.com/office/drawing/2010/main" val="0"/>
                        </a:ext>
                      </a:extLst>
                    </a:blip>
                    <a:stretch>
                      <a:fillRect/>
                    </a:stretch>
                  </pic:blipFill>
                  <pic:spPr>
                    <a:xfrm rot="5400000">
                      <a:off x="0" y="0"/>
                      <a:ext cx="3915930" cy="2936706"/>
                    </a:xfrm>
                    <a:prstGeom prst="rect">
                      <a:avLst/>
                    </a:prstGeom>
                  </pic:spPr>
                </pic:pic>
              </a:graphicData>
            </a:graphic>
          </wp:inline>
        </w:drawing>
      </w:r>
    </w:p>
    <w:p w14:paraId="01D06159" w14:textId="43A35B90" w:rsidR="00AF46CD" w:rsidRPr="00247D79" w:rsidRDefault="00AF46CD" w:rsidP="00157D99">
      <w:pPr>
        <w:pStyle w:val="AssignBody"/>
      </w:pPr>
      <w:r w:rsidRPr="00247D79">
        <w:rPr>
          <w:noProof/>
        </w:rPr>
        <w:lastRenderedPageBreak/>
        <w:drawing>
          <wp:inline distT="0" distB="0" distL="0" distR="0" wp14:anchorId="0C3B8A5E" wp14:editId="3C37CC3F">
            <wp:extent cx="3759331" cy="2819277"/>
            <wp:effectExtent l="317" t="0" r="318" b="317"/>
            <wp:docPr id="5" name="Picture 5" descr="A picture containing 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A picture containing timeline&#10;&#10;Description automatically generated"/>
                    <pic:cNvPicPr/>
                  </pic:nvPicPr>
                  <pic:blipFill>
                    <a:blip r:embed="rId13" cstate="print">
                      <a:extLst>
                        <a:ext uri="{28A0092B-C50C-407E-A947-70E740481C1C}">
                          <a14:useLocalDpi xmlns:a14="http://schemas.microsoft.com/office/drawing/2010/main" val="0"/>
                        </a:ext>
                      </a:extLst>
                    </a:blip>
                    <a:stretch>
                      <a:fillRect/>
                    </a:stretch>
                  </pic:blipFill>
                  <pic:spPr>
                    <a:xfrm rot="5400000">
                      <a:off x="0" y="0"/>
                      <a:ext cx="3828760" cy="2871344"/>
                    </a:xfrm>
                    <a:prstGeom prst="rect">
                      <a:avLst/>
                    </a:prstGeom>
                  </pic:spPr>
                </pic:pic>
              </a:graphicData>
            </a:graphic>
          </wp:inline>
        </w:drawing>
      </w:r>
      <w:r w:rsidRPr="00247D79">
        <w:rPr>
          <w:noProof/>
        </w:rPr>
        <w:drawing>
          <wp:inline distT="0" distB="0" distL="0" distR="0" wp14:anchorId="76CF62D5" wp14:editId="3404C6BE">
            <wp:extent cx="3770391" cy="2827570"/>
            <wp:effectExtent l="1588" t="0" r="3492" b="3493"/>
            <wp:docPr id="6" name="Picture 6" descr="Timelin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Timeline&#10;&#10;Description automatically generated"/>
                    <pic:cNvPicPr/>
                  </pic:nvPicPr>
                  <pic:blipFill>
                    <a:blip r:embed="rId14" cstate="print">
                      <a:extLst>
                        <a:ext uri="{28A0092B-C50C-407E-A947-70E740481C1C}">
                          <a14:useLocalDpi xmlns:a14="http://schemas.microsoft.com/office/drawing/2010/main" val="0"/>
                        </a:ext>
                      </a:extLst>
                    </a:blip>
                    <a:stretch>
                      <a:fillRect/>
                    </a:stretch>
                  </pic:blipFill>
                  <pic:spPr>
                    <a:xfrm rot="5400000">
                      <a:off x="0" y="0"/>
                      <a:ext cx="3834977" cy="2876005"/>
                    </a:xfrm>
                    <a:prstGeom prst="rect">
                      <a:avLst/>
                    </a:prstGeom>
                  </pic:spPr>
                </pic:pic>
              </a:graphicData>
            </a:graphic>
          </wp:inline>
        </w:drawing>
      </w:r>
    </w:p>
    <w:p w14:paraId="6CFC7282" w14:textId="77777777" w:rsidR="00BB2633" w:rsidRPr="00247D79" w:rsidRDefault="00BB2633" w:rsidP="00157D99">
      <w:pPr>
        <w:pStyle w:val="AssignBody"/>
      </w:pPr>
    </w:p>
    <w:p w14:paraId="32334CE1" w14:textId="77777777" w:rsidR="00AF46CD" w:rsidRPr="00247D79" w:rsidRDefault="00AF46CD" w:rsidP="00157D99">
      <w:pPr>
        <w:pStyle w:val="AssignBody"/>
      </w:pPr>
      <w:r w:rsidRPr="00247D79">
        <w:t>Figure 1 below shows screenshots of correct answers from website:</w:t>
      </w:r>
    </w:p>
    <w:p w14:paraId="038710E0" w14:textId="27C027ED" w:rsidR="00E87CE4" w:rsidRPr="00247D79" w:rsidRDefault="00724D33" w:rsidP="00157D99">
      <w:pPr>
        <w:pStyle w:val="AssignBody"/>
      </w:pPr>
      <w:r w:rsidRPr="00247D79">
        <w:rPr>
          <w:noProof/>
        </w:rPr>
        <w:drawing>
          <wp:inline distT="0" distB="0" distL="0" distR="0" wp14:anchorId="08BA3F86" wp14:editId="5294A9CE">
            <wp:extent cx="5120640" cy="1855806"/>
            <wp:effectExtent l="0" t="0" r="0" b="0"/>
            <wp:docPr id="9" name="Picture 9" descr="Graphical user interface&#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Graphical user interface&#10;&#10;Description automatically generated with medium confidence"/>
                    <pic:cNvPicPr/>
                  </pic:nvPicPr>
                  <pic:blipFill>
                    <a:blip r:embed="rId15" cstate="print">
                      <a:extLst>
                        <a:ext uri="{28A0092B-C50C-407E-A947-70E740481C1C}">
                          <a14:useLocalDpi xmlns:a14="http://schemas.microsoft.com/office/drawing/2010/main" val="0"/>
                        </a:ext>
                      </a:extLst>
                    </a:blip>
                    <a:stretch>
                      <a:fillRect/>
                    </a:stretch>
                  </pic:blipFill>
                  <pic:spPr>
                    <a:xfrm>
                      <a:off x="0" y="0"/>
                      <a:ext cx="5175998" cy="1875869"/>
                    </a:xfrm>
                    <a:prstGeom prst="rect">
                      <a:avLst/>
                    </a:prstGeom>
                  </pic:spPr>
                </pic:pic>
              </a:graphicData>
            </a:graphic>
          </wp:inline>
        </w:drawing>
      </w:r>
      <w:r w:rsidR="003116FF" w:rsidRPr="00247D79">
        <w:t>(Figure 1)</w:t>
      </w:r>
    </w:p>
    <w:p w14:paraId="5F16908C" w14:textId="6D5C2868" w:rsidR="00AF46CD" w:rsidRPr="00247D79" w:rsidRDefault="00E674DB" w:rsidP="00157D99">
      <w:pPr>
        <w:pStyle w:val="AssignBody"/>
      </w:pPr>
      <w:sdt>
        <w:sdtPr>
          <w:id w:val="776295449"/>
          <w:citation/>
        </w:sdtPr>
        <w:sdtEndPr/>
        <w:sdtContent>
          <w:r w:rsidR="00AF46CD" w:rsidRPr="00247D79">
            <w:fldChar w:fldCharType="begin"/>
          </w:r>
          <w:r w:rsidR="00AF46CD" w:rsidRPr="00247D79">
            <w:instrText xml:space="preserve"> CITATION Mat17 \l 2057 </w:instrText>
          </w:r>
          <w:r w:rsidR="00AF46CD" w:rsidRPr="00247D79">
            <w:fldChar w:fldCharType="separate"/>
          </w:r>
          <w:r w:rsidR="00AF46CD" w:rsidRPr="00247D79">
            <w:rPr>
              <w:noProof/>
            </w:rPr>
            <w:t>(Math is fun, 2017)</w:t>
          </w:r>
          <w:r w:rsidR="00AF46CD" w:rsidRPr="00247D79">
            <w:fldChar w:fldCharType="end"/>
          </w:r>
        </w:sdtContent>
      </w:sdt>
    </w:p>
    <w:p w14:paraId="1FD722C0" w14:textId="77777777" w:rsidR="004F5EDC" w:rsidRPr="00247D79" w:rsidRDefault="004F5EDC">
      <w:pPr>
        <w:rPr>
          <w:rFonts w:ascii="Arial" w:hAnsi="Arial"/>
          <w:b/>
          <w:sz w:val="28"/>
        </w:rPr>
      </w:pPr>
      <w:r w:rsidRPr="00247D79">
        <w:br w:type="page"/>
      </w:r>
    </w:p>
    <w:p w14:paraId="3E6667E3" w14:textId="42BD1700" w:rsidR="00AF46CD" w:rsidRPr="00247D79" w:rsidRDefault="00AF46CD" w:rsidP="004A5AC6">
      <w:pPr>
        <w:pStyle w:val="AssignSubHeader"/>
        <w:numPr>
          <w:ilvl w:val="1"/>
          <w:numId w:val="67"/>
        </w:numPr>
      </w:pPr>
      <w:r w:rsidRPr="00247D79">
        <w:t>Asset 2:</w:t>
      </w:r>
      <w:r w:rsidR="008B5C26" w:rsidRPr="00247D79">
        <w:t xml:space="preserve"> </w:t>
      </w:r>
      <w:r w:rsidRPr="00247D79">
        <w:t>Digital Competency Framework (DCF) – Micro Teach Session:</w:t>
      </w:r>
    </w:p>
    <w:p w14:paraId="235EEAC2" w14:textId="77777777" w:rsidR="008B5C26" w:rsidRPr="00247D79" w:rsidRDefault="008B5C26" w:rsidP="008B5C26">
      <w:pPr>
        <w:pStyle w:val="AssignBody"/>
      </w:pPr>
    </w:p>
    <w:p w14:paraId="3F152CCF" w14:textId="77777777" w:rsidR="00EF2A8C" w:rsidRPr="00247D79" w:rsidRDefault="00E564F1" w:rsidP="00157D99">
      <w:pPr>
        <w:pStyle w:val="AssignBody"/>
      </w:pPr>
      <w:r w:rsidRPr="00247D79">
        <w:t>1.2.1</w:t>
      </w:r>
    </w:p>
    <w:p w14:paraId="79AC4A33" w14:textId="62A5370B" w:rsidR="00AF46CD" w:rsidRPr="00247D79" w:rsidRDefault="00AF46CD" w:rsidP="00157D99">
      <w:pPr>
        <w:pStyle w:val="AssignBody"/>
      </w:pPr>
      <w:r w:rsidRPr="00247D79">
        <w:t xml:space="preserve">I have included assets which are related to this micro teach session which are titled micro teach lesson plan and micro teach presentation. I was able to upgrade my DCF skills by learning how to be a presenter of an online session specifically how to be a presenter on Microsoft Teams software. This session was prior to my final teaching practice. This session enabled me to use Teams and be a presenter to the children of a Year 1 class </w:t>
      </w:r>
      <w:r w:rsidR="00F81832">
        <w:t>during</w:t>
      </w:r>
      <w:r w:rsidRPr="00247D79">
        <w:t xml:space="preserve"> my final placement. As a group of four, we taught other student teachers on our course the following lesson.</w:t>
      </w:r>
    </w:p>
    <w:p w14:paraId="61A78574" w14:textId="77777777" w:rsidR="00AF46CD" w:rsidRPr="00247D79" w:rsidRDefault="00AF46CD" w:rsidP="00157D99">
      <w:pPr>
        <w:pStyle w:val="AssignBody"/>
      </w:pPr>
    </w:p>
    <w:p w14:paraId="6EB8A2F1" w14:textId="77777777" w:rsidR="00EF2A8C" w:rsidRPr="00247D79" w:rsidRDefault="00E564F1" w:rsidP="00157D99">
      <w:pPr>
        <w:pStyle w:val="AssignBody"/>
        <w:rPr>
          <w:i/>
          <w:iCs/>
        </w:rPr>
      </w:pPr>
      <w:r w:rsidRPr="00247D79">
        <w:rPr>
          <w:i/>
          <w:iCs/>
        </w:rPr>
        <w:t>1.2.2</w:t>
      </w:r>
    </w:p>
    <w:p w14:paraId="72B7A7F3" w14:textId="23D2F2C8" w:rsidR="00AF46CD" w:rsidRPr="00247D79" w:rsidRDefault="00AF46CD" w:rsidP="00157D99">
      <w:pPr>
        <w:pStyle w:val="AssignBody"/>
        <w:rPr>
          <w:i/>
          <w:iCs/>
        </w:rPr>
      </w:pPr>
      <w:r w:rsidRPr="00247D79">
        <w:rPr>
          <w:i/>
          <w:iCs/>
        </w:rPr>
        <w:t>Asset</w:t>
      </w:r>
      <w:r w:rsidR="008B5C26" w:rsidRPr="00247D79">
        <w:rPr>
          <w:i/>
          <w:iCs/>
        </w:rPr>
        <w:t>s:</w:t>
      </w:r>
    </w:p>
    <w:p w14:paraId="0AB31C4D" w14:textId="77777777" w:rsidR="00AF46CD" w:rsidRPr="00247D79" w:rsidRDefault="00AF46CD" w:rsidP="00157D99">
      <w:pPr>
        <w:pStyle w:val="AssignBody"/>
        <w:rPr>
          <w:i/>
          <w:iCs/>
        </w:rPr>
      </w:pPr>
      <w:r w:rsidRPr="00247D79">
        <w:rPr>
          <w:i/>
          <w:iCs/>
        </w:rPr>
        <w:t>PowerPoint Slides:</w:t>
      </w:r>
    </w:p>
    <w:p w14:paraId="78252815" w14:textId="432ED2AB" w:rsidR="006B3E9C" w:rsidRPr="00247D79" w:rsidRDefault="00AF46CD" w:rsidP="00157D99">
      <w:pPr>
        <w:pStyle w:val="AssignBody"/>
        <w:rPr>
          <w:i/>
          <w:iCs/>
        </w:rPr>
      </w:pPr>
      <w:r w:rsidRPr="00247D79">
        <w:rPr>
          <w:noProof/>
        </w:rPr>
        <w:drawing>
          <wp:inline distT="0" distB="0" distL="0" distR="0" wp14:anchorId="566A4982" wp14:editId="2661D6C3">
            <wp:extent cx="6052011" cy="2410460"/>
            <wp:effectExtent l="0" t="0" r="6350" b="2540"/>
            <wp:docPr id="2" name="Picture 2" descr="A picture containing text, screensho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text, screenshot&#10;&#10;Description automatically generated"/>
                    <pic:cNvPicPr/>
                  </pic:nvPicPr>
                  <pic:blipFill>
                    <a:blip r:embed="rId16" cstate="print">
                      <a:extLst>
                        <a:ext uri="{28A0092B-C50C-407E-A947-70E740481C1C}">
                          <a14:useLocalDpi xmlns:a14="http://schemas.microsoft.com/office/drawing/2010/main" val="0"/>
                        </a:ext>
                      </a:extLst>
                    </a:blip>
                    <a:stretch>
                      <a:fillRect/>
                    </a:stretch>
                  </pic:blipFill>
                  <pic:spPr>
                    <a:xfrm>
                      <a:off x="0" y="0"/>
                      <a:ext cx="6153092" cy="2450720"/>
                    </a:xfrm>
                    <a:prstGeom prst="rect">
                      <a:avLst/>
                    </a:prstGeom>
                  </pic:spPr>
                </pic:pic>
              </a:graphicData>
            </a:graphic>
          </wp:inline>
        </w:drawing>
      </w:r>
    </w:p>
    <w:p w14:paraId="03B151FC" w14:textId="77777777" w:rsidR="004D03AF" w:rsidRPr="00247D79" w:rsidRDefault="004D03AF" w:rsidP="00157D99">
      <w:pPr>
        <w:pStyle w:val="AssignBody"/>
        <w:rPr>
          <w:i/>
          <w:iCs/>
        </w:rPr>
      </w:pPr>
    </w:p>
    <w:p w14:paraId="1D4077E3" w14:textId="5C16B479" w:rsidR="0024503B" w:rsidRPr="00247D79" w:rsidRDefault="00E01A5A" w:rsidP="00157D99">
      <w:pPr>
        <w:pStyle w:val="AssignBody"/>
        <w:rPr>
          <w:i/>
          <w:iCs/>
        </w:rPr>
      </w:pPr>
      <w:r>
        <w:rPr>
          <w:noProof/>
        </w:rPr>
        <w:drawing>
          <wp:anchor distT="0" distB="0" distL="114300" distR="114300" simplePos="0" relativeHeight="251672576" behindDoc="0" locked="0" layoutInCell="1" allowOverlap="1" wp14:anchorId="472C2E69" wp14:editId="0F541AB2">
            <wp:simplePos x="0" y="0"/>
            <wp:positionH relativeFrom="column">
              <wp:posOffset>-436245</wp:posOffset>
            </wp:positionH>
            <wp:positionV relativeFrom="paragraph">
              <wp:posOffset>243840</wp:posOffset>
            </wp:positionV>
            <wp:extent cx="6487160" cy="2000885"/>
            <wp:effectExtent l="0" t="0" r="2540" b="5715"/>
            <wp:wrapSquare wrapText="bothSides"/>
            <wp:docPr id="22" name="Picture 22" descr="Table&#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Table&#10;&#10;Description automatically generated with low confidence"/>
                    <pic:cNvPicPr/>
                  </pic:nvPicPr>
                  <pic:blipFill>
                    <a:blip r:embed="rId17">
                      <a:extLst>
                        <a:ext uri="{28A0092B-C50C-407E-A947-70E740481C1C}">
                          <a14:useLocalDpi xmlns:a14="http://schemas.microsoft.com/office/drawing/2010/main" val="0"/>
                        </a:ext>
                      </a:extLst>
                    </a:blip>
                    <a:stretch>
                      <a:fillRect/>
                    </a:stretch>
                  </pic:blipFill>
                  <pic:spPr>
                    <a:xfrm>
                      <a:off x="0" y="0"/>
                      <a:ext cx="6487160" cy="2000885"/>
                    </a:xfrm>
                    <a:prstGeom prst="rect">
                      <a:avLst/>
                    </a:prstGeom>
                  </pic:spPr>
                </pic:pic>
              </a:graphicData>
            </a:graphic>
            <wp14:sizeRelH relativeFrom="page">
              <wp14:pctWidth>0</wp14:pctWidth>
            </wp14:sizeRelH>
            <wp14:sizeRelV relativeFrom="page">
              <wp14:pctHeight>0</wp14:pctHeight>
            </wp14:sizeRelV>
          </wp:anchor>
        </w:drawing>
      </w:r>
      <w:r w:rsidR="00AF46CD" w:rsidRPr="00247D79">
        <w:rPr>
          <w:i/>
          <w:iCs/>
        </w:rPr>
        <w:t>Lesson Plan</w:t>
      </w:r>
      <w:r w:rsidR="0024503B" w:rsidRPr="00247D79">
        <w:rPr>
          <w:i/>
          <w:iCs/>
        </w:rPr>
        <w:t>:</w:t>
      </w:r>
    </w:p>
    <w:p w14:paraId="03D74FDB" w14:textId="615ACE73" w:rsidR="0024503B" w:rsidRPr="00247D79" w:rsidRDefault="004F17D9" w:rsidP="00157D99">
      <w:pPr>
        <w:pStyle w:val="AssignBody"/>
        <w:rPr>
          <w:i/>
          <w:iCs/>
        </w:rPr>
      </w:pPr>
      <w:r>
        <w:rPr>
          <w:noProof/>
        </w:rPr>
        <w:drawing>
          <wp:anchor distT="0" distB="0" distL="114300" distR="114300" simplePos="0" relativeHeight="251673600" behindDoc="0" locked="0" layoutInCell="1" allowOverlap="1" wp14:anchorId="73AEEB2A" wp14:editId="6D5A2484">
            <wp:simplePos x="0" y="0"/>
            <wp:positionH relativeFrom="column">
              <wp:posOffset>-577215</wp:posOffset>
            </wp:positionH>
            <wp:positionV relativeFrom="paragraph">
              <wp:posOffset>0</wp:posOffset>
            </wp:positionV>
            <wp:extent cx="6808470" cy="8741410"/>
            <wp:effectExtent l="0" t="0" r="0" b="0"/>
            <wp:wrapSquare wrapText="bothSides"/>
            <wp:docPr id="23" name="Picture 23"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Graphical user interface, text, application&#10;&#10;Description automatically generated"/>
                    <pic:cNvPicPr/>
                  </pic:nvPicPr>
                  <pic:blipFill>
                    <a:blip r:embed="rId18">
                      <a:extLst>
                        <a:ext uri="{28A0092B-C50C-407E-A947-70E740481C1C}">
                          <a14:useLocalDpi xmlns:a14="http://schemas.microsoft.com/office/drawing/2010/main" val="0"/>
                        </a:ext>
                      </a:extLst>
                    </a:blip>
                    <a:stretch>
                      <a:fillRect/>
                    </a:stretch>
                  </pic:blipFill>
                  <pic:spPr>
                    <a:xfrm>
                      <a:off x="0" y="0"/>
                      <a:ext cx="6808470" cy="8741410"/>
                    </a:xfrm>
                    <a:prstGeom prst="rect">
                      <a:avLst/>
                    </a:prstGeom>
                  </pic:spPr>
                </pic:pic>
              </a:graphicData>
            </a:graphic>
            <wp14:sizeRelH relativeFrom="page">
              <wp14:pctWidth>0</wp14:pctWidth>
            </wp14:sizeRelH>
            <wp14:sizeRelV relativeFrom="page">
              <wp14:pctHeight>0</wp14:pctHeight>
            </wp14:sizeRelV>
          </wp:anchor>
        </w:drawing>
      </w:r>
    </w:p>
    <w:p w14:paraId="68748B91" w14:textId="13838757" w:rsidR="00666E37" w:rsidRDefault="00666E37" w:rsidP="00477547">
      <w:r>
        <w:rPr>
          <w:noProof/>
        </w:rPr>
        <w:drawing>
          <wp:anchor distT="0" distB="0" distL="114300" distR="114300" simplePos="0" relativeHeight="251674624" behindDoc="0" locked="0" layoutInCell="1" allowOverlap="1" wp14:anchorId="717B5ACB" wp14:editId="0D6E5453">
            <wp:simplePos x="0" y="0"/>
            <wp:positionH relativeFrom="column">
              <wp:posOffset>-534816</wp:posOffset>
            </wp:positionH>
            <wp:positionV relativeFrom="paragraph">
              <wp:posOffset>-538</wp:posOffset>
            </wp:positionV>
            <wp:extent cx="6941185" cy="8637270"/>
            <wp:effectExtent l="0" t="0" r="5715" b="0"/>
            <wp:wrapSquare wrapText="bothSides"/>
            <wp:docPr id="34" name="Picture 34"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4" name="Picture 34" descr="Table&#10;&#10;Description automatically generated"/>
                    <pic:cNvPicPr/>
                  </pic:nvPicPr>
                  <pic:blipFill>
                    <a:blip r:embed="rId19">
                      <a:extLst>
                        <a:ext uri="{28A0092B-C50C-407E-A947-70E740481C1C}">
                          <a14:useLocalDpi xmlns:a14="http://schemas.microsoft.com/office/drawing/2010/main" val="0"/>
                        </a:ext>
                      </a:extLst>
                    </a:blip>
                    <a:stretch>
                      <a:fillRect/>
                    </a:stretch>
                  </pic:blipFill>
                  <pic:spPr>
                    <a:xfrm>
                      <a:off x="0" y="0"/>
                      <a:ext cx="6941185" cy="8637270"/>
                    </a:xfrm>
                    <a:prstGeom prst="rect">
                      <a:avLst/>
                    </a:prstGeom>
                  </pic:spPr>
                </pic:pic>
              </a:graphicData>
            </a:graphic>
            <wp14:sizeRelH relativeFrom="page">
              <wp14:pctWidth>0</wp14:pctWidth>
            </wp14:sizeRelH>
            <wp14:sizeRelV relativeFrom="page">
              <wp14:pctHeight>0</wp14:pctHeight>
            </wp14:sizeRelV>
          </wp:anchor>
        </w:drawing>
      </w:r>
    </w:p>
    <w:p w14:paraId="2FBE6E76" w14:textId="6D9C4F80" w:rsidR="00477547" w:rsidRPr="00247D79" w:rsidRDefault="00477547" w:rsidP="00477547">
      <w:pPr>
        <w:sectPr w:rsidR="00477547" w:rsidRPr="00247D79" w:rsidSect="00EC0A98">
          <w:headerReference w:type="default" r:id="rId20"/>
          <w:footerReference w:type="even" r:id="rId21"/>
          <w:footerReference w:type="default" r:id="rId22"/>
          <w:pgSz w:w="11900" w:h="16840"/>
          <w:pgMar w:top="1440" w:right="1440" w:bottom="1440" w:left="1440" w:header="720" w:footer="720" w:gutter="0"/>
          <w:cols w:space="720"/>
          <w:docGrid w:linePitch="360"/>
        </w:sectPr>
      </w:pPr>
    </w:p>
    <w:p w14:paraId="056328B5" w14:textId="028AB153" w:rsidR="006F3478" w:rsidRDefault="006F3478">
      <w:pPr>
        <w:rPr>
          <w:rFonts w:ascii="Arial" w:hAnsi="Arial"/>
          <w:b/>
          <w:sz w:val="28"/>
        </w:rPr>
      </w:pPr>
      <w:r>
        <w:rPr>
          <w:noProof/>
        </w:rPr>
        <w:drawing>
          <wp:anchor distT="0" distB="0" distL="114300" distR="114300" simplePos="0" relativeHeight="251675648" behindDoc="0" locked="0" layoutInCell="1" allowOverlap="1" wp14:anchorId="11B268B5" wp14:editId="0844A593">
            <wp:simplePos x="0" y="0"/>
            <wp:positionH relativeFrom="column">
              <wp:posOffset>-604520</wp:posOffset>
            </wp:positionH>
            <wp:positionV relativeFrom="paragraph">
              <wp:posOffset>146</wp:posOffset>
            </wp:positionV>
            <wp:extent cx="6731000" cy="1800225"/>
            <wp:effectExtent l="0" t="0" r="0" b="3175"/>
            <wp:wrapSquare wrapText="bothSides"/>
            <wp:docPr id="35" name="Picture 35"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Graphical user interface, text, application&#10;&#10;Description automatically generated"/>
                    <pic:cNvPicPr/>
                  </pic:nvPicPr>
                  <pic:blipFill>
                    <a:blip r:embed="rId23">
                      <a:extLst>
                        <a:ext uri="{28A0092B-C50C-407E-A947-70E740481C1C}">
                          <a14:useLocalDpi xmlns:a14="http://schemas.microsoft.com/office/drawing/2010/main" val="0"/>
                        </a:ext>
                      </a:extLst>
                    </a:blip>
                    <a:stretch>
                      <a:fillRect/>
                    </a:stretch>
                  </pic:blipFill>
                  <pic:spPr>
                    <a:xfrm>
                      <a:off x="0" y="0"/>
                      <a:ext cx="6731000" cy="1800225"/>
                    </a:xfrm>
                    <a:prstGeom prst="rect">
                      <a:avLst/>
                    </a:prstGeom>
                  </pic:spPr>
                </pic:pic>
              </a:graphicData>
            </a:graphic>
            <wp14:sizeRelH relativeFrom="page">
              <wp14:pctWidth>0</wp14:pctWidth>
            </wp14:sizeRelH>
            <wp14:sizeRelV relativeFrom="page">
              <wp14:pctHeight>0</wp14:pctHeight>
            </wp14:sizeRelV>
          </wp:anchor>
        </w:drawing>
      </w:r>
      <w:r>
        <w:br w:type="page"/>
      </w:r>
    </w:p>
    <w:p w14:paraId="5EFFAF03" w14:textId="1CC667D9" w:rsidR="00AF46CD" w:rsidRPr="00247D79" w:rsidRDefault="00AF46CD" w:rsidP="00C74233">
      <w:pPr>
        <w:pStyle w:val="AssignSubHeader"/>
        <w:numPr>
          <w:ilvl w:val="1"/>
          <w:numId w:val="67"/>
        </w:numPr>
      </w:pPr>
      <w:r w:rsidRPr="00247D79">
        <w:t>Asset 3:</w:t>
      </w:r>
      <w:r w:rsidR="00C74233" w:rsidRPr="00247D79">
        <w:t xml:space="preserve"> </w:t>
      </w:r>
      <w:r w:rsidRPr="00247D79">
        <w:t>Literacy – Learning Pie Corbett:</w:t>
      </w:r>
    </w:p>
    <w:p w14:paraId="11C871E7" w14:textId="77777777" w:rsidR="00C74233" w:rsidRPr="00247D79" w:rsidRDefault="00C74233" w:rsidP="00C74233">
      <w:pPr>
        <w:pStyle w:val="AssignBody"/>
      </w:pPr>
    </w:p>
    <w:p w14:paraId="0C5A3D4B" w14:textId="77777777" w:rsidR="00EF2A8C" w:rsidRPr="00247D79" w:rsidRDefault="00C74233" w:rsidP="00157D99">
      <w:pPr>
        <w:pStyle w:val="AssignBody"/>
      </w:pPr>
      <w:r w:rsidRPr="00247D79">
        <w:t>1.3.1</w:t>
      </w:r>
    </w:p>
    <w:p w14:paraId="11E9E973" w14:textId="15D01324" w:rsidR="00AF46CD" w:rsidRPr="00247D79" w:rsidRDefault="00E45ED6" w:rsidP="00157D99">
      <w:pPr>
        <w:pStyle w:val="AssignBody"/>
      </w:pPr>
      <w:r>
        <w:t>I</w:t>
      </w:r>
      <w:r w:rsidRPr="00247D79">
        <w:t>n order to teach the children their Christmas Concert script through Pie Corbett</w:t>
      </w:r>
      <w:r w:rsidR="0085687E">
        <w:t>,</w:t>
      </w:r>
      <w:r w:rsidRPr="00247D79">
        <w:t xml:space="preserve"> </w:t>
      </w:r>
      <w:r w:rsidR="00AF46CD" w:rsidRPr="00247D79">
        <w:t xml:space="preserve">I had to learn from teachers around me and </w:t>
      </w:r>
      <w:r w:rsidR="0085687E">
        <w:t xml:space="preserve">also </w:t>
      </w:r>
      <w:r w:rsidR="00AF46CD" w:rsidRPr="00247D79">
        <w:t>from the</w:t>
      </w:r>
      <w:r w:rsidR="0063775D">
        <w:t xml:space="preserve"> students</w:t>
      </w:r>
      <w:r w:rsidR="00AF46CD" w:rsidRPr="00247D79">
        <w:t>. - Journal entry - 12/11/2019, Learning Pie Corbett and Pie Corbett Research documents relate to this.</w:t>
      </w:r>
    </w:p>
    <w:p w14:paraId="55AD8EB5" w14:textId="77777777" w:rsidR="00AF46CD" w:rsidRPr="00247D79" w:rsidRDefault="00AF46CD" w:rsidP="00157D99">
      <w:pPr>
        <w:pStyle w:val="AssignBody"/>
      </w:pPr>
    </w:p>
    <w:p w14:paraId="5C6B42BF" w14:textId="77777777" w:rsidR="00EF2A8C" w:rsidRPr="00247D79" w:rsidRDefault="0058582C" w:rsidP="00157D99">
      <w:pPr>
        <w:pStyle w:val="AssignBody"/>
      </w:pPr>
      <w:r w:rsidRPr="00247D79">
        <w:t>1.3.2</w:t>
      </w:r>
    </w:p>
    <w:p w14:paraId="7E489CDA" w14:textId="554F4086" w:rsidR="00AF46CD" w:rsidRPr="00247D79" w:rsidRDefault="00AF46CD" w:rsidP="00157D99">
      <w:pPr>
        <w:pStyle w:val="AssignBody"/>
        <w:rPr>
          <w:i/>
          <w:iCs/>
        </w:rPr>
      </w:pPr>
      <w:r w:rsidRPr="00247D79">
        <w:rPr>
          <w:i/>
          <w:iCs/>
        </w:rPr>
        <w:t>Asse</w:t>
      </w:r>
      <w:r w:rsidR="0058582C" w:rsidRPr="00247D79">
        <w:rPr>
          <w:i/>
          <w:iCs/>
        </w:rPr>
        <w:t>ts:</w:t>
      </w:r>
    </w:p>
    <w:p w14:paraId="45F0B071" w14:textId="46F34075" w:rsidR="00ED29EC" w:rsidRPr="00247D79" w:rsidRDefault="00ED29EC" w:rsidP="00157D99">
      <w:pPr>
        <w:pStyle w:val="AssignBody"/>
        <w:rPr>
          <w:i/>
          <w:iCs/>
          <w:sz w:val="24"/>
          <w:szCs w:val="24"/>
        </w:rPr>
      </w:pPr>
      <w:r w:rsidRPr="00247D79">
        <w:rPr>
          <w:i/>
          <w:iCs/>
        </w:rPr>
        <w:t xml:space="preserve">Notes made from </w:t>
      </w:r>
      <w:r w:rsidR="00315CBD" w:rsidRPr="00247D79">
        <w:rPr>
          <w:i/>
          <w:iCs/>
        </w:rPr>
        <w:t xml:space="preserve">personal </w:t>
      </w:r>
      <w:r w:rsidRPr="00247D79">
        <w:rPr>
          <w:i/>
          <w:iCs/>
        </w:rPr>
        <w:t>experience and research:</w:t>
      </w:r>
    </w:p>
    <w:p w14:paraId="42B65500" w14:textId="77777777" w:rsidR="00AF46CD" w:rsidRPr="00247D79" w:rsidRDefault="00AF46CD" w:rsidP="00157D99">
      <w:pPr>
        <w:pStyle w:val="AssignBody"/>
        <w:rPr>
          <w:rFonts w:eastAsia="Times New Roman"/>
          <w:i/>
          <w:iCs/>
          <w:spacing w:val="-2"/>
          <w:sz w:val="24"/>
          <w:szCs w:val="24"/>
          <w:shd w:val="clear" w:color="auto" w:fill="FFFFFF"/>
          <w:lang w:eastAsia="en-GB"/>
        </w:rPr>
      </w:pPr>
      <w:r w:rsidRPr="00247D79">
        <w:rPr>
          <w:rFonts w:eastAsia="Times New Roman"/>
          <w:i/>
          <w:iCs/>
          <w:spacing w:val="-2"/>
          <w:sz w:val="24"/>
          <w:szCs w:val="24"/>
          <w:shd w:val="clear" w:color="auto" w:fill="FFFFFF"/>
          <w:lang w:eastAsia="en-GB"/>
        </w:rPr>
        <w:t>I learned this technique from a session with my class teacher. Where the concept of this technique was explained, and an example was given. After this session with the class teacher, I took it upon myself to research on the internet to further develop my understanding. I researched this technique in order to gain my own further knowledge on the topic. I decided to research into this strategy so that I could develop my pedagogical skills which were relevant to the planning that would be done during the PPA session that week and then used during the sessions that week to learn the Christmas concert script.</w:t>
      </w:r>
    </w:p>
    <w:p w14:paraId="67E7B9F0" w14:textId="77777777" w:rsidR="00AF46CD" w:rsidRPr="00247D79" w:rsidRDefault="00AF46CD" w:rsidP="00157D99">
      <w:pPr>
        <w:pStyle w:val="AssignBody"/>
        <w:rPr>
          <w:rFonts w:eastAsia="Times New Roman"/>
          <w:i/>
          <w:iCs/>
          <w:sz w:val="24"/>
          <w:szCs w:val="24"/>
          <w:lang w:eastAsia="en-GB"/>
        </w:rPr>
      </w:pPr>
    </w:p>
    <w:p w14:paraId="3FD51D54" w14:textId="77777777" w:rsidR="00AF46CD" w:rsidRPr="00247D79" w:rsidRDefault="00AF46CD" w:rsidP="00157D99">
      <w:pPr>
        <w:pStyle w:val="AssignBody"/>
        <w:rPr>
          <w:rFonts w:eastAsia="Times New Roman"/>
          <w:i/>
          <w:iCs/>
          <w:spacing w:val="-2"/>
          <w:sz w:val="24"/>
          <w:szCs w:val="24"/>
          <w:shd w:val="clear" w:color="auto" w:fill="FFFFFF"/>
          <w:lang w:eastAsia="en-GB"/>
        </w:rPr>
      </w:pPr>
      <w:r w:rsidRPr="00247D79">
        <w:rPr>
          <w:rFonts w:eastAsia="Times New Roman"/>
          <w:i/>
          <w:iCs/>
          <w:spacing w:val="-2"/>
          <w:sz w:val="24"/>
          <w:szCs w:val="24"/>
          <w:shd w:val="clear" w:color="auto" w:fill="FFFFFF"/>
          <w:lang w:eastAsia="en-GB"/>
        </w:rPr>
        <w:t>Having researched this approach, I learnt that 'Pie Corbett' is a 'Talk for Writing' approach. I learnt that it enables children to develop independent reading and writing and also helps children remember sentence patterns. The 'Pie Corbett' approach is based on the principle of how people learn. I enjoyed doing this research as it was essential that I learnt about this strategy in order to teach the children within my group. I learnt that 'Pie Corbett' is widely used.</w:t>
      </w:r>
    </w:p>
    <w:p w14:paraId="6DD303FE" w14:textId="77777777" w:rsidR="00AF46CD" w:rsidRPr="00247D79" w:rsidRDefault="00AF46CD" w:rsidP="00157D99">
      <w:pPr>
        <w:pStyle w:val="AssignBody"/>
        <w:rPr>
          <w:rFonts w:eastAsia="Times New Roman"/>
          <w:i/>
          <w:iCs/>
          <w:sz w:val="24"/>
          <w:szCs w:val="24"/>
          <w:lang w:eastAsia="en-GB"/>
        </w:rPr>
      </w:pPr>
    </w:p>
    <w:p w14:paraId="534D175E" w14:textId="77777777" w:rsidR="00AF46CD" w:rsidRPr="00247D79" w:rsidRDefault="00AF46CD" w:rsidP="00157D99">
      <w:pPr>
        <w:pStyle w:val="AssignBody"/>
        <w:rPr>
          <w:rFonts w:eastAsia="Times New Roman"/>
          <w:i/>
          <w:iCs/>
          <w:spacing w:val="-2"/>
          <w:sz w:val="24"/>
          <w:szCs w:val="24"/>
          <w:shd w:val="clear" w:color="auto" w:fill="FFFFFF"/>
          <w:lang w:eastAsia="en-GB"/>
        </w:rPr>
      </w:pPr>
      <w:r w:rsidRPr="00247D79">
        <w:rPr>
          <w:rFonts w:eastAsia="Times New Roman"/>
          <w:i/>
          <w:iCs/>
          <w:spacing w:val="-2"/>
          <w:sz w:val="24"/>
          <w:szCs w:val="24"/>
          <w:shd w:val="clear" w:color="auto" w:fill="FFFFFF"/>
          <w:lang w:eastAsia="en-GB"/>
        </w:rPr>
        <w:t>From my wider reading and research findings and having conversations with the class and year group teachers, I have developed a new technique that I needed throughout my placement at this school and throughout my future teaching career. My research for this technique developed my knowledge and understanding on this technique in order to develop the children in my group's cognitive development. Developing this new technique has shaped my practice and pedagogy.</w:t>
      </w:r>
    </w:p>
    <w:p w14:paraId="4F8640CC" w14:textId="77777777" w:rsidR="00AF46CD" w:rsidRPr="00247D79" w:rsidRDefault="00AF46CD" w:rsidP="00157D99">
      <w:pPr>
        <w:pStyle w:val="AssignBody"/>
        <w:rPr>
          <w:rFonts w:eastAsia="Times New Roman"/>
          <w:i/>
          <w:iCs/>
          <w:sz w:val="24"/>
          <w:szCs w:val="24"/>
          <w:lang w:eastAsia="en-GB"/>
        </w:rPr>
      </w:pPr>
    </w:p>
    <w:p w14:paraId="39FCF564" w14:textId="3ABA4038" w:rsidR="00AF46CD" w:rsidRPr="00247D79" w:rsidRDefault="00AF46CD" w:rsidP="00157D99">
      <w:pPr>
        <w:pStyle w:val="AssignBody"/>
        <w:rPr>
          <w:rFonts w:eastAsia="Times New Roman"/>
          <w:i/>
          <w:iCs/>
          <w:spacing w:val="-2"/>
          <w:sz w:val="24"/>
          <w:szCs w:val="24"/>
          <w:shd w:val="clear" w:color="auto" w:fill="FFFFFF"/>
          <w:lang w:eastAsia="en-GB"/>
        </w:rPr>
      </w:pPr>
      <w:r w:rsidRPr="00247D79">
        <w:rPr>
          <w:rFonts w:eastAsia="Times New Roman"/>
          <w:i/>
          <w:iCs/>
          <w:spacing w:val="-2"/>
          <w:sz w:val="24"/>
          <w:szCs w:val="24"/>
          <w:shd w:val="clear" w:color="auto" w:fill="FFFFFF"/>
          <w:lang w:eastAsia="en-GB"/>
        </w:rPr>
        <w:t>I will now be able to research into other 'Talk for Writing' strategies in order to develop my pedagogy and then use this in my classroom during my placements and in my future career. I will also be able to use Pie Corbett in my next placements and future teaching roles for situations such as learning a script for a concert or for learning about a book or text.​​​​​​​ I can now further develop this technique and adapt it to use in my future career. I can also develop a new technique in line with this strategy. </w:t>
      </w:r>
    </w:p>
    <w:p w14:paraId="163E65C2" w14:textId="77777777" w:rsidR="00562208" w:rsidRPr="00247D79" w:rsidRDefault="00562208" w:rsidP="00157D99">
      <w:pPr>
        <w:pStyle w:val="AssignBody"/>
        <w:rPr>
          <w:rFonts w:eastAsia="Times New Roman"/>
          <w:i/>
          <w:iCs/>
          <w:spacing w:val="-2"/>
          <w:shd w:val="clear" w:color="auto" w:fill="FFFFFF"/>
          <w:lang w:eastAsia="en-GB"/>
        </w:rPr>
      </w:pPr>
    </w:p>
    <w:p w14:paraId="385EBF0B" w14:textId="77777777" w:rsidR="00AF46CD" w:rsidRPr="00247D79" w:rsidRDefault="00AF46CD" w:rsidP="00157D99">
      <w:pPr>
        <w:pStyle w:val="AssignBody"/>
        <w:rPr>
          <w:shd w:val="clear" w:color="auto" w:fill="FFFFFF"/>
          <w:lang w:eastAsia="en-GB"/>
        </w:rPr>
      </w:pPr>
      <w:r w:rsidRPr="00247D79">
        <w:rPr>
          <w:shd w:val="clear" w:color="auto" w:fill="FFFFFF"/>
          <w:lang w:eastAsia="en-GB"/>
        </w:rPr>
        <w:t xml:space="preserve">Figure 2 below represents a screenshot of the research and wider </w:t>
      </w:r>
      <w:r w:rsidRPr="00247D79">
        <w:t>readings</w:t>
      </w:r>
      <w:r w:rsidRPr="00247D79">
        <w:rPr>
          <w:shd w:val="clear" w:color="auto" w:fill="FFFFFF"/>
          <w:lang w:eastAsia="en-GB"/>
        </w:rPr>
        <w:t xml:space="preserve"> for Pie Corbett:</w:t>
      </w:r>
    </w:p>
    <w:p w14:paraId="25D3C7F0" w14:textId="07EE8D78" w:rsidR="00AF46CD" w:rsidRPr="00247D79" w:rsidRDefault="00AF46CD" w:rsidP="00157D99">
      <w:pPr>
        <w:pStyle w:val="AssignBody"/>
        <w:rPr>
          <w:rFonts w:eastAsia="Times New Roman"/>
          <w:i/>
          <w:iCs/>
          <w:lang w:eastAsia="en-GB"/>
        </w:rPr>
      </w:pPr>
      <w:r w:rsidRPr="00247D79">
        <w:rPr>
          <w:noProof/>
        </w:rPr>
        <w:drawing>
          <wp:inline distT="0" distB="0" distL="0" distR="0" wp14:anchorId="0AAAB104" wp14:editId="190BF489">
            <wp:extent cx="4953000" cy="4684183"/>
            <wp:effectExtent l="0" t="0" r="0" b="2540"/>
            <wp:docPr id="1" name="Picture 1" descr="Graphical user interface, text, application, let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Graphical user interface, text, application, letter&#10;&#10;Description automatically generated"/>
                    <pic:cNvPicPr/>
                  </pic:nvPicPr>
                  <pic:blipFill>
                    <a:blip r:embed="rId24" cstate="print">
                      <a:extLst>
                        <a:ext uri="{28A0092B-C50C-407E-A947-70E740481C1C}">
                          <a14:useLocalDpi xmlns:a14="http://schemas.microsoft.com/office/drawing/2010/main" val="0"/>
                        </a:ext>
                      </a:extLst>
                    </a:blip>
                    <a:stretch>
                      <a:fillRect/>
                    </a:stretch>
                  </pic:blipFill>
                  <pic:spPr>
                    <a:xfrm>
                      <a:off x="0" y="0"/>
                      <a:ext cx="5010502" cy="4738564"/>
                    </a:xfrm>
                    <a:prstGeom prst="rect">
                      <a:avLst/>
                    </a:prstGeom>
                  </pic:spPr>
                </pic:pic>
              </a:graphicData>
            </a:graphic>
          </wp:inline>
        </w:drawing>
      </w:r>
      <w:r w:rsidR="00E87CE4" w:rsidRPr="00247D79">
        <w:t xml:space="preserve"> (Figure 2)</w:t>
      </w:r>
    </w:p>
    <w:p w14:paraId="48AA0BD8" w14:textId="77777777" w:rsidR="00AF46CD" w:rsidRPr="00247D79" w:rsidRDefault="00E674DB" w:rsidP="00157D99">
      <w:pPr>
        <w:pStyle w:val="AssignBody"/>
        <w:rPr>
          <w:sz w:val="24"/>
          <w:szCs w:val="24"/>
        </w:rPr>
      </w:pPr>
      <w:sdt>
        <w:sdtPr>
          <w:id w:val="-254207670"/>
          <w:citation/>
        </w:sdtPr>
        <w:sdtEndPr/>
        <w:sdtContent>
          <w:r w:rsidR="00AF46CD" w:rsidRPr="00247D79">
            <w:fldChar w:fldCharType="begin"/>
          </w:r>
          <w:r w:rsidR="00AF46CD" w:rsidRPr="00247D79">
            <w:instrText xml:space="preserve"> CITATION Tal21 \l 2057 </w:instrText>
          </w:r>
          <w:r w:rsidR="00AF46CD" w:rsidRPr="00247D79">
            <w:fldChar w:fldCharType="separate"/>
          </w:r>
          <w:r w:rsidR="00AF46CD" w:rsidRPr="00247D79">
            <w:rPr>
              <w:rFonts w:eastAsia="Times New Roman"/>
              <w:noProof/>
            </w:rPr>
            <w:t>(Talk for Writing, 2021)</w:t>
          </w:r>
          <w:r w:rsidR="00AF46CD" w:rsidRPr="00247D79">
            <w:fldChar w:fldCharType="end"/>
          </w:r>
        </w:sdtContent>
      </w:sdt>
    </w:p>
    <w:p w14:paraId="3E952626" w14:textId="77777777" w:rsidR="00AF46CD" w:rsidRPr="00247D79" w:rsidRDefault="00AF46CD" w:rsidP="00157D99">
      <w:pPr>
        <w:pStyle w:val="AssignBody"/>
        <w:rPr>
          <w:rFonts w:eastAsia="Times New Roman"/>
          <w:b/>
          <w:bCs/>
          <w:sz w:val="24"/>
          <w:szCs w:val="24"/>
          <w:u w:val="single"/>
          <w:lang w:eastAsia="en-GB"/>
        </w:rPr>
      </w:pPr>
      <w:r w:rsidRPr="00247D79">
        <w:rPr>
          <w:b/>
          <w:bCs/>
          <w:sz w:val="24"/>
          <w:szCs w:val="24"/>
          <w:u w:val="single"/>
        </w:rPr>
        <w:br w:type="page"/>
      </w:r>
    </w:p>
    <w:p w14:paraId="5D4F4870" w14:textId="59AD802A" w:rsidR="00B65817" w:rsidRPr="00247D79" w:rsidRDefault="000F4836" w:rsidP="00C209E0">
      <w:pPr>
        <w:pStyle w:val="AssignSubHeader"/>
        <w:numPr>
          <w:ilvl w:val="0"/>
          <w:numId w:val="67"/>
        </w:numPr>
      </w:pPr>
      <w:r w:rsidRPr="00247D79">
        <w:t xml:space="preserve"> </w:t>
      </w:r>
      <w:r w:rsidR="00944292" w:rsidRPr="00247D79">
        <w:t xml:space="preserve">Reflection on planning for </w:t>
      </w:r>
      <w:r w:rsidR="00815F2E" w:rsidRPr="00247D79">
        <w:t>progression</w:t>
      </w:r>
      <w:r w:rsidR="00AE7C6C" w:rsidRPr="00247D79">
        <w:t xml:space="preserve"> in learning and assessment</w:t>
      </w:r>
      <w:r w:rsidR="007A633F" w:rsidRPr="00247D79">
        <w:t xml:space="preserve"> (Tab 7)</w:t>
      </w:r>
    </w:p>
    <w:p w14:paraId="0A5042D1" w14:textId="77777777" w:rsidR="00364C07" w:rsidRPr="00247D79" w:rsidRDefault="00364C07" w:rsidP="00364C07">
      <w:pPr>
        <w:pStyle w:val="AssignBody"/>
      </w:pPr>
    </w:p>
    <w:p w14:paraId="653CA93B" w14:textId="1A519604" w:rsidR="00364C07" w:rsidRPr="00247D79" w:rsidRDefault="000F4836" w:rsidP="00D31610">
      <w:pPr>
        <w:pStyle w:val="AssignSubHeader"/>
      </w:pPr>
      <w:r w:rsidRPr="00247D79">
        <w:t xml:space="preserve">2.1 </w:t>
      </w:r>
      <w:r w:rsidR="003916FA" w:rsidRPr="00247D79">
        <w:t>Pro</w:t>
      </w:r>
      <w:r w:rsidR="006B4793" w:rsidRPr="00247D79">
        <w:t xml:space="preserve">fessional Learning Experience Template 1: </w:t>
      </w:r>
      <w:r w:rsidR="00AF46CD" w:rsidRPr="00247D79">
        <w:t>Cold Write Assessment in Year 4 Class</w:t>
      </w:r>
    </w:p>
    <w:p w14:paraId="546F9DB9" w14:textId="77777777" w:rsidR="00D31610" w:rsidRPr="00247D79" w:rsidRDefault="00D31610" w:rsidP="00D31610">
      <w:pPr>
        <w:pStyle w:val="AssignBody"/>
      </w:pPr>
    </w:p>
    <w:p w14:paraId="404539A1" w14:textId="77777777" w:rsidR="00EF2A8C" w:rsidRPr="00247D79" w:rsidRDefault="0069568D" w:rsidP="00AE7C6C">
      <w:pPr>
        <w:pStyle w:val="AssignBody"/>
      </w:pPr>
      <w:r w:rsidRPr="00247D79">
        <w:t>2.1.1</w:t>
      </w:r>
    </w:p>
    <w:p w14:paraId="792649B5" w14:textId="53C178D4" w:rsidR="00AF46CD" w:rsidRPr="00247D79" w:rsidRDefault="00AF46CD" w:rsidP="00AE7C6C">
      <w:pPr>
        <w:pStyle w:val="AssignBody"/>
        <w:rPr>
          <w:u w:val="single"/>
        </w:rPr>
      </w:pPr>
      <w:r w:rsidRPr="00247D79">
        <w:rPr>
          <w:u w:val="single"/>
        </w:rPr>
        <w:t>What did you do and why?</w:t>
      </w:r>
    </w:p>
    <w:p w14:paraId="7C78A661" w14:textId="77777777" w:rsidR="00560E6B" w:rsidRPr="00247D79" w:rsidRDefault="00560E6B" w:rsidP="00560E6B">
      <w:pPr>
        <w:pStyle w:val="AssignBody"/>
      </w:pPr>
      <w:r w:rsidRPr="00247D79">
        <w:t>Progression in learning and assessment:</w:t>
      </w:r>
    </w:p>
    <w:p w14:paraId="0E463C48" w14:textId="0073F500" w:rsidR="00AF46CD" w:rsidRPr="00247D79" w:rsidRDefault="00AF46CD" w:rsidP="00AE7C6C">
      <w:pPr>
        <w:pStyle w:val="AssignBody"/>
        <w:rPr>
          <w:rFonts w:eastAsia="Times New Roman"/>
          <w:spacing w:val="-2"/>
          <w:shd w:val="clear" w:color="auto" w:fill="FFFFFF"/>
          <w:lang w:eastAsia="en-GB"/>
        </w:rPr>
      </w:pPr>
      <w:r w:rsidRPr="00247D79">
        <w:rPr>
          <w:rFonts w:eastAsia="Times New Roman"/>
          <w:spacing w:val="-2"/>
          <w:shd w:val="clear" w:color="auto" w:fill="FFFFFF"/>
          <w:lang w:eastAsia="en-GB"/>
        </w:rPr>
        <w:t xml:space="preserve">The children completed a 'cold write' as a base line assessment before the children continued their learning in this area. The children in the whole of year 4 completed a cold write along with a quick assessment called a 'Pathway' assessment. They completed these in order for the teachers to </w:t>
      </w:r>
      <w:proofErr w:type="gramStart"/>
      <w:r w:rsidRPr="00247D79">
        <w:rPr>
          <w:rFonts w:eastAsia="Times New Roman"/>
          <w:spacing w:val="-2"/>
          <w:shd w:val="clear" w:color="auto" w:fill="FFFFFF"/>
          <w:lang w:eastAsia="en-GB"/>
        </w:rPr>
        <w:t>spilt</w:t>
      </w:r>
      <w:proofErr w:type="gramEnd"/>
      <w:r w:rsidRPr="00247D79">
        <w:rPr>
          <w:rFonts w:eastAsia="Times New Roman"/>
          <w:spacing w:val="-2"/>
          <w:shd w:val="clear" w:color="auto" w:fill="FFFFFF"/>
          <w:lang w:eastAsia="en-GB"/>
        </w:rPr>
        <w:t xml:space="preserve"> </w:t>
      </w:r>
      <w:r w:rsidR="008E4A0D">
        <w:rPr>
          <w:rFonts w:eastAsia="Times New Roman"/>
          <w:spacing w:val="-2"/>
          <w:shd w:val="clear" w:color="auto" w:fill="FFFFFF"/>
          <w:lang w:eastAsia="en-GB"/>
        </w:rPr>
        <w:t>the children</w:t>
      </w:r>
      <w:r w:rsidRPr="00247D79">
        <w:rPr>
          <w:rFonts w:eastAsia="Times New Roman"/>
          <w:spacing w:val="-2"/>
          <w:shd w:val="clear" w:color="auto" w:fill="FFFFFF"/>
          <w:lang w:eastAsia="en-GB"/>
        </w:rPr>
        <w:t xml:space="preserve"> into three classes </w:t>
      </w:r>
      <w:r w:rsidR="008E4A0D">
        <w:rPr>
          <w:rFonts w:eastAsia="Times New Roman"/>
          <w:spacing w:val="-2"/>
          <w:shd w:val="clear" w:color="auto" w:fill="FFFFFF"/>
          <w:lang w:eastAsia="en-GB"/>
        </w:rPr>
        <w:t>in line with their abilities</w:t>
      </w:r>
      <w:r w:rsidRPr="00247D79">
        <w:rPr>
          <w:rFonts w:eastAsia="Times New Roman"/>
          <w:spacing w:val="-2"/>
          <w:shd w:val="clear" w:color="auto" w:fill="FFFFFF"/>
          <w:lang w:eastAsia="en-GB"/>
        </w:rPr>
        <w:t xml:space="preserve"> e.g., one class for currently lower attaining, one class for currently middle attaining and one class for currently higher attaining.</w:t>
      </w:r>
      <w:r w:rsidR="00B0530B">
        <w:rPr>
          <w:rFonts w:eastAsia="Times New Roman"/>
          <w:spacing w:val="-2"/>
          <w:shd w:val="clear" w:color="auto" w:fill="FFFFFF"/>
          <w:lang w:eastAsia="en-GB"/>
        </w:rPr>
        <w:t xml:space="preserve"> The purpose of t</w:t>
      </w:r>
      <w:r w:rsidRPr="00247D79">
        <w:rPr>
          <w:rFonts w:eastAsia="Times New Roman"/>
          <w:spacing w:val="-2"/>
          <w:shd w:val="clear" w:color="auto" w:fill="FFFFFF"/>
          <w:lang w:eastAsia="en-GB"/>
        </w:rPr>
        <w:t>his was so that the children could receive work that was best suited to their abilities and the children could have further differentiated work within these classes so that there was even more suitable tasks and challenges for the children. The children has received a small amount </w:t>
      </w:r>
      <w:r w:rsidR="00B0530B">
        <w:rPr>
          <w:rFonts w:eastAsia="Times New Roman"/>
          <w:spacing w:val="-2"/>
          <w:shd w:val="clear" w:color="auto" w:fill="FFFFFF"/>
          <w:lang w:eastAsia="en-GB"/>
        </w:rPr>
        <w:t xml:space="preserve">of </w:t>
      </w:r>
      <w:r w:rsidRPr="00247D79">
        <w:rPr>
          <w:rFonts w:eastAsia="Times New Roman"/>
          <w:spacing w:val="-2"/>
          <w:shd w:val="clear" w:color="auto" w:fill="FFFFFF"/>
          <w:lang w:eastAsia="en-GB"/>
        </w:rPr>
        <w:t xml:space="preserve">information after the Pathway but before the cold write. This was so the children had a reminder of the type of tasks they had </w:t>
      </w:r>
      <w:r w:rsidR="00B0530B">
        <w:rPr>
          <w:rFonts w:eastAsia="Times New Roman"/>
          <w:spacing w:val="-2"/>
          <w:shd w:val="clear" w:color="auto" w:fill="FFFFFF"/>
          <w:lang w:eastAsia="en-GB"/>
        </w:rPr>
        <w:t>completed during</w:t>
      </w:r>
      <w:r w:rsidRPr="00247D79">
        <w:rPr>
          <w:rFonts w:eastAsia="Times New Roman"/>
          <w:spacing w:val="-2"/>
          <w:shd w:val="clear" w:color="auto" w:fill="FFFFFF"/>
          <w:lang w:eastAsia="en-GB"/>
        </w:rPr>
        <w:t xml:space="preserve"> the previous year. I took all the session</w:t>
      </w:r>
      <w:r w:rsidR="00C3700D" w:rsidRPr="00247D79">
        <w:rPr>
          <w:rFonts w:eastAsia="Times New Roman"/>
          <w:spacing w:val="-2"/>
          <w:shd w:val="clear" w:color="auto" w:fill="FFFFFF"/>
          <w:lang w:eastAsia="en-GB"/>
        </w:rPr>
        <w:t>s</w:t>
      </w:r>
      <w:r w:rsidRPr="00247D79">
        <w:rPr>
          <w:rFonts w:eastAsia="Times New Roman"/>
          <w:spacing w:val="-2"/>
          <w:shd w:val="clear" w:color="auto" w:fill="FFFFFF"/>
          <w:lang w:eastAsia="en-GB"/>
        </w:rPr>
        <w:t xml:space="preserve"> </w:t>
      </w:r>
      <w:r w:rsidR="00B21664" w:rsidRPr="00247D79">
        <w:rPr>
          <w:rFonts w:eastAsia="Times New Roman"/>
          <w:spacing w:val="-2"/>
          <w:shd w:val="clear" w:color="auto" w:fill="FFFFFF"/>
          <w:lang w:eastAsia="en-GB"/>
        </w:rPr>
        <w:t>for</w:t>
      </w:r>
      <w:r w:rsidRPr="00247D79">
        <w:rPr>
          <w:rFonts w:eastAsia="Times New Roman"/>
          <w:spacing w:val="-2"/>
          <w:shd w:val="clear" w:color="auto" w:fill="FFFFFF"/>
          <w:lang w:eastAsia="en-GB"/>
        </w:rPr>
        <w:t xml:space="preserve"> literacy for the first week of starting this new topic. Therefore, I was able to assess the learning as the children progressed through the series of lessons.</w:t>
      </w:r>
    </w:p>
    <w:p w14:paraId="4790E3D3" w14:textId="77777777" w:rsidR="00D2523E" w:rsidRPr="00247D79" w:rsidRDefault="00D2523E" w:rsidP="00AE7C6C">
      <w:pPr>
        <w:pStyle w:val="AssignBody"/>
        <w:rPr>
          <w:rFonts w:eastAsia="Times New Roman"/>
          <w:lang w:eastAsia="en-GB"/>
        </w:rPr>
      </w:pPr>
    </w:p>
    <w:p w14:paraId="5BF28F01" w14:textId="77777777" w:rsidR="00EF2A8C" w:rsidRPr="00247D79" w:rsidRDefault="0069568D" w:rsidP="00AE7C6C">
      <w:pPr>
        <w:pStyle w:val="AssignBody"/>
      </w:pPr>
      <w:r w:rsidRPr="00247D79">
        <w:t>2.1.2</w:t>
      </w:r>
    </w:p>
    <w:p w14:paraId="378345D0" w14:textId="209A566E" w:rsidR="00AF46CD" w:rsidRPr="00247D79" w:rsidRDefault="00AF46CD" w:rsidP="00AE7C6C">
      <w:pPr>
        <w:pStyle w:val="AssignBody"/>
        <w:rPr>
          <w:u w:val="single"/>
        </w:rPr>
      </w:pPr>
      <w:r w:rsidRPr="00247D79">
        <w:rPr>
          <w:u w:val="single"/>
        </w:rPr>
        <w:t>What have you learnt?</w:t>
      </w:r>
    </w:p>
    <w:p w14:paraId="61643507" w14:textId="77777777" w:rsidR="00560E6B" w:rsidRPr="00247D79" w:rsidRDefault="00560E6B" w:rsidP="00560E6B">
      <w:pPr>
        <w:pStyle w:val="AssignBody"/>
      </w:pPr>
      <w:r w:rsidRPr="00247D79">
        <w:t>Progression in learning and assessment:</w:t>
      </w:r>
    </w:p>
    <w:p w14:paraId="730F140D" w14:textId="19ADDA10" w:rsidR="00E909BF" w:rsidRPr="00247D79" w:rsidRDefault="00AF46CD" w:rsidP="00AE7C6C">
      <w:pPr>
        <w:pStyle w:val="AssignBody"/>
        <w:rPr>
          <w:rFonts w:eastAsia="Times New Roman"/>
          <w:spacing w:val="-2"/>
          <w:shd w:val="clear" w:color="auto" w:fill="FFFFFF"/>
          <w:lang w:eastAsia="en-GB"/>
        </w:rPr>
      </w:pPr>
      <w:r w:rsidRPr="00247D79">
        <w:rPr>
          <w:rFonts w:eastAsia="Times New Roman"/>
          <w:spacing w:val="-2"/>
          <w:shd w:val="clear" w:color="auto" w:fill="FFFFFF"/>
          <w:lang w:eastAsia="en-GB"/>
        </w:rPr>
        <w:t xml:space="preserve">I learnt that this assessment was helpful alongside the Pathway assessment to track the progression in the learning over a period of time and </w:t>
      </w:r>
      <w:r w:rsidR="00422327">
        <w:rPr>
          <w:rFonts w:eastAsia="Times New Roman"/>
          <w:spacing w:val="-2"/>
          <w:shd w:val="clear" w:color="auto" w:fill="FFFFFF"/>
          <w:lang w:eastAsia="en-GB"/>
        </w:rPr>
        <w:t xml:space="preserve">a </w:t>
      </w:r>
      <w:r w:rsidRPr="00247D79">
        <w:rPr>
          <w:rFonts w:eastAsia="Times New Roman"/>
          <w:spacing w:val="-2"/>
          <w:shd w:val="clear" w:color="auto" w:fill="FFFFFF"/>
          <w:lang w:eastAsia="en-GB"/>
        </w:rPr>
        <w:t xml:space="preserve">series of lessons for each individual child. The Pathway assessment along with the cold write stayed in the children's books so that by the time the topic and </w:t>
      </w:r>
      <w:r w:rsidR="00422327">
        <w:rPr>
          <w:rFonts w:eastAsia="Times New Roman"/>
          <w:spacing w:val="-2"/>
          <w:shd w:val="clear" w:color="auto" w:fill="FFFFFF"/>
          <w:lang w:eastAsia="en-GB"/>
        </w:rPr>
        <w:t xml:space="preserve">the </w:t>
      </w:r>
      <w:r w:rsidRPr="00247D79">
        <w:rPr>
          <w:rFonts w:eastAsia="Times New Roman"/>
          <w:spacing w:val="-2"/>
          <w:shd w:val="clear" w:color="auto" w:fill="FFFFFF"/>
          <w:lang w:eastAsia="en-GB"/>
        </w:rPr>
        <w:t xml:space="preserve">series of lessons </w:t>
      </w:r>
      <w:r w:rsidR="00422327">
        <w:rPr>
          <w:rFonts w:eastAsia="Times New Roman"/>
          <w:spacing w:val="-2"/>
          <w:shd w:val="clear" w:color="auto" w:fill="FFFFFF"/>
          <w:lang w:eastAsia="en-GB"/>
        </w:rPr>
        <w:t>had</w:t>
      </w:r>
      <w:r w:rsidRPr="00247D79">
        <w:rPr>
          <w:rFonts w:eastAsia="Times New Roman"/>
          <w:spacing w:val="-2"/>
          <w:shd w:val="clear" w:color="auto" w:fill="FFFFFF"/>
          <w:lang w:eastAsia="en-GB"/>
        </w:rPr>
        <w:t xml:space="preserve"> finished there was sufficient evidence to back teachers grading and marking and assessments for the children's progression. I learnt that these assessments were very useful when it came to "book looks" in ADDs sessions </w:t>
      </w:r>
      <w:r w:rsidR="006804A6">
        <w:rPr>
          <w:rFonts w:eastAsia="Times New Roman"/>
          <w:spacing w:val="-2"/>
          <w:shd w:val="clear" w:color="auto" w:fill="FFFFFF"/>
          <w:lang w:eastAsia="en-GB"/>
        </w:rPr>
        <w:t>that took place</w:t>
      </w:r>
      <w:r w:rsidR="005C5AA2">
        <w:rPr>
          <w:rFonts w:eastAsia="Times New Roman"/>
          <w:spacing w:val="-2"/>
          <w:shd w:val="clear" w:color="auto" w:fill="FFFFFF"/>
          <w:lang w:eastAsia="en-GB"/>
        </w:rPr>
        <w:t xml:space="preserve"> during</w:t>
      </w:r>
      <w:r w:rsidRPr="00247D79">
        <w:rPr>
          <w:rFonts w:eastAsia="Times New Roman"/>
          <w:spacing w:val="-2"/>
          <w:shd w:val="clear" w:color="auto" w:fill="FFFFFF"/>
          <w:lang w:eastAsia="en-GB"/>
        </w:rPr>
        <w:t xml:space="preserve"> the staff meetings. I learnt that this was also helpful for my reviews for my own lessons. I believe using these assessments will enable teachers to plan for the children's individual needs better in order for the children to progress more.</w:t>
      </w:r>
      <w:r w:rsidR="00E909BF" w:rsidRPr="00247D79">
        <w:rPr>
          <w:rFonts w:eastAsia="Times New Roman"/>
          <w:spacing w:val="-2"/>
          <w:shd w:val="clear" w:color="auto" w:fill="FFFFFF"/>
          <w:lang w:eastAsia="en-GB"/>
        </w:rPr>
        <w:t xml:space="preserve"> “Assessment </w:t>
      </w:r>
      <w:r w:rsidR="00BD1434" w:rsidRPr="00247D79">
        <w:rPr>
          <w:rFonts w:eastAsia="Times New Roman"/>
          <w:spacing w:val="-2"/>
          <w:shd w:val="clear" w:color="auto" w:fill="FFFFFF"/>
          <w:lang w:eastAsia="en-GB"/>
        </w:rPr>
        <w:t xml:space="preserve">lets teachers see what progress a child is making and provides teachers with information which assists them to plan hot to help pupils make further progress” </w:t>
      </w:r>
      <w:sdt>
        <w:sdtPr>
          <w:rPr>
            <w:rFonts w:eastAsia="Times New Roman"/>
            <w:spacing w:val="-2"/>
            <w:shd w:val="clear" w:color="auto" w:fill="FFFFFF"/>
            <w:lang w:eastAsia="en-GB"/>
          </w:rPr>
          <w:id w:val="2140375556"/>
          <w:citation/>
        </w:sdtPr>
        <w:sdtEndPr/>
        <w:sdtContent>
          <w:r w:rsidR="00BD1434" w:rsidRPr="00247D79">
            <w:rPr>
              <w:rFonts w:eastAsia="Times New Roman"/>
              <w:spacing w:val="-2"/>
              <w:shd w:val="clear" w:color="auto" w:fill="FFFFFF"/>
              <w:lang w:eastAsia="en-GB"/>
            </w:rPr>
            <w:fldChar w:fldCharType="begin"/>
          </w:r>
          <w:r w:rsidR="00BD1434" w:rsidRPr="00247D79">
            <w:rPr>
              <w:rFonts w:eastAsia="Times New Roman"/>
              <w:spacing w:val="-2"/>
              <w:shd w:val="clear" w:color="auto" w:fill="FFFFFF"/>
              <w:lang w:eastAsia="en-GB"/>
            </w:rPr>
            <w:instrText xml:space="preserve">CITATION Ass17 \l 2057 </w:instrText>
          </w:r>
          <w:r w:rsidR="00BD1434" w:rsidRPr="00247D79">
            <w:rPr>
              <w:rFonts w:eastAsia="Times New Roman"/>
              <w:spacing w:val="-2"/>
              <w:shd w:val="clear" w:color="auto" w:fill="FFFFFF"/>
              <w:lang w:eastAsia="en-GB"/>
            </w:rPr>
            <w:fldChar w:fldCharType="separate"/>
          </w:r>
          <w:r w:rsidR="00BD1434" w:rsidRPr="00247D79">
            <w:rPr>
              <w:rFonts w:eastAsia="Times New Roman"/>
              <w:noProof/>
              <w:spacing w:val="-2"/>
              <w:shd w:val="clear" w:color="auto" w:fill="FFFFFF"/>
              <w:lang w:eastAsia="en-GB"/>
            </w:rPr>
            <w:t>(Department of Education, 2017)</w:t>
          </w:r>
          <w:r w:rsidR="00BD1434" w:rsidRPr="00247D79">
            <w:rPr>
              <w:rFonts w:eastAsia="Times New Roman"/>
              <w:spacing w:val="-2"/>
              <w:shd w:val="clear" w:color="auto" w:fill="FFFFFF"/>
              <w:lang w:eastAsia="en-GB"/>
            </w:rPr>
            <w:fldChar w:fldCharType="end"/>
          </w:r>
        </w:sdtContent>
      </w:sdt>
      <w:r w:rsidR="00BD1434" w:rsidRPr="00247D79">
        <w:rPr>
          <w:rFonts w:eastAsia="Times New Roman"/>
          <w:spacing w:val="-2"/>
          <w:shd w:val="clear" w:color="auto" w:fill="FFFFFF"/>
          <w:lang w:eastAsia="en-GB"/>
        </w:rPr>
        <w:t xml:space="preserve">. </w:t>
      </w:r>
    </w:p>
    <w:p w14:paraId="0A3E9BC8" w14:textId="77777777" w:rsidR="00EF2A8C" w:rsidRPr="00247D79" w:rsidRDefault="00EF2A8C" w:rsidP="00AE7C6C">
      <w:pPr>
        <w:pStyle w:val="AssignBody"/>
        <w:rPr>
          <w:rFonts w:eastAsia="Times New Roman"/>
          <w:lang w:eastAsia="en-GB"/>
        </w:rPr>
      </w:pPr>
    </w:p>
    <w:p w14:paraId="778CF6BF" w14:textId="77777777" w:rsidR="00EF2A8C" w:rsidRPr="00247D79" w:rsidRDefault="00F95922" w:rsidP="00AE7C6C">
      <w:pPr>
        <w:pStyle w:val="AssignBody"/>
        <w:rPr>
          <w:u w:val="single"/>
        </w:rPr>
      </w:pPr>
      <w:r w:rsidRPr="00247D79">
        <w:t>2.1.3</w:t>
      </w:r>
    </w:p>
    <w:p w14:paraId="05C6FB15" w14:textId="0AC30B16" w:rsidR="00AF46CD" w:rsidRPr="00247D79" w:rsidRDefault="00AF46CD" w:rsidP="00AE7C6C">
      <w:pPr>
        <w:pStyle w:val="AssignBody"/>
        <w:rPr>
          <w:u w:val="single"/>
        </w:rPr>
      </w:pPr>
      <w:r w:rsidRPr="00247D79">
        <w:rPr>
          <w:u w:val="single"/>
        </w:rPr>
        <w:t>What next?</w:t>
      </w:r>
    </w:p>
    <w:p w14:paraId="7EDFBB2E" w14:textId="77777777" w:rsidR="00560E6B" w:rsidRPr="00247D79" w:rsidRDefault="00560E6B" w:rsidP="00560E6B">
      <w:pPr>
        <w:pStyle w:val="AssignBody"/>
      </w:pPr>
      <w:r w:rsidRPr="00247D79">
        <w:t>Progression in learning and assessment:</w:t>
      </w:r>
    </w:p>
    <w:p w14:paraId="35A79C63" w14:textId="5E3D64CF" w:rsidR="00AE7C6C" w:rsidRPr="00247D79" w:rsidRDefault="00AF46CD" w:rsidP="00AE7C6C">
      <w:pPr>
        <w:pStyle w:val="AssignBody"/>
        <w:rPr>
          <w:rFonts w:eastAsia="Times New Roman"/>
          <w:lang w:eastAsia="en-GB"/>
        </w:rPr>
      </w:pPr>
      <w:r w:rsidRPr="00247D79">
        <w:rPr>
          <w:rFonts w:eastAsia="Times New Roman"/>
          <w:spacing w:val="-2"/>
          <w:shd w:val="clear" w:color="auto" w:fill="FFFFFF"/>
          <w:lang w:eastAsia="en-GB"/>
        </w:rPr>
        <w:t xml:space="preserve">I learnt that these type of assessments are very useful. I believe I </w:t>
      </w:r>
      <w:r w:rsidR="005C5AA2">
        <w:rPr>
          <w:rFonts w:eastAsia="Times New Roman"/>
          <w:spacing w:val="-2"/>
          <w:shd w:val="clear" w:color="auto" w:fill="FFFFFF"/>
          <w:lang w:eastAsia="en-GB"/>
        </w:rPr>
        <w:t>will</w:t>
      </w:r>
      <w:r w:rsidRPr="00247D79">
        <w:rPr>
          <w:rFonts w:eastAsia="Times New Roman"/>
          <w:spacing w:val="-2"/>
          <w:shd w:val="clear" w:color="auto" w:fill="FFFFFF"/>
          <w:lang w:eastAsia="en-GB"/>
        </w:rPr>
        <w:t xml:space="preserve"> find these assessments useful especially in my NQT year to track progression. I feel the children benefit and therefore I should use it again. I do not intent to change how I did this assessment with the children in my year 4 class. </w:t>
      </w:r>
    </w:p>
    <w:p w14:paraId="706C06F2" w14:textId="77777777" w:rsidR="00AE7C6C" w:rsidRPr="00247D79" w:rsidRDefault="00AE7C6C">
      <w:pPr>
        <w:rPr>
          <w:rFonts w:ascii="Arial" w:eastAsia="Times New Roman" w:hAnsi="Arial"/>
          <w:lang w:eastAsia="en-GB"/>
        </w:rPr>
      </w:pPr>
      <w:r w:rsidRPr="00247D79">
        <w:rPr>
          <w:rFonts w:eastAsia="Times New Roman"/>
          <w:lang w:eastAsia="en-GB"/>
        </w:rPr>
        <w:br w:type="page"/>
      </w:r>
    </w:p>
    <w:p w14:paraId="10DB6779" w14:textId="59AD3F11" w:rsidR="00E97513" w:rsidRPr="00247D79" w:rsidRDefault="000F4836" w:rsidP="00E97513">
      <w:pPr>
        <w:pStyle w:val="AssignSubHeader"/>
      </w:pPr>
      <w:r w:rsidRPr="00247D79">
        <w:t>2.2</w:t>
      </w:r>
      <w:r w:rsidR="00EF2A8C" w:rsidRPr="00247D79">
        <w:t xml:space="preserve"> </w:t>
      </w:r>
      <w:r w:rsidR="00E1298C" w:rsidRPr="00247D79">
        <w:t xml:space="preserve">Professional Learning Experience Template </w:t>
      </w:r>
      <w:r w:rsidR="00861E93" w:rsidRPr="00247D79">
        <w:t>2</w:t>
      </w:r>
      <w:r w:rsidR="00E1298C" w:rsidRPr="00247D79">
        <w:t xml:space="preserve">: </w:t>
      </w:r>
      <w:r w:rsidR="00AF46CD" w:rsidRPr="00247D79">
        <w:t>Math</w:t>
      </w:r>
      <w:r w:rsidR="004F131E" w:rsidRPr="00247D79">
        <w:t>ematic</w:t>
      </w:r>
      <w:r w:rsidR="00AF46CD" w:rsidRPr="00247D79">
        <w:t xml:space="preserve"> – A series of lessons</w:t>
      </w:r>
    </w:p>
    <w:p w14:paraId="797AD182" w14:textId="77777777" w:rsidR="00E97513" w:rsidRPr="00247D79" w:rsidRDefault="00E97513" w:rsidP="00E97513">
      <w:pPr>
        <w:pStyle w:val="AssignBody"/>
      </w:pPr>
    </w:p>
    <w:p w14:paraId="677D465B" w14:textId="77777777" w:rsidR="00EF2A8C" w:rsidRPr="00247D79" w:rsidRDefault="00F95922" w:rsidP="00150320">
      <w:pPr>
        <w:pStyle w:val="AssignBody"/>
      </w:pPr>
      <w:r w:rsidRPr="00247D79">
        <w:t>2.2.1</w:t>
      </w:r>
    </w:p>
    <w:p w14:paraId="586DB8BD" w14:textId="7BDCFA5A" w:rsidR="00AF46CD" w:rsidRPr="00247D79" w:rsidRDefault="00AF46CD" w:rsidP="00150320">
      <w:pPr>
        <w:pStyle w:val="AssignBody"/>
        <w:rPr>
          <w:u w:val="single"/>
        </w:rPr>
      </w:pPr>
      <w:r w:rsidRPr="00247D79">
        <w:rPr>
          <w:u w:val="single"/>
        </w:rPr>
        <w:t>What did you do and why?</w:t>
      </w:r>
    </w:p>
    <w:p w14:paraId="138592D5" w14:textId="77777777" w:rsidR="00560E6B" w:rsidRPr="00247D79" w:rsidRDefault="00560E6B" w:rsidP="00560E6B">
      <w:pPr>
        <w:pStyle w:val="AssignBody"/>
      </w:pPr>
      <w:r w:rsidRPr="00247D79">
        <w:t>Progression in learning and assessment:</w:t>
      </w:r>
    </w:p>
    <w:p w14:paraId="3C269FC0" w14:textId="25C12EBF" w:rsidR="00AF46CD" w:rsidRPr="00247D79" w:rsidRDefault="00AF46CD" w:rsidP="00AE7C6C">
      <w:pPr>
        <w:pStyle w:val="AssignBody"/>
        <w:rPr>
          <w:rFonts w:eastAsia="Times New Roman"/>
          <w:lang w:eastAsia="en-GB"/>
        </w:rPr>
      </w:pPr>
      <w:r w:rsidRPr="00247D79">
        <w:rPr>
          <w:rFonts w:eastAsia="Times New Roman"/>
          <w:spacing w:val="-2"/>
          <w:shd w:val="clear" w:color="auto" w:fill="FFFFFF"/>
          <w:lang w:eastAsia="en-GB"/>
        </w:rPr>
        <w:t>I taught a series of Mathematics and Numeracy (AoLE) lessons over a period of 3-4 weeks. These lessons concentrated on shapes where firstly we looked at 2D shapes and then moved on to 3D shapes. These sessions were planned for the currently higher attaining children of Year 4. Throughout these series of lessons, we looked at recognising 2D up to 12 sides and 3D shapes, irregular and regular shapes, 3D shape nets, and both 2D and 3D shapes addition. </w:t>
      </w:r>
    </w:p>
    <w:p w14:paraId="30CB5301" w14:textId="77777777" w:rsidR="00AF46CD" w:rsidRPr="00247D79" w:rsidRDefault="00AF46CD" w:rsidP="00AE7C6C">
      <w:pPr>
        <w:pStyle w:val="AssignBody"/>
      </w:pPr>
    </w:p>
    <w:p w14:paraId="6258CB12" w14:textId="77777777" w:rsidR="00EF2A8C" w:rsidRPr="00247D79" w:rsidRDefault="00F95922" w:rsidP="00150320">
      <w:pPr>
        <w:pStyle w:val="AssignBody"/>
      </w:pPr>
      <w:r w:rsidRPr="00247D79">
        <w:t>2.2.2</w:t>
      </w:r>
    </w:p>
    <w:p w14:paraId="033C276E" w14:textId="6D9E05FE" w:rsidR="00AF46CD" w:rsidRPr="00247D79" w:rsidRDefault="00AF46CD" w:rsidP="00150320">
      <w:pPr>
        <w:pStyle w:val="AssignBody"/>
        <w:rPr>
          <w:u w:val="single"/>
        </w:rPr>
      </w:pPr>
      <w:r w:rsidRPr="00247D79">
        <w:rPr>
          <w:u w:val="single"/>
        </w:rPr>
        <w:t>What have you learnt?</w:t>
      </w:r>
    </w:p>
    <w:p w14:paraId="48F56F2E" w14:textId="77777777" w:rsidR="00560E6B" w:rsidRPr="00247D79" w:rsidRDefault="00560E6B" w:rsidP="00560E6B">
      <w:pPr>
        <w:pStyle w:val="AssignBody"/>
      </w:pPr>
      <w:r w:rsidRPr="00247D79">
        <w:t>Progression in learning and assessment:</w:t>
      </w:r>
    </w:p>
    <w:p w14:paraId="700B3A8D" w14:textId="015518C2" w:rsidR="00AF46CD" w:rsidRPr="00247D79" w:rsidRDefault="00AF46CD" w:rsidP="00AE7C6C">
      <w:pPr>
        <w:pStyle w:val="AssignBody"/>
        <w:rPr>
          <w:rFonts w:eastAsia="Times New Roman"/>
          <w:lang w:eastAsia="en-GB"/>
        </w:rPr>
      </w:pPr>
      <w:r w:rsidRPr="00247D79">
        <w:rPr>
          <w:rFonts w:eastAsia="Times New Roman"/>
          <w:spacing w:val="-2"/>
          <w:shd w:val="clear" w:color="auto" w:fill="FFFFFF"/>
          <w:lang w:eastAsia="en-GB"/>
        </w:rPr>
        <w:t>After completing all these sessions with the children, including the beginning assessment, I was able to track the progress of all the children. Tracking the progress of the children across all the sessions meant that I could adapt further sessions in order to meet the needs of the children. By adapting the lessons to tailor</w:t>
      </w:r>
      <w:r w:rsidR="00577F85">
        <w:rPr>
          <w:rFonts w:eastAsia="Times New Roman"/>
          <w:spacing w:val="-2"/>
          <w:shd w:val="clear" w:color="auto" w:fill="FFFFFF"/>
          <w:lang w:eastAsia="en-GB"/>
        </w:rPr>
        <w:t xml:space="preserve"> to</w:t>
      </w:r>
      <w:r w:rsidRPr="00247D79">
        <w:rPr>
          <w:rFonts w:eastAsia="Times New Roman"/>
          <w:spacing w:val="-2"/>
          <w:shd w:val="clear" w:color="auto" w:fill="FFFFFF"/>
          <w:lang w:eastAsia="en-GB"/>
        </w:rPr>
        <w:t xml:space="preserve"> the children and their capabilities meant that I could either give more support </w:t>
      </w:r>
      <w:r w:rsidR="00C514F6">
        <w:rPr>
          <w:rFonts w:eastAsia="Times New Roman"/>
          <w:spacing w:val="-2"/>
          <w:shd w:val="clear" w:color="auto" w:fill="FFFFFF"/>
          <w:lang w:eastAsia="en-GB"/>
        </w:rPr>
        <w:t>or</w:t>
      </w:r>
      <w:r w:rsidRPr="00247D79">
        <w:rPr>
          <w:rFonts w:eastAsia="Times New Roman"/>
          <w:spacing w:val="-2"/>
          <w:shd w:val="clear" w:color="auto" w:fill="FFFFFF"/>
          <w:lang w:eastAsia="en-GB"/>
        </w:rPr>
        <w:t xml:space="preserve"> gradually remove the support in order for the children to make more development in their learning. I found that completing a series of lessons like these </w:t>
      </w:r>
      <w:r w:rsidR="00E93845">
        <w:rPr>
          <w:rFonts w:eastAsia="Times New Roman"/>
          <w:spacing w:val="-2"/>
          <w:shd w:val="clear" w:color="auto" w:fill="FFFFFF"/>
          <w:lang w:eastAsia="en-GB"/>
        </w:rPr>
        <w:t>made it</w:t>
      </w:r>
      <w:r w:rsidRPr="00247D79">
        <w:rPr>
          <w:rFonts w:eastAsia="Times New Roman"/>
          <w:spacing w:val="-2"/>
          <w:shd w:val="clear" w:color="auto" w:fill="FFFFFF"/>
          <w:lang w:eastAsia="en-GB"/>
        </w:rPr>
        <w:t xml:space="preserve"> are much easier to assess the children's progression in learning rather than just a one off or two session topic work. It made sure that the children were </w:t>
      </w:r>
      <w:r w:rsidRPr="00247D79">
        <w:rPr>
          <w:rFonts w:eastAsia="Times New Roman"/>
          <w:color w:val="000000" w:themeColor="text1"/>
          <w:spacing w:val="-2"/>
          <w:shd w:val="clear" w:color="auto" w:fill="FFFFFF"/>
          <w:lang w:eastAsia="en-GB"/>
        </w:rPr>
        <w:t>learning </w:t>
      </w:r>
      <w:r w:rsidR="000B321A" w:rsidRPr="00247D79">
        <w:rPr>
          <w:rFonts w:eastAsia="Times New Roman"/>
          <w:color w:val="000000" w:themeColor="text1"/>
          <w:spacing w:val="-2"/>
          <w:shd w:val="clear" w:color="auto" w:fill="FFFFFF"/>
          <w:lang w:eastAsia="en-GB"/>
        </w:rPr>
        <w:t>“</w:t>
      </w:r>
      <w:r w:rsidRPr="00247D79">
        <w:rPr>
          <w:rFonts w:eastAsia="Times New Roman"/>
          <w:color w:val="000000" w:themeColor="text1"/>
          <w:spacing w:val="-2"/>
          <w:lang w:eastAsia="en-GB"/>
        </w:rPr>
        <w:t>age-appropriate material</w:t>
      </w:r>
      <w:r w:rsidR="00F7159E" w:rsidRPr="00247D79">
        <w:rPr>
          <w:rFonts w:eastAsia="Times New Roman"/>
          <w:color w:val="000000" w:themeColor="text1"/>
          <w:spacing w:val="-2"/>
          <w:lang w:eastAsia="en-GB"/>
        </w:rPr>
        <w:t>”</w:t>
      </w:r>
      <w:r w:rsidRPr="00247D79">
        <w:rPr>
          <w:rFonts w:eastAsia="Times New Roman"/>
          <w:color w:val="000000" w:themeColor="text1"/>
          <w:spacing w:val="-2"/>
          <w:lang w:eastAsia="en-GB"/>
        </w:rPr>
        <w:t xml:space="preserve"> </w:t>
      </w:r>
      <w:r w:rsidR="00F7159E" w:rsidRPr="00247D79">
        <w:rPr>
          <w:rFonts w:eastAsia="Times New Roman"/>
          <w:color w:val="000000" w:themeColor="text1"/>
          <w:spacing w:val="-2"/>
          <w:lang w:eastAsia="en-GB"/>
        </w:rPr>
        <w:t>meaning that the</w:t>
      </w:r>
      <w:r w:rsidRPr="00247D79">
        <w:rPr>
          <w:rFonts w:eastAsia="Times New Roman"/>
          <w:color w:val="000000" w:themeColor="text1"/>
          <w:spacing w:val="-2"/>
          <w:lang w:eastAsia="en-GB"/>
        </w:rPr>
        <w:t xml:space="preserve"> knowledge and skills </w:t>
      </w:r>
      <w:r w:rsidR="00F7159E" w:rsidRPr="00247D79">
        <w:rPr>
          <w:rFonts w:eastAsia="Times New Roman"/>
          <w:color w:val="000000" w:themeColor="text1"/>
          <w:spacing w:val="-2"/>
          <w:lang w:eastAsia="en-GB"/>
        </w:rPr>
        <w:t>the children were learning</w:t>
      </w:r>
      <w:r w:rsidR="00A544A9" w:rsidRPr="00247D79">
        <w:rPr>
          <w:rFonts w:eastAsia="Times New Roman"/>
          <w:color w:val="000000" w:themeColor="text1"/>
          <w:spacing w:val="-2"/>
          <w:lang w:eastAsia="en-GB"/>
        </w:rPr>
        <w:t>,</w:t>
      </w:r>
      <w:r w:rsidR="00F7159E" w:rsidRPr="00247D79">
        <w:rPr>
          <w:rFonts w:eastAsia="Times New Roman"/>
          <w:color w:val="000000" w:themeColor="text1"/>
          <w:spacing w:val="-2"/>
          <w:lang w:eastAsia="en-GB"/>
        </w:rPr>
        <w:t xml:space="preserve"> </w:t>
      </w:r>
      <w:r w:rsidRPr="00247D79">
        <w:rPr>
          <w:rFonts w:eastAsia="Times New Roman"/>
          <w:color w:val="000000" w:themeColor="text1"/>
          <w:spacing w:val="-2"/>
          <w:lang w:eastAsia="en-GB"/>
        </w:rPr>
        <w:t xml:space="preserve">were neither too </w:t>
      </w:r>
      <w:r w:rsidR="00A544A9" w:rsidRPr="00247D79">
        <w:rPr>
          <w:rFonts w:eastAsia="Times New Roman"/>
          <w:color w:val="000000" w:themeColor="text1"/>
          <w:spacing w:val="-2"/>
          <w:lang w:eastAsia="en-GB"/>
        </w:rPr>
        <w:t>easy</w:t>
      </w:r>
      <w:r w:rsidRPr="00247D79">
        <w:rPr>
          <w:rFonts w:eastAsia="Times New Roman"/>
          <w:color w:val="000000" w:themeColor="text1"/>
          <w:spacing w:val="-2"/>
          <w:lang w:eastAsia="en-GB"/>
        </w:rPr>
        <w:t xml:space="preserve"> </w:t>
      </w:r>
      <w:r w:rsidR="008F3BD6" w:rsidRPr="00247D79">
        <w:rPr>
          <w:rFonts w:eastAsia="Times New Roman"/>
          <w:color w:val="000000" w:themeColor="text1"/>
          <w:spacing w:val="-2"/>
          <w:lang w:eastAsia="en-GB"/>
        </w:rPr>
        <w:t>nor</w:t>
      </w:r>
      <w:r w:rsidRPr="00247D79">
        <w:rPr>
          <w:rFonts w:eastAsia="Times New Roman"/>
          <w:color w:val="000000" w:themeColor="text1"/>
          <w:spacing w:val="-2"/>
          <w:lang w:eastAsia="en-GB"/>
        </w:rPr>
        <w:t xml:space="preserve"> too </w:t>
      </w:r>
      <w:r w:rsidR="00A544A9" w:rsidRPr="00247D79">
        <w:rPr>
          <w:rFonts w:eastAsia="Times New Roman"/>
          <w:color w:val="000000" w:themeColor="text1"/>
          <w:spacing w:val="-2"/>
          <w:lang w:eastAsia="en-GB"/>
        </w:rPr>
        <w:t xml:space="preserve">advanced </w:t>
      </w:r>
      <w:sdt>
        <w:sdtPr>
          <w:rPr>
            <w:rFonts w:eastAsia="Times New Roman"/>
            <w:color w:val="000000" w:themeColor="text1"/>
            <w:spacing w:val="-2"/>
            <w:lang w:eastAsia="en-GB"/>
          </w:rPr>
          <w:id w:val="-226605471"/>
          <w:citation/>
        </w:sdtPr>
        <w:sdtEndPr/>
        <w:sdtContent>
          <w:r w:rsidR="00A544A9" w:rsidRPr="00247D79">
            <w:rPr>
              <w:rFonts w:eastAsia="Times New Roman"/>
              <w:color w:val="000000" w:themeColor="text1"/>
              <w:spacing w:val="-2"/>
              <w:lang w:eastAsia="en-GB"/>
            </w:rPr>
            <w:fldChar w:fldCharType="begin"/>
          </w:r>
          <w:r w:rsidR="00A544A9" w:rsidRPr="00247D79">
            <w:rPr>
              <w:rFonts w:eastAsia="Times New Roman"/>
              <w:color w:val="000000" w:themeColor="text1"/>
              <w:spacing w:val="-2"/>
              <w:lang w:eastAsia="en-GB"/>
            </w:rPr>
            <w:instrText xml:space="preserve"> CITATION Gre13 \l 2057 </w:instrText>
          </w:r>
          <w:r w:rsidR="00A544A9" w:rsidRPr="00247D79">
            <w:rPr>
              <w:rFonts w:eastAsia="Times New Roman"/>
              <w:color w:val="000000" w:themeColor="text1"/>
              <w:spacing w:val="-2"/>
              <w:lang w:eastAsia="en-GB"/>
            </w:rPr>
            <w:fldChar w:fldCharType="separate"/>
          </w:r>
          <w:r w:rsidR="00A544A9" w:rsidRPr="00247D79">
            <w:rPr>
              <w:rFonts w:eastAsia="Times New Roman"/>
              <w:noProof/>
              <w:color w:val="000000" w:themeColor="text1"/>
              <w:spacing w:val="-2"/>
              <w:lang w:eastAsia="en-GB"/>
            </w:rPr>
            <w:t>(Great Schools Partnership, 2013)</w:t>
          </w:r>
          <w:r w:rsidR="00A544A9" w:rsidRPr="00247D79">
            <w:rPr>
              <w:rFonts w:eastAsia="Times New Roman"/>
              <w:color w:val="000000" w:themeColor="text1"/>
              <w:spacing w:val="-2"/>
              <w:lang w:eastAsia="en-GB"/>
            </w:rPr>
            <w:fldChar w:fldCharType="end"/>
          </w:r>
        </w:sdtContent>
      </w:sdt>
      <w:r w:rsidRPr="00247D79">
        <w:rPr>
          <w:rFonts w:eastAsia="Times New Roman"/>
          <w:color w:val="000000" w:themeColor="text1"/>
          <w:spacing w:val="-2"/>
          <w:shd w:val="clear" w:color="auto" w:fill="FFFFFF"/>
          <w:lang w:eastAsia="en-GB"/>
        </w:rPr>
        <w:t xml:space="preserve">. </w:t>
      </w:r>
      <w:r w:rsidRPr="00247D79">
        <w:rPr>
          <w:rFonts w:eastAsia="Times New Roman"/>
          <w:spacing w:val="-2"/>
          <w:shd w:val="clear" w:color="auto" w:fill="FFFFFF"/>
          <w:lang w:eastAsia="en-GB"/>
        </w:rPr>
        <w:t>It also meant that I </w:t>
      </w:r>
      <w:r w:rsidRPr="00247D79">
        <w:rPr>
          <w:rFonts w:eastAsia="Times New Roman"/>
          <w:color w:val="000000" w:themeColor="text1"/>
          <w:spacing w:val="-2"/>
          <w:lang w:eastAsia="en-GB"/>
        </w:rPr>
        <w:t xml:space="preserve">sequenced the learning effectively and avoided repeating materials and skills that were taught in </w:t>
      </w:r>
      <w:r w:rsidR="008F3BD6" w:rsidRPr="00247D79">
        <w:rPr>
          <w:rFonts w:eastAsia="Times New Roman"/>
          <w:color w:val="000000" w:themeColor="text1"/>
          <w:spacing w:val="-2"/>
          <w:lang w:eastAsia="en-GB"/>
        </w:rPr>
        <w:t>previous</w:t>
      </w:r>
      <w:r w:rsidRPr="00247D79">
        <w:rPr>
          <w:rFonts w:eastAsia="Times New Roman"/>
          <w:color w:val="000000" w:themeColor="text1"/>
          <w:spacing w:val="-2"/>
          <w:lang w:eastAsia="en-GB"/>
        </w:rPr>
        <w:t xml:space="preserve"> years</w:t>
      </w:r>
      <w:r w:rsidR="00FA3F37" w:rsidRPr="00247D79">
        <w:rPr>
          <w:rFonts w:eastAsia="Times New Roman"/>
          <w:color w:val="000000" w:themeColor="text1"/>
          <w:spacing w:val="-2"/>
          <w:lang w:eastAsia="en-GB"/>
        </w:rPr>
        <w:t xml:space="preserve"> </w:t>
      </w:r>
      <w:sdt>
        <w:sdtPr>
          <w:rPr>
            <w:rFonts w:eastAsia="Times New Roman"/>
            <w:color w:val="000000" w:themeColor="text1"/>
            <w:spacing w:val="-2"/>
            <w:lang w:eastAsia="en-GB"/>
          </w:rPr>
          <w:id w:val="-1326517629"/>
          <w:citation/>
        </w:sdtPr>
        <w:sdtEndPr/>
        <w:sdtContent>
          <w:r w:rsidR="00FA3F37" w:rsidRPr="00247D79">
            <w:rPr>
              <w:rFonts w:eastAsia="Times New Roman"/>
              <w:color w:val="000000" w:themeColor="text1"/>
              <w:spacing w:val="-2"/>
              <w:lang w:eastAsia="en-GB"/>
            </w:rPr>
            <w:fldChar w:fldCharType="begin"/>
          </w:r>
          <w:r w:rsidR="00FA3F37" w:rsidRPr="00247D79">
            <w:rPr>
              <w:rFonts w:eastAsia="Times New Roman"/>
              <w:color w:val="000000" w:themeColor="text1"/>
              <w:spacing w:val="-2"/>
              <w:lang w:eastAsia="en-GB"/>
            </w:rPr>
            <w:instrText xml:space="preserve"> CITATION Gre13 \l 2057 </w:instrText>
          </w:r>
          <w:r w:rsidR="00FA3F37" w:rsidRPr="00247D79">
            <w:rPr>
              <w:rFonts w:eastAsia="Times New Roman"/>
              <w:color w:val="000000" w:themeColor="text1"/>
              <w:spacing w:val="-2"/>
              <w:lang w:eastAsia="en-GB"/>
            </w:rPr>
            <w:fldChar w:fldCharType="separate"/>
          </w:r>
          <w:r w:rsidR="00FA3F37" w:rsidRPr="00247D79">
            <w:rPr>
              <w:rFonts w:eastAsia="Times New Roman"/>
              <w:noProof/>
              <w:color w:val="000000" w:themeColor="text1"/>
              <w:spacing w:val="-2"/>
              <w:lang w:eastAsia="en-GB"/>
            </w:rPr>
            <w:t>(Great Schools Partnership, 2013)</w:t>
          </w:r>
          <w:r w:rsidR="00FA3F37" w:rsidRPr="00247D79">
            <w:rPr>
              <w:rFonts w:eastAsia="Times New Roman"/>
              <w:color w:val="000000" w:themeColor="text1"/>
              <w:spacing w:val="-2"/>
              <w:lang w:eastAsia="en-GB"/>
            </w:rPr>
            <w:fldChar w:fldCharType="end"/>
          </w:r>
        </w:sdtContent>
      </w:sdt>
      <w:r w:rsidRPr="00247D79">
        <w:rPr>
          <w:rFonts w:eastAsia="Times New Roman"/>
          <w:color w:val="000000" w:themeColor="text1"/>
          <w:spacing w:val="-2"/>
          <w:shd w:val="clear" w:color="auto" w:fill="FFFFFF"/>
          <w:lang w:eastAsia="en-GB"/>
        </w:rPr>
        <w:t>. </w:t>
      </w:r>
      <w:r w:rsidRPr="00247D79">
        <w:rPr>
          <w:rFonts w:eastAsia="Times New Roman"/>
          <w:spacing w:val="-2"/>
          <w:shd w:val="clear" w:color="auto" w:fill="FFFFFF"/>
          <w:lang w:eastAsia="en-GB"/>
        </w:rPr>
        <w:t>I learnt that the children were more engaged with their learning as they knew what to expect when going to their math</w:t>
      </w:r>
      <w:r w:rsidR="004F131E" w:rsidRPr="00247D79">
        <w:rPr>
          <w:rFonts w:eastAsia="Times New Roman"/>
          <w:spacing w:val="-2"/>
          <w:shd w:val="clear" w:color="auto" w:fill="FFFFFF"/>
          <w:lang w:eastAsia="en-GB"/>
        </w:rPr>
        <w:t>ematic</w:t>
      </w:r>
      <w:r w:rsidRPr="00247D79">
        <w:rPr>
          <w:rFonts w:eastAsia="Times New Roman"/>
          <w:spacing w:val="-2"/>
          <w:shd w:val="clear" w:color="auto" w:fill="FFFFFF"/>
          <w:lang w:eastAsia="en-GB"/>
        </w:rPr>
        <w:t xml:space="preserve"> sessions as </w:t>
      </w:r>
      <w:r w:rsidR="00260322">
        <w:rPr>
          <w:rFonts w:eastAsia="Times New Roman"/>
          <w:spacing w:val="-2"/>
          <w:shd w:val="clear" w:color="auto" w:fill="FFFFFF"/>
          <w:lang w:eastAsia="en-GB"/>
        </w:rPr>
        <w:t xml:space="preserve">they knew it </w:t>
      </w:r>
      <w:r w:rsidRPr="00247D79">
        <w:rPr>
          <w:rFonts w:eastAsia="Times New Roman"/>
          <w:spacing w:val="-2"/>
          <w:shd w:val="clear" w:color="auto" w:fill="FFFFFF"/>
          <w:lang w:eastAsia="en-GB"/>
        </w:rPr>
        <w:t>would be shape for a couple of weeks.</w:t>
      </w:r>
    </w:p>
    <w:p w14:paraId="79D2354C" w14:textId="77777777" w:rsidR="00AF46CD" w:rsidRPr="00247D79" w:rsidRDefault="00AF46CD" w:rsidP="00AE7C6C">
      <w:pPr>
        <w:pStyle w:val="AssignBody"/>
      </w:pPr>
    </w:p>
    <w:p w14:paraId="28094125" w14:textId="77777777" w:rsidR="00EF2A8C" w:rsidRPr="00247D79" w:rsidRDefault="000229F4" w:rsidP="00150320">
      <w:pPr>
        <w:pStyle w:val="AssignBody"/>
      </w:pPr>
      <w:r w:rsidRPr="00247D79">
        <w:t>2.2.3</w:t>
      </w:r>
    </w:p>
    <w:p w14:paraId="10538B0A" w14:textId="35AC24B7" w:rsidR="00AF46CD" w:rsidRPr="00247D79" w:rsidRDefault="00AF46CD" w:rsidP="00150320">
      <w:pPr>
        <w:pStyle w:val="AssignBody"/>
        <w:rPr>
          <w:u w:val="single"/>
        </w:rPr>
      </w:pPr>
      <w:r w:rsidRPr="00247D79">
        <w:rPr>
          <w:u w:val="single"/>
        </w:rPr>
        <w:t>What next?</w:t>
      </w:r>
    </w:p>
    <w:p w14:paraId="7009BDCB" w14:textId="200D8C81" w:rsidR="00AF46CD" w:rsidRPr="00247D79" w:rsidRDefault="00AF46CD" w:rsidP="00AE7C6C">
      <w:pPr>
        <w:pStyle w:val="AssignBody"/>
      </w:pPr>
      <w:r w:rsidRPr="00247D79">
        <w:t xml:space="preserve">Progression in </w:t>
      </w:r>
      <w:r w:rsidR="00560E6B" w:rsidRPr="00247D79">
        <w:t>l</w:t>
      </w:r>
      <w:r w:rsidRPr="00247D79">
        <w:t xml:space="preserve">earning and </w:t>
      </w:r>
      <w:r w:rsidR="00560E6B" w:rsidRPr="00247D79">
        <w:t>a</w:t>
      </w:r>
      <w:r w:rsidRPr="00247D79">
        <w:t>ssessment:</w:t>
      </w:r>
    </w:p>
    <w:p w14:paraId="2D7C6829" w14:textId="2EEF29CD" w:rsidR="00F95CCF" w:rsidRPr="00247D79" w:rsidRDefault="00AF46CD" w:rsidP="00AE7C6C">
      <w:pPr>
        <w:pStyle w:val="AssignBody"/>
        <w:rPr>
          <w:rFonts w:eastAsia="Times New Roman"/>
          <w:spacing w:val="-2"/>
          <w:shd w:val="clear" w:color="auto" w:fill="FFFFFF"/>
          <w:lang w:eastAsia="en-GB"/>
        </w:rPr>
      </w:pPr>
      <w:r w:rsidRPr="00247D79">
        <w:rPr>
          <w:rFonts w:eastAsia="Times New Roman"/>
          <w:spacing w:val="-2"/>
          <w:shd w:val="clear" w:color="auto" w:fill="FFFFFF"/>
          <w:lang w:eastAsia="en-GB"/>
        </w:rPr>
        <w:t xml:space="preserve">In future placements, I would like to take a series of sessions like this again. I believe it </w:t>
      </w:r>
      <w:r w:rsidR="00260322">
        <w:rPr>
          <w:rFonts w:eastAsia="Times New Roman"/>
          <w:spacing w:val="-2"/>
          <w:shd w:val="clear" w:color="auto" w:fill="FFFFFF"/>
          <w:lang w:eastAsia="en-GB"/>
        </w:rPr>
        <w:t>has</w:t>
      </w:r>
      <w:r w:rsidRPr="00247D79">
        <w:rPr>
          <w:rFonts w:eastAsia="Times New Roman"/>
          <w:spacing w:val="-2"/>
          <w:shd w:val="clear" w:color="auto" w:fill="FFFFFF"/>
          <w:lang w:eastAsia="en-GB"/>
        </w:rPr>
        <w:t xml:space="preserve"> helped me develop my awareness of the progression in children's learning. I found it very rewarding seeing and experiencing the difference I had made in the few weeks of concentrating on shapes and the knowledge and understanding that the children had developed over that time. It was evident from the initial assessment to the end assessment how far the children had progressed. I will definitely be taking this type of assessment and progression on board for future practices. I aim to use this again. </w:t>
      </w:r>
    </w:p>
    <w:p w14:paraId="72118E37" w14:textId="77777777" w:rsidR="00F95CCF" w:rsidRPr="00247D79" w:rsidRDefault="00F95CCF">
      <w:pPr>
        <w:rPr>
          <w:rFonts w:ascii="Arial" w:eastAsia="Times New Roman" w:hAnsi="Arial"/>
          <w:spacing w:val="-2"/>
          <w:shd w:val="clear" w:color="auto" w:fill="FFFFFF"/>
          <w:lang w:eastAsia="en-GB"/>
        </w:rPr>
      </w:pPr>
      <w:r w:rsidRPr="00247D79">
        <w:rPr>
          <w:rFonts w:eastAsia="Times New Roman"/>
          <w:spacing w:val="-2"/>
          <w:shd w:val="clear" w:color="auto" w:fill="FFFFFF"/>
          <w:lang w:eastAsia="en-GB"/>
        </w:rPr>
        <w:br w:type="page"/>
      </w:r>
    </w:p>
    <w:p w14:paraId="56F80CE7" w14:textId="6F1A721C" w:rsidR="00AF46CD" w:rsidRPr="00247D79" w:rsidRDefault="00490AA7" w:rsidP="00F95CCF">
      <w:pPr>
        <w:pStyle w:val="AssignSubHeader"/>
        <w:numPr>
          <w:ilvl w:val="0"/>
          <w:numId w:val="67"/>
        </w:numPr>
      </w:pPr>
      <w:r w:rsidRPr="00247D79">
        <w:t>Reflection on planning for the four purposes</w:t>
      </w:r>
      <w:r w:rsidR="00001A89" w:rsidRPr="00247D79">
        <w:t xml:space="preserve"> (Tab 7)</w:t>
      </w:r>
    </w:p>
    <w:p w14:paraId="57F1FE72" w14:textId="77777777" w:rsidR="00D31610" w:rsidRPr="00247D79" w:rsidRDefault="00D31610" w:rsidP="00D31610">
      <w:pPr>
        <w:pStyle w:val="AssignBody"/>
      </w:pPr>
    </w:p>
    <w:p w14:paraId="0513CEBE" w14:textId="35AB427B" w:rsidR="00AF46CD" w:rsidRPr="00247D79" w:rsidRDefault="00A6171D" w:rsidP="00490AA7">
      <w:pPr>
        <w:pStyle w:val="AssignSubHeader"/>
      </w:pPr>
      <w:r w:rsidRPr="00247D79">
        <w:t>3.1</w:t>
      </w:r>
      <w:r w:rsidR="00601EDD" w:rsidRPr="00247D79">
        <w:t xml:space="preserve"> </w:t>
      </w:r>
      <w:r w:rsidR="00674586" w:rsidRPr="00247D79">
        <w:t xml:space="preserve">Professional Learning Experience Template 1: </w:t>
      </w:r>
      <w:r w:rsidR="00AF46CD" w:rsidRPr="00247D79">
        <w:t>Chinese New Year – Cross Curricular Lesson</w:t>
      </w:r>
    </w:p>
    <w:p w14:paraId="227D3C2B" w14:textId="77777777" w:rsidR="00D31610" w:rsidRPr="00247D79" w:rsidRDefault="00D31610" w:rsidP="00D31610">
      <w:pPr>
        <w:pStyle w:val="AssignBody"/>
      </w:pPr>
    </w:p>
    <w:p w14:paraId="31728D2F" w14:textId="77777777" w:rsidR="002F3B1C" w:rsidRPr="00247D79" w:rsidRDefault="00B95625" w:rsidP="00490AA7">
      <w:pPr>
        <w:pStyle w:val="AssignBody"/>
      </w:pPr>
      <w:r w:rsidRPr="00247D79">
        <w:t>3.1.1</w:t>
      </w:r>
    </w:p>
    <w:p w14:paraId="63EEF3D0" w14:textId="4903CA3E" w:rsidR="00AF46CD" w:rsidRPr="00247D79" w:rsidRDefault="00AF46CD" w:rsidP="00490AA7">
      <w:pPr>
        <w:pStyle w:val="AssignBody"/>
        <w:rPr>
          <w:u w:val="single"/>
        </w:rPr>
      </w:pPr>
      <w:r w:rsidRPr="00247D79">
        <w:rPr>
          <w:u w:val="single"/>
        </w:rPr>
        <w:t>What did you do and why?</w:t>
      </w:r>
    </w:p>
    <w:p w14:paraId="610C5385" w14:textId="331E2350" w:rsidR="00AF46CD" w:rsidRPr="00247D79" w:rsidRDefault="00AF46CD" w:rsidP="00AE7C6C">
      <w:pPr>
        <w:pStyle w:val="AssignBody"/>
      </w:pPr>
      <w:r w:rsidRPr="00247D79">
        <w:t xml:space="preserve">Four </w:t>
      </w:r>
      <w:r w:rsidR="00560E6B" w:rsidRPr="00247D79">
        <w:t>pu</w:t>
      </w:r>
      <w:r w:rsidRPr="00247D79">
        <w:t xml:space="preserve">rposes for </w:t>
      </w:r>
      <w:r w:rsidR="00560E6B" w:rsidRPr="00247D79">
        <w:t>l</w:t>
      </w:r>
      <w:r w:rsidRPr="00247D79">
        <w:t>earners:</w:t>
      </w:r>
    </w:p>
    <w:p w14:paraId="30ECF0CE" w14:textId="75B9C2B5" w:rsidR="00AF46CD" w:rsidRPr="00247D79" w:rsidRDefault="00AF46CD" w:rsidP="00AE7C6C">
      <w:pPr>
        <w:pStyle w:val="AssignBody"/>
      </w:pPr>
      <w:r w:rsidRPr="00247D79">
        <w:t>Within this lesson, there were opportunities for children to develop their enterprising, creative contributors’ skills and develop their ethical, informed citizens skills. In my lesson plan, I highlighted in red the activities and learning that would help develop the children's enterprising, creative contributors’ skills. In blue, I highlighted the activities and learning that would develop the children's ethical, informed citizens skills. I did this throughout the lesson plan, from the learning objectives through to the activities. I highlighted the four purposes within this lesson plan because it made it clear to anyone reading my lesson plans that I had planned to develop these skills with the children. This was a target from my joint observation lesson feedback which I have taken onboard.</w:t>
      </w:r>
      <w:r w:rsidRPr="00247D79">
        <w:rPr>
          <w:rStyle w:val="apple-converted-space"/>
          <w:rFonts w:cs="Arial"/>
          <w:color w:val="161616"/>
        </w:rPr>
        <w:t> </w:t>
      </w:r>
      <w:r w:rsidRPr="00247D79">
        <w:rPr>
          <w:rFonts w:cs="Arial"/>
        </w:rPr>
        <w:t>"The four purposes are the shared vision and aspiration for every child and young person"</w:t>
      </w:r>
      <w:r w:rsidR="004C47A4" w:rsidRPr="00247D79">
        <w:rPr>
          <w:rFonts w:cs="Arial"/>
        </w:rPr>
        <w:t xml:space="preserve"> </w:t>
      </w:r>
      <w:sdt>
        <w:sdtPr>
          <w:rPr>
            <w:rFonts w:cs="Arial"/>
          </w:rPr>
          <w:id w:val="618810029"/>
          <w:citation/>
        </w:sdtPr>
        <w:sdtEndPr/>
        <w:sdtContent>
          <w:r w:rsidR="004C47A4" w:rsidRPr="00247D79">
            <w:rPr>
              <w:rFonts w:cs="Arial"/>
            </w:rPr>
            <w:fldChar w:fldCharType="begin"/>
          </w:r>
          <w:r w:rsidR="005B6178" w:rsidRPr="00247D79">
            <w:rPr>
              <w:rFonts w:cs="Arial"/>
            </w:rPr>
            <w:instrText xml:space="preserve">CITATION Wel209 \l 2057 </w:instrText>
          </w:r>
          <w:r w:rsidR="004C47A4" w:rsidRPr="00247D79">
            <w:rPr>
              <w:rFonts w:cs="Arial"/>
            </w:rPr>
            <w:fldChar w:fldCharType="separate"/>
          </w:r>
          <w:r w:rsidR="005B6178" w:rsidRPr="00247D79">
            <w:rPr>
              <w:rFonts w:cs="Arial"/>
              <w:noProof/>
            </w:rPr>
            <w:t>(Welsh Government, 2020a)</w:t>
          </w:r>
          <w:r w:rsidR="004C47A4" w:rsidRPr="00247D79">
            <w:rPr>
              <w:rFonts w:cs="Arial"/>
            </w:rPr>
            <w:fldChar w:fldCharType="end"/>
          </w:r>
        </w:sdtContent>
      </w:sdt>
      <w:r w:rsidRPr="00247D79">
        <w:rPr>
          <w:rFonts w:cs="Arial"/>
        </w:rPr>
        <w:t>.</w:t>
      </w:r>
    </w:p>
    <w:p w14:paraId="0CDEE05D" w14:textId="77777777" w:rsidR="00AF46CD" w:rsidRPr="00247D79" w:rsidRDefault="00AF46CD" w:rsidP="00AE7C6C">
      <w:pPr>
        <w:pStyle w:val="AssignBody"/>
      </w:pPr>
    </w:p>
    <w:p w14:paraId="5D51F4E0" w14:textId="04ED8B5F" w:rsidR="00AF46CD" w:rsidRPr="00247D79" w:rsidRDefault="00AF46CD" w:rsidP="00AE7C6C">
      <w:pPr>
        <w:pStyle w:val="AssignBody"/>
      </w:pPr>
      <w:r w:rsidRPr="00247D79">
        <w:t xml:space="preserve">Cross-curricular </w:t>
      </w:r>
      <w:r w:rsidR="001559EE" w:rsidRPr="00247D79">
        <w:t>t</w:t>
      </w:r>
      <w:r w:rsidRPr="00247D79">
        <w:t xml:space="preserve">hemes and </w:t>
      </w:r>
      <w:r w:rsidR="001559EE" w:rsidRPr="00247D79">
        <w:t>e</w:t>
      </w:r>
      <w:r w:rsidRPr="00247D79">
        <w:t>xploiting subject disciplines in areas of learning:</w:t>
      </w:r>
    </w:p>
    <w:p w14:paraId="2C2C0BD8" w14:textId="0A58D1B9" w:rsidR="00AF46CD" w:rsidRPr="00247D79" w:rsidRDefault="00AF46CD" w:rsidP="00AE7C6C">
      <w:pPr>
        <w:pStyle w:val="AssignBody"/>
      </w:pPr>
      <w:r w:rsidRPr="00247D79">
        <w:t>Within this lesson, I intended to cover different curriculum links such as Mathematics and Numeracy, Literacy, Language and Communication and Expressive Arts. The children had opportunities through this session to develop three skills such as measuring, translanguaging, cutting, colouring and sticking. The reasons why I chose these skills to develop was because each week we had two cross-curricular sessions across the Thursday and Friday which concentrated on different parts of the curriculum and a different carnival or celebration. The tasks that were given in the cross-curricular sessions were not covered and did not cross over in the other lessons during the week. For example, in this session, the children covered measuring skills within one task, however the math</w:t>
      </w:r>
      <w:r w:rsidR="004F131E" w:rsidRPr="00247D79">
        <w:t>ematic</w:t>
      </w:r>
      <w:r w:rsidRPr="00247D79">
        <w:t xml:space="preserve"> lessons were concentrating on shapes. The reason for this was because the children were recapping skills that they have learnt in previous years so that it was</w:t>
      </w:r>
      <w:r w:rsidR="0038011F">
        <w:t xml:space="preserve"> </w:t>
      </w:r>
      <w:r w:rsidRPr="00247D79">
        <w:t>n</w:t>
      </w:r>
      <w:r w:rsidR="0038011F">
        <w:t>o</w:t>
      </w:r>
      <w:r w:rsidRPr="00247D79">
        <w:t>t a forgotten skill by the time the math lesson came to cover this topic again at a higher level. "</w:t>
      </w:r>
      <w:r w:rsidRPr="00247D79">
        <w:rPr>
          <w:rFonts w:cs="Arial"/>
        </w:rPr>
        <w:t xml:space="preserve">Cross-curricular work offers a creative way to develop children's knowledge, skills </w:t>
      </w:r>
      <w:r w:rsidR="00C74317" w:rsidRPr="00247D79">
        <w:rPr>
          <w:rFonts w:cs="Arial"/>
        </w:rPr>
        <w:t>and</w:t>
      </w:r>
      <w:r w:rsidRPr="00247D79">
        <w:rPr>
          <w:rFonts w:cs="Arial"/>
        </w:rPr>
        <w:t xml:space="preserve"> understanding while motivating them to learn through stimulating, interconnected topics</w:t>
      </w:r>
      <w:r w:rsidRPr="00247D79">
        <w:t>"</w:t>
      </w:r>
      <w:r w:rsidR="00A27D9E" w:rsidRPr="00247D79">
        <w:t xml:space="preserve"> </w:t>
      </w:r>
      <w:sdt>
        <w:sdtPr>
          <w:id w:val="1883373881"/>
          <w:citation/>
        </w:sdtPr>
        <w:sdtEndPr/>
        <w:sdtContent>
          <w:r w:rsidR="00A27D9E" w:rsidRPr="00247D79">
            <w:fldChar w:fldCharType="begin"/>
          </w:r>
          <w:r w:rsidR="00A27D9E" w:rsidRPr="00247D79">
            <w:instrText xml:space="preserve"> CITATION His14 \l 2057 </w:instrText>
          </w:r>
          <w:r w:rsidR="00A27D9E" w:rsidRPr="00247D79">
            <w:fldChar w:fldCharType="separate"/>
          </w:r>
          <w:r w:rsidR="00A27D9E" w:rsidRPr="00247D79">
            <w:rPr>
              <w:noProof/>
            </w:rPr>
            <w:t>(Historical Association, 2014)</w:t>
          </w:r>
          <w:r w:rsidR="00A27D9E" w:rsidRPr="00247D79">
            <w:fldChar w:fldCharType="end"/>
          </w:r>
        </w:sdtContent>
      </w:sdt>
      <w:r w:rsidRPr="00247D79">
        <w:t>.</w:t>
      </w:r>
    </w:p>
    <w:p w14:paraId="30CF2879" w14:textId="202FFA48" w:rsidR="00AF46CD" w:rsidRPr="00247D79" w:rsidRDefault="00AF46CD" w:rsidP="00AE7C6C">
      <w:pPr>
        <w:pStyle w:val="AssignBody"/>
      </w:pPr>
    </w:p>
    <w:p w14:paraId="6BA14D75" w14:textId="77777777" w:rsidR="002F3B1C" w:rsidRPr="00247D79" w:rsidRDefault="002F3B1C" w:rsidP="00AE7C6C">
      <w:pPr>
        <w:pStyle w:val="AssignBody"/>
      </w:pPr>
    </w:p>
    <w:p w14:paraId="0D2A05DF" w14:textId="77777777" w:rsidR="002F3B1C" w:rsidRPr="00247D79" w:rsidRDefault="00B95625" w:rsidP="00490AA7">
      <w:pPr>
        <w:pStyle w:val="AssignBody"/>
      </w:pPr>
      <w:r w:rsidRPr="00247D79">
        <w:t>3.1.2</w:t>
      </w:r>
    </w:p>
    <w:p w14:paraId="16507CFB" w14:textId="795D58F1" w:rsidR="00AF46CD" w:rsidRPr="00247D79" w:rsidRDefault="00AF46CD" w:rsidP="00490AA7">
      <w:pPr>
        <w:pStyle w:val="AssignBody"/>
        <w:rPr>
          <w:u w:val="single"/>
        </w:rPr>
      </w:pPr>
      <w:r w:rsidRPr="00247D79">
        <w:rPr>
          <w:u w:val="single"/>
        </w:rPr>
        <w:t>What have you learnt?</w:t>
      </w:r>
    </w:p>
    <w:p w14:paraId="28D7668D" w14:textId="77777777" w:rsidR="00AF46CD" w:rsidRPr="00247D79" w:rsidRDefault="00AF46CD" w:rsidP="00AE7C6C">
      <w:pPr>
        <w:pStyle w:val="AssignBody"/>
      </w:pPr>
      <w:r w:rsidRPr="00247D79">
        <w:t>Four Purposes for Learners:</w:t>
      </w:r>
    </w:p>
    <w:p w14:paraId="6A85FFFE" w14:textId="77777777" w:rsidR="00AF46CD" w:rsidRPr="00247D79" w:rsidRDefault="00AF46CD" w:rsidP="00AE7C6C">
      <w:pPr>
        <w:pStyle w:val="AssignBody"/>
      </w:pPr>
      <w:r w:rsidRPr="00247D79">
        <w:t>I have learnt that from highlighting the opportunities within the lesson plan where the four purposes were being developed, I remembered to use them when teaching and introducing the lessons. Highlighting the four purposes in my lesson plan was a constant reminder that each lesson should be able to meet at least one of the four purposes. Within this lesson, I was able to include two purposes. I have learnt that my lessons often develop the four purposes, however, I have never pointed it out and made sure that at least one will be developed by the children. I have learnt that teaching the children the four purposes, has developed my understanding of the four purposes and I have developed as their teacher.</w:t>
      </w:r>
    </w:p>
    <w:p w14:paraId="31BAAC22" w14:textId="77777777" w:rsidR="00AF46CD" w:rsidRPr="00247D79" w:rsidRDefault="00AF46CD" w:rsidP="00AE7C6C">
      <w:pPr>
        <w:pStyle w:val="AssignBody"/>
      </w:pPr>
    </w:p>
    <w:p w14:paraId="616A6DAA" w14:textId="77777777" w:rsidR="00AF46CD" w:rsidRPr="00247D79" w:rsidRDefault="00AF46CD" w:rsidP="00AE7C6C">
      <w:pPr>
        <w:pStyle w:val="AssignBody"/>
      </w:pPr>
      <w:r w:rsidRPr="00247D79">
        <w:t>Cross-curricular Themes and Exploiting subject disciplines in areas of learning:</w:t>
      </w:r>
    </w:p>
    <w:p w14:paraId="4AFE0061" w14:textId="77777777" w:rsidR="00AF46CD" w:rsidRPr="00247D79" w:rsidRDefault="00AF46CD" w:rsidP="00AE7C6C">
      <w:pPr>
        <w:pStyle w:val="AssignBody"/>
      </w:pPr>
      <w:r w:rsidRPr="00247D79">
        <w:t>I have learnt that cross-curricular lessons are good for reintroducing topics that the children learn every year such as shapes. As once they have covered this topic in one year, they forget most of the information that they learnt by the time they come to learn more knowledge and skills the year after. Therefore, I have learnt that if I plan to teach a certain topic such as measuring and developing their skills in this area, then creating a small task that will remind them of the skills and knowledge they have previously learnt. Cross-curricular lessons are an opportunity for the children to taking control of their own learning - making sure they are on the right task, leaving enough time for the other tasks with little reminders from the teacher. It is an opportunity to have one task that is teacher led such as the measuring task in this lesson. It gave me the opportunity to work with KS2 children in small groups similar to the foundation phase routine. I was able to concentrate on their children for the entire task which helped me assess their needs and when reoccurring themes appear I can assess what as a class needs to be developed but also what an individual child struggles with. With individual struggles and misconceptions, these can be address on the spot. More areas of learning can also be covered in one lesson with cross-curricular lessons.</w:t>
      </w:r>
    </w:p>
    <w:p w14:paraId="0D61591E" w14:textId="77777777" w:rsidR="00AF46CD" w:rsidRPr="00247D79" w:rsidRDefault="00AF46CD" w:rsidP="00AE7C6C">
      <w:pPr>
        <w:pStyle w:val="AssignBody"/>
      </w:pPr>
    </w:p>
    <w:p w14:paraId="516E23C1" w14:textId="77777777" w:rsidR="002F3B1C" w:rsidRPr="00247D79" w:rsidRDefault="00B95625" w:rsidP="00490AA7">
      <w:pPr>
        <w:pStyle w:val="AssignBody"/>
      </w:pPr>
      <w:r w:rsidRPr="00247D79">
        <w:t>3.1.3</w:t>
      </w:r>
    </w:p>
    <w:p w14:paraId="6AA47923" w14:textId="052AAE52" w:rsidR="00AF46CD" w:rsidRPr="00247D79" w:rsidRDefault="00AF46CD" w:rsidP="00490AA7">
      <w:pPr>
        <w:pStyle w:val="AssignBody"/>
        <w:rPr>
          <w:u w:val="single"/>
        </w:rPr>
      </w:pPr>
      <w:r w:rsidRPr="00247D79">
        <w:rPr>
          <w:u w:val="single"/>
        </w:rPr>
        <w:t>What next?</w:t>
      </w:r>
    </w:p>
    <w:p w14:paraId="42C8181E" w14:textId="77777777" w:rsidR="00AF46CD" w:rsidRPr="00247D79" w:rsidRDefault="00AF46CD" w:rsidP="00AE7C6C">
      <w:pPr>
        <w:pStyle w:val="AssignBody"/>
      </w:pPr>
      <w:r w:rsidRPr="00247D79">
        <w:t>Four Purposes for Learners:</w:t>
      </w:r>
    </w:p>
    <w:p w14:paraId="11522007" w14:textId="46AF5CC9" w:rsidR="00AF46CD" w:rsidRPr="00247D79" w:rsidRDefault="00AF46CD" w:rsidP="00AE7C6C">
      <w:pPr>
        <w:pStyle w:val="AssignBody"/>
      </w:pPr>
      <w:r w:rsidRPr="00247D79">
        <w:t>In future lesson plans, I can plan to develop one purpose more in depth or similar to this lesson where each task in the cross-curricular lesson had one concentration. In future cross-curricular lessons, I could plan to have a task that will work towards every target. I could split the class into four and have four smaller tasks that could each work to a different purpose. I could also point out to the children where the four purposes are being concentrated on in the lesson and could have a discussion with the class about the four purposes, so they are involved with their learning more.</w:t>
      </w:r>
      <w:r w:rsidR="001A659C" w:rsidRPr="00247D79">
        <w:t xml:space="preserve"> “As schools develop their vision to support their learners to realise the four </w:t>
      </w:r>
      <w:r w:rsidR="00E622B1" w:rsidRPr="00247D79">
        <w:t>purposes</w:t>
      </w:r>
      <w:r w:rsidR="001A659C" w:rsidRPr="00247D79">
        <w:t xml:space="preserve">, learner voice should be central to this” </w:t>
      </w:r>
      <w:sdt>
        <w:sdtPr>
          <w:rPr>
            <w:shd w:val="clear" w:color="auto" w:fill="FFFFFF"/>
          </w:rPr>
          <w:id w:val="905493343"/>
          <w:citation/>
        </w:sdtPr>
        <w:sdtEndPr/>
        <w:sdtContent>
          <w:r w:rsidR="001A659C" w:rsidRPr="00247D79">
            <w:rPr>
              <w:shd w:val="clear" w:color="auto" w:fill="FFFFFF"/>
            </w:rPr>
            <w:fldChar w:fldCharType="begin"/>
          </w:r>
          <w:r w:rsidR="001A659C" w:rsidRPr="00247D79">
            <w:rPr>
              <w:shd w:val="clear" w:color="auto" w:fill="FFFFFF"/>
            </w:rPr>
            <w:instrText xml:space="preserve"> CITATION Wel2010 \l 2057 </w:instrText>
          </w:r>
          <w:r w:rsidR="001A659C" w:rsidRPr="00247D79">
            <w:rPr>
              <w:shd w:val="clear" w:color="auto" w:fill="FFFFFF"/>
            </w:rPr>
            <w:fldChar w:fldCharType="separate"/>
          </w:r>
          <w:r w:rsidR="001A659C" w:rsidRPr="00247D79">
            <w:rPr>
              <w:noProof/>
              <w:shd w:val="clear" w:color="auto" w:fill="FFFFFF"/>
            </w:rPr>
            <w:t>(Welsh Government, 2020c)</w:t>
          </w:r>
          <w:r w:rsidR="001A659C" w:rsidRPr="00247D79">
            <w:rPr>
              <w:shd w:val="clear" w:color="auto" w:fill="FFFFFF"/>
            </w:rPr>
            <w:fldChar w:fldCharType="end"/>
          </w:r>
        </w:sdtContent>
      </w:sdt>
      <w:r w:rsidR="001A659C" w:rsidRPr="00247D79">
        <w:t xml:space="preserve">. </w:t>
      </w:r>
    </w:p>
    <w:p w14:paraId="16A359F4" w14:textId="77777777" w:rsidR="00AF46CD" w:rsidRPr="00247D79" w:rsidRDefault="00AF46CD" w:rsidP="00AE7C6C">
      <w:pPr>
        <w:pStyle w:val="AssignBody"/>
      </w:pPr>
    </w:p>
    <w:p w14:paraId="13BE9BF7" w14:textId="77777777" w:rsidR="00AF46CD" w:rsidRPr="00247D79" w:rsidRDefault="00AF46CD" w:rsidP="00AE7C6C">
      <w:pPr>
        <w:pStyle w:val="AssignBody"/>
      </w:pPr>
      <w:r w:rsidRPr="00247D79">
        <w:t>Cross-curricular Themes:</w:t>
      </w:r>
    </w:p>
    <w:p w14:paraId="127220A9" w14:textId="6A3FAA3E" w:rsidR="0043591A" w:rsidRPr="00247D79" w:rsidRDefault="00AF46CD" w:rsidP="00AE7C6C">
      <w:pPr>
        <w:pStyle w:val="AssignBody"/>
      </w:pPr>
      <w:r w:rsidRPr="00247D79">
        <w:t>In future, I would let the children help plan these tasks and have child-led learning taking place while the other tasks are being completed with the teacher or teaching assistant. As a result of this experience, I will plan more cross-curricular tasks especially for KS2 as it breaks up the day for the children as it is not all teacher led learning and has a more relaxed environment that the children in this class thrived in. With planning more cross-curricular lessons, the children can gain experience and get to know the routine so that work can be completed more effectively and efficiently. The children and I enjoyed having a different theme to work with, including their Literacy, Language and Communication lessons. I found many of the children enjoyed these lessons more even if they lacked confidence in that area of learning. This is why I will use this type of lesson more.</w:t>
      </w:r>
    </w:p>
    <w:p w14:paraId="33292E8C" w14:textId="7A9C040E" w:rsidR="00D31610" w:rsidRPr="00247D79" w:rsidRDefault="0043591A" w:rsidP="00A6171D">
      <w:pPr>
        <w:rPr>
          <w:rFonts w:ascii="Arial" w:hAnsi="Arial"/>
        </w:rPr>
      </w:pPr>
      <w:r w:rsidRPr="00247D79">
        <w:br w:type="page"/>
      </w:r>
    </w:p>
    <w:p w14:paraId="3A3DA1AE" w14:textId="3544FD8D" w:rsidR="00D31610" w:rsidRPr="00247D79" w:rsidRDefault="00A6171D" w:rsidP="00D31610">
      <w:pPr>
        <w:pStyle w:val="AssignSubHeader"/>
      </w:pPr>
      <w:r w:rsidRPr="00247D79">
        <w:t xml:space="preserve">3.2 </w:t>
      </w:r>
      <w:r w:rsidR="00C33B48" w:rsidRPr="00247D79">
        <w:t xml:space="preserve">Professional Learning Experience Template 2: </w:t>
      </w:r>
      <w:r w:rsidR="00AF46CD" w:rsidRPr="00247D79">
        <w:t>Subtitles Lesson</w:t>
      </w:r>
    </w:p>
    <w:p w14:paraId="5EF894EC" w14:textId="77777777" w:rsidR="00D31610" w:rsidRPr="00247D79" w:rsidRDefault="00D31610" w:rsidP="00D31610">
      <w:pPr>
        <w:pStyle w:val="AssignBody"/>
      </w:pPr>
    </w:p>
    <w:p w14:paraId="537D1B58" w14:textId="77777777" w:rsidR="00601EDD" w:rsidRPr="00247D79" w:rsidRDefault="00B95625" w:rsidP="00490AA7">
      <w:pPr>
        <w:pStyle w:val="AssignBody"/>
      </w:pPr>
      <w:r w:rsidRPr="00247D79">
        <w:t>3.2.1</w:t>
      </w:r>
    </w:p>
    <w:p w14:paraId="0CD3AC3A" w14:textId="6A36CDAB" w:rsidR="00AF46CD" w:rsidRPr="00247D79" w:rsidRDefault="00AF46CD" w:rsidP="00490AA7">
      <w:pPr>
        <w:pStyle w:val="AssignBody"/>
        <w:rPr>
          <w:u w:val="single"/>
        </w:rPr>
      </w:pPr>
      <w:r w:rsidRPr="00247D79">
        <w:rPr>
          <w:u w:val="single"/>
        </w:rPr>
        <w:t>What did you do and why?</w:t>
      </w:r>
    </w:p>
    <w:p w14:paraId="2F82E20C" w14:textId="77777777" w:rsidR="00AF46CD" w:rsidRPr="00247D79" w:rsidRDefault="00AF46CD" w:rsidP="00AE7C6C">
      <w:pPr>
        <w:pStyle w:val="AssignBody"/>
      </w:pPr>
      <w:r w:rsidRPr="00247D79">
        <w:t>Four Purposes:</w:t>
      </w:r>
    </w:p>
    <w:p w14:paraId="25527C9C" w14:textId="37C3BE5D" w:rsidR="00AF46CD" w:rsidRPr="00247D79" w:rsidRDefault="00AF46CD" w:rsidP="00AE7C6C">
      <w:pPr>
        <w:pStyle w:val="AssignBody"/>
      </w:pPr>
      <w:r w:rsidRPr="00247D79">
        <w:t>I planned a lesson to continue the children's learning into writing fact files and developing different skills that they may need for this type of writing. For example, they learnt about subtitles, first and third person, pictures and captions and titles and subtitles. Our theme for this half term was carnivals and each week we would have a sub theme such as the Eisteddfod and Rio de Janeiro. For the week that the lesson for subtitles took place, we concentrated on the Eisteddfod. In my lesson, I ensured that I was using correct Welsh facts and information in order to</w:t>
      </w:r>
      <w:r w:rsidR="008A65DA">
        <w:t xml:space="preserve"> </w:t>
      </w:r>
      <w:r w:rsidR="008A65DA" w:rsidRPr="00247D79">
        <w:t>also</w:t>
      </w:r>
      <w:r w:rsidRPr="00247D79">
        <w:t xml:space="preserve"> develop their Welsh awareness. In my lesson plan, I made sure that</w:t>
      </w:r>
      <w:r w:rsidR="008A65DA">
        <w:t xml:space="preserve"> I</w:t>
      </w:r>
      <w:r w:rsidRPr="00247D79">
        <w:t xml:space="preserve"> clearly stated which of the four purposes this lesson was meeting and developing with the children. I used blue highlighter to point out where 'ethical, informed citizens who are ready to be citizens of Wales and the world' was used and I used pink highlighter to point out where 'ambitious capable learners who are ready to learn throughout their lives' was also used. This lesson worked well with these two four purposes.</w:t>
      </w:r>
    </w:p>
    <w:p w14:paraId="68834263" w14:textId="77777777" w:rsidR="00AF46CD" w:rsidRPr="00247D79" w:rsidRDefault="00AF46CD" w:rsidP="00AE7C6C">
      <w:pPr>
        <w:pStyle w:val="AssignBody"/>
      </w:pPr>
    </w:p>
    <w:p w14:paraId="4FDD07B2" w14:textId="77777777" w:rsidR="00601EDD" w:rsidRPr="00247D79" w:rsidRDefault="00B95625" w:rsidP="00490AA7">
      <w:pPr>
        <w:pStyle w:val="AssignBody"/>
      </w:pPr>
      <w:r w:rsidRPr="00247D79">
        <w:t>3.2.2</w:t>
      </w:r>
    </w:p>
    <w:p w14:paraId="0E96C861" w14:textId="6419E116" w:rsidR="00AF46CD" w:rsidRPr="00247D79" w:rsidRDefault="00AF46CD" w:rsidP="00490AA7">
      <w:pPr>
        <w:pStyle w:val="AssignBody"/>
        <w:rPr>
          <w:u w:val="single"/>
        </w:rPr>
      </w:pPr>
      <w:r w:rsidRPr="00247D79">
        <w:rPr>
          <w:u w:val="single"/>
        </w:rPr>
        <w:t>What have you learnt?</w:t>
      </w:r>
    </w:p>
    <w:p w14:paraId="4991E0BE" w14:textId="77777777" w:rsidR="00AF46CD" w:rsidRPr="00247D79" w:rsidRDefault="00AF46CD" w:rsidP="00AE7C6C">
      <w:pPr>
        <w:pStyle w:val="AssignBody"/>
      </w:pPr>
      <w:r w:rsidRPr="00247D79">
        <w:t>Four Purposes:</w:t>
      </w:r>
    </w:p>
    <w:p w14:paraId="7C67B901" w14:textId="3685C46E" w:rsidR="00AF46CD" w:rsidRPr="00247D79" w:rsidRDefault="00AF46CD" w:rsidP="00AE7C6C">
      <w:pPr>
        <w:pStyle w:val="AssignBody"/>
      </w:pPr>
      <w:r w:rsidRPr="00247D79">
        <w:t xml:space="preserve">I learnt that the children were able to meet the 'ambitious capable learners who are ready to learn throughout their lives' by letting the children complete this task as independently as possible and </w:t>
      </w:r>
      <w:r w:rsidR="00A6025A">
        <w:t xml:space="preserve">also </w:t>
      </w:r>
      <w:r w:rsidRPr="00247D79">
        <w:t>ensuring that the children set themselves high standards and seek and enjoy the challenge that was set for them. They were also building up knowledge and skills to connect and apply this knowledge in different contexts. I also learnt that the children were able to meet the 'ethical, informed citizens who are ready to be citizens of Wales and the world' by being knowledgeable about their culture, community, society and the world, now and in the past. I learnt that by embedding the four purposes into the learning of everyday, the children gain valuable experiences to build upon and develop themselves.</w:t>
      </w:r>
    </w:p>
    <w:p w14:paraId="28BE106E" w14:textId="77777777" w:rsidR="00AF46CD" w:rsidRPr="00247D79" w:rsidRDefault="00AF46CD" w:rsidP="00AE7C6C">
      <w:pPr>
        <w:pStyle w:val="AssignBody"/>
      </w:pPr>
    </w:p>
    <w:p w14:paraId="27027EF2" w14:textId="77777777" w:rsidR="00601EDD" w:rsidRPr="00247D79" w:rsidRDefault="00B95625" w:rsidP="00490AA7">
      <w:pPr>
        <w:pStyle w:val="AssignBody"/>
      </w:pPr>
      <w:r w:rsidRPr="00247D79">
        <w:t>3.2.3</w:t>
      </w:r>
    </w:p>
    <w:p w14:paraId="1E89128C" w14:textId="74B03587" w:rsidR="00AF46CD" w:rsidRPr="00247D79" w:rsidRDefault="00AF46CD" w:rsidP="00490AA7">
      <w:pPr>
        <w:pStyle w:val="AssignBody"/>
        <w:rPr>
          <w:u w:val="single"/>
        </w:rPr>
      </w:pPr>
      <w:r w:rsidRPr="00247D79">
        <w:rPr>
          <w:u w:val="single"/>
        </w:rPr>
        <w:t>What next?</w:t>
      </w:r>
    </w:p>
    <w:p w14:paraId="0B993C63" w14:textId="77777777" w:rsidR="00AF46CD" w:rsidRPr="00247D79" w:rsidRDefault="00AF46CD" w:rsidP="00AE7C6C">
      <w:pPr>
        <w:pStyle w:val="AssignBody"/>
      </w:pPr>
      <w:r w:rsidRPr="00247D79">
        <w:t>Four Purposes:</w:t>
      </w:r>
    </w:p>
    <w:p w14:paraId="10AE45EF" w14:textId="3A785478" w:rsidR="00AF46CD" w:rsidRPr="00247D79" w:rsidRDefault="00AF46CD" w:rsidP="00AE7C6C">
      <w:pPr>
        <w:pStyle w:val="AssignBody"/>
        <w:rPr>
          <w:shd w:val="clear" w:color="auto" w:fill="FFFFFF"/>
        </w:rPr>
      </w:pPr>
      <w:r w:rsidRPr="00247D79">
        <w:t>I will continue to plan for the four purposes and ensure that whenever possible and suitable, the children are aware of the four purposes and which part they are develop that particular time.</w:t>
      </w:r>
      <w:r w:rsidRPr="00247D79">
        <w:rPr>
          <w:shd w:val="clear" w:color="auto" w:fill="FFFFFF"/>
        </w:rPr>
        <w:t xml:space="preserve"> In the future, planning for the four purposes should become even easier with the role out of the Curriculum for Wales across Wales. For the near future, working towards the four purposes will be a target especially while the role out of the Curriculum for Wales </w:t>
      </w:r>
      <w:r w:rsidR="00A6025A">
        <w:rPr>
          <w:shd w:val="clear" w:color="auto" w:fill="FFFFFF"/>
        </w:rPr>
        <w:t>takes place</w:t>
      </w:r>
      <w:r w:rsidRPr="00247D79">
        <w:rPr>
          <w:shd w:val="clear" w:color="auto" w:fill="FFFFFF"/>
        </w:rPr>
        <w:t>.</w:t>
      </w:r>
      <w:r w:rsidR="001C3C90" w:rsidRPr="00247D79">
        <w:rPr>
          <w:shd w:val="clear" w:color="auto" w:fill="FFFFFF"/>
        </w:rPr>
        <w:t xml:space="preserve"> “The four purposes should be the starting point and aspiration for the schools’ curriculum design” </w:t>
      </w:r>
      <w:sdt>
        <w:sdtPr>
          <w:rPr>
            <w:shd w:val="clear" w:color="auto" w:fill="FFFFFF"/>
          </w:rPr>
          <w:id w:val="-225294708"/>
          <w:citation/>
        </w:sdtPr>
        <w:sdtEndPr/>
        <w:sdtContent>
          <w:r w:rsidR="001C3C90" w:rsidRPr="00247D79">
            <w:rPr>
              <w:shd w:val="clear" w:color="auto" w:fill="FFFFFF"/>
            </w:rPr>
            <w:fldChar w:fldCharType="begin"/>
          </w:r>
          <w:r w:rsidR="001C3C90" w:rsidRPr="00247D79">
            <w:rPr>
              <w:shd w:val="clear" w:color="auto" w:fill="FFFFFF"/>
            </w:rPr>
            <w:instrText xml:space="preserve"> CITATION Wel2010 \l 2057 </w:instrText>
          </w:r>
          <w:r w:rsidR="001C3C90" w:rsidRPr="00247D79">
            <w:rPr>
              <w:shd w:val="clear" w:color="auto" w:fill="FFFFFF"/>
            </w:rPr>
            <w:fldChar w:fldCharType="separate"/>
          </w:r>
          <w:r w:rsidR="001C3C90" w:rsidRPr="00247D79">
            <w:rPr>
              <w:noProof/>
              <w:shd w:val="clear" w:color="auto" w:fill="FFFFFF"/>
            </w:rPr>
            <w:t>(Welsh Government, 2020c)</w:t>
          </w:r>
          <w:r w:rsidR="001C3C90" w:rsidRPr="00247D79">
            <w:rPr>
              <w:shd w:val="clear" w:color="auto" w:fill="FFFFFF"/>
            </w:rPr>
            <w:fldChar w:fldCharType="end"/>
          </w:r>
        </w:sdtContent>
      </w:sdt>
      <w:r w:rsidR="001C3C90" w:rsidRPr="00247D79">
        <w:rPr>
          <w:shd w:val="clear" w:color="auto" w:fill="FFFFFF"/>
        </w:rPr>
        <w:t>.</w:t>
      </w:r>
    </w:p>
    <w:p w14:paraId="08BD9C7F" w14:textId="600C6F00" w:rsidR="00AF46CD" w:rsidRPr="00247D79" w:rsidRDefault="00AF46CD" w:rsidP="00AE7C6C">
      <w:pPr>
        <w:pStyle w:val="AssignBody"/>
        <w:rPr>
          <w:rFonts w:eastAsia="Times New Roman"/>
          <w:shd w:val="clear" w:color="auto" w:fill="FFFFFF"/>
          <w:lang w:eastAsia="en-GB"/>
        </w:rPr>
      </w:pPr>
      <w:r w:rsidRPr="00247D79">
        <w:rPr>
          <w:shd w:val="clear" w:color="auto" w:fill="FFFFFF"/>
        </w:rPr>
        <w:br w:type="page"/>
      </w:r>
    </w:p>
    <w:p w14:paraId="059A61A6" w14:textId="1953E30A" w:rsidR="00AF46CD" w:rsidRPr="00247D79" w:rsidRDefault="00AF46CD" w:rsidP="009C0ADA">
      <w:pPr>
        <w:pStyle w:val="AssignSubHeader"/>
        <w:jc w:val="center"/>
      </w:pPr>
      <w:r w:rsidRPr="00247D79">
        <w:t>P</w:t>
      </w:r>
      <w:r w:rsidR="00160111" w:rsidRPr="00247D79">
        <w:t>art</w:t>
      </w:r>
      <w:r w:rsidRPr="00247D79">
        <w:t xml:space="preserve"> </w:t>
      </w:r>
      <w:r w:rsidR="00160111" w:rsidRPr="00247D79">
        <w:t>Two</w:t>
      </w:r>
    </w:p>
    <w:p w14:paraId="0940115A" w14:textId="25ACC6CA" w:rsidR="00AF46CD" w:rsidRPr="00247D79" w:rsidRDefault="00144CD9" w:rsidP="00AE7C6C">
      <w:pPr>
        <w:pStyle w:val="AssignBody"/>
        <w:rPr>
          <w:color w:val="000000" w:themeColor="text1"/>
        </w:rPr>
      </w:pPr>
      <w:r w:rsidRPr="00247D79">
        <w:rPr>
          <w:color w:val="000000" w:themeColor="text1"/>
        </w:rPr>
        <w:t>P</w:t>
      </w:r>
      <w:r w:rsidR="002239E5" w:rsidRPr="00247D79">
        <w:rPr>
          <w:color w:val="000000" w:themeColor="text1"/>
        </w:rPr>
        <w:t xml:space="preserve">rogression has been chosen </w:t>
      </w:r>
      <w:r w:rsidR="00711E48" w:rsidRPr="00247D79">
        <w:rPr>
          <w:color w:val="000000" w:themeColor="text1"/>
        </w:rPr>
        <w:t xml:space="preserve">as an area </w:t>
      </w:r>
      <w:r w:rsidR="002239E5" w:rsidRPr="00247D79">
        <w:rPr>
          <w:color w:val="000000" w:themeColor="text1"/>
        </w:rPr>
        <w:t xml:space="preserve">that </w:t>
      </w:r>
      <w:r w:rsidR="006D3DD3" w:rsidRPr="00247D79">
        <w:rPr>
          <w:color w:val="000000" w:themeColor="text1"/>
        </w:rPr>
        <w:t xml:space="preserve">requires </w:t>
      </w:r>
      <w:r w:rsidR="002239E5" w:rsidRPr="00247D79">
        <w:rPr>
          <w:color w:val="000000" w:themeColor="text1"/>
        </w:rPr>
        <w:t xml:space="preserve">wider research and readings </w:t>
      </w:r>
      <w:r w:rsidR="006D3DD3" w:rsidRPr="00247D79">
        <w:rPr>
          <w:color w:val="000000" w:themeColor="text1"/>
        </w:rPr>
        <w:t>to</w:t>
      </w:r>
      <w:r w:rsidR="002239E5" w:rsidRPr="00247D79">
        <w:rPr>
          <w:color w:val="000000" w:themeColor="text1"/>
        </w:rPr>
        <w:t xml:space="preserve"> be conducted</w:t>
      </w:r>
      <w:r w:rsidR="00E068CA" w:rsidRPr="00247D79">
        <w:rPr>
          <w:color w:val="000000" w:themeColor="text1"/>
        </w:rPr>
        <w:t xml:space="preserve"> as a student teacher</w:t>
      </w:r>
      <w:r w:rsidR="006D3DD3" w:rsidRPr="00247D79">
        <w:rPr>
          <w:color w:val="000000" w:themeColor="text1"/>
        </w:rPr>
        <w:t>. This is an important area to study</w:t>
      </w:r>
      <w:r w:rsidR="002239E5" w:rsidRPr="00247D79">
        <w:rPr>
          <w:color w:val="000000" w:themeColor="text1"/>
        </w:rPr>
        <w:t xml:space="preserve"> </w:t>
      </w:r>
      <w:r w:rsidR="00AD0B8A" w:rsidRPr="00247D79">
        <w:rPr>
          <w:color w:val="000000" w:themeColor="text1"/>
        </w:rPr>
        <w:t xml:space="preserve">as I believe </w:t>
      </w:r>
      <w:r w:rsidR="00972C6E" w:rsidRPr="00247D79">
        <w:rPr>
          <w:color w:val="000000" w:themeColor="text1"/>
        </w:rPr>
        <w:t xml:space="preserve">it is </w:t>
      </w:r>
      <w:r w:rsidR="00F84C02" w:rsidRPr="00247D79">
        <w:rPr>
          <w:color w:val="000000" w:themeColor="text1"/>
        </w:rPr>
        <w:t xml:space="preserve">a key </w:t>
      </w:r>
      <w:r w:rsidR="00972C6E" w:rsidRPr="00247D79">
        <w:rPr>
          <w:color w:val="000000" w:themeColor="text1"/>
        </w:rPr>
        <w:t xml:space="preserve">aspect </w:t>
      </w:r>
      <w:r w:rsidR="00CA73CB" w:rsidRPr="00247D79">
        <w:rPr>
          <w:color w:val="000000" w:themeColor="text1"/>
        </w:rPr>
        <w:t>that</w:t>
      </w:r>
      <w:r w:rsidR="00972C6E" w:rsidRPr="00247D79">
        <w:rPr>
          <w:color w:val="000000" w:themeColor="text1"/>
        </w:rPr>
        <w:t xml:space="preserve"> is especially important to the development of the Curriculum for Wales</w:t>
      </w:r>
      <w:sdt>
        <w:sdtPr>
          <w:rPr>
            <w:color w:val="000000" w:themeColor="text1"/>
          </w:rPr>
          <w:id w:val="-940682021"/>
          <w:citation/>
        </w:sdtPr>
        <w:sdtEndPr/>
        <w:sdtContent>
          <w:r w:rsidR="00A868C9" w:rsidRPr="00247D79">
            <w:rPr>
              <w:color w:val="000000" w:themeColor="text1"/>
            </w:rPr>
            <w:fldChar w:fldCharType="begin"/>
          </w:r>
          <w:r w:rsidR="005B6178" w:rsidRPr="00247D79">
            <w:rPr>
              <w:color w:val="000000" w:themeColor="text1"/>
            </w:rPr>
            <w:instrText xml:space="preserve">CITATION Wel209 \l 2057 </w:instrText>
          </w:r>
          <w:r w:rsidR="00A868C9" w:rsidRPr="00247D79">
            <w:rPr>
              <w:color w:val="000000" w:themeColor="text1"/>
            </w:rPr>
            <w:fldChar w:fldCharType="separate"/>
          </w:r>
          <w:r w:rsidR="005B6178" w:rsidRPr="00247D79">
            <w:rPr>
              <w:noProof/>
              <w:color w:val="000000" w:themeColor="text1"/>
            </w:rPr>
            <w:t xml:space="preserve"> (Welsh Government, 2020a)</w:t>
          </w:r>
          <w:r w:rsidR="00A868C9" w:rsidRPr="00247D79">
            <w:rPr>
              <w:color w:val="000000" w:themeColor="text1"/>
            </w:rPr>
            <w:fldChar w:fldCharType="end"/>
          </w:r>
        </w:sdtContent>
      </w:sdt>
      <w:r w:rsidR="00972C6E" w:rsidRPr="00247D79">
        <w:rPr>
          <w:color w:val="000000" w:themeColor="text1"/>
        </w:rPr>
        <w:t xml:space="preserve">. </w:t>
      </w:r>
      <w:r w:rsidR="00994F81">
        <w:rPr>
          <w:color w:val="000000" w:themeColor="text1"/>
        </w:rPr>
        <w:t>Whilst</w:t>
      </w:r>
      <w:r w:rsidRPr="00247D79">
        <w:rPr>
          <w:color w:val="000000" w:themeColor="text1"/>
        </w:rPr>
        <w:t xml:space="preserve"> on placement, there was great emphasis on progressing learners that you were responsible </w:t>
      </w:r>
      <w:r w:rsidR="00EB01BA" w:rsidRPr="00247D79">
        <w:rPr>
          <w:color w:val="000000" w:themeColor="text1"/>
        </w:rPr>
        <w:t>for</w:t>
      </w:r>
      <w:r w:rsidR="00D86414" w:rsidRPr="00247D79">
        <w:rPr>
          <w:color w:val="000000" w:themeColor="text1"/>
        </w:rPr>
        <w:t>,</w:t>
      </w:r>
      <w:r w:rsidR="00EB01BA" w:rsidRPr="00247D79">
        <w:rPr>
          <w:color w:val="000000" w:themeColor="text1"/>
        </w:rPr>
        <w:t xml:space="preserve"> </w:t>
      </w:r>
      <w:r w:rsidR="00636DF8" w:rsidRPr="00247D79">
        <w:rPr>
          <w:color w:val="000000" w:themeColor="text1"/>
        </w:rPr>
        <w:t xml:space="preserve">whether in KS2 or Foundation Phase. </w:t>
      </w:r>
      <w:r w:rsidR="00BD1A7B" w:rsidRPr="00247D79">
        <w:rPr>
          <w:color w:val="000000" w:themeColor="text1"/>
        </w:rPr>
        <w:t xml:space="preserve">In order to </w:t>
      </w:r>
      <w:r w:rsidR="00AD275D" w:rsidRPr="00247D79">
        <w:rPr>
          <w:color w:val="000000" w:themeColor="text1"/>
        </w:rPr>
        <w:t>strengthen my professional develop</w:t>
      </w:r>
      <w:r w:rsidR="00AC7846" w:rsidRPr="00247D79">
        <w:rPr>
          <w:color w:val="000000" w:themeColor="text1"/>
        </w:rPr>
        <w:t>ment</w:t>
      </w:r>
      <w:r w:rsidR="00B61378" w:rsidRPr="00247D79">
        <w:rPr>
          <w:color w:val="000000" w:themeColor="text1"/>
        </w:rPr>
        <w:t xml:space="preserve">, I will undertake </w:t>
      </w:r>
      <w:r w:rsidR="00B67AD1" w:rsidRPr="00247D79">
        <w:rPr>
          <w:color w:val="000000" w:themeColor="text1"/>
        </w:rPr>
        <w:t xml:space="preserve">this </w:t>
      </w:r>
      <w:r w:rsidR="00B61378" w:rsidRPr="00247D79">
        <w:rPr>
          <w:color w:val="000000" w:themeColor="text1"/>
        </w:rPr>
        <w:t xml:space="preserve">research </w:t>
      </w:r>
      <w:r w:rsidR="00B67AD1" w:rsidRPr="00247D79">
        <w:rPr>
          <w:color w:val="000000" w:themeColor="text1"/>
        </w:rPr>
        <w:t>into progression</w:t>
      </w:r>
      <w:r w:rsidR="0044116B" w:rsidRPr="00247D79">
        <w:rPr>
          <w:color w:val="000000" w:themeColor="text1"/>
        </w:rPr>
        <w:t>,</w:t>
      </w:r>
      <w:r w:rsidR="00B67AD1" w:rsidRPr="00247D79">
        <w:rPr>
          <w:color w:val="000000" w:themeColor="text1"/>
        </w:rPr>
        <w:t xml:space="preserve"> </w:t>
      </w:r>
      <w:r w:rsidR="00B61378" w:rsidRPr="00247D79">
        <w:rPr>
          <w:color w:val="000000" w:themeColor="text1"/>
        </w:rPr>
        <w:t>which will</w:t>
      </w:r>
      <w:r w:rsidR="004D5290" w:rsidRPr="00247D79">
        <w:rPr>
          <w:color w:val="000000" w:themeColor="text1"/>
        </w:rPr>
        <w:t>,</w:t>
      </w:r>
      <w:r w:rsidR="004C2E12" w:rsidRPr="00247D79">
        <w:rPr>
          <w:color w:val="000000" w:themeColor="text1"/>
        </w:rPr>
        <w:t xml:space="preserve"> </w:t>
      </w:r>
      <w:r w:rsidR="00921811" w:rsidRPr="00247D79">
        <w:rPr>
          <w:color w:val="000000" w:themeColor="text1"/>
        </w:rPr>
        <w:t>in turn</w:t>
      </w:r>
      <w:r w:rsidR="004D5290" w:rsidRPr="00247D79">
        <w:rPr>
          <w:color w:val="000000" w:themeColor="text1"/>
        </w:rPr>
        <w:t>,</w:t>
      </w:r>
      <w:r w:rsidR="00921811" w:rsidRPr="00247D79">
        <w:rPr>
          <w:color w:val="000000" w:themeColor="text1"/>
        </w:rPr>
        <w:t xml:space="preserve"> </w:t>
      </w:r>
      <w:r w:rsidR="00B67AD1" w:rsidRPr="00247D79">
        <w:rPr>
          <w:color w:val="000000" w:themeColor="text1"/>
        </w:rPr>
        <w:t>advance</w:t>
      </w:r>
      <w:r w:rsidR="002B4442" w:rsidRPr="00247D79">
        <w:rPr>
          <w:color w:val="000000" w:themeColor="text1"/>
        </w:rPr>
        <w:t xml:space="preserve"> my </w:t>
      </w:r>
      <w:r w:rsidR="005F05A3" w:rsidRPr="00247D79">
        <w:rPr>
          <w:color w:val="000000" w:themeColor="text1"/>
        </w:rPr>
        <w:t xml:space="preserve">skills, knowledge and understanding and </w:t>
      </w:r>
      <w:r w:rsidR="00921811" w:rsidRPr="00247D79">
        <w:rPr>
          <w:color w:val="000000" w:themeColor="text1"/>
        </w:rPr>
        <w:t>enable me</w:t>
      </w:r>
      <w:r w:rsidR="005F05A3" w:rsidRPr="00247D79">
        <w:rPr>
          <w:color w:val="000000" w:themeColor="text1"/>
        </w:rPr>
        <w:t xml:space="preserve"> to develop new techniques which I can then implement in my teaching.</w:t>
      </w:r>
      <w:r w:rsidR="004C2959" w:rsidRPr="00247D79">
        <w:rPr>
          <w:color w:val="000000" w:themeColor="text1"/>
        </w:rPr>
        <w:t xml:space="preserve"> I will </w:t>
      </w:r>
      <w:r w:rsidR="000078AA" w:rsidRPr="00247D79">
        <w:rPr>
          <w:color w:val="000000" w:themeColor="text1"/>
        </w:rPr>
        <w:t xml:space="preserve">also </w:t>
      </w:r>
      <w:r w:rsidR="004C2959" w:rsidRPr="00247D79">
        <w:rPr>
          <w:color w:val="000000" w:themeColor="text1"/>
        </w:rPr>
        <w:t xml:space="preserve">meet the Qualified Teaching Status (QTS) standards </w:t>
      </w:r>
      <w:r w:rsidR="004D5290" w:rsidRPr="00247D79">
        <w:rPr>
          <w:color w:val="000000" w:themeColor="text1"/>
        </w:rPr>
        <w:t>by</w:t>
      </w:r>
      <w:r w:rsidR="000078AA" w:rsidRPr="00247D79">
        <w:rPr>
          <w:color w:val="000000" w:themeColor="text1"/>
        </w:rPr>
        <w:t xml:space="preserve"> completing this task. I will address</w:t>
      </w:r>
      <w:r w:rsidR="00DD7845" w:rsidRPr="00247D79">
        <w:rPr>
          <w:color w:val="000000" w:themeColor="text1"/>
        </w:rPr>
        <w:t xml:space="preserve"> </w:t>
      </w:r>
      <w:r w:rsidR="003277C0" w:rsidRPr="00247D79">
        <w:rPr>
          <w:color w:val="000000" w:themeColor="text1"/>
        </w:rPr>
        <w:t>the Professional Learning Passport (PLP)</w:t>
      </w:r>
      <w:r w:rsidR="00DD7845" w:rsidRPr="00247D79">
        <w:rPr>
          <w:color w:val="000000" w:themeColor="text1"/>
        </w:rPr>
        <w:t xml:space="preserve"> standards</w:t>
      </w:r>
      <w:r w:rsidR="00150FFF" w:rsidRPr="00247D79">
        <w:rPr>
          <w:color w:val="000000" w:themeColor="text1"/>
        </w:rPr>
        <w:t>,</w:t>
      </w:r>
      <w:r w:rsidR="000078AA" w:rsidRPr="00247D79">
        <w:rPr>
          <w:color w:val="000000" w:themeColor="text1"/>
        </w:rPr>
        <w:t xml:space="preserve"> such as </w:t>
      </w:r>
      <w:r w:rsidR="00243437" w:rsidRPr="00247D79">
        <w:rPr>
          <w:color w:val="000000" w:themeColor="text1"/>
        </w:rPr>
        <w:t>pedagogy</w:t>
      </w:r>
      <w:r w:rsidR="003277C0" w:rsidRPr="00247D79">
        <w:rPr>
          <w:color w:val="000000" w:themeColor="text1"/>
        </w:rPr>
        <w:t xml:space="preserve"> </w:t>
      </w:r>
      <w:r w:rsidR="00243437" w:rsidRPr="00247D79">
        <w:rPr>
          <w:color w:val="000000" w:themeColor="text1"/>
        </w:rPr>
        <w:t>and professional learning</w:t>
      </w:r>
      <w:r w:rsidR="005C0F49" w:rsidRPr="00247D79">
        <w:rPr>
          <w:color w:val="000000" w:themeColor="text1"/>
        </w:rPr>
        <w:t xml:space="preserve"> </w:t>
      </w:r>
      <w:sdt>
        <w:sdtPr>
          <w:id w:val="1159276921"/>
          <w:citation/>
        </w:sdtPr>
        <w:sdtEndPr/>
        <w:sdtContent>
          <w:r w:rsidR="005C0F49" w:rsidRPr="00247D79">
            <w:fldChar w:fldCharType="begin"/>
          </w:r>
          <w:r w:rsidR="00450C22" w:rsidRPr="00247D79">
            <w:instrText xml:space="preserve">CITATION Pro \l 2057 </w:instrText>
          </w:r>
          <w:r w:rsidR="005C0F49" w:rsidRPr="00247D79">
            <w:fldChar w:fldCharType="separate"/>
          </w:r>
          <w:r w:rsidR="00450C22" w:rsidRPr="00247D79">
            <w:rPr>
              <w:noProof/>
            </w:rPr>
            <w:t>(Welsh Government, 2020b)</w:t>
          </w:r>
          <w:r w:rsidR="005C0F49" w:rsidRPr="00247D79">
            <w:fldChar w:fldCharType="end"/>
          </w:r>
        </w:sdtContent>
      </w:sdt>
      <w:r w:rsidR="003277C0" w:rsidRPr="00247D79">
        <w:rPr>
          <w:color w:val="000000" w:themeColor="text1"/>
        </w:rPr>
        <w:t>.</w:t>
      </w:r>
      <w:r w:rsidR="004E2794" w:rsidRPr="00247D79">
        <w:rPr>
          <w:color w:val="000000" w:themeColor="text1"/>
        </w:rPr>
        <w:t xml:space="preserve"> </w:t>
      </w:r>
      <w:r w:rsidR="00920319" w:rsidRPr="00247D79">
        <w:rPr>
          <w:color w:val="000000" w:themeColor="text1"/>
        </w:rPr>
        <w:t xml:space="preserve">By completing a </w:t>
      </w:r>
      <w:r w:rsidR="00CA0AB8" w:rsidRPr="00247D79">
        <w:rPr>
          <w:color w:val="000000" w:themeColor="text1"/>
        </w:rPr>
        <w:t xml:space="preserve">self-reflection based on experiences and professional practices, </w:t>
      </w:r>
      <w:r w:rsidR="00654F4D" w:rsidRPr="00247D79">
        <w:rPr>
          <w:color w:val="000000" w:themeColor="text1"/>
        </w:rPr>
        <w:t>teachers</w:t>
      </w:r>
      <w:r w:rsidR="00121EB3" w:rsidRPr="00247D79">
        <w:rPr>
          <w:color w:val="000000" w:themeColor="text1"/>
        </w:rPr>
        <w:t xml:space="preserve"> will be able to make links between </w:t>
      </w:r>
      <w:r w:rsidR="009140DD" w:rsidRPr="00247D79">
        <w:rPr>
          <w:color w:val="000000" w:themeColor="text1"/>
        </w:rPr>
        <w:t>experiences</w:t>
      </w:r>
      <w:r w:rsidR="00121EB3" w:rsidRPr="00247D79">
        <w:rPr>
          <w:color w:val="000000" w:themeColor="text1"/>
        </w:rPr>
        <w:t xml:space="preserve"> and literature </w:t>
      </w:r>
      <w:r w:rsidR="00A149F2" w:rsidRPr="00247D79">
        <w:rPr>
          <w:color w:val="000000" w:themeColor="text1"/>
        </w:rPr>
        <w:t>enabling</w:t>
      </w:r>
      <w:r w:rsidR="009140DD" w:rsidRPr="00247D79">
        <w:rPr>
          <w:color w:val="000000" w:themeColor="text1"/>
        </w:rPr>
        <w:t xml:space="preserve"> </w:t>
      </w:r>
      <w:r w:rsidR="007E15F6" w:rsidRPr="00247D79">
        <w:rPr>
          <w:color w:val="000000" w:themeColor="text1"/>
        </w:rPr>
        <w:t>t</w:t>
      </w:r>
      <w:r w:rsidR="001E3C19" w:rsidRPr="00247D79">
        <w:rPr>
          <w:color w:val="000000" w:themeColor="text1"/>
        </w:rPr>
        <w:t xml:space="preserve">eachers to be more aware of their professional knowledge and understanding </w:t>
      </w:r>
      <w:sdt>
        <w:sdtPr>
          <w:rPr>
            <w:color w:val="000000" w:themeColor="text1"/>
          </w:rPr>
          <w:id w:val="1148480377"/>
          <w:citation/>
        </w:sdtPr>
        <w:sdtEndPr/>
        <w:sdtContent>
          <w:r w:rsidR="001E3C19" w:rsidRPr="00247D79">
            <w:rPr>
              <w:color w:val="000000" w:themeColor="text1"/>
            </w:rPr>
            <w:fldChar w:fldCharType="begin"/>
          </w:r>
          <w:r w:rsidR="001E3C19" w:rsidRPr="00247D79">
            <w:rPr>
              <w:color w:val="000000" w:themeColor="text1"/>
            </w:rPr>
            <w:instrText xml:space="preserve"> CITATION Cam201 \l 2057 </w:instrText>
          </w:r>
          <w:r w:rsidR="001E3C19" w:rsidRPr="00247D79">
            <w:rPr>
              <w:color w:val="000000" w:themeColor="text1"/>
            </w:rPr>
            <w:fldChar w:fldCharType="separate"/>
          </w:r>
          <w:r w:rsidR="001E3C19" w:rsidRPr="00247D79">
            <w:rPr>
              <w:noProof/>
              <w:color w:val="000000" w:themeColor="text1"/>
            </w:rPr>
            <w:t>(Cambridge Assessment, 2020)</w:t>
          </w:r>
          <w:r w:rsidR="001E3C19" w:rsidRPr="00247D79">
            <w:rPr>
              <w:color w:val="000000" w:themeColor="text1"/>
            </w:rPr>
            <w:fldChar w:fldCharType="end"/>
          </w:r>
        </w:sdtContent>
      </w:sdt>
      <w:r w:rsidR="001E3C19" w:rsidRPr="00247D79">
        <w:rPr>
          <w:color w:val="000000" w:themeColor="text1"/>
        </w:rPr>
        <w:t>.</w:t>
      </w:r>
      <w:r w:rsidR="00A96B65" w:rsidRPr="00247D79">
        <w:rPr>
          <w:color w:val="000000" w:themeColor="text1"/>
        </w:rPr>
        <w:t xml:space="preserve"> Acknowledging that research will develop a practitioner’s knowledge and understanding of teaching strategie</w:t>
      </w:r>
      <w:r w:rsidR="004931A9" w:rsidRPr="00247D79">
        <w:rPr>
          <w:color w:val="000000" w:themeColor="text1"/>
        </w:rPr>
        <w:t>s</w:t>
      </w:r>
      <w:r w:rsidR="00A96B65" w:rsidRPr="00247D79">
        <w:rPr>
          <w:color w:val="000000" w:themeColor="text1"/>
        </w:rPr>
        <w:t xml:space="preserve"> will ensure that children can make progress in their learning </w:t>
      </w:r>
      <w:sdt>
        <w:sdtPr>
          <w:rPr>
            <w:color w:val="000000" w:themeColor="text1"/>
          </w:rPr>
          <w:id w:val="-476454385"/>
          <w:citation/>
        </w:sdtPr>
        <w:sdtEndPr/>
        <w:sdtContent>
          <w:r w:rsidR="00A96B65" w:rsidRPr="00247D79">
            <w:rPr>
              <w:color w:val="000000" w:themeColor="text1"/>
            </w:rPr>
            <w:fldChar w:fldCharType="begin"/>
          </w:r>
          <w:r w:rsidR="00A96B65" w:rsidRPr="00247D79">
            <w:rPr>
              <w:color w:val="000000" w:themeColor="text1"/>
            </w:rPr>
            <w:instrText xml:space="preserve"> CITATION KoJ13 \l 2057 </w:instrText>
          </w:r>
          <w:r w:rsidR="00A96B65" w:rsidRPr="00247D79">
            <w:rPr>
              <w:color w:val="000000" w:themeColor="text1"/>
            </w:rPr>
            <w:fldChar w:fldCharType="separate"/>
          </w:r>
          <w:r w:rsidR="00A96B65" w:rsidRPr="00247D79">
            <w:rPr>
              <w:noProof/>
              <w:color w:val="000000" w:themeColor="text1"/>
            </w:rPr>
            <w:t>(Ko &amp; Sammons, 2013)</w:t>
          </w:r>
          <w:r w:rsidR="00A96B65" w:rsidRPr="00247D79">
            <w:rPr>
              <w:color w:val="000000" w:themeColor="text1"/>
            </w:rPr>
            <w:fldChar w:fldCharType="end"/>
          </w:r>
        </w:sdtContent>
      </w:sdt>
      <w:r w:rsidR="00A96B65" w:rsidRPr="00247D79">
        <w:rPr>
          <w:color w:val="000000" w:themeColor="text1"/>
        </w:rPr>
        <w:t xml:space="preserve">. </w:t>
      </w:r>
      <w:r w:rsidR="00D25F72" w:rsidRPr="00247D79">
        <w:rPr>
          <w:color w:val="000000" w:themeColor="text1"/>
        </w:rPr>
        <w:t>Progression enable</w:t>
      </w:r>
      <w:r w:rsidR="003C2491" w:rsidRPr="00247D79">
        <w:rPr>
          <w:color w:val="000000" w:themeColor="text1"/>
        </w:rPr>
        <w:t>s</w:t>
      </w:r>
      <w:r w:rsidR="00D25F72" w:rsidRPr="00247D79">
        <w:rPr>
          <w:color w:val="000000" w:themeColor="text1"/>
        </w:rPr>
        <w:t xml:space="preserve"> learners to </w:t>
      </w:r>
      <w:r w:rsidR="00BD5D0F" w:rsidRPr="00247D79">
        <w:rPr>
          <w:color w:val="000000" w:themeColor="text1"/>
        </w:rPr>
        <w:t>develop as</w:t>
      </w:r>
      <w:r w:rsidR="00D25F72" w:rsidRPr="00247D79">
        <w:rPr>
          <w:color w:val="000000" w:themeColor="text1"/>
        </w:rPr>
        <w:t xml:space="preserve"> </w:t>
      </w:r>
      <w:r w:rsidR="00AB28B3" w:rsidRPr="00247D79">
        <w:rPr>
          <w:color w:val="000000" w:themeColor="text1"/>
        </w:rPr>
        <w:t>“</w:t>
      </w:r>
      <w:r w:rsidR="00D46405" w:rsidRPr="00247D79">
        <w:rPr>
          <w:color w:val="000000" w:themeColor="text1"/>
        </w:rPr>
        <w:t>ambitious, capable learners</w:t>
      </w:r>
      <w:r w:rsidR="00AB28B3" w:rsidRPr="00247D79">
        <w:rPr>
          <w:color w:val="000000" w:themeColor="text1"/>
        </w:rPr>
        <w:t>”,</w:t>
      </w:r>
      <w:r w:rsidR="005122A5" w:rsidRPr="00247D79">
        <w:rPr>
          <w:color w:val="000000" w:themeColor="text1"/>
        </w:rPr>
        <w:t xml:space="preserve"> one of the four purposes of the </w:t>
      </w:r>
      <w:r w:rsidR="00204CE3" w:rsidRPr="00247D79">
        <w:rPr>
          <w:color w:val="000000" w:themeColor="text1"/>
        </w:rPr>
        <w:t xml:space="preserve">Curriculum for Wales </w:t>
      </w:r>
      <w:sdt>
        <w:sdtPr>
          <w:rPr>
            <w:color w:val="000000" w:themeColor="text1"/>
          </w:rPr>
          <w:id w:val="2067216511"/>
          <w:citation/>
        </w:sdtPr>
        <w:sdtEndPr/>
        <w:sdtContent>
          <w:r w:rsidR="00204CE3" w:rsidRPr="00247D79">
            <w:rPr>
              <w:color w:val="000000" w:themeColor="text1"/>
            </w:rPr>
            <w:fldChar w:fldCharType="begin"/>
          </w:r>
          <w:r w:rsidR="00821667" w:rsidRPr="00247D79">
            <w:rPr>
              <w:color w:val="000000" w:themeColor="text1"/>
            </w:rPr>
            <w:instrText xml:space="preserve">CITATION Wel2010 \l 2057 </w:instrText>
          </w:r>
          <w:r w:rsidR="00204CE3" w:rsidRPr="00247D79">
            <w:rPr>
              <w:color w:val="000000" w:themeColor="text1"/>
            </w:rPr>
            <w:fldChar w:fldCharType="separate"/>
          </w:r>
          <w:r w:rsidR="00821667" w:rsidRPr="00247D79">
            <w:rPr>
              <w:noProof/>
              <w:color w:val="000000" w:themeColor="text1"/>
            </w:rPr>
            <w:t>(Welsh Government, 2020c)</w:t>
          </w:r>
          <w:r w:rsidR="00204CE3" w:rsidRPr="00247D79">
            <w:rPr>
              <w:color w:val="000000" w:themeColor="text1"/>
            </w:rPr>
            <w:fldChar w:fldCharType="end"/>
          </w:r>
        </w:sdtContent>
      </w:sdt>
      <w:r w:rsidR="00204CE3" w:rsidRPr="00247D79">
        <w:rPr>
          <w:color w:val="000000" w:themeColor="text1"/>
        </w:rPr>
        <w:t>.</w:t>
      </w:r>
    </w:p>
    <w:p w14:paraId="79E66110" w14:textId="77777777" w:rsidR="00AF46CD" w:rsidRPr="00247D79" w:rsidRDefault="00AF46CD" w:rsidP="00AE7C6C">
      <w:pPr>
        <w:pStyle w:val="AssignBody"/>
      </w:pPr>
    </w:p>
    <w:p w14:paraId="05684A9E" w14:textId="583F3777" w:rsidR="006003E5" w:rsidRPr="00247D79" w:rsidRDefault="004501AE" w:rsidP="00AE7C6C">
      <w:pPr>
        <w:pStyle w:val="AssignBody"/>
        <w:rPr>
          <w:color w:val="000000" w:themeColor="text1"/>
        </w:rPr>
      </w:pPr>
      <w:r w:rsidRPr="00247D79">
        <w:rPr>
          <w:color w:val="000000" w:themeColor="text1"/>
        </w:rPr>
        <w:t>Even though the terms ‘</w:t>
      </w:r>
      <w:r w:rsidR="00B84407" w:rsidRPr="00247D79">
        <w:rPr>
          <w:color w:val="000000" w:themeColor="text1"/>
        </w:rPr>
        <w:t>progress</w:t>
      </w:r>
      <w:r w:rsidRPr="00247D79">
        <w:rPr>
          <w:color w:val="000000" w:themeColor="text1"/>
        </w:rPr>
        <w:t>’</w:t>
      </w:r>
      <w:r w:rsidR="00B84407" w:rsidRPr="00247D79">
        <w:rPr>
          <w:color w:val="000000" w:themeColor="text1"/>
        </w:rPr>
        <w:t xml:space="preserve"> and </w:t>
      </w:r>
      <w:r w:rsidRPr="00247D79">
        <w:rPr>
          <w:color w:val="000000" w:themeColor="text1"/>
        </w:rPr>
        <w:t>‘</w:t>
      </w:r>
      <w:r w:rsidR="00B84407" w:rsidRPr="00247D79">
        <w:rPr>
          <w:color w:val="000000" w:themeColor="text1"/>
        </w:rPr>
        <w:t>progression</w:t>
      </w:r>
      <w:r w:rsidRPr="00247D79">
        <w:rPr>
          <w:color w:val="000000" w:themeColor="text1"/>
        </w:rPr>
        <w:t>’</w:t>
      </w:r>
      <w:r w:rsidR="003600DB" w:rsidRPr="00247D79">
        <w:rPr>
          <w:color w:val="000000" w:themeColor="text1"/>
        </w:rPr>
        <w:t xml:space="preserve"> </w:t>
      </w:r>
      <w:r w:rsidRPr="00247D79">
        <w:rPr>
          <w:color w:val="000000" w:themeColor="text1"/>
        </w:rPr>
        <w:t>is</w:t>
      </w:r>
      <w:r w:rsidR="00B84407" w:rsidRPr="00247D79">
        <w:rPr>
          <w:color w:val="000000" w:themeColor="text1"/>
        </w:rPr>
        <w:t xml:space="preserve"> </w:t>
      </w:r>
      <w:r w:rsidR="00F854D4" w:rsidRPr="00247D79">
        <w:rPr>
          <w:color w:val="000000" w:themeColor="text1"/>
        </w:rPr>
        <w:t>frequently</w:t>
      </w:r>
      <w:r w:rsidR="00D10046" w:rsidRPr="00247D79">
        <w:rPr>
          <w:color w:val="000000" w:themeColor="text1"/>
        </w:rPr>
        <w:t xml:space="preserve"> used</w:t>
      </w:r>
      <w:r w:rsidR="00F854D4" w:rsidRPr="00247D79">
        <w:rPr>
          <w:color w:val="000000" w:themeColor="text1"/>
        </w:rPr>
        <w:t xml:space="preserve"> in Initial Teacher </w:t>
      </w:r>
      <w:r w:rsidR="00F22C03" w:rsidRPr="00247D79">
        <w:rPr>
          <w:color w:val="000000" w:themeColor="text1"/>
        </w:rPr>
        <w:t>Training</w:t>
      </w:r>
      <w:r w:rsidR="00F854D4" w:rsidRPr="00247D79">
        <w:rPr>
          <w:color w:val="000000" w:themeColor="text1"/>
        </w:rPr>
        <w:t xml:space="preserve"> (ITE) </w:t>
      </w:r>
      <w:r w:rsidR="00F22C03" w:rsidRPr="00247D79">
        <w:rPr>
          <w:color w:val="000000" w:themeColor="text1"/>
        </w:rPr>
        <w:t>programmes</w:t>
      </w:r>
      <w:r w:rsidR="00F854D4" w:rsidRPr="00247D79">
        <w:rPr>
          <w:color w:val="000000" w:themeColor="text1"/>
        </w:rPr>
        <w:t xml:space="preserve"> and schools, </w:t>
      </w:r>
      <w:r w:rsidR="00B10CA0" w:rsidRPr="00247D79">
        <w:rPr>
          <w:color w:val="000000" w:themeColor="text1"/>
        </w:rPr>
        <w:t xml:space="preserve">there are multiple definitions of these </w:t>
      </w:r>
      <w:r w:rsidR="004B2319" w:rsidRPr="00247D79">
        <w:rPr>
          <w:color w:val="000000" w:themeColor="text1"/>
        </w:rPr>
        <w:t>terms</w:t>
      </w:r>
      <w:r w:rsidR="00B10CA0" w:rsidRPr="00247D79">
        <w:rPr>
          <w:color w:val="000000" w:themeColor="text1"/>
        </w:rPr>
        <w:t xml:space="preserve">. </w:t>
      </w:r>
      <w:r w:rsidR="00146BCD" w:rsidRPr="00247D79">
        <w:rPr>
          <w:color w:val="000000" w:themeColor="text1"/>
        </w:rPr>
        <w:t xml:space="preserve">The term ‘progression in learning’ can be used </w:t>
      </w:r>
      <w:r w:rsidR="00E768AC" w:rsidRPr="00247D79">
        <w:rPr>
          <w:color w:val="000000" w:themeColor="text1"/>
        </w:rPr>
        <w:t>to refer to situation</w:t>
      </w:r>
      <w:r w:rsidR="004B2319" w:rsidRPr="00247D79">
        <w:rPr>
          <w:color w:val="000000" w:themeColor="text1"/>
        </w:rPr>
        <w:t>s</w:t>
      </w:r>
      <w:r w:rsidR="00E768AC" w:rsidRPr="00247D79">
        <w:rPr>
          <w:color w:val="000000" w:themeColor="text1"/>
        </w:rPr>
        <w:t xml:space="preserve"> in which </w:t>
      </w:r>
      <w:r w:rsidR="00A4787C" w:rsidRPr="00247D79">
        <w:rPr>
          <w:color w:val="000000" w:themeColor="text1"/>
        </w:rPr>
        <w:t>“purposeful</w:t>
      </w:r>
      <w:r w:rsidR="00E768AC" w:rsidRPr="00247D79">
        <w:rPr>
          <w:color w:val="000000" w:themeColor="text1"/>
        </w:rPr>
        <w:t xml:space="preserve"> sequencing of teaching and learning expectations</w:t>
      </w:r>
      <w:r w:rsidR="00A4787C" w:rsidRPr="00247D79">
        <w:rPr>
          <w:color w:val="000000" w:themeColor="text1"/>
        </w:rPr>
        <w:t>” are planned and used in education</w:t>
      </w:r>
      <w:sdt>
        <w:sdtPr>
          <w:rPr>
            <w:color w:val="000000" w:themeColor="text1"/>
          </w:rPr>
          <w:id w:val="-834989235"/>
          <w:citation/>
        </w:sdtPr>
        <w:sdtEndPr/>
        <w:sdtContent>
          <w:r w:rsidR="00855113" w:rsidRPr="00247D79">
            <w:rPr>
              <w:color w:val="000000" w:themeColor="text1"/>
            </w:rPr>
            <w:fldChar w:fldCharType="begin"/>
          </w:r>
          <w:r w:rsidR="00855113" w:rsidRPr="00247D79">
            <w:rPr>
              <w:color w:val="000000" w:themeColor="text1"/>
            </w:rPr>
            <w:instrText xml:space="preserve"> CITATION Gre13 \l 2057 </w:instrText>
          </w:r>
          <w:r w:rsidR="00855113" w:rsidRPr="00247D79">
            <w:rPr>
              <w:color w:val="000000" w:themeColor="text1"/>
            </w:rPr>
            <w:fldChar w:fldCharType="separate"/>
          </w:r>
          <w:r w:rsidR="00855113" w:rsidRPr="00247D79">
            <w:rPr>
              <w:noProof/>
              <w:color w:val="000000" w:themeColor="text1"/>
            </w:rPr>
            <w:t xml:space="preserve"> (Great Schools Partnership, 2013)</w:t>
          </w:r>
          <w:r w:rsidR="00855113" w:rsidRPr="00247D79">
            <w:rPr>
              <w:color w:val="000000" w:themeColor="text1"/>
            </w:rPr>
            <w:fldChar w:fldCharType="end"/>
          </w:r>
        </w:sdtContent>
      </w:sdt>
      <w:r w:rsidR="008B44F8" w:rsidRPr="00247D79">
        <w:rPr>
          <w:color w:val="000000" w:themeColor="text1"/>
        </w:rPr>
        <w:t xml:space="preserve">. </w:t>
      </w:r>
      <w:r w:rsidR="00C52EBF" w:rsidRPr="00247D79">
        <w:rPr>
          <w:color w:val="000000" w:themeColor="text1"/>
        </w:rPr>
        <w:t>Also, p</w:t>
      </w:r>
      <w:r w:rsidR="008B44F8" w:rsidRPr="00247D79">
        <w:rPr>
          <w:color w:val="000000" w:themeColor="text1"/>
        </w:rPr>
        <w:t>rogression in learning can be defined as</w:t>
      </w:r>
      <w:r w:rsidR="00AD4DA1" w:rsidRPr="00247D79">
        <w:rPr>
          <w:color w:val="000000" w:themeColor="text1"/>
        </w:rPr>
        <w:t xml:space="preserve"> </w:t>
      </w:r>
      <w:r w:rsidR="005F66AA" w:rsidRPr="00247D79">
        <w:rPr>
          <w:color w:val="000000" w:themeColor="text1"/>
        </w:rPr>
        <w:t xml:space="preserve">a strategy </w:t>
      </w:r>
      <w:r w:rsidR="004D12CE" w:rsidRPr="00247D79">
        <w:rPr>
          <w:color w:val="000000" w:themeColor="text1"/>
        </w:rPr>
        <w:t xml:space="preserve">of tracking </w:t>
      </w:r>
      <w:r w:rsidR="006F5B80" w:rsidRPr="00247D79">
        <w:rPr>
          <w:color w:val="000000" w:themeColor="text1"/>
        </w:rPr>
        <w:t xml:space="preserve">and assessing a child/children’s </w:t>
      </w:r>
      <w:r w:rsidR="00203301" w:rsidRPr="00247D79">
        <w:rPr>
          <w:color w:val="000000" w:themeColor="text1"/>
        </w:rPr>
        <w:t xml:space="preserve">development </w:t>
      </w:r>
      <w:r w:rsidR="00B164BC" w:rsidRPr="00247D79">
        <w:rPr>
          <w:color w:val="000000" w:themeColor="text1"/>
        </w:rPr>
        <w:t xml:space="preserve">over time which </w:t>
      </w:r>
      <w:r w:rsidR="006037DA" w:rsidRPr="00247D79">
        <w:rPr>
          <w:color w:val="000000" w:themeColor="text1"/>
        </w:rPr>
        <w:t>usually uses the child/children’s skills including personal, social and engagement skills</w:t>
      </w:r>
      <w:r w:rsidR="008C7DE5" w:rsidRPr="00247D79">
        <w:t xml:space="preserve"> </w:t>
      </w:r>
      <w:sdt>
        <w:sdtPr>
          <w:id w:val="-1504505420"/>
          <w:citation/>
        </w:sdtPr>
        <w:sdtEndPr/>
        <w:sdtContent>
          <w:r w:rsidR="008C7DE5" w:rsidRPr="00247D79">
            <w:fldChar w:fldCharType="begin"/>
          </w:r>
          <w:r w:rsidR="008C7DE5" w:rsidRPr="00247D79">
            <w:instrText xml:space="preserve">CITATION OFS13 \l 2057 </w:instrText>
          </w:r>
          <w:r w:rsidR="008C7DE5" w:rsidRPr="00247D79">
            <w:fldChar w:fldCharType="separate"/>
          </w:r>
          <w:r w:rsidR="008C7DE5" w:rsidRPr="00247D79">
            <w:rPr>
              <w:noProof/>
            </w:rPr>
            <w:t>(OFSTED, 2013)</w:t>
          </w:r>
          <w:r w:rsidR="008C7DE5" w:rsidRPr="00247D79">
            <w:fldChar w:fldCharType="end"/>
          </w:r>
        </w:sdtContent>
      </w:sdt>
      <w:r w:rsidR="006037DA" w:rsidRPr="00247D79">
        <w:rPr>
          <w:color w:val="000000" w:themeColor="text1"/>
        </w:rPr>
        <w:t>.</w:t>
      </w:r>
      <w:r w:rsidR="00733023" w:rsidRPr="00247D79">
        <w:rPr>
          <w:color w:val="000000" w:themeColor="text1"/>
        </w:rPr>
        <w:t xml:space="preserve"> </w:t>
      </w:r>
      <w:r w:rsidR="00FB265E" w:rsidRPr="00247D79">
        <w:rPr>
          <w:color w:val="000000" w:themeColor="text1"/>
        </w:rPr>
        <w:t xml:space="preserve">A slightly different </w:t>
      </w:r>
      <w:r w:rsidR="00955873" w:rsidRPr="00247D79">
        <w:rPr>
          <w:color w:val="000000" w:themeColor="text1"/>
        </w:rPr>
        <w:t>opinion</w:t>
      </w:r>
      <w:r w:rsidR="00FB265E" w:rsidRPr="00247D79">
        <w:rPr>
          <w:color w:val="000000" w:themeColor="text1"/>
        </w:rPr>
        <w:t xml:space="preserve"> in the </w:t>
      </w:r>
      <w:r w:rsidR="00955873" w:rsidRPr="00247D79">
        <w:rPr>
          <w:color w:val="000000" w:themeColor="text1"/>
        </w:rPr>
        <w:t>definition</w:t>
      </w:r>
      <w:r w:rsidR="00FB265E" w:rsidRPr="00247D79">
        <w:rPr>
          <w:color w:val="000000" w:themeColor="text1"/>
        </w:rPr>
        <w:t xml:space="preserve"> of progression </w:t>
      </w:r>
      <w:r w:rsidR="00D44BEF" w:rsidRPr="00247D79">
        <w:rPr>
          <w:color w:val="000000" w:themeColor="text1"/>
        </w:rPr>
        <w:t xml:space="preserve">has been made by </w:t>
      </w:r>
      <w:r w:rsidR="00387736" w:rsidRPr="00247D79">
        <w:rPr>
          <w:color w:val="000000" w:themeColor="text1"/>
        </w:rPr>
        <w:t xml:space="preserve">Rawling </w:t>
      </w:r>
      <w:sdt>
        <w:sdtPr>
          <w:rPr>
            <w:color w:val="000000" w:themeColor="text1"/>
          </w:rPr>
          <w:id w:val="-512752677"/>
          <w:citation/>
        </w:sdtPr>
        <w:sdtEndPr/>
        <w:sdtContent>
          <w:r w:rsidR="00387736" w:rsidRPr="00247D79">
            <w:rPr>
              <w:color w:val="000000" w:themeColor="text1"/>
            </w:rPr>
            <w:fldChar w:fldCharType="begin"/>
          </w:r>
          <w:r w:rsidR="00387736" w:rsidRPr="00247D79">
            <w:rPr>
              <w:color w:val="000000" w:themeColor="text1"/>
            </w:rPr>
            <w:instrText xml:space="preserve">CITATION Raw18 \n  \l 2057 </w:instrText>
          </w:r>
          <w:r w:rsidR="00387736" w:rsidRPr="00247D79">
            <w:rPr>
              <w:color w:val="000000" w:themeColor="text1"/>
            </w:rPr>
            <w:fldChar w:fldCharType="separate"/>
          </w:r>
          <w:r w:rsidR="00387736" w:rsidRPr="00247D79">
            <w:rPr>
              <w:noProof/>
              <w:color w:val="000000" w:themeColor="text1"/>
            </w:rPr>
            <w:t>(2018)</w:t>
          </w:r>
          <w:r w:rsidR="00387736" w:rsidRPr="00247D79">
            <w:rPr>
              <w:color w:val="000000" w:themeColor="text1"/>
            </w:rPr>
            <w:fldChar w:fldCharType="end"/>
          </w:r>
        </w:sdtContent>
      </w:sdt>
      <w:r w:rsidR="00141AE7" w:rsidRPr="00247D79">
        <w:rPr>
          <w:color w:val="000000" w:themeColor="text1"/>
        </w:rPr>
        <w:t>.</w:t>
      </w:r>
      <w:r w:rsidR="000E6A72" w:rsidRPr="00247D79">
        <w:rPr>
          <w:color w:val="000000" w:themeColor="text1"/>
        </w:rPr>
        <w:t xml:space="preserve"> </w:t>
      </w:r>
      <w:r w:rsidR="00FD4AC1" w:rsidRPr="00247D79">
        <w:rPr>
          <w:color w:val="000000" w:themeColor="text1"/>
        </w:rPr>
        <w:t>I</w:t>
      </w:r>
      <w:r w:rsidR="00D44BEF" w:rsidRPr="00247D79">
        <w:rPr>
          <w:color w:val="000000" w:themeColor="text1"/>
        </w:rPr>
        <w:t xml:space="preserve">t is believed that progression is where learners </w:t>
      </w:r>
      <w:r w:rsidR="00FD4AC1" w:rsidRPr="00247D79">
        <w:rPr>
          <w:color w:val="000000" w:themeColor="text1"/>
        </w:rPr>
        <w:t>can</w:t>
      </w:r>
      <w:r w:rsidR="00D44BEF" w:rsidRPr="00247D79">
        <w:rPr>
          <w:color w:val="000000" w:themeColor="text1"/>
        </w:rPr>
        <w:t xml:space="preserve"> use their thinking </w:t>
      </w:r>
      <w:r w:rsidR="000E6A72" w:rsidRPr="00247D79">
        <w:rPr>
          <w:color w:val="000000" w:themeColor="text1"/>
        </w:rPr>
        <w:t>about a topic or skill</w:t>
      </w:r>
      <w:r w:rsidR="00FD4AC1" w:rsidRPr="00247D79">
        <w:rPr>
          <w:color w:val="000000" w:themeColor="text1"/>
        </w:rPr>
        <w:t>s</w:t>
      </w:r>
      <w:r w:rsidR="000E6A72" w:rsidRPr="00247D79">
        <w:rPr>
          <w:color w:val="000000" w:themeColor="text1"/>
        </w:rPr>
        <w:t xml:space="preserve"> which follows on to another thought based off the previous one over a period of time</w:t>
      </w:r>
      <w:r w:rsidR="000843E9" w:rsidRPr="00247D79">
        <w:rPr>
          <w:color w:val="000000" w:themeColor="text1"/>
        </w:rPr>
        <w:t xml:space="preserve"> </w:t>
      </w:r>
      <w:sdt>
        <w:sdtPr>
          <w:rPr>
            <w:color w:val="000000" w:themeColor="text1"/>
          </w:rPr>
          <w:id w:val="-619218037"/>
          <w:citation/>
        </w:sdtPr>
        <w:sdtEndPr/>
        <w:sdtContent>
          <w:r w:rsidR="000843E9" w:rsidRPr="00247D79">
            <w:rPr>
              <w:color w:val="000000" w:themeColor="text1"/>
            </w:rPr>
            <w:fldChar w:fldCharType="begin"/>
          </w:r>
          <w:r w:rsidR="000843E9" w:rsidRPr="00247D79">
            <w:rPr>
              <w:color w:val="000000" w:themeColor="text1"/>
            </w:rPr>
            <w:instrText xml:space="preserve">CITATION Raw18 \l 2057 </w:instrText>
          </w:r>
          <w:r w:rsidR="000843E9" w:rsidRPr="00247D79">
            <w:rPr>
              <w:color w:val="000000" w:themeColor="text1"/>
            </w:rPr>
            <w:fldChar w:fldCharType="separate"/>
          </w:r>
          <w:r w:rsidR="000843E9" w:rsidRPr="00247D79">
            <w:rPr>
              <w:noProof/>
              <w:color w:val="000000" w:themeColor="text1"/>
            </w:rPr>
            <w:t>(Rawling, 2018)</w:t>
          </w:r>
          <w:r w:rsidR="000843E9" w:rsidRPr="00247D79">
            <w:rPr>
              <w:color w:val="000000" w:themeColor="text1"/>
            </w:rPr>
            <w:fldChar w:fldCharType="end"/>
          </w:r>
        </w:sdtContent>
      </w:sdt>
      <w:r w:rsidR="000E6A72" w:rsidRPr="00247D79">
        <w:rPr>
          <w:color w:val="000000" w:themeColor="text1"/>
        </w:rPr>
        <w:t>.</w:t>
      </w:r>
      <w:r w:rsidR="00FB265E" w:rsidRPr="00247D79">
        <w:rPr>
          <w:color w:val="000000" w:themeColor="text1"/>
        </w:rPr>
        <w:t xml:space="preserve"> </w:t>
      </w:r>
      <w:r w:rsidR="00F33BF7" w:rsidRPr="00247D79">
        <w:rPr>
          <w:color w:val="000000" w:themeColor="text1"/>
        </w:rPr>
        <w:t>Grigg</w:t>
      </w:r>
      <w:r w:rsidR="00C46FE3" w:rsidRPr="00247D79">
        <w:t xml:space="preserve"> </w:t>
      </w:r>
      <w:sdt>
        <w:sdtPr>
          <w:id w:val="1251159570"/>
          <w:citation/>
        </w:sdtPr>
        <w:sdtEndPr/>
        <w:sdtContent>
          <w:r w:rsidR="00C46FE3" w:rsidRPr="00247D79">
            <w:fldChar w:fldCharType="begin"/>
          </w:r>
          <w:r w:rsidR="00C46FE3" w:rsidRPr="00247D79">
            <w:instrText xml:space="preserve">CITATION Gri155 \p 395 \n  \l 2057 </w:instrText>
          </w:r>
          <w:r w:rsidR="00C46FE3" w:rsidRPr="00247D79">
            <w:fldChar w:fldCharType="separate"/>
          </w:r>
          <w:r w:rsidR="00C46FE3" w:rsidRPr="00247D79">
            <w:rPr>
              <w:noProof/>
            </w:rPr>
            <w:t>(2015, p. 395)</w:t>
          </w:r>
          <w:r w:rsidR="00C46FE3" w:rsidRPr="00247D79">
            <w:fldChar w:fldCharType="end"/>
          </w:r>
        </w:sdtContent>
      </w:sdt>
      <w:r w:rsidR="00F33BF7" w:rsidRPr="00247D79">
        <w:rPr>
          <w:color w:val="000000" w:themeColor="text1"/>
        </w:rPr>
        <w:t xml:space="preserve"> states that </w:t>
      </w:r>
      <w:r w:rsidR="00C46FE3" w:rsidRPr="00247D79">
        <w:rPr>
          <w:color w:val="000000" w:themeColor="text1"/>
        </w:rPr>
        <w:t xml:space="preserve">it can be challenging </w:t>
      </w:r>
      <w:r w:rsidR="00B12835" w:rsidRPr="00247D79">
        <w:rPr>
          <w:color w:val="000000" w:themeColor="text1"/>
        </w:rPr>
        <w:t>to “prove” that children have progressed and are continuing to progress</w:t>
      </w:r>
      <w:r w:rsidR="00360FDA" w:rsidRPr="00247D79">
        <w:rPr>
          <w:color w:val="000000" w:themeColor="text1"/>
        </w:rPr>
        <w:t xml:space="preserve"> as many teachers feel limited to using </w:t>
      </w:r>
      <w:r w:rsidR="00414C7E" w:rsidRPr="00247D79">
        <w:rPr>
          <w:color w:val="000000" w:themeColor="text1"/>
        </w:rPr>
        <w:t xml:space="preserve">a </w:t>
      </w:r>
      <w:r w:rsidR="00360FDA" w:rsidRPr="00247D79">
        <w:rPr>
          <w:color w:val="000000" w:themeColor="text1"/>
        </w:rPr>
        <w:t xml:space="preserve">book </w:t>
      </w:r>
      <w:r w:rsidR="00FB10A2" w:rsidRPr="00247D79">
        <w:rPr>
          <w:color w:val="000000" w:themeColor="text1"/>
        </w:rPr>
        <w:t>scrutin</w:t>
      </w:r>
      <w:r w:rsidR="00414C7E" w:rsidRPr="00247D79">
        <w:rPr>
          <w:color w:val="000000" w:themeColor="text1"/>
        </w:rPr>
        <w:t xml:space="preserve">y </w:t>
      </w:r>
      <w:r w:rsidR="00360FDA" w:rsidRPr="00247D79">
        <w:rPr>
          <w:color w:val="000000" w:themeColor="text1"/>
        </w:rPr>
        <w:t>as a means of assessing progression</w:t>
      </w:r>
      <w:r w:rsidR="00B12835" w:rsidRPr="00247D79">
        <w:rPr>
          <w:color w:val="000000" w:themeColor="text1"/>
        </w:rPr>
        <w:t xml:space="preserve">. </w:t>
      </w:r>
      <w:r w:rsidR="00B004CD" w:rsidRPr="00247D79">
        <w:rPr>
          <w:color w:val="000000" w:themeColor="text1"/>
        </w:rPr>
        <w:t xml:space="preserve">One of the central </w:t>
      </w:r>
      <w:r w:rsidR="00223A3D" w:rsidRPr="00247D79">
        <w:rPr>
          <w:color w:val="000000" w:themeColor="text1"/>
        </w:rPr>
        <w:t>elements of the Curriculum for Wales is</w:t>
      </w:r>
      <w:r w:rsidR="00EC255E" w:rsidRPr="00247D79">
        <w:rPr>
          <w:color w:val="000000" w:themeColor="text1"/>
        </w:rPr>
        <w:t xml:space="preserve"> ensuring that</w:t>
      </w:r>
      <w:r w:rsidR="00223A3D" w:rsidRPr="00247D79">
        <w:rPr>
          <w:color w:val="000000" w:themeColor="text1"/>
        </w:rPr>
        <w:t xml:space="preserve"> </w:t>
      </w:r>
      <w:r w:rsidR="00EC255E" w:rsidRPr="00247D79">
        <w:rPr>
          <w:color w:val="000000" w:themeColor="text1"/>
        </w:rPr>
        <w:t>learners progress along a continuum of learning between the ages of three to sixteen</w:t>
      </w:r>
      <w:r w:rsidR="00D04BE3" w:rsidRPr="00247D79">
        <w:rPr>
          <w:color w:val="000000" w:themeColor="text1"/>
        </w:rPr>
        <w:t>,</w:t>
      </w:r>
      <w:r w:rsidR="009B30BE" w:rsidRPr="00247D79">
        <w:rPr>
          <w:color w:val="000000" w:themeColor="text1"/>
        </w:rPr>
        <w:t xml:space="preserve"> moving through each progression steps at a pace that suits them</w:t>
      </w:r>
      <w:sdt>
        <w:sdtPr>
          <w:rPr>
            <w:color w:val="000000" w:themeColor="text1"/>
          </w:rPr>
          <w:id w:val="-779482993"/>
          <w:citation/>
        </w:sdtPr>
        <w:sdtEndPr/>
        <w:sdtContent>
          <w:r w:rsidR="00EC255E" w:rsidRPr="00247D79">
            <w:rPr>
              <w:color w:val="000000" w:themeColor="text1"/>
            </w:rPr>
            <w:fldChar w:fldCharType="begin"/>
          </w:r>
          <w:r w:rsidR="00450C22" w:rsidRPr="00247D79">
            <w:rPr>
              <w:color w:val="000000" w:themeColor="text1"/>
            </w:rPr>
            <w:instrText xml:space="preserve">CITATION Wel2011 \l 2057 </w:instrText>
          </w:r>
          <w:r w:rsidR="00EC255E" w:rsidRPr="00247D79">
            <w:rPr>
              <w:color w:val="000000" w:themeColor="text1"/>
            </w:rPr>
            <w:fldChar w:fldCharType="separate"/>
          </w:r>
          <w:r w:rsidR="00450C22" w:rsidRPr="00247D79">
            <w:rPr>
              <w:noProof/>
              <w:color w:val="000000" w:themeColor="text1"/>
            </w:rPr>
            <w:t xml:space="preserve"> (Welsh Government, 2020d)</w:t>
          </w:r>
          <w:r w:rsidR="00EC255E" w:rsidRPr="00247D79">
            <w:rPr>
              <w:color w:val="000000" w:themeColor="text1"/>
            </w:rPr>
            <w:fldChar w:fldCharType="end"/>
          </w:r>
        </w:sdtContent>
      </w:sdt>
      <w:r w:rsidR="00EC255E" w:rsidRPr="00247D79">
        <w:rPr>
          <w:color w:val="000000" w:themeColor="text1"/>
        </w:rPr>
        <w:t>.</w:t>
      </w:r>
      <w:r w:rsidR="00223A3D" w:rsidRPr="00247D79">
        <w:rPr>
          <w:color w:val="000000" w:themeColor="text1"/>
        </w:rPr>
        <w:t xml:space="preserve"> </w:t>
      </w:r>
      <w:r w:rsidR="002025FC" w:rsidRPr="00247D79">
        <w:t xml:space="preserve">The Curriculum for Wales has been designed to be inclusive and will consider the whole child. </w:t>
      </w:r>
      <w:r w:rsidR="002977AA" w:rsidRPr="00247D79">
        <w:rPr>
          <w:color w:val="000000" w:themeColor="text1"/>
        </w:rPr>
        <w:t xml:space="preserve">Prior to the Curriculum for Wales being rolled out, Donaldson </w:t>
      </w:r>
      <w:sdt>
        <w:sdtPr>
          <w:id w:val="1439485829"/>
          <w:citation/>
        </w:sdtPr>
        <w:sdtEndPr/>
        <w:sdtContent>
          <w:r w:rsidR="00EB7933" w:rsidRPr="00247D79">
            <w:fldChar w:fldCharType="begin"/>
          </w:r>
          <w:r w:rsidR="00EB7933" w:rsidRPr="00247D79">
            <w:instrText xml:space="preserve">CITATION Don156 \p 54 \n  \l 2057 </w:instrText>
          </w:r>
          <w:r w:rsidR="00EB7933" w:rsidRPr="00247D79">
            <w:fldChar w:fldCharType="separate"/>
          </w:r>
          <w:r w:rsidR="00EB7933" w:rsidRPr="00247D79">
            <w:rPr>
              <w:noProof/>
            </w:rPr>
            <w:t>(2015, p. 54)</w:t>
          </w:r>
          <w:r w:rsidR="00EB7933" w:rsidRPr="00247D79">
            <w:fldChar w:fldCharType="end"/>
          </w:r>
        </w:sdtContent>
      </w:sdt>
      <w:r w:rsidR="00EB7933" w:rsidRPr="00247D79">
        <w:t xml:space="preserve"> </w:t>
      </w:r>
      <w:r w:rsidR="00B20874" w:rsidRPr="00247D79">
        <w:t xml:space="preserve">clarified that </w:t>
      </w:r>
      <w:r w:rsidR="006813A1" w:rsidRPr="00247D79">
        <w:t>all children should be able to “progress along the same continuum, regardless of any Additional Learning Needs (ALN)”.</w:t>
      </w:r>
      <w:r w:rsidR="00F23BA1" w:rsidRPr="00247D79">
        <w:t xml:space="preserve"> </w:t>
      </w:r>
      <w:r w:rsidR="006C21E8" w:rsidRPr="00247D79">
        <w:t xml:space="preserve">Despite the fact that there are differences in opinions </w:t>
      </w:r>
      <w:r w:rsidR="003C7F9B" w:rsidRPr="00247D79">
        <w:t>for</w:t>
      </w:r>
      <w:r w:rsidR="006C21E8" w:rsidRPr="00247D79">
        <w:t xml:space="preserve"> the definition of progression, </w:t>
      </w:r>
      <w:r w:rsidR="00BB3DDA" w:rsidRPr="00247D79">
        <w:t xml:space="preserve">a general theme </w:t>
      </w:r>
      <w:r w:rsidR="00463F11" w:rsidRPr="00247D79">
        <w:t xml:space="preserve">emerges throughout them all. </w:t>
      </w:r>
      <w:r w:rsidR="00D35A66" w:rsidRPr="00247D79">
        <w:t xml:space="preserve">The majority of the </w:t>
      </w:r>
      <w:r w:rsidR="00B97E41" w:rsidRPr="00247D79">
        <w:t>definitions</w:t>
      </w:r>
      <w:r w:rsidR="00D35A66" w:rsidRPr="00247D79">
        <w:t xml:space="preserve"> believe that </w:t>
      </w:r>
      <w:r w:rsidR="00B97E41" w:rsidRPr="00247D79">
        <w:t xml:space="preserve">progression is advancing from </w:t>
      </w:r>
      <w:r w:rsidR="00F60350" w:rsidRPr="00247D79">
        <w:t xml:space="preserve">one point to the next. </w:t>
      </w:r>
      <w:r w:rsidR="00163962" w:rsidRPr="00247D79">
        <w:t>Oxford University Press</w:t>
      </w:r>
      <w:r w:rsidR="006B0AC5" w:rsidRPr="00247D79">
        <w:t xml:space="preserve"> </w:t>
      </w:r>
      <w:sdt>
        <w:sdtPr>
          <w:id w:val="628441577"/>
          <w:citation/>
        </w:sdtPr>
        <w:sdtEndPr/>
        <w:sdtContent>
          <w:r w:rsidR="006B0AC5" w:rsidRPr="00247D79">
            <w:fldChar w:fldCharType="begin"/>
          </w:r>
          <w:r w:rsidR="006B0AC5" w:rsidRPr="00247D79">
            <w:instrText xml:space="preserve">CITATION Oxf20 \n  \l 2057 </w:instrText>
          </w:r>
          <w:r w:rsidR="006B0AC5" w:rsidRPr="00247D79">
            <w:fldChar w:fldCharType="separate"/>
          </w:r>
          <w:r w:rsidR="006B0AC5" w:rsidRPr="00247D79">
            <w:rPr>
              <w:noProof/>
            </w:rPr>
            <w:t>(2020)</w:t>
          </w:r>
          <w:r w:rsidR="006B0AC5" w:rsidRPr="00247D79">
            <w:fldChar w:fldCharType="end"/>
          </w:r>
        </w:sdtContent>
      </w:sdt>
      <w:r w:rsidR="00163962" w:rsidRPr="00247D79">
        <w:t xml:space="preserve"> confirms </w:t>
      </w:r>
      <w:r w:rsidR="00BF3BBA" w:rsidRPr="00247D79">
        <w:t xml:space="preserve">that </w:t>
      </w:r>
      <w:r w:rsidR="00AA0604" w:rsidRPr="00247D79">
        <w:t>gradually developing “from one stage or state to another” is a form of progression.</w:t>
      </w:r>
      <w:r w:rsidR="006003E5" w:rsidRPr="00247D79">
        <w:t xml:space="preserve"> </w:t>
      </w:r>
    </w:p>
    <w:p w14:paraId="4F54D220" w14:textId="77777777" w:rsidR="006003E5" w:rsidRPr="00247D79" w:rsidRDefault="006003E5" w:rsidP="00AE7C6C">
      <w:pPr>
        <w:pStyle w:val="AssignBody"/>
      </w:pPr>
    </w:p>
    <w:p w14:paraId="228EB96B" w14:textId="5556140B" w:rsidR="0044547B" w:rsidRPr="00247D79" w:rsidRDefault="00F76AA7" w:rsidP="00AE7C6C">
      <w:pPr>
        <w:pStyle w:val="AssignBody"/>
      </w:pPr>
      <w:r w:rsidRPr="00247D79">
        <w:t xml:space="preserve">When comparing the </w:t>
      </w:r>
      <w:r w:rsidR="00E3673F" w:rsidRPr="00247D79">
        <w:t xml:space="preserve">reform of the </w:t>
      </w:r>
      <w:r w:rsidRPr="00247D79">
        <w:t xml:space="preserve">Curriculum for Wales to the Curriculum for Wales 2008, </w:t>
      </w:r>
      <w:r w:rsidR="000B1882" w:rsidRPr="00247D79">
        <w:t xml:space="preserve">there is a significant difference </w:t>
      </w:r>
      <w:r w:rsidR="00952627" w:rsidRPr="00247D79">
        <w:t>in</w:t>
      </w:r>
      <w:r w:rsidR="000B1882" w:rsidRPr="00247D79">
        <w:t xml:space="preserve"> the emphasis </w:t>
      </w:r>
      <w:r w:rsidR="00952627" w:rsidRPr="00247D79">
        <w:t>on how</w:t>
      </w:r>
      <w:r w:rsidR="00E90741" w:rsidRPr="00247D79">
        <w:t xml:space="preserve"> teaching and learning </w:t>
      </w:r>
      <w:r w:rsidR="00E03525" w:rsidRPr="00247D79">
        <w:t>are</w:t>
      </w:r>
      <w:r w:rsidR="00E90741" w:rsidRPr="00247D79">
        <w:t xml:space="preserve"> carried out. For example, the </w:t>
      </w:r>
      <w:r w:rsidR="00E3673F" w:rsidRPr="00247D79">
        <w:t xml:space="preserve">reform of the </w:t>
      </w:r>
      <w:r w:rsidR="00E90741" w:rsidRPr="00247D79">
        <w:t xml:space="preserve">Curriculum for Wales </w:t>
      </w:r>
      <w:r w:rsidR="007971B4" w:rsidRPr="00247D79">
        <w:t>is designed</w:t>
      </w:r>
      <w:r w:rsidR="0067189F" w:rsidRPr="00247D79">
        <w:t xml:space="preserve"> in a way that will consider the whole child </w:t>
      </w:r>
      <w:r w:rsidR="008A5DF5" w:rsidRPr="00247D79">
        <w:t>as it has a focus</w:t>
      </w:r>
      <w:r w:rsidR="005E5183" w:rsidRPr="00247D79">
        <w:t xml:space="preserve"> on a holistic approach</w:t>
      </w:r>
      <w:r w:rsidR="00C461AC" w:rsidRPr="00247D79">
        <w:t xml:space="preserve"> rather than the focus being on each subject</w:t>
      </w:r>
      <w:r w:rsidR="00752DDC" w:rsidRPr="00247D79">
        <w:t xml:space="preserve"> </w:t>
      </w:r>
      <w:r w:rsidR="00C461AC" w:rsidRPr="00247D79">
        <w:t>discipline separately</w:t>
      </w:r>
      <w:r w:rsidR="00D509A9" w:rsidRPr="00247D79">
        <w:t>,</w:t>
      </w:r>
      <w:r w:rsidR="00752DDC" w:rsidRPr="00247D79">
        <w:t xml:space="preserve"> which tends to be the approach with the Curriculum for Wales 2008 </w:t>
      </w:r>
      <w:sdt>
        <w:sdtPr>
          <w:id w:val="-760611464"/>
          <w:citation/>
        </w:sdtPr>
        <w:sdtEndPr/>
        <w:sdtContent>
          <w:r w:rsidR="00513119" w:rsidRPr="00247D79">
            <w:fldChar w:fldCharType="begin"/>
          </w:r>
          <w:r w:rsidR="00513119" w:rsidRPr="00247D79">
            <w:instrText xml:space="preserve"> CITATION New19 \l 2057 </w:instrText>
          </w:r>
          <w:r w:rsidR="00513119" w:rsidRPr="00247D79">
            <w:fldChar w:fldCharType="separate"/>
          </w:r>
          <w:r w:rsidR="00513119" w:rsidRPr="00247D79">
            <w:rPr>
              <w:noProof/>
            </w:rPr>
            <w:t>(Newton, 2019)</w:t>
          </w:r>
          <w:r w:rsidR="00513119" w:rsidRPr="00247D79">
            <w:fldChar w:fldCharType="end"/>
          </w:r>
        </w:sdtContent>
      </w:sdt>
      <w:r w:rsidR="00752DDC" w:rsidRPr="00247D79">
        <w:t>.</w:t>
      </w:r>
      <w:r w:rsidR="005609F4" w:rsidRPr="00247D79">
        <w:t xml:space="preserve"> Within the </w:t>
      </w:r>
      <w:r w:rsidR="007C09A0" w:rsidRPr="00247D79">
        <w:t xml:space="preserve">up to date </w:t>
      </w:r>
      <w:r w:rsidR="005609F4" w:rsidRPr="00247D79">
        <w:t>design of the Curriculum for Wales</w:t>
      </w:r>
      <w:r w:rsidR="007C09A0" w:rsidRPr="00247D79">
        <w:t xml:space="preserve">, teachers have more flexibility to adapt and tailor the curriculum to the children they are </w:t>
      </w:r>
      <w:r w:rsidR="003E2494" w:rsidRPr="00247D79">
        <w:t>responsible for, ensuring that what the children are learning is suitable</w:t>
      </w:r>
      <w:sdt>
        <w:sdtPr>
          <w:id w:val="-1828130688"/>
          <w:citation/>
        </w:sdtPr>
        <w:sdtEndPr/>
        <w:sdtContent>
          <w:r w:rsidR="007C7756" w:rsidRPr="00247D79">
            <w:fldChar w:fldCharType="begin"/>
          </w:r>
          <w:r w:rsidR="007C7756" w:rsidRPr="00247D79">
            <w:instrText xml:space="preserve"> CITATION Pow20 \l 2057 </w:instrText>
          </w:r>
          <w:r w:rsidR="007C7756" w:rsidRPr="00247D79">
            <w:fldChar w:fldCharType="separate"/>
          </w:r>
          <w:r w:rsidR="007C7756" w:rsidRPr="00247D79">
            <w:rPr>
              <w:noProof/>
            </w:rPr>
            <w:t xml:space="preserve"> (Power, et al., 2020)</w:t>
          </w:r>
          <w:r w:rsidR="007C7756" w:rsidRPr="00247D79">
            <w:fldChar w:fldCharType="end"/>
          </w:r>
        </w:sdtContent>
      </w:sdt>
      <w:r w:rsidR="003E2494" w:rsidRPr="00247D79">
        <w:t xml:space="preserve">. </w:t>
      </w:r>
      <w:r w:rsidR="007E5582" w:rsidRPr="00247D79">
        <w:t>However</w:t>
      </w:r>
      <w:r w:rsidR="004C1537" w:rsidRPr="00247D79">
        <w:t>, this can be seen as a limitation.</w:t>
      </w:r>
      <w:r w:rsidR="007E5582" w:rsidRPr="00247D79">
        <w:t xml:space="preserve"> </w:t>
      </w:r>
      <w:r w:rsidR="004C1537" w:rsidRPr="00247D79">
        <w:t>T</w:t>
      </w:r>
      <w:r w:rsidR="007E5582" w:rsidRPr="00247D79">
        <w:t xml:space="preserve">he main </w:t>
      </w:r>
      <w:r w:rsidR="00C807DB" w:rsidRPr="00247D79">
        <w:t>criticism</w:t>
      </w:r>
      <w:r w:rsidR="007E5582" w:rsidRPr="00247D79">
        <w:t xml:space="preserve"> of this </w:t>
      </w:r>
      <w:r w:rsidR="00C807DB" w:rsidRPr="00247D79">
        <w:t>flexibility</w:t>
      </w:r>
      <w:r w:rsidR="00094AD1" w:rsidRPr="00247D79">
        <w:t xml:space="preserve"> is that </w:t>
      </w:r>
      <w:r w:rsidR="009C26B5" w:rsidRPr="00247D79">
        <w:t xml:space="preserve">many </w:t>
      </w:r>
      <w:r w:rsidR="00094AD1" w:rsidRPr="00247D79">
        <w:t xml:space="preserve">teachers </w:t>
      </w:r>
      <w:r w:rsidR="009C26B5" w:rsidRPr="00247D79">
        <w:t xml:space="preserve">feel the pressure of accountability and the stresses over </w:t>
      </w:r>
      <w:r w:rsidR="006D5F2C" w:rsidRPr="00247D79">
        <w:t>assessing</w:t>
      </w:r>
      <w:r w:rsidR="009C26B5" w:rsidRPr="00247D79">
        <w:t xml:space="preserve"> the children’s learning and progression</w:t>
      </w:r>
      <w:sdt>
        <w:sdtPr>
          <w:id w:val="-1088143619"/>
          <w:citation/>
        </w:sdtPr>
        <w:sdtEndPr/>
        <w:sdtContent>
          <w:r w:rsidR="009C26B5" w:rsidRPr="00247D79">
            <w:fldChar w:fldCharType="begin"/>
          </w:r>
          <w:r w:rsidR="009C26B5" w:rsidRPr="00247D79">
            <w:instrText xml:space="preserve"> CITATION Pow20 \l 2057 </w:instrText>
          </w:r>
          <w:r w:rsidR="009C26B5" w:rsidRPr="00247D79">
            <w:fldChar w:fldCharType="separate"/>
          </w:r>
          <w:r w:rsidR="009C26B5" w:rsidRPr="00247D79">
            <w:rPr>
              <w:noProof/>
            </w:rPr>
            <w:t xml:space="preserve"> (Power, et al., 2020)</w:t>
          </w:r>
          <w:r w:rsidR="009C26B5" w:rsidRPr="00247D79">
            <w:fldChar w:fldCharType="end"/>
          </w:r>
        </w:sdtContent>
      </w:sdt>
      <w:r w:rsidR="009C26B5" w:rsidRPr="00247D79">
        <w:t>.</w:t>
      </w:r>
      <w:r w:rsidR="002C12A7" w:rsidRPr="00247D79">
        <w:t xml:space="preserve"> </w:t>
      </w:r>
      <w:r w:rsidR="00894DF8" w:rsidRPr="00247D79">
        <w:t xml:space="preserve">This </w:t>
      </w:r>
      <w:r w:rsidR="003966BA" w:rsidRPr="00247D79">
        <w:t xml:space="preserve">criticism can be dealt with by ensuring that the school has a whole school approach to </w:t>
      </w:r>
      <w:r w:rsidR="006D5F2C" w:rsidRPr="00247D79">
        <w:t>assessing</w:t>
      </w:r>
      <w:r w:rsidR="003966BA" w:rsidRPr="00247D79">
        <w:t xml:space="preserve"> progression</w:t>
      </w:r>
      <w:r w:rsidR="00B81C9B" w:rsidRPr="00247D79">
        <w:t xml:space="preserve"> and learning. </w:t>
      </w:r>
      <w:r w:rsidR="007409B2" w:rsidRPr="00247D79">
        <w:t>A case study published by Estyn</w:t>
      </w:r>
      <w:r w:rsidR="00596A05" w:rsidRPr="00247D79">
        <w:t xml:space="preserve"> </w:t>
      </w:r>
      <w:sdt>
        <w:sdtPr>
          <w:id w:val="1758245406"/>
          <w:citation/>
        </w:sdtPr>
        <w:sdtEndPr/>
        <w:sdtContent>
          <w:r w:rsidR="00596A05" w:rsidRPr="00247D79">
            <w:fldChar w:fldCharType="begin"/>
          </w:r>
          <w:r w:rsidR="00596A05" w:rsidRPr="00247D79">
            <w:instrText xml:space="preserve">CITATION Est \n  \l 2057 </w:instrText>
          </w:r>
          <w:r w:rsidR="00596A05" w:rsidRPr="00247D79">
            <w:fldChar w:fldCharType="separate"/>
          </w:r>
          <w:r w:rsidR="00596A05" w:rsidRPr="00247D79">
            <w:rPr>
              <w:noProof/>
            </w:rPr>
            <w:t>(2018)</w:t>
          </w:r>
          <w:r w:rsidR="00596A05" w:rsidRPr="00247D79">
            <w:fldChar w:fldCharType="end"/>
          </w:r>
        </w:sdtContent>
      </w:sdt>
      <w:r w:rsidR="007409B2" w:rsidRPr="00247D79">
        <w:t xml:space="preserve"> </w:t>
      </w:r>
      <w:r w:rsidR="00A90900" w:rsidRPr="00247D79">
        <w:t xml:space="preserve">reports how teachers and teaching assistants </w:t>
      </w:r>
      <w:r w:rsidR="008E4C43" w:rsidRPr="00247D79">
        <w:t>use</w:t>
      </w:r>
      <w:r w:rsidR="007F6BDE" w:rsidRPr="00247D79">
        <w:t xml:space="preserve"> notes</w:t>
      </w:r>
      <w:r w:rsidR="008E4C43" w:rsidRPr="00247D79">
        <w:t xml:space="preserve"> </w:t>
      </w:r>
      <w:r w:rsidR="00786BFA" w:rsidRPr="00247D79">
        <w:t>that</w:t>
      </w:r>
      <w:r w:rsidR="008E4C43" w:rsidRPr="00247D79">
        <w:t xml:space="preserve"> assess </w:t>
      </w:r>
      <w:r w:rsidR="007F6BDE" w:rsidRPr="00247D79">
        <w:t xml:space="preserve">a child/children’s </w:t>
      </w:r>
      <w:r w:rsidR="008E4C43" w:rsidRPr="00247D79">
        <w:t>progression</w:t>
      </w:r>
      <w:r w:rsidR="00786BFA" w:rsidRPr="00247D79">
        <w:t>,</w:t>
      </w:r>
      <w:r w:rsidR="008E4C43" w:rsidRPr="00247D79">
        <w:t xml:space="preserve"> which </w:t>
      </w:r>
      <w:r w:rsidR="002813D1" w:rsidRPr="00247D79">
        <w:t>is</w:t>
      </w:r>
      <w:r w:rsidR="008E4C43" w:rsidRPr="00247D79">
        <w:t xml:space="preserve"> then </w:t>
      </w:r>
      <w:r w:rsidR="00FD53DC" w:rsidRPr="00247D79">
        <w:t>quality</w:t>
      </w:r>
      <w:r w:rsidR="008E4C43" w:rsidRPr="00247D79">
        <w:t xml:space="preserve"> assure by other members of staff</w:t>
      </w:r>
      <w:r w:rsidR="004D121C" w:rsidRPr="00247D79">
        <w:t>.</w:t>
      </w:r>
      <w:r w:rsidR="008E4C43" w:rsidRPr="00247D79">
        <w:t xml:space="preserve"> This strategy could </w:t>
      </w:r>
      <w:r w:rsidR="00256EA5" w:rsidRPr="00247D79">
        <w:t xml:space="preserve">be </w:t>
      </w:r>
      <w:r w:rsidR="008C3BB9" w:rsidRPr="00247D79">
        <w:t>use</w:t>
      </w:r>
      <w:r w:rsidR="00256EA5" w:rsidRPr="00247D79">
        <w:t>d</w:t>
      </w:r>
      <w:r w:rsidR="008E4C43" w:rsidRPr="00247D79">
        <w:t xml:space="preserve"> </w:t>
      </w:r>
      <w:r w:rsidR="00256EA5" w:rsidRPr="00247D79">
        <w:t>to</w:t>
      </w:r>
      <w:r w:rsidR="008E4C43" w:rsidRPr="00247D79">
        <w:t xml:space="preserve"> </w:t>
      </w:r>
      <w:r w:rsidR="00256EA5" w:rsidRPr="00247D79">
        <w:t>reduce</w:t>
      </w:r>
      <w:r w:rsidR="008E4C43" w:rsidRPr="00247D79">
        <w:t xml:space="preserve"> the pressure and stress on individual teachers </w:t>
      </w:r>
      <w:r w:rsidR="00FD53DC" w:rsidRPr="00247D79">
        <w:t xml:space="preserve">when they are </w:t>
      </w:r>
      <w:r w:rsidR="008C3BB9" w:rsidRPr="00247D79">
        <w:t>assessing</w:t>
      </w:r>
      <w:r w:rsidR="00FD53DC" w:rsidRPr="00247D79">
        <w:t xml:space="preserve"> the progress of students. This should increase the confidence of teachers and make full use of the Curriculum for Wales’ flexibility.</w:t>
      </w:r>
      <w:r w:rsidR="007F6BDE" w:rsidRPr="00247D79">
        <w:t xml:space="preserve"> </w:t>
      </w:r>
      <w:r w:rsidR="008557E9" w:rsidRPr="00247D79">
        <w:t>U</w:t>
      </w:r>
      <w:r w:rsidR="00B81C9B" w:rsidRPr="00247D79">
        <w:t xml:space="preserve">sing the progression steps </w:t>
      </w:r>
      <w:r w:rsidR="009513D4" w:rsidRPr="00247D79">
        <w:t>outlined on</w:t>
      </w:r>
      <w:r w:rsidR="00B81C9B" w:rsidRPr="00247D79">
        <w:t xml:space="preserve"> Hwb and </w:t>
      </w:r>
      <w:r w:rsidR="009513D4" w:rsidRPr="00247D79">
        <w:t xml:space="preserve">through the draft Curriculum for Wales documents can help both schools as a whole and individual teachers. </w:t>
      </w:r>
      <w:r w:rsidR="00E61E7B" w:rsidRPr="00247D79">
        <w:t xml:space="preserve">Each progression step has a brief outline of what ages should be achieving which progression </w:t>
      </w:r>
      <w:r w:rsidR="00B91760" w:rsidRPr="00247D79">
        <w:t>step;</w:t>
      </w:r>
      <w:r w:rsidR="00E61E7B" w:rsidRPr="00247D79">
        <w:t xml:space="preserve"> however, it is not to say that each child has to be at the same stage as each child can move along the continuum </w:t>
      </w:r>
      <w:r w:rsidR="006031EC" w:rsidRPr="00247D79">
        <w:t xml:space="preserve">at the pace that is suitable to them </w:t>
      </w:r>
      <w:sdt>
        <w:sdtPr>
          <w:id w:val="904729612"/>
          <w:citation/>
        </w:sdtPr>
        <w:sdtEndPr/>
        <w:sdtContent>
          <w:r w:rsidR="006031EC" w:rsidRPr="00247D79">
            <w:fldChar w:fldCharType="begin"/>
          </w:r>
          <w:r w:rsidR="006031EC" w:rsidRPr="00247D79">
            <w:instrText xml:space="preserve"> CITATION Don156 \l 2057 </w:instrText>
          </w:r>
          <w:r w:rsidR="006031EC" w:rsidRPr="00247D79">
            <w:fldChar w:fldCharType="separate"/>
          </w:r>
          <w:r w:rsidR="006031EC" w:rsidRPr="00247D79">
            <w:rPr>
              <w:noProof/>
            </w:rPr>
            <w:t>(Donaldson, 2015)</w:t>
          </w:r>
          <w:r w:rsidR="006031EC" w:rsidRPr="00247D79">
            <w:fldChar w:fldCharType="end"/>
          </w:r>
        </w:sdtContent>
      </w:sdt>
      <w:r w:rsidR="006031EC" w:rsidRPr="00247D79">
        <w:t>.</w:t>
      </w:r>
      <w:r w:rsidR="00CE2940" w:rsidRPr="00247D79">
        <w:t xml:space="preserve"> </w:t>
      </w:r>
      <w:r w:rsidR="008D176D" w:rsidRPr="00247D79">
        <w:t xml:space="preserve">Early research into progression </w:t>
      </w:r>
      <w:r w:rsidR="00147EB1" w:rsidRPr="00247D79">
        <w:t>has shown links between progression and continuity</w:t>
      </w:r>
      <w:r w:rsidR="00BD0302" w:rsidRPr="00247D79">
        <w:t xml:space="preserve">. </w:t>
      </w:r>
      <w:r w:rsidR="005358B6" w:rsidRPr="00247D79">
        <w:t>One example of this research was conducted by</w:t>
      </w:r>
      <w:r w:rsidR="00000A09" w:rsidRPr="00247D79">
        <w:t xml:space="preserve"> </w:t>
      </w:r>
      <w:r w:rsidR="00C90A5B" w:rsidRPr="00247D79">
        <w:t xml:space="preserve">the </w:t>
      </w:r>
      <w:r w:rsidR="00000A09" w:rsidRPr="00247D79">
        <w:rPr>
          <w:noProof/>
        </w:rPr>
        <w:t>Department of Education and Science</w:t>
      </w:r>
      <w:r w:rsidR="00C90A5B" w:rsidRPr="00247D79">
        <w:rPr>
          <w:noProof/>
        </w:rPr>
        <w:t xml:space="preserve"> </w:t>
      </w:r>
      <w:sdt>
        <w:sdtPr>
          <w:id w:val="-1555309496"/>
          <w:citation/>
        </w:sdtPr>
        <w:sdtEndPr/>
        <w:sdtContent>
          <w:r w:rsidR="00725E99" w:rsidRPr="00247D79">
            <w:fldChar w:fldCharType="begin"/>
          </w:r>
          <w:r w:rsidR="00000A09" w:rsidRPr="00247D79">
            <w:instrText xml:space="preserve">CITATION Dep90 \n  \l 2057 </w:instrText>
          </w:r>
          <w:r w:rsidR="00725E99" w:rsidRPr="00247D79">
            <w:fldChar w:fldCharType="separate"/>
          </w:r>
          <w:r w:rsidR="00000A09" w:rsidRPr="00247D79">
            <w:rPr>
              <w:noProof/>
            </w:rPr>
            <w:t>(1990)</w:t>
          </w:r>
          <w:r w:rsidR="00725E99" w:rsidRPr="00247D79">
            <w:fldChar w:fldCharType="end"/>
          </w:r>
        </w:sdtContent>
      </w:sdt>
      <w:r w:rsidR="00C90A5B" w:rsidRPr="00247D79">
        <w:t>,</w:t>
      </w:r>
      <w:r w:rsidR="005358B6" w:rsidRPr="00247D79">
        <w:t xml:space="preserve"> which stated that both progression and continuity have links relating to the quality of the teaching, learning and experiences a child might </w:t>
      </w:r>
      <w:r w:rsidR="00697097" w:rsidRPr="00247D79">
        <w:t xml:space="preserve">have participated in. </w:t>
      </w:r>
      <w:r w:rsidR="00CE2940" w:rsidRPr="00247D79">
        <w:t xml:space="preserve">Progression is a fundamental part of the Curriculum for </w:t>
      </w:r>
      <w:r w:rsidR="002E635C" w:rsidRPr="00247D79">
        <w:t>Wales and</w:t>
      </w:r>
      <w:r w:rsidR="00FF526A" w:rsidRPr="00247D79">
        <w:t xml:space="preserve"> supporting children </w:t>
      </w:r>
      <w:r w:rsidR="002E635C" w:rsidRPr="00247D79">
        <w:t>to</w:t>
      </w:r>
      <w:r w:rsidR="00FF526A" w:rsidRPr="00247D79">
        <w:t xml:space="preserve"> make this progress is</w:t>
      </w:r>
      <w:r w:rsidR="00C61304" w:rsidRPr="00247D79">
        <w:t xml:space="preserve"> key to teaching within the curriculum reform </w:t>
      </w:r>
      <w:sdt>
        <w:sdtPr>
          <w:id w:val="-926648253"/>
          <w:citation/>
        </w:sdtPr>
        <w:sdtEndPr/>
        <w:sdtContent>
          <w:r w:rsidR="00C61304" w:rsidRPr="00247D79">
            <w:fldChar w:fldCharType="begin"/>
          </w:r>
          <w:r w:rsidR="00843F6B" w:rsidRPr="00247D79">
            <w:instrText xml:space="preserve">CITATION Wel2012 \l 2057 </w:instrText>
          </w:r>
          <w:r w:rsidR="00C61304" w:rsidRPr="00247D79">
            <w:fldChar w:fldCharType="separate"/>
          </w:r>
          <w:r w:rsidR="00843F6B" w:rsidRPr="00247D79">
            <w:rPr>
              <w:noProof/>
            </w:rPr>
            <w:t>(Welsh Government, 2020e)</w:t>
          </w:r>
          <w:r w:rsidR="00C61304" w:rsidRPr="00247D79">
            <w:fldChar w:fldCharType="end"/>
          </w:r>
        </w:sdtContent>
      </w:sdt>
      <w:r w:rsidR="00C61304" w:rsidRPr="00247D79">
        <w:t>.</w:t>
      </w:r>
      <w:r w:rsidR="00AB034B" w:rsidRPr="00247D79">
        <w:t xml:space="preserve"> </w:t>
      </w:r>
      <w:r w:rsidR="0059023F" w:rsidRPr="00247D79">
        <w:t>A progression code issued by the Welsh Ministers will also help teachers reflect upon their teaching and their learner’s learning in regard</w:t>
      </w:r>
      <w:r w:rsidR="00440579" w:rsidRPr="00247D79">
        <w:t>s</w:t>
      </w:r>
      <w:r w:rsidR="0059023F" w:rsidRPr="00247D79">
        <w:t xml:space="preserve"> to progression</w:t>
      </w:r>
      <w:sdt>
        <w:sdtPr>
          <w:id w:val="1221323501"/>
          <w:citation/>
        </w:sdtPr>
        <w:sdtEndPr/>
        <w:sdtContent>
          <w:r w:rsidR="0059023F" w:rsidRPr="00247D79">
            <w:fldChar w:fldCharType="begin"/>
          </w:r>
          <w:r w:rsidR="0059023F" w:rsidRPr="00247D79">
            <w:instrText xml:space="preserve"> CITATION Wel21 \l 2057 </w:instrText>
          </w:r>
          <w:r w:rsidR="0059023F" w:rsidRPr="00247D79">
            <w:fldChar w:fldCharType="separate"/>
          </w:r>
          <w:r w:rsidR="0059023F" w:rsidRPr="00247D79">
            <w:rPr>
              <w:noProof/>
            </w:rPr>
            <w:t xml:space="preserve"> (Welsh Government, 2021)</w:t>
          </w:r>
          <w:r w:rsidR="0059023F" w:rsidRPr="00247D79">
            <w:fldChar w:fldCharType="end"/>
          </w:r>
        </w:sdtContent>
      </w:sdt>
      <w:r w:rsidR="0059023F" w:rsidRPr="00247D79">
        <w:t>. This will aid the teachers who are concerned about analysing the progression made by their learners.</w:t>
      </w:r>
    </w:p>
    <w:p w14:paraId="2552436D" w14:textId="41D98039" w:rsidR="00731C76" w:rsidRPr="00247D79" w:rsidRDefault="00731C76" w:rsidP="00AE7C6C">
      <w:pPr>
        <w:pStyle w:val="AssignBody"/>
        <w:rPr>
          <w:color w:val="000000" w:themeColor="text1"/>
        </w:rPr>
      </w:pPr>
    </w:p>
    <w:p w14:paraId="24C727D4" w14:textId="75F20371" w:rsidR="005D5FA8" w:rsidRPr="00247D79" w:rsidRDefault="00AD3F15" w:rsidP="00AE7C6C">
      <w:pPr>
        <w:pStyle w:val="AssignBody"/>
        <w:rPr>
          <w:color w:val="000000" w:themeColor="text1"/>
        </w:rPr>
      </w:pPr>
      <w:r w:rsidRPr="00247D79">
        <w:rPr>
          <w:color w:val="000000" w:themeColor="text1"/>
        </w:rPr>
        <w:t xml:space="preserve">A benefit of ensuring progression is </w:t>
      </w:r>
      <w:r w:rsidR="00E24C75" w:rsidRPr="00247D79">
        <w:rPr>
          <w:color w:val="000000" w:themeColor="text1"/>
        </w:rPr>
        <w:t xml:space="preserve">concentrated on in school is that learners </w:t>
      </w:r>
      <w:r w:rsidR="00440579" w:rsidRPr="00247D79">
        <w:rPr>
          <w:color w:val="000000" w:themeColor="text1"/>
        </w:rPr>
        <w:t>can</w:t>
      </w:r>
      <w:r w:rsidR="00E24C75" w:rsidRPr="00247D79">
        <w:rPr>
          <w:color w:val="000000" w:themeColor="text1"/>
        </w:rPr>
        <w:t xml:space="preserve"> develop </w:t>
      </w:r>
      <w:r w:rsidR="00675FF3" w:rsidRPr="00247D79">
        <w:rPr>
          <w:color w:val="000000" w:themeColor="text1"/>
        </w:rPr>
        <w:t xml:space="preserve">knowledge and understanding built upon their previous knowledge and understanding. </w:t>
      </w:r>
      <w:r w:rsidR="00A01BB4" w:rsidRPr="00247D79">
        <w:rPr>
          <w:color w:val="000000" w:themeColor="text1"/>
        </w:rPr>
        <w:t xml:space="preserve">Learning can take time as it is a way of building skill upon skill and knowledge upon knowledge, and therefore a course of lessons can help aid this learning process making sure that any lesson must link back to prior learning with the ability to use real life experiences </w:t>
      </w:r>
      <w:sdt>
        <w:sdtPr>
          <w:rPr>
            <w:color w:val="000000" w:themeColor="text1"/>
          </w:rPr>
          <w:id w:val="-1596167983"/>
          <w:citation/>
        </w:sdtPr>
        <w:sdtEndPr/>
        <w:sdtContent>
          <w:r w:rsidR="00A01BB4" w:rsidRPr="00247D79">
            <w:rPr>
              <w:color w:val="000000" w:themeColor="text1"/>
            </w:rPr>
            <w:fldChar w:fldCharType="begin"/>
          </w:r>
          <w:r w:rsidR="00A01BB4" w:rsidRPr="00247D79">
            <w:rPr>
              <w:color w:val="000000" w:themeColor="text1"/>
            </w:rPr>
            <w:instrText xml:space="preserve"> CITATION She13 \l 2057 </w:instrText>
          </w:r>
          <w:r w:rsidR="00A01BB4" w:rsidRPr="00247D79">
            <w:rPr>
              <w:color w:val="000000" w:themeColor="text1"/>
            </w:rPr>
            <w:fldChar w:fldCharType="separate"/>
          </w:r>
          <w:r w:rsidR="00A01BB4" w:rsidRPr="00247D79">
            <w:rPr>
              <w:noProof/>
              <w:color w:val="000000" w:themeColor="text1"/>
            </w:rPr>
            <w:t xml:space="preserve"> (Sherrington, 2013)</w:t>
          </w:r>
          <w:r w:rsidR="00A01BB4" w:rsidRPr="00247D79">
            <w:rPr>
              <w:color w:val="000000" w:themeColor="text1"/>
            </w:rPr>
            <w:fldChar w:fldCharType="end"/>
          </w:r>
        </w:sdtContent>
      </w:sdt>
      <w:r w:rsidRPr="00247D79">
        <w:rPr>
          <w:color w:val="000000" w:themeColor="text1"/>
        </w:rPr>
        <w:t xml:space="preserve">. </w:t>
      </w:r>
      <w:r w:rsidR="00A01BB4" w:rsidRPr="00247D79">
        <w:rPr>
          <w:color w:val="000000" w:themeColor="text1"/>
        </w:rPr>
        <w:t xml:space="preserve">The </w:t>
      </w:r>
      <w:r w:rsidR="00370585" w:rsidRPr="00247D79">
        <w:rPr>
          <w:color w:val="000000" w:themeColor="text1"/>
        </w:rPr>
        <w:t>Curriculum</w:t>
      </w:r>
      <w:r w:rsidR="00A01BB4" w:rsidRPr="00247D79">
        <w:rPr>
          <w:color w:val="000000" w:themeColor="text1"/>
        </w:rPr>
        <w:t xml:space="preserve"> for Wales also </w:t>
      </w:r>
      <w:r w:rsidR="00370585" w:rsidRPr="00247D79">
        <w:rPr>
          <w:color w:val="000000" w:themeColor="text1"/>
        </w:rPr>
        <w:t>emphasises</w:t>
      </w:r>
      <w:r w:rsidR="00A01BB4" w:rsidRPr="00247D79">
        <w:rPr>
          <w:color w:val="000000" w:themeColor="text1"/>
        </w:rPr>
        <w:t xml:space="preserve"> </w:t>
      </w:r>
      <w:r w:rsidR="00370585" w:rsidRPr="00247D79">
        <w:rPr>
          <w:color w:val="000000" w:themeColor="text1"/>
        </w:rPr>
        <w:t>the importance of lea</w:t>
      </w:r>
      <w:r w:rsidR="00A37DD2" w:rsidRPr="00247D79">
        <w:rPr>
          <w:color w:val="000000" w:themeColor="text1"/>
        </w:rPr>
        <w:t>r</w:t>
      </w:r>
      <w:r w:rsidR="00370585" w:rsidRPr="00247D79">
        <w:rPr>
          <w:color w:val="000000" w:themeColor="text1"/>
        </w:rPr>
        <w:t xml:space="preserve">ners engaging in real life authentic contexts and experiences </w:t>
      </w:r>
      <w:sdt>
        <w:sdtPr>
          <w:rPr>
            <w:color w:val="000000" w:themeColor="text1"/>
          </w:rPr>
          <w:id w:val="721405257"/>
          <w:citation/>
        </w:sdtPr>
        <w:sdtEndPr/>
        <w:sdtContent>
          <w:r w:rsidR="00315FEA" w:rsidRPr="00247D79">
            <w:rPr>
              <w:color w:val="000000" w:themeColor="text1"/>
            </w:rPr>
            <w:fldChar w:fldCharType="begin"/>
          </w:r>
          <w:r w:rsidR="00315FEA" w:rsidRPr="00247D79">
            <w:rPr>
              <w:color w:val="000000" w:themeColor="text1"/>
            </w:rPr>
            <w:instrText xml:space="preserve"> CITATION Wel2013 \l 2057 </w:instrText>
          </w:r>
          <w:r w:rsidR="00315FEA" w:rsidRPr="00247D79">
            <w:rPr>
              <w:color w:val="000000" w:themeColor="text1"/>
            </w:rPr>
            <w:fldChar w:fldCharType="separate"/>
          </w:r>
          <w:r w:rsidR="00315FEA" w:rsidRPr="00247D79">
            <w:rPr>
              <w:noProof/>
              <w:color w:val="000000" w:themeColor="text1"/>
            </w:rPr>
            <w:t>(Welsh Government, 2020)</w:t>
          </w:r>
          <w:r w:rsidR="00315FEA" w:rsidRPr="00247D79">
            <w:rPr>
              <w:color w:val="000000" w:themeColor="text1"/>
            </w:rPr>
            <w:fldChar w:fldCharType="end"/>
          </w:r>
        </w:sdtContent>
      </w:sdt>
      <w:r w:rsidR="00A01BB4" w:rsidRPr="00247D79">
        <w:rPr>
          <w:color w:val="000000" w:themeColor="text1"/>
        </w:rPr>
        <w:t xml:space="preserve">. </w:t>
      </w:r>
      <w:r w:rsidR="00037496" w:rsidRPr="00247D79">
        <w:rPr>
          <w:color w:val="000000" w:themeColor="text1"/>
        </w:rPr>
        <w:t>Providing students with a suitable sequence of lessons enable</w:t>
      </w:r>
      <w:r w:rsidR="00CB30D3" w:rsidRPr="00247D79">
        <w:rPr>
          <w:color w:val="000000" w:themeColor="text1"/>
        </w:rPr>
        <w:t>s</w:t>
      </w:r>
      <w:r w:rsidR="00037496" w:rsidRPr="00247D79">
        <w:rPr>
          <w:color w:val="000000" w:themeColor="text1"/>
        </w:rPr>
        <w:t xml:space="preserve"> </w:t>
      </w:r>
      <w:r w:rsidR="008753FD" w:rsidRPr="00247D79">
        <w:rPr>
          <w:color w:val="000000" w:themeColor="text1"/>
        </w:rPr>
        <w:t>the learners to</w:t>
      </w:r>
      <w:r w:rsidR="003D59E8" w:rsidRPr="00247D79">
        <w:rPr>
          <w:color w:val="000000" w:themeColor="text1"/>
        </w:rPr>
        <w:t xml:space="preserve"> </w:t>
      </w:r>
      <w:r w:rsidR="00F30630" w:rsidRPr="00247D79">
        <w:rPr>
          <w:color w:val="000000" w:themeColor="text1"/>
        </w:rPr>
        <w:t>progress</w:t>
      </w:r>
      <w:sdt>
        <w:sdtPr>
          <w:rPr>
            <w:color w:val="000000" w:themeColor="text1"/>
          </w:rPr>
          <w:id w:val="-607884573"/>
          <w:citation/>
        </w:sdtPr>
        <w:sdtEndPr/>
        <w:sdtContent>
          <w:r w:rsidR="0094013B" w:rsidRPr="00247D79">
            <w:rPr>
              <w:color w:val="000000" w:themeColor="text1"/>
            </w:rPr>
            <w:fldChar w:fldCharType="begin"/>
          </w:r>
          <w:r w:rsidR="0094013B" w:rsidRPr="00247D79">
            <w:rPr>
              <w:color w:val="000000" w:themeColor="text1"/>
            </w:rPr>
            <w:instrText xml:space="preserve"> CITATION Coe20 \l 2057 </w:instrText>
          </w:r>
          <w:r w:rsidR="0094013B" w:rsidRPr="00247D79">
            <w:rPr>
              <w:color w:val="000000" w:themeColor="text1"/>
            </w:rPr>
            <w:fldChar w:fldCharType="separate"/>
          </w:r>
          <w:r w:rsidR="0094013B" w:rsidRPr="00247D79">
            <w:rPr>
              <w:noProof/>
              <w:color w:val="000000" w:themeColor="text1"/>
            </w:rPr>
            <w:t xml:space="preserve"> (Coe, et al., 2020)</w:t>
          </w:r>
          <w:r w:rsidR="0094013B" w:rsidRPr="00247D79">
            <w:rPr>
              <w:color w:val="000000" w:themeColor="text1"/>
            </w:rPr>
            <w:fldChar w:fldCharType="end"/>
          </w:r>
        </w:sdtContent>
      </w:sdt>
      <w:r w:rsidR="00460AB8" w:rsidRPr="00247D79">
        <w:rPr>
          <w:color w:val="000000" w:themeColor="text1"/>
        </w:rPr>
        <w:t>.</w:t>
      </w:r>
      <w:r w:rsidR="00E06B16" w:rsidRPr="00247D79">
        <w:rPr>
          <w:color w:val="000000" w:themeColor="text1"/>
        </w:rPr>
        <w:t xml:space="preserve"> An example of </w:t>
      </w:r>
      <w:r w:rsidR="005B10B9" w:rsidRPr="00247D79">
        <w:rPr>
          <w:color w:val="000000" w:themeColor="text1"/>
        </w:rPr>
        <w:t xml:space="preserve">a sequence of lessons provided to learners in order to </w:t>
      </w:r>
      <w:r w:rsidR="00725C6D" w:rsidRPr="00247D79">
        <w:rPr>
          <w:color w:val="000000" w:themeColor="text1"/>
        </w:rPr>
        <w:t>develop their knowledge and understanding of mathematics</w:t>
      </w:r>
      <w:r w:rsidR="00204DFF" w:rsidRPr="00247D79">
        <w:rPr>
          <w:color w:val="000000" w:themeColor="text1"/>
        </w:rPr>
        <w:t>,</w:t>
      </w:r>
      <w:r w:rsidR="00725C6D" w:rsidRPr="00247D79">
        <w:rPr>
          <w:color w:val="000000" w:themeColor="text1"/>
        </w:rPr>
        <w:t xml:space="preserve"> </w:t>
      </w:r>
      <w:r w:rsidR="00204DFF" w:rsidRPr="00247D79">
        <w:rPr>
          <w:color w:val="000000" w:themeColor="text1"/>
        </w:rPr>
        <w:t>precisely</w:t>
      </w:r>
      <w:r w:rsidR="00725C6D" w:rsidRPr="00247D79">
        <w:rPr>
          <w:color w:val="000000" w:themeColor="text1"/>
        </w:rPr>
        <w:t xml:space="preserve"> shapes</w:t>
      </w:r>
      <w:r w:rsidR="008A6DEA" w:rsidRPr="00247D79">
        <w:rPr>
          <w:color w:val="000000" w:themeColor="text1"/>
        </w:rPr>
        <w:t xml:space="preserve"> (see 2.2</w:t>
      </w:r>
      <w:r w:rsidR="00125241" w:rsidRPr="00247D79">
        <w:rPr>
          <w:color w:val="000000" w:themeColor="text1"/>
        </w:rPr>
        <w:t>)</w:t>
      </w:r>
      <w:r w:rsidR="00725C6D" w:rsidRPr="00247D79">
        <w:rPr>
          <w:color w:val="000000" w:themeColor="text1"/>
        </w:rPr>
        <w:t>.</w:t>
      </w:r>
      <w:r w:rsidR="00E1324C" w:rsidRPr="00247D79">
        <w:rPr>
          <w:color w:val="000000" w:themeColor="text1"/>
        </w:rPr>
        <w:t xml:space="preserve"> Evaluating and assessing children’s progress </w:t>
      </w:r>
      <w:r w:rsidR="00E50608" w:rsidRPr="00247D79">
        <w:rPr>
          <w:color w:val="000000" w:themeColor="text1"/>
        </w:rPr>
        <w:t>over</w:t>
      </w:r>
      <w:r w:rsidR="00E1324C" w:rsidRPr="00247D79">
        <w:rPr>
          <w:color w:val="000000" w:themeColor="text1"/>
        </w:rPr>
        <w:t xml:space="preserve"> a period of time is </w:t>
      </w:r>
      <w:r w:rsidR="00E50608" w:rsidRPr="00247D79">
        <w:rPr>
          <w:color w:val="000000" w:themeColor="text1"/>
        </w:rPr>
        <w:t>a common theme in assessing children’s learning</w:t>
      </w:r>
      <w:sdt>
        <w:sdtPr>
          <w:rPr>
            <w:color w:val="000000" w:themeColor="text1"/>
          </w:rPr>
          <w:id w:val="-336691776"/>
          <w:citation/>
        </w:sdtPr>
        <w:sdtEndPr/>
        <w:sdtContent>
          <w:r w:rsidR="00C67708" w:rsidRPr="00247D79">
            <w:rPr>
              <w:color w:val="000000" w:themeColor="text1"/>
            </w:rPr>
            <w:fldChar w:fldCharType="begin"/>
          </w:r>
          <w:r w:rsidR="00C67708" w:rsidRPr="00247D79">
            <w:rPr>
              <w:color w:val="000000" w:themeColor="text1"/>
            </w:rPr>
            <w:instrText xml:space="preserve"> CITATION Bow01 \l 2057 </w:instrText>
          </w:r>
          <w:r w:rsidR="00C67708" w:rsidRPr="00247D79">
            <w:rPr>
              <w:color w:val="000000" w:themeColor="text1"/>
            </w:rPr>
            <w:fldChar w:fldCharType="separate"/>
          </w:r>
          <w:r w:rsidR="00C67708" w:rsidRPr="00247D79">
            <w:rPr>
              <w:noProof/>
              <w:color w:val="000000" w:themeColor="text1"/>
            </w:rPr>
            <w:t xml:space="preserve"> (Bowman, et al., 2001)</w:t>
          </w:r>
          <w:r w:rsidR="00C67708" w:rsidRPr="00247D79">
            <w:rPr>
              <w:color w:val="000000" w:themeColor="text1"/>
            </w:rPr>
            <w:fldChar w:fldCharType="end"/>
          </w:r>
        </w:sdtContent>
      </w:sdt>
      <w:r w:rsidR="00E50608" w:rsidRPr="00247D79">
        <w:rPr>
          <w:color w:val="000000" w:themeColor="text1"/>
        </w:rPr>
        <w:t>.</w:t>
      </w:r>
      <w:r w:rsidR="006425D2" w:rsidRPr="00247D79">
        <w:rPr>
          <w:color w:val="000000" w:themeColor="text1"/>
        </w:rPr>
        <w:t xml:space="preserve"> Being able to see that children are able to use a specific skill or have developed certain knowledge and understanding over a </w:t>
      </w:r>
      <w:r w:rsidR="00915BC9" w:rsidRPr="00247D79">
        <w:rPr>
          <w:color w:val="000000" w:themeColor="text1"/>
        </w:rPr>
        <w:t>few lessons is a way of showing that the teaching has been successful and that the children have progressed.</w:t>
      </w:r>
      <w:r w:rsidR="00395215" w:rsidRPr="00247D79">
        <w:rPr>
          <w:color w:val="000000" w:themeColor="text1"/>
        </w:rPr>
        <w:t xml:space="preserve"> </w:t>
      </w:r>
      <w:r w:rsidR="00C171CA" w:rsidRPr="00247D79">
        <w:rPr>
          <w:color w:val="000000" w:themeColor="text1"/>
        </w:rPr>
        <w:t>Learner’s</w:t>
      </w:r>
      <w:r w:rsidR="005D5FA8" w:rsidRPr="00247D79">
        <w:rPr>
          <w:color w:val="000000" w:themeColor="text1"/>
        </w:rPr>
        <w:t xml:space="preserve"> progress can </w:t>
      </w:r>
      <w:r w:rsidR="004A25C0" w:rsidRPr="00247D79">
        <w:rPr>
          <w:color w:val="000000" w:themeColor="text1"/>
        </w:rPr>
        <w:t>indicate</w:t>
      </w:r>
      <w:r w:rsidR="005D5FA8" w:rsidRPr="00247D79">
        <w:rPr>
          <w:color w:val="000000" w:themeColor="text1"/>
        </w:rPr>
        <w:t xml:space="preserve"> a teacher</w:t>
      </w:r>
      <w:r w:rsidR="00EB689F" w:rsidRPr="00247D79">
        <w:rPr>
          <w:color w:val="000000" w:themeColor="text1"/>
        </w:rPr>
        <w:t>’</w:t>
      </w:r>
      <w:r w:rsidR="005D5FA8" w:rsidRPr="00247D79">
        <w:rPr>
          <w:color w:val="000000" w:themeColor="text1"/>
        </w:rPr>
        <w:t xml:space="preserve">s </w:t>
      </w:r>
      <w:r w:rsidR="00EB689F" w:rsidRPr="00247D79">
        <w:rPr>
          <w:color w:val="000000" w:themeColor="text1"/>
        </w:rPr>
        <w:t>effectiveness</w:t>
      </w:r>
      <w:r w:rsidR="006C67C5" w:rsidRPr="00247D79">
        <w:rPr>
          <w:color w:val="000000" w:themeColor="text1"/>
        </w:rPr>
        <w:t xml:space="preserve"> </w:t>
      </w:r>
      <w:sdt>
        <w:sdtPr>
          <w:rPr>
            <w:color w:val="000000" w:themeColor="text1"/>
          </w:rPr>
          <w:id w:val="-1480911095"/>
          <w:citation/>
        </w:sdtPr>
        <w:sdtEndPr/>
        <w:sdtContent>
          <w:r w:rsidR="006C67C5" w:rsidRPr="00247D79">
            <w:rPr>
              <w:color w:val="000000" w:themeColor="text1"/>
            </w:rPr>
            <w:fldChar w:fldCharType="begin"/>
          </w:r>
          <w:r w:rsidR="006C67C5" w:rsidRPr="00247D79">
            <w:rPr>
              <w:color w:val="000000" w:themeColor="text1"/>
            </w:rPr>
            <w:instrText xml:space="preserve"> CITATION KoJ13 \l 2057 </w:instrText>
          </w:r>
          <w:r w:rsidR="006C67C5" w:rsidRPr="00247D79">
            <w:rPr>
              <w:color w:val="000000" w:themeColor="text1"/>
            </w:rPr>
            <w:fldChar w:fldCharType="separate"/>
          </w:r>
          <w:r w:rsidR="006C67C5" w:rsidRPr="00247D79">
            <w:rPr>
              <w:noProof/>
              <w:color w:val="000000" w:themeColor="text1"/>
            </w:rPr>
            <w:t>(Ko &amp; Sammons, 2013)</w:t>
          </w:r>
          <w:r w:rsidR="006C67C5" w:rsidRPr="00247D79">
            <w:rPr>
              <w:color w:val="000000" w:themeColor="text1"/>
            </w:rPr>
            <w:fldChar w:fldCharType="end"/>
          </w:r>
        </w:sdtContent>
      </w:sdt>
      <w:r w:rsidR="005D5FA8" w:rsidRPr="00247D79">
        <w:rPr>
          <w:color w:val="000000" w:themeColor="text1"/>
        </w:rPr>
        <w:t>.</w:t>
      </w:r>
      <w:r w:rsidR="00D70294" w:rsidRPr="00247D79">
        <w:rPr>
          <w:color w:val="000000" w:themeColor="text1"/>
        </w:rPr>
        <w:t xml:space="preserve"> </w:t>
      </w:r>
      <w:r w:rsidR="007906D9" w:rsidRPr="00247D79">
        <w:rPr>
          <w:color w:val="000000" w:themeColor="text1"/>
        </w:rPr>
        <w:t>An e</w:t>
      </w:r>
      <w:r w:rsidR="00D70294" w:rsidRPr="00247D79">
        <w:rPr>
          <w:color w:val="000000" w:themeColor="text1"/>
        </w:rPr>
        <w:t xml:space="preserve">ffective teaching </w:t>
      </w:r>
      <w:r w:rsidR="007906D9" w:rsidRPr="00247D79">
        <w:rPr>
          <w:color w:val="000000" w:themeColor="text1"/>
        </w:rPr>
        <w:t xml:space="preserve">strategy is planning </w:t>
      </w:r>
      <w:r w:rsidR="0027048E" w:rsidRPr="00247D79">
        <w:rPr>
          <w:color w:val="000000" w:themeColor="text1"/>
        </w:rPr>
        <w:t xml:space="preserve">for </w:t>
      </w:r>
      <w:r w:rsidR="00D70294" w:rsidRPr="00247D79">
        <w:rPr>
          <w:color w:val="000000" w:themeColor="text1"/>
        </w:rPr>
        <w:t xml:space="preserve">the intended learning outcomes </w:t>
      </w:r>
      <w:r w:rsidR="00B357D9" w:rsidRPr="00247D79">
        <w:rPr>
          <w:color w:val="000000" w:themeColor="text1"/>
        </w:rPr>
        <w:t xml:space="preserve">and progress </w:t>
      </w:r>
      <w:r w:rsidR="0027048E" w:rsidRPr="00247D79">
        <w:rPr>
          <w:color w:val="000000" w:themeColor="text1"/>
        </w:rPr>
        <w:t xml:space="preserve">for each stage in a lesson and </w:t>
      </w:r>
      <w:r w:rsidR="00D70294" w:rsidRPr="00247D79">
        <w:rPr>
          <w:color w:val="000000" w:themeColor="text1"/>
        </w:rPr>
        <w:t>over a period of time</w:t>
      </w:r>
      <w:r w:rsidR="00F637C1" w:rsidRPr="00247D79">
        <w:rPr>
          <w:color w:val="000000" w:themeColor="text1"/>
        </w:rPr>
        <w:t>,</w:t>
      </w:r>
      <w:r w:rsidR="0027048E" w:rsidRPr="00247D79">
        <w:rPr>
          <w:color w:val="000000" w:themeColor="text1"/>
        </w:rPr>
        <w:t xml:space="preserve"> such as in a series of lessons </w:t>
      </w:r>
      <w:sdt>
        <w:sdtPr>
          <w:rPr>
            <w:color w:val="000000" w:themeColor="text1"/>
          </w:rPr>
          <w:id w:val="-1607808645"/>
          <w:citation/>
        </w:sdtPr>
        <w:sdtEndPr/>
        <w:sdtContent>
          <w:r w:rsidR="0027048E" w:rsidRPr="00247D79">
            <w:rPr>
              <w:color w:val="000000" w:themeColor="text1"/>
            </w:rPr>
            <w:fldChar w:fldCharType="begin"/>
          </w:r>
          <w:r w:rsidR="0027048E" w:rsidRPr="00247D79">
            <w:rPr>
              <w:color w:val="000000" w:themeColor="text1"/>
            </w:rPr>
            <w:instrText xml:space="preserve"> CITATION Gor19 \l 2057 </w:instrText>
          </w:r>
          <w:r w:rsidR="0027048E" w:rsidRPr="00247D79">
            <w:rPr>
              <w:color w:val="000000" w:themeColor="text1"/>
            </w:rPr>
            <w:fldChar w:fldCharType="separate"/>
          </w:r>
          <w:r w:rsidR="0027048E" w:rsidRPr="00247D79">
            <w:rPr>
              <w:noProof/>
              <w:color w:val="000000" w:themeColor="text1"/>
            </w:rPr>
            <w:t>(Gorman, 2019)</w:t>
          </w:r>
          <w:r w:rsidR="0027048E" w:rsidRPr="00247D79">
            <w:rPr>
              <w:color w:val="000000" w:themeColor="text1"/>
            </w:rPr>
            <w:fldChar w:fldCharType="end"/>
          </w:r>
        </w:sdtContent>
      </w:sdt>
      <w:r w:rsidR="0027048E" w:rsidRPr="00247D79">
        <w:rPr>
          <w:color w:val="000000" w:themeColor="text1"/>
        </w:rPr>
        <w:t xml:space="preserve">. </w:t>
      </w:r>
      <w:r w:rsidR="007B7300" w:rsidRPr="00247D79">
        <w:rPr>
          <w:color w:val="000000" w:themeColor="text1"/>
        </w:rPr>
        <w:t xml:space="preserve">In a sequence of lessons, multiple </w:t>
      </w:r>
      <w:r w:rsidR="00B87593" w:rsidRPr="00247D79">
        <w:rPr>
          <w:color w:val="000000" w:themeColor="text1"/>
        </w:rPr>
        <w:t>learning modes and strategies can be built upon each other</w:t>
      </w:r>
      <w:r w:rsidR="00F637C1" w:rsidRPr="00247D79">
        <w:rPr>
          <w:color w:val="000000" w:themeColor="text1"/>
        </w:rPr>
        <w:t>,</w:t>
      </w:r>
      <w:r w:rsidR="00B87593" w:rsidRPr="00247D79">
        <w:rPr>
          <w:color w:val="000000" w:themeColor="text1"/>
        </w:rPr>
        <w:t xml:space="preserve"> which can be use</w:t>
      </w:r>
      <w:r w:rsidR="00F637C1" w:rsidRPr="00247D79">
        <w:rPr>
          <w:color w:val="000000" w:themeColor="text1"/>
        </w:rPr>
        <w:t>d</w:t>
      </w:r>
      <w:r w:rsidR="00B87593" w:rsidRPr="00247D79">
        <w:rPr>
          <w:color w:val="000000" w:themeColor="text1"/>
        </w:rPr>
        <w:t xml:space="preserve"> to engage the learners </w:t>
      </w:r>
      <w:r w:rsidR="00D53982" w:rsidRPr="00247D79">
        <w:rPr>
          <w:color w:val="000000" w:themeColor="text1"/>
        </w:rPr>
        <w:t xml:space="preserve">in the learning </w:t>
      </w:r>
      <w:r w:rsidR="00B87593" w:rsidRPr="00247D79">
        <w:rPr>
          <w:color w:val="000000" w:themeColor="text1"/>
        </w:rPr>
        <w:t xml:space="preserve">more </w:t>
      </w:r>
      <w:r w:rsidR="00463A29" w:rsidRPr="00247D79">
        <w:rPr>
          <w:color w:val="000000" w:themeColor="text1"/>
        </w:rPr>
        <w:t>and</w:t>
      </w:r>
      <w:r w:rsidR="00B87593" w:rsidRPr="00247D79">
        <w:rPr>
          <w:color w:val="000000" w:themeColor="text1"/>
        </w:rPr>
        <w:t xml:space="preserve"> ensure every learner </w:t>
      </w:r>
      <w:r w:rsidR="009525AB" w:rsidRPr="00247D79">
        <w:rPr>
          <w:color w:val="000000" w:themeColor="text1"/>
        </w:rPr>
        <w:t>is making the maximum progress they could possibly make</w:t>
      </w:r>
      <w:sdt>
        <w:sdtPr>
          <w:rPr>
            <w:color w:val="000000" w:themeColor="text1"/>
          </w:rPr>
          <w:id w:val="1561586736"/>
          <w:citation/>
        </w:sdtPr>
        <w:sdtEndPr/>
        <w:sdtContent>
          <w:r w:rsidR="009525AB" w:rsidRPr="00247D79">
            <w:rPr>
              <w:color w:val="000000" w:themeColor="text1"/>
            </w:rPr>
            <w:fldChar w:fldCharType="begin"/>
          </w:r>
          <w:r w:rsidR="009525AB" w:rsidRPr="00247D79">
            <w:rPr>
              <w:color w:val="000000" w:themeColor="text1"/>
            </w:rPr>
            <w:instrText xml:space="preserve"> CITATION She13 \l 2057 </w:instrText>
          </w:r>
          <w:r w:rsidR="009525AB" w:rsidRPr="00247D79">
            <w:rPr>
              <w:color w:val="000000" w:themeColor="text1"/>
            </w:rPr>
            <w:fldChar w:fldCharType="separate"/>
          </w:r>
          <w:r w:rsidR="009525AB" w:rsidRPr="00247D79">
            <w:rPr>
              <w:noProof/>
              <w:color w:val="000000" w:themeColor="text1"/>
            </w:rPr>
            <w:t xml:space="preserve"> (Sherrington, 2013)</w:t>
          </w:r>
          <w:r w:rsidR="009525AB" w:rsidRPr="00247D79">
            <w:rPr>
              <w:color w:val="000000" w:themeColor="text1"/>
            </w:rPr>
            <w:fldChar w:fldCharType="end"/>
          </w:r>
        </w:sdtContent>
      </w:sdt>
      <w:r w:rsidR="009525AB" w:rsidRPr="00247D79">
        <w:rPr>
          <w:color w:val="000000" w:themeColor="text1"/>
        </w:rPr>
        <w:t>.</w:t>
      </w:r>
      <w:r w:rsidR="00E5189E" w:rsidRPr="00247D79">
        <w:rPr>
          <w:color w:val="000000" w:themeColor="text1"/>
        </w:rPr>
        <w:t xml:space="preserve"> </w:t>
      </w:r>
    </w:p>
    <w:p w14:paraId="5206B762" w14:textId="66B60C75" w:rsidR="00957EBB" w:rsidRPr="00247D79" w:rsidRDefault="00957EBB" w:rsidP="00AE7C6C">
      <w:pPr>
        <w:pStyle w:val="AssignBody"/>
        <w:rPr>
          <w:color w:val="000000" w:themeColor="text1"/>
        </w:rPr>
      </w:pPr>
    </w:p>
    <w:p w14:paraId="32B316DA" w14:textId="338EB364" w:rsidR="00B34161" w:rsidRPr="00247D79" w:rsidRDefault="00D87E87" w:rsidP="00AE7C6C">
      <w:pPr>
        <w:pStyle w:val="AssignBody"/>
        <w:rPr>
          <w:color w:val="000000" w:themeColor="text1"/>
        </w:rPr>
      </w:pPr>
      <w:r w:rsidRPr="00247D79">
        <w:rPr>
          <w:color w:val="000000" w:themeColor="text1"/>
        </w:rPr>
        <w:t xml:space="preserve">The concept of progression can only improve children’s learning </w:t>
      </w:r>
      <w:r w:rsidR="00BB7957" w:rsidRPr="00247D79">
        <w:rPr>
          <w:color w:val="000000" w:themeColor="text1"/>
        </w:rPr>
        <w:t>if all teachers know what it means and how it can be conducted for a meaningful purpose</w:t>
      </w:r>
      <w:sdt>
        <w:sdtPr>
          <w:rPr>
            <w:color w:val="000000" w:themeColor="text1"/>
          </w:rPr>
          <w:id w:val="1394086181"/>
          <w:citation/>
        </w:sdtPr>
        <w:sdtEndPr/>
        <w:sdtContent>
          <w:r w:rsidR="00BB7957" w:rsidRPr="00247D79">
            <w:rPr>
              <w:color w:val="000000" w:themeColor="text1"/>
            </w:rPr>
            <w:fldChar w:fldCharType="begin"/>
          </w:r>
          <w:r w:rsidR="00BB7957" w:rsidRPr="00247D79">
            <w:rPr>
              <w:color w:val="000000" w:themeColor="text1"/>
            </w:rPr>
            <w:instrText xml:space="preserve"> CITATION She18 \l 2057 </w:instrText>
          </w:r>
          <w:r w:rsidR="00BB7957" w:rsidRPr="00247D79">
            <w:rPr>
              <w:color w:val="000000" w:themeColor="text1"/>
            </w:rPr>
            <w:fldChar w:fldCharType="separate"/>
          </w:r>
          <w:r w:rsidR="00BB7957" w:rsidRPr="00247D79">
            <w:rPr>
              <w:noProof/>
              <w:color w:val="000000" w:themeColor="text1"/>
            </w:rPr>
            <w:t xml:space="preserve"> (Sherrington, 2018)</w:t>
          </w:r>
          <w:r w:rsidR="00BB7957" w:rsidRPr="00247D79">
            <w:rPr>
              <w:color w:val="000000" w:themeColor="text1"/>
            </w:rPr>
            <w:fldChar w:fldCharType="end"/>
          </w:r>
        </w:sdtContent>
      </w:sdt>
      <w:r w:rsidR="00BB7957" w:rsidRPr="00247D79">
        <w:rPr>
          <w:color w:val="000000" w:themeColor="text1"/>
        </w:rPr>
        <w:t>.</w:t>
      </w:r>
      <w:r w:rsidR="00961BF4" w:rsidRPr="00247D79">
        <w:rPr>
          <w:color w:val="000000" w:themeColor="text1"/>
        </w:rPr>
        <w:t xml:space="preserve"> </w:t>
      </w:r>
      <w:r w:rsidR="006D5354" w:rsidRPr="00247D79">
        <w:rPr>
          <w:color w:val="000000" w:themeColor="text1"/>
        </w:rPr>
        <w:t xml:space="preserve">Therefore, every </w:t>
      </w:r>
      <w:r w:rsidR="0010246A" w:rsidRPr="00247D79">
        <w:rPr>
          <w:color w:val="000000" w:themeColor="text1"/>
        </w:rPr>
        <w:t xml:space="preserve">teacher should have a concept of what progression means and how their school will view progression and measure it. </w:t>
      </w:r>
      <w:r w:rsidR="00A422BB" w:rsidRPr="00247D79">
        <w:rPr>
          <w:color w:val="000000" w:themeColor="text1"/>
        </w:rPr>
        <w:t xml:space="preserve">Another definition of progression that can be explored is that progression is about the </w:t>
      </w:r>
      <w:r w:rsidR="00BF2509" w:rsidRPr="00247D79">
        <w:rPr>
          <w:color w:val="000000" w:themeColor="text1"/>
        </w:rPr>
        <w:t>“</w:t>
      </w:r>
      <w:r w:rsidR="00A422BB" w:rsidRPr="00247D79">
        <w:rPr>
          <w:color w:val="000000" w:themeColor="text1"/>
        </w:rPr>
        <w:t>short term and the long term changes” in learners</w:t>
      </w:r>
      <w:r w:rsidR="00BF2509" w:rsidRPr="00247D79">
        <w:rPr>
          <w:color w:val="000000" w:themeColor="text1"/>
        </w:rPr>
        <w:t>,</w:t>
      </w:r>
      <w:r w:rsidR="00A422BB" w:rsidRPr="00247D79">
        <w:rPr>
          <w:color w:val="000000" w:themeColor="text1"/>
        </w:rPr>
        <w:t xml:space="preserve"> whether with their skills or knowledge and understanding of a concept or idea</w:t>
      </w:r>
      <w:sdt>
        <w:sdtPr>
          <w:rPr>
            <w:color w:val="000000" w:themeColor="text1"/>
          </w:rPr>
          <w:id w:val="615642862"/>
          <w:citation/>
        </w:sdtPr>
        <w:sdtEndPr/>
        <w:sdtContent>
          <w:r w:rsidR="0021479E" w:rsidRPr="00247D79">
            <w:rPr>
              <w:color w:val="000000" w:themeColor="text1"/>
            </w:rPr>
            <w:fldChar w:fldCharType="begin"/>
          </w:r>
          <w:r w:rsidR="0021479E" w:rsidRPr="00247D79">
            <w:rPr>
              <w:color w:val="000000" w:themeColor="text1"/>
            </w:rPr>
            <w:instrText xml:space="preserve"> CITATION Hug96 \l 2057 </w:instrText>
          </w:r>
          <w:r w:rsidR="0021479E" w:rsidRPr="00247D79">
            <w:rPr>
              <w:color w:val="000000" w:themeColor="text1"/>
            </w:rPr>
            <w:fldChar w:fldCharType="separate"/>
          </w:r>
          <w:r w:rsidR="0021479E" w:rsidRPr="00247D79">
            <w:rPr>
              <w:noProof/>
              <w:color w:val="000000" w:themeColor="text1"/>
            </w:rPr>
            <w:t xml:space="preserve"> (Hughes, 1996)</w:t>
          </w:r>
          <w:r w:rsidR="0021479E" w:rsidRPr="00247D79">
            <w:rPr>
              <w:color w:val="000000" w:themeColor="text1"/>
            </w:rPr>
            <w:fldChar w:fldCharType="end"/>
          </w:r>
        </w:sdtContent>
      </w:sdt>
      <w:r w:rsidR="00A422BB" w:rsidRPr="00247D79">
        <w:rPr>
          <w:color w:val="000000" w:themeColor="text1"/>
        </w:rPr>
        <w:t xml:space="preserve">. </w:t>
      </w:r>
      <w:r w:rsidR="00587A20" w:rsidRPr="00247D79">
        <w:rPr>
          <w:color w:val="000000" w:themeColor="text1"/>
        </w:rPr>
        <w:t>Concentrating on measuring short term progression</w:t>
      </w:r>
      <w:r w:rsidR="00391FB9" w:rsidRPr="00247D79">
        <w:rPr>
          <w:color w:val="000000" w:themeColor="text1"/>
        </w:rPr>
        <w:t xml:space="preserve"> and learning</w:t>
      </w:r>
      <w:r w:rsidR="00587A20" w:rsidRPr="00247D79">
        <w:rPr>
          <w:color w:val="000000" w:themeColor="text1"/>
        </w:rPr>
        <w:t xml:space="preserve"> within a single session</w:t>
      </w:r>
      <w:r w:rsidR="004B443E" w:rsidRPr="00247D79">
        <w:rPr>
          <w:color w:val="000000" w:themeColor="text1"/>
        </w:rPr>
        <w:t xml:space="preserve"> can </w:t>
      </w:r>
      <w:r w:rsidR="00391FB9" w:rsidRPr="00247D79">
        <w:rPr>
          <w:color w:val="000000" w:themeColor="text1"/>
        </w:rPr>
        <w:t xml:space="preserve">mean that long term progression and learning is </w:t>
      </w:r>
      <w:r w:rsidR="00AD1AE2" w:rsidRPr="00247D79">
        <w:rPr>
          <w:color w:val="000000" w:themeColor="text1"/>
        </w:rPr>
        <w:t>dismissed and put aside</w:t>
      </w:r>
      <w:sdt>
        <w:sdtPr>
          <w:rPr>
            <w:color w:val="000000" w:themeColor="text1"/>
          </w:rPr>
          <w:id w:val="93293756"/>
          <w:citation/>
        </w:sdtPr>
        <w:sdtEndPr/>
        <w:sdtContent>
          <w:r w:rsidR="00AD1AE2" w:rsidRPr="00247D79">
            <w:rPr>
              <w:color w:val="000000" w:themeColor="text1"/>
            </w:rPr>
            <w:fldChar w:fldCharType="begin"/>
          </w:r>
          <w:r w:rsidR="00AD1AE2" w:rsidRPr="00247D79">
            <w:rPr>
              <w:color w:val="000000" w:themeColor="text1"/>
            </w:rPr>
            <w:instrText xml:space="preserve"> CITATION McH16 \l 2057 </w:instrText>
          </w:r>
          <w:r w:rsidR="00AD1AE2" w:rsidRPr="00247D79">
            <w:rPr>
              <w:color w:val="000000" w:themeColor="text1"/>
            </w:rPr>
            <w:fldChar w:fldCharType="separate"/>
          </w:r>
          <w:r w:rsidR="00AD1AE2" w:rsidRPr="00247D79">
            <w:rPr>
              <w:noProof/>
              <w:color w:val="000000" w:themeColor="text1"/>
            </w:rPr>
            <w:t xml:space="preserve"> (McHugh, 2016)</w:t>
          </w:r>
          <w:r w:rsidR="00AD1AE2" w:rsidRPr="00247D79">
            <w:rPr>
              <w:color w:val="000000" w:themeColor="text1"/>
            </w:rPr>
            <w:fldChar w:fldCharType="end"/>
          </w:r>
        </w:sdtContent>
      </w:sdt>
      <w:r w:rsidR="00AD1AE2" w:rsidRPr="00247D79">
        <w:rPr>
          <w:color w:val="000000" w:themeColor="text1"/>
        </w:rPr>
        <w:t>.</w:t>
      </w:r>
      <w:r w:rsidR="00962890" w:rsidRPr="00247D79">
        <w:rPr>
          <w:color w:val="000000" w:themeColor="text1"/>
        </w:rPr>
        <w:t xml:space="preserve"> </w:t>
      </w:r>
      <w:r w:rsidR="007D0A6E" w:rsidRPr="00247D79">
        <w:rPr>
          <w:color w:val="000000" w:themeColor="text1"/>
        </w:rPr>
        <w:t>There are often expectations of short term progress</w:t>
      </w:r>
      <w:r w:rsidR="00E10B32" w:rsidRPr="00247D79">
        <w:rPr>
          <w:color w:val="000000" w:themeColor="text1"/>
        </w:rPr>
        <w:t xml:space="preserve"> to be evident in lesson observations </w:t>
      </w:r>
      <w:sdt>
        <w:sdtPr>
          <w:rPr>
            <w:color w:val="000000" w:themeColor="text1"/>
          </w:rPr>
          <w:id w:val="-654609595"/>
          <w:citation/>
        </w:sdtPr>
        <w:sdtEndPr/>
        <w:sdtContent>
          <w:r w:rsidR="00E10B32" w:rsidRPr="00247D79">
            <w:rPr>
              <w:color w:val="000000" w:themeColor="text1"/>
            </w:rPr>
            <w:fldChar w:fldCharType="begin"/>
          </w:r>
          <w:r w:rsidR="00E10B32" w:rsidRPr="00247D79">
            <w:rPr>
              <w:color w:val="000000" w:themeColor="text1"/>
            </w:rPr>
            <w:instrText xml:space="preserve"> CITATION Bla13 \l 2057 </w:instrText>
          </w:r>
          <w:r w:rsidR="00E10B32" w:rsidRPr="00247D79">
            <w:rPr>
              <w:color w:val="000000" w:themeColor="text1"/>
            </w:rPr>
            <w:fldChar w:fldCharType="separate"/>
          </w:r>
          <w:r w:rsidR="00E10B32" w:rsidRPr="00247D79">
            <w:rPr>
              <w:noProof/>
              <w:color w:val="000000" w:themeColor="text1"/>
            </w:rPr>
            <w:t>(Blatchford, 2013)</w:t>
          </w:r>
          <w:r w:rsidR="00E10B32" w:rsidRPr="00247D79">
            <w:rPr>
              <w:color w:val="000000" w:themeColor="text1"/>
            </w:rPr>
            <w:fldChar w:fldCharType="end"/>
          </w:r>
        </w:sdtContent>
      </w:sdt>
      <w:r w:rsidR="00E10B32" w:rsidRPr="00247D79">
        <w:rPr>
          <w:color w:val="000000" w:themeColor="text1"/>
        </w:rPr>
        <w:t xml:space="preserve"> and this </w:t>
      </w:r>
      <w:r w:rsidR="00C61D34" w:rsidRPr="00247D79">
        <w:rPr>
          <w:color w:val="000000" w:themeColor="text1"/>
        </w:rPr>
        <w:t xml:space="preserve">can create the expectation </w:t>
      </w:r>
      <w:r w:rsidR="00C6318A" w:rsidRPr="00247D79">
        <w:rPr>
          <w:color w:val="000000" w:themeColor="text1"/>
        </w:rPr>
        <w:t>of short term progression being of importance.</w:t>
      </w:r>
      <w:r w:rsidR="00527FA6" w:rsidRPr="00247D79">
        <w:rPr>
          <w:color w:val="000000" w:themeColor="text1"/>
        </w:rPr>
        <w:t xml:space="preserve"> </w:t>
      </w:r>
      <w:r w:rsidR="00B34161" w:rsidRPr="00247D79">
        <w:rPr>
          <w:color w:val="000000" w:themeColor="text1"/>
        </w:rPr>
        <w:t xml:space="preserve">However, not all learners will </w:t>
      </w:r>
      <w:r w:rsidR="0053747D" w:rsidRPr="00247D79">
        <w:rPr>
          <w:color w:val="000000" w:themeColor="text1"/>
        </w:rPr>
        <w:t xml:space="preserve">learn or </w:t>
      </w:r>
      <w:r w:rsidR="00B34161" w:rsidRPr="00247D79">
        <w:rPr>
          <w:color w:val="000000" w:themeColor="text1"/>
        </w:rPr>
        <w:t>progress at the same rate</w:t>
      </w:r>
      <w:r w:rsidR="0053747D" w:rsidRPr="00247D79">
        <w:rPr>
          <w:color w:val="000000" w:themeColor="text1"/>
        </w:rPr>
        <w:t xml:space="preserve"> in a </w:t>
      </w:r>
      <w:r w:rsidR="00A82178" w:rsidRPr="00247D79">
        <w:rPr>
          <w:color w:val="000000" w:themeColor="text1"/>
        </w:rPr>
        <w:t>“</w:t>
      </w:r>
      <w:r w:rsidR="0053747D" w:rsidRPr="00247D79">
        <w:rPr>
          <w:color w:val="000000" w:themeColor="text1"/>
        </w:rPr>
        <w:t>neat linear fashion</w:t>
      </w:r>
      <w:r w:rsidR="00A82178" w:rsidRPr="00247D79">
        <w:rPr>
          <w:color w:val="000000" w:themeColor="text1"/>
        </w:rPr>
        <w:t>”</w:t>
      </w:r>
      <w:r w:rsidR="0053747D" w:rsidRPr="00247D79">
        <w:rPr>
          <w:color w:val="000000" w:themeColor="text1"/>
        </w:rPr>
        <w:t xml:space="preserve"> as they </w:t>
      </w:r>
      <w:r w:rsidR="005F0DAE" w:rsidRPr="00247D79">
        <w:rPr>
          <w:color w:val="000000" w:themeColor="text1"/>
        </w:rPr>
        <w:t>can</w:t>
      </w:r>
      <w:r w:rsidR="0053747D" w:rsidRPr="00247D79">
        <w:rPr>
          <w:color w:val="000000" w:themeColor="text1"/>
        </w:rPr>
        <w:t xml:space="preserve"> </w:t>
      </w:r>
      <w:r w:rsidR="005B56C0" w:rsidRPr="00247D79">
        <w:rPr>
          <w:color w:val="000000" w:themeColor="text1"/>
        </w:rPr>
        <w:t>surge forwards dramatically</w:t>
      </w:r>
      <w:r w:rsidR="005F0DAE" w:rsidRPr="00247D79">
        <w:rPr>
          <w:color w:val="000000" w:themeColor="text1"/>
        </w:rPr>
        <w:t xml:space="preserve"> very suddenly but then can </w:t>
      </w:r>
      <w:r w:rsidR="009D0201" w:rsidRPr="00247D79">
        <w:rPr>
          <w:color w:val="000000" w:themeColor="text1"/>
        </w:rPr>
        <w:t xml:space="preserve">occasionally </w:t>
      </w:r>
      <w:r w:rsidR="005F0DAE" w:rsidRPr="00247D79">
        <w:rPr>
          <w:color w:val="000000" w:themeColor="text1"/>
        </w:rPr>
        <w:t>fall behind</w:t>
      </w:r>
      <w:r w:rsidR="00EF7D77" w:rsidRPr="00247D79">
        <w:rPr>
          <w:color w:val="000000" w:themeColor="text1"/>
        </w:rPr>
        <w:t>,</w:t>
      </w:r>
      <w:r w:rsidR="005F0DAE" w:rsidRPr="00247D79">
        <w:rPr>
          <w:color w:val="000000" w:themeColor="text1"/>
        </w:rPr>
        <w:t xml:space="preserve"> </w:t>
      </w:r>
      <w:r w:rsidR="00A82178" w:rsidRPr="00247D79">
        <w:rPr>
          <w:color w:val="000000" w:themeColor="text1"/>
        </w:rPr>
        <w:t>not making any progress or “plateau” for a period of time</w:t>
      </w:r>
      <w:sdt>
        <w:sdtPr>
          <w:rPr>
            <w:color w:val="000000" w:themeColor="text1"/>
          </w:rPr>
          <w:id w:val="1836107380"/>
          <w:citation/>
        </w:sdtPr>
        <w:sdtEndPr/>
        <w:sdtContent>
          <w:r w:rsidR="00A82178" w:rsidRPr="00247D79">
            <w:rPr>
              <w:color w:val="000000" w:themeColor="text1"/>
            </w:rPr>
            <w:fldChar w:fldCharType="begin"/>
          </w:r>
          <w:r w:rsidR="00790329" w:rsidRPr="00247D79">
            <w:rPr>
              <w:color w:val="000000" w:themeColor="text1"/>
            </w:rPr>
            <w:instrText xml:space="preserve">CITATION Pal152 \p 224 \l 2057 </w:instrText>
          </w:r>
          <w:r w:rsidR="00A82178" w:rsidRPr="00247D79">
            <w:rPr>
              <w:color w:val="000000" w:themeColor="text1"/>
            </w:rPr>
            <w:fldChar w:fldCharType="separate"/>
          </w:r>
          <w:r w:rsidR="00790329" w:rsidRPr="00247D79">
            <w:rPr>
              <w:noProof/>
              <w:color w:val="000000" w:themeColor="text1"/>
            </w:rPr>
            <w:t xml:space="preserve"> (Palmer, 2015, p. 224)</w:t>
          </w:r>
          <w:r w:rsidR="00A82178" w:rsidRPr="00247D79">
            <w:rPr>
              <w:color w:val="000000" w:themeColor="text1"/>
            </w:rPr>
            <w:fldChar w:fldCharType="end"/>
          </w:r>
        </w:sdtContent>
      </w:sdt>
      <w:r w:rsidR="00A82178" w:rsidRPr="00247D79">
        <w:rPr>
          <w:color w:val="000000" w:themeColor="text1"/>
        </w:rPr>
        <w:t xml:space="preserve">. </w:t>
      </w:r>
      <w:r w:rsidR="00BA5CCF" w:rsidRPr="00247D79">
        <w:rPr>
          <w:color w:val="000000" w:themeColor="text1"/>
        </w:rPr>
        <w:t>Often learners</w:t>
      </w:r>
      <w:r w:rsidR="001A6F34" w:rsidRPr="00247D79">
        <w:rPr>
          <w:color w:val="000000" w:themeColor="text1"/>
        </w:rPr>
        <w:t>’</w:t>
      </w:r>
      <w:r w:rsidR="00BA5CCF" w:rsidRPr="00247D79">
        <w:rPr>
          <w:color w:val="000000" w:themeColor="text1"/>
        </w:rPr>
        <w:t xml:space="preserve"> needs can be </w:t>
      </w:r>
      <w:r w:rsidR="007703F6" w:rsidRPr="00247D79">
        <w:rPr>
          <w:color w:val="000000" w:themeColor="text1"/>
        </w:rPr>
        <w:t>“</w:t>
      </w:r>
      <w:r w:rsidR="00BA5CCF" w:rsidRPr="00247D79">
        <w:rPr>
          <w:color w:val="000000" w:themeColor="text1"/>
        </w:rPr>
        <w:t>unpredictable</w:t>
      </w:r>
      <w:r w:rsidR="007703F6" w:rsidRPr="00247D79">
        <w:rPr>
          <w:color w:val="000000" w:themeColor="text1"/>
        </w:rPr>
        <w:t>”</w:t>
      </w:r>
      <w:r w:rsidR="00BA5CCF" w:rsidRPr="00247D79">
        <w:rPr>
          <w:color w:val="000000" w:themeColor="text1"/>
        </w:rPr>
        <w:t xml:space="preserve"> </w:t>
      </w:r>
      <w:r w:rsidR="007703F6" w:rsidRPr="00247D79">
        <w:rPr>
          <w:color w:val="000000" w:themeColor="text1"/>
        </w:rPr>
        <w:t>and can fluctuate</w:t>
      </w:r>
      <w:r w:rsidR="001A6F34" w:rsidRPr="00247D79">
        <w:rPr>
          <w:color w:val="000000" w:themeColor="text1"/>
        </w:rPr>
        <w:t>;</w:t>
      </w:r>
      <w:r w:rsidR="00884DA7" w:rsidRPr="00247D79">
        <w:rPr>
          <w:color w:val="000000" w:themeColor="text1"/>
        </w:rPr>
        <w:t xml:space="preserve"> </w:t>
      </w:r>
      <w:r w:rsidR="00EE1912" w:rsidRPr="00247D79">
        <w:rPr>
          <w:color w:val="000000" w:themeColor="text1"/>
        </w:rPr>
        <w:t>therefore, teachers need to be able to assess this and the progress in order to adapt the teaching and learning styles to meet the learner’s needs</w:t>
      </w:r>
      <w:sdt>
        <w:sdtPr>
          <w:rPr>
            <w:color w:val="000000" w:themeColor="text1"/>
          </w:rPr>
          <w:id w:val="-1113596770"/>
          <w:citation/>
        </w:sdtPr>
        <w:sdtEndPr/>
        <w:sdtContent>
          <w:r w:rsidR="00BB6690" w:rsidRPr="00247D79">
            <w:rPr>
              <w:color w:val="000000" w:themeColor="text1"/>
            </w:rPr>
            <w:fldChar w:fldCharType="begin"/>
          </w:r>
          <w:r w:rsidR="00BB6690" w:rsidRPr="00247D79">
            <w:rPr>
              <w:color w:val="000000" w:themeColor="text1"/>
            </w:rPr>
            <w:instrText xml:space="preserve">CITATION Bla982 \l 2057 </w:instrText>
          </w:r>
          <w:r w:rsidR="00BB6690" w:rsidRPr="00247D79">
            <w:rPr>
              <w:color w:val="000000" w:themeColor="text1"/>
            </w:rPr>
            <w:fldChar w:fldCharType="separate"/>
          </w:r>
          <w:r w:rsidR="00BB6690" w:rsidRPr="00247D79">
            <w:rPr>
              <w:noProof/>
              <w:color w:val="000000" w:themeColor="text1"/>
            </w:rPr>
            <w:t xml:space="preserve"> (Black &amp; William, 1998)</w:t>
          </w:r>
          <w:r w:rsidR="00BB6690" w:rsidRPr="00247D79">
            <w:rPr>
              <w:color w:val="000000" w:themeColor="text1"/>
            </w:rPr>
            <w:fldChar w:fldCharType="end"/>
          </w:r>
        </w:sdtContent>
      </w:sdt>
      <w:r w:rsidR="00EE1912" w:rsidRPr="00247D79">
        <w:rPr>
          <w:color w:val="000000" w:themeColor="text1"/>
        </w:rPr>
        <w:t xml:space="preserve">. </w:t>
      </w:r>
      <w:r w:rsidR="00736EB8" w:rsidRPr="00247D79">
        <w:rPr>
          <w:color w:val="000000" w:themeColor="text1"/>
        </w:rPr>
        <w:t>This can make it difficult for teachers to assess progression in a single lesson (short term progression).</w:t>
      </w:r>
      <w:r w:rsidR="00B721EE" w:rsidRPr="00247D79">
        <w:rPr>
          <w:color w:val="000000" w:themeColor="text1"/>
        </w:rPr>
        <w:t xml:space="preserve"> It can also mean that long term progression is impacted.</w:t>
      </w:r>
      <w:r w:rsidR="00891FE3" w:rsidRPr="00247D79">
        <w:rPr>
          <w:color w:val="000000" w:themeColor="text1"/>
        </w:rPr>
        <w:t xml:space="preserve"> However</w:t>
      </w:r>
      <w:r w:rsidR="004766B7" w:rsidRPr="00247D79">
        <w:rPr>
          <w:color w:val="000000" w:themeColor="text1"/>
        </w:rPr>
        <w:t>, if teachers can use short</w:t>
      </w:r>
      <w:r w:rsidR="001D5AD0" w:rsidRPr="00247D79">
        <w:rPr>
          <w:color w:val="000000" w:themeColor="text1"/>
        </w:rPr>
        <w:t xml:space="preserve"> </w:t>
      </w:r>
      <w:r w:rsidR="004766B7" w:rsidRPr="00247D79">
        <w:rPr>
          <w:color w:val="000000" w:themeColor="text1"/>
        </w:rPr>
        <w:t xml:space="preserve">term goals </w:t>
      </w:r>
      <w:r w:rsidR="00755E3E" w:rsidRPr="00247D79">
        <w:rPr>
          <w:color w:val="000000" w:themeColor="text1"/>
        </w:rPr>
        <w:t xml:space="preserve">in order to </w:t>
      </w:r>
      <w:r w:rsidR="0023509E" w:rsidRPr="00247D79">
        <w:rPr>
          <w:color w:val="000000" w:themeColor="text1"/>
        </w:rPr>
        <w:t>achieve long term goals</w:t>
      </w:r>
      <w:r w:rsidR="008F0262" w:rsidRPr="00247D79">
        <w:rPr>
          <w:color w:val="000000" w:themeColor="text1"/>
        </w:rPr>
        <w:t xml:space="preserve">, then this can be seen as a positive. For example, some teachers may use short term goals in </w:t>
      </w:r>
      <w:r w:rsidR="003059C0" w:rsidRPr="00247D79">
        <w:rPr>
          <w:color w:val="000000" w:themeColor="text1"/>
        </w:rPr>
        <w:t xml:space="preserve">one </w:t>
      </w:r>
      <w:r w:rsidR="008F0262" w:rsidRPr="00247D79">
        <w:rPr>
          <w:color w:val="000000" w:themeColor="text1"/>
        </w:rPr>
        <w:t>lesson</w:t>
      </w:r>
      <w:r w:rsidR="00685350" w:rsidRPr="00247D79">
        <w:rPr>
          <w:color w:val="000000" w:themeColor="text1"/>
        </w:rPr>
        <w:t>,</w:t>
      </w:r>
      <w:r w:rsidR="008F0262" w:rsidRPr="00247D79">
        <w:rPr>
          <w:color w:val="000000" w:themeColor="text1"/>
        </w:rPr>
        <w:t xml:space="preserve"> such as the </w:t>
      </w:r>
      <w:r w:rsidR="003059C0" w:rsidRPr="00247D79">
        <w:rPr>
          <w:color w:val="000000" w:themeColor="text1"/>
        </w:rPr>
        <w:t>success criteria or lesson objectives</w:t>
      </w:r>
      <w:r w:rsidR="00685350" w:rsidRPr="00247D79">
        <w:rPr>
          <w:color w:val="000000" w:themeColor="text1"/>
        </w:rPr>
        <w:t>,</w:t>
      </w:r>
      <w:r w:rsidR="006454A6" w:rsidRPr="00247D79">
        <w:rPr>
          <w:color w:val="000000" w:themeColor="text1"/>
        </w:rPr>
        <w:t xml:space="preserve"> in order to ensure that the </w:t>
      </w:r>
      <w:r w:rsidR="00B213DC" w:rsidRPr="00247D79">
        <w:rPr>
          <w:color w:val="000000" w:themeColor="text1"/>
        </w:rPr>
        <w:t>learners</w:t>
      </w:r>
      <w:r w:rsidR="006454A6" w:rsidRPr="00247D79">
        <w:rPr>
          <w:color w:val="000000" w:themeColor="text1"/>
        </w:rPr>
        <w:t xml:space="preserve"> can progress onto the next stage of their learning</w:t>
      </w:r>
      <w:r w:rsidR="00B213DC" w:rsidRPr="00247D79">
        <w:rPr>
          <w:color w:val="000000" w:themeColor="text1"/>
        </w:rPr>
        <w:t xml:space="preserve">, perhaps the next lesson. The </w:t>
      </w:r>
      <w:r w:rsidR="00A04563" w:rsidRPr="00247D79">
        <w:rPr>
          <w:color w:val="000000" w:themeColor="text1"/>
        </w:rPr>
        <w:t>learners</w:t>
      </w:r>
      <w:r w:rsidR="00B213DC" w:rsidRPr="00247D79">
        <w:rPr>
          <w:color w:val="000000" w:themeColor="text1"/>
        </w:rPr>
        <w:t xml:space="preserve"> need to achieve </w:t>
      </w:r>
      <w:r w:rsidR="00A85924" w:rsidRPr="00247D79">
        <w:rPr>
          <w:color w:val="000000" w:themeColor="text1"/>
        </w:rPr>
        <w:t>specific</w:t>
      </w:r>
      <w:r w:rsidR="00B213DC" w:rsidRPr="00247D79">
        <w:rPr>
          <w:color w:val="000000" w:themeColor="text1"/>
        </w:rPr>
        <w:t xml:space="preserve"> goals in each lesson</w:t>
      </w:r>
      <w:r w:rsidR="001A17E8" w:rsidRPr="00247D79">
        <w:rPr>
          <w:color w:val="000000" w:themeColor="text1"/>
        </w:rPr>
        <w:t>,</w:t>
      </w:r>
      <w:r w:rsidR="00B213DC" w:rsidRPr="00247D79">
        <w:rPr>
          <w:color w:val="000000" w:themeColor="text1"/>
        </w:rPr>
        <w:t xml:space="preserve"> within a series of lessons</w:t>
      </w:r>
      <w:r w:rsidR="001A17E8" w:rsidRPr="00247D79">
        <w:rPr>
          <w:color w:val="000000" w:themeColor="text1"/>
        </w:rPr>
        <w:t>,</w:t>
      </w:r>
      <w:r w:rsidR="00B213DC" w:rsidRPr="00247D79">
        <w:rPr>
          <w:color w:val="000000" w:themeColor="text1"/>
        </w:rPr>
        <w:t xml:space="preserve"> to full</w:t>
      </w:r>
      <w:r w:rsidR="00A04563" w:rsidRPr="00247D79">
        <w:rPr>
          <w:color w:val="000000" w:themeColor="text1"/>
        </w:rPr>
        <w:t>y</w:t>
      </w:r>
      <w:r w:rsidR="00B213DC" w:rsidRPr="00247D79">
        <w:rPr>
          <w:color w:val="000000" w:themeColor="text1"/>
        </w:rPr>
        <w:t xml:space="preserve"> understand and be </w:t>
      </w:r>
      <w:r w:rsidR="00A04563" w:rsidRPr="00247D79">
        <w:rPr>
          <w:color w:val="000000" w:themeColor="text1"/>
        </w:rPr>
        <w:t>knowledgeable</w:t>
      </w:r>
      <w:r w:rsidR="00B213DC" w:rsidRPr="00247D79">
        <w:rPr>
          <w:color w:val="000000" w:themeColor="text1"/>
        </w:rPr>
        <w:t xml:space="preserve"> about that topic</w:t>
      </w:r>
      <w:r w:rsidR="00A85924" w:rsidRPr="00247D79">
        <w:rPr>
          <w:color w:val="000000" w:themeColor="text1"/>
        </w:rPr>
        <w:t xml:space="preserve"> entirely</w:t>
      </w:r>
      <w:r w:rsidR="00B213DC" w:rsidRPr="00247D79">
        <w:rPr>
          <w:color w:val="000000" w:themeColor="text1"/>
        </w:rPr>
        <w:t>. This can be seen in t</w:t>
      </w:r>
      <w:r w:rsidR="00A04563" w:rsidRPr="00247D79">
        <w:rPr>
          <w:color w:val="000000" w:themeColor="text1"/>
        </w:rPr>
        <w:t>he series of mathematic lessons in part one (2.2) and the appendix that support</w:t>
      </w:r>
      <w:r w:rsidR="0030437A" w:rsidRPr="00247D79">
        <w:rPr>
          <w:color w:val="000000" w:themeColor="text1"/>
        </w:rPr>
        <w:t>s</w:t>
      </w:r>
      <w:r w:rsidR="00A04563" w:rsidRPr="00247D79">
        <w:rPr>
          <w:color w:val="000000" w:themeColor="text1"/>
        </w:rPr>
        <w:t xml:space="preserve"> this professional learning template (appendix B-H).</w:t>
      </w:r>
      <w:r w:rsidR="00EA5F84" w:rsidRPr="00247D79">
        <w:rPr>
          <w:color w:val="000000" w:themeColor="text1"/>
        </w:rPr>
        <w:t xml:space="preserve"> Short term targets enable procrastination to be at its lowest while creating a “clear and defined” route to the long term goal</w:t>
      </w:r>
      <w:sdt>
        <w:sdtPr>
          <w:rPr>
            <w:color w:val="000000" w:themeColor="text1"/>
          </w:rPr>
          <w:id w:val="1121341859"/>
          <w:citation/>
        </w:sdtPr>
        <w:sdtEndPr/>
        <w:sdtContent>
          <w:r w:rsidR="00EA5F84" w:rsidRPr="00247D79">
            <w:rPr>
              <w:color w:val="000000" w:themeColor="text1"/>
            </w:rPr>
            <w:fldChar w:fldCharType="begin"/>
          </w:r>
          <w:r w:rsidR="00EA5F84" w:rsidRPr="00247D79">
            <w:rPr>
              <w:color w:val="000000" w:themeColor="text1"/>
            </w:rPr>
            <w:instrText xml:space="preserve"> CITATION Dea20 \l 2057 </w:instrText>
          </w:r>
          <w:r w:rsidR="00EA5F84" w:rsidRPr="00247D79">
            <w:rPr>
              <w:color w:val="000000" w:themeColor="text1"/>
            </w:rPr>
            <w:fldChar w:fldCharType="separate"/>
          </w:r>
          <w:r w:rsidR="00EA5F84" w:rsidRPr="00247D79">
            <w:rPr>
              <w:noProof/>
              <w:color w:val="000000" w:themeColor="text1"/>
            </w:rPr>
            <w:t xml:space="preserve"> (Deakin University, 2020)</w:t>
          </w:r>
          <w:r w:rsidR="00EA5F84" w:rsidRPr="00247D79">
            <w:rPr>
              <w:color w:val="000000" w:themeColor="text1"/>
            </w:rPr>
            <w:fldChar w:fldCharType="end"/>
          </w:r>
        </w:sdtContent>
      </w:sdt>
      <w:r w:rsidR="00EA5F84" w:rsidRPr="00247D79">
        <w:rPr>
          <w:color w:val="000000" w:themeColor="text1"/>
        </w:rPr>
        <w:t>.</w:t>
      </w:r>
    </w:p>
    <w:p w14:paraId="369FBED1" w14:textId="77777777" w:rsidR="00236F2A" w:rsidRPr="00247D79" w:rsidRDefault="00236F2A" w:rsidP="00AE7C6C">
      <w:pPr>
        <w:pStyle w:val="AssignBody"/>
        <w:rPr>
          <w:color w:val="000000" w:themeColor="text1"/>
        </w:rPr>
      </w:pPr>
    </w:p>
    <w:p w14:paraId="78ADED82" w14:textId="406E4E24" w:rsidR="00CF03D3" w:rsidRPr="00247D79" w:rsidRDefault="00F56DC7" w:rsidP="003622FF">
      <w:pPr>
        <w:pStyle w:val="AssignBody"/>
        <w:rPr>
          <w:color w:val="000000" w:themeColor="text1"/>
        </w:rPr>
      </w:pPr>
      <w:r w:rsidRPr="00247D79">
        <w:rPr>
          <w:color w:val="000000" w:themeColor="text1"/>
        </w:rPr>
        <w:t xml:space="preserve">Effective teaching </w:t>
      </w:r>
      <w:r w:rsidR="0060582D" w:rsidRPr="00247D79">
        <w:rPr>
          <w:color w:val="000000" w:themeColor="text1"/>
        </w:rPr>
        <w:t xml:space="preserve">can be </w:t>
      </w:r>
      <w:r w:rsidR="002709D1" w:rsidRPr="00247D79">
        <w:rPr>
          <w:color w:val="000000" w:themeColor="text1"/>
        </w:rPr>
        <w:t>defined</w:t>
      </w:r>
      <w:r w:rsidR="00155C10" w:rsidRPr="00247D79">
        <w:rPr>
          <w:color w:val="000000" w:themeColor="text1"/>
        </w:rPr>
        <w:t xml:space="preserve"> </w:t>
      </w:r>
      <w:r w:rsidR="00395037" w:rsidRPr="00247D79">
        <w:rPr>
          <w:color w:val="000000" w:themeColor="text1"/>
        </w:rPr>
        <w:t xml:space="preserve">as great teaching </w:t>
      </w:r>
      <w:r w:rsidR="00C23F4C" w:rsidRPr="00247D79">
        <w:rPr>
          <w:color w:val="000000" w:themeColor="text1"/>
        </w:rPr>
        <w:t>that</w:t>
      </w:r>
      <w:r w:rsidR="00395037" w:rsidRPr="00247D79">
        <w:rPr>
          <w:color w:val="000000" w:themeColor="text1"/>
        </w:rPr>
        <w:t xml:space="preserve"> </w:t>
      </w:r>
      <w:r w:rsidR="00903A29" w:rsidRPr="00247D79">
        <w:rPr>
          <w:color w:val="000000" w:themeColor="text1"/>
        </w:rPr>
        <w:t xml:space="preserve">influences a </w:t>
      </w:r>
      <w:r w:rsidR="003622FF" w:rsidRPr="00247D79">
        <w:rPr>
          <w:color w:val="000000" w:themeColor="text1"/>
        </w:rPr>
        <w:t>learner’s</w:t>
      </w:r>
      <w:r w:rsidR="00903A29" w:rsidRPr="00247D79">
        <w:rPr>
          <w:color w:val="000000" w:themeColor="text1"/>
        </w:rPr>
        <w:t xml:space="preserve"> progress </w:t>
      </w:r>
      <w:r w:rsidR="009D19DF" w:rsidRPr="00247D79">
        <w:rPr>
          <w:color w:val="000000" w:themeColor="text1"/>
        </w:rPr>
        <w:t>positively</w:t>
      </w:r>
      <w:sdt>
        <w:sdtPr>
          <w:rPr>
            <w:color w:val="000000" w:themeColor="text1"/>
          </w:rPr>
          <w:id w:val="46576454"/>
          <w:citation/>
        </w:sdtPr>
        <w:sdtEndPr/>
        <w:sdtContent>
          <w:r w:rsidR="003622FF" w:rsidRPr="00247D79">
            <w:rPr>
              <w:color w:val="000000" w:themeColor="text1"/>
            </w:rPr>
            <w:fldChar w:fldCharType="begin"/>
          </w:r>
          <w:r w:rsidR="003622FF" w:rsidRPr="00247D79">
            <w:rPr>
              <w:color w:val="000000" w:themeColor="text1"/>
            </w:rPr>
            <w:instrText xml:space="preserve">CITATION Wha14 \l 2057 </w:instrText>
          </w:r>
          <w:r w:rsidR="003622FF" w:rsidRPr="00247D79">
            <w:rPr>
              <w:color w:val="000000" w:themeColor="text1"/>
            </w:rPr>
            <w:fldChar w:fldCharType="separate"/>
          </w:r>
          <w:r w:rsidR="003622FF" w:rsidRPr="00247D79">
            <w:rPr>
              <w:noProof/>
              <w:color w:val="000000" w:themeColor="text1"/>
            </w:rPr>
            <w:t xml:space="preserve"> (Coe, et al., 2014)</w:t>
          </w:r>
          <w:r w:rsidR="003622FF" w:rsidRPr="00247D79">
            <w:rPr>
              <w:color w:val="000000" w:themeColor="text1"/>
            </w:rPr>
            <w:fldChar w:fldCharType="end"/>
          </w:r>
        </w:sdtContent>
      </w:sdt>
      <w:r w:rsidR="003622FF" w:rsidRPr="00247D79">
        <w:rPr>
          <w:color w:val="000000" w:themeColor="text1"/>
        </w:rPr>
        <w:t>.</w:t>
      </w:r>
      <w:r w:rsidR="00021F6B" w:rsidRPr="00247D79">
        <w:rPr>
          <w:color w:val="000000" w:themeColor="text1"/>
        </w:rPr>
        <w:t xml:space="preserve"> </w:t>
      </w:r>
      <w:r w:rsidR="00BD3E41" w:rsidRPr="00247D79">
        <w:rPr>
          <w:color w:val="000000" w:themeColor="text1"/>
        </w:rPr>
        <w:t xml:space="preserve">This </w:t>
      </w:r>
      <w:r w:rsidR="00FC1F74" w:rsidRPr="00247D79">
        <w:rPr>
          <w:color w:val="000000" w:themeColor="text1"/>
        </w:rPr>
        <w:t>assignment aimed to discuss progression in relation to the professional learning template</w:t>
      </w:r>
      <w:r w:rsidR="00A467DB" w:rsidRPr="00247D79">
        <w:rPr>
          <w:color w:val="000000" w:themeColor="text1"/>
        </w:rPr>
        <w:t xml:space="preserve"> based on progression in learning in a series of mathematical lessons. </w:t>
      </w:r>
      <w:r w:rsidR="009D3CEA" w:rsidRPr="00247D79">
        <w:rPr>
          <w:color w:val="000000" w:themeColor="text1"/>
        </w:rPr>
        <w:t xml:space="preserve">After conducting </w:t>
      </w:r>
      <w:r w:rsidR="000F75D5" w:rsidRPr="00247D79">
        <w:rPr>
          <w:color w:val="000000" w:themeColor="text1"/>
        </w:rPr>
        <w:t>this research</w:t>
      </w:r>
      <w:r w:rsidR="00C45898" w:rsidRPr="00247D79">
        <w:rPr>
          <w:color w:val="000000" w:themeColor="text1"/>
        </w:rPr>
        <w:t>, I will continue to plan for progression</w:t>
      </w:r>
      <w:r w:rsidR="00A467DB" w:rsidRPr="00247D79">
        <w:rPr>
          <w:color w:val="000000" w:themeColor="text1"/>
        </w:rPr>
        <w:t xml:space="preserve">. I will ensure that I continue to use sequences of lessons </w:t>
      </w:r>
      <w:r w:rsidR="00553EAE" w:rsidRPr="00247D79">
        <w:rPr>
          <w:color w:val="000000" w:themeColor="text1"/>
        </w:rPr>
        <w:t xml:space="preserve">in the future similar to the example I provided in part one of this assignment. This is because the literature regarding building knowledge upon knowledge </w:t>
      </w:r>
      <w:r w:rsidR="004B763A" w:rsidRPr="00247D79">
        <w:rPr>
          <w:color w:val="000000" w:themeColor="text1"/>
        </w:rPr>
        <w:t>with real life experiences</w:t>
      </w:r>
      <w:sdt>
        <w:sdtPr>
          <w:rPr>
            <w:color w:val="000000" w:themeColor="text1"/>
          </w:rPr>
          <w:id w:val="-1440136224"/>
          <w:citation/>
        </w:sdtPr>
        <w:sdtEndPr/>
        <w:sdtContent>
          <w:r w:rsidR="004B763A" w:rsidRPr="00247D79">
            <w:rPr>
              <w:color w:val="000000" w:themeColor="text1"/>
            </w:rPr>
            <w:fldChar w:fldCharType="begin"/>
          </w:r>
          <w:r w:rsidR="004B763A" w:rsidRPr="00247D79">
            <w:rPr>
              <w:color w:val="000000" w:themeColor="text1"/>
            </w:rPr>
            <w:instrText xml:space="preserve"> CITATION She13 \l 2057 </w:instrText>
          </w:r>
          <w:r w:rsidR="004B763A" w:rsidRPr="00247D79">
            <w:rPr>
              <w:color w:val="000000" w:themeColor="text1"/>
            </w:rPr>
            <w:fldChar w:fldCharType="separate"/>
          </w:r>
          <w:r w:rsidR="004B763A" w:rsidRPr="00247D79">
            <w:rPr>
              <w:noProof/>
              <w:color w:val="000000" w:themeColor="text1"/>
            </w:rPr>
            <w:t xml:space="preserve"> (Sherrington, 2013)</w:t>
          </w:r>
          <w:r w:rsidR="004B763A" w:rsidRPr="00247D79">
            <w:rPr>
              <w:color w:val="000000" w:themeColor="text1"/>
            </w:rPr>
            <w:fldChar w:fldCharType="end"/>
          </w:r>
        </w:sdtContent>
      </w:sdt>
      <w:r w:rsidR="004B763A" w:rsidRPr="00247D79">
        <w:rPr>
          <w:color w:val="000000" w:themeColor="text1"/>
        </w:rPr>
        <w:t xml:space="preserve"> has </w:t>
      </w:r>
      <w:r w:rsidR="00CB788A" w:rsidRPr="00247D79">
        <w:rPr>
          <w:color w:val="000000" w:themeColor="text1"/>
        </w:rPr>
        <w:t xml:space="preserve">developed my thinking into how I can develop as a teacher in the future. I would make sure that I would include short term goals that are relevant to the long term goals. </w:t>
      </w:r>
      <w:r w:rsidR="00C94309" w:rsidRPr="00247D79">
        <w:rPr>
          <w:color w:val="000000" w:themeColor="text1"/>
        </w:rPr>
        <w:t xml:space="preserve">Whilst the literature </w:t>
      </w:r>
      <w:r w:rsidR="00744A7F" w:rsidRPr="00247D79">
        <w:rPr>
          <w:color w:val="000000" w:themeColor="text1"/>
        </w:rPr>
        <w:t>above discussed the limitations of focusing on the short term goals</w:t>
      </w:r>
      <w:r w:rsidR="00B319D1" w:rsidRPr="00247D79">
        <w:rPr>
          <w:color w:val="000000" w:themeColor="text1"/>
        </w:rPr>
        <w:t>;</w:t>
      </w:r>
      <w:r w:rsidR="00744A7F" w:rsidRPr="00247D79">
        <w:rPr>
          <w:color w:val="000000" w:themeColor="text1"/>
        </w:rPr>
        <w:t xml:space="preserve"> there was also literature to show how short term goals that directly link to the long term goals are </w:t>
      </w:r>
      <w:r w:rsidR="00944A7E" w:rsidRPr="00247D79">
        <w:rPr>
          <w:color w:val="000000" w:themeColor="text1"/>
        </w:rPr>
        <w:t>of benefit to the learners in their learning</w:t>
      </w:r>
      <w:sdt>
        <w:sdtPr>
          <w:rPr>
            <w:color w:val="000000" w:themeColor="text1"/>
          </w:rPr>
          <w:id w:val="-1705941532"/>
          <w:citation/>
        </w:sdtPr>
        <w:sdtEndPr/>
        <w:sdtContent>
          <w:r w:rsidR="00AF356F" w:rsidRPr="00247D79">
            <w:rPr>
              <w:color w:val="000000" w:themeColor="text1"/>
            </w:rPr>
            <w:fldChar w:fldCharType="begin"/>
          </w:r>
          <w:r w:rsidR="00AF356F" w:rsidRPr="00247D79">
            <w:rPr>
              <w:color w:val="000000" w:themeColor="text1"/>
            </w:rPr>
            <w:instrText xml:space="preserve"> CITATION Dea20 \l 2057 </w:instrText>
          </w:r>
          <w:r w:rsidR="00AF356F" w:rsidRPr="00247D79">
            <w:rPr>
              <w:color w:val="000000" w:themeColor="text1"/>
            </w:rPr>
            <w:fldChar w:fldCharType="separate"/>
          </w:r>
          <w:r w:rsidR="00AF356F" w:rsidRPr="00247D79">
            <w:rPr>
              <w:noProof/>
              <w:color w:val="000000" w:themeColor="text1"/>
            </w:rPr>
            <w:t xml:space="preserve"> (Deakin University, 2020)</w:t>
          </w:r>
          <w:r w:rsidR="00AF356F" w:rsidRPr="00247D79">
            <w:rPr>
              <w:color w:val="000000" w:themeColor="text1"/>
            </w:rPr>
            <w:fldChar w:fldCharType="end"/>
          </w:r>
        </w:sdtContent>
      </w:sdt>
      <w:r w:rsidR="00944A7E" w:rsidRPr="00247D79">
        <w:rPr>
          <w:color w:val="000000" w:themeColor="text1"/>
        </w:rPr>
        <w:t xml:space="preserve">. For example, I will ensure that each lesson within the sequence of lessons has targets and aims such as the </w:t>
      </w:r>
      <w:r w:rsidR="005E5A1E" w:rsidRPr="00247D79">
        <w:rPr>
          <w:color w:val="000000" w:themeColor="text1"/>
        </w:rPr>
        <w:t>learning objectives and success criteria are used in order for the learners to move on to the next stage of their learning in the next lesson.</w:t>
      </w:r>
      <w:r w:rsidR="00CF03D3" w:rsidRPr="00247D79">
        <w:rPr>
          <w:color w:val="000000" w:themeColor="text1"/>
        </w:rPr>
        <w:t xml:space="preserve"> I believe this would eliminate the short</w:t>
      </w:r>
      <w:r w:rsidR="00EB3FFD" w:rsidRPr="00247D79">
        <w:rPr>
          <w:color w:val="000000" w:themeColor="text1"/>
        </w:rPr>
        <w:t>-</w:t>
      </w:r>
      <w:r w:rsidR="00CF03D3" w:rsidRPr="00247D79">
        <w:rPr>
          <w:color w:val="000000" w:themeColor="text1"/>
        </w:rPr>
        <w:t xml:space="preserve">sighted vision of each lesson as much as possible. </w:t>
      </w:r>
      <w:r w:rsidR="00F86051" w:rsidRPr="00247D79">
        <w:rPr>
          <w:color w:val="000000" w:themeColor="text1"/>
        </w:rPr>
        <w:t>This would also develop my teaching strategy</w:t>
      </w:r>
      <w:r w:rsidR="000F009A" w:rsidRPr="00247D79">
        <w:rPr>
          <w:color w:val="000000" w:themeColor="text1"/>
        </w:rPr>
        <w:t xml:space="preserve">, </w:t>
      </w:r>
      <w:r w:rsidR="00F86051" w:rsidRPr="00247D79">
        <w:rPr>
          <w:color w:val="000000" w:themeColor="text1"/>
        </w:rPr>
        <w:t>shown in appendix B-H</w:t>
      </w:r>
      <w:r w:rsidR="000F009A" w:rsidRPr="00247D79">
        <w:rPr>
          <w:color w:val="000000" w:themeColor="text1"/>
        </w:rPr>
        <w:t>,</w:t>
      </w:r>
      <w:r w:rsidR="00F86051" w:rsidRPr="00247D79">
        <w:rPr>
          <w:color w:val="000000" w:themeColor="text1"/>
        </w:rPr>
        <w:t xml:space="preserve"> which relates to the Professional Learning Template </w:t>
      </w:r>
      <w:r w:rsidR="0034775C" w:rsidRPr="00247D79">
        <w:rPr>
          <w:color w:val="000000" w:themeColor="text1"/>
        </w:rPr>
        <w:t xml:space="preserve">for the mathematics series of lessons. </w:t>
      </w:r>
      <w:r w:rsidR="00356D2D" w:rsidRPr="00247D79">
        <w:rPr>
          <w:color w:val="000000" w:themeColor="text1"/>
        </w:rPr>
        <w:t xml:space="preserve">I would create an overall learning objective for the learners to aim at </w:t>
      </w:r>
      <w:r w:rsidR="0005075C" w:rsidRPr="00247D79">
        <w:rPr>
          <w:color w:val="000000" w:themeColor="text1"/>
        </w:rPr>
        <w:t>and</w:t>
      </w:r>
      <w:r w:rsidR="00540171" w:rsidRPr="00247D79">
        <w:rPr>
          <w:color w:val="000000" w:themeColor="text1"/>
        </w:rPr>
        <w:t xml:space="preserve"> then </w:t>
      </w:r>
      <w:r w:rsidR="00356D2D" w:rsidRPr="00247D79">
        <w:rPr>
          <w:color w:val="000000" w:themeColor="text1"/>
        </w:rPr>
        <w:t>adapt the learning objectives in each session</w:t>
      </w:r>
      <w:r w:rsidR="00540171" w:rsidRPr="00247D79">
        <w:rPr>
          <w:color w:val="000000" w:themeColor="text1"/>
        </w:rPr>
        <w:t xml:space="preserve"> which would reflect the aim for the whole series of lessons.</w:t>
      </w:r>
    </w:p>
    <w:p w14:paraId="3BEFCB60" w14:textId="4678DCDF" w:rsidR="00F91D0B" w:rsidRPr="00247D79" w:rsidRDefault="00F91D0B" w:rsidP="003622FF">
      <w:pPr>
        <w:pStyle w:val="AssignBody"/>
        <w:rPr>
          <w:color w:val="000000" w:themeColor="text1"/>
        </w:rPr>
      </w:pPr>
    </w:p>
    <w:p w14:paraId="25BE3293" w14:textId="7B540F29" w:rsidR="00F91D0B" w:rsidRPr="00247D79" w:rsidRDefault="00F91D0B" w:rsidP="003622FF">
      <w:pPr>
        <w:pStyle w:val="AssignBody"/>
        <w:rPr>
          <w:color w:val="000000" w:themeColor="text1"/>
        </w:rPr>
      </w:pPr>
      <w:r w:rsidRPr="00247D79">
        <w:rPr>
          <w:color w:val="000000" w:themeColor="text1"/>
        </w:rPr>
        <w:t>One of the concerns regarding progression mentioned above was that not all teachers have a suitable understanding of progression in learning environments</w:t>
      </w:r>
      <w:sdt>
        <w:sdtPr>
          <w:rPr>
            <w:color w:val="000000" w:themeColor="text1"/>
          </w:rPr>
          <w:id w:val="714164236"/>
          <w:citation/>
        </w:sdtPr>
        <w:sdtEndPr/>
        <w:sdtContent>
          <w:r w:rsidR="00141DE2" w:rsidRPr="00247D79">
            <w:rPr>
              <w:color w:val="000000" w:themeColor="text1"/>
            </w:rPr>
            <w:fldChar w:fldCharType="begin"/>
          </w:r>
          <w:r w:rsidR="00141DE2" w:rsidRPr="00247D79">
            <w:rPr>
              <w:color w:val="000000" w:themeColor="text1"/>
            </w:rPr>
            <w:instrText xml:space="preserve"> CITATION She18 \l 2057 </w:instrText>
          </w:r>
          <w:r w:rsidR="00141DE2" w:rsidRPr="00247D79">
            <w:rPr>
              <w:color w:val="000000" w:themeColor="text1"/>
            </w:rPr>
            <w:fldChar w:fldCharType="separate"/>
          </w:r>
          <w:r w:rsidR="00141DE2" w:rsidRPr="00247D79">
            <w:rPr>
              <w:noProof/>
              <w:color w:val="000000" w:themeColor="text1"/>
            </w:rPr>
            <w:t xml:space="preserve"> (Sherrington, 2018)</w:t>
          </w:r>
          <w:r w:rsidR="00141DE2" w:rsidRPr="00247D79">
            <w:rPr>
              <w:color w:val="000000" w:themeColor="text1"/>
            </w:rPr>
            <w:fldChar w:fldCharType="end"/>
          </w:r>
        </w:sdtContent>
      </w:sdt>
      <w:r w:rsidRPr="00247D79">
        <w:rPr>
          <w:color w:val="000000" w:themeColor="text1"/>
        </w:rPr>
        <w:t xml:space="preserve">. However, after conducting this research into the definition of progression and the </w:t>
      </w:r>
      <w:r w:rsidR="004E3C42" w:rsidRPr="00247D79">
        <w:rPr>
          <w:color w:val="000000" w:themeColor="text1"/>
        </w:rPr>
        <w:t>limitations</w:t>
      </w:r>
      <w:r w:rsidRPr="00247D79">
        <w:rPr>
          <w:color w:val="000000" w:themeColor="text1"/>
        </w:rPr>
        <w:t xml:space="preserve"> and benefits of </w:t>
      </w:r>
      <w:r w:rsidR="00192214" w:rsidRPr="00247D79">
        <w:rPr>
          <w:color w:val="000000" w:themeColor="text1"/>
        </w:rPr>
        <w:t>progression</w:t>
      </w:r>
      <w:r w:rsidR="004646E3" w:rsidRPr="00247D79">
        <w:rPr>
          <w:color w:val="000000" w:themeColor="text1"/>
        </w:rPr>
        <w:t>,</w:t>
      </w:r>
      <w:r w:rsidR="00192214" w:rsidRPr="00247D79">
        <w:rPr>
          <w:color w:val="000000" w:themeColor="text1"/>
        </w:rPr>
        <w:t xml:space="preserve"> </w:t>
      </w:r>
      <w:r w:rsidR="004646E3" w:rsidRPr="00247D79">
        <w:rPr>
          <w:color w:val="000000" w:themeColor="text1"/>
        </w:rPr>
        <w:t>I feel that</w:t>
      </w:r>
      <w:r w:rsidR="00192214" w:rsidRPr="00247D79">
        <w:rPr>
          <w:color w:val="000000" w:themeColor="text1"/>
        </w:rPr>
        <w:t xml:space="preserve"> I am ready to use in practice </w:t>
      </w:r>
      <w:r w:rsidR="004646E3" w:rsidRPr="00247D79">
        <w:rPr>
          <w:color w:val="000000" w:themeColor="text1"/>
        </w:rPr>
        <w:t xml:space="preserve">it </w:t>
      </w:r>
      <w:r w:rsidR="00E41D70" w:rsidRPr="00247D79">
        <w:rPr>
          <w:color w:val="000000" w:themeColor="text1"/>
        </w:rPr>
        <w:t>in the future</w:t>
      </w:r>
      <w:r w:rsidR="00192214" w:rsidRPr="00247D79">
        <w:rPr>
          <w:color w:val="000000" w:themeColor="text1"/>
        </w:rPr>
        <w:t>.</w:t>
      </w:r>
      <w:r w:rsidR="00FC305A" w:rsidRPr="00247D79">
        <w:rPr>
          <w:color w:val="000000" w:themeColor="text1"/>
        </w:rPr>
        <w:t xml:space="preserve"> </w:t>
      </w:r>
      <w:r w:rsidR="00E41D70" w:rsidRPr="00247D79">
        <w:rPr>
          <w:color w:val="000000" w:themeColor="text1"/>
        </w:rPr>
        <w:t>As a Newly Qualified Teacher (NQT)</w:t>
      </w:r>
      <w:r w:rsidR="00FC305A" w:rsidRPr="00247D79">
        <w:rPr>
          <w:color w:val="000000" w:themeColor="text1"/>
        </w:rPr>
        <w:t xml:space="preserve">, I will be able to use the definitions of progression along with the </w:t>
      </w:r>
      <w:r w:rsidR="00935AE6" w:rsidRPr="00247D79">
        <w:rPr>
          <w:color w:val="000000" w:themeColor="text1"/>
        </w:rPr>
        <w:t>school’s</w:t>
      </w:r>
      <w:r w:rsidR="00FC305A" w:rsidRPr="00247D79">
        <w:rPr>
          <w:color w:val="000000" w:themeColor="text1"/>
        </w:rPr>
        <w:t xml:space="preserve"> whole school approach </w:t>
      </w:r>
      <w:r w:rsidR="00C731B8" w:rsidRPr="00247D79">
        <w:rPr>
          <w:color w:val="000000" w:themeColor="text1"/>
        </w:rPr>
        <w:t>for</w:t>
      </w:r>
      <w:r w:rsidR="00705822" w:rsidRPr="00247D79">
        <w:rPr>
          <w:color w:val="000000" w:themeColor="text1"/>
        </w:rPr>
        <w:t xml:space="preserve"> assessing progression</w:t>
      </w:r>
      <w:r w:rsidR="00C731B8" w:rsidRPr="00247D79">
        <w:rPr>
          <w:color w:val="000000" w:themeColor="text1"/>
        </w:rPr>
        <w:t xml:space="preserve">. </w:t>
      </w:r>
      <w:r w:rsidR="00B134FA" w:rsidRPr="00247D79">
        <w:rPr>
          <w:color w:val="000000" w:themeColor="text1"/>
        </w:rPr>
        <w:t>T</w:t>
      </w:r>
      <w:r w:rsidR="003B747D" w:rsidRPr="00247D79">
        <w:rPr>
          <w:color w:val="000000" w:themeColor="text1"/>
        </w:rPr>
        <w:t xml:space="preserve">his would </w:t>
      </w:r>
      <w:r w:rsidR="00427169" w:rsidRPr="00247D79">
        <w:rPr>
          <w:color w:val="000000" w:themeColor="text1"/>
        </w:rPr>
        <w:t xml:space="preserve">help lower the stress that I may feel </w:t>
      </w:r>
      <w:r w:rsidR="00004AB7" w:rsidRPr="00247D79">
        <w:rPr>
          <w:color w:val="000000" w:themeColor="text1"/>
        </w:rPr>
        <w:t>from the accountability and flexibility</w:t>
      </w:r>
      <w:r w:rsidR="007E3204" w:rsidRPr="00247D79">
        <w:rPr>
          <w:color w:val="000000" w:themeColor="text1"/>
        </w:rPr>
        <w:t xml:space="preserve"> </w:t>
      </w:r>
      <w:r w:rsidR="00004AB7" w:rsidRPr="00247D79">
        <w:rPr>
          <w:color w:val="000000" w:themeColor="text1"/>
        </w:rPr>
        <w:t>that may come with the role out of the Curriculum for Wales</w:t>
      </w:r>
      <w:sdt>
        <w:sdtPr>
          <w:id w:val="-890338467"/>
          <w:citation/>
        </w:sdtPr>
        <w:sdtEndPr/>
        <w:sdtContent>
          <w:r w:rsidR="00A044A8" w:rsidRPr="00247D79">
            <w:fldChar w:fldCharType="begin"/>
          </w:r>
          <w:r w:rsidR="00A044A8" w:rsidRPr="00247D79">
            <w:instrText xml:space="preserve"> CITATION Pow20 \l 2057 </w:instrText>
          </w:r>
          <w:r w:rsidR="00A044A8" w:rsidRPr="00247D79">
            <w:fldChar w:fldCharType="separate"/>
          </w:r>
          <w:r w:rsidR="00A044A8" w:rsidRPr="00247D79">
            <w:rPr>
              <w:noProof/>
            </w:rPr>
            <w:t xml:space="preserve"> (Power, et al., 2020)</w:t>
          </w:r>
          <w:r w:rsidR="00A044A8" w:rsidRPr="00247D79">
            <w:fldChar w:fldCharType="end"/>
          </w:r>
        </w:sdtContent>
      </w:sdt>
      <w:r w:rsidR="00A044A8" w:rsidRPr="00247D79">
        <w:t>.</w:t>
      </w:r>
      <w:r w:rsidR="00F23DA1" w:rsidRPr="00247D79">
        <w:t xml:space="preserve"> I would also use </w:t>
      </w:r>
      <w:r w:rsidR="00EE692B" w:rsidRPr="00247D79">
        <w:t>t</w:t>
      </w:r>
      <w:r w:rsidR="00F23DA1" w:rsidRPr="00247D79">
        <w:t>he Curriculum for Wales documents available</w:t>
      </w:r>
      <w:r w:rsidR="00EE692B" w:rsidRPr="00247D79">
        <w:t>,</w:t>
      </w:r>
      <w:r w:rsidR="00F23DA1" w:rsidRPr="00247D79">
        <w:t xml:space="preserve"> especially those </w:t>
      </w:r>
      <w:r w:rsidR="00EE692B" w:rsidRPr="00247D79">
        <w:t>that</w:t>
      </w:r>
      <w:r w:rsidR="00F23DA1" w:rsidRPr="00247D79">
        <w:t xml:space="preserve"> include the progression step guidance</w:t>
      </w:r>
      <w:r w:rsidR="00982C7F" w:rsidRPr="00247D79">
        <w:t xml:space="preserve"> </w:t>
      </w:r>
      <w:sdt>
        <w:sdtPr>
          <w:id w:val="1834794792"/>
          <w:citation/>
        </w:sdtPr>
        <w:sdtEndPr/>
        <w:sdtContent>
          <w:r w:rsidR="00982C7F" w:rsidRPr="00247D79">
            <w:fldChar w:fldCharType="begin"/>
          </w:r>
          <w:r w:rsidR="00982C7F" w:rsidRPr="00247D79">
            <w:instrText xml:space="preserve">CITATION Wel2012 \l 2057 </w:instrText>
          </w:r>
          <w:r w:rsidR="00982C7F" w:rsidRPr="00247D79">
            <w:fldChar w:fldCharType="separate"/>
          </w:r>
          <w:r w:rsidR="00982C7F" w:rsidRPr="00247D79">
            <w:rPr>
              <w:noProof/>
            </w:rPr>
            <w:t>(Welsh Government, 2020e)</w:t>
          </w:r>
          <w:r w:rsidR="00982C7F" w:rsidRPr="00247D79">
            <w:fldChar w:fldCharType="end"/>
          </w:r>
        </w:sdtContent>
      </w:sdt>
      <w:r w:rsidR="00F23DA1" w:rsidRPr="00247D79">
        <w:t>.</w:t>
      </w:r>
    </w:p>
    <w:p w14:paraId="60DAE917" w14:textId="77777777" w:rsidR="004461D8" w:rsidRPr="00247D79" w:rsidRDefault="004461D8" w:rsidP="00AE7C6C">
      <w:pPr>
        <w:pStyle w:val="AssignBody"/>
        <w:rPr>
          <w:color w:val="000000" w:themeColor="text1"/>
        </w:rPr>
      </w:pPr>
    </w:p>
    <w:p w14:paraId="73EE2FDD" w14:textId="1AAF4C5C" w:rsidR="00167563" w:rsidRPr="00247D79" w:rsidRDefault="00FE7DB6" w:rsidP="00BE3B6F">
      <w:pPr>
        <w:pStyle w:val="AssignBody"/>
        <w:rPr>
          <w:color w:val="000000" w:themeColor="text1"/>
        </w:rPr>
      </w:pPr>
      <w:r w:rsidRPr="00247D79">
        <w:rPr>
          <w:color w:val="000000" w:themeColor="text1"/>
        </w:rPr>
        <w:t xml:space="preserve">Word count: </w:t>
      </w:r>
      <w:r w:rsidR="004461D8" w:rsidRPr="00247D79">
        <w:rPr>
          <w:color w:val="000000" w:themeColor="text1"/>
        </w:rPr>
        <w:t>21</w:t>
      </w:r>
      <w:r w:rsidR="00AD229D" w:rsidRPr="00247D79">
        <w:rPr>
          <w:color w:val="000000" w:themeColor="text1"/>
        </w:rPr>
        <w:t>05</w:t>
      </w:r>
      <w:r w:rsidR="00167563" w:rsidRPr="00247D79">
        <w:br w:type="page"/>
      </w:r>
    </w:p>
    <w:p w14:paraId="1783B2B8" w14:textId="35E6D7B6" w:rsidR="00AF46CD" w:rsidRPr="00247D79" w:rsidRDefault="00AF46CD" w:rsidP="00105EBF">
      <w:pPr>
        <w:pStyle w:val="AssignSubHeader"/>
      </w:pPr>
      <w:r w:rsidRPr="00247D79">
        <w:t>References:</w:t>
      </w:r>
    </w:p>
    <w:sdt>
      <w:sdtPr>
        <w:id w:val="588358613"/>
        <w:docPartObj>
          <w:docPartGallery w:val="Bibliographies"/>
          <w:docPartUnique/>
        </w:docPartObj>
      </w:sdtPr>
      <w:sdtEndPr/>
      <w:sdtContent>
        <w:p w14:paraId="47E2F00C" w14:textId="42E21903" w:rsidR="00DA16FF" w:rsidRDefault="00DA16FF" w:rsidP="00DA16FF">
          <w:pPr>
            <w:pStyle w:val="AssignBody"/>
          </w:pPr>
        </w:p>
        <w:sdt>
          <w:sdtPr>
            <w:id w:val="111145805"/>
            <w:bibliography/>
          </w:sdtPr>
          <w:sdtEndPr/>
          <w:sdtContent>
            <w:p w14:paraId="07AEB752" w14:textId="2904EF0C" w:rsidR="00DA16FF" w:rsidRDefault="00DA16FF" w:rsidP="00DA16FF">
              <w:pPr>
                <w:pStyle w:val="AssignBody"/>
                <w:rPr>
                  <w:noProof/>
                  <w:lang w:val="en-US"/>
                </w:rPr>
              </w:pPr>
              <w:r>
                <w:fldChar w:fldCharType="begin"/>
              </w:r>
              <w:r>
                <w:instrText xml:space="preserve"> BIBLIOGRAPHY </w:instrText>
              </w:r>
              <w:r>
                <w:fldChar w:fldCharType="separate"/>
              </w:r>
              <w:r>
                <w:rPr>
                  <w:noProof/>
                  <w:lang w:val="en-US"/>
                </w:rPr>
                <w:t xml:space="preserve">Black, P. &amp; William, D.  (1998) </w:t>
              </w:r>
              <w:r>
                <w:rPr>
                  <w:i/>
                  <w:iCs/>
                  <w:noProof/>
                  <w:lang w:val="en-US"/>
                </w:rPr>
                <w:t xml:space="preserve">Inside the black box: Raising standards through classroom assessment. </w:t>
              </w:r>
              <w:r>
                <w:rPr>
                  <w:noProof/>
                  <w:lang w:val="en-US"/>
                </w:rPr>
                <w:t>London: Kings College London.</w:t>
              </w:r>
            </w:p>
            <w:p w14:paraId="03995FB6" w14:textId="77777777" w:rsidR="00DA16FF" w:rsidRDefault="00DA16FF" w:rsidP="00DA16FF">
              <w:pPr>
                <w:pStyle w:val="AssignBody"/>
                <w:rPr>
                  <w:noProof/>
                  <w:sz w:val="24"/>
                  <w:szCs w:val="24"/>
                  <w:lang w:val="en-US"/>
                </w:rPr>
              </w:pPr>
            </w:p>
            <w:p w14:paraId="54BB6F46" w14:textId="42CA02A7" w:rsidR="00DA16FF" w:rsidRDefault="00DA16FF" w:rsidP="00DA16FF">
              <w:pPr>
                <w:pStyle w:val="AssignBody"/>
                <w:rPr>
                  <w:noProof/>
                  <w:lang w:val="en-US"/>
                </w:rPr>
              </w:pPr>
              <w:r>
                <w:rPr>
                  <w:noProof/>
                  <w:lang w:val="en-US"/>
                </w:rPr>
                <w:t xml:space="preserve">Blatchford, R. (2013) </w:t>
              </w:r>
              <w:r>
                <w:rPr>
                  <w:i/>
                  <w:iCs/>
                  <w:noProof/>
                  <w:lang w:val="en-US"/>
                </w:rPr>
                <w:t>How teachers can show student progress during lesson observations.</w:t>
              </w:r>
              <w:r>
                <w:rPr>
                  <w:noProof/>
                  <w:lang w:val="en-US"/>
                </w:rPr>
                <w:br/>
                <w:t xml:space="preserve">Available at: </w:t>
              </w:r>
              <w:r>
                <w:rPr>
                  <w:noProof/>
                  <w:u w:val="single"/>
                  <w:lang w:val="en-US"/>
                </w:rPr>
                <w:t>https://www.sec-ed.co.uk/best-practice/how-teachers-can-show-student-progress-during-lesson-observations/</w:t>
              </w:r>
              <w:r w:rsidR="005C0B88">
                <w:rPr>
                  <w:noProof/>
                  <w:lang w:val="en-US"/>
                </w:rPr>
                <w:t xml:space="preserve"> (</w:t>
              </w:r>
              <w:r>
                <w:rPr>
                  <w:noProof/>
                  <w:lang w:val="en-US"/>
                </w:rPr>
                <w:t>Accessed 29 April 2020</w:t>
              </w:r>
              <w:r w:rsidR="005C0B88">
                <w:rPr>
                  <w:noProof/>
                  <w:lang w:val="en-US"/>
                </w:rPr>
                <w:t>)</w:t>
              </w:r>
              <w:r w:rsidR="009520D1">
                <w:rPr>
                  <w:noProof/>
                  <w:lang w:val="en-US"/>
                </w:rPr>
                <w:t>.</w:t>
              </w:r>
            </w:p>
            <w:p w14:paraId="75F49553" w14:textId="77777777" w:rsidR="00CE38FD" w:rsidRDefault="00CE38FD" w:rsidP="00DA16FF">
              <w:pPr>
                <w:pStyle w:val="AssignBody"/>
                <w:rPr>
                  <w:noProof/>
                  <w:lang w:val="en-US"/>
                </w:rPr>
              </w:pPr>
            </w:p>
            <w:p w14:paraId="5D61A148" w14:textId="77777777" w:rsidR="004A1AB5" w:rsidRDefault="00DA16FF" w:rsidP="00DA16FF">
              <w:pPr>
                <w:pStyle w:val="AssignBody"/>
                <w:rPr>
                  <w:noProof/>
                  <w:lang w:val="en-US"/>
                </w:rPr>
              </w:pPr>
              <w:r>
                <w:rPr>
                  <w:noProof/>
                  <w:lang w:val="en-US"/>
                </w:rPr>
                <w:t>Bowman, B., Donovan, M. &amp; Burns, M.</w:t>
              </w:r>
              <w:r w:rsidR="004A1AB5">
                <w:rPr>
                  <w:noProof/>
                  <w:lang w:val="en-US"/>
                </w:rPr>
                <w:t xml:space="preserve"> (</w:t>
              </w:r>
              <w:r>
                <w:rPr>
                  <w:noProof/>
                  <w:lang w:val="en-US"/>
                </w:rPr>
                <w:t>2001</w:t>
              </w:r>
              <w:r w:rsidR="004A1AB5">
                <w:rPr>
                  <w:noProof/>
                  <w:lang w:val="en-US"/>
                </w:rPr>
                <w:t>)</w:t>
              </w:r>
              <w:r>
                <w:rPr>
                  <w:noProof/>
                  <w:lang w:val="en-US"/>
                </w:rPr>
                <w:t xml:space="preserve"> </w:t>
              </w:r>
              <w:r>
                <w:rPr>
                  <w:i/>
                  <w:iCs/>
                  <w:noProof/>
                  <w:lang w:val="en-US"/>
                </w:rPr>
                <w:t xml:space="preserve">Eager to Learn: Educating Our Preschoolers. </w:t>
              </w:r>
              <w:r>
                <w:rPr>
                  <w:noProof/>
                  <w:lang w:val="en-US"/>
                </w:rPr>
                <w:t>Washington, DC: National Academy Press.</w:t>
              </w:r>
              <w:r w:rsidR="004A1AB5">
                <w:rPr>
                  <w:noProof/>
                  <w:lang w:val="en-US"/>
                </w:rPr>
                <w:t xml:space="preserve"> </w:t>
              </w:r>
            </w:p>
            <w:p w14:paraId="78CA9074" w14:textId="77777777" w:rsidR="004A1AB5" w:rsidRDefault="004A1AB5" w:rsidP="00DA16FF">
              <w:pPr>
                <w:pStyle w:val="AssignBody"/>
                <w:rPr>
                  <w:noProof/>
                  <w:lang w:val="en-US"/>
                </w:rPr>
              </w:pPr>
            </w:p>
            <w:p w14:paraId="228A8B63" w14:textId="47A74876" w:rsidR="00DA16FF" w:rsidRDefault="00DA16FF" w:rsidP="00DA16FF">
              <w:pPr>
                <w:pStyle w:val="AssignBody"/>
                <w:rPr>
                  <w:noProof/>
                  <w:lang w:val="en-US"/>
                </w:rPr>
              </w:pPr>
              <w:r>
                <w:rPr>
                  <w:noProof/>
                  <w:lang w:val="en-US"/>
                </w:rPr>
                <w:t>Cambridge Assessment</w:t>
              </w:r>
              <w:r w:rsidR="004A1AB5">
                <w:rPr>
                  <w:noProof/>
                  <w:lang w:val="en-US"/>
                </w:rPr>
                <w:t xml:space="preserve"> (</w:t>
              </w:r>
              <w:r>
                <w:rPr>
                  <w:noProof/>
                  <w:lang w:val="en-US"/>
                </w:rPr>
                <w:t>2020</w:t>
              </w:r>
              <w:r w:rsidR="004A1AB5">
                <w:rPr>
                  <w:noProof/>
                  <w:lang w:val="en-US"/>
                </w:rPr>
                <w:t>)</w:t>
              </w:r>
              <w:r>
                <w:rPr>
                  <w:noProof/>
                  <w:lang w:val="en-US"/>
                </w:rPr>
                <w:t xml:space="preserve"> </w:t>
              </w:r>
              <w:r>
                <w:rPr>
                  <w:i/>
                  <w:iCs/>
                  <w:noProof/>
                  <w:lang w:val="en-US"/>
                </w:rPr>
                <w:t>What is reflective practice.</w:t>
              </w:r>
              <w:r w:rsidR="004A1AB5">
                <w:rPr>
                  <w:noProof/>
                  <w:lang w:val="en-US"/>
                </w:rPr>
                <w:t xml:space="preserve"> </w:t>
              </w:r>
              <w:r>
                <w:rPr>
                  <w:noProof/>
                  <w:lang w:val="en-US"/>
                </w:rPr>
                <w:t xml:space="preserve">Available at: </w:t>
              </w:r>
              <w:r>
                <w:rPr>
                  <w:noProof/>
                  <w:u w:val="single"/>
                  <w:lang w:val="en-US"/>
                </w:rPr>
                <w:t>https://www.cambridge-community.org.uk/professional-development/gswrp/index.html</w:t>
              </w:r>
              <w:r w:rsidR="009520D1">
                <w:rPr>
                  <w:noProof/>
                  <w:lang w:val="en-US"/>
                </w:rPr>
                <w:t xml:space="preserve"> </w:t>
              </w:r>
              <w:r w:rsidR="004A1AB5">
                <w:rPr>
                  <w:noProof/>
                  <w:lang w:val="en-US"/>
                </w:rPr>
                <w:t>(</w:t>
              </w:r>
              <w:r>
                <w:rPr>
                  <w:noProof/>
                  <w:lang w:val="en-US"/>
                </w:rPr>
                <w:t>Accessed 27 April 2021</w:t>
              </w:r>
              <w:r w:rsidR="004A1AB5">
                <w:rPr>
                  <w:noProof/>
                  <w:lang w:val="en-US"/>
                </w:rPr>
                <w:t>).</w:t>
              </w:r>
            </w:p>
            <w:p w14:paraId="54405357" w14:textId="77777777" w:rsidR="009520D1" w:rsidRDefault="009520D1" w:rsidP="00DA16FF">
              <w:pPr>
                <w:pStyle w:val="AssignBody"/>
                <w:rPr>
                  <w:noProof/>
                  <w:lang w:val="en-US"/>
                </w:rPr>
              </w:pPr>
            </w:p>
            <w:p w14:paraId="38121C99" w14:textId="2A63B67F" w:rsidR="00DA16FF" w:rsidRDefault="00DA16FF" w:rsidP="00DA16FF">
              <w:pPr>
                <w:pStyle w:val="AssignBody"/>
                <w:rPr>
                  <w:noProof/>
                  <w:lang w:val="en-US"/>
                </w:rPr>
              </w:pPr>
              <w:r>
                <w:rPr>
                  <w:noProof/>
                  <w:lang w:val="en-US"/>
                </w:rPr>
                <w:t>Coe, R., Aloisi, C., Higgins, S. &amp; Elliot Major, L.</w:t>
              </w:r>
              <w:r w:rsidR="009520D1">
                <w:rPr>
                  <w:noProof/>
                  <w:lang w:val="en-US"/>
                </w:rPr>
                <w:t xml:space="preserve"> (</w:t>
              </w:r>
              <w:r>
                <w:rPr>
                  <w:noProof/>
                  <w:lang w:val="en-US"/>
                </w:rPr>
                <w:t>2014</w:t>
              </w:r>
              <w:r w:rsidR="009520D1">
                <w:rPr>
                  <w:noProof/>
                  <w:lang w:val="en-US"/>
                </w:rPr>
                <w:t>)</w:t>
              </w:r>
              <w:r>
                <w:rPr>
                  <w:noProof/>
                  <w:lang w:val="en-US"/>
                </w:rPr>
                <w:t xml:space="preserve"> </w:t>
              </w:r>
              <w:r>
                <w:rPr>
                  <w:i/>
                  <w:iCs/>
                  <w:noProof/>
                  <w:lang w:val="en-US"/>
                </w:rPr>
                <w:t xml:space="preserve">What makes great teaching? Review of the underpinning research. </w:t>
              </w:r>
              <w:r>
                <w:rPr>
                  <w:noProof/>
                  <w:lang w:val="en-US"/>
                </w:rPr>
                <w:t>Durham: Centre for Evaluation and Monitoring/The Sutton Trust.</w:t>
              </w:r>
            </w:p>
            <w:p w14:paraId="4E5CFEED" w14:textId="77777777" w:rsidR="009520D1" w:rsidRDefault="009520D1" w:rsidP="00DA16FF">
              <w:pPr>
                <w:pStyle w:val="AssignBody"/>
                <w:rPr>
                  <w:noProof/>
                  <w:lang w:val="en-US"/>
                </w:rPr>
              </w:pPr>
            </w:p>
            <w:p w14:paraId="29DFE5F0" w14:textId="49B0A1B1" w:rsidR="00DA16FF" w:rsidRDefault="00DA16FF" w:rsidP="00DA16FF">
              <w:pPr>
                <w:pStyle w:val="AssignBody"/>
                <w:rPr>
                  <w:noProof/>
                  <w:lang w:val="en-US"/>
                </w:rPr>
              </w:pPr>
              <w:r>
                <w:rPr>
                  <w:noProof/>
                  <w:lang w:val="en-US"/>
                </w:rPr>
                <w:t>Coe, R., Rauch, C., Kime, S. &amp; Singleton, D.</w:t>
              </w:r>
              <w:r w:rsidR="009520D1">
                <w:rPr>
                  <w:noProof/>
                  <w:lang w:val="en-US"/>
                </w:rPr>
                <w:t xml:space="preserve"> (</w:t>
              </w:r>
              <w:r>
                <w:rPr>
                  <w:noProof/>
                  <w:lang w:val="en-US"/>
                </w:rPr>
                <w:t>2020</w:t>
              </w:r>
              <w:r w:rsidR="009520D1">
                <w:rPr>
                  <w:noProof/>
                  <w:lang w:val="en-US"/>
                </w:rPr>
                <w:t xml:space="preserve">) </w:t>
              </w:r>
              <w:r>
                <w:rPr>
                  <w:i/>
                  <w:iCs/>
                  <w:noProof/>
                  <w:lang w:val="en-US"/>
                </w:rPr>
                <w:t xml:space="preserve">Great Teaching Toolkit Evidence Review. </w:t>
              </w:r>
              <w:r>
                <w:rPr>
                  <w:noProof/>
                  <w:lang w:val="en-US"/>
                </w:rPr>
                <w:t>Cambridge: Cambridge Assessment International Eduation.</w:t>
              </w:r>
            </w:p>
            <w:p w14:paraId="1837ECBA" w14:textId="77777777" w:rsidR="009520D1" w:rsidRDefault="009520D1" w:rsidP="00DA16FF">
              <w:pPr>
                <w:pStyle w:val="AssignBody"/>
                <w:rPr>
                  <w:noProof/>
                  <w:lang w:val="en-US"/>
                </w:rPr>
              </w:pPr>
            </w:p>
            <w:p w14:paraId="0D84DF30" w14:textId="667FED5D" w:rsidR="00DA16FF" w:rsidRDefault="00DA16FF" w:rsidP="00DA16FF">
              <w:pPr>
                <w:pStyle w:val="AssignBody"/>
                <w:rPr>
                  <w:noProof/>
                  <w:lang w:val="en-US"/>
                </w:rPr>
              </w:pPr>
              <w:r>
                <w:rPr>
                  <w:noProof/>
                  <w:lang w:val="en-US"/>
                </w:rPr>
                <w:t>Darling-Hammond, L. et al.</w:t>
              </w:r>
              <w:r w:rsidR="009520D1">
                <w:rPr>
                  <w:noProof/>
                  <w:lang w:val="en-US"/>
                </w:rPr>
                <w:t xml:space="preserve"> (</w:t>
              </w:r>
              <w:r>
                <w:rPr>
                  <w:noProof/>
                  <w:lang w:val="en-US"/>
                </w:rPr>
                <w:t>2009.</w:t>
              </w:r>
              <w:r w:rsidR="009520D1">
                <w:rPr>
                  <w:noProof/>
                  <w:lang w:val="en-US"/>
                </w:rPr>
                <w:t>)</w:t>
              </w:r>
              <w:r>
                <w:rPr>
                  <w:i/>
                  <w:iCs/>
                  <w:noProof/>
                  <w:lang w:val="en-US"/>
                </w:rPr>
                <w:t xml:space="preserve">Professional learning in the learning profession: a status report on teacher development in the U.S. and abroad: technical report. </w:t>
              </w:r>
              <w:r>
                <w:rPr>
                  <w:noProof/>
                  <w:lang w:val="en-US"/>
                </w:rPr>
                <w:t>ed. (): National Staff Development Council; School Redesign Network.</w:t>
              </w:r>
            </w:p>
            <w:p w14:paraId="54C1EE03" w14:textId="77777777" w:rsidR="009520D1" w:rsidRDefault="009520D1" w:rsidP="00DA16FF">
              <w:pPr>
                <w:pStyle w:val="AssignBody"/>
                <w:rPr>
                  <w:noProof/>
                  <w:lang w:val="en-US"/>
                </w:rPr>
              </w:pPr>
            </w:p>
            <w:p w14:paraId="3D72F45A" w14:textId="7793B3B3" w:rsidR="00DA16FF" w:rsidRDefault="00DA16FF" w:rsidP="00DA16FF">
              <w:pPr>
                <w:pStyle w:val="AssignBody"/>
                <w:rPr>
                  <w:noProof/>
                  <w:lang w:val="en-US"/>
                </w:rPr>
              </w:pPr>
              <w:r>
                <w:rPr>
                  <w:noProof/>
                  <w:lang w:val="en-US"/>
                </w:rPr>
                <w:t>Deakin University</w:t>
              </w:r>
              <w:r w:rsidR="009520D1">
                <w:rPr>
                  <w:noProof/>
                  <w:lang w:val="en-US"/>
                </w:rPr>
                <w:t xml:space="preserve"> (</w:t>
              </w:r>
              <w:r>
                <w:rPr>
                  <w:noProof/>
                  <w:lang w:val="en-US"/>
                </w:rPr>
                <w:t>2020</w:t>
              </w:r>
              <w:r w:rsidR="009520D1">
                <w:rPr>
                  <w:noProof/>
                  <w:lang w:val="en-US"/>
                </w:rPr>
                <w:t>)</w:t>
              </w:r>
              <w:r>
                <w:rPr>
                  <w:noProof/>
                  <w:lang w:val="en-US"/>
                </w:rPr>
                <w:t xml:space="preserve"> </w:t>
              </w:r>
              <w:r>
                <w:rPr>
                  <w:i/>
                  <w:iCs/>
                  <w:noProof/>
                  <w:lang w:val="en-US"/>
                </w:rPr>
                <w:t>The power of setting short-term goals.</w:t>
              </w:r>
              <w:r w:rsidR="009520D1">
                <w:rPr>
                  <w:noProof/>
                  <w:lang w:val="en-US"/>
                </w:rPr>
                <w:t xml:space="preserve"> </w:t>
              </w:r>
              <w:r>
                <w:rPr>
                  <w:noProof/>
                  <w:lang w:val="en-US"/>
                </w:rPr>
                <w:t xml:space="preserve">Available at: </w:t>
              </w:r>
              <w:r>
                <w:rPr>
                  <w:noProof/>
                  <w:u w:val="single"/>
                  <w:lang w:val="en-US"/>
                </w:rPr>
                <w:t>https://this.deakin.edu.au/self-improvement/the-power-of-setting-short-term-goals</w:t>
              </w:r>
              <w:r w:rsidR="009520D1">
                <w:rPr>
                  <w:noProof/>
                  <w:lang w:val="en-US"/>
                </w:rPr>
                <w:t xml:space="preserve"> (</w:t>
              </w:r>
              <w:r>
                <w:rPr>
                  <w:noProof/>
                  <w:lang w:val="en-US"/>
                </w:rPr>
                <w:t>Accessed 30 April 2021</w:t>
              </w:r>
              <w:r w:rsidR="009520D1">
                <w:rPr>
                  <w:noProof/>
                  <w:lang w:val="en-US"/>
                </w:rPr>
                <w:t>)</w:t>
              </w:r>
              <w:r>
                <w:rPr>
                  <w:noProof/>
                  <w:lang w:val="en-US"/>
                </w:rPr>
                <w:t>.</w:t>
              </w:r>
            </w:p>
            <w:p w14:paraId="7861DC40" w14:textId="77777777" w:rsidR="009520D1" w:rsidRDefault="009520D1" w:rsidP="00DA16FF">
              <w:pPr>
                <w:pStyle w:val="AssignBody"/>
                <w:rPr>
                  <w:noProof/>
                  <w:lang w:val="en-US"/>
                </w:rPr>
              </w:pPr>
            </w:p>
            <w:p w14:paraId="7E14F835" w14:textId="144CB347" w:rsidR="00DA16FF" w:rsidRDefault="00DA16FF" w:rsidP="00DA16FF">
              <w:pPr>
                <w:pStyle w:val="AssignBody"/>
                <w:rPr>
                  <w:noProof/>
                  <w:lang w:val="en-US"/>
                </w:rPr>
              </w:pPr>
              <w:r>
                <w:rPr>
                  <w:noProof/>
                  <w:lang w:val="en-US"/>
                </w:rPr>
                <w:t>Department of Education and Science</w:t>
              </w:r>
              <w:r w:rsidR="009520D1">
                <w:rPr>
                  <w:noProof/>
                  <w:lang w:val="en-US"/>
                </w:rPr>
                <w:t xml:space="preserve"> (</w:t>
              </w:r>
              <w:r>
                <w:rPr>
                  <w:noProof/>
                  <w:lang w:val="en-US"/>
                </w:rPr>
                <w:t>1990</w:t>
              </w:r>
              <w:r w:rsidR="009520D1">
                <w:rPr>
                  <w:noProof/>
                  <w:lang w:val="en-US"/>
                </w:rPr>
                <w:t>)</w:t>
              </w:r>
              <w:r>
                <w:rPr>
                  <w:noProof/>
                  <w:lang w:val="en-US"/>
                </w:rPr>
                <w:t xml:space="preserve"> </w:t>
              </w:r>
              <w:r>
                <w:rPr>
                  <w:i/>
                  <w:iCs/>
                  <w:noProof/>
                  <w:lang w:val="en-US"/>
                </w:rPr>
                <w:t xml:space="preserve">Starting with quality: report of the committee of enquiry into the quality of education experiences offered to 3-4 year olds, </w:t>
              </w:r>
              <w:r>
                <w:rPr>
                  <w:noProof/>
                  <w:lang w:val="en-US"/>
                </w:rPr>
                <w:t>London: Crown.</w:t>
              </w:r>
            </w:p>
            <w:p w14:paraId="5D867246" w14:textId="77777777" w:rsidR="009520D1" w:rsidRDefault="009520D1" w:rsidP="00DA16FF">
              <w:pPr>
                <w:pStyle w:val="AssignBody"/>
                <w:rPr>
                  <w:noProof/>
                  <w:lang w:val="en-US"/>
                </w:rPr>
              </w:pPr>
            </w:p>
            <w:p w14:paraId="05830F74" w14:textId="38AFFB0C" w:rsidR="00DA16FF" w:rsidRDefault="00DA16FF" w:rsidP="00DA16FF">
              <w:pPr>
                <w:pStyle w:val="AssignBody"/>
                <w:rPr>
                  <w:noProof/>
                  <w:lang w:val="en-US"/>
                </w:rPr>
              </w:pPr>
              <w:r>
                <w:rPr>
                  <w:noProof/>
                  <w:lang w:val="en-US"/>
                </w:rPr>
                <w:t>Department of Education</w:t>
              </w:r>
              <w:r w:rsidR="009520D1">
                <w:rPr>
                  <w:noProof/>
                  <w:lang w:val="en-US"/>
                </w:rPr>
                <w:t xml:space="preserve"> (</w:t>
              </w:r>
              <w:r>
                <w:rPr>
                  <w:noProof/>
                  <w:lang w:val="en-US"/>
                </w:rPr>
                <w:t>2017</w:t>
              </w:r>
              <w:r w:rsidR="009520D1">
                <w:rPr>
                  <w:noProof/>
                  <w:lang w:val="en-US"/>
                </w:rPr>
                <w:t>)</w:t>
              </w:r>
              <w:r>
                <w:rPr>
                  <w:noProof/>
                  <w:lang w:val="en-US"/>
                </w:rPr>
                <w:t xml:space="preserve"> </w:t>
              </w:r>
              <w:r>
                <w:rPr>
                  <w:i/>
                  <w:iCs/>
                  <w:noProof/>
                  <w:lang w:val="en-US"/>
                </w:rPr>
                <w:t xml:space="preserve">Assessment. </w:t>
              </w:r>
              <w:r>
                <w:rPr>
                  <w:noProof/>
                  <w:lang w:val="en-US"/>
                </w:rPr>
                <w:t xml:space="preserve">Available at: </w:t>
              </w:r>
              <w:r>
                <w:rPr>
                  <w:noProof/>
                  <w:u w:val="single"/>
                  <w:lang w:val="en-US"/>
                </w:rPr>
                <w:t>https://www.education-ni.gov.uk/articles/assessment</w:t>
              </w:r>
              <w:r w:rsidR="009520D1">
                <w:rPr>
                  <w:noProof/>
                  <w:lang w:val="en-US"/>
                </w:rPr>
                <w:t xml:space="preserve"> (</w:t>
              </w:r>
              <w:r>
                <w:rPr>
                  <w:noProof/>
                  <w:lang w:val="en-US"/>
                </w:rPr>
                <w:t>Accessed 24 April 2021</w:t>
              </w:r>
              <w:r w:rsidR="009520D1">
                <w:rPr>
                  <w:noProof/>
                  <w:lang w:val="en-US"/>
                </w:rPr>
                <w:t>).</w:t>
              </w:r>
            </w:p>
            <w:p w14:paraId="523EDC51" w14:textId="77777777" w:rsidR="009520D1" w:rsidRDefault="009520D1" w:rsidP="00DA16FF">
              <w:pPr>
                <w:pStyle w:val="AssignBody"/>
                <w:rPr>
                  <w:noProof/>
                  <w:lang w:val="en-US"/>
                </w:rPr>
              </w:pPr>
            </w:p>
            <w:p w14:paraId="0FF494E8" w14:textId="1C339349" w:rsidR="00DA16FF" w:rsidRDefault="00DA16FF" w:rsidP="00DA16FF">
              <w:pPr>
                <w:pStyle w:val="AssignBody"/>
                <w:rPr>
                  <w:noProof/>
                  <w:lang w:val="en-US"/>
                </w:rPr>
              </w:pPr>
              <w:r>
                <w:rPr>
                  <w:noProof/>
                  <w:lang w:val="en-US"/>
                </w:rPr>
                <w:t>Donaldson, G.</w:t>
              </w:r>
              <w:r w:rsidR="009520D1">
                <w:rPr>
                  <w:noProof/>
                  <w:lang w:val="en-US"/>
                </w:rPr>
                <w:t xml:space="preserve"> (</w:t>
              </w:r>
              <w:r>
                <w:rPr>
                  <w:noProof/>
                  <w:lang w:val="en-US"/>
                </w:rPr>
                <w:t>2015</w:t>
              </w:r>
              <w:r w:rsidR="009520D1">
                <w:rPr>
                  <w:noProof/>
                  <w:lang w:val="en-US"/>
                </w:rPr>
                <w:t>)</w:t>
              </w:r>
              <w:r>
                <w:rPr>
                  <w:noProof/>
                  <w:lang w:val="en-US"/>
                </w:rPr>
                <w:t xml:space="preserve"> </w:t>
              </w:r>
              <w:r>
                <w:rPr>
                  <w:i/>
                  <w:iCs/>
                  <w:noProof/>
                  <w:lang w:val="en-US"/>
                </w:rPr>
                <w:t xml:space="preserve">Successful Futures, </w:t>
              </w:r>
              <w:r>
                <w:rPr>
                  <w:noProof/>
                  <w:lang w:val="en-US"/>
                </w:rPr>
                <w:t>Cardiff: Welsh Government.</w:t>
              </w:r>
            </w:p>
            <w:p w14:paraId="01A6284C" w14:textId="77777777" w:rsidR="009520D1" w:rsidRDefault="009520D1" w:rsidP="00DA16FF">
              <w:pPr>
                <w:pStyle w:val="AssignBody"/>
                <w:rPr>
                  <w:noProof/>
                  <w:lang w:val="en-US"/>
                </w:rPr>
              </w:pPr>
            </w:p>
            <w:p w14:paraId="350151DD" w14:textId="6E95A799" w:rsidR="00DA16FF" w:rsidRDefault="00DA16FF" w:rsidP="00DA16FF">
              <w:pPr>
                <w:pStyle w:val="AssignBody"/>
                <w:rPr>
                  <w:noProof/>
                  <w:lang w:val="en-US"/>
                </w:rPr>
              </w:pPr>
              <w:r>
                <w:rPr>
                  <w:noProof/>
                  <w:lang w:val="en-US"/>
                </w:rPr>
                <w:t>Estyn</w:t>
              </w:r>
              <w:r w:rsidR="009520D1">
                <w:rPr>
                  <w:noProof/>
                  <w:lang w:val="en-US"/>
                </w:rPr>
                <w:t xml:space="preserve"> (</w:t>
              </w:r>
              <w:r>
                <w:rPr>
                  <w:noProof/>
                  <w:lang w:val="en-US"/>
                </w:rPr>
                <w:t>2018</w:t>
              </w:r>
              <w:r w:rsidR="009520D1">
                <w:rPr>
                  <w:noProof/>
                  <w:lang w:val="en-US"/>
                </w:rPr>
                <w:t>)</w:t>
              </w:r>
              <w:r>
                <w:rPr>
                  <w:noProof/>
                  <w:lang w:val="en-US"/>
                </w:rPr>
                <w:t xml:space="preserve"> </w:t>
              </w:r>
              <w:r>
                <w:rPr>
                  <w:i/>
                  <w:iCs/>
                  <w:noProof/>
                  <w:lang w:val="en-US"/>
                </w:rPr>
                <w:t>Tracking progress to support pupils' additional learning needs.</w:t>
              </w:r>
              <w:r w:rsidR="009520D1">
                <w:rPr>
                  <w:noProof/>
                  <w:lang w:val="en-US"/>
                </w:rPr>
                <w:t xml:space="preserve"> </w:t>
              </w:r>
              <w:r>
                <w:rPr>
                  <w:noProof/>
                  <w:lang w:val="en-US"/>
                </w:rPr>
                <w:t xml:space="preserve">Available at: </w:t>
              </w:r>
              <w:r>
                <w:rPr>
                  <w:noProof/>
                  <w:u w:val="single"/>
                  <w:lang w:val="en-US"/>
                </w:rPr>
                <w:t>https://www.estyn.gov.wales/effective-practice/tracking-progress-support-pupils-additional-learning-needs</w:t>
              </w:r>
              <w:r w:rsidR="009520D1">
                <w:rPr>
                  <w:noProof/>
                  <w:lang w:val="en-US"/>
                </w:rPr>
                <w:t xml:space="preserve"> (</w:t>
              </w:r>
              <w:r>
                <w:rPr>
                  <w:noProof/>
                  <w:lang w:val="en-US"/>
                </w:rPr>
                <w:t>Accessed 11 April 2020</w:t>
              </w:r>
              <w:r w:rsidR="009520D1">
                <w:rPr>
                  <w:noProof/>
                  <w:lang w:val="en-US"/>
                </w:rPr>
                <w:t>).</w:t>
              </w:r>
            </w:p>
            <w:p w14:paraId="7E4B7EB5" w14:textId="77777777" w:rsidR="009520D1" w:rsidRDefault="009520D1" w:rsidP="00DA16FF">
              <w:pPr>
                <w:pStyle w:val="AssignBody"/>
                <w:rPr>
                  <w:noProof/>
                  <w:lang w:val="en-US"/>
                </w:rPr>
              </w:pPr>
            </w:p>
            <w:p w14:paraId="0EAE4D00" w14:textId="59F5AEB7" w:rsidR="00DA16FF" w:rsidRDefault="00DA16FF" w:rsidP="00DA16FF">
              <w:pPr>
                <w:pStyle w:val="AssignBody"/>
                <w:rPr>
                  <w:noProof/>
                  <w:lang w:val="en-US"/>
                </w:rPr>
              </w:pPr>
              <w:r>
                <w:rPr>
                  <w:noProof/>
                  <w:lang w:val="en-US"/>
                </w:rPr>
                <w:t>Gorman, M.</w:t>
              </w:r>
              <w:r w:rsidR="009520D1">
                <w:rPr>
                  <w:noProof/>
                  <w:lang w:val="en-US"/>
                </w:rPr>
                <w:t xml:space="preserve"> (</w:t>
              </w:r>
              <w:r>
                <w:rPr>
                  <w:noProof/>
                  <w:lang w:val="en-US"/>
                </w:rPr>
                <w:t>2019</w:t>
              </w:r>
              <w:r w:rsidR="009520D1">
                <w:rPr>
                  <w:noProof/>
                  <w:lang w:val="en-US"/>
                </w:rPr>
                <w:t>)</w:t>
              </w:r>
              <w:r>
                <w:rPr>
                  <w:noProof/>
                  <w:lang w:val="en-US"/>
                </w:rPr>
                <w:t xml:space="preserve"> </w:t>
              </w:r>
              <w:r>
                <w:rPr>
                  <w:i/>
                  <w:iCs/>
                  <w:noProof/>
                  <w:lang w:val="en-US"/>
                </w:rPr>
                <w:t xml:space="preserve">Planning lessons and courses. </w:t>
              </w:r>
              <w:r>
                <w:rPr>
                  <w:noProof/>
                  <w:lang w:val="en-US"/>
                </w:rPr>
                <w:t>London: British Council.</w:t>
              </w:r>
            </w:p>
            <w:p w14:paraId="413C7E6B" w14:textId="77777777" w:rsidR="009520D1" w:rsidRDefault="009520D1" w:rsidP="00DA16FF">
              <w:pPr>
                <w:pStyle w:val="AssignBody"/>
                <w:rPr>
                  <w:noProof/>
                  <w:lang w:val="en-US"/>
                </w:rPr>
              </w:pPr>
            </w:p>
            <w:p w14:paraId="4FCCB7F0" w14:textId="50CE3045" w:rsidR="00DA16FF" w:rsidRDefault="00DA16FF" w:rsidP="00DA16FF">
              <w:pPr>
                <w:pStyle w:val="AssignBody"/>
                <w:rPr>
                  <w:noProof/>
                  <w:lang w:val="en-US"/>
                </w:rPr>
              </w:pPr>
              <w:r>
                <w:rPr>
                  <w:noProof/>
                  <w:lang w:val="en-US"/>
                </w:rPr>
                <w:t>Great Schools Partnership</w:t>
              </w:r>
              <w:r w:rsidR="009520D1">
                <w:rPr>
                  <w:noProof/>
                  <w:lang w:val="en-US"/>
                </w:rPr>
                <w:t xml:space="preserve"> (</w:t>
              </w:r>
              <w:r>
                <w:rPr>
                  <w:noProof/>
                  <w:lang w:val="en-US"/>
                </w:rPr>
                <w:t>2013</w:t>
              </w:r>
              <w:r w:rsidR="009520D1">
                <w:rPr>
                  <w:noProof/>
                  <w:lang w:val="en-US"/>
                </w:rPr>
                <w:t>)</w:t>
              </w:r>
              <w:r>
                <w:rPr>
                  <w:noProof/>
                  <w:lang w:val="en-US"/>
                </w:rPr>
                <w:t xml:space="preserve"> </w:t>
              </w:r>
              <w:r>
                <w:rPr>
                  <w:i/>
                  <w:iCs/>
                  <w:noProof/>
                  <w:lang w:val="en-US"/>
                </w:rPr>
                <w:t xml:space="preserve">Learning Progression. </w:t>
              </w:r>
              <w:r>
                <w:rPr>
                  <w:noProof/>
                  <w:lang w:val="en-US"/>
                </w:rPr>
                <w:t xml:space="preserve">Available at: </w:t>
              </w:r>
              <w:r>
                <w:rPr>
                  <w:noProof/>
                  <w:u w:val="single"/>
                  <w:lang w:val="en-US"/>
                </w:rPr>
                <w:t>https://www.edglossary.org/learning-progression/</w:t>
              </w:r>
              <w:r w:rsidR="009520D1">
                <w:rPr>
                  <w:noProof/>
                  <w:lang w:val="en-US"/>
                </w:rPr>
                <w:t xml:space="preserve"> (</w:t>
              </w:r>
              <w:r>
                <w:rPr>
                  <w:noProof/>
                  <w:lang w:val="en-US"/>
                </w:rPr>
                <w:t>Accessed 24 April 2021</w:t>
              </w:r>
              <w:r w:rsidR="009520D1">
                <w:rPr>
                  <w:noProof/>
                  <w:lang w:val="en-US"/>
                </w:rPr>
                <w:t>)</w:t>
              </w:r>
              <w:r>
                <w:rPr>
                  <w:noProof/>
                  <w:lang w:val="en-US"/>
                </w:rPr>
                <w:t>.</w:t>
              </w:r>
            </w:p>
            <w:p w14:paraId="111EA40E" w14:textId="77777777" w:rsidR="009520D1" w:rsidRDefault="009520D1" w:rsidP="00DA16FF">
              <w:pPr>
                <w:pStyle w:val="AssignBody"/>
                <w:rPr>
                  <w:noProof/>
                  <w:lang w:val="en-US"/>
                </w:rPr>
              </w:pPr>
            </w:p>
            <w:p w14:paraId="7BB96234" w14:textId="21AD5736" w:rsidR="00DA16FF" w:rsidRDefault="00DA16FF" w:rsidP="00DA16FF">
              <w:pPr>
                <w:pStyle w:val="AssignBody"/>
                <w:rPr>
                  <w:noProof/>
                  <w:lang w:val="en-US"/>
                </w:rPr>
              </w:pPr>
              <w:r>
                <w:rPr>
                  <w:noProof/>
                  <w:lang w:val="en-US"/>
                </w:rPr>
                <w:t>Grigg, R.</w:t>
              </w:r>
              <w:r w:rsidR="009520D1">
                <w:rPr>
                  <w:noProof/>
                  <w:lang w:val="en-US"/>
                </w:rPr>
                <w:t xml:space="preserve"> (</w:t>
              </w:r>
              <w:r>
                <w:rPr>
                  <w:noProof/>
                  <w:lang w:val="en-US"/>
                </w:rPr>
                <w:t>2015</w:t>
              </w:r>
              <w:r w:rsidR="009520D1">
                <w:rPr>
                  <w:noProof/>
                  <w:lang w:val="en-US"/>
                </w:rPr>
                <w:t>)</w:t>
              </w:r>
              <w:r>
                <w:rPr>
                  <w:noProof/>
                  <w:lang w:val="en-US"/>
                </w:rPr>
                <w:t xml:space="preserve"> </w:t>
              </w:r>
              <w:r>
                <w:rPr>
                  <w:i/>
                  <w:iCs/>
                  <w:noProof/>
                  <w:lang w:val="en-US"/>
                </w:rPr>
                <w:t xml:space="preserve">Becoming an outstanding primary school teacher. </w:t>
              </w:r>
              <w:r>
                <w:rPr>
                  <w:noProof/>
                  <w:lang w:val="en-US"/>
                </w:rPr>
                <w:t>second ed. Oxon: Routledge.</w:t>
              </w:r>
            </w:p>
            <w:p w14:paraId="11F769D8" w14:textId="77777777" w:rsidR="009520D1" w:rsidRDefault="009520D1" w:rsidP="00DA16FF">
              <w:pPr>
                <w:pStyle w:val="AssignBody"/>
                <w:rPr>
                  <w:noProof/>
                  <w:lang w:val="en-US"/>
                </w:rPr>
              </w:pPr>
            </w:p>
            <w:p w14:paraId="11F953F0" w14:textId="3E7BB103" w:rsidR="00DA16FF" w:rsidRDefault="00DA16FF" w:rsidP="00DA16FF">
              <w:pPr>
                <w:pStyle w:val="AssignBody"/>
                <w:rPr>
                  <w:noProof/>
                  <w:lang w:val="en-US"/>
                </w:rPr>
              </w:pPr>
              <w:r>
                <w:rPr>
                  <w:noProof/>
                  <w:lang w:val="en-US"/>
                </w:rPr>
                <w:t>Historical Association</w:t>
              </w:r>
              <w:r w:rsidR="009520D1">
                <w:rPr>
                  <w:noProof/>
                  <w:lang w:val="en-US"/>
                </w:rPr>
                <w:t xml:space="preserve"> (</w:t>
              </w:r>
              <w:r>
                <w:rPr>
                  <w:noProof/>
                  <w:lang w:val="en-US"/>
                </w:rPr>
                <w:t>2014</w:t>
              </w:r>
              <w:r w:rsidR="009520D1">
                <w:rPr>
                  <w:noProof/>
                  <w:lang w:val="en-US"/>
                </w:rPr>
                <w:t>)</w:t>
              </w:r>
              <w:r>
                <w:rPr>
                  <w:noProof/>
                  <w:lang w:val="en-US"/>
                </w:rPr>
                <w:t xml:space="preserve"> </w:t>
              </w:r>
              <w:r>
                <w:rPr>
                  <w:i/>
                  <w:iCs/>
                  <w:noProof/>
                  <w:lang w:val="en-US"/>
                </w:rPr>
                <w:t>Cross-curricular learning.</w:t>
              </w:r>
              <w:r w:rsidR="009520D1">
                <w:rPr>
                  <w:noProof/>
                  <w:lang w:val="en-US"/>
                </w:rPr>
                <w:t xml:space="preserve"> </w:t>
              </w:r>
              <w:r>
                <w:rPr>
                  <w:noProof/>
                  <w:lang w:val="en-US"/>
                </w:rPr>
                <w:t xml:space="preserve">Available at: </w:t>
              </w:r>
              <w:r>
                <w:rPr>
                  <w:noProof/>
                  <w:u w:val="single"/>
                  <w:lang w:val="en-US"/>
                </w:rPr>
                <w:t>https://www.history.org.uk/primary/module/3638/leading-primary-history/3653/cross-curricular-learning</w:t>
              </w:r>
              <w:r w:rsidR="009520D1">
                <w:rPr>
                  <w:noProof/>
                  <w:lang w:val="en-US"/>
                </w:rPr>
                <w:t xml:space="preserve"> (</w:t>
              </w:r>
              <w:r>
                <w:rPr>
                  <w:noProof/>
                  <w:lang w:val="en-US"/>
                </w:rPr>
                <w:t>Accessed 24 April 2021</w:t>
              </w:r>
              <w:r w:rsidR="009520D1">
                <w:rPr>
                  <w:noProof/>
                  <w:lang w:val="en-US"/>
                </w:rPr>
                <w:t>).</w:t>
              </w:r>
            </w:p>
            <w:p w14:paraId="2A42833A" w14:textId="77777777" w:rsidR="009520D1" w:rsidRDefault="009520D1" w:rsidP="00DA16FF">
              <w:pPr>
                <w:pStyle w:val="AssignBody"/>
                <w:rPr>
                  <w:noProof/>
                  <w:lang w:val="en-US"/>
                </w:rPr>
              </w:pPr>
            </w:p>
            <w:p w14:paraId="2515D928" w14:textId="3398665D" w:rsidR="00DA16FF" w:rsidRDefault="00DA16FF" w:rsidP="00DA16FF">
              <w:pPr>
                <w:pStyle w:val="AssignBody"/>
                <w:rPr>
                  <w:noProof/>
                  <w:lang w:val="en-US"/>
                </w:rPr>
              </w:pPr>
              <w:r>
                <w:rPr>
                  <w:noProof/>
                  <w:lang w:val="en-US"/>
                </w:rPr>
                <w:t>Hughes, M.</w:t>
              </w:r>
              <w:r w:rsidR="009520D1">
                <w:rPr>
                  <w:noProof/>
                  <w:lang w:val="en-US"/>
                </w:rPr>
                <w:t xml:space="preserve"> (</w:t>
              </w:r>
              <w:r>
                <w:rPr>
                  <w:noProof/>
                  <w:lang w:val="en-US"/>
                </w:rPr>
                <w:t>1996</w:t>
              </w:r>
              <w:r w:rsidR="009520D1">
                <w:rPr>
                  <w:noProof/>
                  <w:lang w:val="en-US"/>
                </w:rPr>
                <w:t>)</w:t>
              </w:r>
              <w:r>
                <w:rPr>
                  <w:noProof/>
                  <w:lang w:val="en-US"/>
                </w:rPr>
                <w:t xml:space="preserve"> Introduction. In: M. Hughes, ed. </w:t>
              </w:r>
              <w:r>
                <w:rPr>
                  <w:i/>
                  <w:iCs/>
                  <w:noProof/>
                  <w:lang w:val="en-US"/>
                </w:rPr>
                <w:t xml:space="preserve">Progression in Learning. </w:t>
              </w:r>
              <w:r>
                <w:rPr>
                  <w:noProof/>
                  <w:lang w:val="en-US"/>
                </w:rPr>
                <w:t>Gloucestershire: Multilingual Matters Ltd, pp. 1-14.</w:t>
              </w:r>
            </w:p>
            <w:p w14:paraId="28FEC9DF" w14:textId="77777777" w:rsidR="009520D1" w:rsidRDefault="009520D1" w:rsidP="00DA16FF">
              <w:pPr>
                <w:pStyle w:val="AssignBody"/>
                <w:rPr>
                  <w:noProof/>
                  <w:lang w:val="en-US"/>
                </w:rPr>
              </w:pPr>
            </w:p>
            <w:p w14:paraId="5238AB7F" w14:textId="63CB797E" w:rsidR="00DA16FF" w:rsidRDefault="00DA16FF" w:rsidP="00DA16FF">
              <w:pPr>
                <w:pStyle w:val="AssignBody"/>
                <w:rPr>
                  <w:noProof/>
                  <w:lang w:val="en-US"/>
                </w:rPr>
              </w:pPr>
              <w:r>
                <w:rPr>
                  <w:noProof/>
                  <w:lang w:val="en-US"/>
                </w:rPr>
                <w:t>Ko, J. &amp; Sammons, P.</w:t>
              </w:r>
              <w:r w:rsidR="009520D1">
                <w:rPr>
                  <w:noProof/>
                  <w:lang w:val="en-US"/>
                </w:rPr>
                <w:t xml:space="preserve"> (</w:t>
              </w:r>
              <w:r>
                <w:rPr>
                  <w:noProof/>
                  <w:lang w:val="en-US"/>
                </w:rPr>
                <w:t>2013</w:t>
              </w:r>
              <w:r w:rsidR="009520D1">
                <w:rPr>
                  <w:noProof/>
                  <w:lang w:val="en-US"/>
                </w:rPr>
                <w:t>)</w:t>
              </w:r>
              <w:r>
                <w:rPr>
                  <w:noProof/>
                  <w:lang w:val="en-US"/>
                </w:rPr>
                <w:t xml:space="preserve"> </w:t>
              </w:r>
              <w:r>
                <w:rPr>
                  <w:i/>
                  <w:iCs/>
                  <w:noProof/>
                  <w:lang w:val="en-US"/>
                </w:rPr>
                <w:t xml:space="preserve">Effective teaching: A review of research and evidence. </w:t>
              </w:r>
              <w:r>
                <w:rPr>
                  <w:noProof/>
                  <w:lang w:val="en-US"/>
                </w:rPr>
                <w:t>Reading: Education Development Trust.</w:t>
              </w:r>
            </w:p>
            <w:p w14:paraId="0B9AFE99" w14:textId="77777777" w:rsidR="009520D1" w:rsidRDefault="009520D1" w:rsidP="00DA16FF">
              <w:pPr>
                <w:pStyle w:val="AssignBody"/>
                <w:rPr>
                  <w:noProof/>
                  <w:lang w:val="en-US"/>
                </w:rPr>
              </w:pPr>
            </w:p>
            <w:p w14:paraId="63180A6A" w14:textId="4852DE06" w:rsidR="00DA16FF" w:rsidRDefault="00DA16FF" w:rsidP="00DA16FF">
              <w:pPr>
                <w:pStyle w:val="AssignBody"/>
                <w:rPr>
                  <w:noProof/>
                  <w:lang w:val="en-US"/>
                </w:rPr>
              </w:pPr>
              <w:r>
                <w:rPr>
                  <w:noProof/>
                  <w:lang w:val="en-US"/>
                </w:rPr>
                <w:t xml:space="preserve">McHugh, A., 2016. </w:t>
              </w:r>
              <w:r>
                <w:rPr>
                  <w:i/>
                  <w:iCs/>
                  <w:noProof/>
                  <w:lang w:val="en-US"/>
                </w:rPr>
                <w:t xml:space="preserve">Measuring Progress: A Pointless Exercise?. </w:t>
              </w:r>
              <w:r>
                <w:rPr>
                  <w:noProof/>
                  <w:lang w:val="en-US"/>
                </w:rPr>
                <w:t xml:space="preserve">Available at: </w:t>
              </w:r>
              <w:r>
                <w:rPr>
                  <w:noProof/>
                  <w:u w:val="single"/>
                  <w:lang w:val="en-US"/>
                </w:rPr>
                <w:t>https://www.teachingandlearningguru.com/measuring-progress/</w:t>
              </w:r>
              <w:r w:rsidR="009520D1">
                <w:rPr>
                  <w:noProof/>
                  <w:lang w:val="en-US"/>
                </w:rPr>
                <w:t xml:space="preserve"> (</w:t>
              </w:r>
              <w:r>
                <w:rPr>
                  <w:noProof/>
                  <w:lang w:val="en-US"/>
                </w:rPr>
                <w:t>Accessed 29 April 2020</w:t>
              </w:r>
              <w:r w:rsidR="009520D1">
                <w:rPr>
                  <w:noProof/>
                  <w:lang w:val="en-US"/>
                </w:rPr>
                <w:t>)</w:t>
              </w:r>
              <w:r>
                <w:rPr>
                  <w:noProof/>
                  <w:lang w:val="en-US"/>
                </w:rPr>
                <w:t>.</w:t>
              </w:r>
            </w:p>
            <w:p w14:paraId="2E1C5815" w14:textId="77777777" w:rsidR="009520D1" w:rsidRDefault="009520D1" w:rsidP="00DA16FF">
              <w:pPr>
                <w:pStyle w:val="AssignBody"/>
                <w:rPr>
                  <w:noProof/>
                  <w:lang w:val="en-US"/>
                </w:rPr>
              </w:pPr>
            </w:p>
            <w:p w14:paraId="2C547833" w14:textId="54402F71" w:rsidR="00DA16FF" w:rsidRDefault="00DA16FF" w:rsidP="00DA16FF">
              <w:pPr>
                <w:pStyle w:val="AssignBody"/>
                <w:rPr>
                  <w:noProof/>
                  <w:lang w:val="en-US"/>
                </w:rPr>
              </w:pPr>
              <w:r>
                <w:rPr>
                  <w:noProof/>
                  <w:lang w:val="en-US"/>
                </w:rPr>
                <w:t>Newton, N.</w:t>
              </w:r>
              <w:r w:rsidR="009520D1">
                <w:rPr>
                  <w:noProof/>
                  <w:lang w:val="en-US"/>
                </w:rPr>
                <w:t xml:space="preserve"> (</w:t>
              </w:r>
              <w:r>
                <w:rPr>
                  <w:noProof/>
                  <w:lang w:val="en-US"/>
                </w:rPr>
                <w:t>2019</w:t>
              </w:r>
              <w:r w:rsidR="009520D1">
                <w:rPr>
                  <w:noProof/>
                  <w:lang w:val="en-US"/>
                </w:rPr>
                <w:t>)</w:t>
              </w:r>
              <w:r>
                <w:rPr>
                  <w:noProof/>
                  <w:lang w:val="en-US"/>
                </w:rPr>
                <w:t xml:space="preserve"> </w:t>
              </w:r>
              <w:r>
                <w:rPr>
                  <w:i/>
                  <w:iCs/>
                  <w:noProof/>
                  <w:lang w:val="en-US"/>
                </w:rPr>
                <w:t>A new Welsh curriculum aims to make education more holistic. Will it work?.</w:t>
              </w:r>
              <w:r w:rsidR="009520D1">
                <w:rPr>
                  <w:i/>
                  <w:iCs/>
                  <w:noProof/>
                  <w:lang w:val="en-US"/>
                </w:rPr>
                <w:t xml:space="preserve"> </w:t>
              </w:r>
              <w:r>
                <w:rPr>
                  <w:noProof/>
                  <w:lang w:val="en-US"/>
                </w:rPr>
                <w:t xml:space="preserve">Available at: </w:t>
              </w:r>
              <w:r>
                <w:rPr>
                  <w:noProof/>
                  <w:u w:val="single"/>
                  <w:lang w:val="en-US"/>
                </w:rPr>
                <w:t>https://www.weforum.org/agenda/2019/04/a-new-welsh-curriculum-aims-to-make-education-more-holistic-will-it-work/</w:t>
              </w:r>
              <w:r w:rsidR="009520D1">
                <w:rPr>
                  <w:noProof/>
                  <w:lang w:val="en-US"/>
                </w:rPr>
                <w:t xml:space="preserve"> (</w:t>
              </w:r>
              <w:r>
                <w:rPr>
                  <w:noProof/>
                  <w:lang w:val="en-US"/>
                </w:rPr>
                <w:t>Accessed 16 November 2020</w:t>
              </w:r>
              <w:r w:rsidR="009520D1">
                <w:rPr>
                  <w:noProof/>
                  <w:lang w:val="en-US"/>
                </w:rPr>
                <w:t>)</w:t>
              </w:r>
              <w:r>
                <w:rPr>
                  <w:noProof/>
                  <w:lang w:val="en-US"/>
                </w:rPr>
                <w:t>.</w:t>
              </w:r>
            </w:p>
            <w:p w14:paraId="3D68F19F" w14:textId="77777777" w:rsidR="009520D1" w:rsidRDefault="009520D1" w:rsidP="00DA16FF">
              <w:pPr>
                <w:pStyle w:val="AssignBody"/>
                <w:rPr>
                  <w:noProof/>
                  <w:lang w:val="en-US"/>
                </w:rPr>
              </w:pPr>
            </w:p>
            <w:p w14:paraId="3F940163" w14:textId="43C84E2E" w:rsidR="00DA16FF" w:rsidRDefault="00DA16FF" w:rsidP="00DA16FF">
              <w:pPr>
                <w:pStyle w:val="AssignBody"/>
                <w:rPr>
                  <w:noProof/>
                  <w:lang w:val="en-US"/>
                </w:rPr>
              </w:pPr>
              <w:r>
                <w:rPr>
                  <w:noProof/>
                  <w:lang w:val="en-US"/>
                </w:rPr>
                <w:t>OFSTED</w:t>
              </w:r>
              <w:r w:rsidR="009520D1">
                <w:rPr>
                  <w:noProof/>
                  <w:lang w:val="en-US"/>
                </w:rPr>
                <w:t xml:space="preserve"> (</w:t>
              </w:r>
              <w:r>
                <w:rPr>
                  <w:noProof/>
                  <w:lang w:val="en-US"/>
                </w:rPr>
                <w:t>2013</w:t>
              </w:r>
              <w:r w:rsidR="009520D1">
                <w:rPr>
                  <w:noProof/>
                  <w:lang w:val="en-US"/>
                </w:rPr>
                <w:t>)</w:t>
              </w:r>
              <w:r>
                <w:rPr>
                  <w:noProof/>
                  <w:lang w:val="en-US"/>
                </w:rPr>
                <w:t xml:space="preserve"> </w:t>
              </w:r>
              <w:r>
                <w:rPr>
                  <w:i/>
                  <w:iCs/>
                  <w:noProof/>
                  <w:lang w:val="en-US"/>
                </w:rPr>
                <w:t xml:space="preserve">Not yet good enough: personal, social, health and economic education in schools, </w:t>
              </w:r>
              <w:r>
                <w:rPr>
                  <w:noProof/>
                  <w:lang w:val="en-US"/>
                </w:rPr>
                <w:t>London: OFSTED.</w:t>
              </w:r>
            </w:p>
            <w:p w14:paraId="766C0317" w14:textId="77777777" w:rsidR="009520D1" w:rsidRDefault="009520D1" w:rsidP="00DA16FF">
              <w:pPr>
                <w:pStyle w:val="AssignBody"/>
                <w:rPr>
                  <w:noProof/>
                  <w:lang w:val="en-US"/>
                </w:rPr>
              </w:pPr>
            </w:p>
            <w:p w14:paraId="2C060A08" w14:textId="3EC09208" w:rsidR="00DA16FF" w:rsidRDefault="00DA16FF" w:rsidP="00DA16FF">
              <w:pPr>
                <w:pStyle w:val="AssignBody"/>
                <w:rPr>
                  <w:noProof/>
                  <w:lang w:val="en-US"/>
                </w:rPr>
              </w:pPr>
              <w:r>
                <w:rPr>
                  <w:noProof/>
                  <w:lang w:val="en-US"/>
                </w:rPr>
                <w:t>Oxford University Press</w:t>
              </w:r>
              <w:r w:rsidR="009520D1">
                <w:rPr>
                  <w:noProof/>
                  <w:lang w:val="en-US"/>
                </w:rPr>
                <w:t xml:space="preserve"> (</w:t>
              </w:r>
              <w:r>
                <w:rPr>
                  <w:noProof/>
                  <w:lang w:val="en-US"/>
                </w:rPr>
                <w:t>2020</w:t>
              </w:r>
              <w:r w:rsidR="009520D1">
                <w:rPr>
                  <w:noProof/>
                  <w:lang w:val="en-US"/>
                </w:rPr>
                <w:t>)</w:t>
              </w:r>
              <w:r>
                <w:rPr>
                  <w:noProof/>
                  <w:lang w:val="en-US"/>
                </w:rPr>
                <w:t xml:space="preserve"> </w:t>
              </w:r>
              <w:r>
                <w:rPr>
                  <w:i/>
                  <w:iCs/>
                  <w:noProof/>
                  <w:lang w:val="en-US"/>
                </w:rPr>
                <w:t xml:space="preserve">Oxford Learner's Dictionaries. </w:t>
              </w:r>
              <w:r>
                <w:rPr>
                  <w:noProof/>
                  <w:lang w:val="en-US"/>
                </w:rPr>
                <w:t xml:space="preserve">Available at: </w:t>
              </w:r>
              <w:r>
                <w:rPr>
                  <w:noProof/>
                  <w:u w:val="single"/>
                  <w:lang w:val="en-US"/>
                </w:rPr>
                <w:t>https://www.oxfordlearnersdictionaries.com/definition/american_english/progression</w:t>
              </w:r>
              <w:r w:rsidR="009520D1">
                <w:rPr>
                  <w:noProof/>
                  <w:lang w:val="en-US"/>
                </w:rPr>
                <w:t xml:space="preserve"> (</w:t>
              </w:r>
              <w:r>
                <w:rPr>
                  <w:noProof/>
                  <w:lang w:val="en-US"/>
                </w:rPr>
                <w:t>Accessed 11 April 2020</w:t>
              </w:r>
              <w:r w:rsidR="009520D1">
                <w:rPr>
                  <w:noProof/>
                  <w:lang w:val="en-US"/>
                </w:rPr>
                <w:t>)</w:t>
              </w:r>
              <w:r>
                <w:rPr>
                  <w:noProof/>
                  <w:lang w:val="en-US"/>
                </w:rPr>
                <w:t>.</w:t>
              </w:r>
            </w:p>
            <w:p w14:paraId="7CAF02A9" w14:textId="77777777" w:rsidR="009520D1" w:rsidRDefault="009520D1" w:rsidP="00DA16FF">
              <w:pPr>
                <w:pStyle w:val="AssignBody"/>
                <w:rPr>
                  <w:noProof/>
                  <w:lang w:val="en-US"/>
                </w:rPr>
              </w:pPr>
            </w:p>
            <w:p w14:paraId="7EBBB14A" w14:textId="21982260" w:rsidR="00DA16FF" w:rsidRDefault="00DA16FF" w:rsidP="00DA16FF">
              <w:pPr>
                <w:pStyle w:val="AssignBody"/>
                <w:rPr>
                  <w:noProof/>
                  <w:lang w:val="en-US"/>
                </w:rPr>
              </w:pPr>
              <w:r>
                <w:rPr>
                  <w:noProof/>
                  <w:lang w:val="en-US"/>
                </w:rPr>
                <w:t>Palmer, S.</w:t>
              </w:r>
              <w:r w:rsidR="009520D1">
                <w:rPr>
                  <w:noProof/>
                  <w:lang w:val="en-US"/>
                </w:rPr>
                <w:t xml:space="preserve"> (</w:t>
              </w:r>
              <w:r>
                <w:rPr>
                  <w:noProof/>
                  <w:lang w:val="en-US"/>
                </w:rPr>
                <w:t>2015</w:t>
              </w:r>
              <w:r w:rsidR="009520D1">
                <w:rPr>
                  <w:noProof/>
                  <w:lang w:val="en-US"/>
                </w:rPr>
                <w:t xml:space="preserve">) </w:t>
              </w:r>
              <w:r>
                <w:rPr>
                  <w:i/>
                  <w:iCs/>
                  <w:noProof/>
                  <w:lang w:val="en-US"/>
                </w:rPr>
                <w:t xml:space="preserve">Toxic Childhood: How the modern world is damaging our children and what we can do about it. </w:t>
              </w:r>
              <w:r>
                <w:rPr>
                  <w:noProof/>
                  <w:lang w:val="en-US"/>
                </w:rPr>
                <w:t>London: Orion.</w:t>
              </w:r>
            </w:p>
            <w:p w14:paraId="646B8A20" w14:textId="77777777" w:rsidR="009520D1" w:rsidRDefault="009520D1" w:rsidP="00DA16FF">
              <w:pPr>
                <w:pStyle w:val="AssignBody"/>
                <w:rPr>
                  <w:noProof/>
                  <w:lang w:val="en-US"/>
                </w:rPr>
              </w:pPr>
            </w:p>
            <w:p w14:paraId="018D62AA" w14:textId="2D38B9A3" w:rsidR="00DA16FF" w:rsidRDefault="00DA16FF" w:rsidP="00DA16FF">
              <w:pPr>
                <w:pStyle w:val="AssignBody"/>
                <w:rPr>
                  <w:noProof/>
                  <w:lang w:val="en-US"/>
                </w:rPr>
              </w:pPr>
              <w:r>
                <w:rPr>
                  <w:noProof/>
                  <w:lang w:val="en-US"/>
                </w:rPr>
                <w:t>Power, S., Taylor, C. &amp; Newton, N.</w:t>
              </w:r>
              <w:r w:rsidR="009520D1">
                <w:rPr>
                  <w:noProof/>
                  <w:lang w:val="en-US"/>
                </w:rPr>
                <w:t xml:space="preserve"> (</w:t>
              </w:r>
              <w:r>
                <w:rPr>
                  <w:noProof/>
                  <w:lang w:val="en-US"/>
                </w:rPr>
                <w:t>2020</w:t>
              </w:r>
              <w:r w:rsidR="009520D1">
                <w:rPr>
                  <w:noProof/>
                  <w:lang w:val="en-US"/>
                </w:rPr>
                <w:t>)</w:t>
              </w:r>
              <w:r>
                <w:rPr>
                  <w:noProof/>
                  <w:lang w:val="en-US"/>
                </w:rPr>
                <w:t xml:space="preserve"> </w:t>
              </w:r>
              <w:r>
                <w:rPr>
                  <w:i/>
                  <w:iCs/>
                  <w:noProof/>
                  <w:lang w:val="en-US"/>
                </w:rPr>
                <w:t>Curriculum reform and inequality: The challenges facing Wales.</w:t>
              </w:r>
              <w:r w:rsidR="009520D1">
                <w:rPr>
                  <w:noProof/>
                  <w:lang w:val="en-US"/>
                </w:rPr>
                <w:t xml:space="preserve"> </w:t>
              </w:r>
              <w:r>
                <w:rPr>
                  <w:noProof/>
                  <w:lang w:val="en-US"/>
                </w:rPr>
                <w:t xml:space="preserve">Available at: </w:t>
              </w:r>
              <w:r>
                <w:rPr>
                  <w:noProof/>
                  <w:u w:val="single"/>
                  <w:lang w:val="en-US"/>
                </w:rPr>
                <w:t>https://www.bera.ac.uk/blog/curriculum-reform-and-inequality-the-challenges-facing-wales</w:t>
              </w:r>
              <w:r w:rsidR="009520D1">
                <w:rPr>
                  <w:noProof/>
                  <w:lang w:val="en-US"/>
                </w:rPr>
                <w:t xml:space="preserve"> (</w:t>
              </w:r>
              <w:r>
                <w:rPr>
                  <w:noProof/>
                  <w:lang w:val="en-US"/>
                </w:rPr>
                <w:t>Accessed 16 November 2020</w:t>
              </w:r>
              <w:r w:rsidR="009520D1">
                <w:rPr>
                  <w:noProof/>
                  <w:lang w:val="en-US"/>
                </w:rPr>
                <w:t>)</w:t>
              </w:r>
              <w:r>
                <w:rPr>
                  <w:noProof/>
                  <w:lang w:val="en-US"/>
                </w:rPr>
                <w:t>.</w:t>
              </w:r>
            </w:p>
            <w:p w14:paraId="74365CE1" w14:textId="77777777" w:rsidR="009520D1" w:rsidRDefault="009520D1" w:rsidP="00DA16FF">
              <w:pPr>
                <w:pStyle w:val="AssignBody"/>
                <w:rPr>
                  <w:noProof/>
                  <w:lang w:val="en-US"/>
                </w:rPr>
              </w:pPr>
            </w:p>
            <w:p w14:paraId="280ED41F" w14:textId="159CD2C4" w:rsidR="00DA16FF" w:rsidRDefault="00DA16FF" w:rsidP="00DA16FF">
              <w:pPr>
                <w:pStyle w:val="AssignBody"/>
                <w:rPr>
                  <w:noProof/>
                  <w:lang w:val="en-US"/>
                </w:rPr>
              </w:pPr>
              <w:r>
                <w:rPr>
                  <w:noProof/>
                  <w:lang w:val="en-US"/>
                </w:rPr>
                <w:t>Rawling, E.</w:t>
              </w:r>
              <w:r w:rsidR="009520D1">
                <w:rPr>
                  <w:noProof/>
                  <w:lang w:val="en-US"/>
                </w:rPr>
                <w:t xml:space="preserve"> (</w:t>
              </w:r>
              <w:r>
                <w:rPr>
                  <w:noProof/>
                  <w:lang w:val="en-US"/>
                </w:rPr>
                <w:t>2018</w:t>
              </w:r>
              <w:r w:rsidR="009520D1">
                <w:rPr>
                  <w:noProof/>
                  <w:lang w:val="en-US"/>
                </w:rPr>
                <w:t>)</w:t>
              </w:r>
              <w:r>
                <w:rPr>
                  <w:noProof/>
                  <w:lang w:val="en-US"/>
                </w:rPr>
                <w:t xml:space="preserve"> Reflections on Progression in Learning about Place. </w:t>
              </w:r>
              <w:r>
                <w:rPr>
                  <w:i/>
                  <w:iCs/>
                  <w:noProof/>
                  <w:lang w:val="en-US"/>
                </w:rPr>
                <w:t xml:space="preserve">Journal of Geography, </w:t>
              </w:r>
              <w:r>
                <w:rPr>
                  <w:noProof/>
                  <w:lang w:val="en-US"/>
                </w:rPr>
                <w:t>117(3), pp. 128-132.</w:t>
              </w:r>
            </w:p>
            <w:p w14:paraId="3C4E5C61" w14:textId="77777777" w:rsidR="009520D1" w:rsidRDefault="009520D1" w:rsidP="00DA16FF">
              <w:pPr>
                <w:pStyle w:val="AssignBody"/>
                <w:rPr>
                  <w:noProof/>
                  <w:lang w:val="en-US"/>
                </w:rPr>
              </w:pPr>
            </w:p>
            <w:p w14:paraId="5BEC8439" w14:textId="5AF93356" w:rsidR="00DA16FF" w:rsidRDefault="00DA16FF" w:rsidP="00DA16FF">
              <w:pPr>
                <w:pStyle w:val="AssignBody"/>
                <w:rPr>
                  <w:noProof/>
                  <w:lang w:val="en-US"/>
                </w:rPr>
              </w:pPr>
              <w:r>
                <w:rPr>
                  <w:noProof/>
                  <w:lang w:val="en-US"/>
                </w:rPr>
                <w:t>Sherrington, T.</w:t>
              </w:r>
              <w:r w:rsidR="009520D1">
                <w:rPr>
                  <w:noProof/>
                  <w:lang w:val="en-US"/>
                </w:rPr>
                <w:t xml:space="preserve"> (</w:t>
              </w:r>
              <w:r>
                <w:rPr>
                  <w:noProof/>
                  <w:lang w:val="en-US"/>
                </w:rPr>
                <w:t>2013</w:t>
              </w:r>
              <w:r w:rsidR="009520D1">
                <w:rPr>
                  <w:noProof/>
                  <w:lang w:val="en-US"/>
                </w:rPr>
                <w:t>)</w:t>
              </w:r>
              <w:r>
                <w:rPr>
                  <w:noProof/>
                  <w:lang w:val="en-US"/>
                </w:rPr>
                <w:t xml:space="preserve"> </w:t>
              </w:r>
              <w:r>
                <w:rPr>
                  <w:i/>
                  <w:iCs/>
                  <w:noProof/>
                  <w:lang w:val="en-US"/>
                </w:rPr>
                <w:t>Planning a lesson sequence; observing a lesson sequence.</w:t>
              </w:r>
              <w:r w:rsidR="009520D1">
                <w:rPr>
                  <w:noProof/>
                  <w:lang w:val="en-US"/>
                </w:rPr>
                <w:t xml:space="preserve"> </w:t>
              </w:r>
              <w:r>
                <w:rPr>
                  <w:noProof/>
                  <w:lang w:val="en-US"/>
                </w:rPr>
                <w:t xml:space="preserve">Available at: </w:t>
              </w:r>
              <w:r>
                <w:rPr>
                  <w:noProof/>
                  <w:u w:val="single"/>
                  <w:lang w:val="en-US"/>
                </w:rPr>
                <w:t>https://teacherhead.com/2013/06/16/planning-a-lesson-sequence-observing-a-lesson-sequence/</w:t>
              </w:r>
              <w:r w:rsidR="009520D1">
                <w:rPr>
                  <w:noProof/>
                  <w:lang w:val="en-US"/>
                </w:rPr>
                <w:t xml:space="preserve"> (</w:t>
              </w:r>
              <w:r>
                <w:rPr>
                  <w:noProof/>
                  <w:lang w:val="en-US"/>
                </w:rPr>
                <w:t>Accessed 28 April 2021</w:t>
              </w:r>
              <w:r w:rsidR="009520D1">
                <w:rPr>
                  <w:noProof/>
                  <w:lang w:val="en-US"/>
                </w:rPr>
                <w:t>)</w:t>
              </w:r>
              <w:r>
                <w:rPr>
                  <w:noProof/>
                  <w:lang w:val="en-US"/>
                </w:rPr>
                <w:t>.</w:t>
              </w:r>
            </w:p>
            <w:p w14:paraId="25335B9C" w14:textId="77777777" w:rsidR="009520D1" w:rsidRDefault="009520D1" w:rsidP="00DA16FF">
              <w:pPr>
                <w:pStyle w:val="AssignBody"/>
                <w:rPr>
                  <w:noProof/>
                  <w:lang w:val="en-US"/>
                </w:rPr>
              </w:pPr>
            </w:p>
            <w:p w14:paraId="1B9977AE" w14:textId="6E87BB41" w:rsidR="00DA16FF" w:rsidRDefault="00DA16FF" w:rsidP="00DA16FF">
              <w:pPr>
                <w:pStyle w:val="AssignBody"/>
                <w:rPr>
                  <w:noProof/>
                  <w:lang w:val="en-US"/>
                </w:rPr>
              </w:pPr>
              <w:r>
                <w:rPr>
                  <w:noProof/>
                  <w:lang w:val="en-US"/>
                </w:rPr>
                <w:t>Sherrington, T.</w:t>
              </w:r>
              <w:r w:rsidR="009520D1">
                <w:rPr>
                  <w:noProof/>
                  <w:lang w:val="en-US"/>
                </w:rPr>
                <w:t xml:space="preserve"> (</w:t>
              </w:r>
              <w:r>
                <w:rPr>
                  <w:noProof/>
                  <w:lang w:val="en-US"/>
                </w:rPr>
                <w:t>2018</w:t>
              </w:r>
              <w:r w:rsidR="009520D1">
                <w:rPr>
                  <w:noProof/>
                  <w:lang w:val="en-US"/>
                </w:rPr>
                <w:t>)</w:t>
              </w:r>
              <w:r>
                <w:rPr>
                  <w:noProof/>
                  <w:lang w:val="en-US"/>
                </w:rPr>
                <w:t xml:space="preserve"> </w:t>
              </w:r>
              <w:r>
                <w:rPr>
                  <w:i/>
                  <w:iCs/>
                  <w:noProof/>
                  <w:lang w:val="en-US"/>
                </w:rPr>
                <w:t xml:space="preserve">How can we measure and report progress meaningfully?. </w:t>
              </w:r>
              <w:r>
                <w:rPr>
                  <w:noProof/>
                  <w:lang w:val="en-US"/>
                </w:rPr>
                <w:t xml:space="preserve">Available at: </w:t>
              </w:r>
              <w:r>
                <w:rPr>
                  <w:noProof/>
                  <w:u w:val="single"/>
                  <w:lang w:val="en-US"/>
                </w:rPr>
                <w:t>https://teacherhead.com/2018/06/18/how-can-we-measure-and-report-progress-meaningfully/</w:t>
              </w:r>
              <w:r w:rsidR="009520D1">
                <w:rPr>
                  <w:noProof/>
                  <w:lang w:val="en-US"/>
                </w:rPr>
                <w:t xml:space="preserve"> (</w:t>
              </w:r>
              <w:r>
                <w:rPr>
                  <w:noProof/>
                  <w:lang w:val="en-US"/>
                </w:rPr>
                <w:t>Accessed 29 April 2021</w:t>
              </w:r>
              <w:r w:rsidR="009520D1">
                <w:rPr>
                  <w:noProof/>
                  <w:lang w:val="en-US"/>
                </w:rPr>
                <w:t>)</w:t>
              </w:r>
              <w:r>
                <w:rPr>
                  <w:noProof/>
                  <w:lang w:val="en-US"/>
                </w:rPr>
                <w:t>.</w:t>
              </w:r>
            </w:p>
            <w:p w14:paraId="6827A0C0" w14:textId="77777777" w:rsidR="009520D1" w:rsidRDefault="009520D1" w:rsidP="00DA16FF">
              <w:pPr>
                <w:pStyle w:val="AssignBody"/>
                <w:rPr>
                  <w:noProof/>
                  <w:lang w:val="en-US"/>
                </w:rPr>
              </w:pPr>
            </w:p>
            <w:p w14:paraId="69911ED5" w14:textId="675E7742" w:rsidR="00DA16FF" w:rsidRDefault="00DA16FF" w:rsidP="00DA16FF">
              <w:pPr>
                <w:pStyle w:val="AssignBody"/>
                <w:rPr>
                  <w:noProof/>
                  <w:lang w:val="en-US"/>
                </w:rPr>
              </w:pPr>
              <w:r>
                <w:rPr>
                  <w:noProof/>
                  <w:lang w:val="en-US"/>
                </w:rPr>
                <w:t>Welsh Government</w:t>
              </w:r>
              <w:r w:rsidR="009520D1">
                <w:rPr>
                  <w:noProof/>
                  <w:lang w:val="en-US"/>
                </w:rPr>
                <w:t xml:space="preserve"> (</w:t>
              </w:r>
              <w:r>
                <w:rPr>
                  <w:noProof/>
                  <w:lang w:val="en-US"/>
                </w:rPr>
                <w:t>2020a</w:t>
              </w:r>
              <w:r w:rsidR="009520D1">
                <w:rPr>
                  <w:noProof/>
                  <w:lang w:val="en-US"/>
                </w:rPr>
                <w:t>)</w:t>
              </w:r>
              <w:r>
                <w:rPr>
                  <w:noProof/>
                  <w:lang w:val="en-US"/>
                </w:rPr>
                <w:t xml:space="preserve"> </w:t>
              </w:r>
              <w:r>
                <w:rPr>
                  <w:i/>
                  <w:iCs/>
                  <w:noProof/>
                  <w:lang w:val="en-US"/>
                </w:rPr>
                <w:t xml:space="preserve">Introduction to Curriculum for Wales guidance. </w:t>
              </w:r>
              <w:r>
                <w:rPr>
                  <w:noProof/>
                  <w:lang w:val="en-US"/>
                </w:rPr>
                <w:t xml:space="preserve">Available at: </w:t>
              </w:r>
              <w:r>
                <w:rPr>
                  <w:noProof/>
                  <w:u w:val="single"/>
                  <w:lang w:val="en-US"/>
                </w:rPr>
                <w:t>https://hwb.gov.wales/curriculum-for-wales/introduction</w:t>
              </w:r>
              <w:r w:rsidR="009520D1">
                <w:rPr>
                  <w:noProof/>
                  <w:lang w:val="en-US"/>
                </w:rPr>
                <w:t xml:space="preserve"> (</w:t>
              </w:r>
              <w:r>
                <w:rPr>
                  <w:noProof/>
                  <w:lang w:val="en-US"/>
                </w:rPr>
                <w:t>Accessed 24 April 2021</w:t>
              </w:r>
              <w:r w:rsidR="009520D1">
                <w:rPr>
                  <w:noProof/>
                  <w:lang w:val="en-US"/>
                </w:rPr>
                <w:t>)</w:t>
              </w:r>
              <w:r>
                <w:rPr>
                  <w:noProof/>
                  <w:lang w:val="en-US"/>
                </w:rPr>
                <w:t>.</w:t>
              </w:r>
            </w:p>
            <w:p w14:paraId="2E121C7C" w14:textId="77777777" w:rsidR="009520D1" w:rsidRDefault="009520D1" w:rsidP="00DA16FF">
              <w:pPr>
                <w:pStyle w:val="AssignBody"/>
                <w:rPr>
                  <w:noProof/>
                  <w:lang w:val="en-US"/>
                </w:rPr>
              </w:pPr>
            </w:p>
            <w:p w14:paraId="7F58BC4C" w14:textId="1FD79CF3" w:rsidR="00DA16FF" w:rsidRDefault="00DA16FF" w:rsidP="00DA16FF">
              <w:pPr>
                <w:pStyle w:val="AssignBody"/>
                <w:rPr>
                  <w:noProof/>
                  <w:lang w:val="en-US"/>
                </w:rPr>
              </w:pPr>
              <w:r>
                <w:rPr>
                  <w:noProof/>
                  <w:lang w:val="en-US"/>
                </w:rPr>
                <w:t>Welsh Government</w:t>
              </w:r>
              <w:r w:rsidR="009520D1">
                <w:rPr>
                  <w:noProof/>
                  <w:lang w:val="en-US"/>
                </w:rPr>
                <w:t xml:space="preserve"> (</w:t>
              </w:r>
              <w:r>
                <w:rPr>
                  <w:noProof/>
                  <w:lang w:val="en-US"/>
                </w:rPr>
                <w:t>2020b</w:t>
              </w:r>
              <w:r w:rsidR="009520D1">
                <w:rPr>
                  <w:noProof/>
                  <w:lang w:val="en-US"/>
                </w:rPr>
                <w:t>)</w:t>
              </w:r>
              <w:r>
                <w:rPr>
                  <w:noProof/>
                  <w:lang w:val="en-US"/>
                </w:rPr>
                <w:t xml:space="preserve"> </w:t>
              </w:r>
              <w:r>
                <w:rPr>
                  <w:i/>
                  <w:iCs/>
                  <w:noProof/>
                  <w:lang w:val="en-US"/>
                </w:rPr>
                <w:t xml:space="preserve">Professional Standard for Teaching and Leadership, </w:t>
              </w:r>
              <w:r>
                <w:rPr>
                  <w:noProof/>
                  <w:lang w:val="en-US"/>
                </w:rPr>
                <w:t>Cardiff: Welsh Government.</w:t>
              </w:r>
            </w:p>
            <w:p w14:paraId="2DACDFA2" w14:textId="77777777" w:rsidR="009520D1" w:rsidRDefault="009520D1" w:rsidP="00DA16FF">
              <w:pPr>
                <w:pStyle w:val="AssignBody"/>
                <w:rPr>
                  <w:noProof/>
                  <w:lang w:val="en-US"/>
                </w:rPr>
              </w:pPr>
            </w:p>
            <w:p w14:paraId="0A3CB788" w14:textId="34FA8013" w:rsidR="00DA16FF" w:rsidRDefault="00DA16FF" w:rsidP="00DA16FF">
              <w:pPr>
                <w:pStyle w:val="AssignBody"/>
                <w:rPr>
                  <w:noProof/>
                  <w:lang w:val="en-US"/>
                </w:rPr>
              </w:pPr>
              <w:r>
                <w:rPr>
                  <w:noProof/>
                  <w:lang w:val="en-US"/>
                </w:rPr>
                <w:t>Welsh Government</w:t>
              </w:r>
              <w:r w:rsidR="009520D1">
                <w:rPr>
                  <w:noProof/>
                  <w:lang w:val="en-US"/>
                </w:rPr>
                <w:t xml:space="preserve"> (</w:t>
              </w:r>
              <w:r>
                <w:rPr>
                  <w:noProof/>
                  <w:lang w:val="en-US"/>
                </w:rPr>
                <w:t>2020c</w:t>
              </w:r>
              <w:r w:rsidR="009520D1">
                <w:rPr>
                  <w:noProof/>
                  <w:lang w:val="en-US"/>
                </w:rPr>
                <w:t>)</w:t>
              </w:r>
              <w:r>
                <w:rPr>
                  <w:noProof/>
                  <w:lang w:val="en-US"/>
                </w:rPr>
                <w:t xml:space="preserve"> </w:t>
              </w:r>
              <w:r>
                <w:rPr>
                  <w:i/>
                  <w:iCs/>
                  <w:noProof/>
                  <w:lang w:val="en-US"/>
                </w:rPr>
                <w:t xml:space="preserve">Developing a vision for curriculum design. </w:t>
              </w:r>
              <w:r>
                <w:rPr>
                  <w:noProof/>
                  <w:lang w:val="en-US"/>
                </w:rPr>
                <w:t xml:space="preserve">Available at: </w:t>
              </w:r>
              <w:r>
                <w:rPr>
                  <w:noProof/>
                  <w:u w:val="single"/>
                  <w:lang w:val="en-US"/>
                </w:rPr>
                <w:t>https://hwb.gov.wales/curriculum-for-wales/designing-your-curriculum/developing-a-vision-for-curriculum-design/#curriculum-design-and-the-four-purposes</w:t>
              </w:r>
              <w:r w:rsidR="009520D1">
                <w:rPr>
                  <w:noProof/>
                  <w:lang w:val="en-US"/>
                </w:rPr>
                <w:t xml:space="preserve"> (</w:t>
              </w:r>
              <w:r>
                <w:rPr>
                  <w:noProof/>
                  <w:lang w:val="en-US"/>
                </w:rPr>
                <w:t>Accessed 27 April 2021</w:t>
              </w:r>
              <w:r w:rsidR="009520D1">
                <w:rPr>
                  <w:noProof/>
                  <w:lang w:val="en-US"/>
                </w:rPr>
                <w:t>)</w:t>
              </w:r>
              <w:r>
                <w:rPr>
                  <w:noProof/>
                  <w:lang w:val="en-US"/>
                </w:rPr>
                <w:t>.</w:t>
              </w:r>
            </w:p>
            <w:p w14:paraId="09102781" w14:textId="77777777" w:rsidR="009520D1" w:rsidRDefault="009520D1" w:rsidP="00DA16FF">
              <w:pPr>
                <w:pStyle w:val="AssignBody"/>
                <w:rPr>
                  <w:noProof/>
                  <w:lang w:val="en-US"/>
                </w:rPr>
              </w:pPr>
            </w:p>
            <w:p w14:paraId="5659A310" w14:textId="28762F5A" w:rsidR="00DA16FF" w:rsidRDefault="00DA16FF" w:rsidP="00DA16FF">
              <w:pPr>
                <w:pStyle w:val="AssignBody"/>
                <w:rPr>
                  <w:noProof/>
                  <w:lang w:val="en-US"/>
                </w:rPr>
              </w:pPr>
              <w:r>
                <w:rPr>
                  <w:noProof/>
                  <w:lang w:val="en-US"/>
                </w:rPr>
                <w:t>Welsh Government</w:t>
              </w:r>
              <w:r w:rsidR="009520D1">
                <w:rPr>
                  <w:noProof/>
                  <w:lang w:val="en-US"/>
                </w:rPr>
                <w:t xml:space="preserve"> (</w:t>
              </w:r>
              <w:r>
                <w:rPr>
                  <w:noProof/>
                  <w:lang w:val="en-US"/>
                </w:rPr>
                <w:t>2020</w:t>
              </w:r>
              <w:r w:rsidR="009520D1">
                <w:rPr>
                  <w:noProof/>
                  <w:lang w:val="en-US"/>
                </w:rPr>
                <w:t>)</w:t>
              </w:r>
              <w:r>
                <w:rPr>
                  <w:noProof/>
                  <w:lang w:val="en-US"/>
                </w:rPr>
                <w:t xml:space="preserve"> </w:t>
              </w:r>
              <w:r>
                <w:rPr>
                  <w:i/>
                  <w:iCs/>
                  <w:noProof/>
                  <w:lang w:val="en-US"/>
                </w:rPr>
                <w:t>Curriculum for Wales: Implementation Plan.</w:t>
              </w:r>
              <w:r w:rsidR="009520D1">
                <w:rPr>
                  <w:i/>
                  <w:iCs/>
                  <w:noProof/>
                  <w:lang w:val="en-US"/>
                </w:rPr>
                <w:t xml:space="preserve"> </w:t>
              </w:r>
              <w:r>
                <w:rPr>
                  <w:noProof/>
                  <w:lang w:val="en-US"/>
                </w:rPr>
                <w:t xml:space="preserve">Available at: </w:t>
              </w:r>
              <w:r>
                <w:rPr>
                  <w:noProof/>
                  <w:u w:val="single"/>
                  <w:lang w:val="en-US"/>
                </w:rPr>
                <w:t>https://hwb.gov.wales/curriculum-for-wales/curriculum-for-wales-implementation-plan/</w:t>
              </w:r>
              <w:r w:rsidR="009520D1">
                <w:rPr>
                  <w:noProof/>
                  <w:u w:val="single"/>
                  <w:lang w:val="en-US"/>
                </w:rPr>
                <w:t xml:space="preserve"> (</w:t>
              </w:r>
              <w:r>
                <w:rPr>
                  <w:noProof/>
                  <w:lang w:val="en-US"/>
                </w:rPr>
                <w:t>Accessed 27 April 2021</w:t>
              </w:r>
              <w:r w:rsidR="009520D1">
                <w:rPr>
                  <w:noProof/>
                  <w:lang w:val="en-US"/>
                </w:rPr>
                <w:t>)</w:t>
              </w:r>
              <w:r>
                <w:rPr>
                  <w:noProof/>
                  <w:lang w:val="en-US"/>
                </w:rPr>
                <w:t>.</w:t>
              </w:r>
            </w:p>
            <w:p w14:paraId="59035B5F" w14:textId="77777777" w:rsidR="009520D1" w:rsidRDefault="009520D1" w:rsidP="00DA16FF">
              <w:pPr>
                <w:pStyle w:val="AssignBody"/>
                <w:rPr>
                  <w:noProof/>
                  <w:lang w:val="en-US"/>
                </w:rPr>
              </w:pPr>
            </w:p>
            <w:p w14:paraId="47D181AA" w14:textId="7BBB403D" w:rsidR="00DA16FF" w:rsidRDefault="00DA16FF" w:rsidP="00DA16FF">
              <w:pPr>
                <w:pStyle w:val="AssignBody"/>
                <w:rPr>
                  <w:noProof/>
                  <w:lang w:val="en-US"/>
                </w:rPr>
              </w:pPr>
              <w:r>
                <w:rPr>
                  <w:noProof/>
                  <w:lang w:val="en-US"/>
                </w:rPr>
                <w:t>Welsh Government</w:t>
              </w:r>
              <w:r w:rsidR="009520D1">
                <w:rPr>
                  <w:noProof/>
                  <w:lang w:val="en-US"/>
                </w:rPr>
                <w:t xml:space="preserve"> (</w:t>
              </w:r>
              <w:r>
                <w:rPr>
                  <w:noProof/>
                  <w:lang w:val="en-US"/>
                </w:rPr>
                <w:t>2020d</w:t>
              </w:r>
              <w:r w:rsidR="009520D1">
                <w:rPr>
                  <w:noProof/>
                  <w:lang w:val="en-US"/>
                </w:rPr>
                <w:t>)</w:t>
              </w:r>
              <w:r>
                <w:rPr>
                  <w:noProof/>
                  <w:lang w:val="en-US"/>
                </w:rPr>
                <w:t xml:space="preserve"> </w:t>
              </w:r>
              <w:r>
                <w:rPr>
                  <w:i/>
                  <w:iCs/>
                  <w:noProof/>
                  <w:lang w:val="en-US"/>
                </w:rPr>
                <w:t>Supporting learner progression: assessment guidance.</w:t>
              </w:r>
              <w:r w:rsidR="00CC3290">
                <w:rPr>
                  <w:i/>
                  <w:iCs/>
                  <w:noProof/>
                  <w:lang w:val="en-US"/>
                </w:rPr>
                <w:t xml:space="preserve"> </w:t>
              </w:r>
              <w:r>
                <w:rPr>
                  <w:noProof/>
                  <w:lang w:val="en-US"/>
                </w:rPr>
                <w:t xml:space="preserve">Available at: </w:t>
              </w:r>
              <w:r>
                <w:rPr>
                  <w:noProof/>
                  <w:u w:val="single"/>
                  <w:lang w:val="en-US"/>
                </w:rPr>
                <w:t>https://hwb.gov.wales/curriculum-for-wales/supporting-learner-progression-assessment-guidance</w:t>
              </w:r>
              <w:r w:rsidR="00CC3290">
                <w:rPr>
                  <w:noProof/>
                  <w:lang w:val="en-US"/>
                </w:rPr>
                <w:t xml:space="preserve"> (</w:t>
              </w:r>
              <w:r>
                <w:rPr>
                  <w:noProof/>
                  <w:lang w:val="en-US"/>
                </w:rPr>
                <w:t>Accessed 27 April 2021</w:t>
              </w:r>
              <w:r w:rsidR="00CC3290">
                <w:rPr>
                  <w:noProof/>
                  <w:lang w:val="en-US"/>
                </w:rPr>
                <w:t>).</w:t>
              </w:r>
            </w:p>
            <w:p w14:paraId="599C6197" w14:textId="77777777" w:rsidR="00CC3290" w:rsidRDefault="00CC3290" w:rsidP="00DA16FF">
              <w:pPr>
                <w:pStyle w:val="AssignBody"/>
                <w:rPr>
                  <w:noProof/>
                  <w:lang w:val="en-US"/>
                </w:rPr>
              </w:pPr>
            </w:p>
            <w:p w14:paraId="4B684354" w14:textId="27229E31" w:rsidR="00DA16FF" w:rsidRDefault="00DA16FF" w:rsidP="00DA16FF">
              <w:pPr>
                <w:pStyle w:val="AssignBody"/>
                <w:rPr>
                  <w:noProof/>
                  <w:lang w:val="en-US"/>
                </w:rPr>
              </w:pPr>
              <w:r>
                <w:rPr>
                  <w:noProof/>
                  <w:lang w:val="en-US"/>
                </w:rPr>
                <w:t>Welsh Government</w:t>
              </w:r>
              <w:r w:rsidR="00CC3290">
                <w:rPr>
                  <w:noProof/>
                  <w:lang w:val="en-US"/>
                </w:rPr>
                <w:t xml:space="preserve"> (</w:t>
              </w:r>
              <w:r>
                <w:rPr>
                  <w:noProof/>
                  <w:lang w:val="en-US"/>
                </w:rPr>
                <w:t>2020e</w:t>
              </w:r>
              <w:r w:rsidR="00CC3290">
                <w:rPr>
                  <w:noProof/>
                  <w:lang w:val="en-US"/>
                </w:rPr>
                <w:t>)</w:t>
              </w:r>
              <w:r>
                <w:rPr>
                  <w:noProof/>
                  <w:lang w:val="en-US"/>
                </w:rPr>
                <w:t xml:space="preserve"> </w:t>
              </w:r>
              <w:r>
                <w:rPr>
                  <w:i/>
                  <w:iCs/>
                  <w:noProof/>
                  <w:lang w:val="en-US"/>
                </w:rPr>
                <w:t xml:space="preserve">Curriculum for Wales guidance, </w:t>
              </w:r>
              <w:r>
                <w:rPr>
                  <w:noProof/>
                  <w:lang w:val="en-US"/>
                </w:rPr>
                <w:t>Cardiff: Crown.</w:t>
              </w:r>
            </w:p>
            <w:p w14:paraId="761B7E3C" w14:textId="77777777" w:rsidR="00CC3290" w:rsidRDefault="00CC3290" w:rsidP="00DA16FF">
              <w:pPr>
                <w:pStyle w:val="AssignBody"/>
                <w:rPr>
                  <w:noProof/>
                  <w:lang w:val="en-US"/>
                </w:rPr>
              </w:pPr>
            </w:p>
            <w:p w14:paraId="79EBCEEB" w14:textId="221485CF" w:rsidR="00DA16FF" w:rsidRDefault="00DA16FF" w:rsidP="00DA16FF">
              <w:pPr>
                <w:pStyle w:val="AssignBody"/>
                <w:rPr>
                  <w:noProof/>
                  <w:lang w:val="en-US"/>
                </w:rPr>
              </w:pPr>
              <w:r>
                <w:rPr>
                  <w:noProof/>
                  <w:lang w:val="en-US"/>
                </w:rPr>
                <w:t>Welsh Government</w:t>
              </w:r>
              <w:r w:rsidR="00CC3290">
                <w:rPr>
                  <w:noProof/>
                  <w:lang w:val="en-US"/>
                </w:rPr>
                <w:t xml:space="preserve"> (</w:t>
              </w:r>
              <w:r>
                <w:rPr>
                  <w:noProof/>
                  <w:lang w:val="en-US"/>
                </w:rPr>
                <w:t>2021</w:t>
              </w:r>
              <w:r w:rsidR="00CC3290">
                <w:rPr>
                  <w:noProof/>
                  <w:lang w:val="en-US"/>
                </w:rPr>
                <w:t>)</w:t>
              </w:r>
              <w:r>
                <w:rPr>
                  <w:noProof/>
                  <w:lang w:val="en-US"/>
                </w:rPr>
                <w:t xml:space="preserve"> </w:t>
              </w:r>
              <w:r>
                <w:rPr>
                  <w:i/>
                  <w:iCs/>
                  <w:noProof/>
                  <w:lang w:val="en-US"/>
                </w:rPr>
                <w:t xml:space="preserve">Curriculum and Assessment (Wales) Act 2021, </w:t>
              </w:r>
              <w:r>
                <w:rPr>
                  <w:noProof/>
                  <w:lang w:val="en-US"/>
                </w:rPr>
                <w:t>Cardiff: Welsh Government.</w:t>
              </w:r>
            </w:p>
            <w:p w14:paraId="681FE9AD" w14:textId="4CA6BCBA" w:rsidR="00DA16FF" w:rsidRDefault="00DA16FF" w:rsidP="00DA16FF">
              <w:pPr>
                <w:pStyle w:val="AssignBody"/>
              </w:pPr>
              <w:r>
                <w:rPr>
                  <w:b/>
                  <w:bCs/>
                  <w:noProof/>
                </w:rPr>
                <w:fldChar w:fldCharType="end"/>
              </w:r>
            </w:p>
          </w:sdtContent>
        </w:sdt>
      </w:sdtContent>
    </w:sdt>
    <w:p w14:paraId="326BF138" w14:textId="77777777" w:rsidR="00AF46CD" w:rsidRPr="00247D79" w:rsidRDefault="00AF46CD" w:rsidP="00AE7C6C">
      <w:pPr>
        <w:pStyle w:val="AssignBody"/>
      </w:pPr>
    </w:p>
    <w:p w14:paraId="6271362B" w14:textId="77777777" w:rsidR="00B327EB" w:rsidRPr="00247D79" w:rsidRDefault="00B327EB">
      <w:pPr>
        <w:rPr>
          <w:rFonts w:ascii="Arial" w:hAnsi="Arial"/>
        </w:rPr>
      </w:pPr>
      <w:r w:rsidRPr="00247D79">
        <w:br w:type="page"/>
      </w:r>
    </w:p>
    <w:p w14:paraId="463ED7CA" w14:textId="3031763B" w:rsidR="00B327EB" w:rsidRPr="00247D79" w:rsidRDefault="00342165" w:rsidP="00342165">
      <w:pPr>
        <w:pStyle w:val="AssignSubHeader"/>
      </w:pPr>
      <w:r w:rsidRPr="00247D79">
        <w:t>Appendices</w:t>
      </w:r>
    </w:p>
    <w:p w14:paraId="5D8C5F2B" w14:textId="58ED299D" w:rsidR="00B34F6E" w:rsidRPr="00247D79" w:rsidRDefault="00B34F6E" w:rsidP="00B34F6E">
      <w:pPr>
        <w:pStyle w:val="AssignBody"/>
      </w:pPr>
    </w:p>
    <w:p w14:paraId="47334D98" w14:textId="65DB8281" w:rsidR="00117928" w:rsidRPr="003D3A03" w:rsidRDefault="003D3A03" w:rsidP="003D3A03">
      <w:pPr>
        <w:pStyle w:val="AssignSubHeader"/>
      </w:pPr>
      <w:r>
        <w:rPr>
          <w:noProof/>
        </w:rPr>
        <w:drawing>
          <wp:anchor distT="0" distB="0" distL="114300" distR="114300" simplePos="0" relativeHeight="251658240" behindDoc="0" locked="0" layoutInCell="1" allowOverlap="1" wp14:anchorId="44130E5A" wp14:editId="575406EB">
            <wp:simplePos x="0" y="0"/>
            <wp:positionH relativeFrom="column">
              <wp:posOffset>-473528</wp:posOffset>
            </wp:positionH>
            <wp:positionV relativeFrom="paragraph">
              <wp:posOffset>399415</wp:posOffset>
            </wp:positionV>
            <wp:extent cx="6541335" cy="7913511"/>
            <wp:effectExtent l="0" t="0" r="0" b="0"/>
            <wp:wrapSquare wrapText="bothSides"/>
            <wp:docPr id="10" name="Picture 1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Table&#10;&#10;Description automatically generated"/>
                    <pic:cNvPicPr/>
                  </pic:nvPicPr>
                  <pic:blipFill>
                    <a:blip r:embed="rId25">
                      <a:extLst>
                        <a:ext uri="{28A0092B-C50C-407E-A947-70E740481C1C}">
                          <a14:useLocalDpi xmlns:a14="http://schemas.microsoft.com/office/drawing/2010/main" val="0"/>
                        </a:ext>
                      </a:extLst>
                    </a:blip>
                    <a:stretch>
                      <a:fillRect/>
                    </a:stretch>
                  </pic:blipFill>
                  <pic:spPr>
                    <a:xfrm>
                      <a:off x="0" y="0"/>
                      <a:ext cx="6541335" cy="7913511"/>
                    </a:xfrm>
                    <a:prstGeom prst="rect">
                      <a:avLst/>
                    </a:prstGeom>
                  </pic:spPr>
                </pic:pic>
              </a:graphicData>
            </a:graphic>
            <wp14:sizeRelH relativeFrom="page">
              <wp14:pctWidth>0</wp14:pctWidth>
            </wp14:sizeRelH>
            <wp14:sizeRelV relativeFrom="page">
              <wp14:pctHeight>0</wp14:pctHeight>
            </wp14:sizeRelV>
          </wp:anchor>
        </w:drawing>
      </w:r>
      <w:r w:rsidR="00FF7B9F" w:rsidRPr="00247D79">
        <w:t>Appendix A</w:t>
      </w:r>
      <w:r w:rsidR="009D0B2E" w:rsidRPr="00247D79">
        <w:t xml:space="preserve"> – </w:t>
      </w:r>
      <w:r w:rsidR="00FB49CE" w:rsidRPr="00247D79">
        <w:t>Cold Write:</w:t>
      </w:r>
    </w:p>
    <w:p w14:paraId="16F4D37F" w14:textId="49A0D611" w:rsidR="00CA019F" w:rsidRPr="00247D79" w:rsidRDefault="00CA019F" w:rsidP="00B34F6E">
      <w:pPr>
        <w:pStyle w:val="AssignSubHeader"/>
      </w:pPr>
      <w:r w:rsidRPr="00247D79">
        <w:t xml:space="preserve">Appendix </w:t>
      </w:r>
      <w:r w:rsidR="004909D3" w:rsidRPr="00247D79">
        <w:t>B</w:t>
      </w:r>
      <w:r w:rsidR="009D0B2E" w:rsidRPr="00247D79">
        <w:t xml:space="preserve"> – </w:t>
      </w:r>
      <w:r w:rsidR="00490D06" w:rsidRPr="00247D79">
        <w:t>Mathematics series of lesson plans:</w:t>
      </w:r>
    </w:p>
    <w:p w14:paraId="7BB0D6A0" w14:textId="69F39B00" w:rsidR="00B34F6E" w:rsidRPr="00247D79" w:rsidRDefault="00093CB1" w:rsidP="00B34F6E">
      <w:pPr>
        <w:pStyle w:val="AssignBody"/>
      </w:pPr>
      <w:r>
        <w:rPr>
          <w:rFonts w:cs="Arial"/>
          <w:noProof/>
        </w:rPr>
        <w:drawing>
          <wp:anchor distT="0" distB="0" distL="114300" distR="114300" simplePos="0" relativeHeight="251659264" behindDoc="0" locked="0" layoutInCell="1" allowOverlap="1" wp14:anchorId="0B3D84E0" wp14:editId="3164405B">
            <wp:simplePos x="0" y="0"/>
            <wp:positionH relativeFrom="column">
              <wp:posOffset>-548640</wp:posOffset>
            </wp:positionH>
            <wp:positionV relativeFrom="paragraph">
              <wp:posOffset>241935</wp:posOffset>
            </wp:positionV>
            <wp:extent cx="6857365" cy="8115300"/>
            <wp:effectExtent l="0" t="0" r="635" b="0"/>
            <wp:wrapSquare wrapText="bothSides"/>
            <wp:docPr id="11" name="Picture 11"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Table&#10;&#10;Description automatically generated"/>
                    <pic:cNvPicPr/>
                  </pic:nvPicPr>
                  <pic:blipFill>
                    <a:blip r:embed="rId26">
                      <a:extLst>
                        <a:ext uri="{28A0092B-C50C-407E-A947-70E740481C1C}">
                          <a14:useLocalDpi xmlns:a14="http://schemas.microsoft.com/office/drawing/2010/main" val="0"/>
                        </a:ext>
                      </a:extLst>
                    </a:blip>
                    <a:stretch>
                      <a:fillRect/>
                    </a:stretch>
                  </pic:blipFill>
                  <pic:spPr>
                    <a:xfrm>
                      <a:off x="0" y="0"/>
                      <a:ext cx="6857365" cy="8115300"/>
                    </a:xfrm>
                    <a:prstGeom prst="rect">
                      <a:avLst/>
                    </a:prstGeom>
                  </pic:spPr>
                </pic:pic>
              </a:graphicData>
            </a:graphic>
            <wp14:sizeRelH relativeFrom="page">
              <wp14:pctWidth>0</wp14:pctWidth>
            </wp14:sizeRelH>
            <wp14:sizeRelV relativeFrom="page">
              <wp14:pctHeight>0</wp14:pctHeight>
            </wp14:sizeRelV>
          </wp:anchor>
        </w:drawing>
      </w:r>
    </w:p>
    <w:p w14:paraId="5BB51175" w14:textId="17426A45" w:rsidR="00B327EB" w:rsidRPr="00247D79" w:rsidRDefault="00B327EB" w:rsidP="00B327EB">
      <w:pPr>
        <w:pStyle w:val="AssignBody"/>
        <w:rPr>
          <w:rFonts w:cs="Arial"/>
        </w:rPr>
      </w:pPr>
    </w:p>
    <w:p w14:paraId="7A8B68AE" w14:textId="1136701F" w:rsidR="00117928" w:rsidRPr="00247D79" w:rsidRDefault="00093CB1">
      <w:pPr>
        <w:rPr>
          <w:rFonts w:ascii="Arial" w:hAnsi="Arial" w:cs="Arial"/>
        </w:rPr>
      </w:pPr>
      <w:r>
        <w:rPr>
          <w:rFonts w:cs="Arial"/>
          <w:noProof/>
        </w:rPr>
        <w:drawing>
          <wp:anchor distT="0" distB="0" distL="114300" distR="114300" simplePos="0" relativeHeight="251660288" behindDoc="0" locked="0" layoutInCell="1" allowOverlap="1" wp14:anchorId="73B6154B" wp14:editId="45165AA6">
            <wp:simplePos x="0" y="0"/>
            <wp:positionH relativeFrom="column">
              <wp:posOffset>-681990</wp:posOffset>
            </wp:positionH>
            <wp:positionV relativeFrom="paragraph">
              <wp:posOffset>103</wp:posOffset>
            </wp:positionV>
            <wp:extent cx="6982163" cy="2125980"/>
            <wp:effectExtent l="0" t="0" r="3175" b="0"/>
            <wp:wrapSquare wrapText="bothSides"/>
            <wp:docPr id="12" name="Picture 12"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Graphical user interface, text, application&#10;&#10;Description automatically generated"/>
                    <pic:cNvPicPr/>
                  </pic:nvPicPr>
                  <pic:blipFill>
                    <a:blip r:embed="rId27">
                      <a:extLst>
                        <a:ext uri="{28A0092B-C50C-407E-A947-70E740481C1C}">
                          <a14:useLocalDpi xmlns:a14="http://schemas.microsoft.com/office/drawing/2010/main" val="0"/>
                        </a:ext>
                      </a:extLst>
                    </a:blip>
                    <a:stretch>
                      <a:fillRect/>
                    </a:stretch>
                  </pic:blipFill>
                  <pic:spPr>
                    <a:xfrm>
                      <a:off x="0" y="0"/>
                      <a:ext cx="6982163" cy="2125980"/>
                    </a:xfrm>
                    <a:prstGeom prst="rect">
                      <a:avLst/>
                    </a:prstGeom>
                  </pic:spPr>
                </pic:pic>
              </a:graphicData>
            </a:graphic>
            <wp14:sizeRelH relativeFrom="page">
              <wp14:pctWidth>0</wp14:pctWidth>
            </wp14:sizeRelH>
            <wp14:sizeRelV relativeFrom="page">
              <wp14:pctHeight>0</wp14:pctHeight>
            </wp14:sizeRelV>
          </wp:anchor>
        </w:drawing>
      </w:r>
      <w:r w:rsidR="00117928" w:rsidRPr="00247D79">
        <w:rPr>
          <w:rFonts w:cs="Arial"/>
        </w:rPr>
        <w:br w:type="page"/>
      </w:r>
    </w:p>
    <w:p w14:paraId="31AEAAFE" w14:textId="3EE2C8AB" w:rsidR="00CA019F" w:rsidRPr="00247D79" w:rsidRDefault="00CA019F" w:rsidP="00B34F6E">
      <w:pPr>
        <w:pStyle w:val="AssignSubHeader"/>
      </w:pPr>
      <w:r w:rsidRPr="00247D79">
        <w:t xml:space="preserve">Appendix </w:t>
      </w:r>
      <w:r w:rsidR="004909D3" w:rsidRPr="00247D79">
        <w:t>C</w:t>
      </w:r>
      <w:r w:rsidR="009D0B2E" w:rsidRPr="00247D79">
        <w:t xml:space="preserve"> – Mathematics series of lesson plans:</w:t>
      </w:r>
    </w:p>
    <w:p w14:paraId="22269F7E" w14:textId="3228766F" w:rsidR="009D4ADE" w:rsidRDefault="009D4ADE" w:rsidP="00B34F6E">
      <w:pPr>
        <w:pStyle w:val="AssignBody"/>
      </w:pPr>
      <w:r>
        <w:rPr>
          <w:noProof/>
        </w:rPr>
        <w:drawing>
          <wp:anchor distT="0" distB="0" distL="114300" distR="114300" simplePos="0" relativeHeight="251661312" behindDoc="0" locked="0" layoutInCell="1" allowOverlap="1" wp14:anchorId="3E8526FB" wp14:editId="7F5A2D17">
            <wp:simplePos x="0" y="0"/>
            <wp:positionH relativeFrom="column">
              <wp:posOffset>-502920</wp:posOffset>
            </wp:positionH>
            <wp:positionV relativeFrom="paragraph">
              <wp:posOffset>322580</wp:posOffset>
            </wp:positionV>
            <wp:extent cx="6764020" cy="7772400"/>
            <wp:effectExtent l="0" t="0" r="5080" b="0"/>
            <wp:wrapSquare wrapText="bothSides"/>
            <wp:docPr id="13" name="Picture 13"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Table&#10;&#10;Description automatically generated"/>
                    <pic:cNvPicPr/>
                  </pic:nvPicPr>
                  <pic:blipFill>
                    <a:blip r:embed="rId28">
                      <a:extLst>
                        <a:ext uri="{28A0092B-C50C-407E-A947-70E740481C1C}">
                          <a14:useLocalDpi xmlns:a14="http://schemas.microsoft.com/office/drawing/2010/main" val="0"/>
                        </a:ext>
                      </a:extLst>
                    </a:blip>
                    <a:stretch>
                      <a:fillRect/>
                    </a:stretch>
                  </pic:blipFill>
                  <pic:spPr>
                    <a:xfrm>
                      <a:off x="0" y="0"/>
                      <a:ext cx="6764020" cy="7772400"/>
                    </a:xfrm>
                    <a:prstGeom prst="rect">
                      <a:avLst/>
                    </a:prstGeom>
                  </pic:spPr>
                </pic:pic>
              </a:graphicData>
            </a:graphic>
            <wp14:sizeRelH relativeFrom="page">
              <wp14:pctWidth>0</wp14:pctWidth>
            </wp14:sizeRelH>
            <wp14:sizeRelV relativeFrom="page">
              <wp14:pctHeight>0</wp14:pctHeight>
            </wp14:sizeRelV>
          </wp:anchor>
        </w:drawing>
      </w:r>
    </w:p>
    <w:p w14:paraId="618A341A" w14:textId="2C1EBC3F" w:rsidR="00B34F6E" w:rsidRPr="00247D79" w:rsidRDefault="00B34F6E" w:rsidP="00B34F6E">
      <w:pPr>
        <w:pStyle w:val="AssignBody"/>
      </w:pPr>
    </w:p>
    <w:p w14:paraId="26561E81" w14:textId="2ECB1520" w:rsidR="00CA019F" w:rsidRPr="00247D79" w:rsidRDefault="00CA019F" w:rsidP="00CA019F">
      <w:pPr>
        <w:pStyle w:val="AssignBody"/>
        <w:rPr>
          <w:rFonts w:cs="Arial"/>
        </w:rPr>
      </w:pPr>
    </w:p>
    <w:p w14:paraId="7E1B7D52" w14:textId="4AA40A65" w:rsidR="00117928" w:rsidRPr="00247D79" w:rsidRDefault="0003119C">
      <w:pPr>
        <w:rPr>
          <w:rFonts w:ascii="Arial" w:hAnsi="Arial" w:cs="Arial"/>
        </w:rPr>
      </w:pPr>
      <w:r>
        <w:rPr>
          <w:noProof/>
        </w:rPr>
        <w:drawing>
          <wp:anchor distT="0" distB="0" distL="114300" distR="114300" simplePos="0" relativeHeight="251662336" behindDoc="0" locked="0" layoutInCell="1" allowOverlap="1" wp14:anchorId="122FB40A" wp14:editId="270CFD90">
            <wp:simplePos x="0" y="0"/>
            <wp:positionH relativeFrom="column">
              <wp:posOffset>-457835</wp:posOffset>
            </wp:positionH>
            <wp:positionV relativeFrom="paragraph">
              <wp:posOffset>0</wp:posOffset>
            </wp:positionV>
            <wp:extent cx="6840855" cy="4457700"/>
            <wp:effectExtent l="0" t="0" r="4445" b="0"/>
            <wp:wrapSquare wrapText="bothSides"/>
            <wp:docPr id="14" name="Picture 14"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Graphical user interface, text, application&#10;&#10;Description automatically generated"/>
                    <pic:cNvPicPr/>
                  </pic:nvPicPr>
                  <pic:blipFill>
                    <a:blip r:embed="rId29">
                      <a:extLst>
                        <a:ext uri="{28A0092B-C50C-407E-A947-70E740481C1C}">
                          <a14:useLocalDpi xmlns:a14="http://schemas.microsoft.com/office/drawing/2010/main" val="0"/>
                        </a:ext>
                      </a:extLst>
                    </a:blip>
                    <a:stretch>
                      <a:fillRect/>
                    </a:stretch>
                  </pic:blipFill>
                  <pic:spPr>
                    <a:xfrm>
                      <a:off x="0" y="0"/>
                      <a:ext cx="6840855" cy="4457700"/>
                    </a:xfrm>
                    <a:prstGeom prst="rect">
                      <a:avLst/>
                    </a:prstGeom>
                  </pic:spPr>
                </pic:pic>
              </a:graphicData>
            </a:graphic>
            <wp14:sizeRelH relativeFrom="page">
              <wp14:pctWidth>0</wp14:pctWidth>
            </wp14:sizeRelH>
            <wp14:sizeRelV relativeFrom="page">
              <wp14:pctHeight>0</wp14:pctHeight>
            </wp14:sizeRelV>
          </wp:anchor>
        </w:drawing>
      </w:r>
      <w:r w:rsidR="00117928" w:rsidRPr="00247D79">
        <w:rPr>
          <w:rFonts w:cs="Arial"/>
        </w:rPr>
        <w:br w:type="page"/>
      </w:r>
    </w:p>
    <w:p w14:paraId="5AAC884E" w14:textId="191F1CF0" w:rsidR="00B34F6E" w:rsidRPr="00247D79" w:rsidRDefault="00CA019F" w:rsidP="009D0B2E">
      <w:pPr>
        <w:pStyle w:val="AssignSubHeader"/>
      </w:pPr>
      <w:r w:rsidRPr="00247D79">
        <w:t xml:space="preserve">Appendix </w:t>
      </w:r>
      <w:r w:rsidR="004909D3" w:rsidRPr="00247D79">
        <w:t>D</w:t>
      </w:r>
      <w:r w:rsidR="009D0B2E" w:rsidRPr="00247D79">
        <w:t xml:space="preserve"> – Mathematics series of lesson plans:</w:t>
      </w:r>
    </w:p>
    <w:p w14:paraId="4741F477" w14:textId="25947E20" w:rsidR="009D0B2E" w:rsidRPr="00247D79" w:rsidRDefault="007A0238" w:rsidP="009D0B2E">
      <w:pPr>
        <w:pStyle w:val="AssignBody"/>
      </w:pPr>
      <w:r>
        <w:rPr>
          <w:noProof/>
        </w:rPr>
        <w:drawing>
          <wp:anchor distT="0" distB="0" distL="114300" distR="114300" simplePos="0" relativeHeight="251663360" behindDoc="0" locked="0" layoutInCell="1" allowOverlap="1" wp14:anchorId="4C4C76D0" wp14:editId="115FBF8E">
            <wp:simplePos x="0" y="0"/>
            <wp:positionH relativeFrom="column">
              <wp:posOffset>-411480</wp:posOffset>
            </wp:positionH>
            <wp:positionV relativeFrom="paragraph">
              <wp:posOffset>379095</wp:posOffset>
            </wp:positionV>
            <wp:extent cx="6724650" cy="6835140"/>
            <wp:effectExtent l="0" t="0" r="6350" b="0"/>
            <wp:wrapSquare wrapText="bothSides"/>
            <wp:docPr id="15" name="Picture 15"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Table&#10;&#10;Description automatically generated"/>
                    <pic:cNvPicPr/>
                  </pic:nvPicPr>
                  <pic:blipFill>
                    <a:blip r:embed="rId30">
                      <a:extLst>
                        <a:ext uri="{28A0092B-C50C-407E-A947-70E740481C1C}">
                          <a14:useLocalDpi xmlns:a14="http://schemas.microsoft.com/office/drawing/2010/main" val="0"/>
                        </a:ext>
                      </a:extLst>
                    </a:blip>
                    <a:stretch>
                      <a:fillRect/>
                    </a:stretch>
                  </pic:blipFill>
                  <pic:spPr>
                    <a:xfrm>
                      <a:off x="0" y="0"/>
                      <a:ext cx="6724650" cy="6835140"/>
                    </a:xfrm>
                    <a:prstGeom prst="rect">
                      <a:avLst/>
                    </a:prstGeom>
                  </pic:spPr>
                </pic:pic>
              </a:graphicData>
            </a:graphic>
            <wp14:sizeRelH relativeFrom="page">
              <wp14:pctWidth>0</wp14:pctWidth>
            </wp14:sizeRelH>
            <wp14:sizeRelV relativeFrom="page">
              <wp14:pctHeight>0</wp14:pctHeight>
            </wp14:sizeRelV>
          </wp:anchor>
        </w:drawing>
      </w:r>
    </w:p>
    <w:p w14:paraId="43041997" w14:textId="76EAB7A7" w:rsidR="00BA0BB8" w:rsidRPr="00247D79" w:rsidRDefault="00BA0BB8" w:rsidP="00CA019F">
      <w:pPr>
        <w:pStyle w:val="AssignBody"/>
        <w:rPr>
          <w:rFonts w:cs="Arial"/>
        </w:rPr>
      </w:pPr>
    </w:p>
    <w:p w14:paraId="45C32FD8" w14:textId="77777777" w:rsidR="00117928" w:rsidRPr="00247D79" w:rsidRDefault="00117928">
      <w:pPr>
        <w:rPr>
          <w:rFonts w:ascii="Arial" w:hAnsi="Arial" w:cs="Arial"/>
        </w:rPr>
      </w:pPr>
      <w:r w:rsidRPr="00247D79">
        <w:rPr>
          <w:rFonts w:cs="Arial"/>
        </w:rPr>
        <w:br w:type="page"/>
      </w:r>
    </w:p>
    <w:p w14:paraId="7D7FEF65" w14:textId="6B357670" w:rsidR="00CA019F" w:rsidRPr="00247D79" w:rsidRDefault="00CA019F" w:rsidP="00B34F6E">
      <w:pPr>
        <w:pStyle w:val="AssignSubHeader"/>
      </w:pPr>
      <w:r w:rsidRPr="00247D79">
        <w:t xml:space="preserve">Appendix </w:t>
      </w:r>
      <w:r w:rsidR="004909D3" w:rsidRPr="00247D79">
        <w:t>E</w:t>
      </w:r>
      <w:r w:rsidR="009D0B2E" w:rsidRPr="00247D79">
        <w:t xml:space="preserve"> – Mathematics series of lesson plans:</w:t>
      </w:r>
    </w:p>
    <w:p w14:paraId="3D46B86C" w14:textId="00FC31EA" w:rsidR="00E02161" w:rsidRPr="00247D79" w:rsidRDefault="00E02161" w:rsidP="00E02161">
      <w:pPr>
        <w:pStyle w:val="AssignBody"/>
      </w:pPr>
    </w:p>
    <w:p w14:paraId="5D744DB0" w14:textId="66139407" w:rsidR="00CA019F" w:rsidRPr="00247D79" w:rsidRDefault="00E55C4D" w:rsidP="00CA019F">
      <w:pPr>
        <w:pStyle w:val="AssignBody"/>
        <w:rPr>
          <w:rFonts w:cs="Arial"/>
        </w:rPr>
      </w:pPr>
      <w:r>
        <w:rPr>
          <w:noProof/>
        </w:rPr>
        <w:drawing>
          <wp:anchor distT="0" distB="0" distL="114300" distR="114300" simplePos="0" relativeHeight="251664384" behindDoc="0" locked="0" layoutInCell="1" allowOverlap="1" wp14:anchorId="726AC530" wp14:editId="0C81D2A1">
            <wp:simplePos x="0" y="0"/>
            <wp:positionH relativeFrom="column">
              <wp:posOffset>-388620</wp:posOffset>
            </wp:positionH>
            <wp:positionV relativeFrom="paragraph">
              <wp:posOffset>161290</wp:posOffset>
            </wp:positionV>
            <wp:extent cx="6649720" cy="7040880"/>
            <wp:effectExtent l="0" t="0" r="5080" b="0"/>
            <wp:wrapSquare wrapText="bothSides"/>
            <wp:docPr id="16" name="Picture 16"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Table&#10;&#10;Description automatically generated"/>
                    <pic:cNvPicPr/>
                  </pic:nvPicPr>
                  <pic:blipFill>
                    <a:blip r:embed="rId31">
                      <a:extLst>
                        <a:ext uri="{28A0092B-C50C-407E-A947-70E740481C1C}">
                          <a14:useLocalDpi xmlns:a14="http://schemas.microsoft.com/office/drawing/2010/main" val="0"/>
                        </a:ext>
                      </a:extLst>
                    </a:blip>
                    <a:stretch>
                      <a:fillRect/>
                    </a:stretch>
                  </pic:blipFill>
                  <pic:spPr>
                    <a:xfrm>
                      <a:off x="0" y="0"/>
                      <a:ext cx="6649720" cy="7040880"/>
                    </a:xfrm>
                    <a:prstGeom prst="rect">
                      <a:avLst/>
                    </a:prstGeom>
                  </pic:spPr>
                </pic:pic>
              </a:graphicData>
            </a:graphic>
            <wp14:sizeRelH relativeFrom="page">
              <wp14:pctWidth>0</wp14:pctWidth>
            </wp14:sizeRelH>
            <wp14:sizeRelV relativeFrom="page">
              <wp14:pctHeight>0</wp14:pctHeight>
            </wp14:sizeRelV>
          </wp:anchor>
        </w:drawing>
      </w:r>
    </w:p>
    <w:p w14:paraId="247AC856" w14:textId="77777777" w:rsidR="00117928" w:rsidRPr="00247D79" w:rsidRDefault="00117928">
      <w:pPr>
        <w:rPr>
          <w:rFonts w:ascii="Arial" w:hAnsi="Arial" w:cs="Arial"/>
        </w:rPr>
      </w:pPr>
      <w:r w:rsidRPr="00247D79">
        <w:rPr>
          <w:rFonts w:cs="Arial"/>
        </w:rPr>
        <w:br w:type="page"/>
      </w:r>
    </w:p>
    <w:p w14:paraId="2F9A3B35" w14:textId="0C879519" w:rsidR="00912338" w:rsidRPr="00247D79" w:rsidRDefault="00912338" w:rsidP="00B34F6E">
      <w:pPr>
        <w:pStyle w:val="AssignSubHeader"/>
      </w:pPr>
      <w:r w:rsidRPr="00247D79">
        <w:t xml:space="preserve">Appendix </w:t>
      </w:r>
      <w:r w:rsidR="004909D3" w:rsidRPr="00247D79">
        <w:t>F</w:t>
      </w:r>
      <w:r w:rsidR="009D0B2E" w:rsidRPr="00247D79">
        <w:t xml:space="preserve"> – Mathematics series of lesson plans:</w:t>
      </w:r>
    </w:p>
    <w:p w14:paraId="6FC76E53" w14:textId="77777777" w:rsidR="00B34F6E" w:rsidRPr="00247D79" w:rsidRDefault="00B34F6E" w:rsidP="00B34F6E">
      <w:pPr>
        <w:pStyle w:val="AssignBody"/>
      </w:pPr>
    </w:p>
    <w:tbl>
      <w:tblPr>
        <w:tblStyle w:val="TableGrid"/>
        <w:tblW w:w="10769" w:type="dxa"/>
        <w:jc w:val="center"/>
        <w:tblLook w:val="04A0" w:firstRow="1" w:lastRow="0" w:firstColumn="1" w:lastColumn="0" w:noHBand="0" w:noVBand="1"/>
      </w:tblPr>
      <w:tblGrid>
        <w:gridCol w:w="2261"/>
        <w:gridCol w:w="4085"/>
        <w:gridCol w:w="838"/>
        <w:gridCol w:w="3585"/>
      </w:tblGrid>
      <w:tr w:rsidR="00912338" w:rsidRPr="00247D79" w:rsidDel="00E31FCC" w14:paraId="6A128F6E" w14:textId="09C5BB07" w:rsidTr="00002B11">
        <w:trPr>
          <w:jc w:val="center"/>
          <w:del w:id="1" w:author="Rhian Claire Williams (1801978)" w:date="2021-05-03T09:51:00Z"/>
        </w:trPr>
        <w:tc>
          <w:tcPr>
            <w:tcW w:w="2261" w:type="dxa"/>
            <w:shd w:val="clear" w:color="auto" w:fill="D9E2F3" w:themeFill="accent1" w:themeFillTint="33"/>
          </w:tcPr>
          <w:p w14:paraId="4ADE1C45" w14:textId="1C2219B2" w:rsidR="00912338" w:rsidRPr="00247D79" w:rsidDel="00E31FCC" w:rsidRDefault="00912338" w:rsidP="00C94CB5">
            <w:pPr>
              <w:pStyle w:val="AssignBody"/>
              <w:rPr>
                <w:del w:id="2" w:author="Rhian Claire Williams (1801978)" w:date="2021-05-03T09:51:00Z"/>
                <w:rFonts w:cs="Arial"/>
              </w:rPr>
            </w:pPr>
            <w:del w:id="3" w:author="Rhian Claire Williams (1801978)" w:date="2021-05-03T09:51:00Z">
              <w:r w:rsidRPr="00247D79" w:rsidDel="00E31FCC">
                <w:rPr>
                  <w:rFonts w:cs="Arial"/>
                </w:rPr>
                <w:delText>Student-teacher</w:delText>
              </w:r>
            </w:del>
          </w:p>
        </w:tc>
        <w:tc>
          <w:tcPr>
            <w:tcW w:w="4085" w:type="dxa"/>
          </w:tcPr>
          <w:p w14:paraId="45EF6FDD" w14:textId="3FABE045" w:rsidR="00912338" w:rsidRPr="00247D79" w:rsidDel="00E31FCC" w:rsidRDefault="00912338" w:rsidP="00C94CB5">
            <w:pPr>
              <w:pStyle w:val="AssignBody"/>
              <w:rPr>
                <w:del w:id="4" w:author="Rhian Claire Williams (1801978)" w:date="2021-05-03T09:51:00Z"/>
                <w:rFonts w:cs="Arial"/>
              </w:rPr>
            </w:pPr>
            <w:del w:id="5" w:author="Rhian Claire Williams (1801978)" w:date="2021-05-03T09:51:00Z">
              <w:r w:rsidRPr="00247D79" w:rsidDel="00E31FCC">
                <w:rPr>
                  <w:rFonts w:cs="Arial"/>
                </w:rPr>
                <w:delText>Rhian Williams</w:delText>
              </w:r>
            </w:del>
          </w:p>
        </w:tc>
        <w:tc>
          <w:tcPr>
            <w:tcW w:w="838" w:type="dxa"/>
            <w:shd w:val="clear" w:color="auto" w:fill="D9E2F3" w:themeFill="accent1" w:themeFillTint="33"/>
          </w:tcPr>
          <w:p w14:paraId="0DA3413D" w14:textId="65820C4A" w:rsidR="00912338" w:rsidRPr="00247D79" w:rsidDel="00E31FCC" w:rsidRDefault="00912338" w:rsidP="00C94CB5">
            <w:pPr>
              <w:pStyle w:val="AssignBody"/>
              <w:rPr>
                <w:del w:id="6" w:author="Rhian Claire Williams (1801978)" w:date="2021-05-03T09:51:00Z"/>
                <w:rFonts w:cs="Arial"/>
              </w:rPr>
            </w:pPr>
            <w:del w:id="7" w:author="Rhian Claire Williams (1801978)" w:date="2021-05-03T09:51:00Z">
              <w:r w:rsidRPr="00247D79" w:rsidDel="00E31FCC">
                <w:rPr>
                  <w:rFonts w:cs="Arial"/>
                </w:rPr>
                <w:delText>Class</w:delText>
              </w:r>
            </w:del>
          </w:p>
        </w:tc>
        <w:tc>
          <w:tcPr>
            <w:tcW w:w="3585" w:type="dxa"/>
          </w:tcPr>
          <w:p w14:paraId="4B0A6D5E" w14:textId="2BE4F633" w:rsidR="00912338" w:rsidRPr="00247D79" w:rsidDel="00E31FCC" w:rsidRDefault="00912338" w:rsidP="00C94CB5">
            <w:pPr>
              <w:pStyle w:val="AssignBody"/>
              <w:rPr>
                <w:del w:id="8" w:author="Rhian Claire Williams (1801978)" w:date="2021-05-03T09:51:00Z"/>
                <w:rFonts w:cs="Arial"/>
              </w:rPr>
            </w:pPr>
            <w:del w:id="9" w:author="Rhian Claire Williams (1801978)" w:date="2021-05-03T09:51:00Z">
              <w:r w:rsidRPr="00247D79" w:rsidDel="00E31FCC">
                <w:rPr>
                  <w:rFonts w:cs="Arial"/>
                </w:rPr>
                <w:delText>Year 4 (middle ability class)</w:delText>
              </w:r>
            </w:del>
          </w:p>
        </w:tc>
      </w:tr>
      <w:tr w:rsidR="00912338" w:rsidRPr="00247D79" w:rsidDel="00E31FCC" w14:paraId="5874CCEC" w14:textId="2C10C14A" w:rsidTr="00002B11">
        <w:trPr>
          <w:jc w:val="center"/>
          <w:del w:id="10" w:author="Rhian Claire Williams (1801978)" w:date="2021-05-03T09:51:00Z"/>
        </w:trPr>
        <w:tc>
          <w:tcPr>
            <w:tcW w:w="2261" w:type="dxa"/>
            <w:shd w:val="clear" w:color="auto" w:fill="D9E2F3" w:themeFill="accent1" w:themeFillTint="33"/>
          </w:tcPr>
          <w:p w14:paraId="65155875" w14:textId="259BE756" w:rsidR="00912338" w:rsidRPr="00247D79" w:rsidDel="00E31FCC" w:rsidRDefault="00912338" w:rsidP="00C94CB5">
            <w:pPr>
              <w:pStyle w:val="AssignBody"/>
              <w:rPr>
                <w:del w:id="11" w:author="Rhian Claire Williams (1801978)" w:date="2021-05-03T09:51:00Z"/>
                <w:rFonts w:cs="Arial"/>
              </w:rPr>
            </w:pPr>
            <w:del w:id="12" w:author="Rhian Claire Williams (1801978)" w:date="2021-05-03T09:51:00Z">
              <w:r w:rsidRPr="00247D79" w:rsidDel="00E31FCC">
                <w:rPr>
                  <w:rFonts w:cs="Arial"/>
                </w:rPr>
                <w:delText>AoLE/Subject</w:delText>
              </w:r>
            </w:del>
          </w:p>
        </w:tc>
        <w:tc>
          <w:tcPr>
            <w:tcW w:w="4085" w:type="dxa"/>
          </w:tcPr>
          <w:p w14:paraId="7EEF771D" w14:textId="3BB0B5BD" w:rsidR="00912338" w:rsidRPr="00247D79" w:rsidDel="00E31FCC" w:rsidRDefault="00912338" w:rsidP="00C94CB5">
            <w:pPr>
              <w:pStyle w:val="AssignBody"/>
              <w:rPr>
                <w:del w:id="13" w:author="Rhian Claire Williams (1801978)" w:date="2021-05-03T09:51:00Z"/>
                <w:rFonts w:cs="Arial"/>
              </w:rPr>
            </w:pPr>
            <w:del w:id="14" w:author="Rhian Claire Williams (1801978)" w:date="2021-05-03T09:51:00Z">
              <w:r w:rsidRPr="00247D79" w:rsidDel="00E31FCC">
                <w:rPr>
                  <w:rFonts w:cs="Arial"/>
                </w:rPr>
                <w:delText>Mathematics and Numeracy</w:delText>
              </w:r>
            </w:del>
          </w:p>
        </w:tc>
        <w:tc>
          <w:tcPr>
            <w:tcW w:w="838" w:type="dxa"/>
            <w:shd w:val="clear" w:color="auto" w:fill="D9E2F3" w:themeFill="accent1" w:themeFillTint="33"/>
          </w:tcPr>
          <w:p w14:paraId="43B981FB" w14:textId="742CF6F8" w:rsidR="00912338" w:rsidRPr="00247D79" w:rsidDel="00E31FCC" w:rsidRDefault="00912338" w:rsidP="00C94CB5">
            <w:pPr>
              <w:pStyle w:val="AssignBody"/>
              <w:rPr>
                <w:del w:id="15" w:author="Rhian Claire Williams (1801978)" w:date="2021-05-03T09:51:00Z"/>
                <w:rFonts w:cs="Arial"/>
              </w:rPr>
            </w:pPr>
            <w:del w:id="16" w:author="Rhian Claire Williams (1801978)" w:date="2021-05-03T09:51:00Z">
              <w:r w:rsidRPr="00247D79" w:rsidDel="00E31FCC">
                <w:rPr>
                  <w:rFonts w:cs="Arial"/>
                </w:rPr>
                <w:delText>Date:</w:delText>
              </w:r>
            </w:del>
          </w:p>
        </w:tc>
        <w:tc>
          <w:tcPr>
            <w:tcW w:w="3585" w:type="dxa"/>
          </w:tcPr>
          <w:p w14:paraId="3EBC4A22" w14:textId="626732B2" w:rsidR="00912338" w:rsidRPr="00247D79" w:rsidDel="00E31FCC" w:rsidRDefault="00912338" w:rsidP="00C94CB5">
            <w:pPr>
              <w:pStyle w:val="AssignBody"/>
              <w:rPr>
                <w:del w:id="17" w:author="Rhian Claire Williams (1801978)" w:date="2021-05-03T09:51:00Z"/>
                <w:rFonts w:cs="Arial"/>
              </w:rPr>
            </w:pPr>
            <w:del w:id="18" w:author="Rhian Claire Williams (1801978)" w:date="2021-05-03T09:51:00Z">
              <w:r w:rsidRPr="00247D79" w:rsidDel="00E31FCC">
                <w:rPr>
                  <w:rFonts w:cs="Arial"/>
                </w:rPr>
                <w:delText>13/01/2020</w:delText>
              </w:r>
            </w:del>
          </w:p>
        </w:tc>
      </w:tr>
      <w:tr w:rsidR="00912338" w:rsidRPr="00247D79" w:rsidDel="00E31FCC" w14:paraId="46B444E4" w14:textId="18F5700D" w:rsidTr="00002B11">
        <w:trPr>
          <w:jc w:val="center"/>
          <w:del w:id="19" w:author="Rhian Claire Williams (1801978)" w:date="2021-05-03T09:51:00Z"/>
        </w:trPr>
        <w:tc>
          <w:tcPr>
            <w:tcW w:w="2261" w:type="dxa"/>
            <w:shd w:val="clear" w:color="auto" w:fill="D9E2F3" w:themeFill="accent1" w:themeFillTint="33"/>
          </w:tcPr>
          <w:p w14:paraId="13E65A05" w14:textId="741A06AA" w:rsidR="00912338" w:rsidRPr="00247D79" w:rsidDel="00E31FCC" w:rsidRDefault="00912338" w:rsidP="00C94CB5">
            <w:pPr>
              <w:pStyle w:val="AssignBody"/>
              <w:rPr>
                <w:del w:id="20" w:author="Rhian Claire Williams (1801978)" w:date="2021-05-03T09:51:00Z"/>
                <w:rFonts w:cs="Arial"/>
              </w:rPr>
            </w:pPr>
            <w:del w:id="21" w:author="Rhian Claire Williams (1801978)" w:date="2021-05-03T09:51:00Z">
              <w:r w:rsidRPr="00247D79" w:rsidDel="00E31FCC">
                <w:rPr>
                  <w:rFonts w:cs="Arial"/>
                </w:rPr>
                <w:delText>Lesson Focus:</w:delText>
              </w:r>
            </w:del>
          </w:p>
        </w:tc>
        <w:tc>
          <w:tcPr>
            <w:tcW w:w="8508" w:type="dxa"/>
            <w:gridSpan w:val="3"/>
          </w:tcPr>
          <w:p w14:paraId="071834F5" w14:textId="069B9024" w:rsidR="00912338" w:rsidRPr="00247D79" w:rsidDel="00E31FCC" w:rsidRDefault="00702BB6" w:rsidP="00C94CB5">
            <w:pPr>
              <w:pStyle w:val="AssignBody"/>
              <w:rPr>
                <w:del w:id="22" w:author="Rhian Claire Williams (1801978)" w:date="2021-05-03T09:51:00Z"/>
                <w:rFonts w:cs="Arial"/>
              </w:rPr>
            </w:pPr>
            <w:del w:id="23" w:author="Rhian Claire Williams (1801978)" w:date="2021-05-03T09:51:00Z">
              <w:r w:rsidRPr="00247D79" w:rsidDel="00E31FCC">
                <w:rPr>
                  <w:rFonts w:cs="Arial"/>
                </w:rPr>
                <w:delText>3D Shapes</w:delText>
              </w:r>
              <w:r w:rsidR="00912338" w:rsidRPr="00247D79" w:rsidDel="00E31FCC">
                <w:rPr>
                  <w:rFonts w:cs="Arial"/>
                </w:rPr>
                <w:delText xml:space="preserve"> – Lesson plan </w:delText>
              </w:r>
              <w:r w:rsidRPr="00247D79" w:rsidDel="00E31FCC">
                <w:rPr>
                  <w:rFonts w:cs="Arial"/>
                </w:rPr>
                <w:delText>5</w:delText>
              </w:r>
              <w:r w:rsidR="00912338" w:rsidRPr="00247D79" w:rsidDel="00E31FCC">
                <w:rPr>
                  <w:rFonts w:cs="Arial"/>
                </w:rPr>
                <w:delText xml:space="preserve"> of series of shapes lessons</w:delText>
              </w:r>
            </w:del>
          </w:p>
        </w:tc>
      </w:tr>
      <w:tr w:rsidR="00912338" w:rsidRPr="00247D79" w:rsidDel="00E31FCC" w14:paraId="339C1C57" w14:textId="15122A20" w:rsidTr="00002B11">
        <w:trPr>
          <w:jc w:val="center"/>
          <w:del w:id="24" w:author="Rhian Claire Williams (1801978)" w:date="2021-05-03T09:51:00Z"/>
        </w:trPr>
        <w:tc>
          <w:tcPr>
            <w:tcW w:w="2261" w:type="dxa"/>
            <w:shd w:val="clear" w:color="auto" w:fill="D9E2F3" w:themeFill="accent1" w:themeFillTint="33"/>
          </w:tcPr>
          <w:p w14:paraId="29902EE3" w14:textId="787ADF1A" w:rsidR="00912338" w:rsidRPr="00247D79" w:rsidDel="00E31FCC" w:rsidRDefault="00912338" w:rsidP="00C94CB5">
            <w:pPr>
              <w:pStyle w:val="AssignBody"/>
              <w:rPr>
                <w:del w:id="25" w:author="Rhian Claire Williams (1801978)" w:date="2021-05-03T09:51:00Z"/>
                <w:rFonts w:cs="Arial"/>
              </w:rPr>
            </w:pPr>
            <w:del w:id="26" w:author="Rhian Claire Williams (1801978)" w:date="2021-05-03T09:51:00Z">
              <w:r w:rsidRPr="00247D79" w:rsidDel="00E31FCC">
                <w:rPr>
                  <w:rFonts w:cs="Arial"/>
                </w:rPr>
                <w:delText>Relevant/meaningful links to</w:delText>
              </w:r>
              <w:r w:rsidR="00E20A11" w:rsidRPr="00247D79" w:rsidDel="00E31FCC">
                <w:rPr>
                  <w:rFonts w:cs="Arial"/>
                </w:rPr>
                <w:delText xml:space="preserve"> </w:delText>
              </w:r>
              <w:r w:rsidRPr="00247D79" w:rsidDel="00E31FCC">
                <w:rPr>
                  <w:rFonts w:cs="Arial"/>
                </w:rPr>
                <w:delText xml:space="preserve">Curriculum </w:delText>
              </w:r>
              <w:r w:rsidRPr="00247D79" w:rsidDel="00E31FCC">
                <w:rPr>
                  <w:rFonts w:cs="Arial"/>
                  <w:color w:val="FF0000"/>
                </w:rPr>
                <w:delText>&amp;</w:delText>
              </w:r>
              <w:r w:rsidR="00E20A11" w:rsidRPr="00247D79" w:rsidDel="00E31FCC">
                <w:rPr>
                  <w:rFonts w:cs="Arial"/>
                  <w:color w:val="FF0000"/>
                </w:rPr>
                <w:delText xml:space="preserve"> </w:delText>
              </w:r>
              <w:r w:rsidRPr="00247D79" w:rsidDel="00E31FCC">
                <w:rPr>
                  <w:rFonts w:cs="Arial"/>
                </w:rPr>
                <w:delText>Cross-curricular responsibilities</w:delText>
              </w:r>
            </w:del>
          </w:p>
        </w:tc>
        <w:tc>
          <w:tcPr>
            <w:tcW w:w="8508" w:type="dxa"/>
            <w:gridSpan w:val="3"/>
          </w:tcPr>
          <w:p w14:paraId="1B637CDB" w14:textId="23153209" w:rsidR="00912338" w:rsidRPr="00247D79" w:rsidDel="00E31FCC" w:rsidRDefault="00912338" w:rsidP="003A62FA">
            <w:pPr>
              <w:pStyle w:val="AssignBody"/>
              <w:rPr>
                <w:del w:id="27" w:author="Rhian Claire Williams (1801978)" w:date="2021-05-03T09:51:00Z"/>
                <w:rFonts w:cs="Arial"/>
              </w:rPr>
            </w:pPr>
            <w:del w:id="28" w:author="Rhian Claire Williams (1801978)" w:date="2021-05-03T09:51:00Z">
              <w:r w:rsidRPr="00247D79" w:rsidDel="00E31FCC">
                <w:rPr>
                  <w:rFonts w:cs="Arial"/>
                </w:rPr>
                <w:delText>Mathematics and Numeracy:</w:delText>
              </w:r>
            </w:del>
          </w:p>
          <w:p w14:paraId="52B98E7C" w14:textId="130A8161" w:rsidR="00912338" w:rsidRPr="00247D79" w:rsidDel="00E31FCC" w:rsidRDefault="00912338" w:rsidP="00D77FCD">
            <w:pPr>
              <w:pStyle w:val="AssignBody"/>
              <w:numPr>
                <w:ilvl w:val="0"/>
                <w:numId w:val="35"/>
              </w:numPr>
              <w:rPr>
                <w:del w:id="29" w:author="Rhian Claire Williams (1801978)" w:date="2021-05-03T09:51:00Z"/>
                <w:rFonts w:eastAsiaTheme="minorEastAsia" w:cs="Arial"/>
                <w:color w:val="000000" w:themeColor="text1"/>
              </w:rPr>
            </w:pPr>
            <w:del w:id="30" w:author="Rhian Claire Williams (1801978)" w:date="2021-05-03T09:51:00Z">
              <w:r w:rsidRPr="00247D79" w:rsidDel="00E31FCC">
                <w:rPr>
                  <w:rFonts w:cs="Arial"/>
                </w:rPr>
                <w:delText>Geometry focuses on relationships involving properties of shape, space and position, and measurements focuses on quantifying phenomena in the physical world.</w:delText>
              </w:r>
            </w:del>
          </w:p>
        </w:tc>
      </w:tr>
      <w:tr w:rsidR="00912338" w:rsidRPr="00247D79" w:rsidDel="00E31FCC" w14:paraId="6F71BB7F" w14:textId="45474121" w:rsidTr="00002B11">
        <w:trPr>
          <w:jc w:val="center"/>
          <w:del w:id="31" w:author="Rhian Claire Williams (1801978)" w:date="2021-05-03T09:51:00Z"/>
        </w:trPr>
        <w:tc>
          <w:tcPr>
            <w:tcW w:w="2261" w:type="dxa"/>
            <w:shd w:val="clear" w:color="auto" w:fill="D9E2F3" w:themeFill="accent1" w:themeFillTint="33"/>
          </w:tcPr>
          <w:p w14:paraId="06F801A9" w14:textId="56CC6E9D" w:rsidR="00912338" w:rsidRPr="00247D79" w:rsidDel="00E31FCC" w:rsidRDefault="00912338" w:rsidP="00C94CB5">
            <w:pPr>
              <w:pStyle w:val="AssignBody"/>
              <w:rPr>
                <w:del w:id="32" w:author="Rhian Claire Williams (1801978)" w:date="2021-05-03T09:51:00Z"/>
                <w:rFonts w:cs="Arial"/>
              </w:rPr>
            </w:pPr>
            <w:del w:id="33" w:author="Rhian Claire Williams (1801978)" w:date="2021-05-03T09:51:00Z">
              <w:r w:rsidRPr="00247D79" w:rsidDel="00E31FCC">
                <w:rPr>
                  <w:rFonts w:cs="Arial"/>
                </w:rPr>
                <w:delText>Learning Objectives:</w:delText>
              </w:r>
            </w:del>
          </w:p>
        </w:tc>
        <w:tc>
          <w:tcPr>
            <w:tcW w:w="8508" w:type="dxa"/>
            <w:gridSpan w:val="3"/>
          </w:tcPr>
          <w:p w14:paraId="736471E1" w14:textId="6F41AAED" w:rsidR="00912338" w:rsidRPr="00247D79" w:rsidDel="00E31FCC" w:rsidRDefault="00912338" w:rsidP="00C94CB5">
            <w:pPr>
              <w:rPr>
                <w:del w:id="34" w:author="Rhian Claire Williams (1801978)" w:date="2021-05-03T09:51:00Z"/>
                <w:rFonts w:ascii="Arial" w:hAnsi="Arial" w:cs="Arial"/>
              </w:rPr>
            </w:pPr>
            <w:del w:id="35" w:author="Rhian Claire Williams (1801978)" w:date="2021-05-03T09:51:00Z">
              <w:r w:rsidRPr="00247D79" w:rsidDel="00E31FCC">
                <w:rPr>
                  <w:rFonts w:ascii="Arial" w:hAnsi="Arial" w:cs="Arial"/>
                </w:rPr>
                <w:delText>M.L. – to recognise 3D shapes.</w:delText>
              </w:r>
            </w:del>
          </w:p>
        </w:tc>
      </w:tr>
      <w:tr w:rsidR="00912338" w:rsidRPr="00247D79" w:rsidDel="00E31FCC" w14:paraId="78FCE75E" w14:textId="3D2F4833" w:rsidTr="00002B11">
        <w:trPr>
          <w:jc w:val="center"/>
          <w:del w:id="36" w:author="Rhian Claire Williams (1801978)" w:date="2021-05-03T09:51:00Z"/>
        </w:trPr>
        <w:tc>
          <w:tcPr>
            <w:tcW w:w="2261" w:type="dxa"/>
            <w:shd w:val="clear" w:color="auto" w:fill="D9E2F3" w:themeFill="accent1" w:themeFillTint="33"/>
          </w:tcPr>
          <w:p w14:paraId="32B7DCD2" w14:textId="599A72B7" w:rsidR="00912338" w:rsidRPr="00247D79" w:rsidDel="00E31FCC" w:rsidRDefault="00912338" w:rsidP="00C94CB5">
            <w:pPr>
              <w:pStyle w:val="AssignBody"/>
              <w:rPr>
                <w:del w:id="37" w:author="Rhian Claire Williams (1801978)" w:date="2021-05-03T09:51:00Z"/>
                <w:rFonts w:cs="Arial"/>
              </w:rPr>
            </w:pPr>
            <w:del w:id="38" w:author="Rhian Claire Williams (1801978)" w:date="2021-05-03T09:51:00Z">
              <w:r w:rsidRPr="00247D79" w:rsidDel="00E31FCC">
                <w:rPr>
                  <w:rFonts w:cs="Arial"/>
                </w:rPr>
                <w:delText xml:space="preserve">Success Criteria </w:delText>
              </w:r>
            </w:del>
          </w:p>
        </w:tc>
        <w:tc>
          <w:tcPr>
            <w:tcW w:w="8508" w:type="dxa"/>
            <w:gridSpan w:val="3"/>
          </w:tcPr>
          <w:p w14:paraId="2F1FC3D2" w14:textId="65EFF8E4" w:rsidR="00B77232" w:rsidRPr="00247D79" w:rsidDel="00E31FCC" w:rsidRDefault="00B77232" w:rsidP="00D77FCD">
            <w:pPr>
              <w:pStyle w:val="AssignBody"/>
              <w:numPr>
                <w:ilvl w:val="0"/>
                <w:numId w:val="33"/>
              </w:numPr>
              <w:rPr>
                <w:del w:id="39" w:author="Rhian Claire Williams (1801978)" w:date="2021-05-03T09:51:00Z"/>
                <w:rFonts w:cs="Arial"/>
              </w:rPr>
            </w:pPr>
            <w:del w:id="40" w:author="Rhian Claire Williams (1801978)" w:date="2021-05-03T09:51:00Z">
              <w:r w:rsidRPr="00247D79" w:rsidDel="00E31FCC">
                <w:rPr>
                  <w:rFonts w:cs="Arial"/>
                </w:rPr>
                <w:delText>To recognise 3D shapes.</w:delText>
              </w:r>
            </w:del>
          </w:p>
          <w:p w14:paraId="70A8151F" w14:textId="1F1D30EC" w:rsidR="00B77232" w:rsidRPr="00247D79" w:rsidDel="00E31FCC" w:rsidRDefault="00B77232" w:rsidP="00D77FCD">
            <w:pPr>
              <w:pStyle w:val="AssignBody"/>
              <w:numPr>
                <w:ilvl w:val="0"/>
                <w:numId w:val="33"/>
              </w:numPr>
              <w:rPr>
                <w:del w:id="41" w:author="Rhian Claire Williams (1801978)" w:date="2021-05-03T09:51:00Z"/>
                <w:rFonts w:cs="Arial"/>
              </w:rPr>
            </w:pPr>
            <w:del w:id="42" w:author="Rhian Claire Williams (1801978)" w:date="2021-05-03T09:51:00Z">
              <w:r w:rsidRPr="00247D79" w:rsidDel="00E31FCC">
                <w:rPr>
                  <w:rFonts w:cs="Arial"/>
                </w:rPr>
                <w:delText>To be able to understand what faces means.</w:delText>
              </w:r>
            </w:del>
          </w:p>
          <w:p w14:paraId="7B3F2B30" w14:textId="6E32D305" w:rsidR="00B77232" w:rsidRPr="00247D79" w:rsidDel="00E31FCC" w:rsidRDefault="00B77232" w:rsidP="00D77FCD">
            <w:pPr>
              <w:pStyle w:val="AssignBody"/>
              <w:numPr>
                <w:ilvl w:val="0"/>
                <w:numId w:val="33"/>
              </w:numPr>
              <w:rPr>
                <w:del w:id="43" w:author="Rhian Claire Williams (1801978)" w:date="2021-05-03T09:51:00Z"/>
                <w:rFonts w:cs="Arial"/>
              </w:rPr>
            </w:pPr>
            <w:del w:id="44" w:author="Rhian Claire Williams (1801978)" w:date="2021-05-03T09:51:00Z">
              <w:r w:rsidRPr="00247D79" w:rsidDel="00E31FCC">
                <w:rPr>
                  <w:rFonts w:cs="Arial"/>
                </w:rPr>
                <w:delText>To be able to understand what vertices means.</w:delText>
              </w:r>
            </w:del>
          </w:p>
          <w:p w14:paraId="3F7EA7EC" w14:textId="6DF3CDE9" w:rsidR="00912338" w:rsidRPr="00247D79" w:rsidDel="00E31FCC" w:rsidRDefault="00B77232" w:rsidP="00D77FCD">
            <w:pPr>
              <w:pStyle w:val="AssignBody"/>
              <w:numPr>
                <w:ilvl w:val="0"/>
                <w:numId w:val="33"/>
              </w:numPr>
              <w:rPr>
                <w:del w:id="45" w:author="Rhian Claire Williams (1801978)" w:date="2021-05-03T09:51:00Z"/>
                <w:rFonts w:cs="Arial"/>
              </w:rPr>
            </w:pPr>
            <w:del w:id="46" w:author="Rhian Claire Williams (1801978)" w:date="2021-05-03T09:51:00Z">
              <w:r w:rsidRPr="00247D79" w:rsidDel="00E31FCC">
                <w:rPr>
                  <w:rFonts w:cs="Arial"/>
                </w:rPr>
                <w:delText>To be able to understand what edges means.</w:delText>
              </w:r>
            </w:del>
          </w:p>
        </w:tc>
      </w:tr>
      <w:tr w:rsidR="00912338" w:rsidRPr="00247D79" w:rsidDel="00E31FCC" w14:paraId="79D1E15A" w14:textId="25388B2D" w:rsidTr="00002B11">
        <w:trPr>
          <w:jc w:val="center"/>
          <w:del w:id="47" w:author="Rhian Claire Williams (1801978)" w:date="2021-05-03T09:51:00Z"/>
        </w:trPr>
        <w:tc>
          <w:tcPr>
            <w:tcW w:w="2261" w:type="dxa"/>
            <w:shd w:val="clear" w:color="auto" w:fill="D9E2F3" w:themeFill="accent1" w:themeFillTint="33"/>
          </w:tcPr>
          <w:p w14:paraId="1944EACD" w14:textId="252F4557" w:rsidR="00912338" w:rsidRPr="00247D79" w:rsidDel="00E31FCC" w:rsidRDefault="00912338" w:rsidP="00C94CB5">
            <w:pPr>
              <w:pStyle w:val="AssignBody"/>
              <w:rPr>
                <w:del w:id="48" w:author="Rhian Claire Williams (1801978)" w:date="2021-05-03T09:51:00Z"/>
                <w:rFonts w:cs="Arial"/>
              </w:rPr>
            </w:pPr>
            <w:del w:id="49" w:author="Rhian Claire Williams (1801978)" w:date="2021-05-03T09:51:00Z">
              <w:r w:rsidRPr="00247D79" w:rsidDel="00E31FCC">
                <w:rPr>
                  <w:rFonts w:cs="Arial"/>
                </w:rPr>
                <w:delText>Key Resources Health &amp; Safety</w:delText>
              </w:r>
            </w:del>
          </w:p>
        </w:tc>
        <w:tc>
          <w:tcPr>
            <w:tcW w:w="8508" w:type="dxa"/>
            <w:gridSpan w:val="3"/>
          </w:tcPr>
          <w:p w14:paraId="0E95191C" w14:textId="1A34A542" w:rsidR="00912338" w:rsidRPr="00247D79" w:rsidDel="00E31FCC" w:rsidRDefault="009F7483" w:rsidP="00D77FCD">
            <w:pPr>
              <w:pStyle w:val="ListParagraph"/>
              <w:numPr>
                <w:ilvl w:val="0"/>
                <w:numId w:val="41"/>
              </w:numPr>
              <w:spacing w:line="360" w:lineRule="auto"/>
              <w:rPr>
                <w:del w:id="50" w:author="Rhian Claire Williams (1801978)" w:date="2021-05-03T09:51:00Z"/>
                <w:rFonts w:ascii="Arial" w:hAnsi="Arial" w:cs="Arial"/>
                <w:sz w:val="22"/>
                <w:szCs w:val="22"/>
              </w:rPr>
            </w:pPr>
            <w:del w:id="51" w:author="Rhian Claire Williams (1801978)" w:date="2021-05-03T09:51:00Z">
              <w:r w:rsidRPr="00247D79" w:rsidDel="00E31FCC">
                <w:rPr>
                  <w:rFonts w:ascii="Arial" w:hAnsi="Arial" w:cs="Arial"/>
                  <w:sz w:val="22"/>
                  <w:szCs w:val="22"/>
                </w:rPr>
                <w:delText>Shapes sheets</w:delText>
              </w:r>
            </w:del>
          </w:p>
          <w:p w14:paraId="08F10584" w14:textId="5AC68616" w:rsidR="00912338" w:rsidRPr="00247D79" w:rsidDel="00E31FCC" w:rsidRDefault="00912338" w:rsidP="00D77FCD">
            <w:pPr>
              <w:pStyle w:val="ListParagraph"/>
              <w:numPr>
                <w:ilvl w:val="0"/>
                <w:numId w:val="41"/>
              </w:numPr>
              <w:spacing w:line="360" w:lineRule="auto"/>
              <w:rPr>
                <w:del w:id="52" w:author="Rhian Claire Williams (1801978)" w:date="2021-05-03T09:51:00Z"/>
                <w:rFonts w:ascii="Arial" w:hAnsi="Arial" w:cs="Arial"/>
                <w:sz w:val="22"/>
                <w:szCs w:val="22"/>
              </w:rPr>
            </w:pPr>
            <w:del w:id="53" w:author="Rhian Claire Williams (1801978)" w:date="2021-05-03T09:51:00Z">
              <w:r w:rsidRPr="00247D79" w:rsidDel="00E31FCC">
                <w:rPr>
                  <w:rFonts w:ascii="Arial" w:hAnsi="Arial" w:cs="Arial"/>
                  <w:sz w:val="22"/>
                  <w:szCs w:val="22"/>
                </w:rPr>
                <w:delText>Books</w:delText>
              </w:r>
            </w:del>
          </w:p>
          <w:p w14:paraId="216D513A" w14:textId="2604E7AC" w:rsidR="00912338" w:rsidRPr="00247D79" w:rsidDel="00E31FCC" w:rsidRDefault="00912338" w:rsidP="00D77FCD">
            <w:pPr>
              <w:pStyle w:val="AssignBody"/>
              <w:numPr>
                <w:ilvl w:val="0"/>
                <w:numId w:val="41"/>
              </w:numPr>
              <w:rPr>
                <w:del w:id="54" w:author="Rhian Claire Williams (1801978)" w:date="2021-05-03T09:51:00Z"/>
                <w:rFonts w:cs="Arial"/>
              </w:rPr>
            </w:pPr>
            <w:del w:id="55" w:author="Rhian Claire Williams (1801978)" w:date="2021-05-03T09:51:00Z">
              <w:r w:rsidRPr="00247D79" w:rsidDel="00E31FCC">
                <w:rPr>
                  <w:rFonts w:cs="Arial"/>
                </w:rPr>
                <w:delText>pens</w:delText>
              </w:r>
            </w:del>
          </w:p>
        </w:tc>
      </w:tr>
      <w:tr w:rsidR="00002B11" w:rsidRPr="00247D79" w:rsidDel="00E31FCC" w14:paraId="56CF5CCC" w14:textId="70526AC3" w:rsidTr="00002B11">
        <w:tblPrEx>
          <w:jc w:val="left"/>
        </w:tblPrEx>
        <w:trPr>
          <w:del w:id="56" w:author="Rhian Claire Williams (1801978)" w:date="2021-05-03T09:51:00Z"/>
        </w:trPr>
        <w:tc>
          <w:tcPr>
            <w:tcW w:w="2261" w:type="dxa"/>
            <w:shd w:val="clear" w:color="auto" w:fill="D9E2F3" w:themeFill="accent1" w:themeFillTint="33"/>
          </w:tcPr>
          <w:p w14:paraId="54F654D9" w14:textId="0DA35F1C" w:rsidR="00002B11" w:rsidRPr="00247D79" w:rsidDel="00E31FCC" w:rsidRDefault="00002B11" w:rsidP="00C94CB5">
            <w:pPr>
              <w:pStyle w:val="AssignBody"/>
              <w:rPr>
                <w:del w:id="57" w:author="Rhian Claire Williams (1801978)" w:date="2021-05-03T09:51:00Z"/>
                <w:rFonts w:cs="Arial"/>
              </w:rPr>
            </w:pPr>
            <w:del w:id="58" w:author="Rhian Claire Williams (1801978)" w:date="2021-05-03T09:51:00Z">
              <w:r w:rsidRPr="00247D79" w:rsidDel="00E31FCC">
                <w:rPr>
                  <w:rFonts w:cs="Arial"/>
                </w:rPr>
                <w:delText>Links to Previous Learning</w:delText>
              </w:r>
            </w:del>
          </w:p>
        </w:tc>
        <w:tc>
          <w:tcPr>
            <w:tcW w:w="8508" w:type="dxa"/>
            <w:gridSpan w:val="3"/>
          </w:tcPr>
          <w:p w14:paraId="0921E513" w14:textId="222DE2A0" w:rsidR="00002B11" w:rsidRPr="00247D79" w:rsidDel="00E31FCC" w:rsidRDefault="00002B11" w:rsidP="00D77FCD">
            <w:pPr>
              <w:pStyle w:val="AssignBody"/>
              <w:numPr>
                <w:ilvl w:val="0"/>
                <w:numId w:val="39"/>
              </w:numPr>
              <w:rPr>
                <w:del w:id="59" w:author="Rhian Claire Williams (1801978)" w:date="2021-05-03T09:51:00Z"/>
                <w:rFonts w:eastAsiaTheme="minorEastAsia" w:cs="Arial"/>
                <w:color w:val="000000" w:themeColor="text1"/>
              </w:rPr>
            </w:pPr>
            <w:del w:id="60" w:author="Rhian Claire Williams (1801978)" w:date="2021-05-03T09:51:00Z">
              <w:r w:rsidRPr="00247D79" w:rsidDel="00E31FCC">
                <w:rPr>
                  <w:rFonts w:eastAsiaTheme="minorEastAsia" w:cs="Arial"/>
                  <w:color w:val="000000" w:themeColor="text1"/>
                </w:rPr>
                <w:delText xml:space="preserve">Children would have previously looked at 3D shapes in previous year (year 3). </w:delText>
              </w:r>
            </w:del>
          </w:p>
          <w:p w14:paraId="4A3B0F86" w14:textId="422A6ADD" w:rsidR="00002B11" w:rsidRPr="00247D79" w:rsidDel="00E31FCC" w:rsidRDefault="00002B11" w:rsidP="00D77FCD">
            <w:pPr>
              <w:pStyle w:val="AssignBody"/>
              <w:numPr>
                <w:ilvl w:val="0"/>
                <w:numId w:val="39"/>
              </w:numPr>
              <w:rPr>
                <w:del w:id="61" w:author="Rhian Claire Williams (1801978)" w:date="2021-05-03T09:51:00Z"/>
                <w:rFonts w:eastAsiaTheme="minorEastAsia" w:cs="Arial"/>
                <w:color w:val="000000" w:themeColor="text1"/>
              </w:rPr>
            </w:pPr>
            <w:del w:id="62" w:author="Rhian Claire Williams (1801978)" w:date="2021-05-03T09:51:00Z">
              <w:r w:rsidRPr="00247D79" w:rsidDel="00E31FCC">
                <w:rPr>
                  <w:rFonts w:eastAsiaTheme="minorEastAsia" w:cs="Arial"/>
                  <w:color w:val="000000" w:themeColor="text1"/>
                </w:rPr>
                <w:delText>This is a fifth lesson in the series.</w:delText>
              </w:r>
            </w:del>
          </w:p>
        </w:tc>
      </w:tr>
      <w:tr w:rsidR="00002B11" w:rsidRPr="00247D79" w:rsidDel="00E31FCC" w14:paraId="07E5F4EA" w14:textId="0620F845" w:rsidTr="00002B11">
        <w:tblPrEx>
          <w:jc w:val="left"/>
        </w:tblPrEx>
        <w:trPr>
          <w:del w:id="63" w:author="Rhian Claire Williams (1801978)" w:date="2021-05-03T09:51:00Z"/>
        </w:trPr>
        <w:tc>
          <w:tcPr>
            <w:tcW w:w="2261" w:type="dxa"/>
            <w:shd w:val="clear" w:color="auto" w:fill="D9E2F3" w:themeFill="accent1" w:themeFillTint="33"/>
          </w:tcPr>
          <w:p w14:paraId="6C27E522" w14:textId="5A3D447D" w:rsidR="00002B11" w:rsidRPr="00247D79" w:rsidDel="00E31FCC" w:rsidRDefault="00002B11" w:rsidP="00C94CB5">
            <w:pPr>
              <w:pStyle w:val="AssignBody"/>
              <w:rPr>
                <w:del w:id="64" w:author="Rhian Claire Williams (1801978)" w:date="2021-05-03T09:51:00Z"/>
                <w:rFonts w:cs="Arial"/>
                <w:color w:val="000000" w:themeColor="text1"/>
              </w:rPr>
            </w:pPr>
            <w:del w:id="65" w:author="Rhian Claire Williams (1801978)" w:date="2021-05-03T09:51:00Z">
              <w:r w:rsidRPr="00247D79" w:rsidDel="00E31FCC">
                <w:rPr>
                  <w:rFonts w:cs="Arial"/>
                  <w:color w:val="000000" w:themeColor="text1"/>
                </w:rPr>
                <w:delText>Opening Phase</w:delText>
              </w:r>
            </w:del>
          </w:p>
        </w:tc>
        <w:tc>
          <w:tcPr>
            <w:tcW w:w="8508" w:type="dxa"/>
            <w:gridSpan w:val="3"/>
          </w:tcPr>
          <w:p w14:paraId="518E4030" w14:textId="10C0CD06" w:rsidR="00002B11" w:rsidRPr="00247D79" w:rsidDel="00E31FCC" w:rsidRDefault="00002B11" w:rsidP="00D77FCD">
            <w:pPr>
              <w:pStyle w:val="AssignBody"/>
              <w:numPr>
                <w:ilvl w:val="0"/>
                <w:numId w:val="42"/>
              </w:numPr>
              <w:rPr>
                <w:del w:id="66" w:author="Rhian Claire Williams (1801978)" w:date="2021-05-03T09:51:00Z"/>
                <w:rFonts w:cs="Arial"/>
              </w:rPr>
            </w:pPr>
            <w:del w:id="67" w:author="Rhian Claire Williams (1801978)" w:date="2021-05-03T09:51:00Z">
              <w:r w:rsidRPr="00247D79" w:rsidDel="00E31FCC">
                <w:rPr>
                  <w:rStyle w:val="eop"/>
                  <w:rFonts w:cs="Arial"/>
                </w:rPr>
                <w:delText>Explain to the children we are looking more closely at 3D shapes.</w:delText>
              </w:r>
              <w:r w:rsidRPr="00247D79" w:rsidDel="00E31FCC">
                <w:rPr>
                  <w:rFonts w:cs="Arial"/>
                </w:rPr>
                <w:delText xml:space="preserve"> </w:delText>
              </w:r>
            </w:del>
          </w:p>
          <w:p w14:paraId="59414E92" w14:textId="1EA97BC7" w:rsidR="00002B11" w:rsidRPr="00247D79" w:rsidDel="00E31FCC" w:rsidRDefault="00002B11" w:rsidP="00D77FCD">
            <w:pPr>
              <w:pStyle w:val="AssignBody"/>
              <w:numPr>
                <w:ilvl w:val="0"/>
                <w:numId w:val="42"/>
              </w:numPr>
              <w:rPr>
                <w:del w:id="68" w:author="Rhian Claire Williams (1801978)" w:date="2021-05-03T09:51:00Z"/>
                <w:rFonts w:cs="Arial"/>
              </w:rPr>
            </w:pPr>
            <w:del w:id="69" w:author="Rhian Claire Williams (1801978)" w:date="2021-05-03T09:51:00Z">
              <w:r w:rsidRPr="00247D79" w:rsidDel="00E31FCC">
                <w:rPr>
                  <w:rFonts w:cs="Arial"/>
                </w:rPr>
                <w:delText>Explain that faces are the 2D shapes in the 3D shape e.g., the squares in a cube.</w:delText>
              </w:r>
            </w:del>
          </w:p>
          <w:p w14:paraId="39702EC6" w14:textId="141018E4" w:rsidR="00002B11" w:rsidRPr="00247D79" w:rsidDel="00E31FCC" w:rsidRDefault="00002B11" w:rsidP="00D77FCD">
            <w:pPr>
              <w:pStyle w:val="AssignBody"/>
              <w:numPr>
                <w:ilvl w:val="0"/>
                <w:numId w:val="42"/>
              </w:numPr>
              <w:rPr>
                <w:del w:id="70" w:author="Rhian Claire Williams (1801978)" w:date="2021-05-03T09:51:00Z"/>
                <w:rFonts w:cs="Arial"/>
              </w:rPr>
            </w:pPr>
            <w:del w:id="71" w:author="Rhian Claire Williams (1801978)" w:date="2021-05-03T09:51:00Z">
              <w:r w:rsidRPr="00247D79" w:rsidDel="00E31FCC">
                <w:rPr>
                  <w:rFonts w:cs="Arial"/>
                </w:rPr>
                <w:delText>Explain that vertices are the corners of a 3D shape.</w:delText>
              </w:r>
            </w:del>
          </w:p>
          <w:p w14:paraId="1FBF45D0" w14:textId="596EAE48" w:rsidR="00002B11" w:rsidRPr="00247D79" w:rsidDel="00E31FCC" w:rsidRDefault="00002B11" w:rsidP="00D77FCD">
            <w:pPr>
              <w:pStyle w:val="AssignBody"/>
              <w:numPr>
                <w:ilvl w:val="0"/>
                <w:numId w:val="42"/>
              </w:numPr>
              <w:rPr>
                <w:del w:id="72" w:author="Rhian Claire Williams (1801978)" w:date="2021-05-03T09:51:00Z"/>
                <w:rFonts w:cs="Arial"/>
              </w:rPr>
            </w:pPr>
            <w:del w:id="73" w:author="Rhian Claire Williams (1801978)" w:date="2021-05-03T09:51:00Z">
              <w:r w:rsidRPr="00247D79" w:rsidDel="00E31FCC">
                <w:rPr>
                  <w:rFonts w:cs="Arial"/>
                </w:rPr>
                <w:delText>Explain that edges are where 2 faces meet.</w:delText>
              </w:r>
            </w:del>
          </w:p>
        </w:tc>
      </w:tr>
      <w:tr w:rsidR="00002B11" w:rsidRPr="00247D79" w:rsidDel="00E31FCC" w14:paraId="1C45832F" w14:textId="22A75177" w:rsidTr="00002B11">
        <w:tblPrEx>
          <w:jc w:val="left"/>
        </w:tblPrEx>
        <w:trPr>
          <w:trHeight w:val="79"/>
          <w:del w:id="74" w:author="Rhian Claire Williams (1801978)" w:date="2021-05-03T09:51:00Z"/>
        </w:trPr>
        <w:tc>
          <w:tcPr>
            <w:tcW w:w="2261" w:type="dxa"/>
            <w:shd w:val="clear" w:color="auto" w:fill="D9E2F3" w:themeFill="accent1" w:themeFillTint="33"/>
          </w:tcPr>
          <w:p w14:paraId="1BF158E7" w14:textId="0DF114EC" w:rsidR="00002B11" w:rsidRPr="00247D79" w:rsidDel="00E31FCC" w:rsidRDefault="00002B11" w:rsidP="00C94CB5">
            <w:pPr>
              <w:pStyle w:val="AssignBody"/>
              <w:rPr>
                <w:del w:id="75" w:author="Rhian Claire Williams (1801978)" w:date="2021-05-03T09:51:00Z"/>
                <w:rFonts w:cs="Arial"/>
              </w:rPr>
            </w:pPr>
            <w:del w:id="76" w:author="Rhian Claire Williams (1801978)" w:date="2021-05-03T09:51:00Z">
              <w:r w:rsidRPr="00247D79" w:rsidDel="00E31FCC">
                <w:rPr>
                  <w:rFonts w:cs="Arial"/>
                </w:rPr>
                <w:delText>Teaching &amp; Core Learning</w:delText>
              </w:r>
            </w:del>
          </w:p>
        </w:tc>
        <w:tc>
          <w:tcPr>
            <w:tcW w:w="8508" w:type="dxa"/>
            <w:gridSpan w:val="3"/>
          </w:tcPr>
          <w:p w14:paraId="14EC499F" w14:textId="2864A07F" w:rsidR="00002B11" w:rsidRPr="00247D79" w:rsidDel="00E31FCC" w:rsidRDefault="00002B11" w:rsidP="00FB129D">
            <w:pPr>
              <w:pStyle w:val="AssignBody"/>
              <w:rPr>
                <w:del w:id="77" w:author="Rhian Claire Williams (1801978)" w:date="2021-05-03T09:51:00Z"/>
                <w:rFonts w:cs="Arial"/>
              </w:rPr>
            </w:pPr>
            <w:del w:id="78" w:author="Rhian Claire Williams (1801978)" w:date="2021-05-03T09:51:00Z">
              <w:r w:rsidRPr="00247D79" w:rsidDel="00E31FCC">
                <w:rPr>
                  <w:rFonts w:cs="Arial"/>
                </w:rPr>
                <w:delText>The children are to fill in the sheet about 3D shapes. Making sure that the name of the shape is spelt correctly, and they have counted the right number of faces, vertices and edges.</w:delText>
              </w:r>
            </w:del>
          </w:p>
          <w:p w14:paraId="47D118FA" w14:textId="0F776637" w:rsidR="00002B11" w:rsidRPr="00247D79" w:rsidDel="00E31FCC" w:rsidRDefault="00002B11" w:rsidP="00C94CB5">
            <w:pPr>
              <w:pStyle w:val="AssignBody"/>
              <w:rPr>
                <w:del w:id="79" w:author="Rhian Claire Williams (1801978)" w:date="2021-05-03T09:51:00Z"/>
                <w:rFonts w:cs="Arial"/>
              </w:rPr>
            </w:pPr>
            <w:del w:id="80" w:author="Rhian Claire Williams (1801978)" w:date="2021-05-03T09:51:00Z">
              <w:r w:rsidRPr="00247D79" w:rsidDel="00E31FCC">
                <w:rPr>
                  <w:rFonts w:cs="Arial"/>
                </w:rPr>
                <w:delText xml:space="preserve">Extension task: </w:delText>
              </w:r>
            </w:del>
          </w:p>
          <w:p w14:paraId="3BB7FBD9" w14:textId="00D5BC59" w:rsidR="00002B11" w:rsidRPr="00247D79" w:rsidDel="00E31FCC" w:rsidRDefault="00002B11" w:rsidP="00D77FCD">
            <w:pPr>
              <w:pStyle w:val="AssignBody"/>
              <w:numPr>
                <w:ilvl w:val="0"/>
                <w:numId w:val="40"/>
              </w:numPr>
              <w:rPr>
                <w:del w:id="81" w:author="Rhian Claire Williams (1801978)" w:date="2021-05-03T09:51:00Z"/>
                <w:rFonts w:cs="Arial"/>
              </w:rPr>
            </w:pPr>
            <w:del w:id="82" w:author="Rhian Claire Williams (1801978)" w:date="2021-05-03T09:51:00Z">
              <w:r w:rsidRPr="00247D79" w:rsidDel="00E31FCC">
                <w:rPr>
                  <w:rFonts w:cs="Arial"/>
                </w:rPr>
                <w:delText>Children are to use their problem solving to work out which shape is being described.</w:delText>
              </w:r>
            </w:del>
          </w:p>
        </w:tc>
      </w:tr>
      <w:tr w:rsidR="00002B11" w:rsidRPr="00247D79" w:rsidDel="00E31FCC" w14:paraId="77CA4F5A" w14:textId="6595B1BF" w:rsidTr="00002B11">
        <w:tblPrEx>
          <w:jc w:val="left"/>
        </w:tblPrEx>
        <w:trPr>
          <w:del w:id="83" w:author="Rhian Claire Williams (1801978)" w:date="2021-05-03T09:51:00Z"/>
        </w:trPr>
        <w:tc>
          <w:tcPr>
            <w:tcW w:w="2261" w:type="dxa"/>
            <w:shd w:val="clear" w:color="auto" w:fill="D9E2F3" w:themeFill="accent1" w:themeFillTint="33"/>
          </w:tcPr>
          <w:p w14:paraId="31C66343" w14:textId="2A0DCD3F" w:rsidR="00002B11" w:rsidRPr="00247D79" w:rsidDel="00E31FCC" w:rsidRDefault="00002B11" w:rsidP="00C94CB5">
            <w:pPr>
              <w:pStyle w:val="AssignBody"/>
              <w:rPr>
                <w:del w:id="84" w:author="Rhian Claire Williams (1801978)" w:date="2021-05-03T09:51:00Z"/>
                <w:rFonts w:cs="Arial"/>
              </w:rPr>
            </w:pPr>
            <w:del w:id="85" w:author="Rhian Claire Williams (1801978)" w:date="2021-05-03T09:51:00Z">
              <w:r w:rsidRPr="00247D79" w:rsidDel="00E31FCC">
                <w:rPr>
                  <w:rFonts w:cs="Arial"/>
                </w:rPr>
                <w:delText>Plenary</w:delText>
              </w:r>
            </w:del>
          </w:p>
          <w:p w14:paraId="413F8393" w14:textId="6E87B107" w:rsidR="00002B11" w:rsidRPr="00247D79" w:rsidDel="00E31FCC" w:rsidRDefault="00002B11" w:rsidP="00C94CB5">
            <w:pPr>
              <w:pStyle w:val="AssignBody"/>
              <w:rPr>
                <w:del w:id="86" w:author="Rhian Claire Williams (1801978)" w:date="2021-05-03T09:51:00Z"/>
                <w:rFonts w:cs="Arial"/>
              </w:rPr>
            </w:pPr>
          </w:p>
        </w:tc>
        <w:tc>
          <w:tcPr>
            <w:tcW w:w="8508" w:type="dxa"/>
            <w:gridSpan w:val="3"/>
          </w:tcPr>
          <w:p w14:paraId="3CA76476" w14:textId="0A13584F" w:rsidR="00002B11" w:rsidRPr="00247D79" w:rsidDel="00E31FCC" w:rsidRDefault="00002B11" w:rsidP="00C94CB5">
            <w:pPr>
              <w:pStyle w:val="AssignBody"/>
              <w:rPr>
                <w:del w:id="87" w:author="Rhian Claire Williams (1801978)" w:date="2021-05-03T09:51:00Z"/>
                <w:rFonts w:cs="Arial"/>
                <w:color w:val="FF0000"/>
              </w:rPr>
            </w:pPr>
            <w:del w:id="88" w:author="Rhian Claire Williams (1801978)" w:date="2021-05-03T09:51:00Z">
              <w:r w:rsidRPr="00247D79" w:rsidDel="00E31FCC">
                <w:rPr>
                  <w:rFonts w:cs="Arial"/>
                  <w:color w:val="FF0000"/>
                </w:rPr>
                <w:delText>Assessment:</w:delText>
              </w:r>
            </w:del>
          </w:p>
          <w:p w14:paraId="7CC5D655" w14:textId="5C7D0359" w:rsidR="00002B11" w:rsidRPr="00247D79" w:rsidDel="00E31FCC" w:rsidRDefault="00002B11" w:rsidP="00D77FCD">
            <w:pPr>
              <w:pStyle w:val="AssignBody"/>
              <w:numPr>
                <w:ilvl w:val="0"/>
                <w:numId w:val="35"/>
              </w:numPr>
              <w:rPr>
                <w:del w:id="89" w:author="Rhian Claire Williams (1801978)" w:date="2021-05-03T09:51:00Z"/>
                <w:rFonts w:cs="Arial"/>
                <w:color w:val="000000" w:themeColor="text1"/>
              </w:rPr>
            </w:pPr>
            <w:del w:id="90" w:author="Rhian Claire Williams (1801978)" w:date="2021-05-03T09:51:00Z">
              <w:r w:rsidRPr="00247D79" w:rsidDel="00E31FCC">
                <w:rPr>
                  <w:rFonts w:cs="Arial"/>
                  <w:color w:val="000000" w:themeColor="text1"/>
                </w:rPr>
                <w:delText xml:space="preserve">Mini plenaries during lesson </w:delText>
              </w:r>
            </w:del>
          </w:p>
          <w:p w14:paraId="4CBC886B" w14:textId="66DDC9DB" w:rsidR="00002B11" w:rsidRPr="00247D79" w:rsidDel="00E31FCC" w:rsidRDefault="00002B11" w:rsidP="00D77FCD">
            <w:pPr>
              <w:pStyle w:val="AssignBody"/>
              <w:numPr>
                <w:ilvl w:val="0"/>
                <w:numId w:val="35"/>
              </w:numPr>
              <w:rPr>
                <w:del w:id="91" w:author="Rhian Claire Williams (1801978)" w:date="2021-05-03T09:51:00Z"/>
                <w:rFonts w:cs="Arial"/>
                <w:color w:val="000000" w:themeColor="text1"/>
              </w:rPr>
            </w:pPr>
            <w:del w:id="92" w:author="Rhian Claire Williams (1801978)" w:date="2021-05-03T09:51:00Z">
              <w:r w:rsidRPr="00247D79" w:rsidDel="00E31FCC">
                <w:rPr>
                  <w:rFonts w:cs="Arial"/>
                  <w:color w:val="000000" w:themeColor="text1"/>
                </w:rPr>
                <w:delText>Verbal feedback – instant feedback</w:delText>
              </w:r>
            </w:del>
          </w:p>
        </w:tc>
      </w:tr>
    </w:tbl>
    <w:p w14:paraId="476F1DA8" w14:textId="6EF1DF15" w:rsidR="00912338" w:rsidRPr="00247D79" w:rsidRDefault="00E8790C" w:rsidP="00912338">
      <w:pPr>
        <w:rPr>
          <w:rFonts w:ascii="Arial" w:hAnsi="Arial" w:cs="Arial"/>
        </w:rPr>
      </w:pPr>
      <w:ins w:id="93" w:author="Rhian Claire Williams (1801978)" w:date="2021-05-03T09:52:00Z">
        <w:r>
          <w:rPr>
            <w:noProof/>
          </w:rPr>
          <w:drawing>
            <wp:anchor distT="0" distB="0" distL="114300" distR="114300" simplePos="0" relativeHeight="251665408" behindDoc="0" locked="0" layoutInCell="1" allowOverlap="1" wp14:anchorId="32F2EA59" wp14:editId="33BFD4FB">
              <wp:simplePos x="0" y="0"/>
              <wp:positionH relativeFrom="column">
                <wp:posOffset>-366395</wp:posOffset>
              </wp:positionH>
              <wp:positionV relativeFrom="paragraph">
                <wp:posOffset>389890</wp:posOffset>
              </wp:positionV>
              <wp:extent cx="6538595" cy="7178040"/>
              <wp:effectExtent l="0" t="0" r="1905" b="0"/>
              <wp:wrapSquare wrapText="bothSides"/>
              <wp:docPr id="17" name="Picture 17"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Table&#10;&#10;Description automatically generated"/>
                      <pic:cNvPicPr/>
                    </pic:nvPicPr>
                    <pic:blipFill>
                      <a:blip r:embed="rId32">
                        <a:extLst>
                          <a:ext uri="{28A0092B-C50C-407E-A947-70E740481C1C}">
                            <a14:useLocalDpi xmlns:a14="http://schemas.microsoft.com/office/drawing/2010/main" val="0"/>
                          </a:ext>
                        </a:extLst>
                      </a:blip>
                      <a:stretch>
                        <a:fillRect/>
                      </a:stretch>
                    </pic:blipFill>
                    <pic:spPr>
                      <a:xfrm>
                        <a:off x="0" y="0"/>
                        <a:ext cx="6538595" cy="7178040"/>
                      </a:xfrm>
                      <a:prstGeom prst="rect">
                        <a:avLst/>
                      </a:prstGeom>
                    </pic:spPr>
                  </pic:pic>
                </a:graphicData>
              </a:graphic>
              <wp14:sizeRelH relativeFrom="page">
                <wp14:pctWidth>0</wp14:pctWidth>
              </wp14:sizeRelH>
              <wp14:sizeRelV relativeFrom="page">
                <wp14:pctHeight>0</wp14:pctHeight>
              </wp14:sizeRelV>
            </wp:anchor>
          </w:drawing>
        </w:r>
      </w:ins>
    </w:p>
    <w:p w14:paraId="42FD5C8C" w14:textId="457685A5" w:rsidR="00117928" w:rsidRPr="00247D79" w:rsidRDefault="00117928">
      <w:pPr>
        <w:rPr>
          <w:rFonts w:ascii="Arial" w:hAnsi="Arial" w:cs="Arial"/>
        </w:rPr>
      </w:pPr>
      <w:r w:rsidRPr="00247D79">
        <w:rPr>
          <w:rFonts w:cs="Arial"/>
        </w:rPr>
        <w:br w:type="page"/>
      </w:r>
    </w:p>
    <w:p w14:paraId="062B3CBF" w14:textId="53A8B2B5" w:rsidR="00E02161" w:rsidRPr="00247D79" w:rsidRDefault="00194ED3" w:rsidP="00E02161">
      <w:pPr>
        <w:pStyle w:val="AssignSubHeader"/>
      </w:pPr>
      <w:r w:rsidRPr="00247D79">
        <w:t xml:space="preserve">Appendix </w:t>
      </w:r>
      <w:r w:rsidR="004909D3" w:rsidRPr="00247D79">
        <w:t>G</w:t>
      </w:r>
      <w:r w:rsidR="009D0B2E" w:rsidRPr="00247D79">
        <w:t xml:space="preserve"> – Mathematics series of lesson plans:</w:t>
      </w:r>
    </w:p>
    <w:p w14:paraId="28A7F1EB" w14:textId="09DCB97A" w:rsidR="00E02161" w:rsidRPr="00247D79" w:rsidRDefault="0066575A" w:rsidP="00E02161">
      <w:pPr>
        <w:pStyle w:val="AssignBody"/>
      </w:pPr>
      <w:r>
        <w:rPr>
          <w:rFonts w:cs="Arial"/>
          <w:noProof/>
        </w:rPr>
        <w:drawing>
          <wp:anchor distT="0" distB="0" distL="114300" distR="114300" simplePos="0" relativeHeight="251667456" behindDoc="0" locked="0" layoutInCell="1" allowOverlap="1" wp14:anchorId="66389C3D" wp14:editId="693A2194">
            <wp:simplePos x="0" y="0"/>
            <wp:positionH relativeFrom="column">
              <wp:posOffset>-480695</wp:posOffset>
            </wp:positionH>
            <wp:positionV relativeFrom="paragraph">
              <wp:posOffset>333375</wp:posOffset>
            </wp:positionV>
            <wp:extent cx="6432550" cy="7886700"/>
            <wp:effectExtent l="0" t="0" r="6350" b="0"/>
            <wp:wrapSquare wrapText="bothSides"/>
            <wp:docPr id="7" name="Picture 7"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Table&#10;&#10;Description automatically generated"/>
                    <pic:cNvPicPr/>
                  </pic:nvPicPr>
                  <pic:blipFill>
                    <a:blip r:embed="rId33">
                      <a:extLst>
                        <a:ext uri="{28A0092B-C50C-407E-A947-70E740481C1C}">
                          <a14:useLocalDpi xmlns:a14="http://schemas.microsoft.com/office/drawing/2010/main" val="0"/>
                        </a:ext>
                      </a:extLst>
                    </a:blip>
                    <a:stretch>
                      <a:fillRect/>
                    </a:stretch>
                  </pic:blipFill>
                  <pic:spPr>
                    <a:xfrm>
                      <a:off x="0" y="0"/>
                      <a:ext cx="6432550" cy="7886700"/>
                    </a:xfrm>
                    <a:prstGeom prst="rect">
                      <a:avLst/>
                    </a:prstGeom>
                  </pic:spPr>
                </pic:pic>
              </a:graphicData>
            </a:graphic>
            <wp14:sizeRelH relativeFrom="page">
              <wp14:pctWidth>0</wp14:pctWidth>
            </wp14:sizeRelH>
            <wp14:sizeRelV relativeFrom="page">
              <wp14:pctHeight>0</wp14:pctHeight>
            </wp14:sizeRelV>
          </wp:anchor>
        </w:drawing>
      </w:r>
      <w:ins w:id="94" w:author="Rhian Claire Williams (1801978)" w:date="2021-05-03T09:55:00Z">
        <w:r w:rsidR="0012686F">
          <w:rPr>
            <w:rFonts w:cs="Arial"/>
            <w:noProof/>
          </w:rPr>
          <w:drawing>
            <wp:anchor distT="0" distB="0" distL="114300" distR="114300" simplePos="0" relativeHeight="251666432" behindDoc="0" locked="0" layoutInCell="1" allowOverlap="1" wp14:anchorId="7A72D038" wp14:editId="12F07E56">
              <wp:simplePos x="0" y="0"/>
              <wp:positionH relativeFrom="column">
                <wp:posOffset>-388620</wp:posOffset>
              </wp:positionH>
              <wp:positionV relativeFrom="paragraph">
                <wp:posOffset>242508</wp:posOffset>
              </wp:positionV>
              <wp:extent cx="6537158" cy="8001000"/>
              <wp:effectExtent l="0" t="0" r="3810" b="0"/>
              <wp:wrapSquare wrapText="bothSides"/>
              <wp:docPr id="18" name="Picture 18"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Table&#10;&#10;Description automatically generated"/>
                      <pic:cNvPicPr/>
                    </pic:nvPicPr>
                    <pic:blipFill>
                      <a:blip r:embed="rId34">
                        <a:extLst>
                          <a:ext uri="{28A0092B-C50C-407E-A947-70E740481C1C}">
                            <a14:useLocalDpi xmlns:a14="http://schemas.microsoft.com/office/drawing/2010/main" val="0"/>
                          </a:ext>
                        </a:extLst>
                      </a:blip>
                      <a:stretch>
                        <a:fillRect/>
                      </a:stretch>
                    </pic:blipFill>
                    <pic:spPr>
                      <a:xfrm>
                        <a:off x="0" y="0"/>
                        <a:ext cx="6537158" cy="8001000"/>
                      </a:xfrm>
                      <a:prstGeom prst="rect">
                        <a:avLst/>
                      </a:prstGeom>
                    </pic:spPr>
                  </pic:pic>
                </a:graphicData>
              </a:graphic>
              <wp14:sizeRelH relativeFrom="page">
                <wp14:pctWidth>0</wp14:pctWidth>
              </wp14:sizeRelH>
              <wp14:sizeRelV relativeFrom="page">
                <wp14:pctHeight>0</wp14:pctHeight>
              </wp14:sizeRelV>
            </wp:anchor>
          </w:drawing>
        </w:r>
      </w:ins>
    </w:p>
    <w:p w14:paraId="47FC0B18" w14:textId="02535CD9" w:rsidR="00117928" w:rsidRPr="00247D79" w:rsidRDefault="00117928">
      <w:pPr>
        <w:rPr>
          <w:rFonts w:ascii="Arial" w:hAnsi="Arial" w:cs="Arial"/>
        </w:rPr>
      </w:pPr>
      <w:r w:rsidRPr="00247D79">
        <w:rPr>
          <w:rFonts w:cs="Arial"/>
        </w:rPr>
        <w:br w:type="page"/>
      </w:r>
    </w:p>
    <w:p w14:paraId="04ABA3EF" w14:textId="28D2EBD2" w:rsidR="00F32F2E" w:rsidRPr="00247D79" w:rsidRDefault="001A18B5" w:rsidP="00E02161">
      <w:pPr>
        <w:pStyle w:val="AssignSubHeader"/>
      </w:pPr>
      <w:r>
        <w:rPr>
          <w:noProof/>
        </w:rPr>
        <w:drawing>
          <wp:anchor distT="0" distB="0" distL="114300" distR="114300" simplePos="0" relativeHeight="251668480" behindDoc="0" locked="0" layoutInCell="1" allowOverlap="1" wp14:anchorId="6202E2ED" wp14:editId="15FE1E84">
            <wp:simplePos x="0" y="0"/>
            <wp:positionH relativeFrom="column">
              <wp:posOffset>-365760</wp:posOffset>
            </wp:positionH>
            <wp:positionV relativeFrom="paragraph">
              <wp:posOffset>480060</wp:posOffset>
            </wp:positionV>
            <wp:extent cx="6286500" cy="7955280"/>
            <wp:effectExtent l="0" t="0" r="0" b="0"/>
            <wp:wrapSquare wrapText="bothSides"/>
            <wp:docPr id="8" name="Picture 8"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Table&#10;&#10;Description automatically generated"/>
                    <pic:cNvPicPr/>
                  </pic:nvPicPr>
                  <pic:blipFill>
                    <a:blip r:embed="rId35">
                      <a:extLst>
                        <a:ext uri="{28A0092B-C50C-407E-A947-70E740481C1C}">
                          <a14:useLocalDpi xmlns:a14="http://schemas.microsoft.com/office/drawing/2010/main" val="0"/>
                        </a:ext>
                      </a:extLst>
                    </a:blip>
                    <a:stretch>
                      <a:fillRect/>
                    </a:stretch>
                  </pic:blipFill>
                  <pic:spPr>
                    <a:xfrm>
                      <a:off x="0" y="0"/>
                      <a:ext cx="6286500" cy="7955280"/>
                    </a:xfrm>
                    <a:prstGeom prst="rect">
                      <a:avLst/>
                    </a:prstGeom>
                  </pic:spPr>
                </pic:pic>
              </a:graphicData>
            </a:graphic>
            <wp14:sizeRelH relativeFrom="page">
              <wp14:pctWidth>0</wp14:pctWidth>
            </wp14:sizeRelH>
            <wp14:sizeRelV relativeFrom="page">
              <wp14:pctHeight>0</wp14:pctHeight>
            </wp14:sizeRelV>
          </wp:anchor>
        </w:drawing>
      </w:r>
      <w:r w:rsidR="00F32F2E" w:rsidRPr="00247D79">
        <w:t xml:space="preserve">Appendix </w:t>
      </w:r>
      <w:r w:rsidR="004909D3" w:rsidRPr="00247D79">
        <w:t>H</w:t>
      </w:r>
      <w:r w:rsidR="009D0B2E" w:rsidRPr="00247D79">
        <w:t xml:space="preserve"> – Mathematics series of lesson plans:</w:t>
      </w:r>
    </w:p>
    <w:p w14:paraId="725E82A1" w14:textId="632F4E12" w:rsidR="00E02161" w:rsidRPr="00247D79" w:rsidRDefault="00E02161" w:rsidP="00E02161">
      <w:pPr>
        <w:pStyle w:val="AssignBody"/>
      </w:pPr>
    </w:p>
    <w:p w14:paraId="485B9BA0" w14:textId="56974FFC" w:rsidR="00B327EB" w:rsidRPr="00247D79" w:rsidRDefault="00B327EB" w:rsidP="00B327EB">
      <w:pPr>
        <w:pStyle w:val="AssignBody"/>
        <w:rPr>
          <w:rFonts w:cs="Arial"/>
        </w:rPr>
      </w:pPr>
    </w:p>
    <w:p w14:paraId="09210E33" w14:textId="77777777" w:rsidR="00117928" w:rsidRPr="00247D79" w:rsidRDefault="00117928">
      <w:pPr>
        <w:rPr>
          <w:rFonts w:ascii="Arial" w:hAnsi="Arial" w:cs="Arial"/>
        </w:rPr>
      </w:pPr>
      <w:r w:rsidRPr="00247D79">
        <w:rPr>
          <w:rFonts w:cs="Arial"/>
        </w:rPr>
        <w:br w:type="page"/>
      </w:r>
    </w:p>
    <w:p w14:paraId="06EB5868" w14:textId="790D8A0E" w:rsidR="0092760D" w:rsidRPr="00247D79" w:rsidRDefault="007D6A00" w:rsidP="00E02161">
      <w:pPr>
        <w:pStyle w:val="AssignSubHeader"/>
      </w:pPr>
      <w:r>
        <w:rPr>
          <w:rFonts w:cs="Arial"/>
          <w:noProof/>
        </w:rPr>
        <w:drawing>
          <wp:anchor distT="0" distB="0" distL="114300" distR="114300" simplePos="0" relativeHeight="251669504" behindDoc="0" locked="0" layoutInCell="1" allowOverlap="1" wp14:anchorId="106DAE4A" wp14:editId="5E982B2B">
            <wp:simplePos x="0" y="0"/>
            <wp:positionH relativeFrom="column">
              <wp:posOffset>-365760</wp:posOffset>
            </wp:positionH>
            <wp:positionV relativeFrom="paragraph">
              <wp:posOffset>365760</wp:posOffset>
            </wp:positionV>
            <wp:extent cx="6459220" cy="7909560"/>
            <wp:effectExtent l="0" t="0" r="5080" b="2540"/>
            <wp:wrapSquare wrapText="bothSides"/>
            <wp:docPr id="19" name="Picture 19" descr="A picture containing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A picture containing application&#10;&#10;Description automatically generated"/>
                    <pic:cNvPicPr/>
                  </pic:nvPicPr>
                  <pic:blipFill>
                    <a:blip r:embed="rId36">
                      <a:extLst>
                        <a:ext uri="{28A0092B-C50C-407E-A947-70E740481C1C}">
                          <a14:useLocalDpi xmlns:a14="http://schemas.microsoft.com/office/drawing/2010/main" val="0"/>
                        </a:ext>
                      </a:extLst>
                    </a:blip>
                    <a:stretch>
                      <a:fillRect/>
                    </a:stretch>
                  </pic:blipFill>
                  <pic:spPr>
                    <a:xfrm>
                      <a:off x="0" y="0"/>
                      <a:ext cx="6459220" cy="7909560"/>
                    </a:xfrm>
                    <a:prstGeom prst="rect">
                      <a:avLst/>
                    </a:prstGeom>
                  </pic:spPr>
                </pic:pic>
              </a:graphicData>
            </a:graphic>
            <wp14:sizeRelH relativeFrom="page">
              <wp14:pctWidth>0</wp14:pctWidth>
            </wp14:sizeRelH>
            <wp14:sizeRelV relativeFrom="page">
              <wp14:pctHeight>0</wp14:pctHeight>
            </wp14:sizeRelV>
          </wp:anchor>
        </w:drawing>
      </w:r>
      <w:r w:rsidR="00236DA6" w:rsidRPr="00247D79">
        <w:t>Appendix I</w:t>
      </w:r>
      <w:r w:rsidR="009D0B2E" w:rsidRPr="00247D79">
        <w:t xml:space="preserve"> – </w:t>
      </w:r>
      <w:r w:rsidR="0092760D" w:rsidRPr="00247D79">
        <w:t>Cross-curricular Lesson Plan:</w:t>
      </w:r>
    </w:p>
    <w:p w14:paraId="03569DE0" w14:textId="1F3BEC96" w:rsidR="00002B11" w:rsidRPr="00247D79" w:rsidRDefault="00002B11" w:rsidP="00B327EB">
      <w:pPr>
        <w:pStyle w:val="AssignBody"/>
        <w:rPr>
          <w:rFonts w:cs="Arial"/>
        </w:rPr>
      </w:pPr>
    </w:p>
    <w:p w14:paraId="79F077DC" w14:textId="77777777" w:rsidR="00117928" w:rsidRPr="00247D79" w:rsidRDefault="00117928">
      <w:pPr>
        <w:rPr>
          <w:rFonts w:ascii="Arial" w:hAnsi="Arial" w:cs="Arial"/>
        </w:rPr>
      </w:pPr>
      <w:r w:rsidRPr="00247D79">
        <w:rPr>
          <w:rFonts w:cs="Arial"/>
        </w:rPr>
        <w:br w:type="page"/>
      </w:r>
    </w:p>
    <w:p w14:paraId="210B463E" w14:textId="4CB927B0" w:rsidR="00B327EB" w:rsidRPr="00247D79" w:rsidRDefault="009E5D5F" w:rsidP="00E02161">
      <w:pPr>
        <w:pStyle w:val="AssignSubHeader"/>
      </w:pPr>
      <w:r w:rsidRPr="00247D79">
        <w:t>Appendix J</w:t>
      </w:r>
      <w:r w:rsidR="009D0B2E" w:rsidRPr="00247D79">
        <w:t xml:space="preserve"> – </w:t>
      </w:r>
      <w:r w:rsidR="005E4CDC" w:rsidRPr="00247D79">
        <w:t>Subtitle</w:t>
      </w:r>
      <w:r w:rsidR="00B327EB" w:rsidRPr="00247D79">
        <w:t xml:space="preserve"> lesson plan:</w:t>
      </w:r>
    </w:p>
    <w:p w14:paraId="3932BFB6" w14:textId="58911786" w:rsidR="00AF46CD" w:rsidRPr="00657EEF" w:rsidRDefault="0057749F" w:rsidP="00AE7C6C">
      <w:pPr>
        <w:pStyle w:val="AssignBody"/>
      </w:pPr>
      <w:r>
        <w:rPr>
          <w:noProof/>
        </w:rPr>
        <w:drawing>
          <wp:anchor distT="0" distB="0" distL="114300" distR="114300" simplePos="0" relativeHeight="251670528" behindDoc="0" locked="0" layoutInCell="1" allowOverlap="1" wp14:anchorId="0A166050" wp14:editId="548C6CBF">
            <wp:simplePos x="0" y="0"/>
            <wp:positionH relativeFrom="column">
              <wp:posOffset>-457200</wp:posOffset>
            </wp:positionH>
            <wp:positionV relativeFrom="paragraph">
              <wp:posOffset>196215</wp:posOffset>
            </wp:positionV>
            <wp:extent cx="6899275" cy="8229600"/>
            <wp:effectExtent l="0" t="0" r="0" b="0"/>
            <wp:wrapSquare wrapText="bothSides"/>
            <wp:docPr id="20" name="Picture 20"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Table&#10;&#10;Description automatically generated"/>
                    <pic:cNvPicPr/>
                  </pic:nvPicPr>
                  <pic:blipFill>
                    <a:blip r:embed="rId37">
                      <a:extLst>
                        <a:ext uri="{28A0092B-C50C-407E-A947-70E740481C1C}">
                          <a14:useLocalDpi xmlns:a14="http://schemas.microsoft.com/office/drawing/2010/main" val="0"/>
                        </a:ext>
                      </a:extLst>
                    </a:blip>
                    <a:stretch>
                      <a:fillRect/>
                    </a:stretch>
                  </pic:blipFill>
                  <pic:spPr>
                    <a:xfrm>
                      <a:off x="0" y="0"/>
                      <a:ext cx="6899275" cy="8229600"/>
                    </a:xfrm>
                    <a:prstGeom prst="rect">
                      <a:avLst/>
                    </a:prstGeom>
                  </pic:spPr>
                </pic:pic>
              </a:graphicData>
            </a:graphic>
            <wp14:sizeRelH relativeFrom="page">
              <wp14:pctWidth>0</wp14:pctWidth>
            </wp14:sizeRelH>
            <wp14:sizeRelV relativeFrom="page">
              <wp14:pctHeight>0</wp14:pctHeight>
            </wp14:sizeRelV>
          </wp:anchor>
        </w:drawing>
      </w:r>
    </w:p>
    <w:p w14:paraId="6EBC7FA9" w14:textId="3FEE4F81" w:rsidR="00AF46CD" w:rsidRPr="00247D79" w:rsidRDefault="00657EEF" w:rsidP="00AE7C6C">
      <w:pPr>
        <w:pStyle w:val="AssignBody"/>
        <w:rPr>
          <w:rFonts w:cs="Arial"/>
        </w:rPr>
      </w:pPr>
      <w:r>
        <w:rPr>
          <w:noProof/>
        </w:rPr>
        <w:drawing>
          <wp:anchor distT="0" distB="0" distL="114300" distR="114300" simplePos="0" relativeHeight="251671552" behindDoc="0" locked="0" layoutInCell="1" allowOverlap="1" wp14:anchorId="346CDE68" wp14:editId="312B43EF">
            <wp:simplePos x="0" y="0"/>
            <wp:positionH relativeFrom="column">
              <wp:posOffset>-434340</wp:posOffset>
            </wp:positionH>
            <wp:positionV relativeFrom="paragraph">
              <wp:posOffset>114300</wp:posOffset>
            </wp:positionV>
            <wp:extent cx="6606540" cy="5076825"/>
            <wp:effectExtent l="0" t="0" r="0" b="3175"/>
            <wp:wrapSquare wrapText="bothSides"/>
            <wp:docPr id="21" name="Picture 21"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Graphical user interface, text, application&#10;&#10;Description automatically generated"/>
                    <pic:cNvPicPr/>
                  </pic:nvPicPr>
                  <pic:blipFill>
                    <a:blip r:embed="rId38">
                      <a:extLst>
                        <a:ext uri="{28A0092B-C50C-407E-A947-70E740481C1C}">
                          <a14:useLocalDpi xmlns:a14="http://schemas.microsoft.com/office/drawing/2010/main" val="0"/>
                        </a:ext>
                      </a:extLst>
                    </a:blip>
                    <a:stretch>
                      <a:fillRect/>
                    </a:stretch>
                  </pic:blipFill>
                  <pic:spPr>
                    <a:xfrm>
                      <a:off x="0" y="0"/>
                      <a:ext cx="6606540" cy="5076825"/>
                    </a:xfrm>
                    <a:prstGeom prst="rect">
                      <a:avLst/>
                    </a:prstGeom>
                  </pic:spPr>
                </pic:pic>
              </a:graphicData>
            </a:graphic>
            <wp14:sizeRelH relativeFrom="page">
              <wp14:pctWidth>0</wp14:pctWidth>
            </wp14:sizeRelH>
            <wp14:sizeRelV relativeFrom="page">
              <wp14:pctHeight>0</wp14:pctHeight>
            </wp14:sizeRelV>
          </wp:anchor>
        </w:drawing>
      </w:r>
    </w:p>
    <w:sectPr w:rsidR="00AF46CD" w:rsidRPr="00247D79">
      <w:headerReference w:type="even" r:id="rId39"/>
      <w:headerReference w:type="default" r:id="rId40"/>
      <w:footerReference w:type="even" r:id="rId41"/>
      <w:footerReference w:type="default" r:id="rId42"/>
      <w:headerReference w:type="first" r:id="rId43"/>
      <w:footerReference w:type="first" r:id="rId44"/>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1D9AE33" w14:textId="77777777" w:rsidR="004D3B4A" w:rsidRDefault="004D3B4A" w:rsidP="00E611D9">
      <w:pPr>
        <w:spacing w:after="0" w:line="240" w:lineRule="auto"/>
      </w:pPr>
      <w:r>
        <w:separator/>
      </w:r>
    </w:p>
  </w:endnote>
  <w:endnote w:type="continuationSeparator" w:id="0">
    <w:p w14:paraId="05392780" w14:textId="77777777" w:rsidR="004D3B4A" w:rsidRDefault="004D3B4A" w:rsidP="00E611D9">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20002A87" w:usb1="80000000" w:usb2="00000008"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10000000" w:usb2="00000000" w:usb3="00000000" w:csb0="80000001" w:csb1="00000000"/>
  </w:font>
  <w:font w:name="Calibri">
    <w:panose1 w:val="020F0502020204030204"/>
    <w:charset w:val="00"/>
    <w:family w:val="swiss"/>
    <w:pitch w:val="variable"/>
    <w:sig w:usb0="A00002EF" w:usb1="4000207B" w:usb2="00000000" w:usb3="00000000" w:csb0="0000009F" w:csb1="00000000"/>
  </w:font>
  <w:font w:name="Calibri Light">
    <w:panose1 w:val="020F0302020204030204"/>
    <w:charset w:val="00"/>
    <w:family w:val="swiss"/>
    <w:pitch w:val="variable"/>
    <w:sig w:usb0="E0002AFF" w:usb1="C000247B" w:usb2="00000009" w:usb3="00000000" w:csb0="000001FF" w:csb1="00000000"/>
  </w:font>
  <w:font w:name="Arial">
    <w:panose1 w:val="020B0604020202020204"/>
    <w:charset w:val="00"/>
    <w:family w:val="swiss"/>
    <w:pitch w:val="variable"/>
    <w:sig w:usb0="E0002A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947426763"/>
      <w:docPartObj>
        <w:docPartGallery w:val="Page Numbers (Bottom of Page)"/>
        <w:docPartUnique/>
      </w:docPartObj>
    </w:sdtPr>
    <w:sdtEndPr>
      <w:rPr>
        <w:rStyle w:val="PageNumber"/>
      </w:rPr>
    </w:sdtEndPr>
    <w:sdtContent>
      <w:p w14:paraId="778D8260" w14:textId="58AA66F2" w:rsidR="00EA5E45" w:rsidRDefault="00EA5E45" w:rsidP="00B70013">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31A713A5" w14:textId="77777777" w:rsidR="00EA5E45" w:rsidRDefault="00EA5E45">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472413983"/>
      <w:docPartObj>
        <w:docPartGallery w:val="Page Numbers (Bottom of Page)"/>
        <w:docPartUnique/>
      </w:docPartObj>
    </w:sdtPr>
    <w:sdtEndPr>
      <w:rPr>
        <w:rStyle w:val="PageNumber"/>
      </w:rPr>
    </w:sdtEndPr>
    <w:sdtContent>
      <w:p w14:paraId="4B7EE379" w14:textId="11710BDE" w:rsidR="00EA5E45" w:rsidRDefault="00EA5E45" w:rsidP="00B70013">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5BBCF41B" w14:textId="47C713FD" w:rsidR="00AF46CD" w:rsidRDefault="00AF46CD">
    <w:pPr>
      <w:pStyle w:val="Footer"/>
      <w:jc w:val="right"/>
    </w:pPr>
  </w:p>
  <w:p w14:paraId="7AED9B41" w14:textId="77777777" w:rsidR="00AF46CD" w:rsidRDefault="00AF46CD">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F0D92CC" w14:textId="77777777" w:rsidR="0000355C" w:rsidRDefault="0000355C">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531959A" w14:textId="42323B4B" w:rsidR="00E611D9" w:rsidRDefault="00E611D9">
    <w:pPr>
      <w:pStyle w:val="Footer"/>
      <w:jc w:val="center"/>
    </w:pPr>
    <w:r>
      <w:t xml:space="preserve">Page </w:t>
    </w:r>
    <w:sdt>
      <w:sdtPr>
        <w:id w:val="-2047361867"/>
        <w:docPartObj>
          <w:docPartGallery w:val="Page Numbers (Bottom of Page)"/>
          <w:docPartUnique/>
        </w:docPartObj>
      </w:sdtPr>
      <w:sdtEndPr>
        <w:rPr>
          <w:noProof/>
        </w:rPr>
      </w:sdtEndPr>
      <w:sdtContent>
        <w:r>
          <w:fldChar w:fldCharType="begin"/>
        </w:r>
        <w:r>
          <w:instrText xml:space="preserve"> PAGE   \* MERGEFORMAT </w:instrText>
        </w:r>
        <w:r>
          <w:fldChar w:fldCharType="separate"/>
        </w:r>
        <w:r w:rsidR="0087672C">
          <w:rPr>
            <w:noProof/>
          </w:rPr>
          <w:t>1</w:t>
        </w:r>
        <w:r>
          <w:rPr>
            <w:noProof/>
          </w:rPr>
          <w:fldChar w:fldCharType="end"/>
        </w:r>
      </w:sdtContent>
    </w:sdt>
  </w:p>
  <w:p w14:paraId="00F27DC1" w14:textId="77777777" w:rsidR="00E611D9" w:rsidRDefault="00E611D9">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9692C9B" w14:textId="77777777" w:rsidR="0000355C" w:rsidRDefault="0000355C">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552F95BE" w14:textId="77777777" w:rsidR="004D3B4A" w:rsidRDefault="004D3B4A" w:rsidP="00E611D9">
      <w:pPr>
        <w:spacing w:after="0" w:line="240" w:lineRule="auto"/>
      </w:pPr>
      <w:r>
        <w:separator/>
      </w:r>
    </w:p>
  </w:footnote>
  <w:footnote w:type="continuationSeparator" w:id="0">
    <w:p w14:paraId="493E1C85" w14:textId="77777777" w:rsidR="004D3B4A" w:rsidRDefault="004D3B4A" w:rsidP="00E611D9">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507FD02" w14:textId="254D2371" w:rsidR="00E40A47" w:rsidRDefault="00E40A47">
    <w:pPr>
      <w:pStyle w:val="Header"/>
    </w:pPr>
    <w:r>
      <w:t>ECAD6008</w:t>
    </w:r>
    <w:r w:rsidR="00EA5E45">
      <w:tab/>
      <w:t>Rhian Claire Williams</w:t>
    </w:r>
    <w:r w:rsidR="00EA5E45">
      <w:tab/>
      <w:t>1801978</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3D3AF90" w14:textId="77777777" w:rsidR="0000355C" w:rsidRDefault="0000355C">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1028CA5" w14:textId="1F62DD9C" w:rsidR="00E611D9" w:rsidRPr="006034D5" w:rsidRDefault="006034D5" w:rsidP="006034D5">
    <w:pPr>
      <w:pStyle w:val="Header"/>
    </w:pPr>
    <w:r>
      <w:t>ECAD6008</w:t>
    </w:r>
    <w:r>
      <w:tab/>
      <w:t>Rhian Claire Williams</w:t>
    </w:r>
    <w:r>
      <w:tab/>
      <w:t>1801978</w:t>
    </w: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C7C48CA" w14:textId="77777777" w:rsidR="0000355C" w:rsidRDefault="0000355C">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14D03C3"/>
    <w:multiLevelType w:val="hybridMultilevel"/>
    <w:tmpl w:val="026EB24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 w15:restartNumberingAfterBreak="0">
    <w:nsid w:val="0162493E"/>
    <w:multiLevelType w:val="hybridMultilevel"/>
    <w:tmpl w:val="48F0815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 w15:restartNumberingAfterBreak="0">
    <w:nsid w:val="03A042AC"/>
    <w:multiLevelType w:val="hybridMultilevel"/>
    <w:tmpl w:val="2602893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 w15:restartNumberingAfterBreak="0">
    <w:nsid w:val="078F1655"/>
    <w:multiLevelType w:val="hybridMultilevel"/>
    <w:tmpl w:val="A8C881D4"/>
    <w:lvl w:ilvl="0" w:tplc="18783C42">
      <w:start w:val="1"/>
      <w:numFmt w:val="bullet"/>
      <w:lvlText w:val=""/>
      <w:lvlJc w:val="left"/>
      <w:pPr>
        <w:ind w:left="36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EA46CA"/>
    <w:multiLevelType w:val="hybridMultilevel"/>
    <w:tmpl w:val="C7C4341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61C6700"/>
    <w:multiLevelType w:val="hybridMultilevel"/>
    <w:tmpl w:val="0CD81EC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16A745E2"/>
    <w:multiLevelType w:val="hybridMultilevel"/>
    <w:tmpl w:val="7294125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996511E"/>
    <w:multiLevelType w:val="hybridMultilevel"/>
    <w:tmpl w:val="403A460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8" w15:restartNumberingAfterBreak="0">
    <w:nsid w:val="1C214D39"/>
    <w:multiLevelType w:val="hybridMultilevel"/>
    <w:tmpl w:val="FC96959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1D225DFD"/>
    <w:multiLevelType w:val="hybridMultilevel"/>
    <w:tmpl w:val="1E36562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0" w15:restartNumberingAfterBreak="0">
    <w:nsid w:val="1F36040F"/>
    <w:multiLevelType w:val="hybridMultilevel"/>
    <w:tmpl w:val="7C76521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1" w15:restartNumberingAfterBreak="0">
    <w:nsid w:val="1FA82F96"/>
    <w:multiLevelType w:val="hybridMultilevel"/>
    <w:tmpl w:val="7FA43A7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2" w15:restartNumberingAfterBreak="0">
    <w:nsid w:val="21451E64"/>
    <w:multiLevelType w:val="hybridMultilevel"/>
    <w:tmpl w:val="2118F29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3" w15:restartNumberingAfterBreak="0">
    <w:nsid w:val="28BD169E"/>
    <w:multiLevelType w:val="hybridMultilevel"/>
    <w:tmpl w:val="CE5C2A5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2AEC4A97"/>
    <w:multiLevelType w:val="hybridMultilevel"/>
    <w:tmpl w:val="AB6848E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5" w15:restartNumberingAfterBreak="0">
    <w:nsid w:val="2BAF149F"/>
    <w:multiLevelType w:val="hybridMultilevel"/>
    <w:tmpl w:val="A916593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6" w15:restartNumberingAfterBreak="0">
    <w:nsid w:val="2BE35D97"/>
    <w:multiLevelType w:val="hybridMultilevel"/>
    <w:tmpl w:val="63FE708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7" w15:restartNumberingAfterBreak="0">
    <w:nsid w:val="2D7064E1"/>
    <w:multiLevelType w:val="hybridMultilevel"/>
    <w:tmpl w:val="5F62A75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8" w15:restartNumberingAfterBreak="0">
    <w:nsid w:val="2DF70FD4"/>
    <w:multiLevelType w:val="hybridMultilevel"/>
    <w:tmpl w:val="B69AE5D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19" w15:restartNumberingAfterBreak="0">
    <w:nsid w:val="2E1C30F1"/>
    <w:multiLevelType w:val="hybridMultilevel"/>
    <w:tmpl w:val="90E8998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0" w15:restartNumberingAfterBreak="0">
    <w:nsid w:val="30D92D06"/>
    <w:multiLevelType w:val="hybridMultilevel"/>
    <w:tmpl w:val="ED34AD2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327D159A"/>
    <w:multiLevelType w:val="hybridMultilevel"/>
    <w:tmpl w:val="DADA8CD0"/>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2" w15:restartNumberingAfterBreak="0">
    <w:nsid w:val="33364C95"/>
    <w:multiLevelType w:val="hybridMultilevel"/>
    <w:tmpl w:val="78E42C7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3" w15:restartNumberingAfterBreak="0">
    <w:nsid w:val="343B73A1"/>
    <w:multiLevelType w:val="hybridMultilevel"/>
    <w:tmpl w:val="525CEDD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3518260F"/>
    <w:multiLevelType w:val="hybridMultilevel"/>
    <w:tmpl w:val="9DD452CC"/>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5" w15:restartNumberingAfterBreak="0">
    <w:nsid w:val="35E70A2D"/>
    <w:multiLevelType w:val="hybridMultilevel"/>
    <w:tmpl w:val="70DAE6E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6" w15:restartNumberingAfterBreak="0">
    <w:nsid w:val="36772FA7"/>
    <w:multiLevelType w:val="hybridMultilevel"/>
    <w:tmpl w:val="CCA449B0"/>
    <w:lvl w:ilvl="0" w:tplc="0809000F">
      <w:start w:val="1"/>
      <w:numFmt w:val="decimal"/>
      <w:lvlText w:val="%1."/>
      <w:lvlJc w:val="left"/>
      <w:pPr>
        <w:ind w:left="720" w:hanging="360"/>
      </w:pPr>
      <w:rPr>
        <w:rFonts w:hint="default"/>
      </w:rPr>
    </w:lvl>
    <w:lvl w:ilvl="1" w:tplc="08090019">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38084AB3"/>
    <w:multiLevelType w:val="hybridMultilevel"/>
    <w:tmpl w:val="E520C0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39523DFD"/>
    <w:multiLevelType w:val="hybridMultilevel"/>
    <w:tmpl w:val="A338032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9" w15:restartNumberingAfterBreak="0">
    <w:nsid w:val="39D56E62"/>
    <w:multiLevelType w:val="multilevel"/>
    <w:tmpl w:val="D1C63BF2"/>
    <w:lvl w:ilvl="0">
      <w:start w:val="1"/>
      <w:numFmt w:val="decimal"/>
      <w:lvlText w:val="%1"/>
      <w:lvlJc w:val="left"/>
      <w:pPr>
        <w:ind w:left="360" w:hanging="360"/>
      </w:pPr>
      <w:rPr>
        <w:rFonts w:hint="default"/>
      </w:rPr>
    </w:lvl>
    <w:lvl w:ilvl="1">
      <w:start w:val="1"/>
      <w:numFmt w:val="decimal"/>
      <w:lvlText w:val="%1.%2"/>
      <w:lvlJc w:val="left"/>
      <w:pPr>
        <w:ind w:left="1440" w:hanging="360"/>
      </w:pPr>
      <w:rPr>
        <w:rFonts w:hint="default"/>
      </w:rPr>
    </w:lvl>
    <w:lvl w:ilvl="2">
      <w:start w:val="1"/>
      <w:numFmt w:val="decimal"/>
      <w:lvlText w:val="%1.%2.%3"/>
      <w:lvlJc w:val="left"/>
      <w:pPr>
        <w:ind w:left="2880" w:hanging="720"/>
      </w:pPr>
      <w:rPr>
        <w:rFonts w:hint="default"/>
      </w:rPr>
    </w:lvl>
    <w:lvl w:ilvl="3">
      <w:start w:val="1"/>
      <w:numFmt w:val="decimal"/>
      <w:lvlText w:val="%1.%2.%3.%4"/>
      <w:lvlJc w:val="left"/>
      <w:pPr>
        <w:ind w:left="3960" w:hanging="720"/>
      </w:pPr>
      <w:rPr>
        <w:rFonts w:hint="default"/>
      </w:rPr>
    </w:lvl>
    <w:lvl w:ilvl="4">
      <w:start w:val="1"/>
      <w:numFmt w:val="decimal"/>
      <w:lvlText w:val="%1.%2.%3.%4.%5"/>
      <w:lvlJc w:val="left"/>
      <w:pPr>
        <w:ind w:left="5400" w:hanging="1080"/>
      </w:pPr>
      <w:rPr>
        <w:rFonts w:hint="default"/>
      </w:rPr>
    </w:lvl>
    <w:lvl w:ilvl="5">
      <w:start w:val="1"/>
      <w:numFmt w:val="decimal"/>
      <w:lvlText w:val="%1.%2.%3.%4.%5.%6"/>
      <w:lvlJc w:val="left"/>
      <w:pPr>
        <w:ind w:left="6480" w:hanging="1080"/>
      </w:pPr>
      <w:rPr>
        <w:rFonts w:hint="default"/>
      </w:rPr>
    </w:lvl>
    <w:lvl w:ilvl="6">
      <w:start w:val="1"/>
      <w:numFmt w:val="decimal"/>
      <w:lvlText w:val="%1.%2.%3.%4.%5.%6.%7"/>
      <w:lvlJc w:val="left"/>
      <w:pPr>
        <w:ind w:left="7920" w:hanging="1440"/>
      </w:pPr>
      <w:rPr>
        <w:rFonts w:hint="default"/>
      </w:rPr>
    </w:lvl>
    <w:lvl w:ilvl="7">
      <w:start w:val="1"/>
      <w:numFmt w:val="decimal"/>
      <w:lvlText w:val="%1.%2.%3.%4.%5.%6.%7.%8"/>
      <w:lvlJc w:val="left"/>
      <w:pPr>
        <w:ind w:left="9000" w:hanging="1440"/>
      </w:pPr>
      <w:rPr>
        <w:rFonts w:hint="default"/>
      </w:rPr>
    </w:lvl>
    <w:lvl w:ilvl="8">
      <w:start w:val="1"/>
      <w:numFmt w:val="decimal"/>
      <w:lvlText w:val="%1.%2.%3.%4.%5.%6.%7.%8.%9"/>
      <w:lvlJc w:val="left"/>
      <w:pPr>
        <w:ind w:left="10440" w:hanging="1800"/>
      </w:pPr>
      <w:rPr>
        <w:rFonts w:hint="default"/>
      </w:rPr>
    </w:lvl>
  </w:abstractNum>
  <w:abstractNum w:abstractNumId="30" w15:restartNumberingAfterBreak="0">
    <w:nsid w:val="3BF0314F"/>
    <w:multiLevelType w:val="hybridMultilevel"/>
    <w:tmpl w:val="C6DA37F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1" w15:restartNumberingAfterBreak="0">
    <w:nsid w:val="3F931BAF"/>
    <w:multiLevelType w:val="hybridMultilevel"/>
    <w:tmpl w:val="8D6A7E4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2" w15:restartNumberingAfterBreak="0">
    <w:nsid w:val="401702D7"/>
    <w:multiLevelType w:val="hybridMultilevel"/>
    <w:tmpl w:val="5D7CE784"/>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3" w15:restartNumberingAfterBreak="0">
    <w:nsid w:val="40955ACC"/>
    <w:multiLevelType w:val="hybridMultilevel"/>
    <w:tmpl w:val="0742E8D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4" w15:restartNumberingAfterBreak="0">
    <w:nsid w:val="41DE1B8C"/>
    <w:multiLevelType w:val="hybridMultilevel"/>
    <w:tmpl w:val="EE1EB2A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298" w:hanging="360"/>
      </w:pPr>
      <w:rPr>
        <w:rFonts w:ascii="Courier New" w:hAnsi="Courier New" w:cs="Courier New" w:hint="default"/>
      </w:rPr>
    </w:lvl>
    <w:lvl w:ilvl="2" w:tplc="08090005" w:tentative="1">
      <w:start w:val="1"/>
      <w:numFmt w:val="bullet"/>
      <w:lvlText w:val=""/>
      <w:lvlJc w:val="left"/>
      <w:pPr>
        <w:ind w:left="2018" w:hanging="360"/>
      </w:pPr>
      <w:rPr>
        <w:rFonts w:ascii="Wingdings" w:hAnsi="Wingdings" w:hint="default"/>
      </w:rPr>
    </w:lvl>
    <w:lvl w:ilvl="3" w:tplc="08090001" w:tentative="1">
      <w:start w:val="1"/>
      <w:numFmt w:val="bullet"/>
      <w:lvlText w:val=""/>
      <w:lvlJc w:val="left"/>
      <w:pPr>
        <w:ind w:left="2738" w:hanging="360"/>
      </w:pPr>
      <w:rPr>
        <w:rFonts w:ascii="Symbol" w:hAnsi="Symbol" w:hint="default"/>
      </w:rPr>
    </w:lvl>
    <w:lvl w:ilvl="4" w:tplc="08090003" w:tentative="1">
      <w:start w:val="1"/>
      <w:numFmt w:val="bullet"/>
      <w:lvlText w:val="o"/>
      <w:lvlJc w:val="left"/>
      <w:pPr>
        <w:ind w:left="3458" w:hanging="360"/>
      </w:pPr>
      <w:rPr>
        <w:rFonts w:ascii="Courier New" w:hAnsi="Courier New" w:cs="Courier New" w:hint="default"/>
      </w:rPr>
    </w:lvl>
    <w:lvl w:ilvl="5" w:tplc="08090005" w:tentative="1">
      <w:start w:val="1"/>
      <w:numFmt w:val="bullet"/>
      <w:lvlText w:val=""/>
      <w:lvlJc w:val="left"/>
      <w:pPr>
        <w:ind w:left="4178" w:hanging="360"/>
      </w:pPr>
      <w:rPr>
        <w:rFonts w:ascii="Wingdings" w:hAnsi="Wingdings" w:hint="default"/>
      </w:rPr>
    </w:lvl>
    <w:lvl w:ilvl="6" w:tplc="08090001" w:tentative="1">
      <w:start w:val="1"/>
      <w:numFmt w:val="bullet"/>
      <w:lvlText w:val=""/>
      <w:lvlJc w:val="left"/>
      <w:pPr>
        <w:ind w:left="4898" w:hanging="360"/>
      </w:pPr>
      <w:rPr>
        <w:rFonts w:ascii="Symbol" w:hAnsi="Symbol" w:hint="default"/>
      </w:rPr>
    </w:lvl>
    <w:lvl w:ilvl="7" w:tplc="08090003" w:tentative="1">
      <w:start w:val="1"/>
      <w:numFmt w:val="bullet"/>
      <w:lvlText w:val="o"/>
      <w:lvlJc w:val="left"/>
      <w:pPr>
        <w:ind w:left="5618" w:hanging="360"/>
      </w:pPr>
      <w:rPr>
        <w:rFonts w:ascii="Courier New" w:hAnsi="Courier New" w:cs="Courier New" w:hint="default"/>
      </w:rPr>
    </w:lvl>
    <w:lvl w:ilvl="8" w:tplc="08090005" w:tentative="1">
      <w:start w:val="1"/>
      <w:numFmt w:val="bullet"/>
      <w:lvlText w:val=""/>
      <w:lvlJc w:val="left"/>
      <w:pPr>
        <w:ind w:left="6338" w:hanging="360"/>
      </w:pPr>
      <w:rPr>
        <w:rFonts w:ascii="Wingdings" w:hAnsi="Wingdings" w:hint="default"/>
      </w:rPr>
    </w:lvl>
  </w:abstractNum>
  <w:abstractNum w:abstractNumId="35" w15:restartNumberingAfterBreak="0">
    <w:nsid w:val="43D457EC"/>
    <w:multiLevelType w:val="hybridMultilevel"/>
    <w:tmpl w:val="6838B3E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44EB2732"/>
    <w:multiLevelType w:val="hybridMultilevel"/>
    <w:tmpl w:val="DEC84D2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7" w15:restartNumberingAfterBreak="0">
    <w:nsid w:val="45E77420"/>
    <w:multiLevelType w:val="hybridMultilevel"/>
    <w:tmpl w:val="5CDE085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8" w15:restartNumberingAfterBreak="0">
    <w:nsid w:val="4667293D"/>
    <w:multiLevelType w:val="hybridMultilevel"/>
    <w:tmpl w:val="8520881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9" w15:restartNumberingAfterBreak="0">
    <w:nsid w:val="46C77814"/>
    <w:multiLevelType w:val="hybridMultilevel"/>
    <w:tmpl w:val="B23EACA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0" w15:restartNumberingAfterBreak="0">
    <w:nsid w:val="47596EDA"/>
    <w:multiLevelType w:val="hybridMultilevel"/>
    <w:tmpl w:val="E42AD83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1" w15:restartNumberingAfterBreak="0">
    <w:nsid w:val="4A5138B4"/>
    <w:multiLevelType w:val="hybridMultilevel"/>
    <w:tmpl w:val="298889FA"/>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2" w15:restartNumberingAfterBreak="0">
    <w:nsid w:val="4AA02B63"/>
    <w:multiLevelType w:val="hybridMultilevel"/>
    <w:tmpl w:val="6794366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3" w15:restartNumberingAfterBreak="0">
    <w:nsid w:val="4BAD5DAD"/>
    <w:multiLevelType w:val="hybridMultilevel"/>
    <w:tmpl w:val="FC946FB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4" w15:restartNumberingAfterBreak="0">
    <w:nsid w:val="4CE407E0"/>
    <w:multiLevelType w:val="hybridMultilevel"/>
    <w:tmpl w:val="3C54D95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5" w15:restartNumberingAfterBreak="0">
    <w:nsid w:val="4DEC2941"/>
    <w:multiLevelType w:val="hybridMultilevel"/>
    <w:tmpl w:val="968E47C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6" w15:restartNumberingAfterBreak="0">
    <w:nsid w:val="508B226B"/>
    <w:multiLevelType w:val="hybridMultilevel"/>
    <w:tmpl w:val="1780F02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7" w15:restartNumberingAfterBreak="0">
    <w:nsid w:val="54632C15"/>
    <w:multiLevelType w:val="hybridMultilevel"/>
    <w:tmpl w:val="A41C46FC"/>
    <w:lvl w:ilvl="0" w:tplc="0809000F">
      <w:start w:val="1"/>
      <w:numFmt w:val="decimal"/>
      <w:lvlText w:val="%1."/>
      <w:lvlJc w:val="left"/>
      <w:pPr>
        <w:ind w:left="360" w:hanging="360"/>
      </w:pPr>
      <w:rPr>
        <w:rFonts w:hint="default"/>
      </w:r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48" w15:restartNumberingAfterBreak="0">
    <w:nsid w:val="57017F3A"/>
    <w:multiLevelType w:val="hybridMultilevel"/>
    <w:tmpl w:val="35789F36"/>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9" w15:restartNumberingAfterBreak="0">
    <w:nsid w:val="576B6D44"/>
    <w:multiLevelType w:val="hybridMultilevel"/>
    <w:tmpl w:val="25CEB24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0" w15:restartNumberingAfterBreak="0">
    <w:nsid w:val="57DD122E"/>
    <w:multiLevelType w:val="hybridMultilevel"/>
    <w:tmpl w:val="3956F8D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1" w15:restartNumberingAfterBreak="0">
    <w:nsid w:val="5CAD2B12"/>
    <w:multiLevelType w:val="hybridMultilevel"/>
    <w:tmpl w:val="4F8AE30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2" w15:restartNumberingAfterBreak="0">
    <w:nsid w:val="5CB30748"/>
    <w:multiLevelType w:val="hybridMultilevel"/>
    <w:tmpl w:val="2820B28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3" w15:restartNumberingAfterBreak="0">
    <w:nsid w:val="5D0A1C36"/>
    <w:multiLevelType w:val="hybridMultilevel"/>
    <w:tmpl w:val="0EC2AD7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4" w15:restartNumberingAfterBreak="0">
    <w:nsid w:val="60490C91"/>
    <w:multiLevelType w:val="hybridMultilevel"/>
    <w:tmpl w:val="9F36868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5" w15:restartNumberingAfterBreak="0">
    <w:nsid w:val="62F174AF"/>
    <w:multiLevelType w:val="hybridMultilevel"/>
    <w:tmpl w:val="65746AF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6" w15:restartNumberingAfterBreak="0">
    <w:nsid w:val="65912A38"/>
    <w:multiLevelType w:val="hybridMultilevel"/>
    <w:tmpl w:val="BF1ABEE0"/>
    <w:lvl w:ilvl="0" w:tplc="3342BC24">
      <w:start w:val="1"/>
      <w:numFmt w:val="bullet"/>
      <w:lvlText w:val=""/>
      <w:lvlJc w:val="left"/>
      <w:pPr>
        <w:ind w:left="360" w:hanging="360"/>
      </w:pPr>
      <w:rPr>
        <w:rFonts w:ascii="Symbol" w:hAnsi="Symbol" w:hint="default"/>
        <w:color w:val="000000" w:themeColor="text1"/>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7" w15:restartNumberingAfterBreak="0">
    <w:nsid w:val="66BB6AB3"/>
    <w:multiLevelType w:val="hybridMultilevel"/>
    <w:tmpl w:val="290C389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8" w15:restartNumberingAfterBreak="0">
    <w:nsid w:val="69A65153"/>
    <w:multiLevelType w:val="hybridMultilevel"/>
    <w:tmpl w:val="63F045C8"/>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59" w15:restartNumberingAfterBreak="0">
    <w:nsid w:val="6AA6381A"/>
    <w:multiLevelType w:val="hybridMultilevel"/>
    <w:tmpl w:val="11BCB16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0" w15:restartNumberingAfterBreak="0">
    <w:nsid w:val="6AE81370"/>
    <w:multiLevelType w:val="hybridMultilevel"/>
    <w:tmpl w:val="D070FDA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1" w15:restartNumberingAfterBreak="0">
    <w:nsid w:val="6B270296"/>
    <w:multiLevelType w:val="multilevel"/>
    <w:tmpl w:val="CBF2BBC8"/>
    <w:lvl w:ilvl="0">
      <w:start w:val="1"/>
      <w:numFmt w:val="decimal"/>
      <w:lvlText w:val="%1."/>
      <w:lvlJc w:val="left"/>
      <w:pPr>
        <w:ind w:left="460" w:hanging="46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440" w:hanging="144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2160" w:hanging="2160"/>
      </w:pPr>
      <w:rPr>
        <w:rFonts w:hint="default"/>
      </w:rPr>
    </w:lvl>
    <w:lvl w:ilvl="8">
      <w:start w:val="1"/>
      <w:numFmt w:val="decimal"/>
      <w:lvlText w:val="%1.%2.%3.%4.%5.%6.%7.%8.%9."/>
      <w:lvlJc w:val="left"/>
      <w:pPr>
        <w:ind w:left="2160" w:hanging="2160"/>
      </w:pPr>
      <w:rPr>
        <w:rFonts w:hint="default"/>
      </w:rPr>
    </w:lvl>
  </w:abstractNum>
  <w:abstractNum w:abstractNumId="62" w15:restartNumberingAfterBreak="0">
    <w:nsid w:val="6B53243B"/>
    <w:multiLevelType w:val="hybridMultilevel"/>
    <w:tmpl w:val="59EE9CDE"/>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3" w15:restartNumberingAfterBreak="0">
    <w:nsid w:val="6D21640F"/>
    <w:multiLevelType w:val="hybridMultilevel"/>
    <w:tmpl w:val="55C611CA"/>
    <w:lvl w:ilvl="0" w:tplc="08090001">
      <w:start w:val="1"/>
      <w:numFmt w:val="bullet"/>
      <w:lvlText w:val=""/>
      <w:lvlJc w:val="left"/>
      <w:pPr>
        <w:ind w:left="501"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4" w15:restartNumberingAfterBreak="0">
    <w:nsid w:val="6DD675E5"/>
    <w:multiLevelType w:val="hybridMultilevel"/>
    <w:tmpl w:val="5078A09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5" w15:restartNumberingAfterBreak="0">
    <w:nsid w:val="6EF4498A"/>
    <w:multiLevelType w:val="hybridMultilevel"/>
    <w:tmpl w:val="CACA2F36"/>
    <w:lvl w:ilvl="0" w:tplc="0809000F">
      <w:start w:val="1"/>
      <w:numFmt w:val="decimal"/>
      <w:lvlText w:val="%1."/>
      <w:lvlJc w:val="left"/>
      <w:pPr>
        <w:ind w:left="360" w:hanging="360"/>
      </w:pPr>
      <w:rPr>
        <w:rFonts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6" w15:restartNumberingAfterBreak="0">
    <w:nsid w:val="738337BB"/>
    <w:multiLevelType w:val="hybridMultilevel"/>
    <w:tmpl w:val="87B4A792"/>
    <w:lvl w:ilvl="0" w:tplc="08090001">
      <w:start w:val="1"/>
      <w:numFmt w:val="bullet"/>
      <w:lvlText w:val=""/>
      <w:lvlJc w:val="left"/>
      <w:pPr>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7" w15:restartNumberingAfterBreak="0">
    <w:nsid w:val="77164776"/>
    <w:multiLevelType w:val="hybridMultilevel"/>
    <w:tmpl w:val="D86C1F2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8" w15:restartNumberingAfterBreak="0">
    <w:nsid w:val="790C0EE8"/>
    <w:multiLevelType w:val="hybridMultilevel"/>
    <w:tmpl w:val="1D5244E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57"/>
  </w:num>
  <w:num w:numId="2">
    <w:abstractNumId w:val="64"/>
  </w:num>
  <w:num w:numId="3">
    <w:abstractNumId w:val="49"/>
  </w:num>
  <w:num w:numId="4">
    <w:abstractNumId w:val="53"/>
  </w:num>
  <w:num w:numId="5">
    <w:abstractNumId w:val="27"/>
  </w:num>
  <w:num w:numId="6">
    <w:abstractNumId w:val="6"/>
  </w:num>
  <w:num w:numId="7">
    <w:abstractNumId w:val="20"/>
  </w:num>
  <w:num w:numId="8">
    <w:abstractNumId w:val="54"/>
  </w:num>
  <w:num w:numId="9">
    <w:abstractNumId w:val="35"/>
  </w:num>
  <w:num w:numId="10">
    <w:abstractNumId w:val="13"/>
  </w:num>
  <w:num w:numId="11">
    <w:abstractNumId w:val="68"/>
  </w:num>
  <w:num w:numId="12">
    <w:abstractNumId w:val="4"/>
  </w:num>
  <w:num w:numId="13">
    <w:abstractNumId w:val="45"/>
  </w:num>
  <w:num w:numId="14">
    <w:abstractNumId w:val="42"/>
  </w:num>
  <w:num w:numId="15">
    <w:abstractNumId w:val="60"/>
  </w:num>
  <w:num w:numId="16">
    <w:abstractNumId w:val="23"/>
  </w:num>
  <w:num w:numId="17">
    <w:abstractNumId w:val="43"/>
  </w:num>
  <w:num w:numId="18">
    <w:abstractNumId w:val="18"/>
  </w:num>
  <w:num w:numId="19">
    <w:abstractNumId w:val="1"/>
  </w:num>
  <w:num w:numId="20">
    <w:abstractNumId w:val="11"/>
  </w:num>
  <w:num w:numId="21">
    <w:abstractNumId w:val="19"/>
  </w:num>
  <w:num w:numId="22">
    <w:abstractNumId w:val="56"/>
  </w:num>
  <w:num w:numId="23">
    <w:abstractNumId w:val="16"/>
  </w:num>
  <w:num w:numId="24">
    <w:abstractNumId w:val="59"/>
  </w:num>
  <w:num w:numId="25">
    <w:abstractNumId w:val="24"/>
  </w:num>
  <w:num w:numId="26">
    <w:abstractNumId w:val="55"/>
  </w:num>
  <w:num w:numId="27">
    <w:abstractNumId w:val="33"/>
  </w:num>
  <w:num w:numId="28">
    <w:abstractNumId w:val="7"/>
  </w:num>
  <w:num w:numId="29">
    <w:abstractNumId w:val="28"/>
  </w:num>
  <w:num w:numId="30">
    <w:abstractNumId w:val="22"/>
  </w:num>
  <w:num w:numId="31">
    <w:abstractNumId w:val="31"/>
  </w:num>
  <w:num w:numId="32">
    <w:abstractNumId w:val="21"/>
  </w:num>
  <w:num w:numId="33">
    <w:abstractNumId w:val="46"/>
  </w:num>
  <w:num w:numId="34">
    <w:abstractNumId w:val="12"/>
  </w:num>
  <w:num w:numId="35">
    <w:abstractNumId w:val="3"/>
  </w:num>
  <w:num w:numId="36">
    <w:abstractNumId w:val="14"/>
  </w:num>
  <w:num w:numId="37">
    <w:abstractNumId w:val="44"/>
  </w:num>
  <w:num w:numId="38">
    <w:abstractNumId w:val="0"/>
  </w:num>
  <w:num w:numId="39">
    <w:abstractNumId w:val="8"/>
  </w:num>
  <w:num w:numId="40">
    <w:abstractNumId w:val="63"/>
  </w:num>
  <w:num w:numId="41">
    <w:abstractNumId w:val="62"/>
  </w:num>
  <w:num w:numId="42">
    <w:abstractNumId w:val="51"/>
  </w:num>
  <w:num w:numId="43">
    <w:abstractNumId w:val="65"/>
  </w:num>
  <w:num w:numId="44">
    <w:abstractNumId w:val="32"/>
  </w:num>
  <w:num w:numId="45">
    <w:abstractNumId w:val="9"/>
  </w:num>
  <w:num w:numId="46">
    <w:abstractNumId w:val="15"/>
  </w:num>
  <w:num w:numId="47">
    <w:abstractNumId w:val="40"/>
  </w:num>
  <w:num w:numId="48">
    <w:abstractNumId w:val="25"/>
  </w:num>
  <w:num w:numId="49">
    <w:abstractNumId w:val="52"/>
  </w:num>
  <w:num w:numId="50">
    <w:abstractNumId w:val="17"/>
  </w:num>
  <w:num w:numId="51">
    <w:abstractNumId w:val="41"/>
  </w:num>
  <w:num w:numId="52">
    <w:abstractNumId w:val="37"/>
  </w:num>
  <w:num w:numId="53">
    <w:abstractNumId w:val="10"/>
  </w:num>
  <w:num w:numId="54">
    <w:abstractNumId w:val="66"/>
  </w:num>
  <w:num w:numId="55">
    <w:abstractNumId w:val="2"/>
  </w:num>
  <w:num w:numId="56">
    <w:abstractNumId w:val="38"/>
  </w:num>
  <w:num w:numId="57">
    <w:abstractNumId w:val="48"/>
  </w:num>
  <w:num w:numId="58">
    <w:abstractNumId w:val="34"/>
  </w:num>
  <w:num w:numId="59">
    <w:abstractNumId w:val="30"/>
  </w:num>
  <w:num w:numId="60">
    <w:abstractNumId w:val="39"/>
  </w:num>
  <w:num w:numId="61">
    <w:abstractNumId w:val="58"/>
  </w:num>
  <w:num w:numId="62">
    <w:abstractNumId w:val="36"/>
  </w:num>
  <w:num w:numId="63">
    <w:abstractNumId w:val="50"/>
  </w:num>
  <w:num w:numId="64">
    <w:abstractNumId w:val="26"/>
  </w:num>
  <w:num w:numId="65">
    <w:abstractNumId w:val="29"/>
  </w:num>
  <w:num w:numId="66">
    <w:abstractNumId w:val="67"/>
  </w:num>
  <w:num w:numId="67">
    <w:abstractNumId w:val="61"/>
  </w:num>
  <w:num w:numId="68">
    <w:abstractNumId w:val="5"/>
  </w:num>
  <w:num w:numId="69">
    <w:abstractNumId w:val="47"/>
  </w:num>
  <w:numIdMacAtCleanup w:val="65"/>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15:person w15:author="Rhian Claire Williams (1801978)">
    <w15:presenceInfo w15:providerId="AD" w15:userId="S::1801978@student.uwtsd.ac.uk::6699bac7-c72c-4679-83a8-936c5eece090"/>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38"/>
  <w:proofState w:spelling="clean" w:grammar="clean"/>
  <w:defaultTabStop w:val="720"/>
  <w:characterSpacingControl w:val="doNotCompress"/>
  <w:hdrShapeDefaults>
    <o:shapedefaults v:ext="edit" spidmax="10241"/>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CD1240"/>
    <w:rsid w:val="00000A09"/>
    <w:rsid w:val="00001382"/>
    <w:rsid w:val="00001A89"/>
    <w:rsid w:val="00002B11"/>
    <w:rsid w:val="0000355C"/>
    <w:rsid w:val="00004AB7"/>
    <w:rsid w:val="000078AA"/>
    <w:rsid w:val="000140CE"/>
    <w:rsid w:val="00014249"/>
    <w:rsid w:val="000171F0"/>
    <w:rsid w:val="000202E4"/>
    <w:rsid w:val="00021F6B"/>
    <w:rsid w:val="000229F4"/>
    <w:rsid w:val="000302F6"/>
    <w:rsid w:val="0003119C"/>
    <w:rsid w:val="00032C08"/>
    <w:rsid w:val="00033A14"/>
    <w:rsid w:val="00034DB9"/>
    <w:rsid w:val="00036D65"/>
    <w:rsid w:val="00037496"/>
    <w:rsid w:val="0004011C"/>
    <w:rsid w:val="00043771"/>
    <w:rsid w:val="00047161"/>
    <w:rsid w:val="00047348"/>
    <w:rsid w:val="0005075C"/>
    <w:rsid w:val="00050F7A"/>
    <w:rsid w:val="00054225"/>
    <w:rsid w:val="00074BC3"/>
    <w:rsid w:val="0007775F"/>
    <w:rsid w:val="00081A30"/>
    <w:rsid w:val="000843E9"/>
    <w:rsid w:val="0008673B"/>
    <w:rsid w:val="00086967"/>
    <w:rsid w:val="00090809"/>
    <w:rsid w:val="00093CB1"/>
    <w:rsid w:val="00094AD1"/>
    <w:rsid w:val="000A251E"/>
    <w:rsid w:val="000A2B3E"/>
    <w:rsid w:val="000A51B4"/>
    <w:rsid w:val="000B047E"/>
    <w:rsid w:val="000B1882"/>
    <w:rsid w:val="000B321A"/>
    <w:rsid w:val="000B7A29"/>
    <w:rsid w:val="000B7E2E"/>
    <w:rsid w:val="000C1A9C"/>
    <w:rsid w:val="000D28FB"/>
    <w:rsid w:val="000D3F8E"/>
    <w:rsid w:val="000D528A"/>
    <w:rsid w:val="000D5B3E"/>
    <w:rsid w:val="000E3BF0"/>
    <w:rsid w:val="000E6A72"/>
    <w:rsid w:val="000E7026"/>
    <w:rsid w:val="000E756A"/>
    <w:rsid w:val="000E7B62"/>
    <w:rsid w:val="000F009A"/>
    <w:rsid w:val="000F4836"/>
    <w:rsid w:val="000F6562"/>
    <w:rsid w:val="000F75D5"/>
    <w:rsid w:val="0010246A"/>
    <w:rsid w:val="001046BA"/>
    <w:rsid w:val="00105EBF"/>
    <w:rsid w:val="00107B0D"/>
    <w:rsid w:val="00111E24"/>
    <w:rsid w:val="001139E1"/>
    <w:rsid w:val="00114890"/>
    <w:rsid w:val="00114FCE"/>
    <w:rsid w:val="00115070"/>
    <w:rsid w:val="0011633B"/>
    <w:rsid w:val="00117928"/>
    <w:rsid w:val="00121EB3"/>
    <w:rsid w:val="00125241"/>
    <w:rsid w:val="00125C8D"/>
    <w:rsid w:val="0012686F"/>
    <w:rsid w:val="001408A0"/>
    <w:rsid w:val="00141AE7"/>
    <w:rsid w:val="00141DE2"/>
    <w:rsid w:val="00144CD9"/>
    <w:rsid w:val="001463A1"/>
    <w:rsid w:val="00146973"/>
    <w:rsid w:val="00146BCD"/>
    <w:rsid w:val="00147EB1"/>
    <w:rsid w:val="00150320"/>
    <w:rsid w:val="001508CD"/>
    <w:rsid w:val="00150FFF"/>
    <w:rsid w:val="001510E1"/>
    <w:rsid w:val="00152409"/>
    <w:rsid w:val="001559EE"/>
    <w:rsid w:val="00155C10"/>
    <w:rsid w:val="00157D99"/>
    <w:rsid w:val="00160111"/>
    <w:rsid w:val="00161883"/>
    <w:rsid w:val="0016231F"/>
    <w:rsid w:val="0016280F"/>
    <w:rsid w:val="00163962"/>
    <w:rsid w:val="00167563"/>
    <w:rsid w:val="001729BB"/>
    <w:rsid w:val="001771F9"/>
    <w:rsid w:val="00181233"/>
    <w:rsid w:val="00181716"/>
    <w:rsid w:val="00192214"/>
    <w:rsid w:val="00194ED3"/>
    <w:rsid w:val="00197D48"/>
    <w:rsid w:val="001A05A2"/>
    <w:rsid w:val="001A17E8"/>
    <w:rsid w:val="001A18B5"/>
    <w:rsid w:val="001A411A"/>
    <w:rsid w:val="001A4AE4"/>
    <w:rsid w:val="001A659C"/>
    <w:rsid w:val="001A6F34"/>
    <w:rsid w:val="001A7BE0"/>
    <w:rsid w:val="001B206E"/>
    <w:rsid w:val="001B43A5"/>
    <w:rsid w:val="001B4DDA"/>
    <w:rsid w:val="001C10CD"/>
    <w:rsid w:val="001C18D9"/>
    <w:rsid w:val="001C37E5"/>
    <w:rsid w:val="001C3C2D"/>
    <w:rsid w:val="001C3C90"/>
    <w:rsid w:val="001C4CD8"/>
    <w:rsid w:val="001C6704"/>
    <w:rsid w:val="001D1E26"/>
    <w:rsid w:val="001D215D"/>
    <w:rsid w:val="001D4B14"/>
    <w:rsid w:val="001D4D87"/>
    <w:rsid w:val="001D5AD0"/>
    <w:rsid w:val="001D7859"/>
    <w:rsid w:val="001E3C19"/>
    <w:rsid w:val="001E437A"/>
    <w:rsid w:val="001E5F25"/>
    <w:rsid w:val="001E6C95"/>
    <w:rsid w:val="001F24F0"/>
    <w:rsid w:val="001F5E0E"/>
    <w:rsid w:val="001F7B0F"/>
    <w:rsid w:val="002025FC"/>
    <w:rsid w:val="00203301"/>
    <w:rsid w:val="00204CE3"/>
    <w:rsid w:val="00204DFF"/>
    <w:rsid w:val="00211559"/>
    <w:rsid w:val="0021479E"/>
    <w:rsid w:val="00214DD4"/>
    <w:rsid w:val="002225FD"/>
    <w:rsid w:val="002229F0"/>
    <w:rsid w:val="002239E5"/>
    <w:rsid w:val="00223A3D"/>
    <w:rsid w:val="00223C4E"/>
    <w:rsid w:val="00223FD0"/>
    <w:rsid w:val="002243D2"/>
    <w:rsid w:val="00224DFF"/>
    <w:rsid w:val="0023170B"/>
    <w:rsid w:val="0023509E"/>
    <w:rsid w:val="00236DA6"/>
    <w:rsid w:val="00236F2A"/>
    <w:rsid w:val="00243437"/>
    <w:rsid w:val="0024503B"/>
    <w:rsid w:val="00247D79"/>
    <w:rsid w:val="00250B8A"/>
    <w:rsid w:val="00253110"/>
    <w:rsid w:val="00253525"/>
    <w:rsid w:val="00256EA5"/>
    <w:rsid w:val="00256EF2"/>
    <w:rsid w:val="00260322"/>
    <w:rsid w:val="00262175"/>
    <w:rsid w:val="0026361A"/>
    <w:rsid w:val="00263E79"/>
    <w:rsid w:val="002668CA"/>
    <w:rsid w:val="00270418"/>
    <w:rsid w:val="0027048E"/>
    <w:rsid w:val="002705C3"/>
    <w:rsid w:val="002709D1"/>
    <w:rsid w:val="002736C2"/>
    <w:rsid w:val="002813D1"/>
    <w:rsid w:val="00282B1F"/>
    <w:rsid w:val="00282CCB"/>
    <w:rsid w:val="0029012A"/>
    <w:rsid w:val="00291748"/>
    <w:rsid w:val="00291F75"/>
    <w:rsid w:val="0029304B"/>
    <w:rsid w:val="00293978"/>
    <w:rsid w:val="00294859"/>
    <w:rsid w:val="002977AA"/>
    <w:rsid w:val="00297D7B"/>
    <w:rsid w:val="002A07BC"/>
    <w:rsid w:val="002A2056"/>
    <w:rsid w:val="002A37F4"/>
    <w:rsid w:val="002A5B2D"/>
    <w:rsid w:val="002A5CBB"/>
    <w:rsid w:val="002A7525"/>
    <w:rsid w:val="002B4442"/>
    <w:rsid w:val="002B63F1"/>
    <w:rsid w:val="002B6C5A"/>
    <w:rsid w:val="002B7E0F"/>
    <w:rsid w:val="002C12A7"/>
    <w:rsid w:val="002C6859"/>
    <w:rsid w:val="002C79DD"/>
    <w:rsid w:val="002E0BD4"/>
    <w:rsid w:val="002E5499"/>
    <w:rsid w:val="002E6138"/>
    <w:rsid w:val="002E635C"/>
    <w:rsid w:val="002F034E"/>
    <w:rsid w:val="002F3B1C"/>
    <w:rsid w:val="002F560F"/>
    <w:rsid w:val="00301178"/>
    <w:rsid w:val="003014CA"/>
    <w:rsid w:val="0030437A"/>
    <w:rsid w:val="00304F28"/>
    <w:rsid w:val="003059C0"/>
    <w:rsid w:val="003116FF"/>
    <w:rsid w:val="0031221C"/>
    <w:rsid w:val="003147EC"/>
    <w:rsid w:val="00314911"/>
    <w:rsid w:val="00315CBD"/>
    <w:rsid w:val="00315FEA"/>
    <w:rsid w:val="003177D1"/>
    <w:rsid w:val="003241D4"/>
    <w:rsid w:val="00324495"/>
    <w:rsid w:val="00325EC2"/>
    <w:rsid w:val="00326B6E"/>
    <w:rsid w:val="00327715"/>
    <w:rsid w:val="003277C0"/>
    <w:rsid w:val="00331274"/>
    <w:rsid w:val="0033230F"/>
    <w:rsid w:val="0033368A"/>
    <w:rsid w:val="00337F3A"/>
    <w:rsid w:val="00342165"/>
    <w:rsid w:val="0034513C"/>
    <w:rsid w:val="003466AF"/>
    <w:rsid w:val="0034775C"/>
    <w:rsid w:val="003477B7"/>
    <w:rsid w:val="00347FC4"/>
    <w:rsid w:val="003520C3"/>
    <w:rsid w:val="003529D2"/>
    <w:rsid w:val="003568A4"/>
    <w:rsid w:val="00356D2D"/>
    <w:rsid w:val="00357836"/>
    <w:rsid w:val="003600DB"/>
    <w:rsid w:val="00360FDA"/>
    <w:rsid w:val="003622FF"/>
    <w:rsid w:val="00363D1A"/>
    <w:rsid w:val="00364C07"/>
    <w:rsid w:val="0036538F"/>
    <w:rsid w:val="00370585"/>
    <w:rsid w:val="00371257"/>
    <w:rsid w:val="0038011F"/>
    <w:rsid w:val="003805D2"/>
    <w:rsid w:val="003817BF"/>
    <w:rsid w:val="0038217E"/>
    <w:rsid w:val="00387736"/>
    <w:rsid w:val="00387AA2"/>
    <w:rsid w:val="003916FA"/>
    <w:rsid w:val="00391867"/>
    <w:rsid w:val="00391FB9"/>
    <w:rsid w:val="00395037"/>
    <w:rsid w:val="00395215"/>
    <w:rsid w:val="003966BA"/>
    <w:rsid w:val="003967F7"/>
    <w:rsid w:val="00397805"/>
    <w:rsid w:val="00397CB8"/>
    <w:rsid w:val="003A0B3C"/>
    <w:rsid w:val="003A3E6D"/>
    <w:rsid w:val="003A62FA"/>
    <w:rsid w:val="003A650E"/>
    <w:rsid w:val="003B0999"/>
    <w:rsid w:val="003B27F5"/>
    <w:rsid w:val="003B4802"/>
    <w:rsid w:val="003B55A7"/>
    <w:rsid w:val="003B747D"/>
    <w:rsid w:val="003C2491"/>
    <w:rsid w:val="003C7F9B"/>
    <w:rsid w:val="003D13C1"/>
    <w:rsid w:val="003D248B"/>
    <w:rsid w:val="003D2CD1"/>
    <w:rsid w:val="003D3A03"/>
    <w:rsid w:val="003D5976"/>
    <w:rsid w:val="003D59E8"/>
    <w:rsid w:val="003E2494"/>
    <w:rsid w:val="003E3FA5"/>
    <w:rsid w:val="003E6AA8"/>
    <w:rsid w:val="003E7E5F"/>
    <w:rsid w:val="003F775B"/>
    <w:rsid w:val="00400CEE"/>
    <w:rsid w:val="004020CF"/>
    <w:rsid w:val="0040592C"/>
    <w:rsid w:val="0041118C"/>
    <w:rsid w:val="00413D0D"/>
    <w:rsid w:val="00414C7E"/>
    <w:rsid w:val="00421B4D"/>
    <w:rsid w:val="00422327"/>
    <w:rsid w:val="00422F26"/>
    <w:rsid w:val="00423B40"/>
    <w:rsid w:val="004241E3"/>
    <w:rsid w:val="00426905"/>
    <w:rsid w:val="00427169"/>
    <w:rsid w:val="00427D32"/>
    <w:rsid w:val="0043087F"/>
    <w:rsid w:val="004315A0"/>
    <w:rsid w:val="0043344D"/>
    <w:rsid w:val="00433CD7"/>
    <w:rsid w:val="004356C8"/>
    <w:rsid w:val="0043591A"/>
    <w:rsid w:val="00440579"/>
    <w:rsid w:val="00440C31"/>
    <w:rsid w:val="0044116B"/>
    <w:rsid w:val="0044399D"/>
    <w:rsid w:val="0044535E"/>
    <w:rsid w:val="0044547B"/>
    <w:rsid w:val="004461D8"/>
    <w:rsid w:val="00446FC6"/>
    <w:rsid w:val="0044780D"/>
    <w:rsid w:val="004501AE"/>
    <w:rsid w:val="00450C22"/>
    <w:rsid w:val="00451CFE"/>
    <w:rsid w:val="00453A94"/>
    <w:rsid w:val="00453F1F"/>
    <w:rsid w:val="00456081"/>
    <w:rsid w:val="00457312"/>
    <w:rsid w:val="00460AB8"/>
    <w:rsid w:val="00462813"/>
    <w:rsid w:val="00463A29"/>
    <w:rsid w:val="00463F11"/>
    <w:rsid w:val="004646E3"/>
    <w:rsid w:val="00467C4B"/>
    <w:rsid w:val="00473EB8"/>
    <w:rsid w:val="00474B21"/>
    <w:rsid w:val="00474D62"/>
    <w:rsid w:val="004756E5"/>
    <w:rsid w:val="00476195"/>
    <w:rsid w:val="004766B7"/>
    <w:rsid w:val="00476C73"/>
    <w:rsid w:val="004774BF"/>
    <w:rsid w:val="00477547"/>
    <w:rsid w:val="00483D3F"/>
    <w:rsid w:val="0048619F"/>
    <w:rsid w:val="00486252"/>
    <w:rsid w:val="004909D3"/>
    <w:rsid w:val="00490AA7"/>
    <w:rsid w:val="00490D06"/>
    <w:rsid w:val="00491350"/>
    <w:rsid w:val="004931A9"/>
    <w:rsid w:val="00494F21"/>
    <w:rsid w:val="00496E1F"/>
    <w:rsid w:val="004A0C3A"/>
    <w:rsid w:val="004A1AB5"/>
    <w:rsid w:val="004A1E63"/>
    <w:rsid w:val="004A2122"/>
    <w:rsid w:val="004A25C0"/>
    <w:rsid w:val="004A4C83"/>
    <w:rsid w:val="004A5AC6"/>
    <w:rsid w:val="004A5CDB"/>
    <w:rsid w:val="004A60DD"/>
    <w:rsid w:val="004B023B"/>
    <w:rsid w:val="004B2319"/>
    <w:rsid w:val="004B34FF"/>
    <w:rsid w:val="004B3E37"/>
    <w:rsid w:val="004B443E"/>
    <w:rsid w:val="004B763A"/>
    <w:rsid w:val="004B7891"/>
    <w:rsid w:val="004C1537"/>
    <w:rsid w:val="004C2959"/>
    <w:rsid w:val="004C2E12"/>
    <w:rsid w:val="004C398D"/>
    <w:rsid w:val="004C47A4"/>
    <w:rsid w:val="004C5A9D"/>
    <w:rsid w:val="004C66AE"/>
    <w:rsid w:val="004C77D3"/>
    <w:rsid w:val="004D03AF"/>
    <w:rsid w:val="004D04F6"/>
    <w:rsid w:val="004D121C"/>
    <w:rsid w:val="004D12CE"/>
    <w:rsid w:val="004D3B4A"/>
    <w:rsid w:val="004D521B"/>
    <w:rsid w:val="004D5290"/>
    <w:rsid w:val="004D6ECA"/>
    <w:rsid w:val="004E2794"/>
    <w:rsid w:val="004E3402"/>
    <w:rsid w:val="004E37DB"/>
    <w:rsid w:val="004E3C42"/>
    <w:rsid w:val="004F11A8"/>
    <w:rsid w:val="004F131E"/>
    <w:rsid w:val="004F17D9"/>
    <w:rsid w:val="004F2AB3"/>
    <w:rsid w:val="004F3885"/>
    <w:rsid w:val="004F447B"/>
    <w:rsid w:val="004F5EDC"/>
    <w:rsid w:val="004F763D"/>
    <w:rsid w:val="005005FE"/>
    <w:rsid w:val="00502707"/>
    <w:rsid w:val="005047DC"/>
    <w:rsid w:val="005114C4"/>
    <w:rsid w:val="005122A5"/>
    <w:rsid w:val="00513119"/>
    <w:rsid w:val="005234D8"/>
    <w:rsid w:val="00524735"/>
    <w:rsid w:val="00527FA6"/>
    <w:rsid w:val="005322C9"/>
    <w:rsid w:val="00534CA7"/>
    <w:rsid w:val="005358B6"/>
    <w:rsid w:val="0053747D"/>
    <w:rsid w:val="00540171"/>
    <w:rsid w:val="00541420"/>
    <w:rsid w:val="005414CB"/>
    <w:rsid w:val="00542E1B"/>
    <w:rsid w:val="00543F72"/>
    <w:rsid w:val="00553EAE"/>
    <w:rsid w:val="00555BE3"/>
    <w:rsid w:val="00556B69"/>
    <w:rsid w:val="00557397"/>
    <w:rsid w:val="005604C1"/>
    <w:rsid w:val="005609F4"/>
    <w:rsid w:val="00560E6B"/>
    <w:rsid w:val="005616D8"/>
    <w:rsid w:val="00562208"/>
    <w:rsid w:val="00565232"/>
    <w:rsid w:val="005701B2"/>
    <w:rsid w:val="00572401"/>
    <w:rsid w:val="0057517C"/>
    <w:rsid w:val="0057749F"/>
    <w:rsid w:val="00577F85"/>
    <w:rsid w:val="005851F8"/>
    <w:rsid w:val="0058582C"/>
    <w:rsid w:val="00587A20"/>
    <w:rsid w:val="0059023F"/>
    <w:rsid w:val="0059681B"/>
    <w:rsid w:val="00596A05"/>
    <w:rsid w:val="005A1869"/>
    <w:rsid w:val="005A3DB5"/>
    <w:rsid w:val="005A5C7C"/>
    <w:rsid w:val="005A6187"/>
    <w:rsid w:val="005A6E80"/>
    <w:rsid w:val="005A7B57"/>
    <w:rsid w:val="005B10B9"/>
    <w:rsid w:val="005B20B3"/>
    <w:rsid w:val="005B56C0"/>
    <w:rsid w:val="005B5C2C"/>
    <w:rsid w:val="005B5E8F"/>
    <w:rsid w:val="005B6178"/>
    <w:rsid w:val="005B6D04"/>
    <w:rsid w:val="005C0B88"/>
    <w:rsid w:val="005C0F49"/>
    <w:rsid w:val="005C3B07"/>
    <w:rsid w:val="005C3F76"/>
    <w:rsid w:val="005C5AA2"/>
    <w:rsid w:val="005C7680"/>
    <w:rsid w:val="005D18EA"/>
    <w:rsid w:val="005D1E1A"/>
    <w:rsid w:val="005D53AA"/>
    <w:rsid w:val="005D5FA8"/>
    <w:rsid w:val="005E34BB"/>
    <w:rsid w:val="005E4CDC"/>
    <w:rsid w:val="005E5183"/>
    <w:rsid w:val="005E5A1E"/>
    <w:rsid w:val="005E78D0"/>
    <w:rsid w:val="005F05A3"/>
    <w:rsid w:val="005F0DAE"/>
    <w:rsid w:val="005F66AA"/>
    <w:rsid w:val="005F7B42"/>
    <w:rsid w:val="006003E5"/>
    <w:rsid w:val="00601EDD"/>
    <w:rsid w:val="006031CC"/>
    <w:rsid w:val="006031EC"/>
    <w:rsid w:val="006034D5"/>
    <w:rsid w:val="006037DA"/>
    <w:rsid w:val="0060582D"/>
    <w:rsid w:val="0060611E"/>
    <w:rsid w:val="006062EC"/>
    <w:rsid w:val="006123C6"/>
    <w:rsid w:val="00612FCA"/>
    <w:rsid w:val="0062304A"/>
    <w:rsid w:val="006257FE"/>
    <w:rsid w:val="00627C0D"/>
    <w:rsid w:val="006325D7"/>
    <w:rsid w:val="00632C12"/>
    <w:rsid w:val="00633C27"/>
    <w:rsid w:val="00636DF8"/>
    <w:rsid w:val="0063775D"/>
    <w:rsid w:val="0064138F"/>
    <w:rsid w:val="006419C3"/>
    <w:rsid w:val="006425D2"/>
    <w:rsid w:val="00644487"/>
    <w:rsid w:val="006454A6"/>
    <w:rsid w:val="00650AE3"/>
    <w:rsid w:val="00654F4D"/>
    <w:rsid w:val="0065655C"/>
    <w:rsid w:val="00657359"/>
    <w:rsid w:val="00657EEF"/>
    <w:rsid w:val="006600BF"/>
    <w:rsid w:val="00662F3B"/>
    <w:rsid w:val="0066575A"/>
    <w:rsid w:val="00666E37"/>
    <w:rsid w:val="00667DA3"/>
    <w:rsid w:val="0067024E"/>
    <w:rsid w:val="0067189F"/>
    <w:rsid w:val="00671C3D"/>
    <w:rsid w:val="00674586"/>
    <w:rsid w:val="00675FF3"/>
    <w:rsid w:val="0068038D"/>
    <w:rsid w:val="006804A6"/>
    <w:rsid w:val="006813A1"/>
    <w:rsid w:val="00682A39"/>
    <w:rsid w:val="00685350"/>
    <w:rsid w:val="00687BD9"/>
    <w:rsid w:val="00690B4A"/>
    <w:rsid w:val="00691A46"/>
    <w:rsid w:val="006926AF"/>
    <w:rsid w:val="0069568D"/>
    <w:rsid w:val="00695F87"/>
    <w:rsid w:val="00697097"/>
    <w:rsid w:val="006A0909"/>
    <w:rsid w:val="006A1093"/>
    <w:rsid w:val="006A20C3"/>
    <w:rsid w:val="006A4406"/>
    <w:rsid w:val="006A74DE"/>
    <w:rsid w:val="006A7648"/>
    <w:rsid w:val="006B03C2"/>
    <w:rsid w:val="006B0AC5"/>
    <w:rsid w:val="006B0B39"/>
    <w:rsid w:val="006B1834"/>
    <w:rsid w:val="006B3E9C"/>
    <w:rsid w:val="006B4793"/>
    <w:rsid w:val="006B5861"/>
    <w:rsid w:val="006C042E"/>
    <w:rsid w:val="006C21E8"/>
    <w:rsid w:val="006C258C"/>
    <w:rsid w:val="006C31A2"/>
    <w:rsid w:val="006C3DD5"/>
    <w:rsid w:val="006C5794"/>
    <w:rsid w:val="006C5BA8"/>
    <w:rsid w:val="006C67C5"/>
    <w:rsid w:val="006C7A13"/>
    <w:rsid w:val="006D3DD3"/>
    <w:rsid w:val="006D5354"/>
    <w:rsid w:val="006D5F2C"/>
    <w:rsid w:val="006E1E36"/>
    <w:rsid w:val="006E2A99"/>
    <w:rsid w:val="006E3003"/>
    <w:rsid w:val="006E467A"/>
    <w:rsid w:val="006E517C"/>
    <w:rsid w:val="006F3478"/>
    <w:rsid w:val="006F3A30"/>
    <w:rsid w:val="006F5B80"/>
    <w:rsid w:val="006F64F8"/>
    <w:rsid w:val="00701B54"/>
    <w:rsid w:val="00702BB6"/>
    <w:rsid w:val="00704856"/>
    <w:rsid w:val="00705822"/>
    <w:rsid w:val="00711E48"/>
    <w:rsid w:val="0071268A"/>
    <w:rsid w:val="007169B5"/>
    <w:rsid w:val="00722E03"/>
    <w:rsid w:val="00724918"/>
    <w:rsid w:val="00724D33"/>
    <w:rsid w:val="00725C6D"/>
    <w:rsid w:val="00725E99"/>
    <w:rsid w:val="00731C76"/>
    <w:rsid w:val="00732725"/>
    <w:rsid w:val="00733023"/>
    <w:rsid w:val="00735D4C"/>
    <w:rsid w:val="00736EB8"/>
    <w:rsid w:val="007409B2"/>
    <w:rsid w:val="00743C04"/>
    <w:rsid w:val="00744760"/>
    <w:rsid w:val="00744A7F"/>
    <w:rsid w:val="0074642F"/>
    <w:rsid w:val="0075037B"/>
    <w:rsid w:val="00752DDC"/>
    <w:rsid w:val="00755E3E"/>
    <w:rsid w:val="007574DC"/>
    <w:rsid w:val="0076475E"/>
    <w:rsid w:val="00766F64"/>
    <w:rsid w:val="007702A8"/>
    <w:rsid w:val="007703F6"/>
    <w:rsid w:val="00774E72"/>
    <w:rsid w:val="0077519A"/>
    <w:rsid w:val="0077535F"/>
    <w:rsid w:val="007760CC"/>
    <w:rsid w:val="00777714"/>
    <w:rsid w:val="007837C3"/>
    <w:rsid w:val="00784CEF"/>
    <w:rsid w:val="007860F3"/>
    <w:rsid w:val="00786BFA"/>
    <w:rsid w:val="00787356"/>
    <w:rsid w:val="00787EB5"/>
    <w:rsid w:val="00790329"/>
    <w:rsid w:val="007906D9"/>
    <w:rsid w:val="00790EDF"/>
    <w:rsid w:val="007971B4"/>
    <w:rsid w:val="007A00BC"/>
    <w:rsid w:val="007A0238"/>
    <w:rsid w:val="007A0851"/>
    <w:rsid w:val="007A19AF"/>
    <w:rsid w:val="007A2027"/>
    <w:rsid w:val="007A27EA"/>
    <w:rsid w:val="007A35BA"/>
    <w:rsid w:val="007A583A"/>
    <w:rsid w:val="007A633F"/>
    <w:rsid w:val="007A7656"/>
    <w:rsid w:val="007B56FD"/>
    <w:rsid w:val="007B627A"/>
    <w:rsid w:val="007B7300"/>
    <w:rsid w:val="007C047E"/>
    <w:rsid w:val="007C09A0"/>
    <w:rsid w:val="007C0C51"/>
    <w:rsid w:val="007C1AA5"/>
    <w:rsid w:val="007C2544"/>
    <w:rsid w:val="007C4982"/>
    <w:rsid w:val="007C4DBE"/>
    <w:rsid w:val="007C7756"/>
    <w:rsid w:val="007D0280"/>
    <w:rsid w:val="007D0611"/>
    <w:rsid w:val="007D0A6E"/>
    <w:rsid w:val="007D15CC"/>
    <w:rsid w:val="007D6A00"/>
    <w:rsid w:val="007D75BD"/>
    <w:rsid w:val="007E0413"/>
    <w:rsid w:val="007E1403"/>
    <w:rsid w:val="007E15F6"/>
    <w:rsid w:val="007E3204"/>
    <w:rsid w:val="007E5582"/>
    <w:rsid w:val="007F06DF"/>
    <w:rsid w:val="007F6BDE"/>
    <w:rsid w:val="0080156D"/>
    <w:rsid w:val="00812347"/>
    <w:rsid w:val="008130AB"/>
    <w:rsid w:val="008130F3"/>
    <w:rsid w:val="00815F2E"/>
    <w:rsid w:val="008178E8"/>
    <w:rsid w:val="00817F7A"/>
    <w:rsid w:val="00821667"/>
    <w:rsid w:val="00822DEB"/>
    <w:rsid w:val="00822E66"/>
    <w:rsid w:val="0083041A"/>
    <w:rsid w:val="00830A66"/>
    <w:rsid w:val="00830CA4"/>
    <w:rsid w:val="00833088"/>
    <w:rsid w:val="008338BF"/>
    <w:rsid w:val="008352F8"/>
    <w:rsid w:val="00843F6B"/>
    <w:rsid w:val="0084505A"/>
    <w:rsid w:val="00855113"/>
    <w:rsid w:val="008557E9"/>
    <w:rsid w:val="0085687E"/>
    <w:rsid w:val="008613B1"/>
    <w:rsid w:val="00861A91"/>
    <w:rsid w:val="00861E93"/>
    <w:rsid w:val="008620BD"/>
    <w:rsid w:val="00870A78"/>
    <w:rsid w:val="00872F7B"/>
    <w:rsid w:val="008753FD"/>
    <w:rsid w:val="008763E4"/>
    <w:rsid w:val="0087672C"/>
    <w:rsid w:val="00876741"/>
    <w:rsid w:val="00880AA1"/>
    <w:rsid w:val="00883DFF"/>
    <w:rsid w:val="00884DA7"/>
    <w:rsid w:val="00885796"/>
    <w:rsid w:val="00890A09"/>
    <w:rsid w:val="00891FE3"/>
    <w:rsid w:val="00894DF8"/>
    <w:rsid w:val="00895B7A"/>
    <w:rsid w:val="0089608A"/>
    <w:rsid w:val="008974BE"/>
    <w:rsid w:val="00897EAC"/>
    <w:rsid w:val="008A3076"/>
    <w:rsid w:val="008A535E"/>
    <w:rsid w:val="008A5DF5"/>
    <w:rsid w:val="008A65DA"/>
    <w:rsid w:val="008A6DEA"/>
    <w:rsid w:val="008A784C"/>
    <w:rsid w:val="008A7C9C"/>
    <w:rsid w:val="008B44F8"/>
    <w:rsid w:val="008B5C26"/>
    <w:rsid w:val="008B6C67"/>
    <w:rsid w:val="008C03BA"/>
    <w:rsid w:val="008C0CB6"/>
    <w:rsid w:val="008C3BB9"/>
    <w:rsid w:val="008C6BEC"/>
    <w:rsid w:val="008C7DE5"/>
    <w:rsid w:val="008D176D"/>
    <w:rsid w:val="008D2266"/>
    <w:rsid w:val="008D2608"/>
    <w:rsid w:val="008D2FFF"/>
    <w:rsid w:val="008D3AA8"/>
    <w:rsid w:val="008D42CE"/>
    <w:rsid w:val="008D49BD"/>
    <w:rsid w:val="008E4A0D"/>
    <w:rsid w:val="008E4C43"/>
    <w:rsid w:val="008F0262"/>
    <w:rsid w:val="008F3BD6"/>
    <w:rsid w:val="008F5B69"/>
    <w:rsid w:val="008F6BF6"/>
    <w:rsid w:val="009002C2"/>
    <w:rsid w:val="009017AF"/>
    <w:rsid w:val="00901C63"/>
    <w:rsid w:val="00903A29"/>
    <w:rsid w:val="009051FC"/>
    <w:rsid w:val="009061F5"/>
    <w:rsid w:val="0090649E"/>
    <w:rsid w:val="0090782A"/>
    <w:rsid w:val="00911BC7"/>
    <w:rsid w:val="00912338"/>
    <w:rsid w:val="00912814"/>
    <w:rsid w:val="00912D17"/>
    <w:rsid w:val="009140DD"/>
    <w:rsid w:val="00915BC9"/>
    <w:rsid w:val="00915C58"/>
    <w:rsid w:val="00920319"/>
    <w:rsid w:val="00921811"/>
    <w:rsid w:val="0092213D"/>
    <w:rsid w:val="00925202"/>
    <w:rsid w:val="00926B07"/>
    <w:rsid w:val="0092760D"/>
    <w:rsid w:val="00935AE6"/>
    <w:rsid w:val="009368FC"/>
    <w:rsid w:val="00937470"/>
    <w:rsid w:val="0094013B"/>
    <w:rsid w:val="009404AB"/>
    <w:rsid w:val="00940BD9"/>
    <w:rsid w:val="00944292"/>
    <w:rsid w:val="00944A7E"/>
    <w:rsid w:val="00947063"/>
    <w:rsid w:val="00947BE5"/>
    <w:rsid w:val="009513D4"/>
    <w:rsid w:val="009520D1"/>
    <w:rsid w:val="009525AB"/>
    <w:rsid w:val="00952627"/>
    <w:rsid w:val="00953D0C"/>
    <w:rsid w:val="00954945"/>
    <w:rsid w:val="00955873"/>
    <w:rsid w:val="00957EBB"/>
    <w:rsid w:val="00961BF4"/>
    <w:rsid w:val="00962890"/>
    <w:rsid w:val="00964B74"/>
    <w:rsid w:val="00970EDC"/>
    <w:rsid w:val="00972C6E"/>
    <w:rsid w:val="00982C7F"/>
    <w:rsid w:val="00983711"/>
    <w:rsid w:val="0098724C"/>
    <w:rsid w:val="00992F79"/>
    <w:rsid w:val="00994F81"/>
    <w:rsid w:val="009977F3"/>
    <w:rsid w:val="009A070B"/>
    <w:rsid w:val="009A13F5"/>
    <w:rsid w:val="009A14F8"/>
    <w:rsid w:val="009B0C1E"/>
    <w:rsid w:val="009B30BE"/>
    <w:rsid w:val="009B7297"/>
    <w:rsid w:val="009C0ADA"/>
    <w:rsid w:val="009C0CE2"/>
    <w:rsid w:val="009C10C3"/>
    <w:rsid w:val="009C26B5"/>
    <w:rsid w:val="009D0201"/>
    <w:rsid w:val="009D0B2E"/>
    <w:rsid w:val="009D19DF"/>
    <w:rsid w:val="009D3951"/>
    <w:rsid w:val="009D3CEA"/>
    <w:rsid w:val="009D4ADE"/>
    <w:rsid w:val="009E15FF"/>
    <w:rsid w:val="009E31C2"/>
    <w:rsid w:val="009E5D5F"/>
    <w:rsid w:val="009F43D1"/>
    <w:rsid w:val="009F5994"/>
    <w:rsid w:val="009F7483"/>
    <w:rsid w:val="00A002D4"/>
    <w:rsid w:val="00A01624"/>
    <w:rsid w:val="00A01BB4"/>
    <w:rsid w:val="00A02ED6"/>
    <w:rsid w:val="00A044A8"/>
    <w:rsid w:val="00A04563"/>
    <w:rsid w:val="00A049C1"/>
    <w:rsid w:val="00A04F10"/>
    <w:rsid w:val="00A05113"/>
    <w:rsid w:val="00A06A60"/>
    <w:rsid w:val="00A10980"/>
    <w:rsid w:val="00A149F2"/>
    <w:rsid w:val="00A15467"/>
    <w:rsid w:val="00A15C2D"/>
    <w:rsid w:val="00A22CCE"/>
    <w:rsid w:val="00A23927"/>
    <w:rsid w:val="00A2469B"/>
    <w:rsid w:val="00A25338"/>
    <w:rsid w:val="00A27D9E"/>
    <w:rsid w:val="00A35C8B"/>
    <w:rsid w:val="00A37C80"/>
    <w:rsid w:val="00A37DD2"/>
    <w:rsid w:val="00A422BB"/>
    <w:rsid w:val="00A430BA"/>
    <w:rsid w:val="00A45BF0"/>
    <w:rsid w:val="00A467DB"/>
    <w:rsid w:val="00A4787C"/>
    <w:rsid w:val="00A501D8"/>
    <w:rsid w:val="00A53C79"/>
    <w:rsid w:val="00A544A9"/>
    <w:rsid w:val="00A6025A"/>
    <w:rsid w:val="00A6171D"/>
    <w:rsid w:val="00A67BC4"/>
    <w:rsid w:val="00A728F8"/>
    <w:rsid w:val="00A7586E"/>
    <w:rsid w:val="00A76257"/>
    <w:rsid w:val="00A775D2"/>
    <w:rsid w:val="00A82178"/>
    <w:rsid w:val="00A84D0B"/>
    <w:rsid w:val="00A85924"/>
    <w:rsid w:val="00A868C9"/>
    <w:rsid w:val="00A90900"/>
    <w:rsid w:val="00A9426D"/>
    <w:rsid w:val="00A96B65"/>
    <w:rsid w:val="00AA0604"/>
    <w:rsid w:val="00AA0AC9"/>
    <w:rsid w:val="00AA0E0F"/>
    <w:rsid w:val="00AA4A30"/>
    <w:rsid w:val="00AA5A57"/>
    <w:rsid w:val="00AB034B"/>
    <w:rsid w:val="00AB28B3"/>
    <w:rsid w:val="00AB2E2F"/>
    <w:rsid w:val="00AC19F8"/>
    <w:rsid w:val="00AC44AE"/>
    <w:rsid w:val="00AC7846"/>
    <w:rsid w:val="00AD0B8A"/>
    <w:rsid w:val="00AD1AE2"/>
    <w:rsid w:val="00AD1B5F"/>
    <w:rsid w:val="00AD229D"/>
    <w:rsid w:val="00AD275D"/>
    <w:rsid w:val="00AD3F15"/>
    <w:rsid w:val="00AD4DA1"/>
    <w:rsid w:val="00AD5BB0"/>
    <w:rsid w:val="00AE106F"/>
    <w:rsid w:val="00AE167E"/>
    <w:rsid w:val="00AE2174"/>
    <w:rsid w:val="00AE2EE7"/>
    <w:rsid w:val="00AE431E"/>
    <w:rsid w:val="00AE4C75"/>
    <w:rsid w:val="00AE7C6C"/>
    <w:rsid w:val="00AF356F"/>
    <w:rsid w:val="00AF46CD"/>
    <w:rsid w:val="00B004CD"/>
    <w:rsid w:val="00B01A7F"/>
    <w:rsid w:val="00B048CD"/>
    <w:rsid w:val="00B0530B"/>
    <w:rsid w:val="00B06FFC"/>
    <w:rsid w:val="00B076A3"/>
    <w:rsid w:val="00B101CF"/>
    <w:rsid w:val="00B10CA0"/>
    <w:rsid w:val="00B12835"/>
    <w:rsid w:val="00B134FA"/>
    <w:rsid w:val="00B164BC"/>
    <w:rsid w:val="00B1663E"/>
    <w:rsid w:val="00B20874"/>
    <w:rsid w:val="00B213DC"/>
    <w:rsid w:val="00B21664"/>
    <w:rsid w:val="00B25FF9"/>
    <w:rsid w:val="00B26673"/>
    <w:rsid w:val="00B26D46"/>
    <w:rsid w:val="00B319D1"/>
    <w:rsid w:val="00B31B9F"/>
    <w:rsid w:val="00B327EB"/>
    <w:rsid w:val="00B33126"/>
    <w:rsid w:val="00B336E2"/>
    <w:rsid w:val="00B34161"/>
    <w:rsid w:val="00B34F6E"/>
    <w:rsid w:val="00B357D9"/>
    <w:rsid w:val="00B368E2"/>
    <w:rsid w:val="00B37FA2"/>
    <w:rsid w:val="00B4021C"/>
    <w:rsid w:val="00B43DD2"/>
    <w:rsid w:val="00B44959"/>
    <w:rsid w:val="00B50B87"/>
    <w:rsid w:val="00B541C5"/>
    <w:rsid w:val="00B57AAD"/>
    <w:rsid w:val="00B60B9D"/>
    <w:rsid w:val="00B61378"/>
    <w:rsid w:val="00B64205"/>
    <w:rsid w:val="00B64599"/>
    <w:rsid w:val="00B64E6C"/>
    <w:rsid w:val="00B65817"/>
    <w:rsid w:val="00B67AD1"/>
    <w:rsid w:val="00B721EE"/>
    <w:rsid w:val="00B75546"/>
    <w:rsid w:val="00B77232"/>
    <w:rsid w:val="00B81C9B"/>
    <w:rsid w:val="00B82F41"/>
    <w:rsid w:val="00B84407"/>
    <w:rsid w:val="00B86439"/>
    <w:rsid w:val="00B87593"/>
    <w:rsid w:val="00B91760"/>
    <w:rsid w:val="00B92504"/>
    <w:rsid w:val="00B925D0"/>
    <w:rsid w:val="00B9292D"/>
    <w:rsid w:val="00B93C46"/>
    <w:rsid w:val="00B95625"/>
    <w:rsid w:val="00B9783A"/>
    <w:rsid w:val="00B97E41"/>
    <w:rsid w:val="00BA0BB8"/>
    <w:rsid w:val="00BA1E4A"/>
    <w:rsid w:val="00BA2F27"/>
    <w:rsid w:val="00BA5006"/>
    <w:rsid w:val="00BA5CCF"/>
    <w:rsid w:val="00BA66FE"/>
    <w:rsid w:val="00BB2633"/>
    <w:rsid w:val="00BB3DDA"/>
    <w:rsid w:val="00BB6690"/>
    <w:rsid w:val="00BB7957"/>
    <w:rsid w:val="00BC1E8C"/>
    <w:rsid w:val="00BC651E"/>
    <w:rsid w:val="00BC696D"/>
    <w:rsid w:val="00BD0302"/>
    <w:rsid w:val="00BD1085"/>
    <w:rsid w:val="00BD1434"/>
    <w:rsid w:val="00BD18C8"/>
    <w:rsid w:val="00BD1A7B"/>
    <w:rsid w:val="00BD26BC"/>
    <w:rsid w:val="00BD2DE0"/>
    <w:rsid w:val="00BD3E41"/>
    <w:rsid w:val="00BD5D0F"/>
    <w:rsid w:val="00BE1190"/>
    <w:rsid w:val="00BE37F3"/>
    <w:rsid w:val="00BE3B6F"/>
    <w:rsid w:val="00BE5606"/>
    <w:rsid w:val="00BE6061"/>
    <w:rsid w:val="00BF1159"/>
    <w:rsid w:val="00BF23A2"/>
    <w:rsid w:val="00BF2509"/>
    <w:rsid w:val="00BF34A9"/>
    <w:rsid w:val="00BF3BB4"/>
    <w:rsid w:val="00BF3BBA"/>
    <w:rsid w:val="00BF433D"/>
    <w:rsid w:val="00BF4E46"/>
    <w:rsid w:val="00BF54BF"/>
    <w:rsid w:val="00C00953"/>
    <w:rsid w:val="00C00B33"/>
    <w:rsid w:val="00C07D3B"/>
    <w:rsid w:val="00C102F8"/>
    <w:rsid w:val="00C10CEC"/>
    <w:rsid w:val="00C11456"/>
    <w:rsid w:val="00C139FD"/>
    <w:rsid w:val="00C13EB8"/>
    <w:rsid w:val="00C16397"/>
    <w:rsid w:val="00C171CA"/>
    <w:rsid w:val="00C209E0"/>
    <w:rsid w:val="00C21A7B"/>
    <w:rsid w:val="00C23F4C"/>
    <w:rsid w:val="00C24ABC"/>
    <w:rsid w:val="00C26DCE"/>
    <w:rsid w:val="00C300B5"/>
    <w:rsid w:val="00C3120B"/>
    <w:rsid w:val="00C331AE"/>
    <w:rsid w:val="00C33B48"/>
    <w:rsid w:val="00C3700D"/>
    <w:rsid w:val="00C37060"/>
    <w:rsid w:val="00C4310B"/>
    <w:rsid w:val="00C456C3"/>
    <w:rsid w:val="00C45898"/>
    <w:rsid w:val="00C461AC"/>
    <w:rsid w:val="00C463E5"/>
    <w:rsid w:val="00C46FE3"/>
    <w:rsid w:val="00C50D5B"/>
    <w:rsid w:val="00C514F6"/>
    <w:rsid w:val="00C51952"/>
    <w:rsid w:val="00C527FC"/>
    <w:rsid w:val="00C52C1A"/>
    <w:rsid w:val="00C52EBF"/>
    <w:rsid w:val="00C5342B"/>
    <w:rsid w:val="00C548ED"/>
    <w:rsid w:val="00C55DAB"/>
    <w:rsid w:val="00C57802"/>
    <w:rsid w:val="00C61304"/>
    <w:rsid w:val="00C61AB5"/>
    <w:rsid w:val="00C61D34"/>
    <w:rsid w:val="00C61F40"/>
    <w:rsid w:val="00C6318A"/>
    <w:rsid w:val="00C647FF"/>
    <w:rsid w:val="00C650C2"/>
    <w:rsid w:val="00C6550F"/>
    <w:rsid w:val="00C67708"/>
    <w:rsid w:val="00C720A6"/>
    <w:rsid w:val="00C727E5"/>
    <w:rsid w:val="00C731B8"/>
    <w:rsid w:val="00C74233"/>
    <w:rsid w:val="00C74317"/>
    <w:rsid w:val="00C75412"/>
    <w:rsid w:val="00C76581"/>
    <w:rsid w:val="00C77070"/>
    <w:rsid w:val="00C807DB"/>
    <w:rsid w:val="00C808E9"/>
    <w:rsid w:val="00C81253"/>
    <w:rsid w:val="00C824A1"/>
    <w:rsid w:val="00C847EC"/>
    <w:rsid w:val="00C862ED"/>
    <w:rsid w:val="00C90416"/>
    <w:rsid w:val="00C909D0"/>
    <w:rsid w:val="00C90A5B"/>
    <w:rsid w:val="00C918C3"/>
    <w:rsid w:val="00C92C81"/>
    <w:rsid w:val="00C94309"/>
    <w:rsid w:val="00C95651"/>
    <w:rsid w:val="00CA019F"/>
    <w:rsid w:val="00CA0AB8"/>
    <w:rsid w:val="00CA2A02"/>
    <w:rsid w:val="00CA3438"/>
    <w:rsid w:val="00CA36DB"/>
    <w:rsid w:val="00CA62FB"/>
    <w:rsid w:val="00CA73CB"/>
    <w:rsid w:val="00CB30D3"/>
    <w:rsid w:val="00CB335D"/>
    <w:rsid w:val="00CB788A"/>
    <w:rsid w:val="00CC2F2E"/>
    <w:rsid w:val="00CC3290"/>
    <w:rsid w:val="00CD1240"/>
    <w:rsid w:val="00CD54BB"/>
    <w:rsid w:val="00CE2333"/>
    <w:rsid w:val="00CE2940"/>
    <w:rsid w:val="00CE38FD"/>
    <w:rsid w:val="00CE39FE"/>
    <w:rsid w:val="00CE413E"/>
    <w:rsid w:val="00CE636E"/>
    <w:rsid w:val="00CE695E"/>
    <w:rsid w:val="00CF03D3"/>
    <w:rsid w:val="00CF1854"/>
    <w:rsid w:val="00D04BE3"/>
    <w:rsid w:val="00D04E70"/>
    <w:rsid w:val="00D06F9D"/>
    <w:rsid w:val="00D10046"/>
    <w:rsid w:val="00D121D8"/>
    <w:rsid w:val="00D124B2"/>
    <w:rsid w:val="00D2523E"/>
    <w:rsid w:val="00D25F72"/>
    <w:rsid w:val="00D2784E"/>
    <w:rsid w:val="00D30458"/>
    <w:rsid w:val="00D30C76"/>
    <w:rsid w:val="00D313DF"/>
    <w:rsid w:val="00D31610"/>
    <w:rsid w:val="00D350A9"/>
    <w:rsid w:val="00D35A66"/>
    <w:rsid w:val="00D37306"/>
    <w:rsid w:val="00D37C3E"/>
    <w:rsid w:val="00D42C99"/>
    <w:rsid w:val="00D44BEF"/>
    <w:rsid w:val="00D46405"/>
    <w:rsid w:val="00D47367"/>
    <w:rsid w:val="00D509A9"/>
    <w:rsid w:val="00D51A2F"/>
    <w:rsid w:val="00D51E75"/>
    <w:rsid w:val="00D52E91"/>
    <w:rsid w:val="00D53982"/>
    <w:rsid w:val="00D53A18"/>
    <w:rsid w:val="00D570BB"/>
    <w:rsid w:val="00D57833"/>
    <w:rsid w:val="00D639E3"/>
    <w:rsid w:val="00D70294"/>
    <w:rsid w:val="00D707BA"/>
    <w:rsid w:val="00D731CB"/>
    <w:rsid w:val="00D739F5"/>
    <w:rsid w:val="00D77FCD"/>
    <w:rsid w:val="00D80B8E"/>
    <w:rsid w:val="00D86414"/>
    <w:rsid w:val="00D87E87"/>
    <w:rsid w:val="00D908B6"/>
    <w:rsid w:val="00D9480B"/>
    <w:rsid w:val="00D952FB"/>
    <w:rsid w:val="00D9677E"/>
    <w:rsid w:val="00DA16FF"/>
    <w:rsid w:val="00DA60F1"/>
    <w:rsid w:val="00DA7CAB"/>
    <w:rsid w:val="00DB2603"/>
    <w:rsid w:val="00DB34F1"/>
    <w:rsid w:val="00DC05EE"/>
    <w:rsid w:val="00DC08D6"/>
    <w:rsid w:val="00DC2696"/>
    <w:rsid w:val="00DC36BF"/>
    <w:rsid w:val="00DC5841"/>
    <w:rsid w:val="00DD1EF3"/>
    <w:rsid w:val="00DD3296"/>
    <w:rsid w:val="00DD3F4E"/>
    <w:rsid w:val="00DD7845"/>
    <w:rsid w:val="00DE5BC4"/>
    <w:rsid w:val="00DF435C"/>
    <w:rsid w:val="00DF6E9A"/>
    <w:rsid w:val="00DF7F0F"/>
    <w:rsid w:val="00E000F0"/>
    <w:rsid w:val="00E01A5A"/>
    <w:rsid w:val="00E02161"/>
    <w:rsid w:val="00E03525"/>
    <w:rsid w:val="00E03D00"/>
    <w:rsid w:val="00E047BB"/>
    <w:rsid w:val="00E0687C"/>
    <w:rsid w:val="00E068CA"/>
    <w:rsid w:val="00E06B16"/>
    <w:rsid w:val="00E10B32"/>
    <w:rsid w:val="00E112CB"/>
    <w:rsid w:val="00E1157E"/>
    <w:rsid w:val="00E1298C"/>
    <w:rsid w:val="00E1324C"/>
    <w:rsid w:val="00E1653B"/>
    <w:rsid w:val="00E16D02"/>
    <w:rsid w:val="00E20A11"/>
    <w:rsid w:val="00E24654"/>
    <w:rsid w:val="00E24C75"/>
    <w:rsid w:val="00E3009E"/>
    <w:rsid w:val="00E31FCC"/>
    <w:rsid w:val="00E35815"/>
    <w:rsid w:val="00E3673F"/>
    <w:rsid w:val="00E40072"/>
    <w:rsid w:val="00E40208"/>
    <w:rsid w:val="00E40A47"/>
    <w:rsid w:val="00E41D70"/>
    <w:rsid w:val="00E45ED6"/>
    <w:rsid w:val="00E46CCF"/>
    <w:rsid w:val="00E475AE"/>
    <w:rsid w:val="00E50608"/>
    <w:rsid w:val="00E51409"/>
    <w:rsid w:val="00E5189E"/>
    <w:rsid w:val="00E5261A"/>
    <w:rsid w:val="00E55680"/>
    <w:rsid w:val="00E55C4D"/>
    <w:rsid w:val="00E564F1"/>
    <w:rsid w:val="00E5696E"/>
    <w:rsid w:val="00E607E3"/>
    <w:rsid w:val="00E611D9"/>
    <w:rsid w:val="00E61E7B"/>
    <w:rsid w:val="00E622B1"/>
    <w:rsid w:val="00E629E8"/>
    <w:rsid w:val="00E64FFE"/>
    <w:rsid w:val="00E668AC"/>
    <w:rsid w:val="00E66BC8"/>
    <w:rsid w:val="00E674DB"/>
    <w:rsid w:val="00E70FEF"/>
    <w:rsid w:val="00E710A6"/>
    <w:rsid w:val="00E756E6"/>
    <w:rsid w:val="00E768AC"/>
    <w:rsid w:val="00E776DC"/>
    <w:rsid w:val="00E80AF6"/>
    <w:rsid w:val="00E8442A"/>
    <w:rsid w:val="00E845E8"/>
    <w:rsid w:val="00E8541F"/>
    <w:rsid w:val="00E86F02"/>
    <w:rsid w:val="00E8790C"/>
    <w:rsid w:val="00E87CE4"/>
    <w:rsid w:val="00E90741"/>
    <w:rsid w:val="00E909BF"/>
    <w:rsid w:val="00E93845"/>
    <w:rsid w:val="00E97513"/>
    <w:rsid w:val="00EA5E45"/>
    <w:rsid w:val="00EA5F84"/>
    <w:rsid w:val="00EA79DD"/>
    <w:rsid w:val="00EB01BA"/>
    <w:rsid w:val="00EB0A09"/>
    <w:rsid w:val="00EB1FFF"/>
    <w:rsid w:val="00EB3FFD"/>
    <w:rsid w:val="00EB689F"/>
    <w:rsid w:val="00EB7933"/>
    <w:rsid w:val="00EC00DC"/>
    <w:rsid w:val="00EC255E"/>
    <w:rsid w:val="00EC4343"/>
    <w:rsid w:val="00ED29EC"/>
    <w:rsid w:val="00ED4050"/>
    <w:rsid w:val="00ED70FF"/>
    <w:rsid w:val="00EE1912"/>
    <w:rsid w:val="00EE29A5"/>
    <w:rsid w:val="00EE30B3"/>
    <w:rsid w:val="00EE692B"/>
    <w:rsid w:val="00EF10C2"/>
    <w:rsid w:val="00EF2A8C"/>
    <w:rsid w:val="00EF5A2B"/>
    <w:rsid w:val="00EF7D77"/>
    <w:rsid w:val="00F015A4"/>
    <w:rsid w:val="00F03F40"/>
    <w:rsid w:val="00F04A74"/>
    <w:rsid w:val="00F10B9C"/>
    <w:rsid w:val="00F16164"/>
    <w:rsid w:val="00F16A25"/>
    <w:rsid w:val="00F17DCC"/>
    <w:rsid w:val="00F210D3"/>
    <w:rsid w:val="00F22565"/>
    <w:rsid w:val="00F22604"/>
    <w:rsid w:val="00F22C03"/>
    <w:rsid w:val="00F235E6"/>
    <w:rsid w:val="00F23BA1"/>
    <w:rsid w:val="00F23DA1"/>
    <w:rsid w:val="00F244D1"/>
    <w:rsid w:val="00F25742"/>
    <w:rsid w:val="00F26CBC"/>
    <w:rsid w:val="00F30630"/>
    <w:rsid w:val="00F3193A"/>
    <w:rsid w:val="00F32F2E"/>
    <w:rsid w:val="00F33BF7"/>
    <w:rsid w:val="00F34FED"/>
    <w:rsid w:val="00F35F27"/>
    <w:rsid w:val="00F456F5"/>
    <w:rsid w:val="00F52ACF"/>
    <w:rsid w:val="00F56DC7"/>
    <w:rsid w:val="00F60350"/>
    <w:rsid w:val="00F63642"/>
    <w:rsid w:val="00F637C1"/>
    <w:rsid w:val="00F63F92"/>
    <w:rsid w:val="00F64E31"/>
    <w:rsid w:val="00F67DFA"/>
    <w:rsid w:val="00F7159E"/>
    <w:rsid w:val="00F71723"/>
    <w:rsid w:val="00F7202E"/>
    <w:rsid w:val="00F72564"/>
    <w:rsid w:val="00F73E8E"/>
    <w:rsid w:val="00F74378"/>
    <w:rsid w:val="00F765B3"/>
    <w:rsid w:val="00F76AA7"/>
    <w:rsid w:val="00F81832"/>
    <w:rsid w:val="00F84C02"/>
    <w:rsid w:val="00F854D4"/>
    <w:rsid w:val="00F86051"/>
    <w:rsid w:val="00F870F4"/>
    <w:rsid w:val="00F9195D"/>
    <w:rsid w:val="00F91D0B"/>
    <w:rsid w:val="00F93243"/>
    <w:rsid w:val="00F95922"/>
    <w:rsid w:val="00F95CCF"/>
    <w:rsid w:val="00FA3F37"/>
    <w:rsid w:val="00FA514C"/>
    <w:rsid w:val="00FA5AF1"/>
    <w:rsid w:val="00FA683A"/>
    <w:rsid w:val="00FB0732"/>
    <w:rsid w:val="00FB10A2"/>
    <w:rsid w:val="00FB129D"/>
    <w:rsid w:val="00FB265E"/>
    <w:rsid w:val="00FB4345"/>
    <w:rsid w:val="00FB49CE"/>
    <w:rsid w:val="00FB5447"/>
    <w:rsid w:val="00FC1012"/>
    <w:rsid w:val="00FC1F74"/>
    <w:rsid w:val="00FC2008"/>
    <w:rsid w:val="00FC305A"/>
    <w:rsid w:val="00FC7371"/>
    <w:rsid w:val="00FD4894"/>
    <w:rsid w:val="00FD4AC1"/>
    <w:rsid w:val="00FD53DC"/>
    <w:rsid w:val="00FE7308"/>
    <w:rsid w:val="00FE7DB6"/>
    <w:rsid w:val="00FF526A"/>
    <w:rsid w:val="00FF7B9F"/>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41"/>
    <o:shapelayout v:ext="edit">
      <o:idmap v:ext="edit" data="1"/>
    </o:shapelayout>
  </w:shapeDefaults>
  <w:decimalSymbol w:val="."/>
  <w:listSeparator w:val=","/>
  <w14:docId w14:val="0233774D"/>
  <w15:chartTrackingRefBased/>
  <w15:docId w15:val="{E6FCBE7E-DAAE-400C-A7EC-FC93EE58C7E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DA16FF"/>
    <w:pPr>
      <w:keepNext/>
      <w:keepLines/>
      <w:spacing w:before="480" w:after="0" w:line="276" w:lineRule="auto"/>
      <w:outlineLvl w:val="0"/>
    </w:pPr>
    <w:rPr>
      <w:rFonts w:asciiTheme="majorHAnsi" w:eastAsiaTheme="majorEastAsia" w:hAnsiTheme="majorHAnsi" w:cstheme="majorBidi"/>
      <w:b/>
      <w:bCs/>
      <w:color w:val="2F5496" w:themeColor="accent1" w:themeShade="BF"/>
      <w:sz w:val="28"/>
      <w:szCs w:val="28"/>
      <w:lang w:val="en-US" w:bidi="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AssignQuote">
    <w:name w:val="AssignQuote"/>
    <w:basedOn w:val="Normal"/>
    <w:next w:val="AssignBody"/>
    <w:link w:val="AssignQuoteChar"/>
    <w:qFormat/>
    <w:rsid w:val="00CD1240"/>
    <w:pPr>
      <w:spacing w:after="0" w:line="360" w:lineRule="auto"/>
      <w:ind w:left="1134" w:right="1134"/>
    </w:pPr>
    <w:rPr>
      <w:rFonts w:ascii="Arial" w:hAnsi="Arial"/>
      <w:i/>
    </w:rPr>
  </w:style>
  <w:style w:type="paragraph" w:customStyle="1" w:styleId="AssignBody">
    <w:name w:val="AssignBody"/>
    <w:basedOn w:val="AssignQuote"/>
    <w:link w:val="AssignBodyChar"/>
    <w:qFormat/>
    <w:rsid w:val="00CD1240"/>
    <w:pPr>
      <w:ind w:left="0" w:right="0"/>
    </w:pPr>
    <w:rPr>
      <w:i w:val="0"/>
    </w:rPr>
  </w:style>
  <w:style w:type="character" w:customStyle="1" w:styleId="AssignQuoteChar">
    <w:name w:val="AssignQuote Char"/>
    <w:basedOn w:val="DefaultParagraphFont"/>
    <w:link w:val="AssignQuote"/>
    <w:rsid w:val="00CD1240"/>
    <w:rPr>
      <w:rFonts w:ascii="Arial" w:hAnsi="Arial"/>
      <w:i/>
    </w:rPr>
  </w:style>
  <w:style w:type="paragraph" w:customStyle="1" w:styleId="AssignSubHeader">
    <w:name w:val="AssignSubHeader"/>
    <w:basedOn w:val="AssignBody"/>
    <w:next w:val="AssignBody"/>
    <w:link w:val="AssignSubHeaderChar"/>
    <w:qFormat/>
    <w:rsid w:val="00691A46"/>
    <w:rPr>
      <w:b/>
      <w:sz w:val="28"/>
    </w:rPr>
  </w:style>
  <w:style w:type="character" w:customStyle="1" w:styleId="AssignBodyChar">
    <w:name w:val="AssignBody Char"/>
    <w:basedOn w:val="AssignQuoteChar"/>
    <w:link w:val="AssignBody"/>
    <w:rsid w:val="00CD1240"/>
    <w:rPr>
      <w:rFonts w:ascii="Arial" w:hAnsi="Arial"/>
      <w:i w:val="0"/>
    </w:rPr>
  </w:style>
  <w:style w:type="paragraph" w:customStyle="1" w:styleId="AssignHeader">
    <w:name w:val="AssignHeader"/>
    <w:basedOn w:val="AssignSubHeader"/>
    <w:next w:val="AssignSubHeader"/>
    <w:link w:val="AssignHeaderChar"/>
    <w:qFormat/>
    <w:rsid w:val="00BC651E"/>
    <w:pPr>
      <w:jc w:val="center"/>
    </w:pPr>
    <w:rPr>
      <w:sz w:val="36"/>
      <w:u w:val="single"/>
    </w:rPr>
  </w:style>
  <w:style w:type="character" w:customStyle="1" w:styleId="AssignSubHeaderChar">
    <w:name w:val="AssignSubHeader Char"/>
    <w:basedOn w:val="AssignBodyChar"/>
    <w:link w:val="AssignSubHeader"/>
    <w:rsid w:val="00691A46"/>
    <w:rPr>
      <w:rFonts w:ascii="Arial" w:hAnsi="Arial"/>
      <w:b/>
      <w:i w:val="0"/>
      <w:sz w:val="28"/>
    </w:rPr>
  </w:style>
  <w:style w:type="paragraph" w:styleId="Header">
    <w:name w:val="header"/>
    <w:basedOn w:val="Normal"/>
    <w:link w:val="HeaderChar"/>
    <w:uiPriority w:val="99"/>
    <w:unhideWhenUsed/>
    <w:rsid w:val="00E611D9"/>
    <w:pPr>
      <w:tabs>
        <w:tab w:val="center" w:pos="4513"/>
        <w:tab w:val="right" w:pos="9026"/>
      </w:tabs>
      <w:spacing w:after="0" w:line="240" w:lineRule="auto"/>
    </w:pPr>
  </w:style>
  <w:style w:type="character" w:customStyle="1" w:styleId="AssignHeaderChar">
    <w:name w:val="AssignHeader Char"/>
    <w:basedOn w:val="AssignSubHeaderChar"/>
    <w:link w:val="AssignHeader"/>
    <w:rsid w:val="00BC651E"/>
    <w:rPr>
      <w:rFonts w:ascii="Arial" w:hAnsi="Arial"/>
      <w:b/>
      <w:i w:val="0"/>
      <w:sz w:val="36"/>
      <w:u w:val="single"/>
    </w:rPr>
  </w:style>
  <w:style w:type="character" w:customStyle="1" w:styleId="HeaderChar">
    <w:name w:val="Header Char"/>
    <w:basedOn w:val="DefaultParagraphFont"/>
    <w:link w:val="Header"/>
    <w:uiPriority w:val="99"/>
    <w:rsid w:val="00E611D9"/>
  </w:style>
  <w:style w:type="paragraph" w:styleId="Footer">
    <w:name w:val="footer"/>
    <w:basedOn w:val="Normal"/>
    <w:link w:val="FooterChar"/>
    <w:uiPriority w:val="99"/>
    <w:unhideWhenUsed/>
    <w:rsid w:val="00E611D9"/>
    <w:pPr>
      <w:tabs>
        <w:tab w:val="center" w:pos="4513"/>
        <w:tab w:val="right" w:pos="9026"/>
      </w:tabs>
      <w:spacing w:after="0" w:line="240" w:lineRule="auto"/>
    </w:pPr>
  </w:style>
  <w:style w:type="character" w:customStyle="1" w:styleId="FooterChar">
    <w:name w:val="Footer Char"/>
    <w:basedOn w:val="DefaultParagraphFont"/>
    <w:link w:val="Footer"/>
    <w:uiPriority w:val="99"/>
    <w:rsid w:val="00E611D9"/>
  </w:style>
  <w:style w:type="table" w:styleId="TableGrid">
    <w:name w:val="Table Grid"/>
    <w:basedOn w:val="TableNormal"/>
    <w:uiPriority w:val="39"/>
    <w:rsid w:val="00E611D9"/>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NormalWeb">
    <w:name w:val="Normal (Web)"/>
    <w:basedOn w:val="Normal"/>
    <w:uiPriority w:val="99"/>
    <w:unhideWhenUsed/>
    <w:rsid w:val="00AF46CD"/>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apple-converted-space">
    <w:name w:val="apple-converted-space"/>
    <w:basedOn w:val="DefaultParagraphFont"/>
    <w:rsid w:val="00AF46CD"/>
  </w:style>
  <w:style w:type="character" w:styleId="Hyperlink">
    <w:name w:val="Hyperlink"/>
    <w:basedOn w:val="DefaultParagraphFont"/>
    <w:uiPriority w:val="99"/>
    <w:semiHidden/>
    <w:unhideWhenUsed/>
    <w:rsid w:val="00AF46CD"/>
    <w:rPr>
      <w:color w:val="0000FF"/>
      <w:u w:val="single"/>
    </w:rPr>
  </w:style>
  <w:style w:type="paragraph" w:styleId="ListParagraph">
    <w:name w:val="List Paragraph"/>
    <w:basedOn w:val="Normal"/>
    <w:uiPriority w:val="34"/>
    <w:qFormat/>
    <w:rsid w:val="00AF46CD"/>
    <w:pPr>
      <w:spacing w:after="0" w:line="240" w:lineRule="auto"/>
      <w:ind w:left="720"/>
      <w:contextualSpacing/>
    </w:pPr>
    <w:rPr>
      <w:sz w:val="24"/>
      <w:szCs w:val="24"/>
    </w:rPr>
  </w:style>
  <w:style w:type="character" w:styleId="PageNumber">
    <w:name w:val="page number"/>
    <w:basedOn w:val="DefaultParagraphFont"/>
    <w:uiPriority w:val="99"/>
    <w:semiHidden/>
    <w:unhideWhenUsed/>
    <w:rsid w:val="00EA5E45"/>
  </w:style>
  <w:style w:type="character" w:styleId="FollowedHyperlink">
    <w:name w:val="FollowedHyperlink"/>
    <w:basedOn w:val="DefaultParagraphFont"/>
    <w:uiPriority w:val="99"/>
    <w:semiHidden/>
    <w:unhideWhenUsed/>
    <w:rsid w:val="006C3DD5"/>
    <w:rPr>
      <w:color w:val="954F72" w:themeColor="followedHyperlink"/>
      <w:u w:val="single"/>
    </w:rPr>
  </w:style>
  <w:style w:type="character" w:customStyle="1" w:styleId="normaltextrun">
    <w:name w:val="normaltextrun"/>
    <w:basedOn w:val="DefaultParagraphFont"/>
    <w:rsid w:val="00B327EB"/>
  </w:style>
  <w:style w:type="paragraph" w:customStyle="1" w:styleId="paragraph">
    <w:name w:val="paragraph"/>
    <w:basedOn w:val="Normal"/>
    <w:rsid w:val="00D731CB"/>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eop">
    <w:name w:val="eop"/>
    <w:basedOn w:val="DefaultParagraphFont"/>
    <w:rsid w:val="00D731CB"/>
  </w:style>
  <w:style w:type="character" w:customStyle="1" w:styleId="Heading1Char">
    <w:name w:val="Heading 1 Char"/>
    <w:basedOn w:val="DefaultParagraphFont"/>
    <w:link w:val="Heading1"/>
    <w:uiPriority w:val="9"/>
    <w:rsid w:val="00DA16FF"/>
    <w:rPr>
      <w:rFonts w:asciiTheme="majorHAnsi" w:eastAsiaTheme="majorEastAsia" w:hAnsiTheme="majorHAnsi" w:cstheme="majorBidi"/>
      <w:b/>
      <w:bCs/>
      <w:color w:val="2F5496" w:themeColor="accent1" w:themeShade="BF"/>
      <w:sz w:val="28"/>
      <w:szCs w:val="28"/>
      <w:lang w:val="en-US" w:bidi="en-US"/>
    </w:rPr>
  </w:style>
  <w:style w:type="paragraph" w:styleId="Bibliography">
    <w:name w:val="Bibliography"/>
    <w:basedOn w:val="Normal"/>
    <w:next w:val="Normal"/>
    <w:uiPriority w:val="37"/>
    <w:unhideWhenUsed/>
    <w:rsid w:val="00DA16FF"/>
  </w:style>
  <w:style w:type="paragraph" w:styleId="Revision">
    <w:name w:val="Revision"/>
    <w:hidden/>
    <w:uiPriority w:val="99"/>
    <w:semiHidden/>
    <w:rsid w:val="00E31FCC"/>
    <w:pPr>
      <w:spacing w:after="0" w:line="240" w:lineRule="auto"/>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5762287">
      <w:bodyDiv w:val="1"/>
      <w:marLeft w:val="0"/>
      <w:marRight w:val="0"/>
      <w:marTop w:val="0"/>
      <w:marBottom w:val="0"/>
      <w:divBdr>
        <w:top w:val="none" w:sz="0" w:space="0" w:color="auto"/>
        <w:left w:val="none" w:sz="0" w:space="0" w:color="auto"/>
        <w:bottom w:val="none" w:sz="0" w:space="0" w:color="auto"/>
        <w:right w:val="none" w:sz="0" w:space="0" w:color="auto"/>
      </w:divBdr>
    </w:div>
    <w:div w:id="37320959">
      <w:bodyDiv w:val="1"/>
      <w:marLeft w:val="0"/>
      <w:marRight w:val="0"/>
      <w:marTop w:val="0"/>
      <w:marBottom w:val="0"/>
      <w:divBdr>
        <w:top w:val="none" w:sz="0" w:space="0" w:color="auto"/>
        <w:left w:val="none" w:sz="0" w:space="0" w:color="auto"/>
        <w:bottom w:val="none" w:sz="0" w:space="0" w:color="auto"/>
        <w:right w:val="none" w:sz="0" w:space="0" w:color="auto"/>
      </w:divBdr>
    </w:div>
    <w:div w:id="56903979">
      <w:bodyDiv w:val="1"/>
      <w:marLeft w:val="0"/>
      <w:marRight w:val="0"/>
      <w:marTop w:val="0"/>
      <w:marBottom w:val="0"/>
      <w:divBdr>
        <w:top w:val="none" w:sz="0" w:space="0" w:color="auto"/>
        <w:left w:val="none" w:sz="0" w:space="0" w:color="auto"/>
        <w:bottom w:val="none" w:sz="0" w:space="0" w:color="auto"/>
        <w:right w:val="none" w:sz="0" w:space="0" w:color="auto"/>
      </w:divBdr>
    </w:div>
    <w:div w:id="74590422">
      <w:bodyDiv w:val="1"/>
      <w:marLeft w:val="0"/>
      <w:marRight w:val="0"/>
      <w:marTop w:val="0"/>
      <w:marBottom w:val="0"/>
      <w:divBdr>
        <w:top w:val="none" w:sz="0" w:space="0" w:color="auto"/>
        <w:left w:val="none" w:sz="0" w:space="0" w:color="auto"/>
        <w:bottom w:val="none" w:sz="0" w:space="0" w:color="auto"/>
        <w:right w:val="none" w:sz="0" w:space="0" w:color="auto"/>
      </w:divBdr>
    </w:div>
    <w:div w:id="74863396">
      <w:bodyDiv w:val="1"/>
      <w:marLeft w:val="0"/>
      <w:marRight w:val="0"/>
      <w:marTop w:val="0"/>
      <w:marBottom w:val="0"/>
      <w:divBdr>
        <w:top w:val="none" w:sz="0" w:space="0" w:color="auto"/>
        <w:left w:val="none" w:sz="0" w:space="0" w:color="auto"/>
        <w:bottom w:val="none" w:sz="0" w:space="0" w:color="auto"/>
        <w:right w:val="none" w:sz="0" w:space="0" w:color="auto"/>
      </w:divBdr>
    </w:div>
    <w:div w:id="77337026">
      <w:bodyDiv w:val="1"/>
      <w:marLeft w:val="0"/>
      <w:marRight w:val="0"/>
      <w:marTop w:val="0"/>
      <w:marBottom w:val="0"/>
      <w:divBdr>
        <w:top w:val="none" w:sz="0" w:space="0" w:color="auto"/>
        <w:left w:val="none" w:sz="0" w:space="0" w:color="auto"/>
        <w:bottom w:val="none" w:sz="0" w:space="0" w:color="auto"/>
        <w:right w:val="none" w:sz="0" w:space="0" w:color="auto"/>
      </w:divBdr>
    </w:div>
    <w:div w:id="107745161">
      <w:bodyDiv w:val="1"/>
      <w:marLeft w:val="0"/>
      <w:marRight w:val="0"/>
      <w:marTop w:val="0"/>
      <w:marBottom w:val="0"/>
      <w:divBdr>
        <w:top w:val="none" w:sz="0" w:space="0" w:color="auto"/>
        <w:left w:val="none" w:sz="0" w:space="0" w:color="auto"/>
        <w:bottom w:val="none" w:sz="0" w:space="0" w:color="auto"/>
        <w:right w:val="none" w:sz="0" w:space="0" w:color="auto"/>
      </w:divBdr>
    </w:div>
    <w:div w:id="120156162">
      <w:bodyDiv w:val="1"/>
      <w:marLeft w:val="0"/>
      <w:marRight w:val="0"/>
      <w:marTop w:val="0"/>
      <w:marBottom w:val="0"/>
      <w:divBdr>
        <w:top w:val="none" w:sz="0" w:space="0" w:color="auto"/>
        <w:left w:val="none" w:sz="0" w:space="0" w:color="auto"/>
        <w:bottom w:val="none" w:sz="0" w:space="0" w:color="auto"/>
        <w:right w:val="none" w:sz="0" w:space="0" w:color="auto"/>
      </w:divBdr>
    </w:div>
    <w:div w:id="158232343">
      <w:bodyDiv w:val="1"/>
      <w:marLeft w:val="0"/>
      <w:marRight w:val="0"/>
      <w:marTop w:val="0"/>
      <w:marBottom w:val="0"/>
      <w:divBdr>
        <w:top w:val="none" w:sz="0" w:space="0" w:color="auto"/>
        <w:left w:val="none" w:sz="0" w:space="0" w:color="auto"/>
        <w:bottom w:val="none" w:sz="0" w:space="0" w:color="auto"/>
        <w:right w:val="none" w:sz="0" w:space="0" w:color="auto"/>
      </w:divBdr>
    </w:div>
    <w:div w:id="158741734">
      <w:bodyDiv w:val="1"/>
      <w:marLeft w:val="0"/>
      <w:marRight w:val="0"/>
      <w:marTop w:val="0"/>
      <w:marBottom w:val="0"/>
      <w:divBdr>
        <w:top w:val="none" w:sz="0" w:space="0" w:color="auto"/>
        <w:left w:val="none" w:sz="0" w:space="0" w:color="auto"/>
        <w:bottom w:val="none" w:sz="0" w:space="0" w:color="auto"/>
        <w:right w:val="none" w:sz="0" w:space="0" w:color="auto"/>
      </w:divBdr>
    </w:div>
    <w:div w:id="162399390">
      <w:bodyDiv w:val="1"/>
      <w:marLeft w:val="0"/>
      <w:marRight w:val="0"/>
      <w:marTop w:val="0"/>
      <w:marBottom w:val="0"/>
      <w:divBdr>
        <w:top w:val="none" w:sz="0" w:space="0" w:color="auto"/>
        <w:left w:val="none" w:sz="0" w:space="0" w:color="auto"/>
        <w:bottom w:val="none" w:sz="0" w:space="0" w:color="auto"/>
        <w:right w:val="none" w:sz="0" w:space="0" w:color="auto"/>
      </w:divBdr>
    </w:div>
    <w:div w:id="164824795">
      <w:bodyDiv w:val="1"/>
      <w:marLeft w:val="0"/>
      <w:marRight w:val="0"/>
      <w:marTop w:val="0"/>
      <w:marBottom w:val="0"/>
      <w:divBdr>
        <w:top w:val="none" w:sz="0" w:space="0" w:color="auto"/>
        <w:left w:val="none" w:sz="0" w:space="0" w:color="auto"/>
        <w:bottom w:val="none" w:sz="0" w:space="0" w:color="auto"/>
        <w:right w:val="none" w:sz="0" w:space="0" w:color="auto"/>
      </w:divBdr>
    </w:div>
    <w:div w:id="168638460">
      <w:bodyDiv w:val="1"/>
      <w:marLeft w:val="0"/>
      <w:marRight w:val="0"/>
      <w:marTop w:val="0"/>
      <w:marBottom w:val="0"/>
      <w:divBdr>
        <w:top w:val="none" w:sz="0" w:space="0" w:color="auto"/>
        <w:left w:val="none" w:sz="0" w:space="0" w:color="auto"/>
        <w:bottom w:val="none" w:sz="0" w:space="0" w:color="auto"/>
        <w:right w:val="none" w:sz="0" w:space="0" w:color="auto"/>
      </w:divBdr>
    </w:div>
    <w:div w:id="203710588">
      <w:bodyDiv w:val="1"/>
      <w:marLeft w:val="0"/>
      <w:marRight w:val="0"/>
      <w:marTop w:val="0"/>
      <w:marBottom w:val="0"/>
      <w:divBdr>
        <w:top w:val="none" w:sz="0" w:space="0" w:color="auto"/>
        <w:left w:val="none" w:sz="0" w:space="0" w:color="auto"/>
        <w:bottom w:val="none" w:sz="0" w:space="0" w:color="auto"/>
        <w:right w:val="none" w:sz="0" w:space="0" w:color="auto"/>
      </w:divBdr>
    </w:div>
    <w:div w:id="227347837">
      <w:bodyDiv w:val="1"/>
      <w:marLeft w:val="0"/>
      <w:marRight w:val="0"/>
      <w:marTop w:val="0"/>
      <w:marBottom w:val="0"/>
      <w:divBdr>
        <w:top w:val="none" w:sz="0" w:space="0" w:color="auto"/>
        <w:left w:val="none" w:sz="0" w:space="0" w:color="auto"/>
        <w:bottom w:val="none" w:sz="0" w:space="0" w:color="auto"/>
        <w:right w:val="none" w:sz="0" w:space="0" w:color="auto"/>
      </w:divBdr>
    </w:div>
    <w:div w:id="235945298">
      <w:bodyDiv w:val="1"/>
      <w:marLeft w:val="0"/>
      <w:marRight w:val="0"/>
      <w:marTop w:val="0"/>
      <w:marBottom w:val="0"/>
      <w:divBdr>
        <w:top w:val="none" w:sz="0" w:space="0" w:color="auto"/>
        <w:left w:val="none" w:sz="0" w:space="0" w:color="auto"/>
        <w:bottom w:val="none" w:sz="0" w:space="0" w:color="auto"/>
        <w:right w:val="none" w:sz="0" w:space="0" w:color="auto"/>
      </w:divBdr>
    </w:div>
    <w:div w:id="249432046">
      <w:bodyDiv w:val="1"/>
      <w:marLeft w:val="0"/>
      <w:marRight w:val="0"/>
      <w:marTop w:val="0"/>
      <w:marBottom w:val="0"/>
      <w:divBdr>
        <w:top w:val="none" w:sz="0" w:space="0" w:color="auto"/>
        <w:left w:val="none" w:sz="0" w:space="0" w:color="auto"/>
        <w:bottom w:val="none" w:sz="0" w:space="0" w:color="auto"/>
        <w:right w:val="none" w:sz="0" w:space="0" w:color="auto"/>
      </w:divBdr>
    </w:div>
    <w:div w:id="272055501">
      <w:bodyDiv w:val="1"/>
      <w:marLeft w:val="0"/>
      <w:marRight w:val="0"/>
      <w:marTop w:val="0"/>
      <w:marBottom w:val="0"/>
      <w:divBdr>
        <w:top w:val="none" w:sz="0" w:space="0" w:color="auto"/>
        <w:left w:val="none" w:sz="0" w:space="0" w:color="auto"/>
        <w:bottom w:val="none" w:sz="0" w:space="0" w:color="auto"/>
        <w:right w:val="none" w:sz="0" w:space="0" w:color="auto"/>
      </w:divBdr>
    </w:div>
    <w:div w:id="283540572">
      <w:bodyDiv w:val="1"/>
      <w:marLeft w:val="0"/>
      <w:marRight w:val="0"/>
      <w:marTop w:val="0"/>
      <w:marBottom w:val="0"/>
      <w:divBdr>
        <w:top w:val="none" w:sz="0" w:space="0" w:color="auto"/>
        <w:left w:val="none" w:sz="0" w:space="0" w:color="auto"/>
        <w:bottom w:val="none" w:sz="0" w:space="0" w:color="auto"/>
        <w:right w:val="none" w:sz="0" w:space="0" w:color="auto"/>
      </w:divBdr>
    </w:div>
    <w:div w:id="331028334">
      <w:bodyDiv w:val="1"/>
      <w:marLeft w:val="0"/>
      <w:marRight w:val="0"/>
      <w:marTop w:val="0"/>
      <w:marBottom w:val="0"/>
      <w:divBdr>
        <w:top w:val="none" w:sz="0" w:space="0" w:color="auto"/>
        <w:left w:val="none" w:sz="0" w:space="0" w:color="auto"/>
        <w:bottom w:val="none" w:sz="0" w:space="0" w:color="auto"/>
        <w:right w:val="none" w:sz="0" w:space="0" w:color="auto"/>
      </w:divBdr>
    </w:div>
    <w:div w:id="363481275">
      <w:bodyDiv w:val="1"/>
      <w:marLeft w:val="0"/>
      <w:marRight w:val="0"/>
      <w:marTop w:val="0"/>
      <w:marBottom w:val="0"/>
      <w:divBdr>
        <w:top w:val="none" w:sz="0" w:space="0" w:color="auto"/>
        <w:left w:val="none" w:sz="0" w:space="0" w:color="auto"/>
        <w:bottom w:val="none" w:sz="0" w:space="0" w:color="auto"/>
        <w:right w:val="none" w:sz="0" w:space="0" w:color="auto"/>
      </w:divBdr>
    </w:div>
    <w:div w:id="381291405">
      <w:bodyDiv w:val="1"/>
      <w:marLeft w:val="0"/>
      <w:marRight w:val="0"/>
      <w:marTop w:val="0"/>
      <w:marBottom w:val="0"/>
      <w:divBdr>
        <w:top w:val="none" w:sz="0" w:space="0" w:color="auto"/>
        <w:left w:val="none" w:sz="0" w:space="0" w:color="auto"/>
        <w:bottom w:val="none" w:sz="0" w:space="0" w:color="auto"/>
        <w:right w:val="none" w:sz="0" w:space="0" w:color="auto"/>
      </w:divBdr>
    </w:div>
    <w:div w:id="382027416">
      <w:bodyDiv w:val="1"/>
      <w:marLeft w:val="0"/>
      <w:marRight w:val="0"/>
      <w:marTop w:val="0"/>
      <w:marBottom w:val="0"/>
      <w:divBdr>
        <w:top w:val="none" w:sz="0" w:space="0" w:color="auto"/>
        <w:left w:val="none" w:sz="0" w:space="0" w:color="auto"/>
        <w:bottom w:val="none" w:sz="0" w:space="0" w:color="auto"/>
        <w:right w:val="none" w:sz="0" w:space="0" w:color="auto"/>
      </w:divBdr>
    </w:div>
    <w:div w:id="387269690">
      <w:bodyDiv w:val="1"/>
      <w:marLeft w:val="0"/>
      <w:marRight w:val="0"/>
      <w:marTop w:val="0"/>
      <w:marBottom w:val="0"/>
      <w:divBdr>
        <w:top w:val="none" w:sz="0" w:space="0" w:color="auto"/>
        <w:left w:val="none" w:sz="0" w:space="0" w:color="auto"/>
        <w:bottom w:val="none" w:sz="0" w:space="0" w:color="auto"/>
        <w:right w:val="none" w:sz="0" w:space="0" w:color="auto"/>
      </w:divBdr>
    </w:div>
    <w:div w:id="504788043">
      <w:bodyDiv w:val="1"/>
      <w:marLeft w:val="0"/>
      <w:marRight w:val="0"/>
      <w:marTop w:val="0"/>
      <w:marBottom w:val="0"/>
      <w:divBdr>
        <w:top w:val="none" w:sz="0" w:space="0" w:color="auto"/>
        <w:left w:val="none" w:sz="0" w:space="0" w:color="auto"/>
        <w:bottom w:val="none" w:sz="0" w:space="0" w:color="auto"/>
        <w:right w:val="none" w:sz="0" w:space="0" w:color="auto"/>
      </w:divBdr>
    </w:div>
    <w:div w:id="511460460">
      <w:bodyDiv w:val="1"/>
      <w:marLeft w:val="0"/>
      <w:marRight w:val="0"/>
      <w:marTop w:val="0"/>
      <w:marBottom w:val="0"/>
      <w:divBdr>
        <w:top w:val="none" w:sz="0" w:space="0" w:color="auto"/>
        <w:left w:val="none" w:sz="0" w:space="0" w:color="auto"/>
        <w:bottom w:val="none" w:sz="0" w:space="0" w:color="auto"/>
        <w:right w:val="none" w:sz="0" w:space="0" w:color="auto"/>
      </w:divBdr>
    </w:div>
    <w:div w:id="534003225">
      <w:bodyDiv w:val="1"/>
      <w:marLeft w:val="0"/>
      <w:marRight w:val="0"/>
      <w:marTop w:val="0"/>
      <w:marBottom w:val="0"/>
      <w:divBdr>
        <w:top w:val="none" w:sz="0" w:space="0" w:color="auto"/>
        <w:left w:val="none" w:sz="0" w:space="0" w:color="auto"/>
        <w:bottom w:val="none" w:sz="0" w:space="0" w:color="auto"/>
        <w:right w:val="none" w:sz="0" w:space="0" w:color="auto"/>
      </w:divBdr>
    </w:div>
    <w:div w:id="536090693">
      <w:bodyDiv w:val="1"/>
      <w:marLeft w:val="0"/>
      <w:marRight w:val="0"/>
      <w:marTop w:val="0"/>
      <w:marBottom w:val="0"/>
      <w:divBdr>
        <w:top w:val="none" w:sz="0" w:space="0" w:color="auto"/>
        <w:left w:val="none" w:sz="0" w:space="0" w:color="auto"/>
        <w:bottom w:val="none" w:sz="0" w:space="0" w:color="auto"/>
        <w:right w:val="none" w:sz="0" w:space="0" w:color="auto"/>
      </w:divBdr>
    </w:div>
    <w:div w:id="548296992">
      <w:bodyDiv w:val="1"/>
      <w:marLeft w:val="0"/>
      <w:marRight w:val="0"/>
      <w:marTop w:val="0"/>
      <w:marBottom w:val="0"/>
      <w:divBdr>
        <w:top w:val="none" w:sz="0" w:space="0" w:color="auto"/>
        <w:left w:val="none" w:sz="0" w:space="0" w:color="auto"/>
        <w:bottom w:val="none" w:sz="0" w:space="0" w:color="auto"/>
        <w:right w:val="none" w:sz="0" w:space="0" w:color="auto"/>
      </w:divBdr>
    </w:div>
    <w:div w:id="594825486">
      <w:bodyDiv w:val="1"/>
      <w:marLeft w:val="0"/>
      <w:marRight w:val="0"/>
      <w:marTop w:val="0"/>
      <w:marBottom w:val="0"/>
      <w:divBdr>
        <w:top w:val="none" w:sz="0" w:space="0" w:color="auto"/>
        <w:left w:val="none" w:sz="0" w:space="0" w:color="auto"/>
        <w:bottom w:val="none" w:sz="0" w:space="0" w:color="auto"/>
        <w:right w:val="none" w:sz="0" w:space="0" w:color="auto"/>
      </w:divBdr>
    </w:div>
    <w:div w:id="603462606">
      <w:bodyDiv w:val="1"/>
      <w:marLeft w:val="0"/>
      <w:marRight w:val="0"/>
      <w:marTop w:val="0"/>
      <w:marBottom w:val="0"/>
      <w:divBdr>
        <w:top w:val="none" w:sz="0" w:space="0" w:color="auto"/>
        <w:left w:val="none" w:sz="0" w:space="0" w:color="auto"/>
        <w:bottom w:val="none" w:sz="0" w:space="0" w:color="auto"/>
        <w:right w:val="none" w:sz="0" w:space="0" w:color="auto"/>
      </w:divBdr>
    </w:div>
    <w:div w:id="628322409">
      <w:bodyDiv w:val="1"/>
      <w:marLeft w:val="0"/>
      <w:marRight w:val="0"/>
      <w:marTop w:val="0"/>
      <w:marBottom w:val="0"/>
      <w:divBdr>
        <w:top w:val="none" w:sz="0" w:space="0" w:color="auto"/>
        <w:left w:val="none" w:sz="0" w:space="0" w:color="auto"/>
        <w:bottom w:val="none" w:sz="0" w:space="0" w:color="auto"/>
        <w:right w:val="none" w:sz="0" w:space="0" w:color="auto"/>
      </w:divBdr>
    </w:div>
    <w:div w:id="629364067">
      <w:bodyDiv w:val="1"/>
      <w:marLeft w:val="0"/>
      <w:marRight w:val="0"/>
      <w:marTop w:val="0"/>
      <w:marBottom w:val="0"/>
      <w:divBdr>
        <w:top w:val="none" w:sz="0" w:space="0" w:color="auto"/>
        <w:left w:val="none" w:sz="0" w:space="0" w:color="auto"/>
        <w:bottom w:val="none" w:sz="0" w:space="0" w:color="auto"/>
        <w:right w:val="none" w:sz="0" w:space="0" w:color="auto"/>
      </w:divBdr>
    </w:div>
    <w:div w:id="668021546">
      <w:bodyDiv w:val="1"/>
      <w:marLeft w:val="0"/>
      <w:marRight w:val="0"/>
      <w:marTop w:val="0"/>
      <w:marBottom w:val="0"/>
      <w:divBdr>
        <w:top w:val="none" w:sz="0" w:space="0" w:color="auto"/>
        <w:left w:val="none" w:sz="0" w:space="0" w:color="auto"/>
        <w:bottom w:val="none" w:sz="0" w:space="0" w:color="auto"/>
        <w:right w:val="none" w:sz="0" w:space="0" w:color="auto"/>
      </w:divBdr>
    </w:div>
    <w:div w:id="670914145">
      <w:bodyDiv w:val="1"/>
      <w:marLeft w:val="0"/>
      <w:marRight w:val="0"/>
      <w:marTop w:val="0"/>
      <w:marBottom w:val="0"/>
      <w:divBdr>
        <w:top w:val="none" w:sz="0" w:space="0" w:color="auto"/>
        <w:left w:val="none" w:sz="0" w:space="0" w:color="auto"/>
        <w:bottom w:val="none" w:sz="0" w:space="0" w:color="auto"/>
        <w:right w:val="none" w:sz="0" w:space="0" w:color="auto"/>
      </w:divBdr>
    </w:div>
    <w:div w:id="721558300">
      <w:bodyDiv w:val="1"/>
      <w:marLeft w:val="0"/>
      <w:marRight w:val="0"/>
      <w:marTop w:val="0"/>
      <w:marBottom w:val="0"/>
      <w:divBdr>
        <w:top w:val="none" w:sz="0" w:space="0" w:color="auto"/>
        <w:left w:val="none" w:sz="0" w:space="0" w:color="auto"/>
        <w:bottom w:val="none" w:sz="0" w:space="0" w:color="auto"/>
        <w:right w:val="none" w:sz="0" w:space="0" w:color="auto"/>
      </w:divBdr>
    </w:div>
    <w:div w:id="726951560">
      <w:bodyDiv w:val="1"/>
      <w:marLeft w:val="0"/>
      <w:marRight w:val="0"/>
      <w:marTop w:val="0"/>
      <w:marBottom w:val="0"/>
      <w:divBdr>
        <w:top w:val="none" w:sz="0" w:space="0" w:color="auto"/>
        <w:left w:val="none" w:sz="0" w:space="0" w:color="auto"/>
        <w:bottom w:val="none" w:sz="0" w:space="0" w:color="auto"/>
        <w:right w:val="none" w:sz="0" w:space="0" w:color="auto"/>
      </w:divBdr>
    </w:div>
    <w:div w:id="737438725">
      <w:bodyDiv w:val="1"/>
      <w:marLeft w:val="0"/>
      <w:marRight w:val="0"/>
      <w:marTop w:val="0"/>
      <w:marBottom w:val="0"/>
      <w:divBdr>
        <w:top w:val="none" w:sz="0" w:space="0" w:color="auto"/>
        <w:left w:val="none" w:sz="0" w:space="0" w:color="auto"/>
        <w:bottom w:val="none" w:sz="0" w:space="0" w:color="auto"/>
        <w:right w:val="none" w:sz="0" w:space="0" w:color="auto"/>
      </w:divBdr>
    </w:div>
    <w:div w:id="739137415">
      <w:bodyDiv w:val="1"/>
      <w:marLeft w:val="0"/>
      <w:marRight w:val="0"/>
      <w:marTop w:val="0"/>
      <w:marBottom w:val="0"/>
      <w:divBdr>
        <w:top w:val="none" w:sz="0" w:space="0" w:color="auto"/>
        <w:left w:val="none" w:sz="0" w:space="0" w:color="auto"/>
        <w:bottom w:val="none" w:sz="0" w:space="0" w:color="auto"/>
        <w:right w:val="none" w:sz="0" w:space="0" w:color="auto"/>
      </w:divBdr>
    </w:div>
    <w:div w:id="766539158">
      <w:bodyDiv w:val="1"/>
      <w:marLeft w:val="0"/>
      <w:marRight w:val="0"/>
      <w:marTop w:val="0"/>
      <w:marBottom w:val="0"/>
      <w:divBdr>
        <w:top w:val="none" w:sz="0" w:space="0" w:color="auto"/>
        <w:left w:val="none" w:sz="0" w:space="0" w:color="auto"/>
        <w:bottom w:val="none" w:sz="0" w:space="0" w:color="auto"/>
        <w:right w:val="none" w:sz="0" w:space="0" w:color="auto"/>
      </w:divBdr>
    </w:div>
    <w:div w:id="781992300">
      <w:bodyDiv w:val="1"/>
      <w:marLeft w:val="0"/>
      <w:marRight w:val="0"/>
      <w:marTop w:val="0"/>
      <w:marBottom w:val="0"/>
      <w:divBdr>
        <w:top w:val="none" w:sz="0" w:space="0" w:color="auto"/>
        <w:left w:val="none" w:sz="0" w:space="0" w:color="auto"/>
        <w:bottom w:val="none" w:sz="0" w:space="0" w:color="auto"/>
        <w:right w:val="none" w:sz="0" w:space="0" w:color="auto"/>
      </w:divBdr>
    </w:div>
    <w:div w:id="785394249">
      <w:bodyDiv w:val="1"/>
      <w:marLeft w:val="0"/>
      <w:marRight w:val="0"/>
      <w:marTop w:val="0"/>
      <w:marBottom w:val="0"/>
      <w:divBdr>
        <w:top w:val="none" w:sz="0" w:space="0" w:color="auto"/>
        <w:left w:val="none" w:sz="0" w:space="0" w:color="auto"/>
        <w:bottom w:val="none" w:sz="0" w:space="0" w:color="auto"/>
        <w:right w:val="none" w:sz="0" w:space="0" w:color="auto"/>
      </w:divBdr>
    </w:div>
    <w:div w:id="824783053">
      <w:bodyDiv w:val="1"/>
      <w:marLeft w:val="0"/>
      <w:marRight w:val="0"/>
      <w:marTop w:val="0"/>
      <w:marBottom w:val="0"/>
      <w:divBdr>
        <w:top w:val="none" w:sz="0" w:space="0" w:color="auto"/>
        <w:left w:val="none" w:sz="0" w:space="0" w:color="auto"/>
        <w:bottom w:val="none" w:sz="0" w:space="0" w:color="auto"/>
        <w:right w:val="none" w:sz="0" w:space="0" w:color="auto"/>
      </w:divBdr>
    </w:div>
    <w:div w:id="847259811">
      <w:bodyDiv w:val="1"/>
      <w:marLeft w:val="0"/>
      <w:marRight w:val="0"/>
      <w:marTop w:val="0"/>
      <w:marBottom w:val="0"/>
      <w:divBdr>
        <w:top w:val="none" w:sz="0" w:space="0" w:color="auto"/>
        <w:left w:val="none" w:sz="0" w:space="0" w:color="auto"/>
        <w:bottom w:val="none" w:sz="0" w:space="0" w:color="auto"/>
        <w:right w:val="none" w:sz="0" w:space="0" w:color="auto"/>
      </w:divBdr>
    </w:div>
    <w:div w:id="848368551">
      <w:bodyDiv w:val="1"/>
      <w:marLeft w:val="0"/>
      <w:marRight w:val="0"/>
      <w:marTop w:val="0"/>
      <w:marBottom w:val="0"/>
      <w:divBdr>
        <w:top w:val="none" w:sz="0" w:space="0" w:color="auto"/>
        <w:left w:val="none" w:sz="0" w:space="0" w:color="auto"/>
        <w:bottom w:val="none" w:sz="0" w:space="0" w:color="auto"/>
        <w:right w:val="none" w:sz="0" w:space="0" w:color="auto"/>
      </w:divBdr>
    </w:div>
    <w:div w:id="857816130">
      <w:bodyDiv w:val="1"/>
      <w:marLeft w:val="0"/>
      <w:marRight w:val="0"/>
      <w:marTop w:val="0"/>
      <w:marBottom w:val="0"/>
      <w:divBdr>
        <w:top w:val="none" w:sz="0" w:space="0" w:color="auto"/>
        <w:left w:val="none" w:sz="0" w:space="0" w:color="auto"/>
        <w:bottom w:val="none" w:sz="0" w:space="0" w:color="auto"/>
        <w:right w:val="none" w:sz="0" w:space="0" w:color="auto"/>
      </w:divBdr>
    </w:div>
    <w:div w:id="962923769">
      <w:bodyDiv w:val="1"/>
      <w:marLeft w:val="0"/>
      <w:marRight w:val="0"/>
      <w:marTop w:val="0"/>
      <w:marBottom w:val="0"/>
      <w:divBdr>
        <w:top w:val="none" w:sz="0" w:space="0" w:color="auto"/>
        <w:left w:val="none" w:sz="0" w:space="0" w:color="auto"/>
        <w:bottom w:val="none" w:sz="0" w:space="0" w:color="auto"/>
        <w:right w:val="none" w:sz="0" w:space="0" w:color="auto"/>
      </w:divBdr>
    </w:div>
    <w:div w:id="1034187400">
      <w:bodyDiv w:val="1"/>
      <w:marLeft w:val="0"/>
      <w:marRight w:val="0"/>
      <w:marTop w:val="0"/>
      <w:marBottom w:val="0"/>
      <w:divBdr>
        <w:top w:val="none" w:sz="0" w:space="0" w:color="auto"/>
        <w:left w:val="none" w:sz="0" w:space="0" w:color="auto"/>
        <w:bottom w:val="none" w:sz="0" w:space="0" w:color="auto"/>
        <w:right w:val="none" w:sz="0" w:space="0" w:color="auto"/>
      </w:divBdr>
    </w:div>
    <w:div w:id="1036351762">
      <w:bodyDiv w:val="1"/>
      <w:marLeft w:val="0"/>
      <w:marRight w:val="0"/>
      <w:marTop w:val="0"/>
      <w:marBottom w:val="0"/>
      <w:divBdr>
        <w:top w:val="none" w:sz="0" w:space="0" w:color="auto"/>
        <w:left w:val="none" w:sz="0" w:space="0" w:color="auto"/>
        <w:bottom w:val="none" w:sz="0" w:space="0" w:color="auto"/>
        <w:right w:val="none" w:sz="0" w:space="0" w:color="auto"/>
      </w:divBdr>
    </w:div>
    <w:div w:id="1073357764">
      <w:bodyDiv w:val="1"/>
      <w:marLeft w:val="0"/>
      <w:marRight w:val="0"/>
      <w:marTop w:val="0"/>
      <w:marBottom w:val="0"/>
      <w:divBdr>
        <w:top w:val="none" w:sz="0" w:space="0" w:color="auto"/>
        <w:left w:val="none" w:sz="0" w:space="0" w:color="auto"/>
        <w:bottom w:val="none" w:sz="0" w:space="0" w:color="auto"/>
        <w:right w:val="none" w:sz="0" w:space="0" w:color="auto"/>
      </w:divBdr>
    </w:div>
    <w:div w:id="1114908020">
      <w:bodyDiv w:val="1"/>
      <w:marLeft w:val="0"/>
      <w:marRight w:val="0"/>
      <w:marTop w:val="0"/>
      <w:marBottom w:val="0"/>
      <w:divBdr>
        <w:top w:val="none" w:sz="0" w:space="0" w:color="auto"/>
        <w:left w:val="none" w:sz="0" w:space="0" w:color="auto"/>
        <w:bottom w:val="none" w:sz="0" w:space="0" w:color="auto"/>
        <w:right w:val="none" w:sz="0" w:space="0" w:color="auto"/>
      </w:divBdr>
    </w:div>
    <w:div w:id="1137379893">
      <w:bodyDiv w:val="1"/>
      <w:marLeft w:val="0"/>
      <w:marRight w:val="0"/>
      <w:marTop w:val="0"/>
      <w:marBottom w:val="0"/>
      <w:divBdr>
        <w:top w:val="none" w:sz="0" w:space="0" w:color="auto"/>
        <w:left w:val="none" w:sz="0" w:space="0" w:color="auto"/>
        <w:bottom w:val="none" w:sz="0" w:space="0" w:color="auto"/>
        <w:right w:val="none" w:sz="0" w:space="0" w:color="auto"/>
      </w:divBdr>
    </w:div>
    <w:div w:id="1157578016">
      <w:bodyDiv w:val="1"/>
      <w:marLeft w:val="0"/>
      <w:marRight w:val="0"/>
      <w:marTop w:val="0"/>
      <w:marBottom w:val="0"/>
      <w:divBdr>
        <w:top w:val="none" w:sz="0" w:space="0" w:color="auto"/>
        <w:left w:val="none" w:sz="0" w:space="0" w:color="auto"/>
        <w:bottom w:val="none" w:sz="0" w:space="0" w:color="auto"/>
        <w:right w:val="none" w:sz="0" w:space="0" w:color="auto"/>
      </w:divBdr>
    </w:div>
    <w:div w:id="1181436928">
      <w:bodyDiv w:val="1"/>
      <w:marLeft w:val="0"/>
      <w:marRight w:val="0"/>
      <w:marTop w:val="0"/>
      <w:marBottom w:val="0"/>
      <w:divBdr>
        <w:top w:val="none" w:sz="0" w:space="0" w:color="auto"/>
        <w:left w:val="none" w:sz="0" w:space="0" w:color="auto"/>
        <w:bottom w:val="none" w:sz="0" w:space="0" w:color="auto"/>
        <w:right w:val="none" w:sz="0" w:space="0" w:color="auto"/>
      </w:divBdr>
    </w:div>
    <w:div w:id="1199927812">
      <w:bodyDiv w:val="1"/>
      <w:marLeft w:val="0"/>
      <w:marRight w:val="0"/>
      <w:marTop w:val="0"/>
      <w:marBottom w:val="0"/>
      <w:divBdr>
        <w:top w:val="none" w:sz="0" w:space="0" w:color="auto"/>
        <w:left w:val="none" w:sz="0" w:space="0" w:color="auto"/>
        <w:bottom w:val="none" w:sz="0" w:space="0" w:color="auto"/>
        <w:right w:val="none" w:sz="0" w:space="0" w:color="auto"/>
      </w:divBdr>
    </w:div>
    <w:div w:id="1202087840">
      <w:bodyDiv w:val="1"/>
      <w:marLeft w:val="0"/>
      <w:marRight w:val="0"/>
      <w:marTop w:val="0"/>
      <w:marBottom w:val="0"/>
      <w:divBdr>
        <w:top w:val="none" w:sz="0" w:space="0" w:color="auto"/>
        <w:left w:val="none" w:sz="0" w:space="0" w:color="auto"/>
        <w:bottom w:val="none" w:sz="0" w:space="0" w:color="auto"/>
        <w:right w:val="none" w:sz="0" w:space="0" w:color="auto"/>
      </w:divBdr>
    </w:div>
    <w:div w:id="1221091361">
      <w:bodyDiv w:val="1"/>
      <w:marLeft w:val="0"/>
      <w:marRight w:val="0"/>
      <w:marTop w:val="0"/>
      <w:marBottom w:val="0"/>
      <w:divBdr>
        <w:top w:val="none" w:sz="0" w:space="0" w:color="auto"/>
        <w:left w:val="none" w:sz="0" w:space="0" w:color="auto"/>
        <w:bottom w:val="none" w:sz="0" w:space="0" w:color="auto"/>
        <w:right w:val="none" w:sz="0" w:space="0" w:color="auto"/>
      </w:divBdr>
    </w:div>
    <w:div w:id="1225290186">
      <w:bodyDiv w:val="1"/>
      <w:marLeft w:val="0"/>
      <w:marRight w:val="0"/>
      <w:marTop w:val="0"/>
      <w:marBottom w:val="0"/>
      <w:divBdr>
        <w:top w:val="none" w:sz="0" w:space="0" w:color="auto"/>
        <w:left w:val="none" w:sz="0" w:space="0" w:color="auto"/>
        <w:bottom w:val="none" w:sz="0" w:space="0" w:color="auto"/>
        <w:right w:val="none" w:sz="0" w:space="0" w:color="auto"/>
      </w:divBdr>
    </w:div>
    <w:div w:id="1230773194">
      <w:bodyDiv w:val="1"/>
      <w:marLeft w:val="0"/>
      <w:marRight w:val="0"/>
      <w:marTop w:val="0"/>
      <w:marBottom w:val="0"/>
      <w:divBdr>
        <w:top w:val="none" w:sz="0" w:space="0" w:color="auto"/>
        <w:left w:val="none" w:sz="0" w:space="0" w:color="auto"/>
        <w:bottom w:val="none" w:sz="0" w:space="0" w:color="auto"/>
        <w:right w:val="none" w:sz="0" w:space="0" w:color="auto"/>
      </w:divBdr>
    </w:div>
    <w:div w:id="1254241310">
      <w:bodyDiv w:val="1"/>
      <w:marLeft w:val="0"/>
      <w:marRight w:val="0"/>
      <w:marTop w:val="0"/>
      <w:marBottom w:val="0"/>
      <w:divBdr>
        <w:top w:val="none" w:sz="0" w:space="0" w:color="auto"/>
        <w:left w:val="none" w:sz="0" w:space="0" w:color="auto"/>
        <w:bottom w:val="none" w:sz="0" w:space="0" w:color="auto"/>
        <w:right w:val="none" w:sz="0" w:space="0" w:color="auto"/>
      </w:divBdr>
    </w:div>
    <w:div w:id="1265728168">
      <w:bodyDiv w:val="1"/>
      <w:marLeft w:val="0"/>
      <w:marRight w:val="0"/>
      <w:marTop w:val="0"/>
      <w:marBottom w:val="0"/>
      <w:divBdr>
        <w:top w:val="none" w:sz="0" w:space="0" w:color="auto"/>
        <w:left w:val="none" w:sz="0" w:space="0" w:color="auto"/>
        <w:bottom w:val="none" w:sz="0" w:space="0" w:color="auto"/>
        <w:right w:val="none" w:sz="0" w:space="0" w:color="auto"/>
      </w:divBdr>
    </w:div>
    <w:div w:id="1293901054">
      <w:bodyDiv w:val="1"/>
      <w:marLeft w:val="0"/>
      <w:marRight w:val="0"/>
      <w:marTop w:val="0"/>
      <w:marBottom w:val="0"/>
      <w:divBdr>
        <w:top w:val="none" w:sz="0" w:space="0" w:color="auto"/>
        <w:left w:val="none" w:sz="0" w:space="0" w:color="auto"/>
        <w:bottom w:val="none" w:sz="0" w:space="0" w:color="auto"/>
        <w:right w:val="none" w:sz="0" w:space="0" w:color="auto"/>
      </w:divBdr>
    </w:div>
    <w:div w:id="1299070323">
      <w:bodyDiv w:val="1"/>
      <w:marLeft w:val="0"/>
      <w:marRight w:val="0"/>
      <w:marTop w:val="0"/>
      <w:marBottom w:val="0"/>
      <w:divBdr>
        <w:top w:val="none" w:sz="0" w:space="0" w:color="auto"/>
        <w:left w:val="none" w:sz="0" w:space="0" w:color="auto"/>
        <w:bottom w:val="none" w:sz="0" w:space="0" w:color="auto"/>
        <w:right w:val="none" w:sz="0" w:space="0" w:color="auto"/>
      </w:divBdr>
    </w:div>
    <w:div w:id="1365791557">
      <w:bodyDiv w:val="1"/>
      <w:marLeft w:val="0"/>
      <w:marRight w:val="0"/>
      <w:marTop w:val="0"/>
      <w:marBottom w:val="0"/>
      <w:divBdr>
        <w:top w:val="none" w:sz="0" w:space="0" w:color="auto"/>
        <w:left w:val="none" w:sz="0" w:space="0" w:color="auto"/>
        <w:bottom w:val="none" w:sz="0" w:space="0" w:color="auto"/>
        <w:right w:val="none" w:sz="0" w:space="0" w:color="auto"/>
      </w:divBdr>
    </w:div>
    <w:div w:id="1396661528">
      <w:bodyDiv w:val="1"/>
      <w:marLeft w:val="0"/>
      <w:marRight w:val="0"/>
      <w:marTop w:val="0"/>
      <w:marBottom w:val="0"/>
      <w:divBdr>
        <w:top w:val="none" w:sz="0" w:space="0" w:color="auto"/>
        <w:left w:val="none" w:sz="0" w:space="0" w:color="auto"/>
        <w:bottom w:val="none" w:sz="0" w:space="0" w:color="auto"/>
        <w:right w:val="none" w:sz="0" w:space="0" w:color="auto"/>
      </w:divBdr>
    </w:div>
    <w:div w:id="1396974588">
      <w:bodyDiv w:val="1"/>
      <w:marLeft w:val="0"/>
      <w:marRight w:val="0"/>
      <w:marTop w:val="0"/>
      <w:marBottom w:val="0"/>
      <w:divBdr>
        <w:top w:val="none" w:sz="0" w:space="0" w:color="auto"/>
        <w:left w:val="none" w:sz="0" w:space="0" w:color="auto"/>
        <w:bottom w:val="none" w:sz="0" w:space="0" w:color="auto"/>
        <w:right w:val="none" w:sz="0" w:space="0" w:color="auto"/>
      </w:divBdr>
    </w:div>
    <w:div w:id="1435711811">
      <w:bodyDiv w:val="1"/>
      <w:marLeft w:val="0"/>
      <w:marRight w:val="0"/>
      <w:marTop w:val="0"/>
      <w:marBottom w:val="0"/>
      <w:divBdr>
        <w:top w:val="none" w:sz="0" w:space="0" w:color="auto"/>
        <w:left w:val="none" w:sz="0" w:space="0" w:color="auto"/>
        <w:bottom w:val="none" w:sz="0" w:space="0" w:color="auto"/>
        <w:right w:val="none" w:sz="0" w:space="0" w:color="auto"/>
      </w:divBdr>
    </w:div>
    <w:div w:id="1440492116">
      <w:bodyDiv w:val="1"/>
      <w:marLeft w:val="0"/>
      <w:marRight w:val="0"/>
      <w:marTop w:val="0"/>
      <w:marBottom w:val="0"/>
      <w:divBdr>
        <w:top w:val="none" w:sz="0" w:space="0" w:color="auto"/>
        <w:left w:val="none" w:sz="0" w:space="0" w:color="auto"/>
        <w:bottom w:val="none" w:sz="0" w:space="0" w:color="auto"/>
        <w:right w:val="none" w:sz="0" w:space="0" w:color="auto"/>
      </w:divBdr>
    </w:div>
    <w:div w:id="1441803332">
      <w:bodyDiv w:val="1"/>
      <w:marLeft w:val="0"/>
      <w:marRight w:val="0"/>
      <w:marTop w:val="0"/>
      <w:marBottom w:val="0"/>
      <w:divBdr>
        <w:top w:val="none" w:sz="0" w:space="0" w:color="auto"/>
        <w:left w:val="none" w:sz="0" w:space="0" w:color="auto"/>
        <w:bottom w:val="none" w:sz="0" w:space="0" w:color="auto"/>
        <w:right w:val="none" w:sz="0" w:space="0" w:color="auto"/>
      </w:divBdr>
    </w:div>
    <w:div w:id="1519347588">
      <w:bodyDiv w:val="1"/>
      <w:marLeft w:val="0"/>
      <w:marRight w:val="0"/>
      <w:marTop w:val="0"/>
      <w:marBottom w:val="0"/>
      <w:divBdr>
        <w:top w:val="none" w:sz="0" w:space="0" w:color="auto"/>
        <w:left w:val="none" w:sz="0" w:space="0" w:color="auto"/>
        <w:bottom w:val="none" w:sz="0" w:space="0" w:color="auto"/>
        <w:right w:val="none" w:sz="0" w:space="0" w:color="auto"/>
      </w:divBdr>
    </w:div>
    <w:div w:id="1522743967">
      <w:bodyDiv w:val="1"/>
      <w:marLeft w:val="0"/>
      <w:marRight w:val="0"/>
      <w:marTop w:val="0"/>
      <w:marBottom w:val="0"/>
      <w:divBdr>
        <w:top w:val="none" w:sz="0" w:space="0" w:color="auto"/>
        <w:left w:val="none" w:sz="0" w:space="0" w:color="auto"/>
        <w:bottom w:val="none" w:sz="0" w:space="0" w:color="auto"/>
        <w:right w:val="none" w:sz="0" w:space="0" w:color="auto"/>
      </w:divBdr>
    </w:div>
    <w:div w:id="1591430339">
      <w:bodyDiv w:val="1"/>
      <w:marLeft w:val="0"/>
      <w:marRight w:val="0"/>
      <w:marTop w:val="0"/>
      <w:marBottom w:val="0"/>
      <w:divBdr>
        <w:top w:val="none" w:sz="0" w:space="0" w:color="auto"/>
        <w:left w:val="none" w:sz="0" w:space="0" w:color="auto"/>
        <w:bottom w:val="none" w:sz="0" w:space="0" w:color="auto"/>
        <w:right w:val="none" w:sz="0" w:space="0" w:color="auto"/>
      </w:divBdr>
    </w:div>
    <w:div w:id="1598975401">
      <w:bodyDiv w:val="1"/>
      <w:marLeft w:val="0"/>
      <w:marRight w:val="0"/>
      <w:marTop w:val="0"/>
      <w:marBottom w:val="0"/>
      <w:divBdr>
        <w:top w:val="none" w:sz="0" w:space="0" w:color="auto"/>
        <w:left w:val="none" w:sz="0" w:space="0" w:color="auto"/>
        <w:bottom w:val="none" w:sz="0" w:space="0" w:color="auto"/>
        <w:right w:val="none" w:sz="0" w:space="0" w:color="auto"/>
      </w:divBdr>
    </w:div>
    <w:div w:id="1613050096">
      <w:bodyDiv w:val="1"/>
      <w:marLeft w:val="0"/>
      <w:marRight w:val="0"/>
      <w:marTop w:val="0"/>
      <w:marBottom w:val="0"/>
      <w:divBdr>
        <w:top w:val="none" w:sz="0" w:space="0" w:color="auto"/>
        <w:left w:val="none" w:sz="0" w:space="0" w:color="auto"/>
        <w:bottom w:val="none" w:sz="0" w:space="0" w:color="auto"/>
        <w:right w:val="none" w:sz="0" w:space="0" w:color="auto"/>
      </w:divBdr>
    </w:div>
    <w:div w:id="1639410936">
      <w:bodyDiv w:val="1"/>
      <w:marLeft w:val="0"/>
      <w:marRight w:val="0"/>
      <w:marTop w:val="0"/>
      <w:marBottom w:val="0"/>
      <w:divBdr>
        <w:top w:val="none" w:sz="0" w:space="0" w:color="auto"/>
        <w:left w:val="none" w:sz="0" w:space="0" w:color="auto"/>
        <w:bottom w:val="none" w:sz="0" w:space="0" w:color="auto"/>
        <w:right w:val="none" w:sz="0" w:space="0" w:color="auto"/>
      </w:divBdr>
    </w:div>
    <w:div w:id="1711343039">
      <w:bodyDiv w:val="1"/>
      <w:marLeft w:val="0"/>
      <w:marRight w:val="0"/>
      <w:marTop w:val="0"/>
      <w:marBottom w:val="0"/>
      <w:divBdr>
        <w:top w:val="none" w:sz="0" w:space="0" w:color="auto"/>
        <w:left w:val="none" w:sz="0" w:space="0" w:color="auto"/>
        <w:bottom w:val="none" w:sz="0" w:space="0" w:color="auto"/>
        <w:right w:val="none" w:sz="0" w:space="0" w:color="auto"/>
      </w:divBdr>
    </w:div>
    <w:div w:id="1714425549">
      <w:bodyDiv w:val="1"/>
      <w:marLeft w:val="0"/>
      <w:marRight w:val="0"/>
      <w:marTop w:val="0"/>
      <w:marBottom w:val="0"/>
      <w:divBdr>
        <w:top w:val="none" w:sz="0" w:space="0" w:color="auto"/>
        <w:left w:val="none" w:sz="0" w:space="0" w:color="auto"/>
        <w:bottom w:val="none" w:sz="0" w:space="0" w:color="auto"/>
        <w:right w:val="none" w:sz="0" w:space="0" w:color="auto"/>
      </w:divBdr>
    </w:div>
    <w:div w:id="1750493933">
      <w:bodyDiv w:val="1"/>
      <w:marLeft w:val="0"/>
      <w:marRight w:val="0"/>
      <w:marTop w:val="0"/>
      <w:marBottom w:val="0"/>
      <w:divBdr>
        <w:top w:val="none" w:sz="0" w:space="0" w:color="auto"/>
        <w:left w:val="none" w:sz="0" w:space="0" w:color="auto"/>
        <w:bottom w:val="none" w:sz="0" w:space="0" w:color="auto"/>
        <w:right w:val="none" w:sz="0" w:space="0" w:color="auto"/>
      </w:divBdr>
    </w:div>
    <w:div w:id="1759398278">
      <w:bodyDiv w:val="1"/>
      <w:marLeft w:val="0"/>
      <w:marRight w:val="0"/>
      <w:marTop w:val="0"/>
      <w:marBottom w:val="0"/>
      <w:divBdr>
        <w:top w:val="none" w:sz="0" w:space="0" w:color="auto"/>
        <w:left w:val="none" w:sz="0" w:space="0" w:color="auto"/>
        <w:bottom w:val="none" w:sz="0" w:space="0" w:color="auto"/>
        <w:right w:val="none" w:sz="0" w:space="0" w:color="auto"/>
      </w:divBdr>
    </w:div>
    <w:div w:id="1759671448">
      <w:bodyDiv w:val="1"/>
      <w:marLeft w:val="0"/>
      <w:marRight w:val="0"/>
      <w:marTop w:val="0"/>
      <w:marBottom w:val="0"/>
      <w:divBdr>
        <w:top w:val="none" w:sz="0" w:space="0" w:color="auto"/>
        <w:left w:val="none" w:sz="0" w:space="0" w:color="auto"/>
        <w:bottom w:val="none" w:sz="0" w:space="0" w:color="auto"/>
        <w:right w:val="none" w:sz="0" w:space="0" w:color="auto"/>
      </w:divBdr>
    </w:div>
    <w:div w:id="1779370950">
      <w:bodyDiv w:val="1"/>
      <w:marLeft w:val="0"/>
      <w:marRight w:val="0"/>
      <w:marTop w:val="0"/>
      <w:marBottom w:val="0"/>
      <w:divBdr>
        <w:top w:val="none" w:sz="0" w:space="0" w:color="auto"/>
        <w:left w:val="none" w:sz="0" w:space="0" w:color="auto"/>
        <w:bottom w:val="none" w:sz="0" w:space="0" w:color="auto"/>
        <w:right w:val="none" w:sz="0" w:space="0" w:color="auto"/>
      </w:divBdr>
    </w:div>
    <w:div w:id="1817336297">
      <w:bodyDiv w:val="1"/>
      <w:marLeft w:val="0"/>
      <w:marRight w:val="0"/>
      <w:marTop w:val="0"/>
      <w:marBottom w:val="0"/>
      <w:divBdr>
        <w:top w:val="none" w:sz="0" w:space="0" w:color="auto"/>
        <w:left w:val="none" w:sz="0" w:space="0" w:color="auto"/>
        <w:bottom w:val="none" w:sz="0" w:space="0" w:color="auto"/>
        <w:right w:val="none" w:sz="0" w:space="0" w:color="auto"/>
      </w:divBdr>
    </w:div>
    <w:div w:id="1817457155">
      <w:bodyDiv w:val="1"/>
      <w:marLeft w:val="0"/>
      <w:marRight w:val="0"/>
      <w:marTop w:val="0"/>
      <w:marBottom w:val="0"/>
      <w:divBdr>
        <w:top w:val="none" w:sz="0" w:space="0" w:color="auto"/>
        <w:left w:val="none" w:sz="0" w:space="0" w:color="auto"/>
        <w:bottom w:val="none" w:sz="0" w:space="0" w:color="auto"/>
        <w:right w:val="none" w:sz="0" w:space="0" w:color="auto"/>
      </w:divBdr>
    </w:div>
    <w:div w:id="1839733272">
      <w:bodyDiv w:val="1"/>
      <w:marLeft w:val="0"/>
      <w:marRight w:val="0"/>
      <w:marTop w:val="0"/>
      <w:marBottom w:val="0"/>
      <w:divBdr>
        <w:top w:val="none" w:sz="0" w:space="0" w:color="auto"/>
        <w:left w:val="none" w:sz="0" w:space="0" w:color="auto"/>
        <w:bottom w:val="none" w:sz="0" w:space="0" w:color="auto"/>
        <w:right w:val="none" w:sz="0" w:space="0" w:color="auto"/>
      </w:divBdr>
    </w:div>
    <w:div w:id="1874926766">
      <w:bodyDiv w:val="1"/>
      <w:marLeft w:val="0"/>
      <w:marRight w:val="0"/>
      <w:marTop w:val="0"/>
      <w:marBottom w:val="0"/>
      <w:divBdr>
        <w:top w:val="none" w:sz="0" w:space="0" w:color="auto"/>
        <w:left w:val="none" w:sz="0" w:space="0" w:color="auto"/>
        <w:bottom w:val="none" w:sz="0" w:space="0" w:color="auto"/>
        <w:right w:val="none" w:sz="0" w:space="0" w:color="auto"/>
      </w:divBdr>
    </w:div>
    <w:div w:id="1910378370">
      <w:bodyDiv w:val="1"/>
      <w:marLeft w:val="0"/>
      <w:marRight w:val="0"/>
      <w:marTop w:val="0"/>
      <w:marBottom w:val="0"/>
      <w:divBdr>
        <w:top w:val="none" w:sz="0" w:space="0" w:color="auto"/>
        <w:left w:val="none" w:sz="0" w:space="0" w:color="auto"/>
        <w:bottom w:val="none" w:sz="0" w:space="0" w:color="auto"/>
        <w:right w:val="none" w:sz="0" w:space="0" w:color="auto"/>
      </w:divBdr>
    </w:div>
    <w:div w:id="1960529538">
      <w:bodyDiv w:val="1"/>
      <w:marLeft w:val="0"/>
      <w:marRight w:val="0"/>
      <w:marTop w:val="0"/>
      <w:marBottom w:val="0"/>
      <w:divBdr>
        <w:top w:val="none" w:sz="0" w:space="0" w:color="auto"/>
        <w:left w:val="none" w:sz="0" w:space="0" w:color="auto"/>
        <w:bottom w:val="none" w:sz="0" w:space="0" w:color="auto"/>
        <w:right w:val="none" w:sz="0" w:space="0" w:color="auto"/>
      </w:divBdr>
    </w:div>
    <w:div w:id="1971547331">
      <w:bodyDiv w:val="1"/>
      <w:marLeft w:val="0"/>
      <w:marRight w:val="0"/>
      <w:marTop w:val="0"/>
      <w:marBottom w:val="0"/>
      <w:divBdr>
        <w:top w:val="none" w:sz="0" w:space="0" w:color="auto"/>
        <w:left w:val="none" w:sz="0" w:space="0" w:color="auto"/>
        <w:bottom w:val="none" w:sz="0" w:space="0" w:color="auto"/>
        <w:right w:val="none" w:sz="0" w:space="0" w:color="auto"/>
      </w:divBdr>
    </w:div>
    <w:div w:id="1997607595">
      <w:bodyDiv w:val="1"/>
      <w:marLeft w:val="0"/>
      <w:marRight w:val="0"/>
      <w:marTop w:val="0"/>
      <w:marBottom w:val="0"/>
      <w:divBdr>
        <w:top w:val="none" w:sz="0" w:space="0" w:color="auto"/>
        <w:left w:val="none" w:sz="0" w:space="0" w:color="auto"/>
        <w:bottom w:val="none" w:sz="0" w:space="0" w:color="auto"/>
        <w:right w:val="none" w:sz="0" w:space="0" w:color="auto"/>
      </w:divBdr>
    </w:div>
    <w:div w:id="1999460746">
      <w:bodyDiv w:val="1"/>
      <w:marLeft w:val="0"/>
      <w:marRight w:val="0"/>
      <w:marTop w:val="0"/>
      <w:marBottom w:val="0"/>
      <w:divBdr>
        <w:top w:val="none" w:sz="0" w:space="0" w:color="auto"/>
        <w:left w:val="none" w:sz="0" w:space="0" w:color="auto"/>
        <w:bottom w:val="none" w:sz="0" w:space="0" w:color="auto"/>
        <w:right w:val="none" w:sz="0" w:space="0" w:color="auto"/>
      </w:divBdr>
    </w:div>
    <w:div w:id="2004894297">
      <w:bodyDiv w:val="1"/>
      <w:marLeft w:val="0"/>
      <w:marRight w:val="0"/>
      <w:marTop w:val="0"/>
      <w:marBottom w:val="0"/>
      <w:divBdr>
        <w:top w:val="none" w:sz="0" w:space="0" w:color="auto"/>
        <w:left w:val="none" w:sz="0" w:space="0" w:color="auto"/>
        <w:bottom w:val="none" w:sz="0" w:space="0" w:color="auto"/>
        <w:right w:val="none" w:sz="0" w:space="0" w:color="auto"/>
      </w:divBdr>
    </w:div>
    <w:div w:id="2044868312">
      <w:bodyDiv w:val="1"/>
      <w:marLeft w:val="0"/>
      <w:marRight w:val="0"/>
      <w:marTop w:val="0"/>
      <w:marBottom w:val="0"/>
      <w:divBdr>
        <w:top w:val="none" w:sz="0" w:space="0" w:color="auto"/>
        <w:left w:val="none" w:sz="0" w:space="0" w:color="auto"/>
        <w:bottom w:val="none" w:sz="0" w:space="0" w:color="auto"/>
        <w:right w:val="none" w:sz="0" w:space="0" w:color="auto"/>
      </w:divBdr>
    </w:div>
    <w:div w:id="2056807488">
      <w:bodyDiv w:val="1"/>
      <w:marLeft w:val="0"/>
      <w:marRight w:val="0"/>
      <w:marTop w:val="0"/>
      <w:marBottom w:val="0"/>
      <w:divBdr>
        <w:top w:val="none" w:sz="0" w:space="0" w:color="auto"/>
        <w:left w:val="none" w:sz="0" w:space="0" w:color="auto"/>
        <w:bottom w:val="none" w:sz="0" w:space="0" w:color="auto"/>
        <w:right w:val="none" w:sz="0" w:space="0" w:color="auto"/>
      </w:divBdr>
    </w:div>
    <w:div w:id="2097551388">
      <w:bodyDiv w:val="1"/>
      <w:marLeft w:val="0"/>
      <w:marRight w:val="0"/>
      <w:marTop w:val="0"/>
      <w:marBottom w:val="0"/>
      <w:divBdr>
        <w:top w:val="none" w:sz="0" w:space="0" w:color="auto"/>
        <w:left w:val="none" w:sz="0" w:space="0" w:color="auto"/>
        <w:bottom w:val="none" w:sz="0" w:space="0" w:color="auto"/>
        <w:right w:val="none" w:sz="0" w:space="0" w:color="auto"/>
      </w:divBdr>
    </w:div>
    <w:div w:id="2128044508">
      <w:bodyDiv w:val="1"/>
      <w:marLeft w:val="0"/>
      <w:marRight w:val="0"/>
      <w:marTop w:val="0"/>
      <w:marBottom w:val="0"/>
      <w:divBdr>
        <w:top w:val="none" w:sz="0" w:space="0" w:color="auto"/>
        <w:left w:val="none" w:sz="0" w:space="0" w:color="auto"/>
        <w:bottom w:val="none" w:sz="0" w:space="0" w:color="auto"/>
        <w:right w:val="none" w:sz="0" w:space="0" w:color="auto"/>
      </w:divBdr>
    </w:div>
    <w:div w:id="214165324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image" Target="media/image8.png"/><Relationship Id="rId26" Type="http://schemas.openxmlformats.org/officeDocument/2006/relationships/image" Target="media/image13.png"/><Relationship Id="rId39" Type="http://schemas.openxmlformats.org/officeDocument/2006/relationships/header" Target="header2.xml"/><Relationship Id="rId21" Type="http://schemas.openxmlformats.org/officeDocument/2006/relationships/footer" Target="footer1.xml"/><Relationship Id="rId34" Type="http://schemas.openxmlformats.org/officeDocument/2006/relationships/image" Target="media/image21.png"/><Relationship Id="rId42" Type="http://schemas.openxmlformats.org/officeDocument/2006/relationships/footer" Target="footer4.xml"/><Relationship Id="rId47" Type="http://schemas.openxmlformats.org/officeDocument/2006/relationships/theme" Target="theme/theme1.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png"/><Relationship Id="rId29" Type="http://schemas.openxmlformats.org/officeDocument/2006/relationships/image" Target="media/image16.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jpeg"/><Relationship Id="rId24" Type="http://schemas.openxmlformats.org/officeDocument/2006/relationships/image" Target="media/image11.png"/><Relationship Id="rId32" Type="http://schemas.openxmlformats.org/officeDocument/2006/relationships/image" Target="media/image19.png"/><Relationship Id="rId37" Type="http://schemas.openxmlformats.org/officeDocument/2006/relationships/image" Target="media/image24.png"/><Relationship Id="rId40" Type="http://schemas.openxmlformats.org/officeDocument/2006/relationships/header" Target="header3.xml"/><Relationship Id="rId45"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image" Target="media/image10.png"/><Relationship Id="rId28" Type="http://schemas.openxmlformats.org/officeDocument/2006/relationships/image" Target="media/image15.png"/><Relationship Id="rId36" Type="http://schemas.openxmlformats.org/officeDocument/2006/relationships/image" Target="media/image23.png"/><Relationship Id="rId10" Type="http://schemas.openxmlformats.org/officeDocument/2006/relationships/endnotes" Target="endnotes.xml"/><Relationship Id="rId19" Type="http://schemas.openxmlformats.org/officeDocument/2006/relationships/image" Target="media/image9.png"/><Relationship Id="rId31" Type="http://schemas.openxmlformats.org/officeDocument/2006/relationships/image" Target="media/image18.png"/><Relationship Id="rId44" Type="http://schemas.openxmlformats.org/officeDocument/2006/relationships/footer" Target="footer5.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jpeg"/><Relationship Id="rId22" Type="http://schemas.openxmlformats.org/officeDocument/2006/relationships/footer" Target="footer2.xml"/><Relationship Id="rId27" Type="http://schemas.openxmlformats.org/officeDocument/2006/relationships/image" Target="media/image14.png"/><Relationship Id="rId30" Type="http://schemas.openxmlformats.org/officeDocument/2006/relationships/image" Target="media/image17.png"/><Relationship Id="rId35" Type="http://schemas.openxmlformats.org/officeDocument/2006/relationships/image" Target="media/image22.png"/><Relationship Id="rId43" Type="http://schemas.openxmlformats.org/officeDocument/2006/relationships/header" Target="header4.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2.jpeg"/><Relationship Id="rId17" Type="http://schemas.openxmlformats.org/officeDocument/2006/relationships/image" Target="media/image7.png"/><Relationship Id="rId25" Type="http://schemas.openxmlformats.org/officeDocument/2006/relationships/image" Target="media/image12.png"/><Relationship Id="rId33" Type="http://schemas.openxmlformats.org/officeDocument/2006/relationships/image" Target="media/image20.png"/><Relationship Id="rId38" Type="http://schemas.openxmlformats.org/officeDocument/2006/relationships/image" Target="media/image25.png"/><Relationship Id="rId46" Type="http://schemas.microsoft.com/office/2011/relationships/people" Target="people.xml"/><Relationship Id="rId20" Type="http://schemas.openxmlformats.org/officeDocument/2006/relationships/header" Target="header1.xml"/><Relationship Id="rId41" Type="http://schemas.openxmlformats.org/officeDocument/2006/relationships/footer" Target="footer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8" ma:contentTypeDescription="Create a new document." ma:contentTypeScope="" ma:versionID="0b918f1186be322f78c81f3dd4d92237">
  <xsd:schema xmlns:xsd="http://www.w3.org/2001/XMLSchema" xmlns:xs="http://www.w3.org/2001/XMLSchema" xmlns:p="http://schemas.microsoft.com/office/2006/metadata/properties" xmlns:ns3="696490a5-0429-499a-a254-a60426c02ef0" xmlns:ns4="d2d6d51c-be45-489c-bfaa-c0c3d4c0c982" targetNamespace="http://schemas.microsoft.com/office/2006/metadata/properties" ma:root="true" ma:fieldsID="1c8aa7df8a606d48ae5f035fab86ba76" ns3:_="" ns4:_="">
    <xsd:import namespace="696490a5-0429-499a-a254-a60426c02ef0"/>
    <xsd:import namespace="d2d6d51c-be45-489c-bfaa-c0c3d4c0c98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description="" ma:internalName="SharedWithDetails" ma:readOnly="true">
      <xsd:simpleType>
        <xsd:restriction base="dms:Note">
          <xsd:maxLength value="255"/>
        </xsd:restriction>
      </xsd:simpleType>
    </xsd:element>
    <xsd:element name="SharingHintHash" ma:index="14"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HarvardAnglia2008OfficeOnline.xsl" StyleName="Harvard - Anglia" Version="2008">
  <b:Source>
    <b:Tag>His14</b:Tag>
    <b:SourceType>InternetSite</b:SourceType>
    <b:Guid>{241B619F-7250-8E42-A3CB-31034841399D}</b:Guid>
    <b:Author>
      <b:Author>
        <b:Corporate>Historical Association</b:Corporate>
      </b:Author>
    </b:Author>
    <b:Title>Cross-curricular learning</b:Title>
    <b:URL>https://www.history.org.uk/primary/module/3638/leading-primary-history/3653/cross-curricular-learning</b:URL>
    <b:Year>2014</b:Year>
    <b:YearAccessed>2021</b:YearAccessed>
    <b:MonthAccessed>April</b:MonthAccessed>
    <b:DayAccessed>24</b:DayAccessed>
    <b:RefOrder>4</b:RefOrder>
  </b:Source>
  <b:Source>
    <b:Tag>Cam201</b:Tag>
    <b:SourceType>InternetSite</b:SourceType>
    <b:Guid>{A6699B01-1D88-0345-B5F4-6913D4866DE7}</b:Guid>
    <b:Author>
      <b:Author>
        <b:Corporate>Cambridge Assessment</b:Corporate>
      </b:Author>
    </b:Author>
    <b:Title>What is reflective practice</b:Title>
    <b:URL>https://www.cambridge-community.org.uk/professional-development/gswrp/index.html</b:URL>
    <b:Year>2020</b:Year>
    <b:YearAccessed>2021</b:YearAccessed>
    <b:MonthAccessed>April</b:MonthAccessed>
    <b:DayAccessed>27</b:DayAccessed>
    <b:RefOrder>7</b:RefOrder>
  </b:Source>
  <b:Source>
    <b:Tag>Wel209</b:Tag>
    <b:SourceType>InternetSite</b:SourceType>
    <b:Guid>{EB6BA5EC-4663-224B-81E1-7D2A1E0274D9}</b:Guid>
    <b:Author>
      <b:Author>
        <b:Corporate>Welsh Government</b:Corporate>
      </b:Author>
    </b:Author>
    <b:Title>Introduction to Curriculum for Wales guidance</b:Title>
    <b:URL>https://hwb.gov.wales/curriculum-for-wales/introduction</b:URL>
    <b:Year>2020a</b:Year>
    <b:YearAccessed>2021</b:YearAccessed>
    <b:MonthAccessed>April</b:MonthAccessed>
    <b:DayAccessed>24</b:DayAccessed>
    <b:RefOrder>3</b:RefOrder>
  </b:Source>
  <b:Source>
    <b:Tag>OFS13</b:Tag>
    <b:SourceType>Report</b:SourceType>
    <b:Guid>{D4BC8BD6-6FC2-684F-90F5-EC21E8CA2E3F}</b:Guid>
    <b:Title>Not yet good enough: personal, social, health and economic education in schools</b:Title>
    <b:Year>2013</b:Year>
    <b:Author>
      <b:Author>
        <b:Corporate>OFSTED</b:Corporate>
      </b:Author>
    </b:Author>
    <b:Publisher>OFSTED</b:Publisher>
    <b:City>London</b:City>
    <b:RefOrder>9</b:RefOrder>
  </b:Source>
  <b:Source>
    <b:Tag>Gri155</b:Tag>
    <b:SourceType>Book</b:SourceType>
    <b:Guid>{A4C76A33-C626-2A46-BC27-D496E8A4E482}</b:Guid>
    <b:Title>Becoming an outstanding primary school teacher</b:Title>
    <b:Publisher>Routledge</b:Publisher>
    <b:City>Oxon</b:City>
    <b:Year>2015</b:Year>
    <b:Edition>second</b:Edition>
    <b:Author>
      <b:Author>
        <b:NameList>
          <b:Person>
            <b:Last>Grigg</b:Last>
            <b:First>Russell</b:First>
          </b:Person>
        </b:NameList>
      </b:Author>
    </b:Author>
    <b:RefOrder>11</b:RefOrder>
  </b:Source>
  <b:Source>
    <b:Tag>Don156</b:Tag>
    <b:SourceType>Report</b:SourceType>
    <b:Guid>{C95DCAA7-36EA-FA45-A80B-26F4E1B28340}</b:Guid>
    <b:Title>Successful Futures</b:Title>
    <b:Year>2015</b:Year>
    <b:Publisher>Welsh Government</b:Publisher>
    <b:City>Cardiff</b:City>
    <b:Author>
      <b:Author>
        <b:NameList>
          <b:Person>
            <b:Last>Donaldson</b:Last>
            <b:First>Graham</b:First>
          </b:Person>
        </b:NameList>
      </b:Author>
    </b:Author>
    <b:RefOrder>13</b:RefOrder>
  </b:Source>
  <b:Source>
    <b:Tag>Oxf20</b:Tag>
    <b:SourceType>InternetSite</b:SourceType>
    <b:Guid>{6015540A-3F51-C045-A762-7AC54F7871AE}</b:Guid>
    <b:Author>
      <b:Author>
        <b:Corporate>Oxford University Press</b:Corporate>
      </b:Author>
    </b:Author>
    <b:Title>Oxford Learner's Dictionaries</b:Title>
    <b:URL>https://www.oxfordlearnersdictionaries.com/definition/american_english/progression</b:URL>
    <b:Year>2020</b:Year>
    <b:YearAccessed>2020</b:YearAccessed>
    <b:MonthAccessed>April</b:MonthAccessed>
    <b:DayAccessed>11</b:DayAccessed>
    <b:RefOrder>14</b:RefOrder>
  </b:Source>
  <b:Source>
    <b:Tag>Pro</b:Tag>
    <b:SourceType>Report</b:SourceType>
    <b:Guid>{B1DEA921-DBD4-9C4B-A4F0-D7C45C6C60A8}</b:Guid>
    <b:Title>Professional Standard for Teaching and Leadership</b:Title>
    <b:Publisher>Welsh Government</b:Publisher>
    <b:City>Cardiff</b:City>
    <b:Year>2020b</b:Year>
    <b:Author>
      <b:Author>
        <b:Corporate>Welsh Government</b:Corporate>
      </b:Author>
    </b:Author>
    <b:RefOrder>6</b:RefOrder>
  </b:Source>
  <b:Source xmlns:b="http://schemas.openxmlformats.org/officeDocument/2006/bibliography">
    <b:Tag>Gre13</b:Tag>
    <b:SourceType>InternetSite</b:SourceType>
    <b:Guid>{FBB9AA74-1612-4549-B13E-9C177D9E0E37}</b:Guid>
    <b:Author>
      <b:Author>
        <b:Corporate>Great Schools Partnership</b:Corporate>
      </b:Author>
    </b:Author>
    <b:Title>Learning Progression</b:Title>
    <b:URL>https://www.edglossary.org/learning-progression/</b:URL>
    <b:Year>2013</b:Year>
    <b:YearAccessed>2021</b:YearAccessed>
    <b:MonthAccessed>April</b:MonthAccessed>
    <b:DayAccessed>24</b:DayAccessed>
    <b:RefOrder>2</b:RefOrder>
  </b:Source>
  <b:Source xmlns:b="http://schemas.openxmlformats.org/officeDocument/2006/bibliography">
    <b:Tag>Wel2011</b:Tag>
    <b:SourceType>InternetSite</b:SourceType>
    <b:Guid>{275B806F-8A9A-6349-A540-99AA5359B312}</b:Guid>
    <b:Author>
      <b:Author>
        <b:Corporate>Welsh Government</b:Corporate>
      </b:Author>
    </b:Author>
    <b:Title>Supporting learner progression: assessment guidance</b:Title>
    <b:URL>https://hwb.gov.wales/curriculum-for-wales/supporting-learner-progression-assessment-guidance</b:URL>
    <b:Year>2020d</b:Year>
    <b:YearAccessed>2021</b:YearAccessed>
    <b:MonthAccessed>April</b:MonthAccessed>
    <b:DayAccessed>27</b:DayAccessed>
    <b:RefOrder>12</b:RefOrder>
  </b:Source>
  <b:Source>
    <b:Tag>Wel2010</b:Tag>
    <b:SourceType>InternetSite</b:SourceType>
    <b:Guid>{3C05CC14-82A5-F84D-9A9A-486D3E8FF58F}</b:Guid>
    <b:Author>
      <b:Author>
        <b:Corporate>Welsh Government</b:Corporate>
      </b:Author>
    </b:Author>
    <b:Title>Developing a vision for curriculum design</b:Title>
    <b:URL>https://hwb.gov.wales/curriculum-for-wales/designing-your-curriculum/developing-a-vision-for-curriculum-design/#curriculum-design-and-the-four-purposes</b:URL>
    <b:Year>2020c</b:Year>
    <b:YearAccessed>2021</b:YearAccessed>
    <b:MonthAccessed>April</b:MonthAccessed>
    <b:DayAccessed>27</b:DayAccessed>
    <b:RefOrder>5</b:RefOrder>
  </b:Source>
  <b:Source>
    <b:Tag>Ass17</b:Tag>
    <b:SourceType>InternetSite</b:SourceType>
    <b:Guid>{ADDE0ADB-C209-CF49-BADA-020279A012F2}</b:Guid>
    <b:Title>Assessment</b:Title>
    <b:URL>https://www.education-ni.gov.uk/articles/assessment</b:URL>
    <b:Year>2017</b:Year>
    <b:YearAccessed>2021</b:YearAccessed>
    <b:MonthAccessed>April</b:MonthAccessed>
    <b:DayAccessed>24</b:DayAccessed>
    <b:Author>
      <b:Author>
        <b:Corporate>Department of Education</b:Corporate>
      </b:Author>
    </b:Author>
    <b:RefOrder>1</b:RefOrder>
  </b:Source>
  <b:Source>
    <b:Tag>New19</b:Tag>
    <b:SourceType>InternetSite</b:SourceType>
    <b:Guid>{27E8F3DF-6CE6-944E-AD0C-1AC5718AE56B}</b:Guid>
    <b:Title>A new Welsh curriculum aims to make education more holistic. Will it work?</b:Title>
    <b:Year>2019</b:Year>
    <b:URL>https://www.weforum.org/agenda/2019/04/a-new-welsh-curriculum-aims-to-make-education-more-holistic-will-it-work/</b:URL>
    <b:YearAccessed>2020</b:YearAccessed>
    <b:MonthAccessed>November</b:MonthAccessed>
    <b:DayAccessed>16</b:DayAccessed>
    <b:Author>
      <b:Author>
        <b:NameList>
          <b:Person>
            <b:Last>Newton</b:Last>
            <b:First>Nigel</b:First>
          </b:Person>
        </b:NameList>
      </b:Author>
    </b:Author>
    <b:RefOrder>15</b:RefOrder>
  </b:Source>
  <b:Source>
    <b:Tag>Pow20</b:Tag>
    <b:SourceType>InternetSite</b:SourceType>
    <b:Guid>{DC54D52D-06FC-4D4A-8391-0DDEA8F2B1DE}</b:Guid>
    <b:Title>Curriculum reform and inequality: The challenges facing Wales</b:Title>
    <b:URL>https://www.bera.ac.uk/blog/curriculum-reform-and-inequality-the-challenges-facing-wales</b:URL>
    <b:Year>2020</b:Year>
    <b:YearAccessed>2020</b:YearAccessed>
    <b:MonthAccessed>November</b:MonthAccessed>
    <b:DayAccessed>16</b:DayAccessed>
    <b:Author>
      <b:Author>
        <b:NameList>
          <b:Person>
            <b:Last>Power</b:Last>
            <b:First>Sally</b:First>
          </b:Person>
          <b:Person>
            <b:Last>Taylor</b:Last>
            <b:First>Chris</b:First>
          </b:Person>
          <b:Person>
            <b:Last>Newton</b:Last>
            <b:First>Nigel</b:First>
          </b:Person>
        </b:NameList>
      </b:Author>
    </b:Author>
    <b:RefOrder>16</b:RefOrder>
  </b:Source>
  <b:Source>
    <b:Tag>Wel2012</b:Tag>
    <b:SourceType>Report</b:SourceType>
    <b:Guid>{9CB8DD8D-5A50-BD40-8A8D-1B33A1C062C5}</b:Guid>
    <b:Title>Curriculum for Wales guidance</b:Title>
    <b:Year>2020e</b:Year>
    <b:Author>
      <b:Author>
        <b:Corporate>Welsh Government</b:Corporate>
      </b:Author>
    </b:Author>
    <b:Publisher>Crown</b:Publisher>
    <b:City>Cardiff</b:City>
    <b:RefOrder>19</b:RefOrder>
  </b:Source>
  <b:Source>
    <b:Tag>Est</b:Tag>
    <b:SourceType>InternetSite</b:SourceType>
    <b:Guid>{5C3C6238-395F-514E-9E3B-D74B4AF7C197}</b:Guid>
    <b:Author>
      <b:Author>
        <b:Corporate>Estyn</b:Corporate>
      </b:Author>
    </b:Author>
    <b:Title>Tracking progress to support pupils' additional learning needs</b:Title>
    <b:URL>https://www.estyn.gov.wales/effective-practice/tracking-progress-support-pupils-additional-learning-needs</b:URL>
    <b:Year>2018</b:Year>
    <b:YearAccessed>2020</b:YearAccessed>
    <b:MonthAccessed>April</b:MonthAccessed>
    <b:DayAccessed>11</b:DayAccessed>
    <b:RefOrder>17</b:RefOrder>
  </b:Source>
  <b:Source>
    <b:Tag>Dar09</b:Tag>
    <b:SourceType>Book</b:SourceType>
    <b:Guid>{D39E365E-55B2-E046-BADB-FBEC2B749E36}</b:Guid>
    <b:Author>
      <b:Author>
        <b:NameList xmlns:msxsl="urn:schemas-microsoft-com:xslt" xmlns:b="http://schemas.openxmlformats.org/officeDocument/2006/bibliography">
          <b:Person>
            <b:Last>Darling-Hammond</b:Last>
            <b:First>Linda</b:First>
            <b:Middle/>
          </b:Person>
          <b:Person>
            <b:Last>Wei</b:Last>
            <b:First>Ruth</b:First>
            <b:Middle>Chung</b:Middle>
          </b:Person>
          <b:Person>
            <b:Last>Andree</b:Last>
            <b:First>Alethea</b:First>
            <b:Middle/>
          </b:Person>
          <b:Person>
            <b:Last>Richardson</b:Last>
            <b:First>Nikole</b:First>
            <b:Middle/>
          </b:Person>
          <b:Person>
            <b:Last>Orphanos</b:Last>
            <b:First>Stelios</b:First>
            <b:Middle/>
          </b:Person>
        </b:NameList>
      </b:Author>
    </b:Author>
    <b:Title>Professional learning in the learning profession: a status report on teacher development in the U.S. and abroad: technical report</b:Title>
    <b:City/>
    <b:StateProvince/>
    <b:CountryRegion/>
    <b:Publisher>National Staff Development Council; School Redesign Network</b:Publisher>
    <b:Year>2009</b:Year>
    <b:Volume/>
    <b:NumberVolumes/>
    <b:Pages/>
    <b:ShortTitle/>
    <b:StandardNumber/>
    <b:Edition/>
    <b:Comments/>
    <b:RefOrder>34</b:RefOrder>
  </b:Source>
  <b:Source>
    <b:Tag>Wha14</b:Tag>
    <b:SourceType>Book</b:SourceType>
    <b:Guid>{B1E9CD14-452D-2B4C-A39F-A2778055D5FD}</b:Guid>
    <b:Title>What makes great teaching? Review of the underpinning research</b:Title>
    <b:Year>2014</b:Year>
    <b:City>Durham</b:City>
    <b:Publisher>Centre for Evaluation and Monitoring/The Sutton Trust</b:Publisher>
    <b:Author>
      <b:Author>
        <b:NameList>
          <b:Person>
            <b:Last>Coe</b:Last>
            <b:First>R</b:First>
          </b:Person>
          <b:Person>
            <b:Last>Aloisi</b:Last>
            <b:First>C</b:First>
          </b:Person>
          <b:Person>
            <b:Last>Higgins</b:Last>
            <b:First>S</b:First>
          </b:Person>
          <b:Person>
            <b:Last>Elliot Major</b:Last>
            <b:First>L</b:First>
          </b:Person>
        </b:NameList>
      </b:Author>
    </b:Author>
    <b:RefOrder>33</b:RefOrder>
  </b:Source>
  <b:Source>
    <b:Tag>Coe20</b:Tag>
    <b:SourceType>Book</b:SourceType>
    <b:Guid>{281F9E19-987F-F244-9576-7E0FAFCC2B22}</b:Guid>
    <b:Title>Great Teaching Toolkit Evidence Review</b:Title>
    <b:City>Cambridge</b:City>
    <b:Publisher>Cambridge Assessment International Eduation</b:Publisher>
    <b:Year>2020</b:Year>
    <b:Author>
      <b:Author>
        <b:NameList>
          <b:Person>
            <b:Last>Coe</b:Last>
            <b:First>R</b:First>
          </b:Person>
          <b:Person>
            <b:Last>Rauch</b:Last>
            <b:First>C</b:First>
          </b:Person>
          <b:Person>
            <b:Last>Kime</b:Last>
            <b:First>S</b:First>
          </b:Person>
          <b:Person>
            <b:Last>Singleton</b:Last>
            <b:First>D</b:First>
          </b:Person>
        </b:NameList>
      </b:Author>
    </b:Author>
    <b:RefOrder>23</b:RefOrder>
  </b:Source>
  <b:Source>
    <b:Tag>KoJ13</b:Tag>
    <b:SourceType>Book</b:SourceType>
    <b:Guid>{37C56DC5-AF8F-A144-B4B1-B1EF92B704B2}</b:Guid>
    <b:Title>Effective teaching: A review of research and evidence</b:Title>
    <b:City>Reading</b:City>
    <b:Publisher>Education Development Trust</b:Publisher>
    <b:Year>2013</b:Year>
    <b:Author>
      <b:Author>
        <b:NameList>
          <b:Person>
            <b:Last>Ko</b:Last>
            <b:First>J</b:First>
          </b:Person>
          <b:Person>
            <b:Last>Sammons</b:Last>
            <b:First>Pam</b:First>
          </b:Person>
        </b:NameList>
      </b:Author>
    </b:Author>
    <b:RefOrder>8</b:RefOrder>
  </b:Source>
  <b:Source>
    <b:Tag>Bow01</b:Tag>
    <b:SourceType>Book</b:SourceType>
    <b:Guid>{C515E290-A2A6-324C-AB9E-44D8DD829940}</b:Guid>
    <b:Title>Eager to Learn: Educating Our Preschoolers</b:Title>
    <b:City>Washington, DC</b:City>
    <b:Publisher>National Academy Press</b:Publisher>
    <b:Year>2001</b:Year>
    <b:Author>
      <b:Author>
        <b:NameList>
          <b:Person>
            <b:Last>Bowman</b:Last>
            <b:First>B.T.</b:First>
          </b:Person>
          <b:Person>
            <b:Last>Donovan</b:Last>
            <b:First>M.S.</b:First>
          </b:Person>
          <b:Person>
            <b:Last>Burns</b:Last>
            <b:First>M.S.</b:First>
          </b:Person>
        </b:NameList>
      </b:Author>
    </b:Author>
    <b:RefOrder>24</b:RefOrder>
  </b:Source>
  <b:Source>
    <b:Tag>Gor19</b:Tag>
    <b:SourceType>Book</b:SourceType>
    <b:Guid>{DAF3DC52-343C-AF4D-9C9C-295D6AB501CD}</b:Guid>
    <b:Title>Planning lessons and courses</b:Title>
    <b:City>London</b:City>
    <b:Publisher>British Council</b:Publisher>
    <b:Year>2019</b:Year>
    <b:Author>
      <b:Author>
        <b:NameList>
          <b:Person>
            <b:Last>Gorman</b:Last>
            <b:First>M</b:First>
          </b:Person>
        </b:NameList>
      </b:Author>
    </b:Author>
    <b:RefOrder>25</b:RefOrder>
  </b:Source>
  <b:Source>
    <b:Tag>She13</b:Tag>
    <b:SourceType>InternetSite</b:SourceType>
    <b:Guid>{078A8081-60BC-E74A-B05D-0AA03C5884A6}</b:Guid>
    <b:Title>Planning a lesson sequence; observing a lesson sequence</b:Title>
    <b:Year>2013</b:Year>
    <b:URL>https://teacherhead.com/2013/06/16/planning-a-lesson-sequence-observing-a-lesson-sequence/</b:URL>
    <b:YearAccessed>2021</b:YearAccessed>
    <b:MonthAccessed>April</b:MonthAccessed>
    <b:DayAccessed>28</b:DayAccessed>
    <b:Author>
      <b:Author>
        <b:NameList>
          <b:Person>
            <b:Last>Sherrington</b:Last>
            <b:First>T</b:First>
          </b:Person>
        </b:NameList>
      </b:Author>
    </b:Author>
    <b:RefOrder>21</b:RefOrder>
  </b:Source>
  <b:Source>
    <b:Tag>Wel2013</b:Tag>
    <b:SourceType>InternetSite</b:SourceType>
    <b:Guid>{9DF781E1-A1C9-C24B-8B25-4AE30ADA4504}</b:Guid>
    <b:Author>
      <b:Author>
        <b:Corporate>Welsh Government</b:Corporate>
      </b:Author>
    </b:Author>
    <b:Title>Curriculum for Wales: Implementation Plan</b:Title>
    <b:URL>https://hwb.gov.wales/curriculum-for-wales/curriculum-for-wales-implementation-plan/</b:URL>
    <b:Year>2020</b:Year>
    <b:YearAccessed>2021</b:YearAccessed>
    <b:MonthAccessed>April</b:MonthAccessed>
    <b:DayAccessed>27</b:DayAccessed>
    <b:RefOrder>22</b:RefOrder>
  </b:Source>
  <b:Source>
    <b:Tag>Wel21</b:Tag>
    <b:SourceType>Report</b:SourceType>
    <b:Guid>{66ACE5A9-3E76-6C41-9AA5-EFEBF23E9C7A}</b:Guid>
    <b:Title>Curriculum and Assessment (Wales) Act 2021</b:Title>
    <b:Year>2021</b:Year>
    <b:Author>
      <b:Author>
        <b:Corporate>Welsh Government</b:Corporate>
      </b:Author>
    </b:Author>
    <b:Publisher>Welsh Government</b:Publisher>
    <b:City>Cardiff</b:City>
    <b:RefOrder>20</b:RefOrder>
  </b:Source>
  <b:Source>
    <b:Tag>She18</b:Tag>
    <b:SourceType>InternetSite</b:SourceType>
    <b:Guid>{F50B6803-8DE1-374A-88DC-1028B9CD6A59}</b:Guid>
    <b:Title>How can we measure and report progress meaningfully?</b:Title>
    <b:Year>2018</b:Year>
    <b:URL>https://teacherhead.com/2018/06/18/how-can-we-measure-and-report-progress-meaningfully/</b:URL>
    <b:YearAccessed>2021</b:YearAccessed>
    <b:MonthAccessed>April</b:MonthAccessed>
    <b:DayAccessed>29</b:DayAccessed>
    <b:Author>
      <b:Author>
        <b:NameList>
          <b:Person>
            <b:Last>Sherrington</b:Last>
            <b:First>T</b:First>
          </b:Person>
        </b:NameList>
      </b:Author>
    </b:Author>
    <b:RefOrder>26</b:RefOrder>
  </b:Source>
  <b:Source>
    <b:Tag>McH16</b:Tag>
    <b:SourceType>InternetSite</b:SourceType>
    <b:Guid>{ABACF8C6-3E23-5A44-BEDB-127F8FC70FAB}</b:Guid>
    <b:Title>Measuring Progress: A Pointless Exercise?</b:Title>
    <b:URL>https://www.teachingandlearningguru.com/measuring-progress/</b:URL>
    <b:Year>2016</b:Year>
    <b:YearAccessed>2020</b:YearAccessed>
    <b:MonthAccessed>April</b:MonthAccessed>
    <b:DayAccessed>29</b:DayAccessed>
    <b:Author>
      <b:Author>
        <b:NameList>
          <b:Person>
            <b:Last>McHugh</b:Last>
            <b:First>A</b:First>
          </b:Person>
        </b:NameList>
      </b:Author>
    </b:Author>
    <b:RefOrder>28</b:RefOrder>
  </b:Source>
  <b:Source>
    <b:Tag>Bla13</b:Tag>
    <b:SourceType>InternetSite</b:SourceType>
    <b:Guid>{F4A69EC5-21EB-AC45-B4F6-8501B428A351}</b:Guid>
    <b:Title>How teachers can show student progress during lesson observations</b:Title>
    <b:URL>https://www.sec-ed.co.uk/best-practice/how-teachers-can-show-student-progress-during-lesson-observations/</b:URL>
    <b:Year>2013</b:Year>
    <b:YearAccessed>2020</b:YearAccessed>
    <b:MonthAccessed>April</b:MonthAccessed>
    <b:DayAccessed>29</b:DayAccessed>
    <b:Author>
      <b:Author>
        <b:NameList>
          <b:Person>
            <b:Last>Blatchford</b:Last>
            <b:First>R</b:First>
          </b:Person>
        </b:NameList>
      </b:Author>
    </b:Author>
    <b:RefOrder>29</b:RefOrder>
  </b:Source>
  <b:Source>
    <b:Tag>Pal152</b:Tag>
    <b:SourceType>Book</b:SourceType>
    <b:Guid>{75F4C123-E549-C14A-8644-96AD3B2341D3}</b:Guid>
    <b:Title>Toxic Childhood: How the modern world is damaging our children and what we can do about it</b:Title>
    <b:Year>2015</b:Year>
    <b:City>London</b:City>
    <b:Publisher>Orion</b:Publisher>
    <b:Author>
      <b:Author>
        <b:NameList>
          <b:Person>
            <b:Last>Palmer</b:Last>
            <b:First>S</b:First>
          </b:Person>
        </b:NameList>
      </b:Author>
    </b:Author>
    <b:RefOrder>30</b:RefOrder>
  </b:Source>
  <b:Source>
    <b:Tag>Bla982</b:Tag>
    <b:SourceType>Book</b:SourceType>
    <b:Guid>{1F84966C-5AD2-3D47-970F-E8014695A39E}</b:Guid>
    <b:Title>Inside the black box: Raising standards through classroom assessment</b:Title>
    <b:City>London</b:City>
    <b:Publisher>Kings College London</b:Publisher>
    <b:Year>1998</b:Year>
    <b:Author>
      <b:Author>
        <b:NameList>
          <b:Person>
            <b:Last>Black</b:Last>
            <b:First>P</b:First>
          </b:Person>
          <b:Person>
            <b:Last>William</b:Last>
            <b:First>D</b:First>
          </b:Person>
        </b:NameList>
      </b:Author>
    </b:Author>
    <b:RefOrder>31</b:RefOrder>
  </b:Source>
  <b:Source>
    <b:Tag>Hug96</b:Tag>
    <b:SourceType>BookSection</b:SourceType>
    <b:Guid>{9D4E6596-8E05-024F-974B-D7442647768C}</b:Guid>
    <b:Title>Introduction</b:Title>
    <b:City>Gloucestershire</b:City>
    <b:Publisher>Multilingual Matters Ltd</b:Publisher>
    <b:Year>1996</b:Year>
    <b:Author>
      <b:Author>
        <b:NameList>
          <b:Person>
            <b:Last>Hughes</b:Last>
            <b:First>M</b:First>
          </b:Person>
        </b:NameList>
      </b:Author>
      <b:Editor>
        <b:NameList>
          <b:Person>
            <b:Last>Hughes</b:Last>
            <b:First>M</b:First>
          </b:Person>
        </b:NameList>
      </b:Editor>
    </b:Author>
    <b:Pages>1-14</b:Pages>
    <b:BookTitle>Progression in Learning</b:BookTitle>
    <b:RefOrder>27</b:RefOrder>
  </b:Source>
  <b:Source>
    <b:Tag>Dep90</b:Tag>
    <b:SourceType>Report</b:SourceType>
    <b:Guid>{B4BC47D2-754E-7345-8754-3840041FCC11}</b:Guid>
    <b:Title>Starting with quality: report of the committee of enquiry into the quality of education experiences offered to 3-4 year olds</b:Title>
    <b:City>London</b:City>
    <b:Publisher>Crown</b:Publisher>
    <b:Year>1990</b:Year>
    <b:Author>
      <b:Author>
        <b:Corporate>Department of Education and Science</b:Corporate>
      </b:Author>
    </b:Author>
    <b:RefOrder>18</b:RefOrder>
  </b:Source>
  <b:Source>
    <b:Tag>Dea20</b:Tag>
    <b:SourceType>InternetSite</b:SourceType>
    <b:Guid>{809EAAFF-73CB-C545-93E6-765375D8D0C0}</b:Guid>
    <b:Title>The power of setting short-term goals</b:Title>
    <b:Year>2020</b:Year>
    <b:Author>
      <b:Author>
        <b:Corporate>Deakin University</b:Corporate>
      </b:Author>
    </b:Author>
    <b:URL>https://this.deakin.edu.au/self-improvement/the-power-of-setting-short-term-goals</b:URL>
    <b:YearAccessed>2021</b:YearAccessed>
    <b:MonthAccessed>April</b:MonthAccessed>
    <b:DayAccessed>30</b:DayAccessed>
    <b:RefOrder>32</b:RefOrder>
  </b:Source>
  <b:Source>
    <b:Tag>Raw18</b:Tag>
    <b:SourceType>JournalArticle</b:SourceType>
    <b:Guid>{AC0DC6B5-97A8-0E41-BBB9-8AFB3EA91411}</b:Guid>
    <b:Title>Reflections on Progression in Learning about Place</b:Title>
    <b:Year>2018</b:Year>
    <b:JournalName>Journal of Geography</b:JournalName>
    <b:Volume>117</b:Volume>
    <b:Issue>3</b:Issue>
    <b:Pages>128-132</b:Pages>
    <b:Author>
      <b:Author>
        <b:NameList>
          <b:Person>
            <b:Last>Rawling</b:Last>
            <b:First>E</b:First>
          </b:Person>
        </b:NameList>
      </b:Author>
    </b:Author>
    <b:RefOrder>10</b:RefOrder>
  </b:Source>
</b:Sources>
</file>

<file path=customXml/itemProps1.xml><?xml version="1.0" encoding="utf-8"?>
<ds:datastoreItem xmlns:ds="http://schemas.openxmlformats.org/officeDocument/2006/customXml" ds:itemID="{912C9734-6DE1-42F2-9B30-6EF6F4C483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6490a5-0429-499a-a254-a60426c02ef0"/>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76833E-C4E4-48A0-9018-456CC2E4BC8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58C851A-85C6-474D-A425-15EF9A109938}">
  <ds:schemaRefs>
    <ds:schemaRef ds:uri="http://schemas.microsoft.com/sharepoint/v3/contenttype/forms"/>
  </ds:schemaRefs>
</ds:datastoreItem>
</file>

<file path=customXml/itemProps4.xml><?xml version="1.0" encoding="utf-8"?>
<ds:datastoreItem xmlns:ds="http://schemas.openxmlformats.org/officeDocument/2006/customXml" ds:itemID="{312B2164-D35A-DF49-BE24-446B3998819D}">
  <ds:schemaRefs>
    <ds:schemaRef ds:uri="http://schemas.openxmlformats.org/officeDocument/2006/bibliography"/>
    <ds:schemaRef ds:uri="urn:schemas-microsoft-com:xslt"/>
  </ds:schemaRefs>
</ds:datastoreItem>
</file>

<file path=docProps/app.xml><?xml version="1.0" encoding="utf-8"?>
<Properties xmlns="http://schemas.openxmlformats.org/officeDocument/2006/extended-properties" xmlns:vt="http://schemas.openxmlformats.org/officeDocument/2006/docPropsVTypes">
  <Template>Normal.dotm</Template>
  <TotalTime>1031</TotalTime>
  <Pages>41</Pages>
  <Words>6319</Words>
  <Characters>36021</Characters>
  <Application>Microsoft Office Word</Application>
  <DocSecurity>0</DocSecurity>
  <Lines>300</Lines>
  <Paragraphs>84</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42256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Alun Thomas</dc:creator>
  <cp:keywords/>
  <dc:description/>
  <cp:lastModifiedBy>Rhian Claire Williams (1801978)</cp:lastModifiedBy>
  <cp:revision>1935</cp:revision>
  <cp:lastPrinted>2021-05-01T09:45:00Z</cp:lastPrinted>
  <dcterms:created xsi:type="dcterms:W3CDTF">2021-04-24T11:57:00Z</dcterms:created>
  <dcterms:modified xsi:type="dcterms:W3CDTF">2021-05-03T09:15:00Z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