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3" r:id="rId1"/>
  </p:sldMasterIdLst>
  <p:notesMasterIdLst>
    <p:notesMasterId r:id="rId33"/>
  </p:notesMasterIdLst>
  <p:handoutMasterIdLst>
    <p:handoutMasterId r:id="rId34"/>
  </p:handoutMasterIdLst>
  <p:sldIdLst>
    <p:sldId id="452" r:id="rId2"/>
    <p:sldId id="453" r:id="rId3"/>
    <p:sldId id="481" r:id="rId4"/>
    <p:sldId id="455" r:id="rId5"/>
    <p:sldId id="456" r:id="rId6"/>
    <p:sldId id="457" r:id="rId7"/>
    <p:sldId id="458" r:id="rId8"/>
    <p:sldId id="459" r:id="rId9"/>
    <p:sldId id="460" r:id="rId10"/>
    <p:sldId id="461" r:id="rId11"/>
    <p:sldId id="462" r:id="rId12"/>
    <p:sldId id="463" r:id="rId13"/>
    <p:sldId id="486" r:id="rId14"/>
    <p:sldId id="464" r:id="rId15"/>
    <p:sldId id="465" r:id="rId16"/>
    <p:sldId id="466" r:id="rId17"/>
    <p:sldId id="467" r:id="rId18"/>
    <p:sldId id="468" r:id="rId19"/>
    <p:sldId id="469" r:id="rId20"/>
    <p:sldId id="470" r:id="rId21"/>
    <p:sldId id="471" r:id="rId22"/>
    <p:sldId id="472" r:id="rId23"/>
    <p:sldId id="482" r:id="rId24"/>
    <p:sldId id="483" r:id="rId25"/>
    <p:sldId id="487" r:id="rId26"/>
    <p:sldId id="475" r:id="rId27"/>
    <p:sldId id="476" r:id="rId28"/>
    <p:sldId id="477" r:id="rId29"/>
    <p:sldId id="478" r:id="rId30"/>
    <p:sldId id="484" r:id="rId31"/>
    <p:sldId id="485" r:id="rId32"/>
  </p:sldIdLst>
  <p:sldSz cx="9144000" cy="6858000" type="screen4x3"/>
  <p:notesSz cx="6858000" cy="9199563"/>
  <p:custDataLst>
    <p:tags r:id="rId35"/>
  </p:custDataLst>
  <p:defaultTextStyle>
    <a:defPPr>
      <a:defRPr lang="en-US"/>
    </a:defPPr>
    <a:lvl1pPr algn="ctr" rtl="0" fontAlgn="base">
      <a:spcBef>
        <a:spcPct val="0"/>
      </a:spcBef>
      <a:spcAft>
        <a:spcPct val="0"/>
      </a:spcAft>
      <a:defRPr sz="2400" kern="1200">
        <a:solidFill>
          <a:schemeClr val="tx1"/>
        </a:solidFill>
        <a:latin typeface="Arial" charset="0"/>
        <a:ea typeface="+mn-ea"/>
        <a:cs typeface="+mn-cs"/>
      </a:defRPr>
    </a:lvl1pPr>
    <a:lvl2pPr marL="457200" algn="ctr" rtl="0" fontAlgn="base">
      <a:spcBef>
        <a:spcPct val="0"/>
      </a:spcBef>
      <a:spcAft>
        <a:spcPct val="0"/>
      </a:spcAft>
      <a:defRPr sz="2400" kern="1200">
        <a:solidFill>
          <a:schemeClr val="tx1"/>
        </a:solidFill>
        <a:latin typeface="Arial" charset="0"/>
        <a:ea typeface="+mn-ea"/>
        <a:cs typeface="+mn-cs"/>
      </a:defRPr>
    </a:lvl2pPr>
    <a:lvl3pPr marL="914400" algn="ctr" rtl="0" fontAlgn="base">
      <a:spcBef>
        <a:spcPct val="0"/>
      </a:spcBef>
      <a:spcAft>
        <a:spcPct val="0"/>
      </a:spcAft>
      <a:defRPr sz="2400" kern="1200">
        <a:solidFill>
          <a:schemeClr val="tx1"/>
        </a:solidFill>
        <a:latin typeface="Arial" charset="0"/>
        <a:ea typeface="+mn-ea"/>
        <a:cs typeface="+mn-cs"/>
      </a:defRPr>
    </a:lvl3pPr>
    <a:lvl4pPr marL="1371600" algn="ctr" rtl="0" fontAlgn="base">
      <a:spcBef>
        <a:spcPct val="0"/>
      </a:spcBef>
      <a:spcAft>
        <a:spcPct val="0"/>
      </a:spcAft>
      <a:defRPr sz="2400" kern="1200">
        <a:solidFill>
          <a:schemeClr val="tx1"/>
        </a:solidFill>
        <a:latin typeface="Arial" charset="0"/>
        <a:ea typeface="+mn-ea"/>
        <a:cs typeface="+mn-cs"/>
      </a:defRPr>
    </a:lvl4pPr>
    <a:lvl5pPr marL="1828800" algn="ctr" rtl="0" fontAlgn="base">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403">
          <p15:clr>
            <a:srgbClr val="A4A3A4"/>
          </p15:clr>
        </p15:guide>
        <p15:guide id="2" pos="2880">
          <p15:clr>
            <a:srgbClr val="A4A3A4"/>
          </p15:clr>
        </p15:guide>
        <p15:guide id="3" pos="273">
          <p15:clr>
            <a:srgbClr val="A4A3A4"/>
          </p15:clr>
        </p15:guide>
      </p15:sldGuideLst>
    </p:ext>
    <p:ext uri="{2D200454-40CA-4A62-9FC3-DE9A4176ACB9}">
      <p15:notesGuideLst xmlns:p15="http://schemas.microsoft.com/office/powerpoint/2012/main">
        <p15:guide id="1" orient="horz" pos="2897">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CC"/>
    <a:srgbClr val="0066FF"/>
    <a:srgbClr val="0033CC"/>
    <a:srgbClr val="1666B6"/>
    <a:srgbClr val="1974CF"/>
    <a:srgbClr val="1B7EE1"/>
    <a:srgbClr val="1973CD"/>
    <a:srgbClr val="0C66C0"/>
    <a:srgbClr val="0099FF"/>
    <a:srgbClr val="186E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52" autoAdjust="0"/>
    <p:restoredTop sz="91064" autoAdjust="0"/>
  </p:normalViewPr>
  <p:slideViewPr>
    <p:cSldViewPr snapToGrid="0">
      <p:cViewPr varScale="1">
        <p:scale>
          <a:sx n="111" d="100"/>
          <a:sy n="111" d="100"/>
        </p:scale>
        <p:origin x="1352" y="200"/>
      </p:cViewPr>
      <p:guideLst>
        <p:guide orient="horz" pos="2403"/>
        <p:guide pos="2880"/>
        <p:guide pos="27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6" d="100"/>
          <a:sy n="56" d="100"/>
        </p:scale>
        <p:origin x="-1152" y="-90"/>
      </p:cViewPr>
      <p:guideLst>
        <p:guide orient="horz" pos="2897"/>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gs" Target="tags/tag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5" name="Rectangle 3"/>
          <p:cNvSpPr>
            <a:spLocks noGrp="1" noChangeArrowheads="1"/>
          </p:cNvSpPr>
          <p:nvPr>
            <p:ph type="dt" sz="quarter"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3076" name="Rectangle 4"/>
          <p:cNvSpPr>
            <a:spLocks noGrp="1" noChangeArrowheads="1"/>
          </p:cNvSpPr>
          <p:nvPr>
            <p:ph type="ftr" sz="quarter" idx="2"/>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7" name="Rectangle 5"/>
          <p:cNvSpPr>
            <a:spLocks noGrp="1" noChangeArrowheads="1"/>
          </p:cNvSpPr>
          <p:nvPr>
            <p:ph type="sldNum" sz="quarter" idx="3"/>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ECB6B93B-D7ED-4DDB-86A2-6B1502EFA3FD}" type="slidenum">
              <a:rPr lang="en-US"/>
              <a:pPr>
                <a:defRPr/>
              </a:pPr>
              <a:t>‹#›</a:t>
            </a:fld>
            <a:endParaRPr lang="en-US" dirty="0"/>
          </a:p>
        </p:txBody>
      </p:sp>
    </p:spTree>
    <p:extLst>
      <p:ext uri="{BB962C8B-B14F-4D97-AF65-F5344CB8AC3E}">
        <p14:creationId xmlns:p14="http://schemas.microsoft.com/office/powerpoint/2010/main" val="9710306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1" name="Rectangle 3"/>
          <p:cNvSpPr>
            <a:spLocks noGrp="1" noChangeArrowheads="1"/>
          </p:cNvSpPr>
          <p:nvPr>
            <p:ph type="dt"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25604" name="Rectangle 4"/>
          <p:cNvSpPr>
            <a:spLocks noGrp="1" noRot="1" noChangeAspect="1" noChangeArrowheads="1" noTextEdit="1"/>
          </p:cNvSpPr>
          <p:nvPr>
            <p:ph type="sldImg" idx="2"/>
          </p:nvPr>
        </p:nvSpPr>
        <p:spPr bwMode="auto">
          <a:xfrm>
            <a:off x="1135063" y="688975"/>
            <a:ext cx="4595812" cy="3446463"/>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838200" y="4343400"/>
            <a:ext cx="5029200" cy="4144963"/>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054" name="Rectangle 6"/>
          <p:cNvSpPr>
            <a:spLocks noGrp="1" noChangeArrowheads="1"/>
          </p:cNvSpPr>
          <p:nvPr>
            <p:ph type="ftr" sz="quarter" idx="4"/>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5" name="Rectangle 7"/>
          <p:cNvSpPr>
            <a:spLocks noGrp="1" noChangeArrowheads="1"/>
          </p:cNvSpPr>
          <p:nvPr>
            <p:ph type="sldNum" sz="quarter" idx="5"/>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982E0CA9-9149-4FA7-BF58-7839DCDE537E}" type="slidenum">
              <a:rPr lang="en-US"/>
              <a:pPr>
                <a:defRPr/>
              </a:pPr>
              <a:t>‹#›</a:t>
            </a:fld>
            <a:endParaRPr lang="en-US" dirty="0"/>
          </a:p>
        </p:txBody>
      </p:sp>
    </p:spTree>
    <p:extLst>
      <p:ext uri="{BB962C8B-B14F-4D97-AF65-F5344CB8AC3E}">
        <p14:creationId xmlns:p14="http://schemas.microsoft.com/office/powerpoint/2010/main" val="192020191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457200" algn="l" rtl="0" eaLnBrk="0" fontAlgn="base" hangingPunct="0">
      <a:spcBef>
        <a:spcPct val="30000"/>
      </a:spcBef>
      <a:spcAft>
        <a:spcPct val="0"/>
      </a:spcAft>
      <a:defRPr sz="1400" kern="1200">
        <a:solidFill>
          <a:schemeClr val="tx1"/>
        </a:solidFill>
        <a:latin typeface="Arial" charset="0"/>
        <a:ea typeface="+mn-ea"/>
        <a:cs typeface="+mn-cs"/>
      </a:defRPr>
    </a:lvl2pPr>
    <a:lvl3pPr marL="914400" algn="l" rtl="0" eaLnBrk="0" fontAlgn="base" hangingPunct="0">
      <a:spcBef>
        <a:spcPct val="30000"/>
      </a:spcBef>
      <a:spcAft>
        <a:spcPct val="0"/>
      </a:spcAft>
      <a:defRPr sz="1400" kern="1200">
        <a:solidFill>
          <a:schemeClr val="tx1"/>
        </a:solidFill>
        <a:latin typeface="Arial" charset="0"/>
        <a:ea typeface="+mn-ea"/>
        <a:cs typeface="+mn-cs"/>
      </a:defRPr>
    </a:lvl3pPr>
    <a:lvl4pPr marL="1371600" algn="l" rtl="0" eaLnBrk="0" fontAlgn="base" hangingPunct="0">
      <a:spcBef>
        <a:spcPct val="30000"/>
      </a:spcBef>
      <a:spcAft>
        <a:spcPct val="0"/>
      </a:spcAft>
      <a:defRPr sz="1400" kern="1200">
        <a:solidFill>
          <a:schemeClr val="tx1"/>
        </a:solidFill>
        <a:latin typeface="Arial" charset="0"/>
        <a:ea typeface="+mn-ea"/>
        <a:cs typeface="+mn-cs"/>
      </a:defRPr>
    </a:lvl4pPr>
    <a:lvl5pPr marL="1828800" algn="l" rtl="0" eaLnBrk="0" fontAlgn="base" hangingPunct="0">
      <a:spcBef>
        <a:spcPct val="3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305EF53D-9E92-4ACE-B4CF-C1C54BCC1D84}" type="slidenum">
              <a:rPr lang="en-US" altLang="en-US" smtClean="0"/>
              <a:pPr/>
              <a:t>1</a:t>
            </a:fld>
            <a:endParaRPr lang="en-US" altLang="en-US" dirty="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endParaRPr lang="en-US" altLang="en-US" dirty="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p:cNvSpPr>
            <a:spLocks noGrp="1" noChangeArrowheads="1"/>
          </p:cNvSpPr>
          <p:nvPr>
            <p:ph type="sldNum" sz="quarter" idx="5"/>
          </p:nvPr>
        </p:nvSpPr>
        <p:spPr>
          <a:noFill/>
          <a:ln>
            <a:miter lim="800000"/>
            <a:headEnd/>
            <a:tailEnd/>
          </a:ln>
        </p:spPr>
        <p:txBody>
          <a:bodyPr/>
          <a:lstStyle/>
          <a:p>
            <a:fld id="{A521E044-4258-44CC-BD44-E6C09E96BE3F}" type="slidenum">
              <a:rPr lang="en-US"/>
              <a:pPr/>
              <a:t>2</a:t>
            </a:fld>
            <a:endParaRPr lang="en-US" dirty="0"/>
          </a:p>
        </p:txBody>
      </p:sp>
      <p:sp>
        <p:nvSpPr>
          <p:cNvPr id="8194" name="Rectangle 2"/>
          <p:cNvSpPr>
            <a:spLocks noGrp="1" noRot="1" noChangeAspect="1" noChangeArrowheads="1" noTextEdit="1"/>
          </p:cNvSpPr>
          <p:nvPr>
            <p:ph type="sldImg"/>
          </p:nvPr>
        </p:nvSpPr>
        <p:spPr>
          <a:xfrm>
            <a:off x="1131888" y="690563"/>
            <a:ext cx="4597400" cy="3449637"/>
          </a:xfrm>
          <a:ln/>
        </p:spPr>
      </p:sp>
      <p:sp>
        <p:nvSpPr>
          <p:cNvPr id="819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7"/>
          <p:cNvSpPr>
            <a:spLocks noGrp="1" noChangeArrowheads="1"/>
          </p:cNvSpPr>
          <p:nvPr>
            <p:ph type="sldNum" sz="quarter" idx="5"/>
          </p:nvPr>
        </p:nvSpPr>
        <p:spPr>
          <a:noFill/>
          <a:ln>
            <a:miter lim="800000"/>
            <a:headEnd/>
            <a:tailEnd/>
          </a:ln>
        </p:spPr>
        <p:txBody>
          <a:bodyPr/>
          <a:lstStyle/>
          <a:p>
            <a:fld id="{C5447B16-C48C-4473-A499-42EF8640A4FF}" type="slidenum">
              <a:rPr lang="en-US"/>
              <a:pPr/>
              <a:t>4</a:t>
            </a:fld>
            <a:endParaRPr lang="en-US" dirty="0"/>
          </a:p>
        </p:txBody>
      </p:sp>
      <p:sp>
        <p:nvSpPr>
          <p:cNvPr id="12290" name="Rectangle 2"/>
          <p:cNvSpPr>
            <a:spLocks noGrp="1" noRot="1" noChangeAspect="1" noChangeArrowheads="1" noTextEdit="1"/>
          </p:cNvSpPr>
          <p:nvPr>
            <p:ph type="sldImg"/>
          </p:nvPr>
        </p:nvSpPr>
        <p:spPr>
          <a:xfrm>
            <a:off x="1131888" y="690563"/>
            <a:ext cx="4597400" cy="3449637"/>
          </a:xfrm>
          <a:ln/>
        </p:spPr>
      </p:sp>
      <p:sp>
        <p:nvSpPr>
          <p:cNvPr id="1229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7"/>
          <p:cNvSpPr>
            <a:spLocks noGrp="1" noChangeArrowheads="1"/>
          </p:cNvSpPr>
          <p:nvPr>
            <p:ph type="sldNum" sz="quarter" idx="5"/>
          </p:nvPr>
        </p:nvSpPr>
        <p:spPr>
          <a:noFill/>
          <a:ln>
            <a:miter lim="800000"/>
            <a:headEnd/>
            <a:tailEnd/>
          </a:ln>
        </p:spPr>
        <p:txBody>
          <a:bodyPr/>
          <a:lstStyle/>
          <a:p>
            <a:fld id="{B8766CC8-78FD-4157-9BB6-D3FFDF093FB5}" type="slidenum">
              <a:rPr lang="en-US"/>
              <a:pPr/>
              <a:t>5</a:t>
            </a:fld>
            <a:endParaRPr lang="en-US" dirty="0"/>
          </a:p>
        </p:txBody>
      </p:sp>
      <p:sp>
        <p:nvSpPr>
          <p:cNvPr id="14338" name="Rectangle 2"/>
          <p:cNvSpPr>
            <a:spLocks noGrp="1" noRot="1" noChangeAspect="1" noChangeArrowheads="1" noTextEdit="1"/>
          </p:cNvSpPr>
          <p:nvPr>
            <p:ph type="sldImg"/>
          </p:nvPr>
        </p:nvSpPr>
        <p:spPr>
          <a:xfrm>
            <a:off x="1131888" y="690563"/>
            <a:ext cx="4597400" cy="3449637"/>
          </a:xfrm>
          <a:ln/>
        </p:spPr>
      </p:sp>
      <p:sp>
        <p:nvSpPr>
          <p:cNvPr id="1433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a:noFill/>
          <a:ln>
            <a:miter lim="800000"/>
            <a:headEnd/>
            <a:tailEnd/>
          </a:ln>
        </p:spPr>
        <p:txBody>
          <a:bodyPr/>
          <a:lstStyle/>
          <a:p>
            <a:fld id="{86A05FCB-C3FF-4937-B43B-1BE60FB385C6}" type="slidenum">
              <a:rPr lang="en-US"/>
              <a:pPr/>
              <a:t>7</a:t>
            </a:fld>
            <a:endParaRPr lang="en-US" dirty="0"/>
          </a:p>
        </p:txBody>
      </p:sp>
      <p:sp>
        <p:nvSpPr>
          <p:cNvPr id="17410" name="Rectangle 2"/>
          <p:cNvSpPr>
            <a:spLocks noGrp="1" noRot="1" noChangeAspect="1" noChangeArrowheads="1" noTextEdit="1"/>
          </p:cNvSpPr>
          <p:nvPr>
            <p:ph type="sldImg"/>
          </p:nvPr>
        </p:nvSpPr>
        <p:spPr>
          <a:xfrm>
            <a:off x="1131888" y="690563"/>
            <a:ext cx="4597400" cy="3449637"/>
          </a:xfrm>
          <a:ln/>
        </p:spPr>
      </p:sp>
      <p:sp>
        <p:nvSpPr>
          <p:cNvPr id="17411" name="Rectangle 3"/>
          <p:cNvSpPr>
            <a:spLocks noGrp="1" noChangeArrowheads="1"/>
          </p:cNvSpPr>
          <p:nvPr>
            <p:ph type="body" idx="1"/>
          </p:nvPr>
        </p:nvSpPr>
        <p:spPr>
          <a:xfrm>
            <a:off x="914815" y="4370108"/>
            <a:ext cx="5028370" cy="4138860"/>
          </a:xfrm>
          <a:noFill/>
        </p:spPr>
        <p:txBody>
          <a:bodyPr/>
          <a:lstStyle/>
          <a:p>
            <a:r>
              <a:rPr lang="en-GB" sz="1400" b="0" i="0" u="none" strike="noStrike" kern="1200" dirty="0">
                <a:solidFill>
                  <a:schemeClr val="tx1"/>
                </a:solidFill>
                <a:effectLst/>
                <a:latin typeface="Arial" charset="0"/>
                <a:ea typeface="+mn-ea"/>
                <a:cs typeface="+mn-cs"/>
              </a:rPr>
              <a:t>The oxygen consumption increases (drifts upward) because of rising blood levels of catecholamine hormones (epinephrine and norepinephrine), lactate accumulation (if the percentage of V̇O</a:t>
            </a:r>
            <a:r>
              <a:rPr lang="en-GB" sz="1400" b="0" i="0" u="none" strike="noStrike" kern="1200" baseline="-25000" dirty="0">
                <a:solidFill>
                  <a:schemeClr val="tx1"/>
                </a:solidFill>
                <a:effectLst/>
                <a:latin typeface="Arial" charset="0"/>
                <a:ea typeface="+mn-ea"/>
                <a:cs typeface="+mn-cs"/>
              </a:rPr>
              <a:t>2</a:t>
            </a:r>
            <a:r>
              <a:rPr lang="en-GB" sz="1400" b="0" i="0" u="none" strike="noStrike" kern="1200" dirty="0">
                <a:solidFill>
                  <a:schemeClr val="tx1"/>
                </a:solidFill>
                <a:effectLst/>
                <a:latin typeface="Arial" charset="0"/>
                <a:ea typeface="+mn-ea"/>
                <a:cs typeface="+mn-cs"/>
              </a:rPr>
              <a:t> is high enough), shifting substrate utilization (to greater carbohydrate), increased cost of ventilation, and increased body temperature</a:t>
            </a:r>
            <a:endParaRPr lang="en-US" dirty="0">
              <a:latin typeface="Arial" pitchFamily="34" charset="0"/>
              <a:ea typeface="ＭＳ Ｐゴシック"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p:cNvSpPr>
            <a:spLocks noGrp="1" noChangeArrowheads="1"/>
          </p:cNvSpPr>
          <p:nvPr>
            <p:ph type="sldNum" sz="quarter" idx="5"/>
          </p:nvPr>
        </p:nvSpPr>
        <p:spPr>
          <a:noFill/>
          <a:ln>
            <a:miter lim="800000"/>
            <a:headEnd/>
            <a:tailEnd/>
          </a:ln>
        </p:spPr>
        <p:txBody>
          <a:bodyPr/>
          <a:lstStyle/>
          <a:p>
            <a:fld id="{DB09225D-E3FD-44FA-869A-9F5D76909E5A}" type="slidenum">
              <a:rPr lang="en-US"/>
              <a:pPr/>
              <a:t>8</a:t>
            </a:fld>
            <a:endParaRPr lang="en-US" dirty="0"/>
          </a:p>
        </p:txBody>
      </p:sp>
      <p:sp>
        <p:nvSpPr>
          <p:cNvPr id="19458" name="Rectangle 2"/>
          <p:cNvSpPr>
            <a:spLocks noGrp="1" noRot="1" noChangeAspect="1" noChangeArrowheads="1" noTextEdit="1"/>
          </p:cNvSpPr>
          <p:nvPr>
            <p:ph type="sldImg"/>
          </p:nvPr>
        </p:nvSpPr>
        <p:spPr>
          <a:xfrm>
            <a:off x="1131888" y="690563"/>
            <a:ext cx="4597400" cy="3449637"/>
          </a:xfrm>
          <a:ln/>
        </p:spPr>
      </p:sp>
      <p:sp>
        <p:nvSpPr>
          <p:cNvPr id="1945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p:cNvSpPr>
            <a:spLocks noGrp="1" noChangeArrowheads="1"/>
          </p:cNvSpPr>
          <p:nvPr>
            <p:ph type="sldNum" sz="quarter" idx="5"/>
          </p:nvPr>
        </p:nvSpPr>
        <p:spPr>
          <a:noFill/>
          <a:ln>
            <a:miter lim="800000"/>
            <a:headEnd/>
            <a:tailEnd/>
          </a:ln>
        </p:spPr>
        <p:txBody>
          <a:bodyPr/>
          <a:lstStyle/>
          <a:p>
            <a:fld id="{C5CC6C33-0E5E-4DE5-AA83-47DD6DCB407A}" type="slidenum">
              <a:rPr lang="en-US"/>
              <a:pPr/>
              <a:t>9</a:t>
            </a:fld>
            <a:endParaRPr lang="en-US" dirty="0"/>
          </a:p>
        </p:txBody>
      </p:sp>
      <p:sp>
        <p:nvSpPr>
          <p:cNvPr id="21506" name="Rectangle 2"/>
          <p:cNvSpPr>
            <a:spLocks noGrp="1" noRot="1" noChangeAspect="1" noChangeArrowheads="1" noTextEdit="1"/>
          </p:cNvSpPr>
          <p:nvPr>
            <p:ph type="sldImg"/>
          </p:nvPr>
        </p:nvSpPr>
        <p:spPr>
          <a:xfrm>
            <a:off x="1131888" y="690563"/>
            <a:ext cx="4597400" cy="3449637"/>
          </a:xfrm>
          <a:ln/>
        </p:spPr>
      </p:sp>
      <p:sp>
        <p:nvSpPr>
          <p:cNvPr id="2150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p:cNvSpPr>
            <a:spLocks noGrp="1" noChangeArrowheads="1"/>
          </p:cNvSpPr>
          <p:nvPr>
            <p:ph type="sldNum" sz="quarter" idx="5"/>
          </p:nvPr>
        </p:nvSpPr>
        <p:spPr>
          <a:noFill/>
          <a:ln>
            <a:miter lim="800000"/>
            <a:headEnd/>
            <a:tailEnd/>
          </a:ln>
        </p:spPr>
        <p:txBody>
          <a:bodyPr/>
          <a:lstStyle/>
          <a:p>
            <a:fld id="{DB13FE1D-4197-4D4D-81FF-6C119CFAADAB}" type="slidenum">
              <a:rPr lang="en-US"/>
              <a:pPr/>
              <a:t>10</a:t>
            </a:fld>
            <a:endParaRPr lang="en-US" dirty="0"/>
          </a:p>
        </p:txBody>
      </p:sp>
      <p:sp>
        <p:nvSpPr>
          <p:cNvPr id="23554" name="Rectangle 2"/>
          <p:cNvSpPr>
            <a:spLocks noGrp="1" noRot="1" noChangeAspect="1" noChangeArrowheads="1" noTextEdit="1"/>
          </p:cNvSpPr>
          <p:nvPr>
            <p:ph type="sldImg"/>
          </p:nvPr>
        </p:nvSpPr>
        <p:spPr>
          <a:xfrm>
            <a:off x="1131888" y="690563"/>
            <a:ext cx="4597400" cy="3449637"/>
          </a:xfrm>
          <a:ln/>
        </p:spPr>
      </p:sp>
      <p:sp>
        <p:nvSpPr>
          <p:cNvPr id="23555" name="Rectangle 3"/>
          <p:cNvSpPr>
            <a:spLocks noGrp="1" noChangeArrowheads="1"/>
          </p:cNvSpPr>
          <p:nvPr>
            <p:ph type="body" idx="1"/>
          </p:nvPr>
        </p:nvSpPr>
        <p:spPr>
          <a:xfrm>
            <a:off x="914815" y="4370108"/>
            <a:ext cx="5028370" cy="4138860"/>
          </a:xfrm>
          <a:noFill/>
        </p:spPr>
        <p:txBody>
          <a:bodyPr/>
          <a:lstStyle/>
          <a:p>
            <a:r>
              <a:rPr lang="en-GB" sz="1400" b="0" i="0" u="none" strike="noStrike" kern="1200" dirty="0">
                <a:solidFill>
                  <a:schemeClr val="tx1"/>
                </a:solidFill>
                <a:effectLst/>
                <a:latin typeface="Arial" charset="0"/>
                <a:ea typeface="+mn-ea"/>
                <a:cs typeface="+mn-cs"/>
              </a:rPr>
              <a:t>Heavy static exercise causes small respiratory (a-vO</a:t>
            </a:r>
            <a:r>
              <a:rPr lang="en-GB" sz="1400" b="0" i="0" u="none" strike="noStrike" kern="1200" baseline="-25000" dirty="0">
                <a:solidFill>
                  <a:schemeClr val="tx1"/>
                </a:solidFill>
                <a:effectLst/>
                <a:latin typeface="Arial" charset="0"/>
                <a:ea typeface="+mn-ea"/>
                <a:cs typeface="+mn-cs"/>
              </a:rPr>
              <a:t>2</a:t>
            </a:r>
            <a:r>
              <a:rPr lang="en-GB" sz="1400" b="0" i="0" u="none" strike="noStrike" kern="1200" dirty="0">
                <a:solidFill>
                  <a:schemeClr val="tx1"/>
                </a:solidFill>
                <a:effectLst/>
                <a:latin typeface="Arial" charset="0"/>
                <a:ea typeface="+mn-ea"/>
                <a:cs typeface="+mn-cs"/>
              </a:rPr>
              <a:t>diff and V̇</a:t>
            </a:r>
            <a:r>
              <a:rPr lang="en-GB" sz="1400" b="0" i="0" u="none" strike="noStrike" kern="1200" baseline="-25000" dirty="0">
                <a:solidFill>
                  <a:schemeClr val="tx1"/>
                </a:solidFill>
                <a:effectLst/>
                <a:latin typeface="Arial" charset="0"/>
                <a:ea typeface="+mn-ea"/>
                <a:cs typeface="+mn-cs"/>
              </a:rPr>
              <a:t>E</a:t>
            </a:r>
            <a:r>
              <a:rPr lang="en-GB" sz="1400" b="0" i="0" u="none" strike="noStrike" kern="1200" dirty="0">
                <a:solidFill>
                  <a:schemeClr val="tx1"/>
                </a:solidFill>
                <a:effectLst/>
                <a:latin typeface="Arial" charset="0"/>
                <a:ea typeface="+mn-ea"/>
                <a:cs typeface="+mn-cs"/>
              </a:rPr>
              <a:t>) and metabolic (V̇O</a:t>
            </a:r>
            <a:r>
              <a:rPr lang="en-GB" sz="1400" b="0" i="0" u="none" strike="noStrike" kern="1200" baseline="-25000" dirty="0">
                <a:solidFill>
                  <a:schemeClr val="tx1"/>
                </a:solidFill>
                <a:effectLst/>
                <a:latin typeface="Arial" charset="0"/>
                <a:ea typeface="+mn-ea"/>
                <a:cs typeface="+mn-cs"/>
              </a:rPr>
              <a:t>2</a:t>
            </a:r>
            <a:r>
              <a:rPr lang="en-GB" sz="1400" b="0" i="0" u="none" strike="noStrike" kern="1200" dirty="0">
                <a:solidFill>
                  <a:schemeClr val="tx1"/>
                </a:solidFill>
                <a:effectLst/>
                <a:latin typeface="Arial" charset="0"/>
                <a:ea typeface="+mn-ea"/>
                <a:cs typeface="+mn-cs"/>
              </a:rPr>
              <a:t> and RER) responses during the actual contraction. However, each of these variables shows an increased rebound effect immediately upon cessation of the exercise before slowly returning to </a:t>
            </a:r>
            <a:r>
              <a:rPr lang="en-GB" sz="1400" b="0" i="0" u="none" strike="noStrike" kern="1200" dirty="0" err="1">
                <a:solidFill>
                  <a:schemeClr val="tx1"/>
                </a:solidFill>
                <a:effectLst/>
                <a:latin typeface="Arial" charset="0"/>
                <a:ea typeface="+mn-ea"/>
                <a:cs typeface="+mn-cs"/>
              </a:rPr>
              <a:t>preexercise</a:t>
            </a:r>
            <a:r>
              <a:rPr lang="en-GB" sz="1400" b="0" i="0" u="none" strike="noStrike" kern="1200" dirty="0">
                <a:solidFill>
                  <a:schemeClr val="tx1"/>
                </a:solidFill>
                <a:effectLst/>
                <a:latin typeface="Arial" charset="0"/>
                <a:ea typeface="+mn-ea"/>
                <a:cs typeface="+mn-cs"/>
              </a:rPr>
              <a:t> values</a:t>
            </a:r>
            <a:endParaRPr lang="en-US" dirty="0">
              <a:latin typeface="Arial" pitchFamily="34" charset="0"/>
              <a:ea typeface="ＭＳ Ｐゴシック"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a:ln>
            <a:miter lim="800000"/>
            <a:headEnd/>
            <a:tailEnd/>
          </a:ln>
        </p:spPr>
        <p:txBody>
          <a:bodyPr/>
          <a:lstStyle/>
          <a:p>
            <a:fld id="{E15A1599-169A-4DB5-98B2-A72A061DE98B}" type="slidenum">
              <a:rPr lang="en-US"/>
              <a:pPr/>
              <a:t>11</a:t>
            </a:fld>
            <a:endParaRPr lang="en-US" dirty="0"/>
          </a:p>
        </p:txBody>
      </p:sp>
      <p:sp>
        <p:nvSpPr>
          <p:cNvPr id="25602" name="Rectangle 2"/>
          <p:cNvSpPr>
            <a:spLocks noGrp="1" noRot="1" noChangeAspect="1" noChangeArrowheads="1" noTextEdit="1"/>
          </p:cNvSpPr>
          <p:nvPr>
            <p:ph type="sldImg"/>
          </p:nvPr>
        </p:nvSpPr>
        <p:spPr>
          <a:xfrm>
            <a:off x="1131888" y="690563"/>
            <a:ext cx="4597400" cy="3449637"/>
          </a:xfrm>
          <a:ln/>
        </p:spPr>
      </p:sp>
      <p:sp>
        <p:nvSpPr>
          <p:cNvPr id="25603" name="Rectangle 3"/>
          <p:cNvSpPr>
            <a:spLocks noGrp="1" noChangeArrowheads="1"/>
          </p:cNvSpPr>
          <p:nvPr>
            <p:ph type="body" idx="1"/>
          </p:nvPr>
        </p:nvSpPr>
        <p:spPr>
          <a:xfrm>
            <a:off x="914815" y="4370108"/>
            <a:ext cx="5028370" cy="4138860"/>
          </a:xfrm>
          <a:noFill/>
        </p:spPr>
        <p:txBody>
          <a:bodyPr/>
          <a:lstStyle/>
          <a:p>
            <a:r>
              <a:rPr lang="en-GB" sz="1400" b="0" i="0" u="none" strike="noStrike" kern="1200" dirty="0">
                <a:solidFill>
                  <a:schemeClr val="tx1"/>
                </a:solidFill>
                <a:effectLst/>
                <a:latin typeface="Arial" charset="0"/>
                <a:ea typeface="+mn-ea"/>
                <a:cs typeface="+mn-cs"/>
              </a:rPr>
              <a:t>Oxygen consumption was measured before and during five sets of 6–12 repetitions of supine leg presses. The values represent the combined results of two groups: one performed only the concentric (lifting) phase and the other performed both the concentric and eccentric (lowering) phases. The addition of the eccentric phase represented such a low additional energy cost just above the concentric energy expenditure that it was not separated out.</a:t>
            </a:r>
            <a:endParaRPr lang="en-US" dirty="0">
              <a:latin typeface="Arial" pitchFamily="34" charset="0"/>
              <a:ea typeface="ＭＳ Ｐゴシック"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a:ln>
            <a:miter lim="800000"/>
            <a:headEnd/>
            <a:tailEnd/>
          </a:ln>
        </p:spPr>
        <p:txBody>
          <a:bodyPr/>
          <a:lstStyle/>
          <a:p>
            <a:fld id="{E918A813-5DDD-4437-AF4F-41402A843D8B}" type="slidenum">
              <a:rPr lang="en-US"/>
              <a:pPr/>
              <a:t>12</a:t>
            </a:fld>
            <a:endParaRPr lang="en-US" dirty="0"/>
          </a:p>
        </p:txBody>
      </p:sp>
      <p:sp>
        <p:nvSpPr>
          <p:cNvPr id="27650" name="Rectangle 2"/>
          <p:cNvSpPr>
            <a:spLocks noGrp="1" noRot="1" noChangeAspect="1" noChangeArrowheads="1" noTextEdit="1"/>
          </p:cNvSpPr>
          <p:nvPr>
            <p:ph type="sldImg"/>
          </p:nvPr>
        </p:nvSpPr>
        <p:spPr>
          <a:xfrm>
            <a:off x="1131888" y="690563"/>
            <a:ext cx="4597400" cy="3449637"/>
          </a:xfrm>
          <a:ln/>
        </p:spPr>
      </p:sp>
      <p:sp>
        <p:nvSpPr>
          <p:cNvPr id="2765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20BA1E-116A-DC40-8CB8-9035F8AA9598}"/>
            </a:ext>
          </a:extLst>
        </p:cNvPr>
        <p:cNvGrpSpPr/>
        <p:nvPr/>
      </p:nvGrpSpPr>
      <p:grpSpPr>
        <a:xfrm>
          <a:off x="0" y="0"/>
          <a:ext cx="0" cy="0"/>
          <a:chOff x="0" y="0"/>
          <a:chExt cx="0" cy="0"/>
        </a:xfrm>
      </p:grpSpPr>
      <p:sp>
        <p:nvSpPr>
          <p:cNvPr id="29697" name="Rectangle 7">
            <a:extLst>
              <a:ext uri="{FF2B5EF4-FFF2-40B4-BE49-F238E27FC236}">
                <a16:creationId xmlns:a16="http://schemas.microsoft.com/office/drawing/2014/main" id="{DA70B248-266B-07C4-3412-1FDE042507ED}"/>
              </a:ext>
            </a:extLst>
          </p:cNvPr>
          <p:cNvSpPr>
            <a:spLocks noGrp="1" noChangeArrowheads="1"/>
          </p:cNvSpPr>
          <p:nvPr>
            <p:ph type="sldNum" sz="quarter" idx="5"/>
          </p:nvPr>
        </p:nvSpPr>
        <p:spPr>
          <a:noFill/>
          <a:ln>
            <a:miter lim="800000"/>
            <a:headEnd/>
            <a:tailEnd/>
          </a:ln>
        </p:spPr>
        <p:txBody>
          <a:bodyPr/>
          <a:lstStyle/>
          <a:p>
            <a:fld id="{1BC1BE02-174F-4E3E-A120-FB4EDCE1191D}" type="slidenum">
              <a:rPr lang="en-US"/>
              <a:pPr/>
              <a:t>13</a:t>
            </a:fld>
            <a:endParaRPr lang="en-US" dirty="0"/>
          </a:p>
        </p:txBody>
      </p:sp>
      <p:sp>
        <p:nvSpPr>
          <p:cNvPr id="29698" name="Rectangle 2">
            <a:extLst>
              <a:ext uri="{FF2B5EF4-FFF2-40B4-BE49-F238E27FC236}">
                <a16:creationId xmlns:a16="http://schemas.microsoft.com/office/drawing/2014/main" id="{6C8F35A9-052D-A3F5-FC77-E566A65E70F7}"/>
              </a:ext>
            </a:extLst>
          </p:cNvPr>
          <p:cNvSpPr>
            <a:spLocks noGrp="1" noRot="1" noChangeAspect="1" noChangeArrowheads="1" noTextEdit="1"/>
          </p:cNvSpPr>
          <p:nvPr>
            <p:ph type="sldImg"/>
          </p:nvPr>
        </p:nvSpPr>
        <p:spPr>
          <a:xfrm>
            <a:off x="1131888" y="690563"/>
            <a:ext cx="4597400" cy="3449637"/>
          </a:xfrm>
          <a:ln/>
        </p:spPr>
      </p:sp>
      <p:sp>
        <p:nvSpPr>
          <p:cNvPr id="29699" name="Rectangle 3">
            <a:extLst>
              <a:ext uri="{FF2B5EF4-FFF2-40B4-BE49-F238E27FC236}">
                <a16:creationId xmlns:a16="http://schemas.microsoft.com/office/drawing/2014/main" id="{5C7E9ABA-2C85-F7EE-77A1-C6FD31DE4BA6}"/>
              </a:ext>
            </a:extLst>
          </p:cNvPr>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extLst>
      <p:ext uri="{BB962C8B-B14F-4D97-AF65-F5344CB8AC3E}">
        <p14:creationId xmlns:p14="http://schemas.microsoft.com/office/powerpoint/2010/main" val="148878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p:cNvSpPr>
            <a:spLocks noGrp="1" noChangeArrowheads="1"/>
          </p:cNvSpPr>
          <p:nvPr>
            <p:ph type="sldNum" sz="quarter" idx="5"/>
          </p:nvPr>
        </p:nvSpPr>
        <p:spPr>
          <a:noFill/>
          <a:ln>
            <a:miter lim="800000"/>
            <a:headEnd/>
            <a:tailEnd/>
          </a:ln>
        </p:spPr>
        <p:txBody>
          <a:bodyPr/>
          <a:lstStyle/>
          <a:p>
            <a:fld id="{1BC1BE02-174F-4E3E-A120-FB4EDCE1191D}" type="slidenum">
              <a:rPr lang="en-US"/>
              <a:pPr/>
              <a:t>14</a:t>
            </a:fld>
            <a:endParaRPr lang="en-US" dirty="0"/>
          </a:p>
        </p:txBody>
      </p:sp>
      <p:sp>
        <p:nvSpPr>
          <p:cNvPr id="29698" name="Rectangle 2"/>
          <p:cNvSpPr>
            <a:spLocks noGrp="1" noRot="1" noChangeAspect="1" noChangeArrowheads="1" noTextEdit="1"/>
          </p:cNvSpPr>
          <p:nvPr>
            <p:ph type="sldImg"/>
          </p:nvPr>
        </p:nvSpPr>
        <p:spPr>
          <a:xfrm>
            <a:off x="1131888" y="690563"/>
            <a:ext cx="4597400" cy="3449637"/>
          </a:xfrm>
          <a:ln/>
        </p:spPr>
      </p:sp>
      <p:sp>
        <p:nvSpPr>
          <p:cNvPr id="2969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p:cNvSpPr>
            <a:spLocks noGrp="1" noChangeArrowheads="1"/>
          </p:cNvSpPr>
          <p:nvPr>
            <p:ph type="sldNum" sz="quarter" idx="5"/>
          </p:nvPr>
        </p:nvSpPr>
        <p:spPr>
          <a:noFill/>
          <a:ln>
            <a:miter lim="800000"/>
            <a:headEnd/>
            <a:tailEnd/>
          </a:ln>
        </p:spPr>
        <p:txBody>
          <a:bodyPr/>
          <a:lstStyle/>
          <a:p>
            <a:fld id="{52DEB795-23C2-4AFC-BBF4-326220955A61}" type="slidenum">
              <a:rPr lang="en-US"/>
              <a:pPr/>
              <a:t>15</a:t>
            </a:fld>
            <a:endParaRPr lang="en-US" dirty="0"/>
          </a:p>
        </p:txBody>
      </p:sp>
      <p:sp>
        <p:nvSpPr>
          <p:cNvPr id="31746" name="Rectangle 2"/>
          <p:cNvSpPr>
            <a:spLocks noGrp="1" noRot="1" noChangeAspect="1" noChangeArrowheads="1" noTextEdit="1"/>
          </p:cNvSpPr>
          <p:nvPr>
            <p:ph type="sldImg"/>
          </p:nvPr>
        </p:nvSpPr>
        <p:spPr>
          <a:xfrm>
            <a:off x="1131888" y="690563"/>
            <a:ext cx="4597400" cy="3449637"/>
          </a:xfrm>
          <a:ln/>
        </p:spPr>
      </p:sp>
      <p:sp>
        <p:nvSpPr>
          <p:cNvPr id="3174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7"/>
          <p:cNvSpPr>
            <a:spLocks noGrp="1" noChangeArrowheads="1"/>
          </p:cNvSpPr>
          <p:nvPr>
            <p:ph type="sldNum" sz="quarter" idx="5"/>
          </p:nvPr>
        </p:nvSpPr>
        <p:spPr>
          <a:noFill/>
          <a:ln>
            <a:miter lim="800000"/>
            <a:headEnd/>
            <a:tailEnd/>
          </a:ln>
        </p:spPr>
        <p:txBody>
          <a:bodyPr/>
          <a:lstStyle/>
          <a:p>
            <a:fld id="{75AADA1F-7C78-41DA-9901-26CBD11E497F}" type="slidenum">
              <a:rPr lang="en-US"/>
              <a:pPr/>
              <a:t>16</a:t>
            </a:fld>
            <a:endParaRPr lang="en-US" dirty="0"/>
          </a:p>
        </p:txBody>
      </p:sp>
      <p:sp>
        <p:nvSpPr>
          <p:cNvPr id="33794" name="Rectangle 2"/>
          <p:cNvSpPr>
            <a:spLocks noGrp="1" noRot="1" noChangeAspect="1" noChangeArrowheads="1" noTextEdit="1"/>
          </p:cNvSpPr>
          <p:nvPr>
            <p:ph type="sldImg"/>
          </p:nvPr>
        </p:nvSpPr>
        <p:spPr>
          <a:xfrm>
            <a:off x="1131888" y="690563"/>
            <a:ext cx="4597400" cy="3449637"/>
          </a:xfrm>
          <a:ln/>
        </p:spPr>
      </p:sp>
      <p:sp>
        <p:nvSpPr>
          <p:cNvPr id="3379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7"/>
          <p:cNvSpPr>
            <a:spLocks noGrp="1" noChangeArrowheads="1"/>
          </p:cNvSpPr>
          <p:nvPr>
            <p:ph type="sldNum" sz="quarter" idx="5"/>
          </p:nvPr>
        </p:nvSpPr>
        <p:spPr>
          <a:noFill/>
          <a:ln>
            <a:miter lim="800000"/>
            <a:headEnd/>
            <a:tailEnd/>
          </a:ln>
        </p:spPr>
        <p:txBody>
          <a:bodyPr/>
          <a:lstStyle/>
          <a:p>
            <a:fld id="{AA7F7D5D-5A7F-4818-955D-FAA4941782F5}" type="slidenum">
              <a:rPr lang="en-US"/>
              <a:pPr/>
              <a:t>17</a:t>
            </a:fld>
            <a:endParaRPr lang="en-US" dirty="0"/>
          </a:p>
        </p:txBody>
      </p:sp>
      <p:sp>
        <p:nvSpPr>
          <p:cNvPr id="35842" name="Rectangle 2"/>
          <p:cNvSpPr>
            <a:spLocks noGrp="1" noRot="1" noChangeAspect="1" noChangeArrowheads="1" noTextEdit="1"/>
          </p:cNvSpPr>
          <p:nvPr>
            <p:ph type="sldImg"/>
          </p:nvPr>
        </p:nvSpPr>
        <p:spPr>
          <a:xfrm>
            <a:off x="1131888" y="690563"/>
            <a:ext cx="4597400" cy="3449637"/>
          </a:xfrm>
          <a:ln/>
        </p:spPr>
      </p:sp>
      <p:sp>
        <p:nvSpPr>
          <p:cNvPr id="35843"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p:cNvSpPr>
            <a:spLocks noGrp="1" noChangeArrowheads="1"/>
          </p:cNvSpPr>
          <p:nvPr>
            <p:ph type="sldNum" sz="quarter" idx="5"/>
          </p:nvPr>
        </p:nvSpPr>
        <p:spPr>
          <a:noFill/>
          <a:ln>
            <a:miter lim="800000"/>
            <a:headEnd/>
            <a:tailEnd/>
          </a:ln>
        </p:spPr>
        <p:txBody>
          <a:bodyPr/>
          <a:lstStyle/>
          <a:p>
            <a:fld id="{B1CF44B6-C4C6-4F92-B91E-D06C38E76232}" type="slidenum">
              <a:rPr lang="en-US"/>
              <a:pPr/>
              <a:t>18</a:t>
            </a:fld>
            <a:endParaRPr lang="en-US" dirty="0"/>
          </a:p>
        </p:txBody>
      </p:sp>
      <p:sp>
        <p:nvSpPr>
          <p:cNvPr id="37890" name="Rectangle 2"/>
          <p:cNvSpPr>
            <a:spLocks noGrp="1" noRot="1" noChangeAspect="1" noChangeArrowheads="1" noTextEdit="1"/>
          </p:cNvSpPr>
          <p:nvPr>
            <p:ph type="sldImg"/>
          </p:nvPr>
        </p:nvSpPr>
        <p:spPr>
          <a:xfrm>
            <a:off x="1131888" y="690563"/>
            <a:ext cx="4597400" cy="3449637"/>
          </a:xfrm>
          <a:ln/>
        </p:spPr>
      </p:sp>
      <p:sp>
        <p:nvSpPr>
          <p:cNvPr id="3789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7"/>
          <p:cNvSpPr>
            <a:spLocks noGrp="1" noChangeArrowheads="1"/>
          </p:cNvSpPr>
          <p:nvPr>
            <p:ph type="sldNum" sz="quarter" idx="5"/>
          </p:nvPr>
        </p:nvSpPr>
        <p:spPr>
          <a:noFill/>
          <a:ln>
            <a:miter lim="800000"/>
            <a:headEnd/>
            <a:tailEnd/>
          </a:ln>
        </p:spPr>
        <p:txBody>
          <a:bodyPr/>
          <a:lstStyle/>
          <a:p>
            <a:fld id="{A696BCAB-C12B-4E5A-8E96-9B532B80286C}" type="slidenum">
              <a:rPr lang="en-US"/>
              <a:pPr/>
              <a:t>19</a:t>
            </a:fld>
            <a:endParaRPr lang="en-US" dirty="0"/>
          </a:p>
        </p:txBody>
      </p:sp>
      <p:sp>
        <p:nvSpPr>
          <p:cNvPr id="39938" name="Rectangle 2"/>
          <p:cNvSpPr>
            <a:spLocks noGrp="1" noRot="1" noChangeAspect="1" noChangeArrowheads="1" noTextEdit="1"/>
          </p:cNvSpPr>
          <p:nvPr>
            <p:ph type="sldImg"/>
          </p:nvPr>
        </p:nvSpPr>
        <p:spPr>
          <a:xfrm>
            <a:off x="1131888" y="690563"/>
            <a:ext cx="4597400" cy="3449637"/>
          </a:xfrm>
          <a:ln/>
        </p:spPr>
      </p:sp>
      <p:sp>
        <p:nvSpPr>
          <p:cNvPr id="39939"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7"/>
          <p:cNvSpPr>
            <a:spLocks noGrp="1" noChangeArrowheads="1"/>
          </p:cNvSpPr>
          <p:nvPr>
            <p:ph type="sldNum" sz="quarter" idx="5"/>
          </p:nvPr>
        </p:nvSpPr>
        <p:spPr>
          <a:noFill/>
          <a:ln>
            <a:miter lim="800000"/>
            <a:headEnd/>
            <a:tailEnd/>
          </a:ln>
        </p:spPr>
        <p:txBody>
          <a:bodyPr/>
          <a:lstStyle/>
          <a:p>
            <a:fld id="{E82259CF-0E88-4503-B458-3877E7CF9BFE}" type="slidenum">
              <a:rPr lang="en-US"/>
              <a:pPr/>
              <a:t>20</a:t>
            </a:fld>
            <a:endParaRPr lang="en-US" dirty="0"/>
          </a:p>
        </p:txBody>
      </p:sp>
      <p:sp>
        <p:nvSpPr>
          <p:cNvPr id="41986" name="Rectangle 2"/>
          <p:cNvSpPr>
            <a:spLocks noGrp="1" noRot="1" noChangeAspect="1" noChangeArrowheads="1" noTextEdit="1"/>
          </p:cNvSpPr>
          <p:nvPr>
            <p:ph type="sldImg"/>
          </p:nvPr>
        </p:nvSpPr>
        <p:spPr>
          <a:xfrm>
            <a:off x="1131888" y="690563"/>
            <a:ext cx="4597400" cy="3449637"/>
          </a:xfrm>
          <a:ln/>
        </p:spPr>
      </p:sp>
      <p:sp>
        <p:nvSpPr>
          <p:cNvPr id="41987"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7"/>
          <p:cNvSpPr>
            <a:spLocks noGrp="1" noChangeArrowheads="1"/>
          </p:cNvSpPr>
          <p:nvPr>
            <p:ph type="sldNum" sz="quarter" idx="5"/>
          </p:nvPr>
        </p:nvSpPr>
        <p:spPr>
          <a:noFill/>
          <a:ln>
            <a:miter lim="800000"/>
            <a:headEnd/>
            <a:tailEnd/>
          </a:ln>
        </p:spPr>
        <p:txBody>
          <a:bodyPr/>
          <a:lstStyle/>
          <a:p>
            <a:fld id="{46582934-926B-47B8-9D99-192FA80BABC9}" type="slidenum">
              <a:rPr lang="en-US"/>
              <a:pPr/>
              <a:t>21</a:t>
            </a:fld>
            <a:endParaRPr lang="en-US" dirty="0"/>
          </a:p>
        </p:txBody>
      </p:sp>
      <p:sp>
        <p:nvSpPr>
          <p:cNvPr id="44034" name="Rectangle 2"/>
          <p:cNvSpPr>
            <a:spLocks noGrp="1" noRot="1" noChangeAspect="1" noChangeArrowheads="1" noTextEdit="1"/>
          </p:cNvSpPr>
          <p:nvPr>
            <p:ph type="sldImg"/>
          </p:nvPr>
        </p:nvSpPr>
        <p:spPr>
          <a:xfrm>
            <a:off x="1131888" y="690563"/>
            <a:ext cx="4597400" cy="3449637"/>
          </a:xfrm>
          <a:ln/>
        </p:spPr>
      </p:sp>
      <p:sp>
        <p:nvSpPr>
          <p:cNvPr id="4403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7"/>
          <p:cNvSpPr>
            <a:spLocks noGrp="1" noChangeArrowheads="1"/>
          </p:cNvSpPr>
          <p:nvPr>
            <p:ph type="sldNum" sz="quarter" idx="5"/>
          </p:nvPr>
        </p:nvSpPr>
        <p:spPr>
          <a:noFill/>
          <a:ln>
            <a:miter lim="800000"/>
            <a:headEnd/>
            <a:tailEnd/>
          </a:ln>
        </p:spPr>
        <p:txBody>
          <a:bodyPr/>
          <a:lstStyle/>
          <a:p>
            <a:fld id="{1F57203F-EE37-41F1-A1E9-2DDA1A8DFF93}" type="slidenum">
              <a:rPr lang="en-US"/>
              <a:pPr/>
              <a:t>22</a:t>
            </a:fld>
            <a:endParaRPr lang="en-US" dirty="0"/>
          </a:p>
        </p:txBody>
      </p:sp>
      <p:sp>
        <p:nvSpPr>
          <p:cNvPr id="46082" name="Rectangle 2"/>
          <p:cNvSpPr>
            <a:spLocks noGrp="1" noRot="1" noChangeAspect="1" noChangeArrowheads="1" noTextEdit="1"/>
          </p:cNvSpPr>
          <p:nvPr>
            <p:ph type="sldImg"/>
          </p:nvPr>
        </p:nvSpPr>
        <p:spPr>
          <a:xfrm>
            <a:off x="1131888" y="690563"/>
            <a:ext cx="4597400" cy="3449637"/>
          </a:xfrm>
          <a:ln/>
        </p:spPr>
      </p:sp>
      <p:sp>
        <p:nvSpPr>
          <p:cNvPr id="46083"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9A6899-A3AF-AD0D-987F-A90982468B8F}"/>
            </a:ext>
          </a:extLst>
        </p:cNvPr>
        <p:cNvGrpSpPr/>
        <p:nvPr/>
      </p:nvGrpSpPr>
      <p:grpSpPr>
        <a:xfrm>
          <a:off x="0" y="0"/>
          <a:ext cx="0" cy="0"/>
          <a:chOff x="0" y="0"/>
          <a:chExt cx="0" cy="0"/>
        </a:xfrm>
      </p:grpSpPr>
      <p:sp>
        <p:nvSpPr>
          <p:cNvPr id="52225" name="Rectangle 7">
            <a:extLst>
              <a:ext uri="{FF2B5EF4-FFF2-40B4-BE49-F238E27FC236}">
                <a16:creationId xmlns:a16="http://schemas.microsoft.com/office/drawing/2014/main" id="{EE4690AD-1E11-311B-D0EC-56912EF79588}"/>
              </a:ext>
            </a:extLst>
          </p:cNvPr>
          <p:cNvSpPr>
            <a:spLocks noGrp="1" noChangeArrowheads="1"/>
          </p:cNvSpPr>
          <p:nvPr>
            <p:ph type="sldNum" sz="quarter" idx="5"/>
          </p:nvPr>
        </p:nvSpPr>
        <p:spPr>
          <a:noFill/>
          <a:ln>
            <a:miter lim="800000"/>
            <a:headEnd/>
            <a:tailEnd/>
          </a:ln>
        </p:spPr>
        <p:txBody>
          <a:bodyPr/>
          <a:lstStyle/>
          <a:p>
            <a:fld id="{83DFABD7-17F2-4889-BBD7-F4A00685672F}" type="slidenum">
              <a:rPr lang="en-US"/>
              <a:pPr/>
              <a:t>25</a:t>
            </a:fld>
            <a:endParaRPr lang="en-US" dirty="0"/>
          </a:p>
        </p:txBody>
      </p:sp>
      <p:sp>
        <p:nvSpPr>
          <p:cNvPr id="52226" name="Rectangle 2">
            <a:extLst>
              <a:ext uri="{FF2B5EF4-FFF2-40B4-BE49-F238E27FC236}">
                <a16:creationId xmlns:a16="http://schemas.microsoft.com/office/drawing/2014/main" id="{CFB736D4-5666-A070-3F26-B7CA7997370C}"/>
              </a:ext>
            </a:extLst>
          </p:cNvPr>
          <p:cNvSpPr>
            <a:spLocks noGrp="1" noRot="1" noChangeAspect="1" noChangeArrowheads="1" noTextEdit="1"/>
          </p:cNvSpPr>
          <p:nvPr>
            <p:ph type="sldImg"/>
          </p:nvPr>
        </p:nvSpPr>
        <p:spPr>
          <a:xfrm>
            <a:off x="1131888" y="690563"/>
            <a:ext cx="4597400" cy="3449637"/>
          </a:xfrm>
          <a:ln/>
        </p:spPr>
      </p:sp>
      <p:sp>
        <p:nvSpPr>
          <p:cNvPr id="52227" name="Rectangle 3">
            <a:extLst>
              <a:ext uri="{FF2B5EF4-FFF2-40B4-BE49-F238E27FC236}">
                <a16:creationId xmlns:a16="http://schemas.microsoft.com/office/drawing/2014/main" id="{FA8A34B0-0E39-BC3E-ED32-273ED5D0B4F2}"/>
              </a:ext>
            </a:extLst>
          </p:cNvPr>
          <p:cNvSpPr>
            <a:spLocks noGrp="1" noChangeArrowheads="1"/>
          </p:cNvSpPr>
          <p:nvPr>
            <p:ph type="body" idx="1"/>
          </p:nvPr>
        </p:nvSpPr>
        <p:spPr>
          <a:xfrm>
            <a:off x="914815" y="4370108"/>
            <a:ext cx="5028370" cy="4138860"/>
          </a:xfrm>
          <a:noFill/>
        </p:spPr>
        <p:txBody>
          <a:bodyPr/>
          <a:lstStyle/>
          <a:p>
            <a:r>
              <a:rPr lang="en-GB" sz="1400" b="0" i="0" u="none" strike="noStrike" kern="1200" dirty="0">
                <a:solidFill>
                  <a:schemeClr val="tx1"/>
                </a:solidFill>
                <a:effectLst/>
                <a:latin typeface="Arial" charset="0"/>
                <a:ea typeface="+mn-ea"/>
                <a:cs typeface="+mn-cs"/>
              </a:rPr>
              <a:t>Equation: gross efficiency = (work output / energy expended) * 100.</a:t>
            </a:r>
          </a:p>
          <a:p>
            <a:r>
              <a:rPr lang="en-GB" sz="1400" b="0" i="0" u="none" strike="noStrike" kern="1200" dirty="0">
                <a:solidFill>
                  <a:schemeClr val="tx1"/>
                </a:solidFill>
                <a:effectLst/>
                <a:latin typeface="Arial" charset="0"/>
                <a:ea typeface="+mn-ea"/>
                <a:cs typeface="+mn-cs"/>
              </a:rPr>
              <a:t>The formula for net efficiency: work output divided by energy expended minus resting metabolic rate * 100</a:t>
            </a:r>
          </a:p>
          <a:p>
            <a:r>
              <a:rPr lang="en-GB" sz="1400" b="0" i="0" u="none" strike="noStrike" kern="1200" dirty="0">
                <a:solidFill>
                  <a:schemeClr val="tx1"/>
                </a:solidFill>
                <a:effectLst/>
                <a:latin typeface="Arial" charset="0"/>
                <a:ea typeface="+mn-ea"/>
                <a:cs typeface="+mn-cs"/>
              </a:rPr>
              <a:t>Delta efficiency formula: (Difference in work output between two loads) / (Difference in energy expenditure between the same two loads) * 100.</a:t>
            </a:r>
            <a:endParaRPr lang="en-US" dirty="0">
              <a:latin typeface="Arial" pitchFamily="34" charset="0"/>
              <a:ea typeface="ＭＳ Ｐゴシック" charset="-128"/>
            </a:endParaRPr>
          </a:p>
        </p:txBody>
      </p:sp>
    </p:spTree>
    <p:extLst>
      <p:ext uri="{BB962C8B-B14F-4D97-AF65-F5344CB8AC3E}">
        <p14:creationId xmlns:p14="http://schemas.microsoft.com/office/powerpoint/2010/main" val="28462737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7"/>
          <p:cNvSpPr>
            <a:spLocks noGrp="1" noChangeArrowheads="1"/>
          </p:cNvSpPr>
          <p:nvPr>
            <p:ph type="sldNum" sz="quarter" idx="5"/>
          </p:nvPr>
        </p:nvSpPr>
        <p:spPr>
          <a:noFill/>
          <a:ln>
            <a:miter lim="800000"/>
            <a:headEnd/>
            <a:tailEnd/>
          </a:ln>
        </p:spPr>
        <p:txBody>
          <a:bodyPr/>
          <a:lstStyle/>
          <a:p>
            <a:fld id="{83DFABD7-17F2-4889-BBD7-F4A00685672F}" type="slidenum">
              <a:rPr lang="en-US"/>
              <a:pPr/>
              <a:t>26</a:t>
            </a:fld>
            <a:endParaRPr lang="en-US" dirty="0"/>
          </a:p>
        </p:txBody>
      </p:sp>
      <p:sp>
        <p:nvSpPr>
          <p:cNvPr id="52226" name="Rectangle 2"/>
          <p:cNvSpPr>
            <a:spLocks noGrp="1" noRot="1" noChangeAspect="1" noChangeArrowheads="1" noTextEdit="1"/>
          </p:cNvSpPr>
          <p:nvPr>
            <p:ph type="sldImg"/>
          </p:nvPr>
        </p:nvSpPr>
        <p:spPr>
          <a:xfrm>
            <a:off x="1131888" y="690563"/>
            <a:ext cx="4597400" cy="3449637"/>
          </a:xfrm>
          <a:ln/>
        </p:spPr>
      </p:sp>
      <p:sp>
        <p:nvSpPr>
          <p:cNvPr id="52227" name="Rectangle 3"/>
          <p:cNvSpPr>
            <a:spLocks noGrp="1" noChangeArrowheads="1"/>
          </p:cNvSpPr>
          <p:nvPr>
            <p:ph type="body" idx="1"/>
          </p:nvPr>
        </p:nvSpPr>
        <p:spPr>
          <a:xfrm>
            <a:off x="914815" y="4370108"/>
            <a:ext cx="5028370" cy="4138860"/>
          </a:xfrm>
          <a:noFill/>
        </p:spPr>
        <p:txBody>
          <a:bodyPr/>
          <a:lstStyle/>
          <a:p>
            <a:r>
              <a:rPr lang="en-GB" sz="1400" b="0" i="0" u="none" strike="noStrike" kern="1200" dirty="0">
                <a:solidFill>
                  <a:schemeClr val="tx1"/>
                </a:solidFill>
                <a:effectLst/>
                <a:latin typeface="Arial" charset="0"/>
                <a:ea typeface="+mn-ea"/>
                <a:cs typeface="+mn-cs"/>
              </a:rPr>
              <a:t>Equation: gross efficiency = (work output / energy expended) * 100.</a:t>
            </a:r>
          </a:p>
          <a:p>
            <a:r>
              <a:rPr lang="en-GB" sz="1400" b="0" i="0" u="none" strike="noStrike" kern="1200" dirty="0">
                <a:solidFill>
                  <a:schemeClr val="tx1"/>
                </a:solidFill>
                <a:effectLst/>
                <a:latin typeface="Arial" charset="0"/>
                <a:ea typeface="+mn-ea"/>
                <a:cs typeface="+mn-cs"/>
              </a:rPr>
              <a:t>The formula for net efficiency: work output divided by energy expended minus resting metabolic rate * 100</a:t>
            </a:r>
          </a:p>
          <a:p>
            <a:r>
              <a:rPr lang="en-GB" sz="1400" b="0" i="0" u="none" strike="noStrike" kern="1200" dirty="0">
                <a:solidFill>
                  <a:schemeClr val="tx1"/>
                </a:solidFill>
                <a:effectLst/>
                <a:latin typeface="Arial" charset="0"/>
                <a:ea typeface="+mn-ea"/>
                <a:cs typeface="+mn-cs"/>
              </a:rPr>
              <a:t>Delta efficiency formula: (Difference in work output between two loads) / (Difference in energy expenditure between the same two loads) * 100.</a:t>
            </a:r>
            <a:endParaRPr lang="en-US" dirty="0">
              <a:latin typeface="Arial" pitchFamily="34" charset="0"/>
              <a:ea typeface="ＭＳ Ｐゴシック"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miter lim="800000"/>
            <a:headEnd/>
            <a:tailEnd/>
          </a:ln>
        </p:spPr>
        <p:txBody>
          <a:bodyPr/>
          <a:lstStyle/>
          <a:p>
            <a:fld id="{0C355D55-F72A-4F1B-9433-25274977D654}" type="slidenum">
              <a:rPr lang="en-US"/>
              <a:pPr/>
              <a:t>27</a:t>
            </a:fld>
            <a:endParaRPr lang="en-US" dirty="0"/>
          </a:p>
        </p:txBody>
      </p:sp>
      <p:sp>
        <p:nvSpPr>
          <p:cNvPr id="54274" name="Rectangle 2"/>
          <p:cNvSpPr>
            <a:spLocks noGrp="1" noRot="1" noChangeAspect="1" noChangeArrowheads="1" noTextEdit="1"/>
          </p:cNvSpPr>
          <p:nvPr>
            <p:ph type="sldImg"/>
          </p:nvPr>
        </p:nvSpPr>
        <p:spPr>
          <a:xfrm>
            <a:off x="1131888" y="690563"/>
            <a:ext cx="4597400" cy="3449637"/>
          </a:xfrm>
          <a:ln/>
        </p:spPr>
      </p:sp>
      <p:sp>
        <p:nvSpPr>
          <p:cNvPr id="54275"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miter lim="800000"/>
            <a:headEnd/>
            <a:tailEnd/>
          </a:ln>
        </p:spPr>
        <p:txBody>
          <a:bodyPr/>
          <a:lstStyle/>
          <a:p>
            <a:fld id="{0D9D2627-7A88-4209-A94A-DAD381E08610}" type="slidenum">
              <a:rPr lang="en-US"/>
              <a:pPr/>
              <a:t>28</a:t>
            </a:fld>
            <a:endParaRPr lang="en-US" dirty="0"/>
          </a:p>
        </p:txBody>
      </p:sp>
      <p:sp>
        <p:nvSpPr>
          <p:cNvPr id="56322" name="Rectangle 2"/>
          <p:cNvSpPr>
            <a:spLocks noGrp="1" noRot="1" noChangeAspect="1" noChangeArrowheads="1" noTextEdit="1"/>
          </p:cNvSpPr>
          <p:nvPr>
            <p:ph type="sldImg"/>
          </p:nvPr>
        </p:nvSpPr>
        <p:spPr>
          <a:xfrm>
            <a:off x="1131888" y="690563"/>
            <a:ext cx="4597400" cy="3449637"/>
          </a:xfrm>
          <a:ln/>
        </p:spPr>
      </p:sp>
      <p:sp>
        <p:nvSpPr>
          <p:cNvPr id="56323" name="Rectangle 3"/>
          <p:cNvSpPr>
            <a:spLocks noGrp="1" noChangeArrowheads="1"/>
          </p:cNvSpPr>
          <p:nvPr>
            <p:ph type="body" idx="1"/>
          </p:nvPr>
        </p:nvSpPr>
        <p:spPr>
          <a:xfrm>
            <a:off x="914815" y="4370108"/>
            <a:ext cx="5028370" cy="4138860"/>
          </a:xfrm>
          <a:noFill/>
        </p:spPr>
        <p:txBody>
          <a:bodyPr/>
          <a:lstStyle/>
          <a:p>
            <a:r>
              <a:rPr lang="en-GB" sz="1400" b="0" i="0" u="none" strike="noStrike" kern="1200" dirty="0">
                <a:solidFill>
                  <a:schemeClr val="tx1"/>
                </a:solidFill>
                <a:effectLst/>
                <a:latin typeface="Arial" charset="0"/>
                <a:ea typeface="+mn-ea"/>
                <a:cs typeface="+mn-cs"/>
              </a:rPr>
              <a:t>The oxygen cost (expressed as mL·kg</a:t>
            </a:r>
            <a:r>
              <a:rPr lang="en-GB" sz="1400" b="0" i="0" u="none" strike="noStrike" kern="1200" baseline="30000" dirty="0">
                <a:solidFill>
                  <a:schemeClr val="tx1"/>
                </a:solidFill>
                <a:effectLst/>
                <a:latin typeface="Arial" charset="0"/>
                <a:ea typeface="+mn-ea"/>
                <a:cs typeface="+mn-cs"/>
              </a:rPr>
              <a:t>−1</a:t>
            </a:r>
            <a:r>
              <a:rPr lang="en-GB" sz="1400" b="0" i="0" u="none" strike="noStrike" kern="1200" dirty="0">
                <a:solidFill>
                  <a:schemeClr val="tx1"/>
                </a:solidFill>
                <a:effectLst/>
                <a:latin typeface="Arial" charset="0"/>
                <a:ea typeface="+mn-ea"/>
                <a:cs typeface="+mn-cs"/>
              </a:rPr>
              <a:t>·min</a:t>
            </a:r>
            <a:r>
              <a:rPr lang="en-GB" sz="1400" b="0" i="0" u="none" strike="noStrike" kern="1200" baseline="30000" dirty="0">
                <a:solidFill>
                  <a:schemeClr val="tx1"/>
                </a:solidFill>
                <a:effectLst/>
                <a:latin typeface="Arial" charset="0"/>
                <a:ea typeface="+mn-ea"/>
                <a:cs typeface="+mn-cs"/>
              </a:rPr>
              <a:t>−1</a:t>
            </a:r>
            <a:r>
              <a:rPr lang="en-GB" sz="1400" b="0" i="0" u="none" strike="noStrike" kern="1200" dirty="0">
                <a:solidFill>
                  <a:schemeClr val="tx1"/>
                </a:solidFill>
                <a:effectLst/>
                <a:latin typeface="Arial" charset="0"/>
                <a:ea typeface="+mn-ea"/>
                <a:cs typeface="+mn-cs"/>
              </a:rPr>
              <a:t>) of walking </a:t>
            </a:r>
            <a:r>
              <a:rPr lang="en-GB" sz="1400" b="1" i="0" u="none" strike="noStrike" kern="1200" dirty="0">
                <a:solidFill>
                  <a:schemeClr val="tx1"/>
                </a:solidFill>
                <a:effectLst/>
                <a:latin typeface="Arial" charset="0"/>
                <a:ea typeface="+mn-ea"/>
                <a:cs typeface="+mn-cs"/>
              </a:rPr>
              <a:t>(A)</a:t>
            </a:r>
            <a:r>
              <a:rPr lang="en-GB" sz="1400" b="0" i="0" u="none" strike="noStrike" kern="1200" dirty="0">
                <a:solidFill>
                  <a:schemeClr val="tx1"/>
                </a:solidFill>
                <a:effectLst/>
                <a:latin typeface="Arial" charset="0"/>
                <a:ea typeface="+mn-ea"/>
                <a:cs typeface="+mn-cs"/>
              </a:rPr>
              <a:t> and running </a:t>
            </a:r>
            <a:r>
              <a:rPr lang="en-GB" sz="1400" b="1" i="0" u="none" strike="noStrike" kern="1200" dirty="0">
                <a:solidFill>
                  <a:schemeClr val="tx1"/>
                </a:solidFill>
                <a:effectLst/>
                <a:latin typeface="Arial" charset="0"/>
                <a:ea typeface="+mn-ea"/>
                <a:cs typeface="+mn-cs"/>
              </a:rPr>
              <a:t>(B)</a:t>
            </a:r>
            <a:r>
              <a:rPr lang="en-GB" sz="1400" b="0" i="0" u="none" strike="noStrike" kern="1200" dirty="0">
                <a:solidFill>
                  <a:schemeClr val="tx1"/>
                </a:solidFill>
                <a:effectLst/>
                <a:latin typeface="Arial" charset="0"/>
                <a:ea typeface="+mn-ea"/>
                <a:cs typeface="+mn-cs"/>
              </a:rPr>
              <a:t> increases rectilinearly as velocity increases. However, the slopes of the two lines are different, and the lines are not continuous from slow walking to fast running. Prepubertal males and prepubertal females are less economical than adult males and females as indicated by the higher oxygen cost at each and every velocity.</a:t>
            </a:r>
            <a:endParaRPr lang="en-US" dirty="0">
              <a:latin typeface="Arial" pitchFamily="34" charset="0"/>
              <a:ea typeface="ＭＳ Ｐゴシック" charset="-128"/>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a:noFill/>
          <a:ln>
            <a:miter lim="800000"/>
            <a:headEnd/>
            <a:tailEnd/>
          </a:ln>
        </p:spPr>
        <p:txBody>
          <a:bodyPr/>
          <a:lstStyle/>
          <a:p>
            <a:fld id="{66820A0F-E95D-4D35-A008-C5C3D6EB11DC}" type="slidenum">
              <a:rPr lang="en-US"/>
              <a:pPr/>
              <a:t>29</a:t>
            </a:fld>
            <a:endParaRPr lang="en-US" dirty="0"/>
          </a:p>
        </p:txBody>
      </p:sp>
      <p:sp>
        <p:nvSpPr>
          <p:cNvPr id="58370" name="Rectangle 2"/>
          <p:cNvSpPr>
            <a:spLocks noGrp="1" noRot="1" noChangeAspect="1" noChangeArrowheads="1" noTextEdit="1"/>
          </p:cNvSpPr>
          <p:nvPr>
            <p:ph type="sldImg"/>
          </p:nvPr>
        </p:nvSpPr>
        <p:spPr>
          <a:xfrm>
            <a:off x="1131888" y="690563"/>
            <a:ext cx="4597400" cy="3449637"/>
          </a:xfrm>
          <a:ln/>
        </p:spPr>
      </p:sp>
      <p:sp>
        <p:nvSpPr>
          <p:cNvPr id="58371" name="Rectangle 3"/>
          <p:cNvSpPr>
            <a:spLocks noGrp="1" noChangeArrowheads="1"/>
          </p:cNvSpPr>
          <p:nvPr>
            <p:ph type="body" idx="1"/>
          </p:nvPr>
        </p:nvSpPr>
        <p:spPr>
          <a:xfrm>
            <a:off x="914815" y="4370108"/>
            <a:ext cx="5028370" cy="4138860"/>
          </a:xfrm>
          <a:noFill/>
        </p:spPr>
        <p:txBody>
          <a:bodyPr/>
          <a:lstStyle/>
          <a:p>
            <a:endParaRPr lang="en-US" dirty="0">
              <a:latin typeface="Arial" pitchFamily="34" charset="0"/>
              <a:ea typeface="ＭＳ Ｐゴシック"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19"/>
          <p:cNvSpPr>
            <a:spLocks noChangeArrowheads="1"/>
          </p:cNvSpPr>
          <p:nvPr userDrawn="1"/>
        </p:nvSpPr>
        <p:spPr bwMode="auto">
          <a:xfrm>
            <a:off x="1219200" y="2667000"/>
            <a:ext cx="6705600" cy="3505200"/>
          </a:xfrm>
          <a:prstGeom prst="rect">
            <a:avLst/>
          </a:prstGeom>
          <a:noFill/>
          <a:ln w="19050">
            <a:solidFill>
              <a:srgbClr val="1974CF"/>
            </a:solidFill>
            <a:miter lim="800000"/>
            <a:headEnd/>
            <a:tailEnd/>
          </a:ln>
        </p:spPr>
        <p:txBody>
          <a:bodyPr wrap="none" anchor="ct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eaLnBrk="1" hangingPunct="1">
              <a:defRPr/>
            </a:pPr>
            <a:endParaRPr lang="en-US" altLang="en-US" dirty="0"/>
          </a:p>
        </p:txBody>
      </p:sp>
      <p:sp>
        <p:nvSpPr>
          <p:cNvPr id="6" name="Text Box 23"/>
          <p:cNvSpPr txBox="1">
            <a:spLocks noChangeArrowheads="1"/>
          </p:cNvSpPr>
          <p:nvPr userDrawn="1"/>
        </p:nvSpPr>
        <p:spPr bwMode="auto">
          <a:xfrm>
            <a:off x="0" y="6588125"/>
            <a:ext cx="9144000"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eaLnBrk="1" hangingPunct="1">
              <a:spcBef>
                <a:spcPct val="50000"/>
              </a:spcBef>
              <a:defRPr/>
            </a:pPr>
            <a:r>
              <a:rPr lang="en-US" altLang="en-US" sz="1000" dirty="0"/>
              <a:t>Copyright © 2018 Wolters Kluwer Health | Lippincott Williams &amp; Wilkins</a:t>
            </a:r>
          </a:p>
        </p:txBody>
      </p:sp>
      <p:sp>
        <p:nvSpPr>
          <p:cNvPr id="181265" name="Rectangle 17"/>
          <p:cNvSpPr>
            <a:spLocks noGrp="1" noChangeArrowheads="1"/>
          </p:cNvSpPr>
          <p:nvPr>
            <p:ph type="ctrTitle"/>
          </p:nvPr>
        </p:nvSpPr>
        <p:spPr>
          <a:xfrm>
            <a:off x="1223963" y="3724275"/>
            <a:ext cx="6692900" cy="838200"/>
          </a:xfrm>
          <a:effectLst/>
        </p:spPr>
        <p:txBody>
          <a:bodyPr anchorCtr="1"/>
          <a:lstStyle>
            <a:lvl1pPr algn="ctr">
              <a:defRPr/>
            </a:lvl1pPr>
          </a:lstStyle>
          <a:p>
            <a:r>
              <a:rPr lang="en-US"/>
              <a:t>Click to edit Master title style</a:t>
            </a:r>
          </a:p>
        </p:txBody>
      </p:sp>
      <p:sp>
        <p:nvSpPr>
          <p:cNvPr id="181266" name="Rectangle 18"/>
          <p:cNvSpPr>
            <a:spLocks noGrp="1" noChangeArrowheads="1"/>
          </p:cNvSpPr>
          <p:nvPr>
            <p:ph type="subTitle" idx="1"/>
          </p:nvPr>
        </p:nvSpPr>
        <p:spPr>
          <a:xfrm>
            <a:off x="1371600" y="5307013"/>
            <a:ext cx="6400800" cy="533400"/>
          </a:xfrm>
        </p:spPr>
        <p:txBody>
          <a:bodyPr lIns="91440" tIns="45720" rIns="91440" bIns="45720"/>
          <a:lstStyle>
            <a:lvl1pPr marL="0" indent="0" algn="ctr">
              <a:buFontTx/>
              <a:buNone/>
              <a:defRPr sz="1800"/>
            </a:lvl1pPr>
          </a:lstStyle>
          <a:p>
            <a:r>
              <a:rPr lang="en-US"/>
              <a:t>Click to edit Master subtitle style</a:t>
            </a:r>
          </a:p>
        </p:txBody>
      </p:sp>
      <p:pic>
        <p:nvPicPr>
          <p:cNvPr id="7" name="Picture 10" descr="ppt_opener.jp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407988"/>
            <a:ext cx="9144000" cy="647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30200" y="2346325"/>
            <a:ext cx="4230688"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13288" y="2346325"/>
            <a:ext cx="4230687"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99263" y="1611313"/>
            <a:ext cx="2155825" cy="44211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30200" y="1611313"/>
            <a:ext cx="6316663" cy="44211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0213" y="1611313"/>
            <a:ext cx="8524875" cy="388937"/>
          </a:xfrm>
        </p:spPr>
        <p:txBody>
          <a:bodyPr/>
          <a:lstStyle/>
          <a:p>
            <a:r>
              <a:rPr lang="en-US"/>
              <a:t>Click to edit Master title style</a:t>
            </a:r>
          </a:p>
        </p:txBody>
      </p:sp>
      <p:sp>
        <p:nvSpPr>
          <p:cNvPr id="3" name="Text Placeholder 2"/>
          <p:cNvSpPr>
            <a:spLocks noGrp="1"/>
          </p:cNvSpPr>
          <p:nvPr>
            <p:ph type="body" sz="half" idx="1"/>
          </p:nvPr>
        </p:nvSpPr>
        <p:spPr>
          <a:xfrm>
            <a:off x="330200" y="2346325"/>
            <a:ext cx="4230688" cy="3686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13288" y="2346325"/>
            <a:ext cx="4230687" cy="3686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3"/>
          <p:cNvSpPr>
            <a:spLocks noGrp="1" noChangeArrowheads="1"/>
          </p:cNvSpPr>
          <p:nvPr>
            <p:ph type="title"/>
          </p:nvPr>
        </p:nvSpPr>
        <p:spPr bwMode="auto">
          <a:xfrm>
            <a:off x="309562" y="468313"/>
            <a:ext cx="8524875" cy="388937"/>
          </a:xfrm>
          <a:prstGeom prst="rect">
            <a:avLst/>
          </a:prstGeom>
          <a:noFill/>
          <a:ln w="9525">
            <a:noFill/>
            <a:miter lim="800000"/>
            <a:headEnd/>
            <a:tailEnd/>
          </a:ln>
          <a:effectLst>
            <a:outerShdw dist="17961" dir="2700000" algn="ctr" rotWithShape="0">
              <a:schemeClr val="bg2"/>
            </a:outerShdw>
          </a:effectLst>
        </p:spPr>
        <p:txBody>
          <a:bodyPr vert="horz" wrap="square" lIns="0" tIns="0" rIns="0" bIns="0" numCol="1" anchor="b" anchorCtr="0" compatLnSpc="1">
            <a:prstTxWarp prst="textNoShape">
              <a:avLst/>
            </a:prstTxWarp>
            <a:spAutoFit/>
          </a:bodyPr>
          <a:lstStyle/>
          <a:p>
            <a:pPr lvl="0"/>
            <a:r>
              <a:rPr lang="en-US" altLang="en-US"/>
              <a:t>Click to edit Master title style</a:t>
            </a:r>
          </a:p>
        </p:txBody>
      </p:sp>
      <p:sp>
        <p:nvSpPr>
          <p:cNvPr id="1027" name="Rectangle 4"/>
          <p:cNvSpPr>
            <a:spLocks noGrp="1" noChangeArrowheads="1"/>
          </p:cNvSpPr>
          <p:nvPr>
            <p:ph type="body" idx="1"/>
          </p:nvPr>
        </p:nvSpPr>
        <p:spPr bwMode="auto">
          <a:xfrm>
            <a:off x="303213" y="1406525"/>
            <a:ext cx="8613775" cy="3686175"/>
          </a:xfrm>
          <a:prstGeom prst="rect">
            <a:avLst/>
          </a:prstGeom>
          <a:noFill/>
          <a:ln w="9525">
            <a:noFill/>
            <a:miter lim="800000"/>
            <a:headEnd/>
            <a:tailEnd/>
          </a:ln>
        </p:spPr>
        <p:txBody>
          <a:bodyPr vert="horz" wrap="square" lIns="92075" tIns="46038" rIns="92075" bIns="46038"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Text Box 8"/>
          <p:cNvSpPr txBox="1">
            <a:spLocks noChangeArrowheads="1"/>
          </p:cNvSpPr>
          <p:nvPr userDrawn="1"/>
        </p:nvSpPr>
        <p:spPr bwMode="auto">
          <a:xfrm>
            <a:off x="6003925" y="6089650"/>
            <a:ext cx="2820988" cy="457200"/>
          </a:xfrm>
          <a:prstGeom prst="rect">
            <a:avLst/>
          </a:prstGeom>
          <a:noFill/>
          <a:ln>
            <a:noFill/>
          </a:ln>
        </p:spPr>
        <p:txBody>
          <a:bodyPr>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algn="l" eaLnBrk="1" hangingPunct="1">
              <a:defRPr/>
            </a:pPr>
            <a:endParaRPr lang="en-US" altLang="en-US" dirty="0"/>
          </a:p>
        </p:txBody>
      </p:sp>
      <p:sp>
        <p:nvSpPr>
          <p:cNvPr id="1030" name="Text Box 11"/>
          <p:cNvSpPr txBox="1">
            <a:spLocks noChangeArrowheads="1"/>
          </p:cNvSpPr>
          <p:nvPr userDrawn="1"/>
        </p:nvSpPr>
        <p:spPr bwMode="auto">
          <a:xfrm>
            <a:off x="303213" y="6581775"/>
            <a:ext cx="8840787"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algn="r" eaLnBrk="1" hangingPunct="1">
              <a:spcBef>
                <a:spcPct val="50000"/>
              </a:spcBef>
              <a:defRPr/>
            </a:pPr>
            <a:endParaRPr lang="en-US" altLang="en-US" sz="1000" dirty="0"/>
          </a:p>
        </p:txBody>
      </p:sp>
      <p:sp>
        <p:nvSpPr>
          <p:cNvPr id="8" name="Text Box 23"/>
          <p:cNvSpPr txBox="1">
            <a:spLocks noChangeArrowheads="1"/>
          </p:cNvSpPr>
          <p:nvPr userDrawn="1"/>
        </p:nvSpPr>
        <p:spPr bwMode="auto">
          <a:xfrm>
            <a:off x="0" y="6588125"/>
            <a:ext cx="9144000"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eaLnBrk="1" hangingPunct="1">
              <a:spcBef>
                <a:spcPct val="50000"/>
              </a:spcBef>
              <a:defRPr/>
            </a:pPr>
            <a:r>
              <a:rPr lang="en-US" altLang="en-US" sz="1000" dirty="0"/>
              <a:t>Copyright © 2018 Wolters Kluwer • All Rights Reserved</a:t>
            </a:r>
          </a:p>
        </p:txBody>
      </p:sp>
      <p:cxnSp>
        <p:nvCxnSpPr>
          <p:cNvPr id="9" name="Straight Connector 8"/>
          <p:cNvCxnSpPr/>
          <p:nvPr userDrawn="1"/>
        </p:nvCxnSpPr>
        <p:spPr>
          <a:xfrm>
            <a:off x="0" y="1120775"/>
            <a:ext cx="9144000" cy="0"/>
          </a:xfrm>
          <a:prstGeom prst="line">
            <a:avLst/>
          </a:prstGeom>
          <a:ln>
            <a:solidFill>
              <a:schemeClr val="accent1"/>
            </a:solidFill>
          </a:ln>
        </p:spPr>
        <p:style>
          <a:lnRef idx="1">
            <a:schemeClr val="dk1"/>
          </a:lnRef>
          <a:fillRef idx="0">
            <a:schemeClr val="dk1"/>
          </a:fillRef>
          <a:effectRef idx="0">
            <a:schemeClr val="dk1"/>
          </a:effectRef>
          <a:fontRef idx="minor">
            <a:schemeClr val="tx1"/>
          </a:fontRef>
        </p:style>
      </p:cxnSp>
      <p:pic>
        <p:nvPicPr>
          <p:cNvPr id="10" name="Picture 14" descr="WK_CMYK.jpg"/>
          <p:cNvPicPr>
            <a:picLocks noChangeAspect="1"/>
          </p:cNvPicPr>
          <p:nvPr userDrawn="1"/>
        </p:nvPicPr>
        <p:blipFill>
          <a:blip r:embed="rId14" cstate="print">
            <a:extLst>
              <a:ext uri="{28A0092B-C50C-407E-A947-70E740481C1C}">
                <a14:useLocalDpi xmlns:a14="http://schemas.microsoft.com/office/drawing/2010/main" val="0"/>
              </a:ext>
            </a:extLst>
          </a:blip>
          <a:srcRect/>
          <a:stretch>
            <a:fillRect/>
          </a:stretch>
        </p:blipFill>
        <p:spPr bwMode="auto">
          <a:xfrm>
            <a:off x="457200" y="6600825"/>
            <a:ext cx="1317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886"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Lst>
  <p:transition/>
  <p:txStyles>
    <p:titleStyle>
      <a:lvl1pPr algn="l" rtl="0" eaLnBrk="0" fontAlgn="base" hangingPunct="0">
        <a:lnSpc>
          <a:spcPct val="90000"/>
        </a:lnSpc>
        <a:spcBef>
          <a:spcPct val="0"/>
        </a:spcBef>
        <a:spcAft>
          <a:spcPct val="0"/>
        </a:spcAft>
        <a:defRPr sz="2800" b="1">
          <a:solidFill>
            <a:srgbClr val="186EC4"/>
          </a:solidFill>
          <a:latin typeface="+mj-lt"/>
          <a:ea typeface="+mj-ea"/>
          <a:cs typeface="+mj-cs"/>
        </a:defRPr>
      </a:lvl1pPr>
      <a:lvl2pPr algn="l" rtl="0" eaLnBrk="0" fontAlgn="base" hangingPunct="0">
        <a:lnSpc>
          <a:spcPct val="90000"/>
        </a:lnSpc>
        <a:spcBef>
          <a:spcPct val="0"/>
        </a:spcBef>
        <a:spcAft>
          <a:spcPct val="0"/>
        </a:spcAft>
        <a:defRPr sz="2800" b="1">
          <a:solidFill>
            <a:srgbClr val="186EC4"/>
          </a:solidFill>
          <a:latin typeface="Verdana" pitchFamily="34" charset="0"/>
        </a:defRPr>
      </a:lvl2pPr>
      <a:lvl3pPr algn="l" rtl="0" eaLnBrk="0" fontAlgn="base" hangingPunct="0">
        <a:lnSpc>
          <a:spcPct val="90000"/>
        </a:lnSpc>
        <a:spcBef>
          <a:spcPct val="0"/>
        </a:spcBef>
        <a:spcAft>
          <a:spcPct val="0"/>
        </a:spcAft>
        <a:defRPr sz="2800" b="1">
          <a:solidFill>
            <a:srgbClr val="186EC4"/>
          </a:solidFill>
          <a:latin typeface="Verdana" pitchFamily="34" charset="0"/>
        </a:defRPr>
      </a:lvl3pPr>
      <a:lvl4pPr algn="l" rtl="0" eaLnBrk="0" fontAlgn="base" hangingPunct="0">
        <a:lnSpc>
          <a:spcPct val="90000"/>
        </a:lnSpc>
        <a:spcBef>
          <a:spcPct val="0"/>
        </a:spcBef>
        <a:spcAft>
          <a:spcPct val="0"/>
        </a:spcAft>
        <a:defRPr sz="2800" b="1">
          <a:solidFill>
            <a:srgbClr val="186EC4"/>
          </a:solidFill>
          <a:latin typeface="Verdana" pitchFamily="34" charset="0"/>
        </a:defRPr>
      </a:lvl4pPr>
      <a:lvl5pPr algn="l" rtl="0" eaLnBrk="0" fontAlgn="base" hangingPunct="0">
        <a:lnSpc>
          <a:spcPct val="90000"/>
        </a:lnSpc>
        <a:spcBef>
          <a:spcPct val="0"/>
        </a:spcBef>
        <a:spcAft>
          <a:spcPct val="0"/>
        </a:spcAft>
        <a:defRPr sz="2800" b="1">
          <a:solidFill>
            <a:srgbClr val="186EC4"/>
          </a:solidFill>
          <a:latin typeface="Verdana" pitchFamily="34" charset="0"/>
        </a:defRPr>
      </a:lvl5pPr>
      <a:lvl6pPr marL="457200" algn="l" rtl="0" fontAlgn="base">
        <a:lnSpc>
          <a:spcPct val="90000"/>
        </a:lnSpc>
        <a:spcBef>
          <a:spcPct val="0"/>
        </a:spcBef>
        <a:spcAft>
          <a:spcPct val="0"/>
        </a:spcAft>
        <a:defRPr sz="2800" b="1">
          <a:solidFill>
            <a:srgbClr val="186EC4"/>
          </a:solidFill>
          <a:latin typeface="Verdana" pitchFamily="34" charset="0"/>
        </a:defRPr>
      </a:lvl6pPr>
      <a:lvl7pPr marL="914400" algn="l" rtl="0" fontAlgn="base">
        <a:lnSpc>
          <a:spcPct val="90000"/>
        </a:lnSpc>
        <a:spcBef>
          <a:spcPct val="0"/>
        </a:spcBef>
        <a:spcAft>
          <a:spcPct val="0"/>
        </a:spcAft>
        <a:defRPr sz="2800" b="1">
          <a:solidFill>
            <a:srgbClr val="186EC4"/>
          </a:solidFill>
          <a:latin typeface="Verdana" pitchFamily="34" charset="0"/>
        </a:defRPr>
      </a:lvl7pPr>
      <a:lvl8pPr marL="1371600" algn="l" rtl="0" fontAlgn="base">
        <a:lnSpc>
          <a:spcPct val="90000"/>
        </a:lnSpc>
        <a:spcBef>
          <a:spcPct val="0"/>
        </a:spcBef>
        <a:spcAft>
          <a:spcPct val="0"/>
        </a:spcAft>
        <a:defRPr sz="2800" b="1">
          <a:solidFill>
            <a:srgbClr val="186EC4"/>
          </a:solidFill>
          <a:latin typeface="Verdana" pitchFamily="34" charset="0"/>
        </a:defRPr>
      </a:lvl8pPr>
      <a:lvl9pPr marL="1828800" algn="l" rtl="0" fontAlgn="base">
        <a:lnSpc>
          <a:spcPct val="90000"/>
        </a:lnSpc>
        <a:spcBef>
          <a:spcPct val="0"/>
        </a:spcBef>
        <a:spcAft>
          <a:spcPct val="0"/>
        </a:spcAft>
        <a:defRPr sz="2800" b="1">
          <a:solidFill>
            <a:srgbClr val="186EC4"/>
          </a:solidFill>
          <a:latin typeface="Verdana" pitchFamily="34" charset="0"/>
        </a:defRPr>
      </a:lvl9pPr>
    </p:titleStyle>
    <p:bodyStyle>
      <a:lvl1pPr marL="280988" indent="-280988" algn="l" rtl="0" eaLnBrk="0" fontAlgn="base" hangingPunct="0">
        <a:lnSpc>
          <a:spcPct val="90000"/>
        </a:lnSpc>
        <a:spcBef>
          <a:spcPct val="60000"/>
        </a:spcBef>
        <a:spcAft>
          <a:spcPct val="0"/>
        </a:spcAft>
        <a:buClr>
          <a:srgbClr val="CC9900"/>
        </a:buClr>
        <a:buChar char="•"/>
        <a:defRPr sz="2200">
          <a:solidFill>
            <a:schemeClr val="tx1"/>
          </a:solidFill>
          <a:latin typeface="+mn-lt"/>
          <a:ea typeface="+mn-ea"/>
          <a:cs typeface="+mn-cs"/>
        </a:defRPr>
      </a:lvl1pPr>
      <a:lvl2pPr marL="862013" indent="-404813" algn="l" rtl="0" eaLnBrk="0" fontAlgn="base" hangingPunct="0">
        <a:lnSpc>
          <a:spcPct val="90000"/>
        </a:lnSpc>
        <a:spcBef>
          <a:spcPct val="60000"/>
        </a:spcBef>
        <a:spcAft>
          <a:spcPct val="0"/>
        </a:spcAft>
        <a:buClr>
          <a:srgbClr val="CC9900"/>
        </a:buClr>
        <a:buChar char="–"/>
        <a:defRPr sz="2200">
          <a:solidFill>
            <a:schemeClr val="tx1"/>
          </a:solidFill>
          <a:latin typeface="+mn-lt"/>
        </a:defRPr>
      </a:lvl2pPr>
      <a:lvl3pPr marL="1204913"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3pPr>
      <a:lvl4pPr marL="16002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4pPr>
      <a:lvl5pPr marL="20574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5pPr>
      <a:lvl6pPr marL="2514600" indent="-228600" algn="l" rtl="0" fontAlgn="base">
        <a:lnSpc>
          <a:spcPct val="90000"/>
        </a:lnSpc>
        <a:spcBef>
          <a:spcPct val="60000"/>
        </a:spcBef>
        <a:spcAft>
          <a:spcPct val="0"/>
        </a:spcAft>
        <a:buClr>
          <a:srgbClr val="CC9900"/>
        </a:buClr>
        <a:buChar char="•"/>
        <a:defRPr sz="2200">
          <a:solidFill>
            <a:schemeClr val="tx1"/>
          </a:solidFill>
          <a:latin typeface="+mn-lt"/>
        </a:defRPr>
      </a:lvl6pPr>
      <a:lvl7pPr marL="2971800" indent="-228600" algn="l" rtl="0" fontAlgn="base">
        <a:lnSpc>
          <a:spcPct val="90000"/>
        </a:lnSpc>
        <a:spcBef>
          <a:spcPct val="60000"/>
        </a:spcBef>
        <a:spcAft>
          <a:spcPct val="0"/>
        </a:spcAft>
        <a:buClr>
          <a:srgbClr val="CC9900"/>
        </a:buClr>
        <a:buChar char="•"/>
        <a:defRPr sz="2200">
          <a:solidFill>
            <a:schemeClr val="tx1"/>
          </a:solidFill>
          <a:latin typeface="+mn-lt"/>
        </a:defRPr>
      </a:lvl7pPr>
      <a:lvl8pPr marL="3429000" indent="-228600" algn="l" rtl="0" fontAlgn="base">
        <a:lnSpc>
          <a:spcPct val="90000"/>
        </a:lnSpc>
        <a:spcBef>
          <a:spcPct val="60000"/>
        </a:spcBef>
        <a:spcAft>
          <a:spcPct val="0"/>
        </a:spcAft>
        <a:buClr>
          <a:srgbClr val="CC9900"/>
        </a:buClr>
        <a:buChar char="•"/>
        <a:defRPr sz="2200">
          <a:solidFill>
            <a:schemeClr val="tx1"/>
          </a:solidFill>
          <a:latin typeface="+mn-lt"/>
        </a:defRPr>
      </a:lvl8pPr>
      <a:lvl9pPr marL="3886200" indent="-228600" algn="l" rtl="0" fontAlgn="base">
        <a:lnSpc>
          <a:spcPct val="90000"/>
        </a:lnSpc>
        <a:spcBef>
          <a:spcPct val="60000"/>
        </a:spcBef>
        <a:spcAft>
          <a:spcPct val="0"/>
        </a:spcAft>
        <a:buClr>
          <a:srgbClr val="CC9900"/>
        </a:buClr>
        <a:buChar char="•"/>
        <a:defRPr sz="2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065213" y="2647666"/>
            <a:ext cx="7099300" cy="2702256"/>
          </a:xfrm>
          <a:prstGeom prst="rect">
            <a:avLst/>
          </a:prstGeom>
          <a:ln w="25400" cap="flat" cmpd="sng" algn="ctr">
            <a:noFill/>
            <a:prstDash val="solid"/>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lstStyle>
            <a:lvl1pPr algn="l" rtl="0" eaLnBrk="0" fontAlgn="base" hangingPunct="0">
              <a:lnSpc>
                <a:spcPct val="90000"/>
              </a:lnSpc>
              <a:spcBef>
                <a:spcPct val="0"/>
              </a:spcBef>
              <a:spcAft>
                <a:spcPct val="0"/>
              </a:spcAft>
              <a:defRPr sz="2800" b="1">
                <a:solidFill>
                  <a:schemeClr val="dk1"/>
                </a:solidFill>
                <a:latin typeface="+mn-lt"/>
                <a:ea typeface="+mn-ea"/>
                <a:cs typeface="+mn-cs"/>
              </a:defRPr>
            </a:lvl1pPr>
            <a:lvl2pPr algn="l" rtl="0" eaLnBrk="0" fontAlgn="base" hangingPunct="0">
              <a:lnSpc>
                <a:spcPct val="90000"/>
              </a:lnSpc>
              <a:spcBef>
                <a:spcPct val="0"/>
              </a:spcBef>
              <a:spcAft>
                <a:spcPct val="0"/>
              </a:spcAft>
              <a:defRPr sz="2800" b="1">
                <a:solidFill>
                  <a:schemeClr val="dk1"/>
                </a:solidFill>
                <a:latin typeface="+mn-lt"/>
                <a:ea typeface="+mn-ea"/>
                <a:cs typeface="+mn-cs"/>
              </a:defRPr>
            </a:lvl2pPr>
            <a:lvl3pPr algn="l" rtl="0" eaLnBrk="0" fontAlgn="base" hangingPunct="0">
              <a:lnSpc>
                <a:spcPct val="90000"/>
              </a:lnSpc>
              <a:spcBef>
                <a:spcPct val="0"/>
              </a:spcBef>
              <a:spcAft>
                <a:spcPct val="0"/>
              </a:spcAft>
              <a:defRPr sz="2800" b="1">
                <a:solidFill>
                  <a:schemeClr val="dk1"/>
                </a:solidFill>
                <a:latin typeface="+mn-lt"/>
                <a:ea typeface="+mn-ea"/>
                <a:cs typeface="+mn-cs"/>
              </a:defRPr>
            </a:lvl3pPr>
            <a:lvl4pPr algn="l" rtl="0" eaLnBrk="0" fontAlgn="base" hangingPunct="0">
              <a:lnSpc>
                <a:spcPct val="90000"/>
              </a:lnSpc>
              <a:spcBef>
                <a:spcPct val="0"/>
              </a:spcBef>
              <a:spcAft>
                <a:spcPct val="0"/>
              </a:spcAft>
              <a:defRPr sz="2800" b="1">
                <a:solidFill>
                  <a:schemeClr val="dk1"/>
                </a:solidFill>
                <a:latin typeface="+mn-lt"/>
                <a:ea typeface="+mn-ea"/>
                <a:cs typeface="+mn-cs"/>
              </a:defRPr>
            </a:lvl4pPr>
            <a:lvl5pPr algn="l" rtl="0" eaLnBrk="0" fontAlgn="base" hangingPunct="0">
              <a:lnSpc>
                <a:spcPct val="90000"/>
              </a:lnSpc>
              <a:spcBef>
                <a:spcPct val="0"/>
              </a:spcBef>
              <a:spcAft>
                <a:spcPct val="0"/>
              </a:spcAft>
              <a:defRPr sz="2800" b="1">
                <a:solidFill>
                  <a:schemeClr val="dk1"/>
                </a:solidFill>
                <a:latin typeface="+mn-lt"/>
                <a:ea typeface="+mn-ea"/>
                <a:cs typeface="+mn-cs"/>
              </a:defRPr>
            </a:lvl5pPr>
            <a:lvl6pPr marL="457200" algn="l" rtl="0" fontAlgn="base">
              <a:lnSpc>
                <a:spcPct val="90000"/>
              </a:lnSpc>
              <a:spcBef>
                <a:spcPct val="0"/>
              </a:spcBef>
              <a:spcAft>
                <a:spcPct val="0"/>
              </a:spcAft>
              <a:defRPr sz="2800" b="1">
                <a:solidFill>
                  <a:schemeClr val="dk1"/>
                </a:solidFill>
                <a:latin typeface="+mn-lt"/>
                <a:ea typeface="+mn-ea"/>
                <a:cs typeface="+mn-cs"/>
              </a:defRPr>
            </a:lvl6pPr>
            <a:lvl7pPr marL="914400" algn="l" rtl="0" fontAlgn="base">
              <a:lnSpc>
                <a:spcPct val="90000"/>
              </a:lnSpc>
              <a:spcBef>
                <a:spcPct val="0"/>
              </a:spcBef>
              <a:spcAft>
                <a:spcPct val="0"/>
              </a:spcAft>
              <a:defRPr sz="2800" b="1">
                <a:solidFill>
                  <a:schemeClr val="dk1"/>
                </a:solidFill>
                <a:latin typeface="+mn-lt"/>
                <a:ea typeface="+mn-ea"/>
                <a:cs typeface="+mn-cs"/>
              </a:defRPr>
            </a:lvl7pPr>
            <a:lvl8pPr marL="1371600" algn="l" rtl="0" fontAlgn="base">
              <a:lnSpc>
                <a:spcPct val="90000"/>
              </a:lnSpc>
              <a:spcBef>
                <a:spcPct val="0"/>
              </a:spcBef>
              <a:spcAft>
                <a:spcPct val="0"/>
              </a:spcAft>
              <a:defRPr sz="2800" b="1">
                <a:solidFill>
                  <a:schemeClr val="dk1"/>
                </a:solidFill>
                <a:latin typeface="+mn-lt"/>
                <a:ea typeface="+mn-ea"/>
                <a:cs typeface="+mn-cs"/>
              </a:defRPr>
            </a:lvl8pPr>
            <a:lvl9pPr marL="1828800" algn="l" rtl="0" fontAlgn="base">
              <a:lnSpc>
                <a:spcPct val="90000"/>
              </a:lnSpc>
              <a:spcBef>
                <a:spcPct val="0"/>
              </a:spcBef>
              <a:spcAft>
                <a:spcPct val="0"/>
              </a:spcAft>
              <a:defRPr sz="2800" b="1">
                <a:solidFill>
                  <a:schemeClr val="dk1"/>
                </a:solidFill>
                <a:latin typeface="+mn-lt"/>
                <a:ea typeface="+mn-ea"/>
                <a:cs typeface="+mn-cs"/>
              </a:defRPr>
            </a:lvl9pPr>
          </a:lstStyle>
          <a:p>
            <a:pPr algn="ctr">
              <a:defRPr/>
            </a:pPr>
            <a:r>
              <a:rPr lang="en-US" sz="1800" dirty="0">
                <a:solidFill>
                  <a:schemeClr val="accent1"/>
                </a:solidFill>
                <a:latin typeface="+mj-lt"/>
              </a:rPr>
              <a:t>Exercise Physiology</a:t>
            </a:r>
          </a:p>
          <a:p>
            <a:pPr algn="ctr">
              <a:defRPr/>
            </a:pPr>
            <a:r>
              <a:rPr lang="en-US" sz="1800" dirty="0">
                <a:solidFill>
                  <a:schemeClr val="accent1"/>
                </a:solidFill>
                <a:latin typeface="+mj-lt"/>
              </a:rPr>
              <a:t> for Health, Fitness, and Performance </a:t>
            </a:r>
          </a:p>
          <a:p>
            <a:pPr algn="ctr">
              <a:defRPr/>
            </a:pPr>
            <a:r>
              <a:rPr lang="en-US" sz="1800" dirty="0">
                <a:solidFill>
                  <a:schemeClr val="accent1"/>
                </a:solidFill>
                <a:latin typeface="+mj-lt"/>
              </a:rPr>
              <a:t>Fifth Edition</a:t>
            </a:r>
          </a:p>
          <a:p>
            <a:pPr algn="ctr">
              <a:defRPr/>
            </a:pPr>
            <a:endParaRPr lang="en-US" sz="1800" dirty="0">
              <a:latin typeface="+mj-lt"/>
            </a:endParaRPr>
          </a:p>
          <a:p>
            <a:pPr algn="ctr" eaLnBrk="1" hangingPunct="1">
              <a:defRPr/>
            </a:pPr>
            <a:r>
              <a:rPr lang="en-US" sz="2400" dirty="0">
                <a:solidFill>
                  <a:srgbClr val="0C66C0"/>
                </a:solidFill>
              </a:rPr>
              <a:t>Chapter 4:</a:t>
            </a:r>
            <a:br>
              <a:rPr lang="en-US" sz="2400" dirty="0">
                <a:solidFill>
                  <a:srgbClr val="0C66C0"/>
                </a:solidFill>
              </a:rPr>
            </a:br>
            <a:br>
              <a:rPr lang="en-US" sz="2400" dirty="0">
                <a:solidFill>
                  <a:srgbClr val="0C66C0"/>
                </a:solidFill>
              </a:rPr>
            </a:br>
            <a:r>
              <a:rPr lang="en-US" sz="2400" dirty="0">
                <a:solidFill>
                  <a:srgbClr val="0C66C0"/>
                </a:solidFill>
              </a:rPr>
              <a:t>Aerobic Metabolism during Exercise</a:t>
            </a:r>
          </a:p>
          <a:p>
            <a:pPr algn="ctr" eaLnBrk="1" hangingPunct="1">
              <a:defRPr/>
            </a:pPr>
            <a:endParaRPr lang="en-US" sz="2400" dirty="0">
              <a:solidFill>
                <a:srgbClr val="0C66C0"/>
              </a:solidFill>
            </a:endParaRPr>
          </a:p>
          <a:p>
            <a:pPr lvl="0" algn="ctr" eaLnBrk="1" hangingPunct="1">
              <a:defRPr/>
            </a:pPr>
            <a:r>
              <a:rPr lang="en-US" sz="1800" dirty="0">
                <a:solidFill>
                  <a:schemeClr val="accent1"/>
                </a:solidFill>
              </a:rPr>
              <a:t>Denise L. Smith • Sharon A. Plowman</a:t>
            </a:r>
            <a:endParaRPr lang="en-US" altLang="en-US" sz="1800" kern="0" dirty="0">
              <a:solidFill>
                <a:srgbClr val="186EC4"/>
              </a:solidFill>
              <a:latin typeface="+mj-lt"/>
            </a:endParaRPr>
          </a:p>
          <a:p>
            <a:pPr algn="ctr" eaLnBrk="1" hangingPunct="1">
              <a:defRPr/>
            </a:pPr>
            <a:endParaRPr lang="en-US" sz="2400" dirty="0">
              <a:solidFill>
                <a:srgbClr val="0C66C0"/>
              </a:solidFill>
            </a:endParaRPr>
          </a:p>
        </p:txBody>
      </p:sp>
    </p:spTree>
    <p:custDataLst>
      <p:tags r:id="rId1"/>
    </p:custData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 name="Title 7"/>
          <p:cNvSpPr>
            <a:spLocks noGrp="1"/>
          </p:cNvSpPr>
          <p:nvPr>
            <p:ph type="title"/>
          </p:nvPr>
        </p:nvSpPr>
        <p:spPr>
          <a:xfrm>
            <a:off x="276687" y="441495"/>
            <a:ext cx="8524875" cy="387798"/>
          </a:xfrm>
        </p:spPr>
        <p:txBody>
          <a:bodyPr/>
          <a:lstStyle/>
          <a:p>
            <a:r>
              <a:rPr lang="en-US" dirty="0">
                <a:solidFill>
                  <a:srgbClr val="0066CC"/>
                </a:solidFill>
              </a:rPr>
              <a:t>I. Laboratory Measurement</a:t>
            </a:r>
            <a:endParaRPr lang="en-US" dirty="0"/>
          </a:p>
        </p:txBody>
      </p:sp>
      <p:sp>
        <p:nvSpPr>
          <p:cNvPr id="384002" name="Rectangle 2"/>
          <p:cNvSpPr>
            <a:spLocks noGrp="1" noChangeArrowheads="1"/>
          </p:cNvSpPr>
          <p:nvPr>
            <p:ph type="body" idx="1"/>
          </p:nvPr>
        </p:nvSpPr>
        <p:spPr>
          <a:xfrm>
            <a:off x="281490" y="1528326"/>
            <a:ext cx="8460715" cy="3686175"/>
          </a:xfrm>
        </p:spPr>
        <p:txBody>
          <a:bodyPr/>
          <a:lstStyle/>
          <a:p>
            <a:pPr>
              <a:lnSpc>
                <a:spcPct val="150000"/>
              </a:lnSpc>
              <a:buNone/>
            </a:pPr>
            <a:r>
              <a:rPr lang="en-US" b="1" dirty="0"/>
              <a:t>A. Calorimetry</a:t>
            </a:r>
          </a:p>
          <a:p>
            <a:pPr>
              <a:lnSpc>
                <a:spcPct val="150000"/>
              </a:lnSpc>
              <a:buNone/>
            </a:pPr>
            <a:endParaRPr lang="en-US" b="1" dirty="0"/>
          </a:p>
          <a:p>
            <a:pPr>
              <a:lnSpc>
                <a:spcPct val="150000"/>
              </a:lnSpc>
              <a:buNone/>
            </a:pPr>
            <a:r>
              <a:rPr lang="en-US" b="1" dirty="0"/>
              <a:t>B. Spirometry</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7"/>
          <p:cNvSpPr>
            <a:spLocks noGrp="1"/>
          </p:cNvSpPr>
          <p:nvPr>
            <p:ph type="title"/>
          </p:nvPr>
        </p:nvSpPr>
        <p:spPr>
          <a:xfrm>
            <a:off x="315324" y="493536"/>
            <a:ext cx="8524875" cy="387798"/>
          </a:xfrm>
        </p:spPr>
        <p:txBody>
          <a:bodyPr/>
          <a:lstStyle/>
          <a:p>
            <a:r>
              <a:rPr lang="en-US" dirty="0">
                <a:solidFill>
                  <a:srgbClr val="0066CC"/>
                </a:solidFill>
              </a:rPr>
              <a:t>Measurement of Aerobic Metabolism</a:t>
            </a:r>
            <a:endParaRPr lang="en-US" dirty="0"/>
          </a:p>
        </p:txBody>
      </p:sp>
      <p:pic>
        <p:nvPicPr>
          <p:cNvPr id="1027" name="Picture 3" descr="\\172.24.161.56\lww\01_Logistics\Plowman5e_9781496323187\13_Ancillaries\1_Input\PPTs\JPEG updated arts\Plowman-PPT-03\Ch04\Plowman5e-ch004-image001.jpg"/>
          <p:cNvPicPr>
            <a:picLocks noGrp="1" noChangeAspect="1" noChangeArrowheads="1"/>
          </p:cNvPicPr>
          <p:nvPr>
            <p:ph idx="1"/>
          </p:nvPr>
        </p:nvPicPr>
        <p:blipFill>
          <a:blip r:embed="rId2" cstate="print"/>
          <a:srcRect/>
          <a:stretch>
            <a:fillRect/>
          </a:stretch>
        </p:blipFill>
        <p:spPr bwMode="auto">
          <a:xfrm>
            <a:off x="2390034" y="1478226"/>
            <a:ext cx="4025246" cy="4421171"/>
          </a:xfrm>
          <a:prstGeom prst="rect">
            <a:avLst/>
          </a:prstGeom>
          <a:noFill/>
        </p:spPr>
      </p:pic>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 name="Title 7"/>
          <p:cNvSpPr>
            <a:spLocks noGrp="1"/>
          </p:cNvSpPr>
          <p:nvPr>
            <p:ph type="title"/>
          </p:nvPr>
        </p:nvSpPr>
        <p:spPr>
          <a:xfrm>
            <a:off x="282935" y="421604"/>
            <a:ext cx="8524875" cy="387798"/>
          </a:xfrm>
        </p:spPr>
        <p:txBody>
          <a:bodyPr/>
          <a:lstStyle/>
          <a:p>
            <a:r>
              <a:rPr lang="en-US" dirty="0">
                <a:solidFill>
                  <a:srgbClr val="0066CC"/>
                </a:solidFill>
              </a:rPr>
              <a:t>II. Aerobic Exercise Response</a:t>
            </a:r>
            <a:endParaRPr lang="en-US" dirty="0"/>
          </a:p>
        </p:txBody>
      </p:sp>
      <p:sp>
        <p:nvSpPr>
          <p:cNvPr id="388098" name="Rectangle 2"/>
          <p:cNvSpPr>
            <a:spLocks noGrp="1" noChangeArrowheads="1"/>
          </p:cNvSpPr>
          <p:nvPr>
            <p:ph type="body" idx="1"/>
          </p:nvPr>
        </p:nvSpPr>
        <p:spPr>
          <a:xfrm>
            <a:off x="375467" y="1498615"/>
            <a:ext cx="8496929" cy="4344186"/>
          </a:xfrm>
        </p:spPr>
        <p:txBody>
          <a:bodyPr/>
          <a:lstStyle/>
          <a:p>
            <a:pPr>
              <a:lnSpc>
                <a:spcPct val="150000"/>
              </a:lnSpc>
              <a:buNone/>
            </a:pPr>
            <a:r>
              <a:rPr lang="en-US" b="1" dirty="0"/>
              <a:t>Oxygen Consumption and Carbon Dioxide Production</a:t>
            </a:r>
          </a:p>
          <a:p>
            <a:pPr lvl="1">
              <a:lnSpc>
                <a:spcPct val="150000"/>
              </a:lnSpc>
              <a:buFont typeface="Arial" pitchFamily="34" charset="0"/>
              <a:buChar char="•"/>
            </a:pPr>
            <a:r>
              <a:rPr lang="en-US" b="1" dirty="0"/>
              <a:t>Oxygen Consumption (VO</a:t>
            </a:r>
            <a:r>
              <a:rPr lang="en-US" b="1" baseline="-25000" dirty="0"/>
              <a:t>2</a:t>
            </a:r>
            <a:r>
              <a:rPr lang="en-US" b="1" dirty="0"/>
              <a:t>)</a:t>
            </a:r>
            <a:r>
              <a:rPr lang="en-US" dirty="0"/>
              <a:t>—The amount of oxygen taken up, transported, and used at the cellular level</a:t>
            </a:r>
          </a:p>
          <a:p>
            <a:pPr lvl="1">
              <a:lnSpc>
                <a:spcPct val="150000"/>
              </a:lnSpc>
              <a:buFont typeface="Arial" pitchFamily="34" charset="0"/>
              <a:buChar char="•"/>
            </a:pPr>
            <a:r>
              <a:rPr lang="en-US" b="1" dirty="0"/>
              <a:t>Carbon Dioxide Produced (VCO</a:t>
            </a:r>
            <a:r>
              <a:rPr lang="en-US" b="1" baseline="-25000" dirty="0"/>
              <a:t>2</a:t>
            </a:r>
            <a:r>
              <a:rPr lang="en-US" b="1" dirty="0"/>
              <a:t>)</a:t>
            </a:r>
            <a:r>
              <a:rPr lang="en-US" dirty="0"/>
              <a:t>—The amount of carbon dioxide generated during metabolism</a:t>
            </a:r>
          </a:p>
        </p:txBody>
      </p:sp>
      <p:sp>
        <p:nvSpPr>
          <p:cNvPr id="388099" name="Text Box 3"/>
          <p:cNvSpPr txBox="1">
            <a:spLocks noChangeArrowheads="1"/>
          </p:cNvSpPr>
          <p:nvPr/>
        </p:nvSpPr>
        <p:spPr bwMode="auto">
          <a:xfrm>
            <a:off x="4817473" y="2566853"/>
            <a:ext cx="358775" cy="457200"/>
          </a:xfrm>
          <a:prstGeom prst="rect">
            <a:avLst/>
          </a:prstGeom>
          <a:noFill/>
          <a:ln>
            <a:noFill/>
          </a:ln>
          <a:effectLst/>
        </p:spPr>
        <p:txBody>
          <a:bodyPr>
            <a:spAutoFit/>
          </a:bodyPr>
          <a:lstStyle/>
          <a:p>
            <a:pPr algn="ctr">
              <a:spcBef>
                <a:spcPct val="50000"/>
              </a:spcBef>
            </a:pPr>
            <a:r>
              <a:rPr lang="en-US" i="1" dirty="0">
                <a:effectLst>
                  <a:outerShdw blurRad="38100" dist="38100" dir="2700000" algn="tl">
                    <a:srgbClr val="C0C0C0"/>
                  </a:outerShdw>
                </a:effectLst>
                <a:latin typeface="Times" charset="0"/>
              </a:rPr>
              <a:t>•</a:t>
            </a:r>
          </a:p>
        </p:txBody>
      </p:sp>
      <p:sp>
        <p:nvSpPr>
          <p:cNvPr id="388100" name="Text Box 4"/>
          <p:cNvSpPr txBox="1">
            <a:spLocks noChangeArrowheads="1"/>
          </p:cNvSpPr>
          <p:nvPr/>
        </p:nvSpPr>
        <p:spPr bwMode="auto">
          <a:xfrm>
            <a:off x="5439643" y="4297112"/>
            <a:ext cx="358775" cy="461665"/>
          </a:xfrm>
          <a:prstGeom prst="rect">
            <a:avLst/>
          </a:prstGeom>
          <a:noFill/>
          <a:ln>
            <a:noFill/>
          </a:ln>
          <a:effectLst/>
        </p:spPr>
        <p:txBody>
          <a:bodyPr wrap="square">
            <a:spAutoFit/>
          </a:bodyPr>
          <a:lstStyle/>
          <a:p>
            <a:pPr algn="ctr">
              <a:spcBef>
                <a:spcPct val="50000"/>
              </a:spcBef>
            </a:pPr>
            <a:r>
              <a:rPr lang="en-US" i="1" dirty="0">
                <a:effectLst>
                  <a:outerShdw blurRad="38100" dist="38100" dir="2700000" algn="tl">
                    <a:srgbClr val="C0C0C0"/>
                  </a:outerShdw>
                </a:effectLst>
                <a:latin typeface="Times" charset="0"/>
              </a:rPr>
              <a:t>•</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0146" name="Rectangle 2"/>
          <p:cNvSpPr>
            <a:spLocks noGrp="1" noChangeArrowheads="1"/>
          </p:cNvSpPr>
          <p:nvPr>
            <p:ph type="body" idx="1"/>
          </p:nvPr>
        </p:nvSpPr>
        <p:spPr>
          <a:xfrm>
            <a:off x="176083" y="1375966"/>
            <a:ext cx="8460714" cy="4347357"/>
          </a:xfrm>
        </p:spPr>
        <p:txBody>
          <a:bodyPr/>
          <a:lstStyle/>
          <a:p>
            <a:pPr marL="457200" indent="-457200">
              <a:buNone/>
            </a:pPr>
            <a:r>
              <a:rPr lang="en-US" b="1" dirty="0"/>
              <a:t>Short-term, light to moderate</a:t>
            </a:r>
          </a:p>
        </p:txBody>
      </p:sp>
      <p:sp>
        <p:nvSpPr>
          <p:cNvPr id="5" name="Title 7"/>
          <p:cNvSpPr>
            <a:spLocks noGrp="1"/>
          </p:cNvSpPr>
          <p:nvPr>
            <p:ph type="title"/>
          </p:nvPr>
        </p:nvSpPr>
        <p:spPr>
          <a:xfrm>
            <a:off x="351788" y="234110"/>
            <a:ext cx="8524875" cy="775597"/>
          </a:xfrm>
        </p:spPr>
        <p:txBody>
          <a:bodyPr/>
          <a:lstStyle/>
          <a:p>
            <a:r>
              <a:rPr lang="en-US" dirty="0"/>
              <a:t>Oxygen Consumption Responses to Various Exercises</a:t>
            </a:r>
          </a:p>
        </p:txBody>
      </p:sp>
      <p:pic>
        <p:nvPicPr>
          <p:cNvPr id="1026" name="Picture 2" descr="\\172.24.161.56\lww\01_Logistics\Plowman5e_9781496323187\13_Ancillaries\1_Input\PPTs\JPEG updated arts\Plowman-PPT-03\Ch04\Plowman5e-ch004-image004.jpg"/>
          <p:cNvPicPr>
            <a:picLocks noChangeAspect="1" noChangeArrowheads="1"/>
          </p:cNvPicPr>
          <p:nvPr/>
        </p:nvPicPr>
        <p:blipFill>
          <a:blip r:embed="rId3" cstate="print"/>
          <a:srcRect b="66508"/>
          <a:stretch>
            <a:fillRect/>
          </a:stretch>
        </p:blipFill>
        <p:spPr bwMode="auto">
          <a:xfrm>
            <a:off x="1856005" y="1970832"/>
            <a:ext cx="5207350" cy="3226279"/>
          </a:xfrm>
          <a:prstGeom prst="rect">
            <a:avLst/>
          </a:prstGeom>
          <a:noFill/>
        </p:spPr>
      </p:pic>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172.24.161.56\lww\01_Logistics\Plowman5e_9781496323187\13_Ancillaries\1_Input\PPTs\JPEG updated arts\Plowman-PPT-03\Ch04\Table 4.1.jpg"/>
          <p:cNvPicPr>
            <a:picLocks noChangeAspect="1" noChangeArrowheads="1"/>
          </p:cNvPicPr>
          <p:nvPr/>
        </p:nvPicPr>
        <p:blipFill>
          <a:blip r:embed="rId2" cstate="print"/>
          <a:srcRect/>
          <a:stretch>
            <a:fillRect/>
          </a:stretch>
        </p:blipFill>
        <p:spPr bwMode="auto">
          <a:xfrm>
            <a:off x="1112364" y="1250047"/>
            <a:ext cx="6654980" cy="4973555"/>
          </a:xfrm>
          <a:prstGeom prst="rect">
            <a:avLst/>
          </a:prstGeom>
          <a:noFill/>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4242" name="Rectangle 2"/>
          <p:cNvSpPr>
            <a:spLocks noGrp="1" noChangeArrowheads="1"/>
          </p:cNvSpPr>
          <p:nvPr>
            <p:ph type="body" idx="1"/>
          </p:nvPr>
        </p:nvSpPr>
        <p:spPr>
          <a:xfrm>
            <a:off x="225175" y="1413917"/>
            <a:ext cx="8388286" cy="4102615"/>
          </a:xfrm>
        </p:spPr>
        <p:txBody>
          <a:bodyPr/>
          <a:lstStyle/>
          <a:p>
            <a:pPr marL="457200" indent="-457200">
              <a:buNone/>
            </a:pPr>
            <a:r>
              <a:rPr lang="en-US" b="1" dirty="0"/>
              <a:t>Long-term, moderate to heavy</a:t>
            </a:r>
          </a:p>
        </p:txBody>
      </p:sp>
      <p:sp>
        <p:nvSpPr>
          <p:cNvPr id="4" name="Title 7"/>
          <p:cNvSpPr>
            <a:spLocks noGrp="1"/>
          </p:cNvSpPr>
          <p:nvPr>
            <p:ph type="title"/>
          </p:nvPr>
        </p:nvSpPr>
        <p:spPr>
          <a:xfrm>
            <a:off x="276158" y="200211"/>
            <a:ext cx="8524875" cy="775597"/>
          </a:xfrm>
        </p:spPr>
        <p:txBody>
          <a:bodyPr/>
          <a:lstStyle/>
          <a:p>
            <a:r>
              <a:rPr lang="en-US" dirty="0"/>
              <a:t>Oxygen Consumption Responses to Various Exercises (cont.)</a:t>
            </a:r>
          </a:p>
        </p:txBody>
      </p:sp>
      <p:pic>
        <p:nvPicPr>
          <p:cNvPr id="2050" name="Picture 2" descr="\\172.24.161.56\lww\01_Logistics\Plowman5e_9781496323187\13_Ancillaries\1_Input\PPTs\JPEG updated arts\Plowman-PPT-03\Ch04\Plowman5e-ch004-image004.jpg"/>
          <p:cNvPicPr>
            <a:picLocks noChangeAspect="1" noChangeArrowheads="1"/>
          </p:cNvPicPr>
          <p:nvPr/>
        </p:nvPicPr>
        <p:blipFill>
          <a:blip r:embed="rId3" cstate="print"/>
          <a:srcRect t="33499" b="33624"/>
          <a:stretch>
            <a:fillRect/>
          </a:stretch>
        </p:blipFill>
        <p:spPr bwMode="auto">
          <a:xfrm>
            <a:off x="2015537" y="2255744"/>
            <a:ext cx="4985468" cy="3032135"/>
          </a:xfrm>
          <a:prstGeom prst="rect">
            <a:avLst/>
          </a:prstGeom>
          <a:noFill/>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8338" name="Rectangle 2"/>
          <p:cNvSpPr>
            <a:spLocks noGrp="1" noChangeArrowheads="1"/>
          </p:cNvSpPr>
          <p:nvPr>
            <p:ph type="body" idx="1"/>
          </p:nvPr>
        </p:nvSpPr>
        <p:spPr>
          <a:xfrm>
            <a:off x="266781" y="1408369"/>
            <a:ext cx="8424501" cy="4254690"/>
          </a:xfrm>
        </p:spPr>
        <p:txBody>
          <a:bodyPr/>
          <a:lstStyle/>
          <a:p>
            <a:pPr marL="457200" indent="-457200">
              <a:buNone/>
            </a:pPr>
            <a:r>
              <a:rPr lang="en-US" b="1" dirty="0"/>
              <a:t>Incremental to maximum</a:t>
            </a:r>
          </a:p>
        </p:txBody>
      </p:sp>
      <p:sp>
        <p:nvSpPr>
          <p:cNvPr id="4" name="Title 7"/>
          <p:cNvSpPr>
            <a:spLocks noGrp="1"/>
          </p:cNvSpPr>
          <p:nvPr>
            <p:ph type="title"/>
          </p:nvPr>
        </p:nvSpPr>
        <p:spPr>
          <a:xfrm>
            <a:off x="250400" y="230221"/>
            <a:ext cx="8524875" cy="775597"/>
          </a:xfrm>
        </p:spPr>
        <p:txBody>
          <a:bodyPr/>
          <a:lstStyle/>
          <a:p>
            <a:r>
              <a:rPr lang="en-US" dirty="0"/>
              <a:t>Oxygen Consumption Responses to Various Exercises (cont.)</a:t>
            </a:r>
          </a:p>
        </p:txBody>
      </p:sp>
      <p:pic>
        <p:nvPicPr>
          <p:cNvPr id="3074" name="Picture 2" descr="\\172.24.161.56\lww\01_Logistics\Plowman5e_9781496323187\13_Ancillaries\1_Input\PPTs\JPEG updated arts\Plowman-PPT-03\Ch04\Plowman5e-ch004-image004.jpg"/>
          <p:cNvPicPr>
            <a:picLocks noChangeAspect="1" noChangeArrowheads="1"/>
          </p:cNvPicPr>
          <p:nvPr/>
        </p:nvPicPr>
        <p:blipFill>
          <a:blip r:embed="rId3" cstate="print"/>
          <a:srcRect t="67144"/>
          <a:stretch>
            <a:fillRect/>
          </a:stretch>
        </p:blipFill>
        <p:spPr bwMode="auto">
          <a:xfrm>
            <a:off x="1670235" y="2160734"/>
            <a:ext cx="5010078" cy="3045125"/>
          </a:xfrm>
          <a:prstGeom prst="rect">
            <a:avLst/>
          </a:prstGeom>
          <a:noFill/>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146" name="Picture 2" descr="\\172.24.161.56\lww\01_Logistics\Plowman5e_9781496323187\13_Ancillaries\1_Input\PPTs\JPEG updated arts\Plowman-PPT-03\Ch04\Table 4.2.jpg"/>
          <p:cNvPicPr>
            <a:picLocks noChangeAspect="1" noChangeArrowheads="1"/>
          </p:cNvPicPr>
          <p:nvPr/>
        </p:nvPicPr>
        <p:blipFill>
          <a:blip r:embed="rId3" cstate="print"/>
          <a:srcRect/>
          <a:stretch>
            <a:fillRect/>
          </a:stretch>
        </p:blipFill>
        <p:spPr bwMode="auto">
          <a:xfrm>
            <a:off x="1640264" y="1205436"/>
            <a:ext cx="6014301" cy="5140473"/>
          </a:xfrm>
          <a:prstGeom prst="rect">
            <a:avLst/>
          </a:prstGeom>
          <a:noFill/>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4482" name="Rectangle 2"/>
          <p:cNvSpPr>
            <a:spLocks noGrp="1" noChangeArrowheads="1"/>
          </p:cNvSpPr>
          <p:nvPr>
            <p:ph type="body" idx="1"/>
          </p:nvPr>
        </p:nvSpPr>
        <p:spPr>
          <a:xfrm>
            <a:off x="257162" y="1437521"/>
            <a:ext cx="8442609" cy="4359757"/>
          </a:xfrm>
        </p:spPr>
        <p:txBody>
          <a:bodyPr/>
          <a:lstStyle/>
          <a:p>
            <a:pPr marL="457200" indent="-457200">
              <a:buNone/>
            </a:pPr>
            <a:r>
              <a:rPr lang="en-US" b="1" dirty="0"/>
              <a:t>Static</a:t>
            </a:r>
          </a:p>
        </p:txBody>
      </p:sp>
      <p:sp>
        <p:nvSpPr>
          <p:cNvPr id="4" name="Title 7"/>
          <p:cNvSpPr>
            <a:spLocks noGrp="1"/>
          </p:cNvSpPr>
          <p:nvPr>
            <p:ph type="title"/>
          </p:nvPr>
        </p:nvSpPr>
        <p:spPr>
          <a:xfrm>
            <a:off x="216029" y="186231"/>
            <a:ext cx="8524875" cy="775597"/>
          </a:xfrm>
        </p:spPr>
        <p:txBody>
          <a:bodyPr/>
          <a:lstStyle/>
          <a:p>
            <a:r>
              <a:rPr lang="en-US" dirty="0"/>
              <a:t>Respiratory and Metabolic Responses to Heavy Static Exercise</a:t>
            </a:r>
          </a:p>
        </p:txBody>
      </p:sp>
      <p:pic>
        <p:nvPicPr>
          <p:cNvPr id="7170" name="Picture 2" descr="\\172.24.161.56\lww\01_Logistics\Plowman5e_9781496323187\13_Ancillaries\1_Input\PPTs\JPEG updated arts\Plowman-PPT-03\Ch04\Plowman5e-ch004-image005.jpg"/>
          <p:cNvPicPr>
            <a:picLocks noChangeAspect="1" noChangeArrowheads="1"/>
          </p:cNvPicPr>
          <p:nvPr/>
        </p:nvPicPr>
        <p:blipFill>
          <a:blip r:embed="rId3" cstate="print"/>
          <a:srcRect/>
          <a:stretch>
            <a:fillRect/>
          </a:stretch>
        </p:blipFill>
        <p:spPr bwMode="auto">
          <a:xfrm>
            <a:off x="2493846" y="1759721"/>
            <a:ext cx="3877489" cy="3824971"/>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04482">
                                            <p:txEl>
                                              <p:pRg st="0" end="0"/>
                                            </p:txEl>
                                          </p:spTgt>
                                        </p:tgtEl>
                                        <p:attrNameLst>
                                          <p:attrName>style.visibility</p:attrName>
                                        </p:attrNameLst>
                                      </p:cBhvr>
                                      <p:to>
                                        <p:strVal val="visible"/>
                                      </p:to>
                                    </p:set>
                                    <p:anim calcmode="lin" valueType="num">
                                      <p:cBhvr additive="base">
                                        <p:cTn id="7" dur="500" fill="hold"/>
                                        <p:tgtEl>
                                          <p:spTgt spid="40448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0448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4482" grpId="0" build="p" autoUpdateAnimBg="0" advAuto="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8578" name="Rectangle 2"/>
          <p:cNvSpPr>
            <a:spLocks noGrp="1" noChangeArrowheads="1"/>
          </p:cNvSpPr>
          <p:nvPr>
            <p:ph type="body" idx="1"/>
          </p:nvPr>
        </p:nvSpPr>
        <p:spPr>
          <a:xfrm>
            <a:off x="241451" y="1421588"/>
            <a:ext cx="8451661" cy="4023752"/>
          </a:xfrm>
        </p:spPr>
        <p:txBody>
          <a:bodyPr/>
          <a:lstStyle/>
          <a:p>
            <a:pPr marL="457200" indent="-457200">
              <a:buNone/>
            </a:pPr>
            <a:r>
              <a:rPr lang="en-US" b="1" dirty="0"/>
              <a:t>Resistance</a:t>
            </a:r>
          </a:p>
        </p:txBody>
      </p:sp>
      <p:sp>
        <p:nvSpPr>
          <p:cNvPr id="4" name="Title 7"/>
          <p:cNvSpPr>
            <a:spLocks noGrp="1"/>
          </p:cNvSpPr>
          <p:nvPr>
            <p:ph type="title"/>
          </p:nvPr>
        </p:nvSpPr>
        <p:spPr>
          <a:xfrm>
            <a:off x="306169" y="186231"/>
            <a:ext cx="8524875" cy="775597"/>
          </a:xfrm>
        </p:spPr>
        <p:txBody>
          <a:bodyPr/>
          <a:lstStyle/>
          <a:p>
            <a:r>
              <a:rPr lang="en-US" dirty="0"/>
              <a:t>Aerobic Contribution to Dynamic Resistance Exercise</a:t>
            </a:r>
          </a:p>
        </p:txBody>
      </p:sp>
      <p:pic>
        <p:nvPicPr>
          <p:cNvPr id="8194" name="Picture 2" descr="\\172.24.161.56\lww\01_Logistics\Plowman5e_9781496323187\13_Ancillaries\1_Input\PPTs\JPEG updated arts\Plowman-PPT-03\Ch04\Plowman5e-ch004-image006.jpg"/>
          <p:cNvPicPr>
            <a:picLocks noChangeAspect="1" noChangeArrowheads="1"/>
          </p:cNvPicPr>
          <p:nvPr/>
        </p:nvPicPr>
        <p:blipFill>
          <a:blip r:embed="rId3" cstate="print"/>
          <a:srcRect/>
          <a:stretch>
            <a:fillRect/>
          </a:stretch>
        </p:blipFill>
        <p:spPr bwMode="auto">
          <a:xfrm>
            <a:off x="2210732" y="1939084"/>
            <a:ext cx="4697358" cy="3383778"/>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08578">
                                            <p:txEl>
                                              <p:pRg st="0" end="0"/>
                                            </p:txEl>
                                          </p:spTgt>
                                        </p:tgtEl>
                                        <p:attrNameLst>
                                          <p:attrName>style.visibility</p:attrName>
                                        </p:attrNameLst>
                                      </p:cBhvr>
                                      <p:to>
                                        <p:strVal val="visible"/>
                                      </p:to>
                                    </p:set>
                                    <p:anim calcmode="lin" valueType="num">
                                      <p:cBhvr additive="base">
                                        <p:cTn id="7" dur="500" fill="hold"/>
                                        <p:tgtEl>
                                          <p:spTgt spid="40857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0857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8578" grpId="0" build="p" autoUpdateAnimBg="0" advAuto="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0627" name="Text Box 3"/>
          <p:cNvSpPr txBox="1">
            <a:spLocks noChangeArrowheads="1"/>
          </p:cNvSpPr>
          <p:nvPr/>
        </p:nvSpPr>
        <p:spPr bwMode="auto">
          <a:xfrm>
            <a:off x="2435906" y="137026"/>
            <a:ext cx="358775" cy="457200"/>
          </a:xfrm>
          <a:prstGeom prst="rect">
            <a:avLst/>
          </a:prstGeom>
          <a:noFill/>
          <a:ln w="9525">
            <a:noFill/>
            <a:miter lim="800000"/>
            <a:headEnd/>
            <a:tailEnd/>
          </a:ln>
        </p:spPr>
        <p:txBody>
          <a:bodyPr>
            <a:spAutoFit/>
          </a:bodyPr>
          <a:lstStyle/>
          <a:p>
            <a:pPr algn="ctr">
              <a:spcBef>
                <a:spcPct val="50000"/>
              </a:spcBef>
            </a:pPr>
            <a:r>
              <a:rPr lang="en-US" dirty="0">
                <a:latin typeface="Times" charset="0"/>
              </a:rPr>
              <a:t>•</a:t>
            </a:r>
          </a:p>
        </p:txBody>
      </p:sp>
      <p:sp>
        <p:nvSpPr>
          <p:cNvPr id="7" name="Title 7"/>
          <p:cNvSpPr>
            <a:spLocks noGrp="1"/>
          </p:cNvSpPr>
          <p:nvPr>
            <p:ph type="title"/>
          </p:nvPr>
        </p:nvSpPr>
        <p:spPr>
          <a:xfrm>
            <a:off x="289772" y="426712"/>
            <a:ext cx="8524875" cy="387798"/>
          </a:xfrm>
        </p:spPr>
        <p:txBody>
          <a:bodyPr/>
          <a:lstStyle/>
          <a:p>
            <a:r>
              <a:rPr lang="en-US" dirty="0"/>
              <a:t>Summary: VO</a:t>
            </a:r>
            <a:r>
              <a:rPr lang="en-US" baseline="-25000" dirty="0"/>
              <a:t>2</a:t>
            </a:r>
            <a:r>
              <a:rPr lang="en-US" dirty="0"/>
              <a:t>—Aerobic Exercise</a:t>
            </a:r>
          </a:p>
        </p:txBody>
      </p:sp>
      <p:pic>
        <p:nvPicPr>
          <p:cNvPr id="9218" name="Picture 2" descr="\\172.24.161.56\lww\01_Logistics\Plowman5e_9781496323187\13_Ancillaries\1_Input\PPTs\JPEG updated arts\Plowman-PPT-03\Ch04\Plowman5e-ch004-image004.jpg"/>
          <p:cNvPicPr>
            <a:picLocks noChangeAspect="1" noChangeArrowheads="1"/>
          </p:cNvPicPr>
          <p:nvPr/>
        </p:nvPicPr>
        <p:blipFill>
          <a:blip r:embed="rId3" cstate="print"/>
          <a:srcRect/>
          <a:stretch>
            <a:fillRect/>
          </a:stretch>
        </p:blipFill>
        <p:spPr bwMode="auto">
          <a:xfrm>
            <a:off x="2615293" y="1275056"/>
            <a:ext cx="3351318" cy="4668596"/>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4106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627"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BF64B7AB-8EF7-12FC-6AD5-7D64FF6636D3}"/>
            </a:ext>
          </a:extLst>
        </p:cNvPr>
        <p:cNvGrpSpPr/>
        <p:nvPr/>
      </p:nvGrpSpPr>
      <p:grpSpPr>
        <a:xfrm>
          <a:off x="0" y="0"/>
          <a:ext cx="0" cy="0"/>
          <a:chOff x="0" y="0"/>
          <a:chExt cx="0" cy="0"/>
        </a:xfrm>
      </p:grpSpPr>
      <p:sp>
        <p:nvSpPr>
          <p:cNvPr id="526338" name="Rectangle 2">
            <a:extLst>
              <a:ext uri="{FF2B5EF4-FFF2-40B4-BE49-F238E27FC236}">
                <a16:creationId xmlns:a16="http://schemas.microsoft.com/office/drawing/2014/main" id="{6BA5224F-077B-434B-0E54-FC976AEA32E6}"/>
              </a:ext>
            </a:extLst>
          </p:cNvPr>
          <p:cNvSpPr>
            <a:spLocks noGrp="1" noChangeArrowheads="1"/>
          </p:cNvSpPr>
          <p:nvPr>
            <p:ph type="body" idx="1"/>
          </p:nvPr>
        </p:nvSpPr>
        <p:spPr>
          <a:xfrm>
            <a:off x="300618" y="1357202"/>
            <a:ext cx="8442607" cy="4688218"/>
          </a:xfrm>
        </p:spPr>
        <p:txBody>
          <a:bodyPr/>
          <a:lstStyle/>
          <a:p>
            <a:pPr>
              <a:lnSpc>
                <a:spcPct val="100000"/>
              </a:lnSpc>
              <a:buNone/>
            </a:pPr>
            <a:r>
              <a:rPr lang="en-US" b="1" dirty="0"/>
              <a:t>The Oxygen Cost of Breathing</a:t>
            </a:r>
          </a:p>
          <a:p>
            <a:r>
              <a:rPr lang="en-GB" sz="2400" kern="1200" dirty="0">
                <a:latin typeface="Arial" charset="0"/>
              </a:rPr>
              <a:t>At rest, the respiratory system uses about 1–2% of the total body oxygen consumption</a:t>
            </a:r>
          </a:p>
          <a:p>
            <a:r>
              <a:rPr lang="en-GB" sz="2400" kern="1200" dirty="0">
                <a:latin typeface="Arial" charset="0"/>
              </a:rPr>
              <a:t>During light to moderate submaximal dynamic aerobic exercise 3-5%</a:t>
            </a:r>
          </a:p>
          <a:p>
            <a:r>
              <a:rPr lang="en-US" dirty="0">
                <a:latin typeface="Arial" pitchFamily="34" charset="0"/>
                <a:ea typeface="ＭＳ Ｐゴシック" charset="-128"/>
              </a:rPr>
              <a:t>Near VO2max, </a:t>
            </a:r>
            <a:r>
              <a:rPr lang="en-GB" sz="2400" kern="1200" dirty="0">
                <a:latin typeface="Arial" charset="0"/>
              </a:rPr>
              <a:t>8–10% (untrained) to 13–16% (trained) of total body oxygen is used simply to support respiration</a:t>
            </a:r>
            <a:endParaRPr lang="en-US" dirty="0">
              <a:latin typeface="Arial" pitchFamily="34" charset="0"/>
              <a:ea typeface="ＭＳ Ｐゴシック" charset="-128"/>
            </a:endParaRPr>
          </a:p>
          <a:p>
            <a:pPr>
              <a:lnSpc>
                <a:spcPct val="100000"/>
              </a:lnSpc>
              <a:buNone/>
            </a:pPr>
            <a:endParaRPr lang="en-US" b="1" dirty="0"/>
          </a:p>
        </p:txBody>
      </p:sp>
      <p:sp>
        <p:nvSpPr>
          <p:cNvPr id="3" name="Title 7">
            <a:extLst>
              <a:ext uri="{FF2B5EF4-FFF2-40B4-BE49-F238E27FC236}">
                <a16:creationId xmlns:a16="http://schemas.microsoft.com/office/drawing/2014/main" id="{C8F68EF8-014C-F28B-3FC6-6D051BFFDD33}"/>
              </a:ext>
            </a:extLst>
          </p:cNvPr>
          <p:cNvSpPr>
            <a:spLocks noGrp="1"/>
          </p:cNvSpPr>
          <p:nvPr>
            <p:ph type="title"/>
          </p:nvPr>
        </p:nvSpPr>
        <p:spPr>
          <a:xfrm>
            <a:off x="295814" y="414034"/>
            <a:ext cx="8524875" cy="387798"/>
          </a:xfrm>
        </p:spPr>
        <p:txBody>
          <a:bodyPr/>
          <a:lstStyle/>
          <a:p>
            <a:r>
              <a:rPr lang="en-US" dirty="0">
                <a:solidFill>
                  <a:srgbClr val="0066CC"/>
                </a:solidFill>
              </a:rPr>
              <a:t>II. Aerobic Exercise Response (cont.)</a:t>
            </a:r>
            <a:endParaRPr lang="en-US" dirty="0"/>
          </a:p>
        </p:txBody>
      </p:sp>
    </p:spTree>
    <p:extLst>
      <p:ext uri="{BB962C8B-B14F-4D97-AF65-F5344CB8AC3E}">
        <p14:creationId xmlns:p14="http://schemas.microsoft.com/office/powerpoint/2010/main" val="390336198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26338">
                                            <p:txEl>
                                              <p:pRg st="0" end="0"/>
                                            </p:txEl>
                                          </p:spTgt>
                                        </p:tgtEl>
                                        <p:attrNameLst>
                                          <p:attrName>style.visibility</p:attrName>
                                        </p:attrNameLst>
                                      </p:cBhvr>
                                      <p:to>
                                        <p:strVal val="visible"/>
                                      </p:to>
                                    </p:set>
                                    <p:anim calcmode="lin" valueType="num">
                                      <p:cBhvr additive="base">
                                        <p:cTn id="7" dur="500" fill="hold"/>
                                        <p:tgtEl>
                                          <p:spTgt spid="52633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26338">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26338">
                                            <p:txEl>
                                              <p:pRg st="1" end="1"/>
                                            </p:txEl>
                                          </p:spTgt>
                                        </p:tgtEl>
                                        <p:attrNameLst>
                                          <p:attrName>style.visibility</p:attrName>
                                        </p:attrNameLst>
                                      </p:cBhvr>
                                      <p:to>
                                        <p:strVal val="visible"/>
                                      </p:to>
                                    </p:set>
                                    <p:anim calcmode="lin" valueType="num">
                                      <p:cBhvr additive="base">
                                        <p:cTn id="12" dur="500" fill="hold"/>
                                        <p:tgtEl>
                                          <p:spTgt spid="526338">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26338">
                                            <p:txEl>
                                              <p:pRg st="1" end="1"/>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526338">
                                            <p:txEl>
                                              <p:pRg st="2" end="2"/>
                                            </p:txEl>
                                          </p:spTgt>
                                        </p:tgtEl>
                                        <p:attrNameLst>
                                          <p:attrName>style.visibility</p:attrName>
                                        </p:attrNameLst>
                                      </p:cBhvr>
                                      <p:to>
                                        <p:strVal val="visible"/>
                                      </p:to>
                                    </p:set>
                                    <p:anim calcmode="lin" valueType="num">
                                      <p:cBhvr additive="base">
                                        <p:cTn id="17" dur="500" fill="hold"/>
                                        <p:tgtEl>
                                          <p:spTgt spid="526338">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526338">
                                            <p:txEl>
                                              <p:pRg st="2" end="2"/>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526338">
                                            <p:txEl>
                                              <p:pRg st="3" end="3"/>
                                            </p:txEl>
                                          </p:spTgt>
                                        </p:tgtEl>
                                        <p:attrNameLst>
                                          <p:attrName>style.visibility</p:attrName>
                                        </p:attrNameLst>
                                      </p:cBhvr>
                                      <p:to>
                                        <p:strVal val="visible"/>
                                      </p:to>
                                    </p:set>
                                    <p:anim calcmode="lin" valueType="num">
                                      <p:cBhvr additive="base">
                                        <p:cTn id="22" dur="500" fill="hold"/>
                                        <p:tgtEl>
                                          <p:spTgt spid="526338">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526338">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6338" grpId="0" build="p" autoUpdateAnimBg="0" advAuto="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6338" name="Rectangle 2"/>
          <p:cNvSpPr>
            <a:spLocks noGrp="1" noChangeArrowheads="1"/>
          </p:cNvSpPr>
          <p:nvPr>
            <p:ph type="body" idx="1"/>
          </p:nvPr>
        </p:nvSpPr>
        <p:spPr>
          <a:xfrm>
            <a:off x="300618" y="1357202"/>
            <a:ext cx="8442607" cy="4688218"/>
          </a:xfrm>
        </p:spPr>
        <p:txBody>
          <a:bodyPr/>
          <a:lstStyle/>
          <a:p>
            <a:pPr>
              <a:lnSpc>
                <a:spcPct val="100000"/>
              </a:lnSpc>
              <a:buNone/>
            </a:pPr>
            <a:r>
              <a:rPr lang="en-US" b="1" dirty="0"/>
              <a:t>Respiratory Quotient (RQ)/Respiratory Exchange Ratio (RER)</a:t>
            </a:r>
          </a:p>
          <a:p>
            <a:pPr lvl="1">
              <a:lnSpc>
                <a:spcPct val="100000"/>
              </a:lnSpc>
              <a:buFont typeface="Arial" pitchFamily="34" charset="0"/>
              <a:buChar char="•"/>
            </a:pPr>
            <a:r>
              <a:rPr lang="en-US" b="1" dirty="0"/>
              <a:t>RQ</a:t>
            </a:r>
            <a:r>
              <a:rPr lang="en-US" dirty="0"/>
              <a:t>—The ratio of the amount of carbon dioxide produced divided by the amount of oxygen consumed at the cellular level</a:t>
            </a:r>
          </a:p>
          <a:p>
            <a:pPr lvl="1">
              <a:lnSpc>
                <a:spcPct val="100000"/>
              </a:lnSpc>
              <a:buFont typeface="Arial" pitchFamily="34" charset="0"/>
              <a:buChar char="•"/>
            </a:pPr>
            <a:r>
              <a:rPr lang="en-US" b="1" dirty="0"/>
              <a:t>RER</a:t>
            </a:r>
            <a:r>
              <a:rPr lang="en-US" dirty="0"/>
              <a:t>—The ratio of the volume of carbon dioxide produced divided by the volume of oxygen consumed on a total body level</a:t>
            </a:r>
          </a:p>
          <a:p>
            <a:pPr lvl="4">
              <a:lnSpc>
                <a:spcPct val="100000"/>
              </a:lnSpc>
              <a:buNone/>
            </a:pPr>
            <a:r>
              <a:rPr lang="en-US" dirty="0"/>
              <a:t>		  RQ = CO</a:t>
            </a:r>
            <a:r>
              <a:rPr lang="en-US" baseline="-25000" dirty="0"/>
              <a:t>2</a:t>
            </a:r>
            <a:r>
              <a:rPr lang="en-US" dirty="0"/>
              <a:t>/O</a:t>
            </a:r>
            <a:r>
              <a:rPr lang="en-US" baseline="-25000" dirty="0"/>
              <a:t>2</a:t>
            </a:r>
          </a:p>
        </p:txBody>
      </p:sp>
      <p:sp>
        <p:nvSpPr>
          <p:cNvPr id="3" name="Title 7"/>
          <p:cNvSpPr>
            <a:spLocks noGrp="1"/>
          </p:cNvSpPr>
          <p:nvPr>
            <p:ph type="title"/>
          </p:nvPr>
        </p:nvSpPr>
        <p:spPr>
          <a:xfrm>
            <a:off x="295814" y="414034"/>
            <a:ext cx="8524875" cy="387798"/>
          </a:xfrm>
        </p:spPr>
        <p:txBody>
          <a:bodyPr/>
          <a:lstStyle/>
          <a:p>
            <a:r>
              <a:rPr lang="en-US" dirty="0">
                <a:solidFill>
                  <a:srgbClr val="0066CC"/>
                </a:solidFill>
              </a:rPr>
              <a:t>II. Aerobic Exercise Response (cont.)</a:t>
            </a: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26338">
                                            <p:txEl>
                                              <p:pRg st="0" end="0"/>
                                            </p:txEl>
                                          </p:spTgt>
                                        </p:tgtEl>
                                        <p:attrNameLst>
                                          <p:attrName>style.visibility</p:attrName>
                                        </p:attrNameLst>
                                      </p:cBhvr>
                                      <p:to>
                                        <p:strVal val="visible"/>
                                      </p:to>
                                    </p:set>
                                    <p:anim calcmode="lin" valueType="num">
                                      <p:cBhvr additive="base">
                                        <p:cTn id="7" dur="500" fill="hold"/>
                                        <p:tgtEl>
                                          <p:spTgt spid="52633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26338">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526338">
                                            <p:txEl>
                                              <p:pRg st="1" end="1"/>
                                            </p:txEl>
                                          </p:spTgt>
                                        </p:tgtEl>
                                        <p:attrNameLst>
                                          <p:attrName>style.visibility</p:attrName>
                                        </p:attrNameLst>
                                      </p:cBhvr>
                                      <p:to>
                                        <p:strVal val="visible"/>
                                      </p:to>
                                    </p:set>
                                    <p:anim calcmode="lin" valueType="num">
                                      <p:cBhvr additive="base">
                                        <p:cTn id="11" dur="500" fill="hold"/>
                                        <p:tgtEl>
                                          <p:spTgt spid="526338">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526338">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526338">
                                            <p:txEl>
                                              <p:pRg st="2" end="2"/>
                                            </p:txEl>
                                          </p:spTgt>
                                        </p:tgtEl>
                                        <p:attrNameLst>
                                          <p:attrName>style.visibility</p:attrName>
                                        </p:attrNameLst>
                                      </p:cBhvr>
                                      <p:to>
                                        <p:strVal val="visible"/>
                                      </p:to>
                                    </p:set>
                                    <p:anim calcmode="lin" valueType="num">
                                      <p:cBhvr additive="base">
                                        <p:cTn id="15" dur="500" fill="hold"/>
                                        <p:tgtEl>
                                          <p:spTgt spid="526338">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526338">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526338">
                                            <p:txEl>
                                              <p:pRg st="3" end="3"/>
                                            </p:txEl>
                                          </p:spTgt>
                                        </p:tgtEl>
                                        <p:attrNameLst>
                                          <p:attrName>style.visibility</p:attrName>
                                        </p:attrNameLst>
                                      </p:cBhvr>
                                      <p:to>
                                        <p:strVal val="visible"/>
                                      </p:to>
                                    </p:set>
                                    <p:anim calcmode="lin" valueType="num">
                                      <p:cBhvr additive="base">
                                        <p:cTn id="19" dur="500" fill="hold"/>
                                        <p:tgtEl>
                                          <p:spTgt spid="526338">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26338">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6338" grpId="0" build="p" autoUpdateAnimBg="0" advAuto="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Rectangle 6"/>
          <p:cNvSpPr txBox="1">
            <a:spLocks noChangeArrowheads="1"/>
          </p:cNvSpPr>
          <p:nvPr/>
        </p:nvSpPr>
        <p:spPr>
          <a:xfrm>
            <a:off x="211272" y="469063"/>
            <a:ext cx="8524875" cy="331787"/>
          </a:xfrm>
          <a:prstGeom prst="rect">
            <a:avLst/>
          </a:prstGeom>
        </p:spPr>
        <p:txBody>
          <a:bodyPr/>
          <a:lstStyle>
            <a:lvl1pPr algn="l" rtl="0" eaLnBrk="0" fontAlgn="base" hangingPunct="0">
              <a:lnSpc>
                <a:spcPct val="90000"/>
              </a:lnSpc>
              <a:spcBef>
                <a:spcPct val="0"/>
              </a:spcBef>
              <a:spcAft>
                <a:spcPct val="0"/>
              </a:spcAft>
              <a:defRPr sz="2800" b="1">
                <a:solidFill>
                  <a:srgbClr val="FF9933"/>
                </a:solidFill>
                <a:latin typeface="+mj-lt"/>
                <a:ea typeface="ＭＳ Ｐゴシック" charset="0"/>
                <a:cs typeface="+mj-cs"/>
              </a:defRPr>
            </a:lvl1pPr>
            <a:lvl2pPr algn="l" rtl="0" eaLnBrk="0" fontAlgn="base" hangingPunct="0">
              <a:lnSpc>
                <a:spcPct val="90000"/>
              </a:lnSpc>
              <a:spcBef>
                <a:spcPct val="0"/>
              </a:spcBef>
              <a:spcAft>
                <a:spcPct val="0"/>
              </a:spcAft>
              <a:defRPr sz="2800" b="1">
                <a:solidFill>
                  <a:srgbClr val="FF9933"/>
                </a:solidFill>
                <a:latin typeface="Verdana" pitchFamily="34" charset="0"/>
                <a:ea typeface="ＭＳ Ｐゴシック" charset="0"/>
              </a:defRPr>
            </a:lvl2pPr>
            <a:lvl3pPr algn="l" rtl="0" eaLnBrk="0" fontAlgn="base" hangingPunct="0">
              <a:lnSpc>
                <a:spcPct val="90000"/>
              </a:lnSpc>
              <a:spcBef>
                <a:spcPct val="0"/>
              </a:spcBef>
              <a:spcAft>
                <a:spcPct val="0"/>
              </a:spcAft>
              <a:defRPr sz="2800" b="1">
                <a:solidFill>
                  <a:srgbClr val="FF9933"/>
                </a:solidFill>
                <a:latin typeface="Verdana" pitchFamily="34" charset="0"/>
                <a:ea typeface="ＭＳ Ｐゴシック" charset="0"/>
              </a:defRPr>
            </a:lvl3pPr>
            <a:lvl4pPr algn="l" rtl="0" eaLnBrk="0" fontAlgn="base" hangingPunct="0">
              <a:lnSpc>
                <a:spcPct val="90000"/>
              </a:lnSpc>
              <a:spcBef>
                <a:spcPct val="0"/>
              </a:spcBef>
              <a:spcAft>
                <a:spcPct val="0"/>
              </a:spcAft>
              <a:defRPr sz="2800" b="1">
                <a:solidFill>
                  <a:srgbClr val="FF9933"/>
                </a:solidFill>
                <a:latin typeface="Verdana" pitchFamily="34" charset="0"/>
                <a:ea typeface="ＭＳ Ｐゴシック" charset="0"/>
              </a:defRPr>
            </a:lvl4pPr>
            <a:lvl5pPr algn="l" rtl="0" eaLnBrk="0" fontAlgn="base" hangingPunct="0">
              <a:lnSpc>
                <a:spcPct val="90000"/>
              </a:lnSpc>
              <a:spcBef>
                <a:spcPct val="0"/>
              </a:spcBef>
              <a:spcAft>
                <a:spcPct val="0"/>
              </a:spcAft>
              <a:defRPr sz="2800" b="1">
                <a:solidFill>
                  <a:srgbClr val="FF9933"/>
                </a:solidFill>
                <a:latin typeface="Verdana" pitchFamily="34" charset="0"/>
                <a:ea typeface="ＭＳ Ｐゴシック" charset="0"/>
              </a:defRPr>
            </a:lvl5pPr>
            <a:lvl6pPr marL="457200" algn="l" rtl="0" fontAlgn="base">
              <a:lnSpc>
                <a:spcPct val="90000"/>
              </a:lnSpc>
              <a:spcBef>
                <a:spcPct val="0"/>
              </a:spcBef>
              <a:spcAft>
                <a:spcPct val="0"/>
              </a:spcAft>
              <a:defRPr sz="2800" b="1">
                <a:solidFill>
                  <a:srgbClr val="FF9933"/>
                </a:solidFill>
                <a:latin typeface="Verdana" pitchFamily="34" charset="0"/>
              </a:defRPr>
            </a:lvl6pPr>
            <a:lvl7pPr marL="914400" algn="l" rtl="0" fontAlgn="base">
              <a:lnSpc>
                <a:spcPct val="90000"/>
              </a:lnSpc>
              <a:spcBef>
                <a:spcPct val="0"/>
              </a:spcBef>
              <a:spcAft>
                <a:spcPct val="0"/>
              </a:spcAft>
              <a:defRPr sz="2800" b="1">
                <a:solidFill>
                  <a:srgbClr val="FF9933"/>
                </a:solidFill>
                <a:latin typeface="Verdana" pitchFamily="34" charset="0"/>
              </a:defRPr>
            </a:lvl7pPr>
            <a:lvl8pPr marL="1371600" algn="l" rtl="0" fontAlgn="base">
              <a:lnSpc>
                <a:spcPct val="90000"/>
              </a:lnSpc>
              <a:spcBef>
                <a:spcPct val="0"/>
              </a:spcBef>
              <a:spcAft>
                <a:spcPct val="0"/>
              </a:spcAft>
              <a:defRPr sz="2800" b="1">
                <a:solidFill>
                  <a:srgbClr val="FF9933"/>
                </a:solidFill>
                <a:latin typeface="Verdana" pitchFamily="34" charset="0"/>
              </a:defRPr>
            </a:lvl8pPr>
            <a:lvl9pPr marL="1828800" algn="l" rtl="0" fontAlgn="base">
              <a:lnSpc>
                <a:spcPct val="90000"/>
              </a:lnSpc>
              <a:spcBef>
                <a:spcPct val="0"/>
              </a:spcBef>
              <a:spcAft>
                <a:spcPct val="0"/>
              </a:spcAft>
              <a:defRPr sz="2800" b="1">
                <a:solidFill>
                  <a:srgbClr val="FF9933"/>
                </a:solidFill>
                <a:latin typeface="Verdana" pitchFamily="34" charset="0"/>
              </a:defRPr>
            </a:lvl9pPr>
          </a:lstStyle>
          <a:p>
            <a:pPr eaLnBrk="1" hangingPunct="1">
              <a:defRPr/>
            </a:pPr>
            <a:endParaRPr lang="en-US" sz="2200" kern="0" dirty="0">
              <a:solidFill>
                <a:schemeClr val="tx1"/>
              </a:solidFill>
              <a:ea typeface="+mj-ea"/>
            </a:endParaRPr>
          </a:p>
        </p:txBody>
      </p:sp>
      <p:sp>
        <p:nvSpPr>
          <p:cNvPr id="5" name="Title 7"/>
          <p:cNvSpPr txBox="1">
            <a:spLocks/>
          </p:cNvSpPr>
          <p:nvPr/>
        </p:nvSpPr>
        <p:spPr>
          <a:xfrm>
            <a:off x="330735" y="457828"/>
            <a:ext cx="8524875" cy="387798"/>
          </a:xfrm>
          <a:prstGeom prst="rect">
            <a:avLst/>
          </a:prstGeom>
        </p:spPr>
        <p:txBody>
          <a:bodyPr/>
          <a:lstStyle/>
          <a:p>
            <a:pPr algn="l" eaLnBrk="1" hangingPunct="1">
              <a:defRPr/>
            </a:pPr>
            <a:r>
              <a:rPr lang="en-US" sz="2800" b="1" kern="0" dirty="0">
                <a:solidFill>
                  <a:srgbClr val="0066CC"/>
                </a:solidFill>
                <a:latin typeface="+mj-lt"/>
              </a:rPr>
              <a:t>Estimation of Caloric Expenditure</a:t>
            </a:r>
          </a:p>
        </p:txBody>
      </p:sp>
      <p:pic>
        <p:nvPicPr>
          <p:cNvPr id="10242" name="Picture 2" descr="\\172.24.161.56\lww\01_Logistics\Plowman5e_9781496323187\13_Ancillaries\1_Input\PPTs\JPEG updated arts\Plowman-PPT-03\Ch04\Table 4.3.jpg"/>
          <p:cNvPicPr>
            <a:picLocks noChangeAspect="1" noChangeArrowheads="1"/>
          </p:cNvPicPr>
          <p:nvPr/>
        </p:nvPicPr>
        <p:blipFill>
          <a:blip r:embed="rId3" cstate="print"/>
          <a:srcRect/>
          <a:stretch>
            <a:fillRect/>
          </a:stretch>
        </p:blipFill>
        <p:spPr bwMode="auto">
          <a:xfrm>
            <a:off x="584461" y="1416146"/>
            <a:ext cx="7598003" cy="3827282"/>
          </a:xfrm>
          <a:prstGeom prst="rect">
            <a:avLst/>
          </a:prstGeom>
          <a:noFill/>
        </p:spPr>
      </p:pic>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3"/>
          <p:cNvSpPr>
            <a:spLocks noGrp="1"/>
          </p:cNvSpPr>
          <p:nvPr>
            <p:ph type="title"/>
          </p:nvPr>
        </p:nvSpPr>
        <p:spPr>
          <a:xfrm>
            <a:off x="234148" y="442384"/>
            <a:ext cx="8524875" cy="388937"/>
          </a:xfrm>
        </p:spPr>
        <p:txBody>
          <a:bodyPr/>
          <a:lstStyle/>
          <a:p>
            <a:r>
              <a:rPr lang="en-US" dirty="0"/>
              <a:t>Estimation of Caloric Expenditure (cont.)</a:t>
            </a:r>
          </a:p>
        </p:txBody>
      </p:sp>
      <p:pic>
        <p:nvPicPr>
          <p:cNvPr id="11266" name="Picture 2" descr="\\172.24.161.56\lww\01_Logistics\Plowman5e_9781496323187\13_Ancillaries\1_Input\PPTs\JPEG updated arts\Plowman-PPT-03\Ch04\Table 4.4.jpg"/>
          <p:cNvPicPr>
            <a:picLocks noChangeAspect="1" noChangeArrowheads="1"/>
          </p:cNvPicPr>
          <p:nvPr/>
        </p:nvPicPr>
        <p:blipFill>
          <a:blip r:embed="rId3" cstate="print"/>
          <a:srcRect/>
          <a:stretch>
            <a:fillRect/>
          </a:stretch>
        </p:blipFill>
        <p:spPr bwMode="auto">
          <a:xfrm>
            <a:off x="980388" y="1362738"/>
            <a:ext cx="7032396" cy="4070154"/>
          </a:xfrm>
          <a:prstGeom prst="rect">
            <a:avLst/>
          </a:prstGeom>
          <a:noFill/>
        </p:spPr>
      </p:pic>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534531" name="Text Box 3"/>
          <p:cNvSpPr txBox="1">
            <a:spLocks noChangeArrowheads="1"/>
          </p:cNvSpPr>
          <p:nvPr/>
        </p:nvSpPr>
        <p:spPr bwMode="auto">
          <a:xfrm>
            <a:off x="2866444" y="154014"/>
            <a:ext cx="358775" cy="457200"/>
          </a:xfrm>
          <a:prstGeom prst="rect">
            <a:avLst/>
          </a:prstGeom>
          <a:noFill/>
          <a:ln w="9525">
            <a:noFill/>
            <a:miter lim="800000"/>
            <a:headEnd/>
            <a:tailEnd/>
          </a:ln>
        </p:spPr>
        <p:txBody>
          <a:bodyPr>
            <a:spAutoFit/>
          </a:bodyPr>
          <a:lstStyle/>
          <a:p>
            <a:pPr algn="ctr">
              <a:spcBef>
                <a:spcPct val="50000"/>
              </a:spcBef>
            </a:pPr>
            <a:r>
              <a:rPr lang="en-US" dirty="0">
                <a:latin typeface="Times" charset="0"/>
              </a:rPr>
              <a:t>•</a:t>
            </a:r>
          </a:p>
        </p:txBody>
      </p:sp>
      <p:sp>
        <p:nvSpPr>
          <p:cNvPr id="5" name="Title 7"/>
          <p:cNvSpPr>
            <a:spLocks noGrp="1"/>
          </p:cNvSpPr>
          <p:nvPr>
            <p:ph type="title"/>
          </p:nvPr>
        </p:nvSpPr>
        <p:spPr>
          <a:xfrm>
            <a:off x="362293" y="439659"/>
            <a:ext cx="8524875" cy="387798"/>
          </a:xfrm>
        </p:spPr>
        <p:txBody>
          <a:bodyPr/>
          <a:lstStyle/>
          <a:p>
            <a:r>
              <a:rPr lang="en-US" dirty="0"/>
              <a:t>Summary of VO</a:t>
            </a:r>
            <a:r>
              <a:rPr lang="en-US" baseline="-25000" dirty="0"/>
              <a:t>2</a:t>
            </a:r>
            <a:r>
              <a:rPr lang="en-US" dirty="0"/>
              <a:t> and RER</a:t>
            </a:r>
          </a:p>
        </p:txBody>
      </p:sp>
      <p:pic>
        <p:nvPicPr>
          <p:cNvPr id="12290" name="Picture 2" descr="\\172.24.161.56\lww\01_Logistics\Plowman5e_9781496323187\13_Ancillaries\1_Input\PPTs\JPEG updated arts\Plowman-PPT-03\Ch04\Table 4.5.jpg"/>
          <p:cNvPicPr>
            <a:picLocks noChangeAspect="1" noChangeArrowheads="1"/>
          </p:cNvPicPr>
          <p:nvPr/>
        </p:nvPicPr>
        <p:blipFill>
          <a:blip r:embed="rId3" cstate="print"/>
          <a:srcRect/>
          <a:stretch>
            <a:fillRect/>
          </a:stretch>
        </p:blipFill>
        <p:spPr bwMode="auto">
          <a:xfrm>
            <a:off x="628542" y="1327496"/>
            <a:ext cx="7231338" cy="4425350"/>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5345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4531"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6578" name="Rectangle 2"/>
          <p:cNvSpPr>
            <a:spLocks noGrp="1" noChangeArrowheads="1"/>
          </p:cNvSpPr>
          <p:nvPr>
            <p:ph type="body" idx="1"/>
          </p:nvPr>
        </p:nvSpPr>
        <p:spPr>
          <a:xfrm>
            <a:off x="342419" y="1309129"/>
            <a:ext cx="8324913" cy="4796859"/>
          </a:xfrm>
        </p:spPr>
        <p:txBody>
          <a:bodyPr/>
          <a:lstStyle/>
          <a:p>
            <a:pPr>
              <a:lnSpc>
                <a:spcPct val="150000"/>
              </a:lnSpc>
            </a:pPr>
            <a:r>
              <a:rPr lang="en-US" dirty="0"/>
              <a:t>Compare to Table 4.3</a:t>
            </a:r>
          </a:p>
          <a:p>
            <a:pPr>
              <a:lnSpc>
                <a:spcPct val="150000"/>
              </a:lnSpc>
              <a:buNone/>
            </a:pPr>
            <a:r>
              <a:rPr lang="en-US" u="sng" dirty="0"/>
              <a:t>Atwater factors</a:t>
            </a:r>
          </a:p>
          <a:p>
            <a:pPr lvl="2">
              <a:lnSpc>
                <a:spcPct val="150000"/>
              </a:lnSpc>
              <a:buNone/>
            </a:pPr>
            <a:r>
              <a:rPr lang="en-US" dirty="0"/>
              <a:t>CHO—4 kcal·g</a:t>
            </a:r>
            <a:r>
              <a:rPr lang="en-US" baseline="30000" dirty="0"/>
              <a:t>−1</a:t>
            </a:r>
            <a:endParaRPr lang="en-US" dirty="0"/>
          </a:p>
          <a:p>
            <a:pPr lvl="2">
              <a:lnSpc>
                <a:spcPct val="150000"/>
              </a:lnSpc>
              <a:buNone/>
            </a:pPr>
            <a:r>
              <a:rPr lang="en-US" dirty="0"/>
              <a:t>Fat—9 kcal·g</a:t>
            </a:r>
            <a:r>
              <a:rPr lang="en-US" baseline="30000" dirty="0"/>
              <a:t>−1</a:t>
            </a:r>
            <a:endParaRPr lang="en-US" dirty="0"/>
          </a:p>
          <a:p>
            <a:pPr lvl="2">
              <a:lnSpc>
                <a:spcPct val="150000"/>
              </a:lnSpc>
              <a:buNone/>
            </a:pPr>
            <a:r>
              <a:rPr lang="en-US" dirty="0"/>
              <a:t>Protein—4 kcal·g</a:t>
            </a:r>
            <a:r>
              <a:rPr lang="en-US" baseline="30000" dirty="0"/>
              <a:t>−1</a:t>
            </a:r>
            <a:r>
              <a:rPr lang="en-US" dirty="0"/>
              <a:t>	</a:t>
            </a:r>
          </a:p>
          <a:p>
            <a:pPr>
              <a:lnSpc>
                <a:spcPct val="150000"/>
              </a:lnSpc>
            </a:pPr>
            <a:r>
              <a:rPr lang="en-US" dirty="0"/>
              <a:t>Example based on caloric equivalent</a:t>
            </a:r>
          </a:p>
        </p:txBody>
      </p:sp>
      <p:sp>
        <p:nvSpPr>
          <p:cNvPr id="3" name="Title 7"/>
          <p:cNvSpPr txBox="1">
            <a:spLocks/>
          </p:cNvSpPr>
          <p:nvPr/>
        </p:nvSpPr>
        <p:spPr>
          <a:xfrm>
            <a:off x="142457" y="406464"/>
            <a:ext cx="8524875" cy="500367"/>
          </a:xfrm>
          <a:prstGeom prst="rect">
            <a:avLst/>
          </a:prstGeom>
        </p:spPr>
        <p:txBody>
          <a:bodyPr/>
          <a:lstStyle/>
          <a:p>
            <a:pPr algn="l" eaLnBrk="1" hangingPunct="1">
              <a:defRPr/>
            </a:pPr>
            <a:r>
              <a:rPr lang="en-US" sz="2800" b="1" kern="0" dirty="0">
                <a:solidFill>
                  <a:srgbClr val="0066CC"/>
                </a:solidFill>
                <a:latin typeface="+mj-lt"/>
              </a:rPr>
              <a:t>Estimation of Caloric Expenditure (cont.)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36578">
                                            <p:txEl>
                                              <p:pRg st="0" end="0"/>
                                            </p:txEl>
                                          </p:spTgt>
                                        </p:tgtEl>
                                        <p:attrNameLst>
                                          <p:attrName>style.visibility</p:attrName>
                                        </p:attrNameLst>
                                      </p:cBhvr>
                                      <p:to>
                                        <p:strVal val="visible"/>
                                      </p:to>
                                    </p:set>
                                    <p:anim calcmode="lin" valueType="num">
                                      <p:cBhvr additive="base">
                                        <p:cTn id="7" dur="500" fill="hold"/>
                                        <p:tgtEl>
                                          <p:spTgt spid="53657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3657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36578">
                                            <p:txEl>
                                              <p:pRg st="1" end="1"/>
                                            </p:txEl>
                                          </p:spTgt>
                                        </p:tgtEl>
                                        <p:attrNameLst>
                                          <p:attrName>style.visibility</p:attrName>
                                        </p:attrNameLst>
                                      </p:cBhvr>
                                      <p:to>
                                        <p:strVal val="visible"/>
                                      </p:to>
                                    </p:set>
                                    <p:anim calcmode="lin" valueType="num">
                                      <p:cBhvr additive="base">
                                        <p:cTn id="12" dur="500" fill="hold"/>
                                        <p:tgtEl>
                                          <p:spTgt spid="536578">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36578">
                                            <p:txEl>
                                              <p:pRg st="1" end="1"/>
                                            </p:txEl>
                                          </p:spTgt>
                                        </p:tgtEl>
                                        <p:attrNameLst>
                                          <p:attrName>ppt_y</p:attrName>
                                        </p:attrNameLst>
                                      </p:cBhvr>
                                      <p:tavLst>
                                        <p:tav tm="0">
                                          <p:val>
                                            <p:strVal val="#ppt_y"/>
                                          </p:val>
                                        </p:tav>
                                        <p:tav tm="100000">
                                          <p:val>
                                            <p:strVal val="#ppt_y"/>
                                          </p:val>
                                        </p:tav>
                                      </p:tavLst>
                                    </p:anim>
                                  </p:childTnLst>
                                </p:cTn>
                              </p:par>
                              <p:par>
                                <p:cTn id="14" presetID="2" presetClass="entr" presetSubtype="8" fill="hold" grpId="0" nodeType="withEffect">
                                  <p:stCondLst>
                                    <p:cond delay="0"/>
                                  </p:stCondLst>
                                  <p:childTnLst>
                                    <p:set>
                                      <p:cBhvr>
                                        <p:cTn id="15" dur="1" fill="hold">
                                          <p:stCondLst>
                                            <p:cond delay="0"/>
                                          </p:stCondLst>
                                        </p:cTn>
                                        <p:tgtEl>
                                          <p:spTgt spid="536578">
                                            <p:txEl>
                                              <p:pRg st="2" end="2"/>
                                            </p:txEl>
                                          </p:spTgt>
                                        </p:tgtEl>
                                        <p:attrNameLst>
                                          <p:attrName>style.visibility</p:attrName>
                                        </p:attrNameLst>
                                      </p:cBhvr>
                                      <p:to>
                                        <p:strVal val="visible"/>
                                      </p:to>
                                    </p:set>
                                    <p:anim calcmode="lin" valueType="num">
                                      <p:cBhvr additive="base">
                                        <p:cTn id="16" dur="500" fill="hold"/>
                                        <p:tgtEl>
                                          <p:spTgt spid="536578">
                                            <p:txEl>
                                              <p:pRg st="2" end="2"/>
                                            </p:txEl>
                                          </p:spTgt>
                                        </p:tgtEl>
                                        <p:attrNameLst>
                                          <p:attrName>ppt_x</p:attrName>
                                        </p:attrNameLst>
                                      </p:cBhvr>
                                      <p:tavLst>
                                        <p:tav tm="0">
                                          <p:val>
                                            <p:strVal val="0-#ppt_w/2"/>
                                          </p:val>
                                        </p:tav>
                                        <p:tav tm="100000">
                                          <p:val>
                                            <p:strVal val="#ppt_x"/>
                                          </p:val>
                                        </p:tav>
                                      </p:tavLst>
                                    </p:anim>
                                    <p:anim calcmode="lin" valueType="num">
                                      <p:cBhvr additive="base">
                                        <p:cTn id="17" dur="500" fill="hold"/>
                                        <p:tgtEl>
                                          <p:spTgt spid="536578">
                                            <p:txEl>
                                              <p:pRg st="2" end="2"/>
                                            </p:txEl>
                                          </p:spTgt>
                                        </p:tgtEl>
                                        <p:attrNameLst>
                                          <p:attrName>ppt_y</p:attrName>
                                        </p:attrNameLst>
                                      </p:cBhvr>
                                      <p:tavLst>
                                        <p:tav tm="0">
                                          <p:val>
                                            <p:strVal val="#ppt_y"/>
                                          </p:val>
                                        </p:tav>
                                        <p:tav tm="100000">
                                          <p:val>
                                            <p:strVal val="#ppt_y"/>
                                          </p:val>
                                        </p:tav>
                                      </p:tavLst>
                                    </p:anim>
                                  </p:childTnLst>
                                </p:cTn>
                              </p:par>
                              <p:par>
                                <p:cTn id="18" presetID="2" presetClass="entr" presetSubtype="8" fill="hold" grpId="0" nodeType="withEffect">
                                  <p:stCondLst>
                                    <p:cond delay="0"/>
                                  </p:stCondLst>
                                  <p:childTnLst>
                                    <p:set>
                                      <p:cBhvr>
                                        <p:cTn id="19" dur="1" fill="hold">
                                          <p:stCondLst>
                                            <p:cond delay="0"/>
                                          </p:stCondLst>
                                        </p:cTn>
                                        <p:tgtEl>
                                          <p:spTgt spid="536578">
                                            <p:txEl>
                                              <p:pRg st="3" end="3"/>
                                            </p:txEl>
                                          </p:spTgt>
                                        </p:tgtEl>
                                        <p:attrNameLst>
                                          <p:attrName>style.visibility</p:attrName>
                                        </p:attrNameLst>
                                      </p:cBhvr>
                                      <p:to>
                                        <p:strVal val="visible"/>
                                      </p:to>
                                    </p:set>
                                    <p:anim calcmode="lin" valueType="num">
                                      <p:cBhvr additive="base">
                                        <p:cTn id="20" dur="500" fill="hold"/>
                                        <p:tgtEl>
                                          <p:spTgt spid="536578">
                                            <p:txEl>
                                              <p:pRg st="3" end="3"/>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536578">
                                            <p:txEl>
                                              <p:pRg st="3" end="3"/>
                                            </p:txEl>
                                          </p:spTgt>
                                        </p:tgtEl>
                                        <p:attrNameLst>
                                          <p:attrName>ppt_y</p:attrName>
                                        </p:attrNameLst>
                                      </p:cBhvr>
                                      <p:tavLst>
                                        <p:tav tm="0">
                                          <p:val>
                                            <p:strVal val="#ppt_y"/>
                                          </p:val>
                                        </p:tav>
                                        <p:tav tm="100000">
                                          <p:val>
                                            <p:strVal val="#ppt_y"/>
                                          </p:val>
                                        </p:tav>
                                      </p:tavLst>
                                    </p:anim>
                                  </p:childTnLst>
                                </p:cTn>
                              </p:par>
                              <p:par>
                                <p:cTn id="22" presetID="2" presetClass="entr" presetSubtype="8" fill="hold" grpId="0" nodeType="withEffect">
                                  <p:stCondLst>
                                    <p:cond delay="0"/>
                                  </p:stCondLst>
                                  <p:childTnLst>
                                    <p:set>
                                      <p:cBhvr>
                                        <p:cTn id="23" dur="1" fill="hold">
                                          <p:stCondLst>
                                            <p:cond delay="0"/>
                                          </p:stCondLst>
                                        </p:cTn>
                                        <p:tgtEl>
                                          <p:spTgt spid="536578">
                                            <p:txEl>
                                              <p:pRg st="4" end="4"/>
                                            </p:txEl>
                                          </p:spTgt>
                                        </p:tgtEl>
                                        <p:attrNameLst>
                                          <p:attrName>style.visibility</p:attrName>
                                        </p:attrNameLst>
                                      </p:cBhvr>
                                      <p:to>
                                        <p:strVal val="visible"/>
                                      </p:to>
                                    </p:set>
                                    <p:anim calcmode="lin" valueType="num">
                                      <p:cBhvr additive="base">
                                        <p:cTn id="24" dur="500" fill="hold"/>
                                        <p:tgtEl>
                                          <p:spTgt spid="536578">
                                            <p:txEl>
                                              <p:pRg st="4" end="4"/>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536578">
                                            <p:txEl>
                                              <p:pRg st="4" end="4"/>
                                            </p:txEl>
                                          </p:spTgt>
                                        </p:tgtEl>
                                        <p:attrNameLst>
                                          <p:attrName>ppt_y</p:attrName>
                                        </p:attrNameLst>
                                      </p:cBhvr>
                                      <p:tavLst>
                                        <p:tav tm="0">
                                          <p:val>
                                            <p:strVal val="#ppt_y"/>
                                          </p:val>
                                        </p:tav>
                                        <p:tav tm="100000">
                                          <p:val>
                                            <p:strVal val="#ppt_y"/>
                                          </p:val>
                                        </p:tav>
                                      </p:tavLst>
                                    </p:anim>
                                  </p:childTnLst>
                                </p:cTn>
                              </p:par>
                            </p:childTnLst>
                          </p:cTn>
                        </p:par>
                        <p:par>
                          <p:cTn id="26" fill="hold" nodeType="afterGroup">
                            <p:stCondLst>
                              <p:cond delay="1000"/>
                            </p:stCondLst>
                            <p:childTnLst>
                              <p:par>
                                <p:cTn id="27" presetID="2" presetClass="entr" presetSubtype="8" fill="hold" grpId="0" nodeType="afterEffect">
                                  <p:stCondLst>
                                    <p:cond delay="0"/>
                                  </p:stCondLst>
                                  <p:childTnLst>
                                    <p:set>
                                      <p:cBhvr>
                                        <p:cTn id="28" dur="1" fill="hold">
                                          <p:stCondLst>
                                            <p:cond delay="0"/>
                                          </p:stCondLst>
                                        </p:cTn>
                                        <p:tgtEl>
                                          <p:spTgt spid="536578">
                                            <p:txEl>
                                              <p:pRg st="5" end="5"/>
                                            </p:txEl>
                                          </p:spTgt>
                                        </p:tgtEl>
                                        <p:attrNameLst>
                                          <p:attrName>style.visibility</p:attrName>
                                        </p:attrNameLst>
                                      </p:cBhvr>
                                      <p:to>
                                        <p:strVal val="visible"/>
                                      </p:to>
                                    </p:set>
                                    <p:anim calcmode="lin" valueType="num">
                                      <p:cBhvr additive="base">
                                        <p:cTn id="29" dur="500" fill="hold"/>
                                        <p:tgtEl>
                                          <p:spTgt spid="536578">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536578">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6578" grpId="0" build="p" autoUpdateAnimBg="0" advAuto="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8626" name="Rectangle 2"/>
          <p:cNvSpPr>
            <a:spLocks noGrp="1" noChangeArrowheads="1"/>
          </p:cNvSpPr>
          <p:nvPr>
            <p:ph type="body" idx="1"/>
          </p:nvPr>
        </p:nvSpPr>
        <p:spPr>
          <a:xfrm>
            <a:off x="342419" y="1435877"/>
            <a:ext cx="8324913" cy="4588629"/>
          </a:xfrm>
        </p:spPr>
        <p:txBody>
          <a:bodyPr/>
          <a:lstStyle/>
          <a:p>
            <a:pPr>
              <a:lnSpc>
                <a:spcPct val="200000"/>
              </a:lnSpc>
            </a:pPr>
            <a:r>
              <a:rPr lang="en-US" b="1" dirty="0"/>
              <a:t>Caloric Equivalent</a:t>
            </a:r>
            <a:r>
              <a:rPr lang="en-US" dirty="0"/>
              <a:t>—The number of kilocalories produced per liter of oxygen consumed</a:t>
            </a:r>
          </a:p>
          <a:p>
            <a:pPr>
              <a:lnSpc>
                <a:spcPct val="200000"/>
              </a:lnSpc>
            </a:pPr>
            <a:r>
              <a:rPr lang="en-US" b="1" dirty="0"/>
              <a:t>Caloric Cost</a:t>
            </a:r>
            <a:r>
              <a:rPr lang="en-US" dirty="0"/>
              <a:t>—Energy expenditure of an activity performed for a specific period of time</a:t>
            </a:r>
          </a:p>
        </p:txBody>
      </p:sp>
      <p:sp>
        <p:nvSpPr>
          <p:cNvPr id="3" name="Title 7"/>
          <p:cNvSpPr txBox="1">
            <a:spLocks/>
          </p:cNvSpPr>
          <p:nvPr/>
        </p:nvSpPr>
        <p:spPr>
          <a:xfrm>
            <a:off x="142457" y="393584"/>
            <a:ext cx="8524875" cy="500367"/>
          </a:xfrm>
          <a:prstGeom prst="rect">
            <a:avLst/>
          </a:prstGeom>
        </p:spPr>
        <p:txBody>
          <a:bodyPr/>
          <a:lstStyle/>
          <a:p>
            <a:pPr algn="l" eaLnBrk="1" hangingPunct="1">
              <a:defRPr/>
            </a:pPr>
            <a:r>
              <a:rPr lang="en-US" sz="2800" b="1" kern="0" dirty="0">
                <a:solidFill>
                  <a:srgbClr val="0066CC"/>
                </a:solidFill>
                <a:latin typeface="+mj-lt"/>
              </a:rPr>
              <a:t>Estimation of Caloric Expenditure (cont.)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38626">
                                            <p:txEl>
                                              <p:pRg st="0" end="0"/>
                                            </p:txEl>
                                          </p:spTgt>
                                        </p:tgtEl>
                                        <p:attrNameLst>
                                          <p:attrName>style.visibility</p:attrName>
                                        </p:attrNameLst>
                                      </p:cBhvr>
                                      <p:to>
                                        <p:strVal val="visible"/>
                                      </p:to>
                                    </p:set>
                                    <p:anim calcmode="lin" valueType="num">
                                      <p:cBhvr additive="base">
                                        <p:cTn id="7" dur="500" fill="hold"/>
                                        <p:tgtEl>
                                          <p:spTgt spid="53862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38626">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38626">
                                            <p:txEl>
                                              <p:pRg st="1" end="1"/>
                                            </p:txEl>
                                          </p:spTgt>
                                        </p:tgtEl>
                                        <p:attrNameLst>
                                          <p:attrName>style.visibility</p:attrName>
                                        </p:attrNameLst>
                                      </p:cBhvr>
                                      <p:to>
                                        <p:strVal val="visible"/>
                                      </p:to>
                                    </p:set>
                                    <p:anim calcmode="lin" valueType="num">
                                      <p:cBhvr additive="base">
                                        <p:cTn id="12" dur="500" fill="hold"/>
                                        <p:tgtEl>
                                          <p:spTgt spid="538626">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38626">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8626" grpId="0" build="p" autoUpdateAnimBg="0" advAuto="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0674" name="Rectangle 2"/>
          <p:cNvSpPr>
            <a:spLocks noGrp="1" noChangeArrowheads="1"/>
          </p:cNvSpPr>
          <p:nvPr>
            <p:ph type="body" idx="1"/>
          </p:nvPr>
        </p:nvSpPr>
        <p:spPr>
          <a:xfrm>
            <a:off x="330200" y="1405911"/>
            <a:ext cx="8613775" cy="4479988"/>
          </a:xfrm>
        </p:spPr>
        <p:txBody>
          <a:bodyPr/>
          <a:lstStyle/>
          <a:p>
            <a:pPr>
              <a:lnSpc>
                <a:spcPct val="150000"/>
              </a:lnSpc>
              <a:buNone/>
            </a:pPr>
            <a:r>
              <a:rPr lang="en-US" b="1" dirty="0"/>
              <a:t>Caloric cost (kcal/min) </a:t>
            </a:r>
            <a:r>
              <a:rPr lang="en-US" dirty="0"/>
              <a:t>=</a:t>
            </a:r>
          </a:p>
          <a:p>
            <a:pPr>
              <a:lnSpc>
                <a:spcPct val="150000"/>
              </a:lnSpc>
              <a:buNone/>
            </a:pPr>
            <a:r>
              <a:rPr lang="en-US" dirty="0"/>
              <a:t>		O</a:t>
            </a:r>
            <a:r>
              <a:rPr lang="en-US" baseline="-25000" dirty="0"/>
              <a:t>2</a:t>
            </a:r>
            <a:r>
              <a:rPr lang="en-US" dirty="0"/>
              <a:t> consumed (L/min) × caloric equivalent (kcal/LO</a:t>
            </a:r>
            <a:r>
              <a:rPr lang="en-US" baseline="-25000" dirty="0"/>
              <a:t>2</a:t>
            </a:r>
            <a:r>
              <a:rPr lang="en-US" dirty="0"/>
              <a:t>)</a:t>
            </a:r>
          </a:p>
          <a:p>
            <a:pPr>
              <a:lnSpc>
                <a:spcPct val="150000"/>
              </a:lnSpc>
              <a:buNone/>
            </a:pPr>
            <a:r>
              <a:rPr lang="en-US" b="1" dirty="0"/>
              <a:t>Given:</a:t>
            </a:r>
          </a:p>
          <a:p>
            <a:pPr>
              <a:lnSpc>
                <a:spcPct val="150000"/>
              </a:lnSpc>
              <a:buNone/>
            </a:pPr>
            <a:r>
              <a:rPr lang="en-US" dirty="0"/>
              <a:t>		RER = 0.91</a:t>
            </a:r>
          </a:p>
          <a:p>
            <a:pPr>
              <a:lnSpc>
                <a:spcPct val="150000"/>
              </a:lnSpc>
              <a:buNone/>
            </a:pPr>
            <a:r>
              <a:rPr lang="en-US" dirty="0"/>
              <a:t>		O</a:t>
            </a:r>
            <a:r>
              <a:rPr lang="en-US" baseline="-25000" dirty="0"/>
              <a:t>2</a:t>
            </a:r>
            <a:r>
              <a:rPr lang="en-US" dirty="0"/>
              <a:t> consumed = 2.15 L/min</a:t>
            </a:r>
          </a:p>
          <a:p>
            <a:pPr>
              <a:lnSpc>
                <a:spcPct val="150000"/>
              </a:lnSpc>
            </a:pPr>
            <a:r>
              <a:rPr lang="en-US" dirty="0"/>
              <a:t>Calculate caloric cost for 30 minutes of exercise</a:t>
            </a:r>
          </a:p>
        </p:txBody>
      </p:sp>
      <p:sp>
        <p:nvSpPr>
          <p:cNvPr id="3" name="Title 7"/>
          <p:cNvSpPr txBox="1">
            <a:spLocks/>
          </p:cNvSpPr>
          <p:nvPr/>
        </p:nvSpPr>
        <p:spPr>
          <a:xfrm>
            <a:off x="142458" y="419342"/>
            <a:ext cx="8524875" cy="500367"/>
          </a:xfrm>
          <a:prstGeom prst="rect">
            <a:avLst/>
          </a:prstGeom>
        </p:spPr>
        <p:txBody>
          <a:bodyPr/>
          <a:lstStyle/>
          <a:p>
            <a:pPr algn="l" eaLnBrk="1" hangingPunct="1">
              <a:defRPr/>
            </a:pPr>
            <a:r>
              <a:rPr lang="en-US" sz="2800" b="1" kern="0" dirty="0">
                <a:solidFill>
                  <a:srgbClr val="0066CC"/>
                </a:solidFill>
                <a:latin typeface="+mj-lt"/>
              </a:rPr>
              <a:t>Estimation of Caloric Expenditure (cont.)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40674">
                                            <p:txEl>
                                              <p:pRg st="0" end="0"/>
                                            </p:txEl>
                                          </p:spTgt>
                                        </p:tgtEl>
                                        <p:attrNameLst>
                                          <p:attrName>style.visibility</p:attrName>
                                        </p:attrNameLst>
                                      </p:cBhvr>
                                      <p:to>
                                        <p:strVal val="visible"/>
                                      </p:to>
                                    </p:set>
                                    <p:anim calcmode="lin" valueType="num">
                                      <p:cBhvr additive="base">
                                        <p:cTn id="7" dur="500" fill="hold"/>
                                        <p:tgtEl>
                                          <p:spTgt spid="54067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4067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40674">
                                            <p:txEl>
                                              <p:pRg st="1" end="1"/>
                                            </p:txEl>
                                          </p:spTgt>
                                        </p:tgtEl>
                                        <p:attrNameLst>
                                          <p:attrName>style.visibility</p:attrName>
                                        </p:attrNameLst>
                                      </p:cBhvr>
                                      <p:to>
                                        <p:strVal val="visible"/>
                                      </p:to>
                                    </p:set>
                                    <p:anim calcmode="lin" valueType="num">
                                      <p:cBhvr additive="base">
                                        <p:cTn id="12" dur="500" fill="hold"/>
                                        <p:tgtEl>
                                          <p:spTgt spid="540674">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40674">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540674">
                                            <p:txEl>
                                              <p:pRg st="2" end="2"/>
                                            </p:txEl>
                                          </p:spTgt>
                                        </p:tgtEl>
                                        <p:attrNameLst>
                                          <p:attrName>style.visibility</p:attrName>
                                        </p:attrNameLst>
                                      </p:cBhvr>
                                      <p:to>
                                        <p:strVal val="visible"/>
                                      </p:to>
                                    </p:set>
                                    <p:anim calcmode="lin" valueType="num">
                                      <p:cBhvr additive="base">
                                        <p:cTn id="17" dur="500" fill="hold"/>
                                        <p:tgtEl>
                                          <p:spTgt spid="540674">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540674">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540674">
                                            <p:txEl>
                                              <p:pRg st="3" end="3"/>
                                            </p:txEl>
                                          </p:spTgt>
                                        </p:tgtEl>
                                        <p:attrNameLst>
                                          <p:attrName>style.visibility</p:attrName>
                                        </p:attrNameLst>
                                      </p:cBhvr>
                                      <p:to>
                                        <p:strVal val="visible"/>
                                      </p:to>
                                    </p:set>
                                    <p:anim calcmode="lin" valueType="num">
                                      <p:cBhvr additive="base">
                                        <p:cTn id="22" dur="500" fill="hold"/>
                                        <p:tgtEl>
                                          <p:spTgt spid="540674">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540674">
                                            <p:txEl>
                                              <p:pRg st="3" end="3"/>
                                            </p:txEl>
                                          </p:spTgt>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540674">
                                            <p:txEl>
                                              <p:pRg st="4" end="4"/>
                                            </p:txEl>
                                          </p:spTgt>
                                        </p:tgtEl>
                                        <p:attrNameLst>
                                          <p:attrName>style.visibility</p:attrName>
                                        </p:attrNameLst>
                                      </p:cBhvr>
                                      <p:to>
                                        <p:strVal val="visible"/>
                                      </p:to>
                                    </p:set>
                                    <p:anim calcmode="lin" valueType="num">
                                      <p:cBhvr additive="base">
                                        <p:cTn id="27" dur="500" fill="hold"/>
                                        <p:tgtEl>
                                          <p:spTgt spid="540674">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540674">
                                            <p:txEl>
                                              <p:pRg st="4" end="4"/>
                                            </p:txEl>
                                          </p:spTgt>
                                        </p:tgtEl>
                                        <p:attrNameLst>
                                          <p:attrName>ppt_y</p:attrName>
                                        </p:attrNameLst>
                                      </p:cBhvr>
                                      <p:tavLst>
                                        <p:tav tm="0">
                                          <p:val>
                                            <p:strVal val="#ppt_y"/>
                                          </p:val>
                                        </p:tav>
                                        <p:tav tm="100000">
                                          <p:val>
                                            <p:strVal val="#ppt_y"/>
                                          </p:val>
                                        </p:tav>
                                      </p:tavLst>
                                    </p:anim>
                                  </p:childTnLst>
                                </p:cTn>
                              </p:par>
                            </p:childTnLst>
                          </p:cTn>
                        </p:par>
                        <p:par>
                          <p:cTn id="29" fill="hold" nodeType="afterGroup">
                            <p:stCondLst>
                              <p:cond delay="2500"/>
                            </p:stCondLst>
                            <p:childTnLst>
                              <p:par>
                                <p:cTn id="30" presetID="2" presetClass="entr" presetSubtype="8" fill="hold" grpId="0" nodeType="afterEffect">
                                  <p:stCondLst>
                                    <p:cond delay="0"/>
                                  </p:stCondLst>
                                  <p:childTnLst>
                                    <p:set>
                                      <p:cBhvr>
                                        <p:cTn id="31" dur="1" fill="hold">
                                          <p:stCondLst>
                                            <p:cond delay="0"/>
                                          </p:stCondLst>
                                        </p:cTn>
                                        <p:tgtEl>
                                          <p:spTgt spid="540674">
                                            <p:txEl>
                                              <p:pRg st="5" end="5"/>
                                            </p:txEl>
                                          </p:spTgt>
                                        </p:tgtEl>
                                        <p:attrNameLst>
                                          <p:attrName>style.visibility</p:attrName>
                                        </p:attrNameLst>
                                      </p:cBhvr>
                                      <p:to>
                                        <p:strVal val="visible"/>
                                      </p:to>
                                    </p:set>
                                    <p:anim calcmode="lin" valueType="num">
                                      <p:cBhvr additive="base">
                                        <p:cTn id="32" dur="500" fill="hold"/>
                                        <p:tgtEl>
                                          <p:spTgt spid="540674">
                                            <p:txEl>
                                              <p:pRg st="5" end="5"/>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540674">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0674" grpId="0" build="p" autoUpdateAnimBg="0" advAuto="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22" name="Rectangle 2"/>
          <p:cNvSpPr>
            <a:spLocks noGrp="1" noChangeArrowheads="1"/>
          </p:cNvSpPr>
          <p:nvPr>
            <p:ph type="body" idx="1"/>
          </p:nvPr>
        </p:nvSpPr>
        <p:spPr>
          <a:xfrm>
            <a:off x="192644" y="1392395"/>
            <a:ext cx="8424501" cy="4507149"/>
          </a:xfrm>
        </p:spPr>
        <p:txBody>
          <a:bodyPr/>
          <a:lstStyle/>
          <a:p>
            <a:pPr>
              <a:lnSpc>
                <a:spcPct val="150000"/>
              </a:lnSpc>
              <a:buNone/>
            </a:pPr>
            <a:r>
              <a:rPr lang="en-US" b="1" dirty="0"/>
              <a:t>The caloric equivalent for an RER of 0.91 is</a:t>
            </a:r>
          </a:p>
          <a:p>
            <a:pPr>
              <a:lnSpc>
                <a:spcPct val="150000"/>
              </a:lnSpc>
              <a:buNone/>
            </a:pPr>
            <a:r>
              <a:rPr lang="en-US" dirty="0"/>
              <a:t>		4.936 kcal/LO</a:t>
            </a:r>
            <a:r>
              <a:rPr lang="en-US" baseline="-25000" dirty="0"/>
              <a:t>2</a:t>
            </a:r>
            <a:r>
              <a:rPr lang="en-US" dirty="0"/>
              <a:t> (see Table 5.4)</a:t>
            </a:r>
          </a:p>
          <a:p>
            <a:pPr>
              <a:lnSpc>
                <a:spcPct val="150000"/>
              </a:lnSpc>
              <a:buNone/>
            </a:pPr>
            <a:r>
              <a:rPr lang="en-US" dirty="0"/>
              <a:t>		2.15 O</a:t>
            </a:r>
            <a:r>
              <a:rPr lang="en-US" baseline="-25000" dirty="0"/>
              <a:t>2</a:t>
            </a:r>
            <a:r>
              <a:rPr lang="en-US" dirty="0"/>
              <a:t>/min × 4.936 kcal/LO</a:t>
            </a:r>
            <a:r>
              <a:rPr lang="en-US" baseline="-25000" dirty="0"/>
              <a:t>2</a:t>
            </a:r>
            <a:r>
              <a:rPr lang="en-US" dirty="0"/>
              <a:t> = 10.61 kcal/min</a:t>
            </a:r>
          </a:p>
          <a:p>
            <a:pPr>
              <a:lnSpc>
                <a:spcPct val="150000"/>
              </a:lnSpc>
              <a:buNone/>
            </a:pPr>
            <a:endParaRPr lang="en-US" dirty="0"/>
          </a:p>
          <a:p>
            <a:pPr>
              <a:lnSpc>
                <a:spcPct val="150000"/>
              </a:lnSpc>
              <a:buNone/>
            </a:pPr>
            <a:r>
              <a:rPr lang="en-US" dirty="0"/>
              <a:t>		10.61 kcal/min × 30 min = 318.3 kcal</a:t>
            </a:r>
          </a:p>
        </p:txBody>
      </p:sp>
      <p:sp>
        <p:nvSpPr>
          <p:cNvPr id="3" name="Title 7"/>
          <p:cNvSpPr txBox="1">
            <a:spLocks/>
          </p:cNvSpPr>
          <p:nvPr/>
        </p:nvSpPr>
        <p:spPr>
          <a:xfrm>
            <a:off x="142458" y="354939"/>
            <a:ext cx="8524875" cy="500367"/>
          </a:xfrm>
          <a:prstGeom prst="rect">
            <a:avLst/>
          </a:prstGeom>
        </p:spPr>
        <p:txBody>
          <a:bodyPr/>
          <a:lstStyle/>
          <a:p>
            <a:pPr algn="l" eaLnBrk="1" hangingPunct="1">
              <a:defRPr/>
            </a:pPr>
            <a:r>
              <a:rPr lang="en-US" sz="2800" b="1" kern="0" dirty="0">
                <a:solidFill>
                  <a:srgbClr val="0066CC"/>
                </a:solidFill>
                <a:latin typeface="+mj-lt"/>
              </a:rPr>
              <a:t>Estimation of Caloric Expenditure (cont.)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42722">
                                            <p:txEl>
                                              <p:pRg st="0" end="0"/>
                                            </p:txEl>
                                          </p:spTgt>
                                        </p:tgtEl>
                                        <p:attrNameLst>
                                          <p:attrName>style.visibility</p:attrName>
                                        </p:attrNameLst>
                                      </p:cBhvr>
                                      <p:to>
                                        <p:strVal val="visible"/>
                                      </p:to>
                                    </p:set>
                                    <p:anim calcmode="lin" valueType="num">
                                      <p:cBhvr additive="base">
                                        <p:cTn id="7" dur="500" fill="hold"/>
                                        <p:tgtEl>
                                          <p:spTgt spid="54272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42722">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42722">
                                            <p:txEl>
                                              <p:pRg st="1" end="1"/>
                                            </p:txEl>
                                          </p:spTgt>
                                        </p:tgtEl>
                                        <p:attrNameLst>
                                          <p:attrName>style.visibility</p:attrName>
                                        </p:attrNameLst>
                                      </p:cBhvr>
                                      <p:to>
                                        <p:strVal val="visible"/>
                                      </p:to>
                                    </p:set>
                                    <p:anim calcmode="lin" valueType="num">
                                      <p:cBhvr additive="base">
                                        <p:cTn id="12" dur="500" fill="hold"/>
                                        <p:tgtEl>
                                          <p:spTgt spid="542722">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42722">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542722">
                                            <p:txEl>
                                              <p:pRg st="2" end="2"/>
                                            </p:txEl>
                                          </p:spTgt>
                                        </p:tgtEl>
                                        <p:attrNameLst>
                                          <p:attrName>style.visibility</p:attrName>
                                        </p:attrNameLst>
                                      </p:cBhvr>
                                      <p:to>
                                        <p:strVal val="visible"/>
                                      </p:to>
                                    </p:set>
                                    <p:anim calcmode="lin" valueType="num">
                                      <p:cBhvr additive="base">
                                        <p:cTn id="17" dur="500" fill="hold"/>
                                        <p:tgtEl>
                                          <p:spTgt spid="542722">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542722">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542722">
                                            <p:txEl>
                                              <p:pRg st="4" end="4"/>
                                            </p:txEl>
                                          </p:spTgt>
                                        </p:tgtEl>
                                        <p:attrNameLst>
                                          <p:attrName>style.visibility</p:attrName>
                                        </p:attrNameLst>
                                      </p:cBhvr>
                                      <p:to>
                                        <p:strVal val="visible"/>
                                      </p:to>
                                    </p:set>
                                    <p:anim calcmode="lin" valueType="num">
                                      <p:cBhvr additive="base">
                                        <p:cTn id="22" dur="500" fill="hold"/>
                                        <p:tgtEl>
                                          <p:spTgt spid="542722">
                                            <p:txEl>
                                              <p:pRg st="4" end="4"/>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54272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22" grpId="0" build="p" autoUpdateAnimBg="0" advAuto="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4770" name="Rectangle 2"/>
          <p:cNvSpPr>
            <a:spLocks noGrp="1" noChangeArrowheads="1"/>
          </p:cNvSpPr>
          <p:nvPr>
            <p:ph type="body" idx="1"/>
          </p:nvPr>
        </p:nvSpPr>
        <p:spPr>
          <a:xfrm>
            <a:off x="270318" y="1447613"/>
            <a:ext cx="8460715" cy="4029352"/>
          </a:xfrm>
        </p:spPr>
        <p:txBody>
          <a:bodyPr/>
          <a:lstStyle/>
          <a:p>
            <a:pPr>
              <a:lnSpc>
                <a:spcPct val="150000"/>
              </a:lnSpc>
            </a:pPr>
            <a:r>
              <a:rPr lang="en-US" dirty="0"/>
              <a:t>MET—A unit that represents the metabolic equivalent in multiples of resting rate oxygen consumption of any given activity</a:t>
            </a:r>
          </a:p>
          <a:p>
            <a:pPr>
              <a:lnSpc>
                <a:spcPct val="150000"/>
              </a:lnSpc>
              <a:buNone/>
            </a:pPr>
            <a:r>
              <a:rPr lang="en-US" dirty="0"/>
              <a:t>			MET = O</a:t>
            </a:r>
            <a:r>
              <a:rPr lang="en-US" baseline="-25000" dirty="0"/>
              <a:t>2</a:t>
            </a:r>
            <a:r>
              <a:rPr lang="en-US" dirty="0"/>
              <a:t> consumed/3.5</a:t>
            </a:r>
          </a:p>
          <a:p>
            <a:pPr>
              <a:lnSpc>
                <a:spcPct val="150000"/>
              </a:lnSpc>
              <a:buNone/>
            </a:pPr>
            <a:r>
              <a:rPr lang="en-US" dirty="0"/>
              <a:t>			1 MET = 1 kcal/kg/hr</a:t>
            </a:r>
          </a:p>
        </p:txBody>
      </p:sp>
      <p:sp>
        <p:nvSpPr>
          <p:cNvPr id="3" name="Title 7"/>
          <p:cNvSpPr txBox="1">
            <a:spLocks/>
          </p:cNvSpPr>
          <p:nvPr/>
        </p:nvSpPr>
        <p:spPr>
          <a:xfrm>
            <a:off x="270318" y="337688"/>
            <a:ext cx="8524875" cy="641771"/>
          </a:xfrm>
          <a:prstGeom prst="rect">
            <a:avLst/>
          </a:prstGeom>
        </p:spPr>
        <p:txBody>
          <a:bodyPr/>
          <a:lstStyle/>
          <a:p>
            <a:pPr algn="l">
              <a:lnSpc>
                <a:spcPct val="150000"/>
              </a:lnSpc>
              <a:buNone/>
            </a:pPr>
            <a:r>
              <a:rPr lang="en-US" sz="2800" b="1" dirty="0">
                <a:solidFill>
                  <a:srgbClr val="0066CC"/>
                </a:solidFill>
                <a:latin typeface="+mj-lt"/>
              </a:rPr>
              <a:t>Metabolic Equivalent (MET)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44770">
                                            <p:txEl>
                                              <p:pRg st="0" end="0"/>
                                            </p:txEl>
                                          </p:spTgt>
                                        </p:tgtEl>
                                        <p:attrNameLst>
                                          <p:attrName>style.visibility</p:attrName>
                                        </p:attrNameLst>
                                      </p:cBhvr>
                                      <p:to>
                                        <p:strVal val="visible"/>
                                      </p:to>
                                    </p:set>
                                    <p:anim calcmode="lin" valueType="num">
                                      <p:cBhvr additive="base">
                                        <p:cTn id="7" dur="500" fill="hold"/>
                                        <p:tgtEl>
                                          <p:spTgt spid="54477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44770">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44770">
                                            <p:txEl>
                                              <p:pRg st="1" end="1"/>
                                            </p:txEl>
                                          </p:spTgt>
                                        </p:tgtEl>
                                        <p:attrNameLst>
                                          <p:attrName>style.visibility</p:attrName>
                                        </p:attrNameLst>
                                      </p:cBhvr>
                                      <p:to>
                                        <p:strVal val="visible"/>
                                      </p:to>
                                    </p:set>
                                    <p:anim calcmode="lin" valueType="num">
                                      <p:cBhvr additive="base">
                                        <p:cTn id="12" dur="500" fill="hold"/>
                                        <p:tgtEl>
                                          <p:spTgt spid="544770">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44770">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544770">
                                            <p:txEl>
                                              <p:pRg st="2" end="2"/>
                                            </p:txEl>
                                          </p:spTgt>
                                        </p:tgtEl>
                                        <p:attrNameLst>
                                          <p:attrName>style.visibility</p:attrName>
                                        </p:attrNameLst>
                                      </p:cBhvr>
                                      <p:to>
                                        <p:strVal val="visible"/>
                                      </p:to>
                                    </p:set>
                                    <p:anim calcmode="lin" valueType="num">
                                      <p:cBhvr additive="base">
                                        <p:cTn id="17" dur="500" fill="hold"/>
                                        <p:tgtEl>
                                          <p:spTgt spid="544770">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544770">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4770" grpId="0" build="p" autoUpdateAnimBg="0" advAuto="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714" y="465468"/>
            <a:ext cx="8524875" cy="387798"/>
          </a:xfrm>
        </p:spPr>
        <p:txBody>
          <a:bodyPr/>
          <a:lstStyle/>
          <a:p>
            <a:r>
              <a:rPr lang="en-US" dirty="0">
                <a:solidFill>
                  <a:srgbClr val="0066CC"/>
                </a:solidFill>
              </a:rPr>
              <a:t>III. Field Estimates of Energy Expenditure</a:t>
            </a:r>
            <a:endParaRPr lang="en-US" dirty="0"/>
          </a:p>
        </p:txBody>
      </p:sp>
      <p:sp>
        <p:nvSpPr>
          <p:cNvPr id="3" name="Content Placeholder 2"/>
          <p:cNvSpPr>
            <a:spLocks noGrp="1"/>
          </p:cNvSpPr>
          <p:nvPr>
            <p:ph idx="1"/>
          </p:nvPr>
        </p:nvSpPr>
        <p:spPr>
          <a:xfrm>
            <a:off x="255350" y="1390737"/>
            <a:ext cx="8433554" cy="4108796"/>
          </a:xfrm>
        </p:spPr>
        <p:txBody>
          <a:bodyPr/>
          <a:lstStyle/>
          <a:p>
            <a:pPr marL="685800" indent="-676275" eaLnBrk="1" hangingPunct="1">
              <a:lnSpc>
                <a:spcPct val="100000"/>
              </a:lnSpc>
              <a:buNone/>
              <a:tabLst>
                <a:tab pos="1082675" algn="l"/>
                <a:tab pos="3538538" algn="l"/>
              </a:tabLst>
            </a:pPr>
            <a:r>
              <a:rPr lang="en-US" b="1" dirty="0">
                <a:ea typeface="ＭＳ Ｐゴシック" charset="-128"/>
              </a:rPr>
              <a:t>A. Metabolic Calculations</a:t>
            </a:r>
          </a:p>
          <a:p>
            <a:pPr marL="685800" indent="-676275" eaLnBrk="1" hangingPunct="1">
              <a:lnSpc>
                <a:spcPct val="100000"/>
              </a:lnSpc>
              <a:buNone/>
              <a:tabLst>
                <a:tab pos="1082675" algn="l"/>
                <a:tab pos="3538538" algn="l"/>
              </a:tabLst>
            </a:pPr>
            <a:r>
              <a:rPr lang="en-US" b="1" dirty="0">
                <a:ea typeface="ＭＳ Ｐゴシック" charset="-128"/>
              </a:rPr>
              <a:t>Known oxygen cost for steady state:</a:t>
            </a:r>
          </a:p>
          <a:p>
            <a:pPr marL="685800" indent="-676275" eaLnBrk="1" hangingPunct="1">
              <a:lnSpc>
                <a:spcPct val="100000"/>
              </a:lnSpc>
              <a:spcAft>
                <a:spcPct val="25000"/>
              </a:spcAft>
              <a:buFontTx/>
              <a:buNone/>
              <a:tabLst>
                <a:tab pos="1082675" algn="l"/>
                <a:tab pos="3538538" algn="l"/>
              </a:tabLst>
            </a:pPr>
            <a:r>
              <a:rPr lang="en-US" dirty="0">
                <a:ea typeface="ＭＳ Ｐゴシック" charset="-128"/>
              </a:rPr>
              <a:t>		Rest	3.5 mL/kg/min</a:t>
            </a:r>
          </a:p>
          <a:p>
            <a:pPr marL="685800" indent="-676275" eaLnBrk="1" hangingPunct="1">
              <a:lnSpc>
                <a:spcPct val="100000"/>
              </a:lnSpc>
              <a:spcAft>
                <a:spcPct val="25000"/>
              </a:spcAft>
              <a:buFontTx/>
              <a:buNone/>
              <a:tabLst>
                <a:tab pos="1082675" algn="l"/>
                <a:tab pos="3538538" algn="l"/>
              </a:tabLst>
            </a:pPr>
            <a:r>
              <a:rPr lang="en-US" dirty="0">
                <a:ea typeface="ＭＳ Ｐゴシック" charset="-128"/>
              </a:rPr>
              <a:t>		Walking	</a:t>
            </a:r>
            <a:r>
              <a:rPr lang="en-US" dirty="0"/>
              <a:t>0</a:t>
            </a:r>
            <a:r>
              <a:rPr lang="en-US" dirty="0">
                <a:ea typeface="ＭＳ Ｐゴシック" charset="-128"/>
              </a:rPr>
              <a:t>.1 mL/kg/min for each m/min</a:t>
            </a:r>
          </a:p>
          <a:p>
            <a:pPr marL="685800" indent="-676275" eaLnBrk="1" hangingPunct="1">
              <a:lnSpc>
                <a:spcPct val="100000"/>
              </a:lnSpc>
              <a:spcAft>
                <a:spcPct val="25000"/>
              </a:spcAft>
              <a:buFontTx/>
              <a:buNone/>
              <a:tabLst>
                <a:tab pos="1082675" algn="l"/>
                <a:tab pos="3538538" algn="l"/>
              </a:tabLst>
            </a:pPr>
            <a:r>
              <a:rPr lang="en-US" dirty="0">
                <a:ea typeface="ＭＳ Ｐゴシック" charset="-128"/>
              </a:rPr>
              <a:t>		Running	</a:t>
            </a:r>
            <a:r>
              <a:rPr lang="en-US" dirty="0"/>
              <a:t>0</a:t>
            </a:r>
            <a:r>
              <a:rPr lang="en-US" dirty="0">
                <a:ea typeface="ＭＳ Ｐゴシック" charset="-128"/>
              </a:rPr>
              <a:t>.2 mL/kg/min for each m/min</a:t>
            </a:r>
          </a:p>
          <a:p>
            <a:pPr marL="685800" indent="-676275" eaLnBrk="1" hangingPunct="1">
              <a:lnSpc>
                <a:spcPct val="100000"/>
              </a:lnSpc>
              <a:spcAft>
                <a:spcPct val="25000"/>
              </a:spcAft>
              <a:buFontTx/>
              <a:buNone/>
              <a:tabLst>
                <a:tab pos="1082675" algn="l"/>
                <a:tab pos="3538538" algn="l"/>
              </a:tabLst>
            </a:pPr>
            <a:r>
              <a:rPr lang="en-US" dirty="0">
                <a:ea typeface="ＭＳ Ｐゴシック" charset="-128"/>
              </a:rPr>
              <a:t>		Vertical rise	1.8 mL/kg/min for each m/min</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4938" y="1350448"/>
            <a:ext cx="8270592" cy="3686175"/>
          </a:xfrm>
        </p:spPr>
        <p:txBody>
          <a:bodyPr/>
          <a:lstStyle/>
          <a:p>
            <a:pPr>
              <a:lnSpc>
                <a:spcPct val="150000"/>
              </a:lnSpc>
              <a:buNone/>
            </a:pPr>
            <a:r>
              <a:rPr lang="en-US" b="1" dirty="0">
                <a:ea typeface="ＭＳ Ｐゴシック" charset="-128"/>
              </a:rPr>
              <a:t>B. Motion Sensors and Accelerometers</a:t>
            </a:r>
          </a:p>
          <a:p>
            <a:pPr>
              <a:lnSpc>
                <a:spcPct val="150000"/>
              </a:lnSpc>
              <a:buNone/>
            </a:pPr>
            <a:endParaRPr lang="en-US" b="1" dirty="0">
              <a:ea typeface="ＭＳ Ｐゴシック" charset="-128"/>
            </a:endParaRPr>
          </a:p>
          <a:p>
            <a:pPr>
              <a:lnSpc>
                <a:spcPct val="150000"/>
              </a:lnSpc>
              <a:buNone/>
            </a:pPr>
            <a:r>
              <a:rPr lang="en-US" b="1" dirty="0">
                <a:ea typeface="ＭＳ Ｐゴシック" charset="-128"/>
              </a:rPr>
              <a:t>C. Activity Recalls and Questionnaires</a:t>
            </a:r>
            <a:endParaRPr lang="en-US" dirty="0"/>
          </a:p>
        </p:txBody>
      </p:sp>
      <p:sp>
        <p:nvSpPr>
          <p:cNvPr id="4" name="Title 1"/>
          <p:cNvSpPr>
            <a:spLocks noGrp="1"/>
          </p:cNvSpPr>
          <p:nvPr>
            <p:ph type="title"/>
          </p:nvPr>
        </p:nvSpPr>
        <p:spPr>
          <a:xfrm>
            <a:off x="232440" y="229167"/>
            <a:ext cx="8524875" cy="775597"/>
          </a:xfrm>
        </p:spPr>
        <p:txBody>
          <a:bodyPr/>
          <a:lstStyle/>
          <a:p>
            <a:r>
              <a:rPr lang="en-US" dirty="0">
                <a:solidFill>
                  <a:srgbClr val="0066CC"/>
                </a:solidFill>
              </a:rPr>
              <a:t>III. Field Estimates of Energy Expenditure (cont.)</a:t>
            </a:r>
            <a:endParaRPr lang="en-US" dirty="0"/>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CAAB7476-E762-D4B9-B6EB-639421C92434}"/>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022E58B2-2C3F-08C8-C35B-66B56C6577D1}"/>
              </a:ext>
            </a:extLst>
          </p:cNvPr>
          <p:cNvSpPr>
            <a:spLocks noGrp="1"/>
          </p:cNvSpPr>
          <p:nvPr>
            <p:ph type="title"/>
          </p:nvPr>
        </p:nvSpPr>
        <p:spPr>
          <a:xfrm>
            <a:off x="230017" y="377100"/>
            <a:ext cx="8524875" cy="387798"/>
          </a:xfrm>
        </p:spPr>
        <p:txBody>
          <a:bodyPr/>
          <a:lstStyle/>
          <a:p>
            <a:pPr eaLnBrk="1" hangingPunct="1"/>
            <a:r>
              <a:rPr lang="en-US" dirty="0">
                <a:solidFill>
                  <a:srgbClr val="0066CC"/>
                </a:solidFill>
                <a:latin typeface="Verdana" pitchFamily="34" charset="0"/>
              </a:rPr>
              <a:t>IV. Efficiency and Economy</a:t>
            </a:r>
          </a:p>
        </p:txBody>
      </p:sp>
      <p:sp>
        <p:nvSpPr>
          <p:cNvPr id="550914" name="Rectangle 2">
            <a:extLst>
              <a:ext uri="{FF2B5EF4-FFF2-40B4-BE49-F238E27FC236}">
                <a16:creationId xmlns:a16="http://schemas.microsoft.com/office/drawing/2014/main" id="{72CFB734-952B-0946-4000-2CFE1D206FDA}"/>
              </a:ext>
            </a:extLst>
          </p:cNvPr>
          <p:cNvSpPr>
            <a:spLocks noGrp="1" noChangeArrowheads="1"/>
          </p:cNvSpPr>
          <p:nvPr>
            <p:ph type="body" idx="1"/>
          </p:nvPr>
        </p:nvSpPr>
        <p:spPr>
          <a:xfrm>
            <a:off x="309671" y="1439832"/>
            <a:ext cx="8261539" cy="4326078"/>
          </a:xfrm>
        </p:spPr>
        <p:txBody>
          <a:bodyPr/>
          <a:lstStyle/>
          <a:p>
            <a:pPr>
              <a:lnSpc>
                <a:spcPct val="150000"/>
              </a:lnSpc>
              <a:buNone/>
            </a:pPr>
            <a:r>
              <a:rPr lang="en-US" b="1" dirty="0"/>
              <a:t>A. Efficiency</a:t>
            </a:r>
          </a:p>
          <a:p>
            <a:pPr>
              <a:lnSpc>
                <a:spcPct val="150000"/>
              </a:lnSpc>
            </a:pPr>
            <a:r>
              <a:rPr lang="en-US" b="1" dirty="0"/>
              <a:t>Mechanical Efficiency</a:t>
            </a:r>
            <a:r>
              <a:rPr lang="en-US" dirty="0"/>
              <a:t>—The percentage of energy input that appears as useful external work</a:t>
            </a:r>
          </a:p>
          <a:p>
            <a:pPr lvl="1"/>
            <a:r>
              <a:rPr lang="en-US" dirty="0"/>
              <a:t>Gross efficiency - </a:t>
            </a:r>
            <a:r>
              <a:rPr lang="en-GB" i="1" dirty="0"/>
              <a:t>most useful for calculating values for specific workloads or speeds and is the most appropriate measure of whole body efficiency</a:t>
            </a:r>
            <a:endParaRPr lang="en-US" i="1" dirty="0"/>
          </a:p>
          <a:p>
            <a:pPr lvl="1"/>
            <a:r>
              <a:rPr lang="en-US" dirty="0"/>
              <a:t>Net efficiency - </a:t>
            </a:r>
            <a:r>
              <a:rPr lang="en-GB" dirty="0"/>
              <a:t>not a realistic value because an individual performing any external work is still expending resting energy.</a:t>
            </a:r>
            <a:endParaRPr lang="en-US" dirty="0"/>
          </a:p>
        </p:txBody>
      </p:sp>
    </p:spTree>
    <p:extLst>
      <p:ext uri="{BB962C8B-B14F-4D97-AF65-F5344CB8AC3E}">
        <p14:creationId xmlns:p14="http://schemas.microsoft.com/office/powerpoint/2010/main" val="130083594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50914">
                                            <p:txEl>
                                              <p:pRg st="0" end="0"/>
                                            </p:txEl>
                                          </p:spTgt>
                                        </p:tgtEl>
                                        <p:attrNameLst>
                                          <p:attrName>style.visibility</p:attrName>
                                        </p:attrNameLst>
                                      </p:cBhvr>
                                      <p:to>
                                        <p:strVal val="visible"/>
                                      </p:to>
                                    </p:set>
                                    <p:anim calcmode="lin" valueType="num">
                                      <p:cBhvr additive="base">
                                        <p:cTn id="7" dur="500" fill="hold"/>
                                        <p:tgtEl>
                                          <p:spTgt spid="5509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5091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50914">
                                            <p:txEl>
                                              <p:pRg st="1" end="1"/>
                                            </p:txEl>
                                          </p:spTgt>
                                        </p:tgtEl>
                                        <p:attrNameLst>
                                          <p:attrName>style.visibility</p:attrName>
                                        </p:attrNameLst>
                                      </p:cBhvr>
                                      <p:to>
                                        <p:strVal val="visible"/>
                                      </p:to>
                                    </p:set>
                                    <p:anim calcmode="lin" valueType="num">
                                      <p:cBhvr additive="base">
                                        <p:cTn id="12" dur="500" fill="hold"/>
                                        <p:tgtEl>
                                          <p:spTgt spid="550914">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50914">
                                            <p:txEl>
                                              <p:pRg st="1" end="1"/>
                                            </p:txEl>
                                          </p:spTgt>
                                        </p:tgtEl>
                                        <p:attrNameLst>
                                          <p:attrName>ppt_y</p:attrName>
                                        </p:attrNameLst>
                                      </p:cBhvr>
                                      <p:tavLst>
                                        <p:tav tm="0">
                                          <p:val>
                                            <p:strVal val="#ppt_y"/>
                                          </p:val>
                                        </p:tav>
                                        <p:tav tm="100000">
                                          <p:val>
                                            <p:strVal val="#ppt_y"/>
                                          </p:val>
                                        </p:tav>
                                      </p:tavLst>
                                    </p:anim>
                                  </p:childTnLst>
                                </p:cTn>
                              </p:par>
                              <p:par>
                                <p:cTn id="14" presetID="2" presetClass="entr" presetSubtype="8" fill="hold" grpId="0" nodeType="withEffect">
                                  <p:stCondLst>
                                    <p:cond delay="0"/>
                                  </p:stCondLst>
                                  <p:childTnLst>
                                    <p:set>
                                      <p:cBhvr>
                                        <p:cTn id="15" dur="1" fill="hold">
                                          <p:stCondLst>
                                            <p:cond delay="0"/>
                                          </p:stCondLst>
                                        </p:cTn>
                                        <p:tgtEl>
                                          <p:spTgt spid="550914">
                                            <p:txEl>
                                              <p:pRg st="2" end="2"/>
                                            </p:txEl>
                                          </p:spTgt>
                                        </p:tgtEl>
                                        <p:attrNameLst>
                                          <p:attrName>style.visibility</p:attrName>
                                        </p:attrNameLst>
                                      </p:cBhvr>
                                      <p:to>
                                        <p:strVal val="visible"/>
                                      </p:to>
                                    </p:set>
                                    <p:anim calcmode="lin" valueType="num">
                                      <p:cBhvr additive="base">
                                        <p:cTn id="16" dur="500" fill="hold"/>
                                        <p:tgtEl>
                                          <p:spTgt spid="550914">
                                            <p:txEl>
                                              <p:pRg st="2" end="2"/>
                                            </p:txEl>
                                          </p:spTgt>
                                        </p:tgtEl>
                                        <p:attrNameLst>
                                          <p:attrName>ppt_x</p:attrName>
                                        </p:attrNameLst>
                                      </p:cBhvr>
                                      <p:tavLst>
                                        <p:tav tm="0">
                                          <p:val>
                                            <p:strVal val="0-#ppt_w/2"/>
                                          </p:val>
                                        </p:tav>
                                        <p:tav tm="100000">
                                          <p:val>
                                            <p:strVal val="#ppt_x"/>
                                          </p:val>
                                        </p:tav>
                                      </p:tavLst>
                                    </p:anim>
                                    <p:anim calcmode="lin" valueType="num">
                                      <p:cBhvr additive="base">
                                        <p:cTn id="17" dur="500" fill="hold"/>
                                        <p:tgtEl>
                                          <p:spTgt spid="550914">
                                            <p:txEl>
                                              <p:pRg st="2" end="2"/>
                                            </p:txEl>
                                          </p:spTgt>
                                        </p:tgtEl>
                                        <p:attrNameLst>
                                          <p:attrName>ppt_y</p:attrName>
                                        </p:attrNameLst>
                                      </p:cBhvr>
                                      <p:tavLst>
                                        <p:tav tm="0">
                                          <p:val>
                                            <p:strVal val="#ppt_y"/>
                                          </p:val>
                                        </p:tav>
                                        <p:tav tm="100000">
                                          <p:val>
                                            <p:strVal val="#ppt_y"/>
                                          </p:val>
                                        </p:tav>
                                      </p:tavLst>
                                    </p:anim>
                                  </p:childTnLst>
                                </p:cTn>
                              </p:par>
                              <p:par>
                                <p:cTn id="18" presetID="2" presetClass="entr" presetSubtype="8" fill="hold" grpId="0" nodeType="withEffect">
                                  <p:stCondLst>
                                    <p:cond delay="0"/>
                                  </p:stCondLst>
                                  <p:childTnLst>
                                    <p:set>
                                      <p:cBhvr>
                                        <p:cTn id="19" dur="1" fill="hold">
                                          <p:stCondLst>
                                            <p:cond delay="0"/>
                                          </p:stCondLst>
                                        </p:cTn>
                                        <p:tgtEl>
                                          <p:spTgt spid="550914">
                                            <p:txEl>
                                              <p:pRg st="3" end="3"/>
                                            </p:txEl>
                                          </p:spTgt>
                                        </p:tgtEl>
                                        <p:attrNameLst>
                                          <p:attrName>style.visibility</p:attrName>
                                        </p:attrNameLst>
                                      </p:cBhvr>
                                      <p:to>
                                        <p:strVal val="visible"/>
                                      </p:to>
                                    </p:set>
                                    <p:anim calcmode="lin" valueType="num">
                                      <p:cBhvr additive="base">
                                        <p:cTn id="20" dur="500" fill="hold"/>
                                        <p:tgtEl>
                                          <p:spTgt spid="550914">
                                            <p:txEl>
                                              <p:pRg st="3" end="3"/>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550914">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0914" grpId="0" build="p" autoUpdateAnimBg="0" advAuto="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Title 5"/>
          <p:cNvSpPr>
            <a:spLocks noGrp="1"/>
          </p:cNvSpPr>
          <p:nvPr>
            <p:ph type="title"/>
          </p:nvPr>
        </p:nvSpPr>
        <p:spPr>
          <a:xfrm>
            <a:off x="230017" y="377100"/>
            <a:ext cx="8524875" cy="387798"/>
          </a:xfrm>
        </p:spPr>
        <p:txBody>
          <a:bodyPr/>
          <a:lstStyle/>
          <a:p>
            <a:pPr eaLnBrk="1" hangingPunct="1"/>
            <a:r>
              <a:rPr lang="en-US" dirty="0">
                <a:solidFill>
                  <a:srgbClr val="0066CC"/>
                </a:solidFill>
                <a:latin typeface="Verdana" pitchFamily="34" charset="0"/>
              </a:rPr>
              <a:t>IV. Efficiency and Economy</a:t>
            </a:r>
          </a:p>
        </p:txBody>
      </p:sp>
      <p:sp>
        <p:nvSpPr>
          <p:cNvPr id="550914" name="Rectangle 2"/>
          <p:cNvSpPr>
            <a:spLocks noGrp="1" noChangeArrowheads="1"/>
          </p:cNvSpPr>
          <p:nvPr>
            <p:ph type="body" idx="1"/>
          </p:nvPr>
        </p:nvSpPr>
        <p:spPr>
          <a:xfrm>
            <a:off x="309671" y="1439832"/>
            <a:ext cx="8261539" cy="4326078"/>
          </a:xfrm>
        </p:spPr>
        <p:txBody>
          <a:bodyPr/>
          <a:lstStyle/>
          <a:p>
            <a:pPr>
              <a:lnSpc>
                <a:spcPct val="150000"/>
              </a:lnSpc>
              <a:buNone/>
            </a:pPr>
            <a:r>
              <a:rPr lang="en-US" b="1" dirty="0"/>
              <a:t>A. Efficiency</a:t>
            </a:r>
          </a:p>
          <a:p>
            <a:pPr>
              <a:lnSpc>
                <a:spcPct val="150000"/>
              </a:lnSpc>
            </a:pPr>
            <a:r>
              <a:rPr lang="en-US" b="1" dirty="0"/>
              <a:t>Mechanical Efficiency</a:t>
            </a:r>
            <a:r>
              <a:rPr lang="en-US" dirty="0"/>
              <a:t>—The percentage of energy input that appears as useful external work</a:t>
            </a:r>
          </a:p>
          <a:p>
            <a:pPr lvl="1"/>
            <a:r>
              <a:rPr lang="en-US" dirty="0"/>
              <a:t>Delta efficiency - </a:t>
            </a:r>
            <a:r>
              <a:rPr lang="en-GB" dirty="0"/>
              <a:t>the most accurate means for determining the effect of speed or work rate on efficiency. It indicates the relative energy cost of performing an additional increment of work.</a:t>
            </a: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50914">
                                            <p:txEl>
                                              <p:pRg st="0" end="0"/>
                                            </p:txEl>
                                          </p:spTgt>
                                        </p:tgtEl>
                                        <p:attrNameLst>
                                          <p:attrName>style.visibility</p:attrName>
                                        </p:attrNameLst>
                                      </p:cBhvr>
                                      <p:to>
                                        <p:strVal val="visible"/>
                                      </p:to>
                                    </p:set>
                                    <p:anim calcmode="lin" valueType="num">
                                      <p:cBhvr additive="base">
                                        <p:cTn id="7" dur="500" fill="hold"/>
                                        <p:tgtEl>
                                          <p:spTgt spid="5509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5091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50914">
                                            <p:txEl>
                                              <p:pRg st="1" end="1"/>
                                            </p:txEl>
                                          </p:spTgt>
                                        </p:tgtEl>
                                        <p:attrNameLst>
                                          <p:attrName>style.visibility</p:attrName>
                                        </p:attrNameLst>
                                      </p:cBhvr>
                                      <p:to>
                                        <p:strVal val="visible"/>
                                      </p:to>
                                    </p:set>
                                    <p:anim calcmode="lin" valueType="num">
                                      <p:cBhvr additive="base">
                                        <p:cTn id="12" dur="500" fill="hold"/>
                                        <p:tgtEl>
                                          <p:spTgt spid="550914">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50914">
                                            <p:txEl>
                                              <p:pRg st="1" end="1"/>
                                            </p:txEl>
                                          </p:spTgt>
                                        </p:tgtEl>
                                        <p:attrNameLst>
                                          <p:attrName>ppt_y</p:attrName>
                                        </p:attrNameLst>
                                      </p:cBhvr>
                                      <p:tavLst>
                                        <p:tav tm="0">
                                          <p:val>
                                            <p:strVal val="#ppt_y"/>
                                          </p:val>
                                        </p:tav>
                                        <p:tav tm="100000">
                                          <p:val>
                                            <p:strVal val="#ppt_y"/>
                                          </p:val>
                                        </p:tav>
                                      </p:tavLst>
                                    </p:anim>
                                  </p:childTnLst>
                                </p:cTn>
                              </p:par>
                              <p:par>
                                <p:cTn id="14" presetID="2" presetClass="entr" presetSubtype="8" fill="hold" grpId="0" nodeType="withEffect">
                                  <p:stCondLst>
                                    <p:cond delay="0"/>
                                  </p:stCondLst>
                                  <p:childTnLst>
                                    <p:set>
                                      <p:cBhvr>
                                        <p:cTn id="15" dur="1" fill="hold">
                                          <p:stCondLst>
                                            <p:cond delay="0"/>
                                          </p:stCondLst>
                                        </p:cTn>
                                        <p:tgtEl>
                                          <p:spTgt spid="550914">
                                            <p:txEl>
                                              <p:pRg st="2" end="2"/>
                                            </p:txEl>
                                          </p:spTgt>
                                        </p:tgtEl>
                                        <p:attrNameLst>
                                          <p:attrName>style.visibility</p:attrName>
                                        </p:attrNameLst>
                                      </p:cBhvr>
                                      <p:to>
                                        <p:strVal val="visible"/>
                                      </p:to>
                                    </p:set>
                                    <p:anim calcmode="lin" valueType="num">
                                      <p:cBhvr additive="base">
                                        <p:cTn id="16" dur="500" fill="hold"/>
                                        <p:tgtEl>
                                          <p:spTgt spid="550914">
                                            <p:txEl>
                                              <p:pRg st="2" end="2"/>
                                            </p:txEl>
                                          </p:spTgt>
                                        </p:tgtEl>
                                        <p:attrNameLst>
                                          <p:attrName>ppt_x</p:attrName>
                                        </p:attrNameLst>
                                      </p:cBhvr>
                                      <p:tavLst>
                                        <p:tav tm="0">
                                          <p:val>
                                            <p:strVal val="0-#ppt_w/2"/>
                                          </p:val>
                                        </p:tav>
                                        <p:tav tm="100000">
                                          <p:val>
                                            <p:strVal val="#ppt_x"/>
                                          </p:val>
                                        </p:tav>
                                      </p:tavLst>
                                    </p:anim>
                                    <p:anim calcmode="lin" valueType="num">
                                      <p:cBhvr additive="base">
                                        <p:cTn id="17" dur="500" fill="hold"/>
                                        <p:tgtEl>
                                          <p:spTgt spid="55091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0914" grpId="0" build="p" autoUpdateAnimBg="0" advAuto="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552962" name="Rectangle 2"/>
          <p:cNvSpPr>
            <a:spLocks noGrp="1" noChangeArrowheads="1"/>
          </p:cNvSpPr>
          <p:nvPr>
            <p:ph type="body" idx="1"/>
          </p:nvPr>
        </p:nvSpPr>
        <p:spPr>
          <a:xfrm>
            <a:off x="354937" y="1343940"/>
            <a:ext cx="8460715" cy="4461881"/>
          </a:xfrm>
        </p:spPr>
        <p:txBody>
          <a:bodyPr/>
          <a:lstStyle/>
          <a:p>
            <a:pPr>
              <a:lnSpc>
                <a:spcPct val="200000"/>
              </a:lnSpc>
              <a:buNone/>
            </a:pPr>
            <a:r>
              <a:rPr lang="en-US" b="1" dirty="0"/>
              <a:t>B. Economy of Walking and Running</a:t>
            </a:r>
          </a:p>
          <a:p>
            <a:pPr marL="1038225" lvl="1" indent="-457200">
              <a:lnSpc>
                <a:spcPct val="200000"/>
              </a:lnSpc>
              <a:buFont typeface="+mj-lt"/>
              <a:buAutoNum type="arabicPeriod"/>
            </a:pPr>
            <a:r>
              <a:rPr lang="en-US" dirty="0"/>
              <a:t>Male-Female Differences in Economy</a:t>
            </a:r>
          </a:p>
          <a:p>
            <a:pPr marL="1038225" lvl="1" indent="-457200">
              <a:lnSpc>
                <a:spcPct val="200000"/>
              </a:lnSpc>
              <a:buFont typeface="+mj-lt"/>
              <a:buAutoNum type="arabicPeriod"/>
            </a:pPr>
            <a:r>
              <a:rPr lang="en-US" dirty="0"/>
              <a:t>Economy in Children and Adolescents</a:t>
            </a:r>
          </a:p>
          <a:p>
            <a:pPr marL="1038225" lvl="1" indent="-457200">
              <a:lnSpc>
                <a:spcPct val="200000"/>
              </a:lnSpc>
              <a:buFont typeface="+mj-lt"/>
              <a:buAutoNum type="arabicPeriod"/>
            </a:pPr>
            <a:r>
              <a:rPr lang="en-US" dirty="0"/>
              <a:t>Economy in Older Adults</a:t>
            </a:r>
          </a:p>
        </p:txBody>
      </p:sp>
      <p:sp>
        <p:nvSpPr>
          <p:cNvPr id="3" name="Title 5"/>
          <p:cNvSpPr>
            <a:spLocks noGrp="1"/>
          </p:cNvSpPr>
          <p:nvPr>
            <p:ph type="title"/>
          </p:nvPr>
        </p:nvSpPr>
        <p:spPr>
          <a:xfrm>
            <a:off x="268653" y="420380"/>
            <a:ext cx="8524875" cy="387798"/>
          </a:xfrm>
        </p:spPr>
        <p:txBody>
          <a:bodyPr/>
          <a:lstStyle/>
          <a:p>
            <a:pPr eaLnBrk="1" hangingPunct="1"/>
            <a:r>
              <a:rPr lang="en-US" dirty="0">
                <a:solidFill>
                  <a:srgbClr val="0066CC"/>
                </a:solidFill>
                <a:latin typeface="Verdana" pitchFamily="34" charset="0"/>
              </a:rPr>
              <a:t>IV. Efficiency and Economy (cont.)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52962">
                                            <p:txEl>
                                              <p:pRg st="0" end="0"/>
                                            </p:txEl>
                                          </p:spTgt>
                                        </p:tgtEl>
                                        <p:attrNameLst>
                                          <p:attrName>style.visibility</p:attrName>
                                        </p:attrNameLst>
                                      </p:cBhvr>
                                      <p:to>
                                        <p:strVal val="visible"/>
                                      </p:to>
                                    </p:set>
                                    <p:anim calcmode="lin" valueType="num">
                                      <p:cBhvr additive="base">
                                        <p:cTn id="7" dur="500" fill="hold"/>
                                        <p:tgtEl>
                                          <p:spTgt spid="55296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52962">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552962">
                                            <p:txEl>
                                              <p:pRg st="1" end="1"/>
                                            </p:txEl>
                                          </p:spTgt>
                                        </p:tgtEl>
                                        <p:attrNameLst>
                                          <p:attrName>style.visibility</p:attrName>
                                        </p:attrNameLst>
                                      </p:cBhvr>
                                      <p:to>
                                        <p:strVal val="visible"/>
                                      </p:to>
                                    </p:set>
                                    <p:anim calcmode="lin" valueType="num">
                                      <p:cBhvr additive="base">
                                        <p:cTn id="11" dur="500" fill="hold"/>
                                        <p:tgtEl>
                                          <p:spTgt spid="552962">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552962">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552962">
                                            <p:txEl>
                                              <p:pRg st="2" end="2"/>
                                            </p:txEl>
                                          </p:spTgt>
                                        </p:tgtEl>
                                        <p:attrNameLst>
                                          <p:attrName>style.visibility</p:attrName>
                                        </p:attrNameLst>
                                      </p:cBhvr>
                                      <p:to>
                                        <p:strVal val="visible"/>
                                      </p:to>
                                    </p:set>
                                    <p:anim calcmode="lin" valueType="num">
                                      <p:cBhvr additive="base">
                                        <p:cTn id="15" dur="500" fill="hold"/>
                                        <p:tgtEl>
                                          <p:spTgt spid="552962">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552962">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552962">
                                            <p:txEl>
                                              <p:pRg st="3" end="3"/>
                                            </p:txEl>
                                          </p:spTgt>
                                        </p:tgtEl>
                                        <p:attrNameLst>
                                          <p:attrName>style.visibility</p:attrName>
                                        </p:attrNameLst>
                                      </p:cBhvr>
                                      <p:to>
                                        <p:strVal val="visible"/>
                                      </p:to>
                                    </p:set>
                                    <p:anim calcmode="lin" valueType="num">
                                      <p:cBhvr additive="base">
                                        <p:cTn id="19" dur="500" fill="hold"/>
                                        <p:tgtEl>
                                          <p:spTgt spid="55296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52962">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62" grpId="0" build="p" autoUpdateAnimBg="0" advAuto="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5"/>
          <p:cNvSpPr txBox="1">
            <a:spLocks/>
          </p:cNvSpPr>
          <p:nvPr/>
        </p:nvSpPr>
        <p:spPr>
          <a:xfrm>
            <a:off x="291242" y="149923"/>
            <a:ext cx="8524875" cy="873615"/>
          </a:xfrm>
          <a:prstGeom prst="rect">
            <a:avLst/>
          </a:prstGeom>
        </p:spPr>
        <p:txBody>
          <a:bodyPr/>
          <a:lstStyle/>
          <a:p>
            <a:pPr algn="l"/>
            <a:r>
              <a:rPr lang="en-US" sz="2800" b="1" dirty="0">
                <a:solidFill>
                  <a:srgbClr val="0066CC"/>
                </a:solidFill>
                <a:latin typeface="+mj-lt"/>
              </a:rPr>
              <a:t>Economy of Walking and Running for Children versus Adults</a:t>
            </a:r>
            <a:endParaRPr lang="en-US" sz="2800" dirty="0">
              <a:solidFill>
                <a:srgbClr val="0066CC"/>
              </a:solidFill>
              <a:latin typeface="+mj-lt"/>
            </a:endParaRPr>
          </a:p>
        </p:txBody>
      </p:sp>
      <p:pic>
        <p:nvPicPr>
          <p:cNvPr id="13314" name="Picture 2" descr="\\172.24.161.56\lww\01_Logistics\Plowman5e_9781496323187\13_Ancillaries\1_Input\PPTs\JPEG updated arts\Plowman-PPT-03\Ch04\Plowman5e-ch004-image009.jpg"/>
          <p:cNvPicPr>
            <a:picLocks noChangeAspect="1" noChangeArrowheads="1"/>
          </p:cNvPicPr>
          <p:nvPr/>
        </p:nvPicPr>
        <p:blipFill>
          <a:blip r:embed="rId3" cstate="print"/>
          <a:srcRect/>
          <a:stretch>
            <a:fillRect/>
          </a:stretch>
        </p:blipFill>
        <p:spPr bwMode="auto">
          <a:xfrm>
            <a:off x="1046976" y="1442985"/>
            <a:ext cx="6627043" cy="3403469"/>
          </a:xfrm>
          <a:prstGeom prst="rect">
            <a:avLst/>
          </a:prstGeom>
          <a:noFill/>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7058" name="Rectangle 2"/>
          <p:cNvSpPr>
            <a:spLocks noGrp="1" noChangeArrowheads="1"/>
          </p:cNvSpPr>
          <p:nvPr>
            <p:ph type="body" idx="1"/>
          </p:nvPr>
        </p:nvSpPr>
        <p:spPr>
          <a:xfrm>
            <a:off x="352903" y="1302493"/>
            <a:ext cx="8370181" cy="4110460"/>
          </a:xfrm>
        </p:spPr>
        <p:txBody>
          <a:bodyPr/>
          <a:lstStyle/>
          <a:p>
            <a:pPr marL="457200" indent="-457200">
              <a:lnSpc>
                <a:spcPct val="150000"/>
              </a:lnSpc>
              <a:buFont typeface="+mj-lt"/>
              <a:buAutoNum type="arabicPeriod"/>
            </a:pPr>
            <a:r>
              <a:rPr lang="en-US" dirty="0"/>
              <a:t>High basal metabolic rate</a:t>
            </a:r>
          </a:p>
          <a:p>
            <a:pPr marL="457200" indent="-457200">
              <a:lnSpc>
                <a:spcPct val="150000"/>
              </a:lnSpc>
              <a:buFont typeface="+mj-lt"/>
              <a:buAutoNum type="arabicPeriod"/>
            </a:pPr>
            <a:r>
              <a:rPr lang="en-US" dirty="0"/>
              <a:t>Large surface area/mass ratio</a:t>
            </a:r>
          </a:p>
          <a:p>
            <a:pPr marL="457200" indent="-457200">
              <a:lnSpc>
                <a:spcPct val="150000"/>
              </a:lnSpc>
              <a:buFont typeface="+mj-lt"/>
              <a:buAutoNum type="arabicPeriod"/>
            </a:pPr>
            <a:r>
              <a:rPr lang="en-US" dirty="0"/>
              <a:t>Immature running mechanics</a:t>
            </a:r>
          </a:p>
          <a:p>
            <a:pPr marL="457200" indent="-457200">
              <a:lnSpc>
                <a:spcPct val="150000"/>
              </a:lnSpc>
              <a:buFont typeface="+mj-lt"/>
              <a:buAutoNum type="arabicPeriod"/>
            </a:pPr>
            <a:r>
              <a:rPr lang="en-US" dirty="0"/>
              <a:t>Less efficient ventilation</a:t>
            </a:r>
          </a:p>
          <a:p>
            <a:pPr marL="457200" indent="-457200">
              <a:lnSpc>
                <a:spcPct val="150000"/>
              </a:lnSpc>
              <a:buFont typeface="+mj-lt"/>
              <a:buAutoNum type="arabicPeriod"/>
            </a:pPr>
            <a:r>
              <a:rPr lang="en-US" dirty="0"/>
              <a:t>Decreased anaerobic capacity</a:t>
            </a:r>
          </a:p>
        </p:txBody>
      </p:sp>
      <p:sp>
        <p:nvSpPr>
          <p:cNvPr id="3" name="Title 5"/>
          <p:cNvSpPr txBox="1">
            <a:spLocks/>
          </p:cNvSpPr>
          <p:nvPr/>
        </p:nvSpPr>
        <p:spPr>
          <a:xfrm>
            <a:off x="275557" y="127880"/>
            <a:ext cx="8524875" cy="873615"/>
          </a:xfrm>
          <a:prstGeom prst="rect">
            <a:avLst/>
          </a:prstGeom>
        </p:spPr>
        <p:txBody>
          <a:bodyPr/>
          <a:lstStyle/>
          <a:p>
            <a:pPr algn="l">
              <a:buNone/>
            </a:pPr>
            <a:r>
              <a:rPr lang="en-US" sz="2800" b="1" dirty="0">
                <a:solidFill>
                  <a:srgbClr val="0066CC"/>
                </a:solidFill>
                <a:latin typeface="+mj-lt"/>
              </a:rPr>
              <a:t>Factors Affecting Lower Economy in Children</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57058">
                                            <p:txEl>
                                              <p:pRg st="0" end="0"/>
                                            </p:txEl>
                                          </p:spTgt>
                                        </p:tgtEl>
                                        <p:attrNameLst>
                                          <p:attrName>style.visibility</p:attrName>
                                        </p:attrNameLst>
                                      </p:cBhvr>
                                      <p:to>
                                        <p:strVal val="visible"/>
                                      </p:to>
                                    </p:set>
                                    <p:anim calcmode="lin" valueType="num">
                                      <p:cBhvr additive="base">
                                        <p:cTn id="7" dur="500" fill="hold"/>
                                        <p:tgtEl>
                                          <p:spTgt spid="55705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57058">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57058">
                                            <p:txEl>
                                              <p:pRg st="1" end="1"/>
                                            </p:txEl>
                                          </p:spTgt>
                                        </p:tgtEl>
                                        <p:attrNameLst>
                                          <p:attrName>style.visibility</p:attrName>
                                        </p:attrNameLst>
                                      </p:cBhvr>
                                      <p:to>
                                        <p:strVal val="visible"/>
                                      </p:to>
                                    </p:set>
                                    <p:anim calcmode="lin" valueType="num">
                                      <p:cBhvr additive="base">
                                        <p:cTn id="12" dur="500" fill="hold"/>
                                        <p:tgtEl>
                                          <p:spTgt spid="557058">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57058">
                                            <p:txEl>
                                              <p:pRg st="1" end="1"/>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557058">
                                            <p:txEl>
                                              <p:pRg st="2" end="2"/>
                                            </p:txEl>
                                          </p:spTgt>
                                        </p:tgtEl>
                                        <p:attrNameLst>
                                          <p:attrName>style.visibility</p:attrName>
                                        </p:attrNameLst>
                                      </p:cBhvr>
                                      <p:to>
                                        <p:strVal val="visible"/>
                                      </p:to>
                                    </p:set>
                                    <p:anim calcmode="lin" valueType="num">
                                      <p:cBhvr additive="base">
                                        <p:cTn id="17" dur="500" fill="hold"/>
                                        <p:tgtEl>
                                          <p:spTgt spid="557058">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557058">
                                            <p:txEl>
                                              <p:pRg st="2" end="2"/>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557058">
                                            <p:txEl>
                                              <p:pRg st="3" end="3"/>
                                            </p:txEl>
                                          </p:spTgt>
                                        </p:tgtEl>
                                        <p:attrNameLst>
                                          <p:attrName>style.visibility</p:attrName>
                                        </p:attrNameLst>
                                      </p:cBhvr>
                                      <p:to>
                                        <p:strVal val="visible"/>
                                      </p:to>
                                    </p:set>
                                    <p:anim calcmode="lin" valueType="num">
                                      <p:cBhvr additive="base">
                                        <p:cTn id="22" dur="500" fill="hold"/>
                                        <p:tgtEl>
                                          <p:spTgt spid="557058">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557058">
                                            <p:txEl>
                                              <p:pRg st="3" end="3"/>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557058">
                                            <p:txEl>
                                              <p:pRg st="4" end="4"/>
                                            </p:txEl>
                                          </p:spTgt>
                                        </p:tgtEl>
                                        <p:attrNameLst>
                                          <p:attrName>style.visibility</p:attrName>
                                        </p:attrNameLst>
                                      </p:cBhvr>
                                      <p:to>
                                        <p:strVal val="visible"/>
                                      </p:to>
                                    </p:set>
                                    <p:anim calcmode="lin" valueType="num">
                                      <p:cBhvr additive="base">
                                        <p:cTn id="27" dur="500" fill="hold"/>
                                        <p:tgtEl>
                                          <p:spTgt spid="557058">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557058">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7058" grpId="0" build="p" autoUpdateAnimBg="0" advAuto="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405" y="207989"/>
            <a:ext cx="8524875" cy="775597"/>
          </a:xfrm>
        </p:spPr>
        <p:txBody>
          <a:bodyPr/>
          <a:lstStyle/>
          <a:p>
            <a:pPr eaLnBrk="1" hangingPunct="1"/>
            <a:r>
              <a:rPr lang="en-US" dirty="0">
                <a:solidFill>
                  <a:srgbClr val="0066CC"/>
                </a:solidFill>
                <a:latin typeface="Verdana" pitchFamily="34" charset="0"/>
              </a:rPr>
              <a:t>V. Practical Application of Economy Information</a:t>
            </a:r>
          </a:p>
        </p:txBody>
      </p:sp>
      <p:pic>
        <p:nvPicPr>
          <p:cNvPr id="14339" name="Picture 3" descr="\\172.24.161.56\lww\01_Logistics\Plowman5e_9781496323187\13_Ancillaries\1_Input\PPTs\JPEG updated arts\Plowman-PPT-03\Ch04\Table 4.9.jpg"/>
          <p:cNvPicPr>
            <a:picLocks noGrp="1" noChangeAspect="1" noChangeArrowheads="1"/>
          </p:cNvPicPr>
          <p:nvPr>
            <p:ph idx="1"/>
          </p:nvPr>
        </p:nvPicPr>
        <p:blipFill>
          <a:blip r:embed="rId2" cstate="print"/>
          <a:srcRect/>
          <a:stretch>
            <a:fillRect/>
          </a:stretch>
        </p:blipFill>
        <p:spPr bwMode="auto">
          <a:xfrm>
            <a:off x="853951" y="1389825"/>
            <a:ext cx="7004116" cy="3286664"/>
          </a:xfrm>
          <a:prstGeom prst="rect">
            <a:avLst/>
          </a:prstGeom>
          <a:noFill/>
        </p:spPr>
      </p:pic>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678" y="227535"/>
            <a:ext cx="8524875" cy="775597"/>
          </a:xfrm>
        </p:spPr>
        <p:txBody>
          <a:bodyPr/>
          <a:lstStyle/>
          <a:p>
            <a:r>
              <a:rPr lang="en-US" dirty="0">
                <a:solidFill>
                  <a:srgbClr val="0066CC"/>
                </a:solidFill>
                <a:latin typeface="Verdana" pitchFamily="34" charset="0"/>
              </a:rPr>
              <a:t>V. Practical Application of Economy Information (cont.)</a:t>
            </a:r>
            <a:endParaRPr lang="en-US" dirty="0"/>
          </a:p>
        </p:txBody>
      </p:sp>
      <p:pic>
        <p:nvPicPr>
          <p:cNvPr id="15363" name="Picture 3" descr="\\172.24.161.56\lww\01_Logistics\Plowman5e_9781496323187\13_Ancillaries\1_Input\PPTs\JPEG updated arts\Plowman-PPT-03\Ch04\Plowman5e-ch004-image013.jpg"/>
          <p:cNvPicPr>
            <a:picLocks noGrp="1" noChangeAspect="1" noChangeArrowheads="1"/>
          </p:cNvPicPr>
          <p:nvPr>
            <p:ph idx="1"/>
          </p:nvPr>
        </p:nvPicPr>
        <p:blipFill>
          <a:blip r:embed="rId2" cstate="print"/>
          <a:srcRect/>
          <a:stretch>
            <a:fillRect/>
          </a:stretch>
        </p:blipFill>
        <p:spPr bwMode="auto">
          <a:xfrm>
            <a:off x="1985320" y="2049043"/>
            <a:ext cx="5128181" cy="3365369"/>
          </a:xfrm>
          <a:prstGeom prst="rect">
            <a:avLst/>
          </a:prstGeom>
          <a:noFill/>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EXPANDSHOWBAR" val="True"/>
  <p:tag name="BULLETTYPE" val="3"/>
  <p:tag name="RESPCOUNTERSTYLE" val="3"/>
  <p:tag name="INPUTSOURCE" val="1"/>
  <p:tag name="BACKUPMAINTENANCE" val="7"/>
  <p:tag name="ROTATIONINTERVAL" val="2"/>
  <p:tag name="RACERSMAXDISPLAYED" val="5"/>
  <p:tag name="TEAMSINLEADERBOARD" val="5"/>
  <p:tag name="BUBBLEVALUEFORMAT" val="0.0"/>
  <p:tag name="CUSTOMCELLFORECOLOR" val="-16777216"/>
  <p:tag name="CUSTOMCELLBACKCOLOR4" val="-8355712"/>
  <p:tag name="DISPLAYDEVICEID" val="True"/>
  <p:tag name="GRIDSIZE" val="{Width=800, Height=600}"/>
  <p:tag name="CHARTLABELS" val="1"/>
  <p:tag name="PARTLISTDEFAULT" val="1"/>
  <p:tag name="INCORRECTPOINTVALUE" val="0"/>
  <p:tag name="AUTOADJUSTPARTRANGE" val="True"/>
  <p:tag name="FIBNUMRESULTS" val="5"/>
  <p:tag name="PRRESPONSE2" val="9"/>
  <p:tag name="PRRESPONSE6" val="5"/>
  <p:tag name="PRRESPONSE10" val="1"/>
  <p:tag name="POWERPOINTVERSION" val="10.0"/>
  <p:tag name="CSVFORMAT" val="0"/>
  <p:tag name="RESPCOUNTERFORMAT" val="0"/>
  <p:tag name="ALLOWDUPLICATES" val="False"/>
  <p:tag name="REVIEWONLY" val="False"/>
  <p:tag name="RACEANIMATIONSPEED" val="3"/>
  <p:tag name="BUBBLENAMEVISIBLE" val="True"/>
  <p:tag name="CUSTOMGRIDBACKCOLOR" val="-2830136"/>
  <p:tag name="USESCHEMECOLORS" val="True"/>
  <p:tag name="GRIDROTATIONINTERVAL" val="2"/>
  <p:tag name="CHARTCOLORS" val="0"/>
  <p:tag name="INCLUDEPPT" val="True"/>
  <p:tag name="REALTIMEBACKUPPATH" val="(None)"/>
  <p:tag name="FIBDISPLAYRESULTS" val="True"/>
  <p:tag name="PRRESPONSE3" val="8"/>
  <p:tag name="PRRESPONSE8" val="3"/>
  <p:tag name="TPVERSION" val="2008"/>
  <p:tag name="ANSWERNOWSTYLE" val="6"/>
  <p:tag name="COUNTDOWNSECONDS" val="10"/>
  <p:tag name="AUTOADVANCE" val="True"/>
  <p:tag name="SKIPREMAININGRACESLIDES" val="True"/>
  <p:tag name="BUBBLEGROUPING" val="3"/>
  <p:tag name="CUSTOMCELLBACKCOLOR3" val="-268652"/>
  <p:tag name="AUTOSIZEGRID" val="True"/>
  <p:tag name="INCLUDENONRESPONDERS" val="True"/>
  <p:tag name="REALTIMEBACKUP" val="False"/>
  <p:tag name="FIBINCLUDEOTHER" val="True"/>
  <p:tag name="PRRESPONSE5" val="6"/>
  <p:tag name="ALWAYSOPENPOLL" val="False"/>
  <p:tag name="ANSWERNOWTEXT" val="Answer Now"/>
  <p:tag name="BACKUPSESSIONS" val="True"/>
  <p:tag name="RACEENDPOINTS" val="100"/>
  <p:tag name="DEFAULTNUMTEAMS" val="5"/>
  <p:tag name="DISPLAYDEVICENUMBER" val="True"/>
  <p:tag name="RESETCHARTS" val="True"/>
  <p:tag name="ZEROBASED" val="False"/>
  <p:tag name="PRRESPONSE1" val="10"/>
  <p:tag name="SHOWFLASHWARNING" val="True"/>
  <p:tag name="COUNTDOWNSTYLE" val="4"/>
  <p:tag name="AUTOUPDATEALIASES" val="True"/>
  <p:tag name="BUBBLESIZEVISIBLE" val="True"/>
  <p:tag name="GRIDOPACITY" val="90"/>
  <p:tag name="ALLOWUSERFEEDBACK" val="True"/>
  <p:tag name="FIBDISPLAYKEYWORDS" val="True"/>
  <p:tag name="SHOWBARVISIBLE" val="True"/>
  <p:tag name="NUMRESPONSES" val="1"/>
  <p:tag name="MAXRESPONDERS" val="5"/>
  <p:tag name="GRIDPOSITION" val="1"/>
  <p:tag name="CHARTSCALE" val="True"/>
  <p:tag name="PRRESPONSE9" val="2"/>
  <p:tag name="CHARTVALUEFORMAT" val="0%"/>
  <p:tag name="CUSTOMCELLBACKCOLOR2" val="-13395457"/>
  <p:tag name="CORRECTPOINTVALUE" val="1"/>
  <p:tag name="USESECONDARYMONITOR" val="True"/>
  <p:tag name="PARTICIPANTSINLEADERBOARD" val="5"/>
  <p:tag name="MULTIRESPDIVISOR" val="1"/>
  <p:tag name="SAVECSVWITHSESSION" val="True"/>
  <p:tag name="DISPLAYNAME" val="True"/>
  <p:tag name="PRRESPONSE7" val="4"/>
  <p:tag name="POLLINGCYCLE" val="2"/>
  <p:tag name="STDCHART" val="1"/>
  <p:tag name="RESPTABLESTYLE" val="-1"/>
  <p:tag name="CUSTOMCELLBACKCOLOR1" val="-657956"/>
  <p:tag name="PRRESPONSE4" val="7"/>
  <p:tag name="ADVANCEDSETTINGSVIEW"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LWW TEMPLATE">
  <a:themeElements>
    <a:clrScheme name="">
      <a:dk1>
        <a:srgbClr val="000000"/>
      </a:dk1>
      <a:lt1>
        <a:srgbClr val="FFFFFF"/>
      </a:lt1>
      <a:dk2>
        <a:srgbClr val="006B76"/>
      </a:dk2>
      <a:lt2>
        <a:srgbClr val="000000"/>
      </a:lt2>
      <a:accent1>
        <a:srgbClr val="186EC4"/>
      </a:accent1>
      <a:accent2>
        <a:srgbClr val="CC9900"/>
      </a:accent2>
      <a:accent3>
        <a:srgbClr val="FFFFFF"/>
      </a:accent3>
      <a:accent4>
        <a:srgbClr val="000000"/>
      </a:accent4>
      <a:accent5>
        <a:srgbClr val="ABBADE"/>
      </a:accent5>
      <a:accent6>
        <a:srgbClr val="B98A00"/>
      </a:accent6>
      <a:hlink>
        <a:srgbClr val="FF0000"/>
      </a:hlink>
      <a:folHlink>
        <a:srgbClr val="009900"/>
      </a:folHlink>
    </a:clrScheme>
    <a:fontScheme name="LWW TEMPLATE">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LWW 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LWW 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LWW 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LWW 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LWW 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LWW 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LWW 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G:\Q299xx.LWW\LWW TEMPLATE.ppt</Template>
  <TotalTime>3120</TotalTime>
  <Words>1241</Words>
  <Application>Microsoft Macintosh PowerPoint</Application>
  <PresentationFormat>On-screen Show (4:3)</PresentationFormat>
  <Paragraphs>140</Paragraphs>
  <Slides>31</Slides>
  <Notes>25</Notes>
  <HiddenSlides>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ＭＳ Ｐゴシック</vt:lpstr>
      <vt:lpstr>Arial</vt:lpstr>
      <vt:lpstr>Times</vt:lpstr>
      <vt:lpstr>Times New Roman</vt:lpstr>
      <vt:lpstr>Verdana</vt:lpstr>
      <vt:lpstr>LWW TEMPLATE</vt:lpstr>
      <vt:lpstr>PowerPoint Presentation</vt:lpstr>
      <vt:lpstr>I. Laboratory Measurement</vt:lpstr>
      <vt:lpstr>Measurement of Aerobic Metabolism</vt:lpstr>
      <vt:lpstr>II. Aerobic Exercise Response</vt:lpstr>
      <vt:lpstr>Oxygen Consumption Responses to Various Exercises</vt:lpstr>
      <vt:lpstr>PowerPoint Presentation</vt:lpstr>
      <vt:lpstr>Oxygen Consumption Responses to Various Exercises (cont.)</vt:lpstr>
      <vt:lpstr>Oxygen Consumption Responses to Various Exercises (cont.)</vt:lpstr>
      <vt:lpstr>PowerPoint Presentation</vt:lpstr>
      <vt:lpstr>Respiratory and Metabolic Responses to Heavy Static Exercise</vt:lpstr>
      <vt:lpstr>Aerobic Contribution to Dynamic Resistance Exercise</vt:lpstr>
      <vt:lpstr>Summary: VO2—Aerobic Exercise</vt:lpstr>
      <vt:lpstr>II. Aerobic Exercise Response (cont.)</vt:lpstr>
      <vt:lpstr>II. Aerobic Exercise Response (cont.)</vt:lpstr>
      <vt:lpstr>PowerPoint Presentation</vt:lpstr>
      <vt:lpstr>Estimation of Caloric Expenditure (cont.)</vt:lpstr>
      <vt:lpstr>Summary of VO2 and RER</vt:lpstr>
      <vt:lpstr>PowerPoint Presentation</vt:lpstr>
      <vt:lpstr>PowerPoint Presentation</vt:lpstr>
      <vt:lpstr>PowerPoint Presentation</vt:lpstr>
      <vt:lpstr>PowerPoint Presentation</vt:lpstr>
      <vt:lpstr>PowerPoint Presentation</vt:lpstr>
      <vt:lpstr>III. Field Estimates of Energy Expenditure</vt:lpstr>
      <vt:lpstr>III. Field Estimates of Energy Expenditure (cont.)</vt:lpstr>
      <vt:lpstr>IV. Efficiency and Economy</vt:lpstr>
      <vt:lpstr>IV. Efficiency and Economy</vt:lpstr>
      <vt:lpstr>IV. Efficiency and Economy (cont.)</vt:lpstr>
      <vt:lpstr>PowerPoint Presentation</vt:lpstr>
      <vt:lpstr>PowerPoint Presentation</vt:lpstr>
      <vt:lpstr>V. Practical Application of Economy Information</vt:lpstr>
      <vt:lpstr>V. Practical Application of Economy Information (cont.)</vt:lpstr>
    </vt:vector>
  </TitlesOfParts>
  <Company>Wolters Kluwer Health - Lippincott Williams &amp; Wilkins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LWW PPT Slide Template Master</dc:title>
  <dc:creator>Dale Gray</dc:creator>
  <cp:lastModifiedBy>Geraint Forster</cp:lastModifiedBy>
  <cp:revision>389</cp:revision>
  <cp:lastPrinted>2001-01-03T19:47:24Z</cp:lastPrinted>
  <dcterms:created xsi:type="dcterms:W3CDTF">2001-02-15T19:07:27Z</dcterms:created>
  <dcterms:modified xsi:type="dcterms:W3CDTF">2026-10-26T16:45:26Z</dcterms:modified>
</cp:coreProperties>
</file>